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59" r:id="rId5"/>
    <p:sldId id="284" r:id="rId6"/>
    <p:sldId id="260" r:id="rId7"/>
    <p:sldId id="285" r:id="rId8"/>
    <p:sldId id="263" r:id="rId9"/>
    <p:sldId id="280" r:id="rId10"/>
    <p:sldId id="294" r:id="rId11"/>
    <p:sldId id="293" r:id="rId12"/>
    <p:sldId id="283" r:id="rId13"/>
  </p:sldIdLst>
  <p:sldSz cx="9001125" cy="5040313"/>
  <p:notesSz cx="6858000" cy="9144000"/>
  <p:custDataLst>
    <p:tags r:id="rId15"/>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8" userDrawn="1">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2829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76220" autoAdjust="0"/>
  </p:normalViewPr>
  <p:slideViewPr>
    <p:cSldViewPr>
      <p:cViewPr>
        <p:scale>
          <a:sx n="100" d="100"/>
          <a:sy n="100" d="100"/>
        </p:scale>
        <p:origin x="1968" y="288"/>
      </p:cViewPr>
      <p:guideLst>
        <p:guide orient="horz" pos="167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8D1CA-1521-483F-9C51-252EC72C0870}" type="datetimeFigureOut">
              <a:rPr lang="zh-CN" altLang="en-US" smtClean="0"/>
              <a:t>2021/9/23</a:t>
            </a:fld>
            <a:endParaRPr lang="zh-CN" altLang="en-US"/>
          </a:p>
        </p:txBody>
      </p:sp>
      <p:sp>
        <p:nvSpPr>
          <p:cNvPr id="4" name="幻灯片图像占位符 3"/>
          <p:cNvSpPr>
            <a:spLocks noGrp="1" noRot="1" noChangeAspect="1"/>
          </p:cNvSpPr>
          <p:nvPr>
            <p:ph type="sldImg" idx="2"/>
          </p:nvPr>
        </p:nvSpPr>
        <p:spPr>
          <a:xfrm>
            <a:off x="368300" y="685800"/>
            <a:ext cx="6121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457C6E-6274-414F-80F1-353177528D5F}" type="slidenum">
              <a:rPr lang="zh-CN" altLang="en-US" smtClean="0"/>
              <a:t>‹#›</a:t>
            </a:fld>
            <a:endParaRPr lang="zh-CN" altLang="en-US"/>
          </a:p>
        </p:txBody>
      </p:sp>
    </p:spTree>
    <p:extLst>
      <p:ext uri="{BB962C8B-B14F-4D97-AF65-F5344CB8AC3E}">
        <p14:creationId xmlns:p14="http://schemas.microsoft.com/office/powerpoint/2010/main" val="102907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33457C6E-6274-414F-80F1-353177528D5F}" type="slidenum">
              <a:rPr lang="zh-CN" altLang="en-US" smtClean="0"/>
              <a:t>1</a:t>
            </a:fld>
            <a:endParaRPr lang="zh-CN" altLang="en-US"/>
          </a:p>
        </p:txBody>
      </p:sp>
    </p:spTree>
    <p:extLst>
      <p:ext uri="{BB962C8B-B14F-4D97-AF65-F5344CB8AC3E}">
        <p14:creationId xmlns:p14="http://schemas.microsoft.com/office/powerpoint/2010/main" val="197306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457C6E-6274-414F-80F1-353177528D5F}" type="slidenum">
              <a:rPr lang="zh-CN" altLang="en-US" smtClean="0"/>
              <a:t>10</a:t>
            </a:fld>
            <a:endParaRPr lang="zh-CN" altLang="en-US"/>
          </a:p>
        </p:txBody>
      </p:sp>
    </p:spTree>
    <p:extLst>
      <p:ext uri="{BB962C8B-B14F-4D97-AF65-F5344CB8AC3E}">
        <p14:creationId xmlns:p14="http://schemas.microsoft.com/office/powerpoint/2010/main" val="111266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2945E0A-F50A-4603-B824-14AB71FCE60E}" type="slidenum">
              <a:rPr lang="zh-CN" altLang="en-US"/>
              <a:pPr fontAlgn="base">
                <a:spcBef>
                  <a:spcPct val="0"/>
                </a:spcBef>
                <a:spcAft>
                  <a:spcPct val="0"/>
                </a:spcAft>
              </a:pPr>
              <a:t>11</a:t>
            </a:fld>
            <a:endParaRPr lang="zh-CN" altLang="en-US"/>
          </a:p>
        </p:txBody>
      </p:sp>
    </p:spTree>
    <p:extLst>
      <p:ext uri="{BB962C8B-B14F-4D97-AF65-F5344CB8AC3E}">
        <p14:creationId xmlns:p14="http://schemas.microsoft.com/office/powerpoint/2010/main" val="385334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457C6E-6274-414F-80F1-353177528D5F}" type="slidenum">
              <a:rPr lang="zh-CN" altLang="en-US" smtClean="0"/>
              <a:t>12</a:t>
            </a:fld>
            <a:endParaRPr lang="zh-CN" altLang="en-US"/>
          </a:p>
        </p:txBody>
      </p:sp>
    </p:spTree>
    <p:extLst>
      <p:ext uri="{BB962C8B-B14F-4D97-AF65-F5344CB8AC3E}">
        <p14:creationId xmlns:p14="http://schemas.microsoft.com/office/powerpoint/2010/main" val="373742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457C6E-6274-414F-80F1-353177528D5F}" type="slidenum">
              <a:rPr lang="zh-CN" altLang="en-US" smtClean="0"/>
              <a:t>2</a:t>
            </a:fld>
            <a:endParaRPr lang="zh-CN" altLang="en-US"/>
          </a:p>
        </p:txBody>
      </p:sp>
    </p:spTree>
    <p:extLst>
      <p:ext uri="{BB962C8B-B14F-4D97-AF65-F5344CB8AC3E}">
        <p14:creationId xmlns:p14="http://schemas.microsoft.com/office/powerpoint/2010/main" val="198911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。。。。已经成为了交通行业经常谈及的话题，没有好的解决方案；而基于路径的出行服务发展迅速；</a:t>
            </a:r>
          </a:p>
        </p:txBody>
      </p:sp>
      <p:sp>
        <p:nvSpPr>
          <p:cNvPr id="4" name="灯片编号占位符 3"/>
          <p:cNvSpPr>
            <a:spLocks noGrp="1"/>
          </p:cNvSpPr>
          <p:nvPr>
            <p:ph type="sldNum" sz="quarter" idx="10"/>
          </p:nvPr>
        </p:nvSpPr>
        <p:spPr/>
        <p:txBody>
          <a:bodyPr/>
          <a:lstStyle/>
          <a:p>
            <a:fld id="{33457C6E-6274-414F-80F1-353177528D5F}" type="slidenum">
              <a:rPr lang="zh-CN" altLang="en-US" smtClean="0"/>
              <a:t>3</a:t>
            </a:fld>
            <a:endParaRPr lang="zh-CN" altLang="en-US"/>
          </a:p>
        </p:txBody>
      </p:sp>
    </p:spTree>
    <p:extLst>
      <p:ext uri="{BB962C8B-B14F-4D97-AF65-F5344CB8AC3E}">
        <p14:creationId xmlns:p14="http://schemas.microsoft.com/office/powerpoint/2010/main" val="28976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但是，传统的干道协调控制方法对路径的控制协调较少。</a:t>
            </a:r>
            <a:endParaRPr lang="en-US" altLang="zh-CN" dirty="0"/>
          </a:p>
          <a:p>
            <a:r>
              <a:rPr lang="zh-CN" altLang="en-US" dirty="0"/>
              <a:t>而且，协调路径的选择也是一个较大的难题，</a:t>
            </a:r>
            <a:endParaRPr lang="en-US" altLang="zh-CN" dirty="0"/>
          </a:p>
          <a:p>
            <a:r>
              <a:rPr lang="zh-CN" altLang="en-US" dirty="0"/>
              <a:t>而且，针对一个较长的干道（</a:t>
            </a:r>
            <a:r>
              <a:rPr lang="en-US" altLang="zh-CN" dirty="0"/>
              <a:t>10</a:t>
            </a:r>
            <a:r>
              <a:rPr lang="zh-CN" altLang="en-US" dirty="0"/>
              <a:t>个交叉口以上），若不进行分割，经常出现协调困难，甚至无法求解，</a:t>
            </a:r>
          </a:p>
        </p:txBody>
      </p:sp>
      <p:sp>
        <p:nvSpPr>
          <p:cNvPr id="4" name="灯片编号占位符 3"/>
          <p:cNvSpPr>
            <a:spLocks noGrp="1"/>
          </p:cNvSpPr>
          <p:nvPr>
            <p:ph type="sldNum" sz="quarter" idx="10"/>
          </p:nvPr>
        </p:nvSpPr>
        <p:spPr/>
        <p:txBody>
          <a:bodyPr/>
          <a:lstStyle/>
          <a:p>
            <a:fld id="{33457C6E-6274-414F-80F1-353177528D5F}" type="slidenum">
              <a:rPr lang="zh-CN" altLang="en-US" smtClean="0"/>
              <a:t>4</a:t>
            </a:fld>
            <a:endParaRPr lang="zh-CN" altLang="en-US"/>
          </a:p>
        </p:txBody>
      </p:sp>
    </p:spTree>
    <p:extLst>
      <p:ext uri="{BB962C8B-B14F-4D97-AF65-F5344CB8AC3E}">
        <p14:creationId xmlns:p14="http://schemas.microsoft.com/office/powerpoint/2010/main" val="4102176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针对以上问题，我将提出一个基于路径的，能够同时实现路径选择、子区划分和相序优化的干道协调同步优化方法</a:t>
            </a:r>
          </a:p>
        </p:txBody>
      </p:sp>
      <p:sp>
        <p:nvSpPr>
          <p:cNvPr id="4" name="灯片编号占位符 3"/>
          <p:cNvSpPr>
            <a:spLocks noGrp="1"/>
          </p:cNvSpPr>
          <p:nvPr>
            <p:ph type="sldNum" sz="quarter" idx="10"/>
          </p:nvPr>
        </p:nvSpPr>
        <p:spPr/>
        <p:txBody>
          <a:bodyPr/>
          <a:lstStyle/>
          <a:p>
            <a:fld id="{33457C6E-6274-414F-80F1-353177528D5F}" type="slidenum">
              <a:rPr lang="zh-CN" altLang="en-US" smtClean="0"/>
              <a:t>5</a:t>
            </a:fld>
            <a:endParaRPr lang="zh-CN" altLang="en-US"/>
          </a:p>
        </p:txBody>
      </p:sp>
    </p:spTree>
    <p:extLst>
      <p:ext uri="{BB962C8B-B14F-4D97-AF65-F5344CB8AC3E}">
        <p14:creationId xmlns:p14="http://schemas.microsoft.com/office/powerpoint/2010/main" val="172570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分析干道协调控制、协调路径优选与协调、子区划分与协调放面的文献，总结各类方法，再分别提出。。。，最后将这三个模型综合生成长距离干道路径选择与分割的绿波同步优化方法，实现只要输入干道各进口流量以及相序结构，就能生成一个鲁棒性较好的协调方案</a:t>
            </a:r>
          </a:p>
        </p:txBody>
      </p:sp>
      <p:sp>
        <p:nvSpPr>
          <p:cNvPr id="4" name="灯片编号占位符 3"/>
          <p:cNvSpPr>
            <a:spLocks noGrp="1"/>
          </p:cNvSpPr>
          <p:nvPr>
            <p:ph type="sldNum" sz="quarter" idx="10"/>
          </p:nvPr>
        </p:nvSpPr>
        <p:spPr/>
        <p:txBody>
          <a:bodyPr/>
          <a:lstStyle/>
          <a:p>
            <a:fld id="{33457C6E-6274-414F-80F1-353177528D5F}" type="slidenum">
              <a:rPr lang="zh-CN" altLang="en-US" smtClean="0"/>
              <a:t>6</a:t>
            </a:fld>
            <a:endParaRPr lang="zh-CN" altLang="en-US"/>
          </a:p>
        </p:txBody>
      </p:sp>
    </p:spTree>
    <p:extLst>
      <p:ext uri="{BB962C8B-B14F-4D97-AF65-F5344CB8AC3E}">
        <p14:creationId xmlns:p14="http://schemas.microsoft.com/office/powerpoint/2010/main" val="356752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457C6E-6274-414F-80F1-353177528D5F}" type="slidenum">
              <a:rPr lang="zh-CN" altLang="en-US" smtClean="0"/>
              <a:t>7</a:t>
            </a:fld>
            <a:endParaRPr lang="zh-CN" altLang="en-US"/>
          </a:p>
        </p:txBody>
      </p:sp>
    </p:spTree>
    <p:extLst>
      <p:ext uri="{BB962C8B-B14F-4D97-AF65-F5344CB8AC3E}">
        <p14:creationId xmlns:p14="http://schemas.microsoft.com/office/powerpoint/2010/main" val="1780375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457C6E-6274-414F-80F1-353177528D5F}" type="slidenum">
              <a:rPr lang="zh-CN" altLang="en-US" smtClean="0"/>
              <a:t>8</a:t>
            </a:fld>
            <a:endParaRPr lang="zh-CN" altLang="en-US"/>
          </a:p>
        </p:txBody>
      </p:sp>
    </p:spTree>
    <p:extLst>
      <p:ext uri="{BB962C8B-B14F-4D97-AF65-F5344CB8AC3E}">
        <p14:creationId xmlns:p14="http://schemas.microsoft.com/office/powerpoint/2010/main" val="426067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457C6E-6274-414F-80F1-353177528D5F}" type="slidenum">
              <a:rPr lang="zh-CN" altLang="en-US" smtClean="0"/>
              <a:t>9</a:t>
            </a:fld>
            <a:endParaRPr lang="zh-CN" altLang="en-US"/>
          </a:p>
        </p:txBody>
      </p:sp>
    </p:spTree>
    <p:extLst>
      <p:ext uri="{BB962C8B-B14F-4D97-AF65-F5344CB8AC3E}">
        <p14:creationId xmlns:p14="http://schemas.microsoft.com/office/powerpoint/2010/main" val="3643835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a:extLst>
              <a:ext uri="{FF2B5EF4-FFF2-40B4-BE49-F238E27FC236}">
                <a16:creationId xmlns:a16="http://schemas.microsoft.com/office/drawing/2014/main" id="{6D281347-AC6B-40EA-9307-56DF1D1953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25741" y="100339"/>
            <a:ext cx="3016696" cy="678640"/>
          </a:xfrm>
          <a:prstGeom prst="rect">
            <a:avLst/>
          </a:prstGeom>
        </p:spPr>
      </p:pic>
    </p:spTree>
    <p:extLst>
      <p:ext uri="{BB962C8B-B14F-4D97-AF65-F5344CB8AC3E}">
        <p14:creationId xmlns:p14="http://schemas.microsoft.com/office/powerpoint/2010/main" val="3862163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4" name="文本框 3">
            <a:extLst>
              <a:ext uri="{FF2B5EF4-FFF2-40B4-BE49-F238E27FC236}">
                <a16:creationId xmlns:a16="http://schemas.microsoft.com/office/drawing/2014/main" id="{20C32810-2FCB-4FC5-83A7-6AC88FD13E7D}"/>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29272380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4" name="矩形 3"/>
          <p:cNvSpPr>
            <a:spLocks noChangeArrowheads="1"/>
          </p:cNvSpPr>
          <p:nvPr userDrawn="1"/>
        </p:nvSpPr>
        <p:spPr bwMode="auto">
          <a:xfrm>
            <a:off x="6375797" y="172678"/>
            <a:ext cx="889987" cy="30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72" dirty="0">
                <a:solidFill>
                  <a:schemeClr val="bg1"/>
                </a:solidFill>
                <a:latin typeface="微软雅黑" pitchFamily="34" charset="-122"/>
                <a:ea typeface="微软雅黑" pitchFamily="34" charset="-122"/>
              </a:rPr>
              <a:t>课题背景</a:t>
            </a:r>
          </a:p>
        </p:txBody>
      </p:sp>
      <p:sp>
        <p:nvSpPr>
          <p:cNvPr id="5" name="矩形 4"/>
          <p:cNvSpPr/>
          <p:nvPr userDrawn="1"/>
        </p:nvSpPr>
        <p:spPr>
          <a:xfrm>
            <a:off x="8430742"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6" name="矩形 5"/>
          <p:cNvSpPr/>
          <p:nvPr userDrawn="1"/>
        </p:nvSpPr>
        <p:spPr>
          <a:xfrm>
            <a:off x="8199463" y="253572"/>
            <a:ext cx="179709"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7" name="矩形 6"/>
          <p:cNvSpPr/>
          <p:nvPr userDrawn="1"/>
        </p:nvSpPr>
        <p:spPr>
          <a:xfrm>
            <a:off x="7971309"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8" name="矩形 7"/>
          <p:cNvSpPr/>
          <p:nvPr userDrawn="1"/>
        </p:nvSpPr>
        <p:spPr>
          <a:xfrm>
            <a:off x="7738467"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9" name="矩形 8"/>
          <p:cNvSpPr/>
          <p:nvPr userDrawn="1"/>
        </p:nvSpPr>
        <p:spPr>
          <a:xfrm>
            <a:off x="7507188"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0" name="矩形 9"/>
          <p:cNvSpPr/>
          <p:nvPr userDrawn="1"/>
        </p:nvSpPr>
        <p:spPr>
          <a:xfrm>
            <a:off x="7268096" y="253572"/>
            <a:ext cx="181273" cy="135341"/>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grpSp>
        <p:nvGrpSpPr>
          <p:cNvPr id="11" name="组合 10">
            <a:extLst>
              <a:ext uri="{FF2B5EF4-FFF2-40B4-BE49-F238E27FC236}">
                <a16:creationId xmlns:a16="http://schemas.microsoft.com/office/drawing/2014/main" id="{98AD27EA-84FC-4388-91D4-0EE3B4544A92}"/>
              </a:ext>
            </a:extLst>
          </p:cNvPr>
          <p:cNvGrpSpPr/>
          <p:nvPr userDrawn="1"/>
        </p:nvGrpSpPr>
        <p:grpSpPr>
          <a:xfrm>
            <a:off x="0" y="719956"/>
            <a:ext cx="9001125" cy="4320357"/>
            <a:chOff x="833990" y="2092248"/>
            <a:chExt cx="7565435" cy="4003744"/>
          </a:xfrm>
          <a:solidFill>
            <a:schemeClr val="bg1">
              <a:lumMod val="85000"/>
            </a:schemeClr>
          </a:solidFill>
        </p:grpSpPr>
        <p:sp>
          <p:nvSpPr>
            <p:cNvPr id="12" name="Freeform 5">
              <a:extLst>
                <a:ext uri="{FF2B5EF4-FFF2-40B4-BE49-F238E27FC236}">
                  <a16:creationId xmlns:a16="http://schemas.microsoft.com/office/drawing/2014/main" id="{317B0989-F8B6-4EE2-9D4C-0F60C59F67D8}"/>
                </a:ext>
              </a:extLst>
            </p:cNvPr>
            <p:cNvSpPr>
              <a:spLocks/>
            </p:cNvSpPr>
            <p:nvPr/>
          </p:nvSpPr>
          <p:spPr bwMode="auto">
            <a:xfrm>
              <a:off x="7706873" y="2730069"/>
              <a:ext cx="58940" cy="25260"/>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 name="Freeform 6">
              <a:extLst>
                <a:ext uri="{FF2B5EF4-FFF2-40B4-BE49-F238E27FC236}">
                  <a16:creationId xmlns:a16="http://schemas.microsoft.com/office/drawing/2014/main" id="{E34EA851-1A76-459E-AF32-5934F593F9D7}"/>
                </a:ext>
              </a:extLst>
            </p:cNvPr>
            <p:cNvSpPr>
              <a:spLocks/>
            </p:cNvSpPr>
            <p:nvPr/>
          </p:nvSpPr>
          <p:spPr bwMode="auto">
            <a:xfrm>
              <a:off x="2478010" y="2205919"/>
              <a:ext cx="63151" cy="61047"/>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 name="Freeform 7">
              <a:extLst>
                <a:ext uri="{FF2B5EF4-FFF2-40B4-BE49-F238E27FC236}">
                  <a16:creationId xmlns:a16="http://schemas.microsoft.com/office/drawing/2014/main" id="{3F963D16-40E2-458D-9FF9-881884950E7D}"/>
                </a:ext>
              </a:extLst>
            </p:cNvPr>
            <p:cNvSpPr>
              <a:spLocks/>
            </p:cNvSpPr>
            <p:nvPr/>
          </p:nvSpPr>
          <p:spPr bwMode="auto">
            <a:xfrm>
              <a:off x="2004381" y="4323567"/>
              <a:ext cx="25260" cy="25260"/>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 name="Freeform 8">
              <a:extLst>
                <a:ext uri="{FF2B5EF4-FFF2-40B4-BE49-F238E27FC236}">
                  <a16:creationId xmlns:a16="http://schemas.microsoft.com/office/drawing/2014/main" id="{02CC966C-05C1-4BB2-AD62-06910FB66935}"/>
                </a:ext>
              </a:extLst>
            </p:cNvPr>
            <p:cNvSpPr>
              <a:spLocks/>
            </p:cNvSpPr>
            <p:nvPr/>
          </p:nvSpPr>
          <p:spPr bwMode="auto">
            <a:xfrm>
              <a:off x="3722075" y="2641659"/>
              <a:ext cx="214712" cy="113671"/>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6" name="Freeform 9">
              <a:extLst>
                <a:ext uri="{FF2B5EF4-FFF2-40B4-BE49-F238E27FC236}">
                  <a16:creationId xmlns:a16="http://schemas.microsoft.com/office/drawing/2014/main" id="{24702F25-ABB7-4053-B072-8FABC810AA20}"/>
                </a:ext>
              </a:extLst>
            </p:cNvPr>
            <p:cNvSpPr>
              <a:spLocks/>
            </p:cNvSpPr>
            <p:nvPr/>
          </p:nvSpPr>
          <p:spPr bwMode="auto">
            <a:xfrm>
              <a:off x="4035723" y="2911100"/>
              <a:ext cx="164191" cy="258917"/>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 name="Freeform 10">
              <a:extLst>
                <a:ext uri="{FF2B5EF4-FFF2-40B4-BE49-F238E27FC236}">
                  <a16:creationId xmlns:a16="http://schemas.microsoft.com/office/drawing/2014/main" id="{584082AE-AD6C-4528-83AD-F4406AD4FE7B}"/>
                </a:ext>
              </a:extLst>
            </p:cNvPr>
            <p:cNvSpPr>
              <a:spLocks/>
            </p:cNvSpPr>
            <p:nvPr/>
          </p:nvSpPr>
          <p:spPr bwMode="auto">
            <a:xfrm>
              <a:off x="3940997" y="3024773"/>
              <a:ext cx="105251" cy="10104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 name="Freeform 11">
              <a:extLst>
                <a:ext uri="{FF2B5EF4-FFF2-40B4-BE49-F238E27FC236}">
                  <a16:creationId xmlns:a16="http://schemas.microsoft.com/office/drawing/2014/main" id="{B3E6160C-42DF-4F41-A1CF-729BB76842FC}"/>
                </a:ext>
              </a:extLst>
            </p:cNvPr>
            <p:cNvSpPr>
              <a:spLocks/>
            </p:cNvSpPr>
            <p:nvPr/>
          </p:nvSpPr>
          <p:spPr bwMode="auto">
            <a:xfrm>
              <a:off x="4031513" y="2919522"/>
              <a:ext cx="25260" cy="31575"/>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 name="Freeform 12">
              <a:extLst>
                <a:ext uri="{FF2B5EF4-FFF2-40B4-BE49-F238E27FC236}">
                  <a16:creationId xmlns:a16="http://schemas.microsoft.com/office/drawing/2014/main" id="{40344760-FECB-43F8-8817-6F220C8A903B}"/>
                </a:ext>
              </a:extLst>
            </p:cNvPr>
            <p:cNvSpPr>
              <a:spLocks/>
            </p:cNvSpPr>
            <p:nvPr/>
          </p:nvSpPr>
          <p:spPr bwMode="auto">
            <a:xfrm>
              <a:off x="4315690" y="3348943"/>
              <a:ext cx="25260" cy="46311"/>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 name="Freeform 13">
              <a:extLst>
                <a:ext uri="{FF2B5EF4-FFF2-40B4-BE49-F238E27FC236}">
                  <a16:creationId xmlns:a16="http://schemas.microsoft.com/office/drawing/2014/main" id="{DEE279AB-2F8E-4018-82CC-489F716A276C}"/>
                </a:ext>
              </a:extLst>
            </p:cNvPr>
            <p:cNvSpPr>
              <a:spLocks/>
            </p:cNvSpPr>
            <p:nvPr/>
          </p:nvSpPr>
          <p:spPr bwMode="auto">
            <a:xfrm>
              <a:off x="4305165" y="3388939"/>
              <a:ext cx="39995" cy="65256"/>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 name="Freeform 14">
              <a:extLst>
                <a:ext uri="{FF2B5EF4-FFF2-40B4-BE49-F238E27FC236}">
                  <a16:creationId xmlns:a16="http://schemas.microsoft.com/office/drawing/2014/main" id="{009B99DC-B22F-4CDE-82A3-6D1CE4292142}"/>
                </a:ext>
              </a:extLst>
            </p:cNvPr>
            <p:cNvSpPr>
              <a:spLocks/>
            </p:cNvSpPr>
            <p:nvPr/>
          </p:nvSpPr>
          <p:spPr bwMode="auto">
            <a:xfrm>
              <a:off x="4389365" y="3475244"/>
              <a:ext cx="65256" cy="33680"/>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 name="Freeform 15">
              <a:extLst>
                <a:ext uri="{FF2B5EF4-FFF2-40B4-BE49-F238E27FC236}">
                  <a16:creationId xmlns:a16="http://schemas.microsoft.com/office/drawing/2014/main" id="{EF58EE51-7040-4364-B3FB-AA9392BC92F5}"/>
                </a:ext>
              </a:extLst>
            </p:cNvPr>
            <p:cNvSpPr>
              <a:spLocks/>
            </p:cNvSpPr>
            <p:nvPr/>
          </p:nvSpPr>
          <p:spPr bwMode="auto">
            <a:xfrm>
              <a:off x="4618812" y="3534186"/>
              <a:ext cx="75781" cy="10525"/>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 name="Freeform 16">
              <a:extLst>
                <a:ext uri="{FF2B5EF4-FFF2-40B4-BE49-F238E27FC236}">
                  <a16:creationId xmlns:a16="http://schemas.microsoft.com/office/drawing/2014/main" id="{471D2D04-49E4-49FD-ADB1-0EB91865A3FB}"/>
                </a:ext>
              </a:extLst>
            </p:cNvPr>
            <p:cNvSpPr>
              <a:spLocks/>
            </p:cNvSpPr>
            <p:nvPr/>
          </p:nvSpPr>
          <p:spPr bwMode="auto">
            <a:xfrm>
              <a:off x="3722075" y="2092248"/>
              <a:ext cx="3999533" cy="3149107"/>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 name="Freeform 17">
              <a:extLst>
                <a:ext uri="{FF2B5EF4-FFF2-40B4-BE49-F238E27FC236}">
                  <a16:creationId xmlns:a16="http://schemas.microsoft.com/office/drawing/2014/main" id="{7563C786-68C0-43F2-B663-E32D17A5CEC7}"/>
                </a:ext>
              </a:extLst>
            </p:cNvPr>
            <p:cNvSpPr>
              <a:spLocks/>
            </p:cNvSpPr>
            <p:nvPr/>
          </p:nvSpPr>
          <p:spPr bwMode="auto">
            <a:xfrm>
              <a:off x="5077706" y="4607745"/>
              <a:ext cx="168401" cy="353643"/>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 name="Freeform 18">
              <a:extLst>
                <a:ext uri="{FF2B5EF4-FFF2-40B4-BE49-F238E27FC236}">
                  <a16:creationId xmlns:a16="http://schemas.microsoft.com/office/drawing/2014/main" id="{48F9BB1B-5204-4D82-9C4C-76E3554DAF57}"/>
                </a:ext>
              </a:extLst>
            </p:cNvPr>
            <p:cNvSpPr>
              <a:spLocks/>
            </p:cNvSpPr>
            <p:nvPr/>
          </p:nvSpPr>
          <p:spPr bwMode="auto">
            <a:xfrm>
              <a:off x="5854457" y="4113065"/>
              <a:ext cx="54731" cy="86307"/>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 name="Freeform 19">
              <a:extLst>
                <a:ext uri="{FF2B5EF4-FFF2-40B4-BE49-F238E27FC236}">
                  <a16:creationId xmlns:a16="http://schemas.microsoft.com/office/drawing/2014/main" id="{FC925B81-E6F9-4762-8B90-AB42CB0816B3}"/>
                </a:ext>
              </a:extLst>
            </p:cNvPr>
            <p:cNvSpPr>
              <a:spLocks/>
            </p:cNvSpPr>
            <p:nvPr/>
          </p:nvSpPr>
          <p:spPr bwMode="auto">
            <a:xfrm>
              <a:off x="6203890" y="4188846"/>
              <a:ext cx="277863" cy="284177"/>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 name="Freeform 20">
              <a:extLst>
                <a:ext uri="{FF2B5EF4-FFF2-40B4-BE49-F238E27FC236}">
                  <a16:creationId xmlns:a16="http://schemas.microsoft.com/office/drawing/2014/main" id="{45FF4CCD-F3E8-4606-ADFC-D8F216515987}"/>
                </a:ext>
              </a:extLst>
            </p:cNvPr>
            <p:cNvSpPr>
              <a:spLocks/>
            </p:cNvSpPr>
            <p:nvPr/>
          </p:nvSpPr>
          <p:spPr bwMode="auto">
            <a:xfrm>
              <a:off x="6471227" y="4458288"/>
              <a:ext cx="218923" cy="69467"/>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 name="Freeform 21">
              <a:extLst>
                <a:ext uri="{FF2B5EF4-FFF2-40B4-BE49-F238E27FC236}">
                  <a16:creationId xmlns:a16="http://schemas.microsoft.com/office/drawing/2014/main" id="{D1EE3B0C-1850-472E-8856-8A1B7163F224}"/>
                </a:ext>
              </a:extLst>
            </p:cNvPr>
            <p:cNvSpPr>
              <a:spLocks/>
            </p:cNvSpPr>
            <p:nvPr/>
          </p:nvSpPr>
          <p:spPr bwMode="auto">
            <a:xfrm>
              <a:off x="6690149" y="4508809"/>
              <a:ext cx="21051" cy="8420"/>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 name="Freeform 22">
              <a:extLst>
                <a:ext uri="{FF2B5EF4-FFF2-40B4-BE49-F238E27FC236}">
                  <a16:creationId xmlns:a16="http://schemas.microsoft.com/office/drawing/2014/main" id="{9D177C4B-4D84-4A63-8BC4-F5BF710FAF4B}"/>
                </a:ext>
              </a:extLst>
            </p:cNvPr>
            <p:cNvSpPr>
              <a:spLocks/>
            </p:cNvSpPr>
            <p:nvPr/>
          </p:nvSpPr>
          <p:spPr bwMode="auto">
            <a:xfrm>
              <a:off x="6721725" y="4517228"/>
              <a:ext cx="18945" cy="10525"/>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 name="Freeform 23">
              <a:extLst>
                <a:ext uri="{FF2B5EF4-FFF2-40B4-BE49-F238E27FC236}">
                  <a16:creationId xmlns:a16="http://schemas.microsoft.com/office/drawing/2014/main" id="{5CD476DC-82C6-44D9-9D76-364F749D0E5C}"/>
                </a:ext>
              </a:extLst>
            </p:cNvPr>
            <p:cNvSpPr>
              <a:spLocks/>
            </p:cNvSpPr>
            <p:nvPr/>
          </p:nvSpPr>
          <p:spPr bwMode="auto">
            <a:xfrm>
              <a:off x="6744879" y="4517228"/>
              <a:ext cx="25260" cy="10525"/>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 name="Freeform 24">
              <a:extLst>
                <a:ext uri="{FF2B5EF4-FFF2-40B4-BE49-F238E27FC236}">
                  <a16:creationId xmlns:a16="http://schemas.microsoft.com/office/drawing/2014/main" id="{192AC373-999C-4EF1-86CD-3AA36A0CF9CE}"/>
                </a:ext>
              </a:extLst>
            </p:cNvPr>
            <p:cNvSpPr>
              <a:spLocks/>
            </p:cNvSpPr>
            <p:nvPr/>
          </p:nvSpPr>
          <p:spPr bwMode="auto">
            <a:xfrm>
              <a:off x="6755405" y="4513019"/>
              <a:ext cx="39995" cy="14735"/>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2" name="Freeform 25">
              <a:extLst>
                <a:ext uri="{FF2B5EF4-FFF2-40B4-BE49-F238E27FC236}">
                  <a16:creationId xmlns:a16="http://schemas.microsoft.com/office/drawing/2014/main" id="{34956BE7-2C86-433D-AF42-141CDB5CB586}"/>
                </a:ext>
              </a:extLst>
            </p:cNvPr>
            <p:cNvSpPr>
              <a:spLocks/>
            </p:cNvSpPr>
            <p:nvPr/>
          </p:nvSpPr>
          <p:spPr bwMode="auto">
            <a:xfrm>
              <a:off x="6795400" y="4531965"/>
              <a:ext cx="54731" cy="35785"/>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3" name="Freeform 26">
              <a:extLst>
                <a:ext uri="{FF2B5EF4-FFF2-40B4-BE49-F238E27FC236}">
                  <a16:creationId xmlns:a16="http://schemas.microsoft.com/office/drawing/2014/main" id="{A7547FFE-4209-4633-A71F-240B684F5FB5}"/>
                </a:ext>
              </a:extLst>
            </p:cNvPr>
            <p:cNvSpPr>
              <a:spLocks/>
            </p:cNvSpPr>
            <p:nvPr/>
          </p:nvSpPr>
          <p:spPr bwMode="auto">
            <a:xfrm>
              <a:off x="6810137" y="4513019"/>
              <a:ext cx="79991" cy="14735"/>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4" name="Freeform 27">
              <a:extLst>
                <a:ext uri="{FF2B5EF4-FFF2-40B4-BE49-F238E27FC236}">
                  <a16:creationId xmlns:a16="http://schemas.microsoft.com/office/drawing/2014/main" id="{F1884FFB-E79A-413C-B7E9-53B775B32167}"/>
                </a:ext>
              </a:extLst>
            </p:cNvPr>
            <p:cNvSpPr>
              <a:spLocks/>
            </p:cNvSpPr>
            <p:nvPr/>
          </p:nvSpPr>
          <p:spPr bwMode="auto">
            <a:xfrm>
              <a:off x="6904862" y="4517229"/>
              <a:ext cx="75781" cy="35785"/>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5" name="Freeform 28">
              <a:extLst>
                <a:ext uri="{FF2B5EF4-FFF2-40B4-BE49-F238E27FC236}">
                  <a16:creationId xmlns:a16="http://schemas.microsoft.com/office/drawing/2014/main" id="{CF60A50D-267B-44A5-94EA-1A233E292A3D}"/>
                </a:ext>
              </a:extLst>
            </p:cNvPr>
            <p:cNvSpPr>
              <a:spLocks/>
            </p:cNvSpPr>
            <p:nvPr/>
          </p:nvSpPr>
          <p:spPr bwMode="auto">
            <a:xfrm>
              <a:off x="6765930" y="4294096"/>
              <a:ext cx="124196" cy="153667"/>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6" name="Freeform 29">
              <a:extLst>
                <a:ext uri="{FF2B5EF4-FFF2-40B4-BE49-F238E27FC236}">
                  <a16:creationId xmlns:a16="http://schemas.microsoft.com/office/drawing/2014/main" id="{46759A8A-2FFC-4846-8795-0310DBB828FC}"/>
                </a:ext>
              </a:extLst>
            </p:cNvPr>
            <p:cNvSpPr>
              <a:spLocks/>
            </p:cNvSpPr>
            <p:nvPr/>
          </p:nvSpPr>
          <p:spPr bwMode="auto">
            <a:xfrm>
              <a:off x="6536481" y="4167797"/>
              <a:ext cx="218923" cy="250497"/>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7" name="Freeform 30">
              <a:extLst>
                <a:ext uri="{FF2B5EF4-FFF2-40B4-BE49-F238E27FC236}">
                  <a16:creationId xmlns:a16="http://schemas.microsoft.com/office/drawing/2014/main" id="{D915B765-205B-480A-938D-FA609E455923}"/>
                </a:ext>
              </a:extLst>
            </p:cNvPr>
            <p:cNvSpPr>
              <a:spLocks/>
            </p:cNvSpPr>
            <p:nvPr/>
          </p:nvSpPr>
          <p:spPr bwMode="auto">
            <a:xfrm>
              <a:off x="6452283" y="3879408"/>
              <a:ext cx="48415" cy="44205"/>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8" name="Freeform 31">
              <a:extLst>
                <a:ext uri="{FF2B5EF4-FFF2-40B4-BE49-F238E27FC236}">
                  <a16:creationId xmlns:a16="http://schemas.microsoft.com/office/drawing/2014/main" id="{30EBEEF6-F1FC-4756-A7E9-8CF6B2AAEFF0}"/>
                </a:ext>
              </a:extLst>
            </p:cNvPr>
            <p:cNvSpPr>
              <a:spLocks/>
            </p:cNvSpPr>
            <p:nvPr/>
          </p:nvSpPr>
          <p:spPr bwMode="auto">
            <a:xfrm>
              <a:off x="6675415" y="3759424"/>
              <a:ext cx="39995" cy="84201"/>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9" name="Freeform 32">
              <a:extLst>
                <a:ext uri="{FF2B5EF4-FFF2-40B4-BE49-F238E27FC236}">
                  <a16:creationId xmlns:a16="http://schemas.microsoft.com/office/drawing/2014/main" id="{B9AACBB2-1B72-4D2E-9C63-8E6D22793980}"/>
                </a:ext>
              </a:extLst>
            </p:cNvPr>
            <p:cNvSpPr>
              <a:spLocks/>
            </p:cNvSpPr>
            <p:nvPr/>
          </p:nvSpPr>
          <p:spPr bwMode="auto">
            <a:xfrm>
              <a:off x="6831185" y="3569969"/>
              <a:ext cx="54731" cy="69467"/>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0" name="Freeform 33">
              <a:extLst>
                <a:ext uri="{FF2B5EF4-FFF2-40B4-BE49-F238E27FC236}">
                  <a16:creationId xmlns:a16="http://schemas.microsoft.com/office/drawing/2014/main" id="{FE61A2FD-5CBE-42D6-81D2-4964B7B333BF}"/>
                </a:ext>
              </a:extLst>
            </p:cNvPr>
            <p:cNvSpPr>
              <a:spLocks/>
            </p:cNvSpPr>
            <p:nvPr/>
          </p:nvSpPr>
          <p:spPr bwMode="auto">
            <a:xfrm>
              <a:off x="6885917" y="3559446"/>
              <a:ext cx="48415" cy="44205"/>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1" name="Freeform 34">
              <a:extLst>
                <a:ext uri="{FF2B5EF4-FFF2-40B4-BE49-F238E27FC236}">
                  <a16:creationId xmlns:a16="http://schemas.microsoft.com/office/drawing/2014/main" id="{9FC3E112-B1CC-4ED2-A7DF-786674B4A67E}"/>
                </a:ext>
              </a:extLst>
            </p:cNvPr>
            <p:cNvSpPr>
              <a:spLocks/>
            </p:cNvSpPr>
            <p:nvPr/>
          </p:nvSpPr>
          <p:spPr bwMode="auto">
            <a:xfrm>
              <a:off x="6850131" y="3395255"/>
              <a:ext cx="204187" cy="189452"/>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2" name="Freeform 35">
              <a:extLst>
                <a:ext uri="{FF2B5EF4-FFF2-40B4-BE49-F238E27FC236}">
                  <a16:creationId xmlns:a16="http://schemas.microsoft.com/office/drawing/2014/main" id="{27AAB023-F052-4BAC-AE9C-949F879B394E}"/>
                </a:ext>
              </a:extLst>
            </p:cNvPr>
            <p:cNvSpPr>
              <a:spLocks/>
            </p:cNvSpPr>
            <p:nvPr/>
          </p:nvSpPr>
          <p:spPr bwMode="auto">
            <a:xfrm>
              <a:off x="6984853" y="3290004"/>
              <a:ext cx="113671" cy="105251"/>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3" name="Freeform 36">
              <a:extLst>
                <a:ext uri="{FF2B5EF4-FFF2-40B4-BE49-F238E27FC236}">
                  <a16:creationId xmlns:a16="http://schemas.microsoft.com/office/drawing/2014/main" id="{16F6BDD9-AC55-4170-B985-0D40CA1FE14F}"/>
                </a:ext>
              </a:extLst>
            </p:cNvPr>
            <p:cNvSpPr>
              <a:spLocks/>
            </p:cNvSpPr>
            <p:nvPr/>
          </p:nvSpPr>
          <p:spPr bwMode="auto">
            <a:xfrm>
              <a:off x="6934332" y="3039505"/>
              <a:ext cx="109461" cy="235763"/>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4" name="Freeform 37">
              <a:extLst>
                <a:ext uri="{FF2B5EF4-FFF2-40B4-BE49-F238E27FC236}">
                  <a16:creationId xmlns:a16="http://schemas.microsoft.com/office/drawing/2014/main" id="{420EA9C6-647A-4865-BD47-F70D69E7A218}"/>
                </a:ext>
              </a:extLst>
            </p:cNvPr>
            <p:cNvSpPr>
              <a:spLocks/>
            </p:cNvSpPr>
            <p:nvPr/>
          </p:nvSpPr>
          <p:spPr bwMode="auto">
            <a:xfrm>
              <a:off x="6696464" y="3908880"/>
              <a:ext cx="119987" cy="134721"/>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5" name="Freeform 38">
              <a:extLst>
                <a:ext uri="{FF2B5EF4-FFF2-40B4-BE49-F238E27FC236}">
                  <a16:creationId xmlns:a16="http://schemas.microsoft.com/office/drawing/2014/main" id="{97307F32-7C49-4038-A106-ADF761F899BD}"/>
                </a:ext>
              </a:extLst>
            </p:cNvPr>
            <p:cNvSpPr>
              <a:spLocks/>
            </p:cNvSpPr>
            <p:nvPr/>
          </p:nvSpPr>
          <p:spPr bwMode="auto">
            <a:xfrm>
              <a:off x="6816449" y="4043599"/>
              <a:ext cx="37891" cy="54731"/>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6" name="Freeform 39">
              <a:extLst>
                <a:ext uri="{FF2B5EF4-FFF2-40B4-BE49-F238E27FC236}">
                  <a16:creationId xmlns:a16="http://schemas.microsoft.com/office/drawing/2014/main" id="{CF4C3F04-400E-4021-BAA5-B981F2B1E714}"/>
                </a:ext>
              </a:extLst>
            </p:cNvPr>
            <p:cNvSpPr>
              <a:spLocks/>
            </p:cNvSpPr>
            <p:nvPr/>
          </p:nvSpPr>
          <p:spPr bwMode="auto">
            <a:xfrm>
              <a:off x="6791191" y="4102541"/>
              <a:ext cx="109461" cy="90516"/>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7" name="Freeform 40">
              <a:extLst>
                <a:ext uri="{FF2B5EF4-FFF2-40B4-BE49-F238E27FC236}">
                  <a16:creationId xmlns:a16="http://schemas.microsoft.com/office/drawing/2014/main" id="{40D1E3DE-7A41-4C58-8492-04DA467BF41E}"/>
                </a:ext>
              </a:extLst>
            </p:cNvPr>
            <p:cNvSpPr>
              <a:spLocks/>
            </p:cNvSpPr>
            <p:nvPr/>
          </p:nvSpPr>
          <p:spPr bwMode="auto">
            <a:xfrm>
              <a:off x="6765929" y="4064649"/>
              <a:ext cx="39995" cy="33680"/>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8" name="Freeform 41">
              <a:extLst>
                <a:ext uri="{FF2B5EF4-FFF2-40B4-BE49-F238E27FC236}">
                  <a16:creationId xmlns:a16="http://schemas.microsoft.com/office/drawing/2014/main" id="{30FC4700-ADF4-412B-A167-20D5A4B0633B}"/>
                </a:ext>
              </a:extLst>
            </p:cNvPr>
            <p:cNvSpPr>
              <a:spLocks/>
            </p:cNvSpPr>
            <p:nvPr/>
          </p:nvSpPr>
          <p:spPr bwMode="auto">
            <a:xfrm>
              <a:off x="6791191" y="4083595"/>
              <a:ext cx="25260" cy="50520"/>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49" name="Freeform 42">
              <a:extLst>
                <a:ext uri="{FF2B5EF4-FFF2-40B4-BE49-F238E27FC236}">
                  <a16:creationId xmlns:a16="http://schemas.microsoft.com/office/drawing/2014/main" id="{CD0A1B39-CB34-4C76-8741-DEB50759BF62}"/>
                </a:ext>
              </a:extLst>
            </p:cNvPr>
            <p:cNvSpPr>
              <a:spLocks/>
            </p:cNvSpPr>
            <p:nvPr/>
          </p:nvSpPr>
          <p:spPr bwMode="auto">
            <a:xfrm>
              <a:off x="6816451" y="4098331"/>
              <a:ext cx="33680" cy="14735"/>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0" name="Freeform 43">
              <a:extLst>
                <a:ext uri="{FF2B5EF4-FFF2-40B4-BE49-F238E27FC236}">
                  <a16:creationId xmlns:a16="http://schemas.microsoft.com/office/drawing/2014/main" id="{05CD67C7-BFA5-4905-821D-1C7D231A91A3}"/>
                </a:ext>
              </a:extLst>
            </p:cNvPr>
            <p:cNvSpPr>
              <a:spLocks/>
            </p:cNvSpPr>
            <p:nvPr/>
          </p:nvSpPr>
          <p:spPr bwMode="auto">
            <a:xfrm>
              <a:off x="6725934" y="4028865"/>
              <a:ext cx="29471" cy="25260"/>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1" name="Freeform 44">
              <a:extLst>
                <a:ext uri="{FF2B5EF4-FFF2-40B4-BE49-F238E27FC236}">
                  <a16:creationId xmlns:a16="http://schemas.microsoft.com/office/drawing/2014/main" id="{4FF5A08F-56EC-494B-B56E-2F288417C155}"/>
                </a:ext>
              </a:extLst>
            </p:cNvPr>
            <p:cNvSpPr>
              <a:spLocks/>
            </p:cNvSpPr>
            <p:nvPr/>
          </p:nvSpPr>
          <p:spPr bwMode="auto">
            <a:xfrm>
              <a:off x="6675415" y="4079385"/>
              <a:ext cx="50520" cy="58940"/>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2" name="Freeform 45">
              <a:extLst>
                <a:ext uri="{FF2B5EF4-FFF2-40B4-BE49-F238E27FC236}">
                  <a16:creationId xmlns:a16="http://schemas.microsoft.com/office/drawing/2014/main" id="{76989E2E-D223-4E02-89A8-30CBA63FB31F}"/>
                </a:ext>
              </a:extLst>
            </p:cNvPr>
            <p:cNvSpPr>
              <a:spLocks/>
            </p:cNvSpPr>
            <p:nvPr/>
          </p:nvSpPr>
          <p:spPr bwMode="auto">
            <a:xfrm>
              <a:off x="7020638" y="4327777"/>
              <a:ext cx="532569" cy="244183"/>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3" name="Freeform 46">
              <a:extLst>
                <a:ext uri="{FF2B5EF4-FFF2-40B4-BE49-F238E27FC236}">
                  <a16:creationId xmlns:a16="http://schemas.microsoft.com/office/drawing/2014/main" id="{CA6639AE-A4F1-4F8E-81DE-FB4190695F9B}"/>
                </a:ext>
              </a:extLst>
            </p:cNvPr>
            <p:cNvSpPr>
              <a:spLocks/>
            </p:cNvSpPr>
            <p:nvPr/>
          </p:nvSpPr>
          <p:spPr bwMode="auto">
            <a:xfrm>
              <a:off x="7462691" y="4433027"/>
              <a:ext cx="79991" cy="29471"/>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4" name="Freeform 47">
              <a:extLst>
                <a:ext uri="{FF2B5EF4-FFF2-40B4-BE49-F238E27FC236}">
                  <a16:creationId xmlns:a16="http://schemas.microsoft.com/office/drawing/2014/main" id="{DE03AD92-52FF-4FAD-8D12-A4ABEDF431C1}"/>
                </a:ext>
              </a:extLst>
            </p:cNvPr>
            <p:cNvSpPr>
              <a:spLocks/>
            </p:cNvSpPr>
            <p:nvPr/>
          </p:nvSpPr>
          <p:spPr bwMode="auto">
            <a:xfrm>
              <a:off x="7601621" y="4454078"/>
              <a:ext cx="54731" cy="29471"/>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5" name="Freeform 48">
              <a:extLst>
                <a:ext uri="{FF2B5EF4-FFF2-40B4-BE49-F238E27FC236}">
                  <a16:creationId xmlns:a16="http://schemas.microsoft.com/office/drawing/2014/main" id="{46E8C6A1-5E9B-4F53-AFF3-8313ECB734A9}"/>
                </a:ext>
              </a:extLst>
            </p:cNvPr>
            <p:cNvSpPr>
              <a:spLocks/>
            </p:cNvSpPr>
            <p:nvPr/>
          </p:nvSpPr>
          <p:spPr bwMode="auto">
            <a:xfrm>
              <a:off x="7921585" y="4807720"/>
              <a:ext cx="88411" cy="54731"/>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6" name="Freeform 49">
              <a:extLst>
                <a:ext uri="{FF2B5EF4-FFF2-40B4-BE49-F238E27FC236}">
                  <a16:creationId xmlns:a16="http://schemas.microsoft.com/office/drawing/2014/main" id="{35C7D448-E80C-480D-AF7E-90411E7CEDEF}"/>
                </a:ext>
              </a:extLst>
            </p:cNvPr>
            <p:cNvSpPr>
              <a:spLocks/>
            </p:cNvSpPr>
            <p:nvPr/>
          </p:nvSpPr>
          <p:spPr bwMode="auto">
            <a:xfrm>
              <a:off x="8191027" y="4727730"/>
              <a:ext cx="33680" cy="29471"/>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7" name="Freeform 50">
              <a:extLst>
                <a:ext uri="{FF2B5EF4-FFF2-40B4-BE49-F238E27FC236}">
                  <a16:creationId xmlns:a16="http://schemas.microsoft.com/office/drawing/2014/main" id="{9B9933B2-B8D7-4B2E-9E6E-1B66D795887D}"/>
                </a:ext>
              </a:extLst>
            </p:cNvPr>
            <p:cNvSpPr>
              <a:spLocks/>
            </p:cNvSpPr>
            <p:nvPr/>
          </p:nvSpPr>
          <p:spPr bwMode="auto">
            <a:xfrm>
              <a:off x="8199447" y="4698259"/>
              <a:ext cx="31575" cy="29471"/>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8" name="Freeform 51">
              <a:extLst>
                <a:ext uri="{FF2B5EF4-FFF2-40B4-BE49-F238E27FC236}">
                  <a16:creationId xmlns:a16="http://schemas.microsoft.com/office/drawing/2014/main" id="{2E161982-E834-42D2-B209-2D04F38F4A78}"/>
                </a:ext>
              </a:extLst>
            </p:cNvPr>
            <p:cNvSpPr>
              <a:spLocks/>
            </p:cNvSpPr>
            <p:nvPr/>
          </p:nvSpPr>
          <p:spPr bwMode="auto">
            <a:xfrm>
              <a:off x="7932109" y="4668790"/>
              <a:ext cx="33680" cy="29471"/>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59" name="Freeform 52">
              <a:extLst>
                <a:ext uri="{FF2B5EF4-FFF2-40B4-BE49-F238E27FC236}">
                  <a16:creationId xmlns:a16="http://schemas.microsoft.com/office/drawing/2014/main" id="{15EB6CD6-0584-45E1-8D0A-004752E1FCC3}"/>
                </a:ext>
              </a:extLst>
            </p:cNvPr>
            <p:cNvSpPr>
              <a:spLocks/>
            </p:cNvSpPr>
            <p:nvPr/>
          </p:nvSpPr>
          <p:spPr bwMode="auto">
            <a:xfrm>
              <a:off x="7527948" y="4418293"/>
              <a:ext cx="18945" cy="18945"/>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0" name="Freeform 53">
              <a:extLst>
                <a:ext uri="{FF2B5EF4-FFF2-40B4-BE49-F238E27FC236}">
                  <a16:creationId xmlns:a16="http://schemas.microsoft.com/office/drawing/2014/main" id="{A0BA4B84-C91E-4B1C-9621-506F5EFFCF1A}"/>
                </a:ext>
              </a:extLst>
            </p:cNvPr>
            <p:cNvSpPr>
              <a:spLocks/>
            </p:cNvSpPr>
            <p:nvPr/>
          </p:nvSpPr>
          <p:spPr bwMode="auto">
            <a:xfrm>
              <a:off x="6736459" y="4571960"/>
              <a:ext cx="1014619" cy="79569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1" name="Freeform 54">
              <a:extLst>
                <a:ext uri="{FF2B5EF4-FFF2-40B4-BE49-F238E27FC236}">
                  <a16:creationId xmlns:a16="http://schemas.microsoft.com/office/drawing/2014/main" id="{C0A6D162-E58A-488D-8D5D-C002EE66AC16}"/>
                </a:ext>
              </a:extLst>
            </p:cNvPr>
            <p:cNvSpPr>
              <a:spLocks/>
            </p:cNvSpPr>
            <p:nvPr/>
          </p:nvSpPr>
          <p:spPr bwMode="auto">
            <a:xfrm>
              <a:off x="7618462" y="5430807"/>
              <a:ext cx="109461" cy="115776"/>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2" name="Freeform 55">
              <a:extLst>
                <a:ext uri="{FF2B5EF4-FFF2-40B4-BE49-F238E27FC236}">
                  <a16:creationId xmlns:a16="http://schemas.microsoft.com/office/drawing/2014/main" id="{21FA8042-998B-4BA8-8DE1-422ECD209466}"/>
                </a:ext>
              </a:extLst>
            </p:cNvPr>
            <p:cNvSpPr>
              <a:spLocks/>
            </p:cNvSpPr>
            <p:nvPr/>
          </p:nvSpPr>
          <p:spPr bwMode="auto">
            <a:xfrm>
              <a:off x="8205761" y="5426595"/>
              <a:ext cx="138931" cy="244183"/>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3" name="Freeform 56">
              <a:extLst>
                <a:ext uri="{FF2B5EF4-FFF2-40B4-BE49-F238E27FC236}">
                  <a16:creationId xmlns:a16="http://schemas.microsoft.com/office/drawing/2014/main" id="{041DABDF-4788-4597-8BAB-EBADEDD77271}"/>
                </a:ext>
              </a:extLst>
            </p:cNvPr>
            <p:cNvSpPr>
              <a:spLocks/>
            </p:cNvSpPr>
            <p:nvPr/>
          </p:nvSpPr>
          <p:spPr bwMode="auto">
            <a:xfrm>
              <a:off x="8205762" y="5207675"/>
              <a:ext cx="193663" cy="254707"/>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4" name="Freeform 57">
              <a:extLst>
                <a:ext uri="{FF2B5EF4-FFF2-40B4-BE49-F238E27FC236}">
                  <a16:creationId xmlns:a16="http://schemas.microsoft.com/office/drawing/2014/main" id="{3E9E5B35-5126-425F-812F-7BB9925A2F26}"/>
                </a:ext>
              </a:extLst>
            </p:cNvPr>
            <p:cNvSpPr>
              <a:spLocks/>
            </p:cNvSpPr>
            <p:nvPr/>
          </p:nvSpPr>
          <p:spPr bwMode="auto">
            <a:xfrm>
              <a:off x="977131" y="2401687"/>
              <a:ext cx="2292364" cy="3574319"/>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dirty="0">
                <a:solidFill>
                  <a:prstClr val="black"/>
                </a:solidFill>
                <a:latin typeface="+mn-lt"/>
                <a:ea typeface="+mn-ea"/>
              </a:endParaRPr>
            </a:p>
          </p:txBody>
        </p:sp>
        <p:sp>
          <p:nvSpPr>
            <p:cNvPr id="65" name="Freeform 58">
              <a:extLst>
                <a:ext uri="{FF2B5EF4-FFF2-40B4-BE49-F238E27FC236}">
                  <a16:creationId xmlns:a16="http://schemas.microsoft.com/office/drawing/2014/main" id="{8D963407-F04D-4D40-8F8A-A6453459CA20}"/>
                </a:ext>
              </a:extLst>
            </p:cNvPr>
            <p:cNvSpPr>
              <a:spLocks/>
            </p:cNvSpPr>
            <p:nvPr/>
          </p:nvSpPr>
          <p:spPr bwMode="auto">
            <a:xfrm>
              <a:off x="2069635" y="5936012"/>
              <a:ext cx="157876" cy="134721"/>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6" name="Freeform 59">
              <a:extLst>
                <a:ext uri="{FF2B5EF4-FFF2-40B4-BE49-F238E27FC236}">
                  <a16:creationId xmlns:a16="http://schemas.microsoft.com/office/drawing/2014/main" id="{E2596A7A-6BB9-4210-9D24-23544AD0EA89}"/>
                </a:ext>
              </a:extLst>
            </p:cNvPr>
            <p:cNvSpPr>
              <a:spLocks/>
            </p:cNvSpPr>
            <p:nvPr/>
          </p:nvSpPr>
          <p:spPr bwMode="auto">
            <a:xfrm>
              <a:off x="2143313" y="6070733"/>
              <a:ext cx="35785" cy="14735"/>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7" name="Freeform 60">
              <a:extLst>
                <a:ext uri="{FF2B5EF4-FFF2-40B4-BE49-F238E27FC236}">
                  <a16:creationId xmlns:a16="http://schemas.microsoft.com/office/drawing/2014/main" id="{BFE8AF32-C1AF-4778-8317-D61F9C2BB09C}"/>
                </a:ext>
              </a:extLst>
            </p:cNvPr>
            <p:cNvSpPr>
              <a:spLocks/>
            </p:cNvSpPr>
            <p:nvPr/>
          </p:nvSpPr>
          <p:spPr bwMode="auto">
            <a:xfrm>
              <a:off x="2088581" y="6074941"/>
              <a:ext cx="39995" cy="21051"/>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8" name="Freeform 61">
              <a:extLst>
                <a:ext uri="{FF2B5EF4-FFF2-40B4-BE49-F238E27FC236}">
                  <a16:creationId xmlns:a16="http://schemas.microsoft.com/office/drawing/2014/main" id="{B49AA33E-BC20-40FD-A835-EFCB379AFA36}"/>
                </a:ext>
              </a:extLst>
            </p:cNvPr>
            <p:cNvSpPr>
              <a:spLocks/>
            </p:cNvSpPr>
            <p:nvPr/>
          </p:nvSpPr>
          <p:spPr bwMode="auto">
            <a:xfrm>
              <a:off x="1989646" y="5950746"/>
              <a:ext cx="58940" cy="75781"/>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69" name="Freeform 62">
              <a:extLst>
                <a:ext uri="{FF2B5EF4-FFF2-40B4-BE49-F238E27FC236}">
                  <a16:creationId xmlns:a16="http://schemas.microsoft.com/office/drawing/2014/main" id="{AE265CFC-1F43-413C-8650-2037CC73CF48}"/>
                </a:ext>
              </a:extLst>
            </p:cNvPr>
            <p:cNvSpPr>
              <a:spLocks/>
            </p:cNvSpPr>
            <p:nvPr/>
          </p:nvSpPr>
          <p:spPr bwMode="auto">
            <a:xfrm>
              <a:off x="2054900" y="5971796"/>
              <a:ext cx="33680" cy="39995"/>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0" name="Freeform 63">
              <a:extLst>
                <a:ext uri="{FF2B5EF4-FFF2-40B4-BE49-F238E27FC236}">
                  <a16:creationId xmlns:a16="http://schemas.microsoft.com/office/drawing/2014/main" id="{1423D780-8CC2-4A42-92EF-255D698610AB}"/>
                </a:ext>
              </a:extLst>
            </p:cNvPr>
            <p:cNvSpPr>
              <a:spLocks/>
            </p:cNvSpPr>
            <p:nvPr/>
          </p:nvSpPr>
          <p:spPr bwMode="auto">
            <a:xfrm>
              <a:off x="2288557" y="3803627"/>
              <a:ext cx="237867" cy="86307"/>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1" name="Freeform 64">
              <a:extLst>
                <a:ext uri="{FF2B5EF4-FFF2-40B4-BE49-F238E27FC236}">
                  <a16:creationId xmlns:a16="http://schemas.microsoft.com/office/drawing/2014/main" id="{54D251FA-38E0-4D91-B3A3-33CA76D2718C}"/>
                </a:ext>
              </a:extLst>
            </p:cNvPr>
            <p:cNvSpPr>
              <a:spLocks/>
            </p:cNvSpPr>
            <p:nvPr/>
          </p:nvSpPr>
          <p:spPr bwMode="auto">
            <a:xfrm>
              <a:off x="2408543" y="3913090"/>
              <a:ext cx="37891" cy="14735"/>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2" name="Freeform 65">
              <a:extLst>
                <a:ext uri="{FF2B5EF4-FFF2-40B4-BE49-F238E27FC236}">
                  <a16:creationId xmlns:a16="http://schemas.microsoft.com/office/drawing/2014/main" id="{A61FDABE-1855-4375-BBC7-AF61C82D22B3}"/>
                </a:ext>
              </a:extLst>
            </p:cNvPr>
            <p:cNvSpPr>
              <a:spLocks/>
            </p:cNvSpPr>
            <p:nvPr/>
          </p:nvSpPr>
          <p:spPr bwMode="auto">
            <a:xfrm>
              <a:off x="2496955" y="3913088"/>
              <a:ext cx="44205" cy="10525"/>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3" name="Freeform 66">
              <a:extLst>
                <a:ext uri="{FF2B5EF4-FFF2-40B4-BE49-F238E27FC236}">
                  <a16:creationId xmlns:a16="http://schemas.microsoft.com/office/drawing/2014/main" id="{F75B7E09-7CA5-4382-8DD3-6185F0EF9B5F}"/>
                </a:ext>
              </a:extLst>
            </p:cNvPr>
            <p:cNvSpPr>
              <a:spLocks/>
            </p:cNvSpPr>
            <p:nvPr/>
          </p:nvSpPr>
          <p:spPr bwMode="auto">
            <a:xfrm>
              <a:off x="2522215" y="3883619"/>
              <a:ext cx="105251" cy="39995"/>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4" name="Freeform 67">
              <a:extLst>
                <a:ext uri="{FF2B5EF4-FFF2-40B4-BE49-F238E27FC236}">
                  <a16:creationId xmlns:a16="http://schemas.microsoft.com/office/drawing/2014/main" id="{0A709FA0-298D-4248-B71B-DEAB78F42F7B}"/>
                </a:ext>
              </a:extLst>
            </p:cNvPr>
            <p:cNvSpPr>
              <a:spLocks/>
            </p:cNvSpPr>
            <p:nvPr/>
          </p:nvSpPr>
          <p:spPr bwMode="auto">
            <a:xfrm>
              <a:off x="2646411" y="3913088"/>
              <a:ext cx="50520" cy="21051"/>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5" name="Freeform 68">
              <a:extLst>
                <a:ext uri="{FF2B5EF4-FFF2-40B4-BE49-F238E27FC236}">
                  <a16:creationId xmlns:a16="http://schemas.microsoft.com/office/drawing/2014/main" id="{4F549713-965F-491C-BCFE-A9182603B8E6}"/>
                </a:ext>
              </a:extLst>
            </p:cNvPr>
            <p:cNvSpPr>
              <a:spLocks/>
            </p:cNvSpPr>
            <p:nvPr/>
          </p:nvSpPr>
          <p:spPr bwMode="auto">
            <a:xfrm>
              <a:off x="2736925" y="3927824"/>
              <a:ext cx="4211" cy="10525"/>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6" name="Freeform 69">
              <a:extLst>
                <a:ext uri="{FF2B5EF4-FFF2-40B4-BE49-F238E27FC236}">
                  <a16:creationId xmlns:a16="http://schemas.microsoft.com/office/drawing/2014/main" id="{C7663CAC-4357-4178-81E6-F4E5E3EA0D91}"/>
                </a:ext>
              </a:extLst>
            </p:cNvPr>
            <p:cNvSpPr>
              <a:spLocks/>
            </p:cNvSpPr>
            <p:nvPr/>
          </p:nvSpPr>
          <p:spPr bwMode="auto">
            <a:xfrm>
              <a:off x="2751662" y="3938348"/>
              <a:ext cx="14735" cy="10525"/>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7" name="Freeform 70">
              <a:extLst>
                <a:ext uri="{FF2B5EF4-FFF2-40B4-BE49-F238E27FC236}">
                  <a16:creationId xmlns:a16="http://schemas.microsoft.com/office/drawing/2014/main" id="{600DA4BC-4004-437F-A880-78EEBA63BD08}"/>
                </a:ext>
              </a:extLst>
            </p:cNvPr>
            <p:cNvSpPr>
              <a:spLocks/>
            </p:cNvSpPr>
            <p:nvPr/>
          </p:nvSpPr>
          <p:spPr bwMode="auto">
            <a:xfrm>
              <a:off x="2762185" y="3978344"/>
              <a:ext cx="4211" cy="10525"/>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8" name="Freeform 71">
              <a:extLst>
                <a:ext uri="{FF2B5EF4-FFF2-40B4-BE49-F238E27FC236}">
                  <a16:creationId xmlns:a16="http://schemas.microsoft.com/office/drawing/2014/main" id="{3944938E-555C-4DA0-9575-471E006577C1}"/>
                </a:ext>
              </a:extLst>
            </p:cNvPr>
            <p:cNvSpPr>
              <a:spLocks/>
            </p:cNvSpPr>
            <p:nvPr/>
          </p:nvSpPr>
          <p:spPr bwMode="auto">
            <a:xfrm>
              <a:off x="2751662" y="4024655"/>
              <a:ext cx="10525" cy="8420"/>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79" name="Freeform 72">
              <a:extLst>
                <a:ext uri="{FF2B5EF4-FFF2-40B4-BE49-F238E27FC236}">
                  <a16:creationId xmlns:a16="http://schemas.microsoft.com/office/drawing/2014/main" id="{767403FD-EAD4-4C33-8340-5E895394AB7A}"/>
                </a:ext>
              </a:extLst>
            </p:cNvPr>
            <p:cNvSpPr>
              <a:spLocks/>
            </p:cNvSpPr>
            <p:nvPr/>
          </p:nvSpPr>
          <p:spPr bwMode="auto">
            <a:xfrm>
              <a:off x="2751662" y="4014129"/>
              <a:ext cx="10525" cy="42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0" name="Freeform 73">
              <a:extLst>
                <a:ext uri="{FF2B5EF4-FFF2-40B4-BE49-F238E27FC236}">
                  <a16:creationId xmlns:a16="http://schemas.microsoft.com/office/drawing/2014/main" id="{2607A1AB-FFCD-4AD9-B0BF-7183E9F9F66C}"/>
                </a:ext>
              </a:extLst>
            </p:cNvPr>
            <p:cNvSpPr>
              <a:spLocks/>
            </p:cNvSpPr>
            <p:nvPr/>
          </p:nvSpPr>
          <p:spPr bwMode="auto">
            <a:xfrm>
              <a:off x="2730613" y="4047809"/>
              <a:ext cx="14735" cy="16840"/>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1" name="Freeform 74">
              <a:extLst>
                <a:ext uri="{FF2B5EF4-FFF2-40B4-BE49-F238E27FC236}">
                  <a16:creationId xmlns:a16="http://schemas.microsoft.com/office/drawing/2014/main" id="{9A3DCC6E-EA82-4439-A541-8D9D1CE7FE3A}"/>
                </a:ext>
              </a:extLst>
            </p:cNvPr>
            <p:cNvSpPr>
              <a:spLocks/>
            </p:cNvSpPr>
            <p:nvPr/>
          </p:nvSpPr>
          <p:spPr bwMode="auto">
            <a:xfrm>
              <a:off x="2785342" y="4024655"/>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2" name="Freeform 75">
              <a:extLst>
                <a:ext uri="{FF2B5EF4-FFF2-40B4-BE49-F238E27FC236}">
                  <a16:creationId xmlns:a16="http://schemas.microsoft.com/office/drawing/2014/main" id="{9D35B6DA-696F-460F-87E4-3A2BAB0E7586}"/>
                </a:ext>
              </a:extLst>
            </p:cNvPr>
            <p:cNvSpPr>
              <a:spLocks/>
            </p:cNvSpPr>
            <p:nvPr/>
          </p:nvSpPr>
          <p:spPr bwMode="auto">
            <a:xfrm>
              <a:off x="2442225" y="3774158"/>
              <a:ext cx="14735" cy="10525"/>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3" name="Freeform 76">
              <a:extLst>
                <a:ext uri="{FF2B5EF4-FFF2-40B4-BE49-F238E27FC236}">
                  <a16:creationId xmlns:a16="http://schemas.microsoft.com/office/drawing/2014/main" id="{007DA0BA-39FB-4A70-A8AA-C293EC8FCD3D}"/>
                </a:ext>
              </a:extLst>
            </p:cNvPr>
            <p:cNvSpPr>
              <a:spLocks/>
            </p:cNvSpPr>
            <p:nvPr/>
          </p:nvSpPr>
          <p:spPr bwMode="auto">
            <a:xfrm>
              <a:off x="2442225" y="3788892"/>
              <a:ext cx="14735" cy="10525"/>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4" name="Freeform 77">
              <a:extLst>
                <a:ext uri="{FF2B5EF4-FFF2-40B4-BE49-F238E27FC236}">
                  <a16:creationId xmlns:a16="http://schemas.microsoft.com/office/drawing/2014/main" id="{E6315B4A-89F8-4E37-9CD1-449BEACF60C1}"/>
                </a:ext>
              </a:extLst>
            </p:cNvPr>
            <p:cNvSpPr>
              <a:spLocks/>
            </p:cNvSpPr>
            <p:nvPr/>
          </p:nvSpPr>
          <p:spPr bwMode="auto">
            <a:xfrm>
              <a:off x="2755873" y="3603651"/>
              <a:ext cx="14735" cy="14735"/>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5" name="Freeform 78">
              <a:extLst>
                <a:ext uri="{FF2B5EF4-FFF2-40B4-BE49-F238E27FC236}">
                  <a16:creationId xmlns:a16="http://schemas.microsoft.com/office/drawing/2014/main" id="{9F8F33EB-E58F-4A18-9CF0-23A51DE68396}"/>
                </a:ext>
              </a:extLst>
            </p:cNvPr>
            <p:cNvSpPr>
              <a:spLocks/>
            </p:cNvSpPr>
            <p:nvPr/>
          </p:nvSpPr>
          <p:spPr bwMode="auto">
            <a:xfrm>
              <a:off x="2865332" y="3170018"/>
              <a:ext cx="54731" cy="18945"/>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6" name="Freeform 79">
              <a:extLst>
                <a:ext uri="{FF2B5EF4-FFF2-40B4-BE49-F238E27FC236}">
                  <a16:creationId xmlns:a16="http://schemas.microsoft.com/office/drawing/2014/main" id="{8471EC11-32AA-460A-A1FD-AE0098F56C5A}"/>
                </a:ext>
              </a:extLst>
            </p:cNvPr>
            <p:cNvSpPr>
              <a:spLocks/>
            </p:cNvSpPr>
            <p:nvPr/>
          </p:nvSpPr>
          <p:spPr bwMode="auto">
            <a:xfrm>
              <a:off x="2905327" y="3245798"/>
              <a:ext cx="25260" cy="29471"/>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7" name="Freeform 80">
              <a:extLst>
                <a:ext uri="{FF2B5EF4-FFF2-40B4-BE49-F238E27FC236}">
                  <a16:creationId xmlns:a16="http://schemas.microsoft.com/office/drawing/2014/main" id="{5FC6D920-E79D-4289-A8CE-5017DE7F6A2E}"/>
                </a:ext>
              </a:extLst>
            </p:cNvPr>
            <p:cNvSpPr>
              <a:spLocks/>
            </p:cNvSpPr>
            <p:nvPr/>
          </p:nvSpPr>
          <p:spPr bwMode="auto">
            <a:xfrm>
              <a:off x="2955849" y="3115287"/>
              <a:ext cx="134721" cy="138931"/>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8" name="Freeform 81">
              <a:extLst>
                <a:ext uri="{FF2B5EF4-FFF2-40B4-BE49-F238E27FC236}">
                  <a16:creationId xmlns:a16="http://schemas.microsoft.com/office/drawing/2014/main" id="{2DDF6F49-8AC6-4C08-834D-EF429E304EFE}"/>
                </a:ext>
              </a:extLst>
            </p:cNvPr>
            <p:cNvSpPr>
              <a:spLocks/>
            </p:cNvSpPr>
            <p:nvPr/>
          </p:nvSpPr>
          <p:spPr bwMode="auto">
            <a:xfrm>
              <a:off x="2635886" y="2780590"/>
              <a:ext cx="25260" cy="29471"/>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89" name="Freeform 82">
              <a:extLst>
                <a:ext uri="{FF2B5EF4-FFF2-40B4-BE49-F238E27FC236}">
                  <a16:creationId xmlns:a16="http://schemas.microsoft.com/office/drawing/2014/main" id="{958B56CE-BFF2-45CA-8E8F-35F055373046}"/>
                </a:ext>
              </a:extLst>
            </p:cNvPr>
            <p:cNvSpPr>
              <a:spLocks/>
            </p:cNvSpPr>
            <p:nvPr/>
          </p:nvSpPr>
          <p:spPr bwMode="auto">
            <a:xfrm>
              <a:off x="2572733" y="2759540"/>
              <a:ext cx="54731" cy="39995"/>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0" name="Freeform 83">
              <a:extLst>
                <a:ext uri="{FF2B5EF4-FFF2-40B4-BE49-F238E27FC236}">
                  <a16:creationId xmlns:a16="http://schemas.microsoft.com/office/drawing/2014/main" id="{A530EB0D-B447-40A2-ACDA-AC7898F2CEFF}"/>
                </a:ext>
              </a:extLst>
            </p:cNvPr>
            <p:cNvSpPr>
              <a:spLocks/>
            </p:cNvSpPr>
            <p:nvPr/>
          </p:nvSpPr>
          <p:spPr bwMode="auto">
            <a:xfrm>
              <a:off x="2522214" y="2660604"/>
              <a:ext cx="128407" cy="105251"/>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1" name="Freeform 84">
              <a:extLst>
                <a:ext uri="{FF2B5EF4-FFF2-40B4-BE49-F238E27FC236}">
                  <a16:creationId xmlns:a16="http://schemas.microsoft.com/office/drawing/2014/main" id="{38F7C4CD-0B4F-4489-B73E-EB01265D7EC5}"/>
                </a:ext>
              </a:extLst>
            </p:cNvPr>
            <p:cNvSpPr>
              <a:spLocks/>
            </p:cNvSpPr>
            <p:nvPr/>
          </p:nvSpPr>
          <p:spPr bwMode="auto">
            <a:xfrm>
              <a:off x="2686406" y="2744803"/>
              <a:ext cx="25260" cy="21051"/>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2" name="Freeform 85">
              <a:extLst>
                <a:ext uri="{FF2B5EF4-FFF2-40B4-BE49-F238E27FC236}">
                  <a16:creationId xmlns:a16="http://schemas.microsoft.com/office/drawing/2014/main" id="{3FCAAF4E-C989-426B-B088-603C8C2CCCF6}"/>
                </a:ext>
              </a:extLst>
            </p:cNvPr>
            <p:cNvSpPr>
              <a:spLocks/>
            </p:cNvSpPr>
            <p:nvPr/>
          </p:nvSpPr>
          <p:spPr bwMode="auto">
            <a:xfrm>
              <a:off x="2707457" y="2740594"/>
              <a:ext cx="18945" cy="10525"/>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3" name="Freeform 86">
              <a:extLst>
                <a:ext uri="{FF2B5EF4-FFF2-40B4-BE49-F238E27FC236}">
                  <a16:creationId xmlns:a16="http://schemas.microsoft.com/office/drawing/2014/main" id="{E45215E5-813B-4449-8BF9-7C1103D6873A}"/>
                </a:ext>
              </a:extLst>
            </p:cNvPr>
            <p:cNvSpPr>
              <a:spLocks/>
            </p:cNvSpPr>
            <p:nvPr/>
          </p:nvSpPr>
          <p:spPr bwMode="auto">
            <a:xfrm>
              <a:off x="2776922" y="2570087"/>
              <a:ext cx="29471" cy="25260"/>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4" name="Freeform 87">
              <a:extLst>
                <a:ext uri="{FF2B5EF4-FFF2-40B4-BE49-F238E27FC236}">
                  <a16:creationId xmlns:a16="http://schemas.microsoft.com/office/drawing/2014/main" id="{74CFD231-315E-4FA8-A933-F84A222A3F71}"/>
                </a:ext>
              </a:extLst>
            </p:cNvPr>
            <p:cNvSpPr>
              <a:spLocks/>
            </p:cNvSpPr>
            <p:nvPr/>
          </p:nvSpPr>
          <p:spPr bwMode="auto">
            <a:xfrm>
              <a:off x="2696931" y="2490096"/>
              <a:ext cx="33680" cy="21051"/>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5" name="Freeform 88">
              <a:extLst>
                <a:ext uri="{FF2B5EF4-FFF2-40B4-BE49-F238E27FC236}">
                  <a16:creationId xmlns:a16="http://schemas.microsoft.com/office/drawing/2014/main" id="{5BE436A4-4DED-43BC-96D0-93CABB3D0FF8}"/>
                </a:ext>
              </a:extLst>
            </p:cNvPr>
            <p:cNvSpPr>
              <a:spLocks/>
            </p:cNvSpPr>
            <p:nvPr/>
          </p:nvSpPr>
          <p:spPr bwMode="auto">
            <a:xfrm>
              <a:off x="2915853" y="2799533"/>
              <a:ext cx="29471" cy="21051"/>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6" name="Freeform 89">
              <a:extLst>
                <a:ext uri="{FF2B5EF4-FFF2-40B4-BE49-F238E27FC236}">
                  <a16:creationId xmlns:a16="http://schemas.microsoft.com/office/drawing/2014/main" id="{8C91B410-51B6-47C8-8190-0A0A04865235}"/>
                </a:ext>
              </a:extLst>
            </p:cNvPr>
            <p:cNvSpPr>
              <a:spLocks/>
            </p:cNvSpPr>
            <p:nvPr/>
          </p:nvSpPr>
          <p:spPr bwMode="auto">
            <a:xfrm>
              <a:off x="2566420" y="2296435"/>
              <a:ext cx="473629" cy="513624"/>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7" name="Freeform 90">
              <a:extLst>
                <a:ext uri="{FF2B5EF4-FFF2-40B4-BE49-F238E27FC236}">
                  <a16:creationId xmlns:a16="http://schemas.microsoft.com/office/drawing/2014/main" id="{6EEF118A-6DBE-493E-9318-11FECC9DF8A6}"/>
                </a:ext>
              </a:extLst>
            </p:cNvPr>
            <p:cNvSpPr>
              <a:spLocks/>
            </p:cNvSpPr>
            <p:nvPr/>
          </p:nvSpPr>
          <p:spPr bwMode="auto">
            <a:xfrm>
              <a:off x="2745345" y="2296435"/>
              <a:ext cx="86307" cy="65256"/>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8" name="Freeform 91">
              <a:extLst>
                <a:ext uri="{FF2B5EF4-FFF2-40B4-BE49-F238E27FC236}">
                  <a16:creationId xmlns:a16="http://schemas.microsoft.com/office/drawing/2014/main" id="{AB938C40-7A78-4F27-828E-254E99C0DA55}"/>
                </a:ext>
              </a:extLst>
            </p:cNvPr>
            <p:cNvSpPr>
              <a:spLocks/>
            </p:cNvSpPr>
            <p:nvPr/>
          </p:nvSpPr>
          <p:spPr bwMode="auto">
            <a:xfrm>
              <a:off x="2347499" y="2490096"/>
              <a:ext cx="79991" cy="65256"/>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99" name="Freeform 92">
              <a:extLst>
                <a:ext uri="{FF2B5EF4-FFF2-40B4-BE49-F238E27FC236}">
                  <a16:creationId xmlns:a16="http://schemas.microsoft.com/office/drawing/2014/main" id="{409A17FF-AACD-4127-85F5-D8EA568EB3B1}"/>
                </a:ext>
              </a:extLst>
            </p:cNvPr>
            <p:cNvSpPr>
              <a:spLocks/>
            </p:cNvSpPr>
            <p:nvPr/>
          </p:nvSpPr>
          <p:spPr bwMode="auto">
            <a:xfrm>
              <a:off x="1928599" y="2266965"/>
              <a:ext cx="210503" cy="174716"/>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0" name="Freeform 93">
              <a:extLst>
                <a:ext uri="{FF2B5EF4-FFF2-40B4-BE49-F238E27FC236}">
                  <a16:creationId xmlns:a16="http://schemas.microsoft.com/office/drawing/2014/main" id="{59BA138B-4D33-4BD3-997C-3A63C4E35F24}"/>
                </a:ext>
              </a:extLst>
            </p:cNvPr>
            <p:cNvSpPr>
              <a:spLocks/>
            </p:cNvSpPr>
            <p:nvPr/>
          </p:nvSpPr>
          <p:spPr bwMode="auto">
            <a:xfrm>
              <a:off x="2033850" y="2325906"/>
              <a:ext cx="309439" cy="225237"/>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1" name="Freeform 94">
              <a:extLst>
                <a:ext uri="{FF2B5EF4-FFF2-40B4-BE49-F238E27FC236}">
                  <a16:creationId xmlns:a16="http://schemas.microsoft.com/office/drawing/2014/main" id="{3A93B4D5-46C7-4193-80E4-6BAD5DAC2407}"/>
                </a:ext>
              </a:extLst>
            </p:cNvPr>
            <p:cNvSpPr>
              <a:spLocks/>
            </p:cNvSpPr>
            <p:nvPr/>
          </p:nvSpPr>
          <p:spPr bwMode="auto">
            <a:xfrm>
              <a:off x="2282242" y="2300645"/>
              <a:ext cx="61047" cy="50520"/>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2" name="Freeform 95">
              <a:extLst>
                <a:ext uri="{FF2B5EF4-FFF2-40B4-BE49-F238E27FC236}">
                  <a16:creationId xmlns:a16="http://schemas.microsoft.com/office/drawing/2014/main" id="{E4A81A32-13C2-4CE8-A118-78AF44D11621}"/>
                </a:ext>
              </a:extLst>
            </p:cNvPr>
            <p:cNvSpPr>
              <a:spLocks/>
            </p:cNvSpPr>
            <p:nvPr/>
          </p:nvSpPr>
          <p:spPr bwMode="auto">
            <a:xfrm>
              <a:off x="1720203" y="2504831"/>
              <a:ext cx="14735" cy="16840"/>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3" name="Freeform 96">
              <a:extLst>
                <a:ext uri="{FF2B5EF4-FFF2-40B4-BE49-F238E27FC236}">
                  <a16:creationId xmlns:a16="http://schemas.microsoft.com/office/drawing/2014/main" id="{A1B94C13-07E0-4418-9906-2CAEB8ACF247}"/>
                </a:ext>
              </a:extLst>
            </p:cNvPr>
            <p:cNvSpPr>
              <a:spLocks/>
            </p:cNvSpPr>
            <p:nvPr/>
          </p:nvSpPr>
          <p:spPr bwMode="auto">
            <a:xfrm>
              <a:off x="2467484" y="2285911"/>
              <a:ext cx="119987" cy="115776"/>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4" name="Freeform 97">
              <a:extLst>
                <a:ext uri="{FF2B5EF4-FFF2-40B4-BE49-F238E27FC236}">
                  <a16:creationId xmlns:a16="http://schemas.microsoft.com/office/drawing/2014/main" id="{F09ABFB6-6380-493B-B019-71787BC827E4}"/>
                </a:ext>
              </a:extLst>
            </p:cNvPr>
            <p:cNvSpPr>
              <a:spLocks/>
            </p:cNvSpPr>
            <p:nvPr/>
          </p:nvSpPr>
          <p:spPr bwMode="auto">
            <a:xfrm>
              <a:off x="2347499" y="2290121"/>
              <a:ext cx="115776" cy="141036"/>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5" name="Freeform 98">
              <a:extLst>
                <a:ext uri="{FF2B5EF4-FFF2-40B4-BE49-F238E27FC236}">
                  <a16:creationId xmlns:a16="http://schemas.microsoft.com/office/drawing/2014/main" id="{9D4126FB-75C5-444E-B27A-F77D2009C62C}"/>
                </a:ext>
              </a:extLst>
            </p:cNvPr>
            <p:cNvSpPr>
              <a:spLocks/>
            </p:cNvSpPr>
            <p:nvPr/>
          </p:nvSpPr>
          <p:spPr bwMode="auto">
            <a:xfrm>
              <a:off x="2347497" y="2216445"/>
              <a:ext cx="21051" cy="18945"/>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6" name="Freeform 99">
              <a:extLst>
                <a:ext uri="{FF2B5EF4-FFF2-40B4-BE49-F238E27FC236}">
                  <a16:creationId xmlns:a16="http://schemas.microsoft.com/office/drawing/2014/main" id="{93F67A01-A5CA-405B-A9AD-69D9CF2D680A}"/>
                </a:ext>
              </a:extLst>
            </p:cNvPr>
            <p:cNvSpPr>
              <a:spLocks/>
            </p:cNvSpPr>
            <p:nvPr/>
          </p:nvSpPr>
          <p:spPr bwMode="auto">
            <a:xfrm>
              <a:off x="5890243" y="2165926"/>
              <a:ext cx="33680" cy="14735"/>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7" name="Freeform 100">
              <a:extLst>
                <a:ext uri="{FF2B5EF4-FFF2-40B4-BE49-F238E27FC236}">
                  <a16:creationId xmlns:a16="http://schemas.microsoft.com/office/drawing/2014/main" id="{A8CF5672-B40A-45E2-A89F-4AE905D104EB}"/>
                </a:ext>
              </a:extLst>
            </p:cNvPr>
            <p:cNvSpPr>
              <a:spLocks/>
            </p:cNvSpPr>
            <p:nvPr/>
          </p:nvSpPr>
          <p:spPr bwMode="auto">
            <a:xfrm>
              <a:off x="5879718" y="2125930"/>
              <a:ext cx="29471" cy="14735"/>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8" name="Freeform 101">
              <a:extLst>
                <a:ext uri="{FF2B5EF4-FFF2-40B4-BE49-F238E27FC236}">
                  <a16:creationId xmlns:a16="http://schemas.microsoft.com/office/drawing/2014/main" id="{70FB13C7-97CB-4D35-8FCA-DE24584D12C7}"/>
                </a:ext>
              </a:extLst>
            </p:cNvPr>
            <p:cNvSpPr>
              <a:spLocks/>
            </p:cNvSpPr>
            <p:nvPr/>
          </p:nvSpPr>
          <p:spPr bwMode="auto">
            <a:xfrm>
              <a:off x="5081917" y="2511146"/>
              <a:ext cx="35785" cy="29471"/>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09" name="Freeform 102">
              <a:extLst>
                <a:ext uri="{FF2B5EF4-FFF2-40B4-BE49-F238E27FC236}">
                  <a16:creationId xmlns:a16="http://schemas.microsoft.com/office/drawing/2014/main" id="{9F36D4A3-0C8B-4355-B604-196448A99155}"/>
                </a:ext>
              </a:extLst>
            </p:cNvPr>
            <p:cNvSpPr>
              <a:spLocks/>
            </p:cNvSpPr>
            <p:nvPr/>
          </p:nvSpPr>
          <p:spPr bwMode="auto">
            <a:xfrm>
              <a:off x="5267157" y="2460627"/>
              <a:ext cx="33680" cy="39995"/>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0" name="Freeform 103">
              <a:extLst>
                <a:ext uri="{FF2B5EF4-FFF2-40B4-BE49-F238E27FC236}">
                  <a16:creationId xmlns:a16="http://schemas.microsoft.com/office/drawing/2014/main" id="{EB43DCBB-ABAC-4431-AE09-9A1D3AA34E1B}"/>
                </a:ext>
              </a:extLst>
            </p:cNvPr>
            <p:cNvSpPr>
              <a:spLocks/>
            </p:cNvSpPr>
            <p:nvPr/>
          </p:nvSpPr>
          <p:spPr bwMode="auto">
            <a:xfrm>
              <a:off x="5471345" y="2321695"/>
              <a:ext cx="29471" cy="29471"/>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1" name="Freeform 104">
              <a:extLst>
                <a:ext uri="{FF2B5EF4-FFF2-40B4-BE49-F238E27FC236}">
                  <a16:creationId xmlns:a16="http://schemas.microsoft.com/office/drawing/2014/main" id="{2187582A-DB98-4B49-8411-AC8F0D20F8F2}"/>
                </a:ext>
              </a:extLst>
            </p:cNvPr>
            <p:cNvSpPr>
              <a:spLocks/>
            </p:cNvSpPr>
            <p:nvPr/>
          </p:nvSpPr>
          <p:spPr bwMode="auto">
            <a:xfrm>
              <a:off x="5540810" y="2330115"/>
              <a:ext cx="14735" cy="21051"/>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2" name="Freeform 105">
              <a:extLst>
                <a:ext uri="{FF2B5EF4-FFF2-40B4-BE49-F238E27FC236}">
                  <a16:creationId xmlns:a16="http://schemas.microsoft.com/office/drawing/2014/main" id="{7FB14EF7-A1CD-41C9-B3E0-C95708340F8C}"/>
                </a:ext>
              </a:extLst>
            </p:cNvPr>
            <p:cNvSpPr>
              <a:spLocks/>
            </p:cNvSpPr>
            <p:nvPr/>
          </p:nvSpPr>
          <p:spPr bwMode="auto">
            <a:xfrm>
              <a:off x="5599749" y="2346955"/>
              <a:ext cx="21051" cy="8420"/>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3" name="Freeform 106">
              <a:extLst>
                <a:ext uri="{FF2B5EF4-FFF2-40B4-BE49-F238E27FC236}">
                  <a16:creationId xmlns:a16="http://schemas.microsoft.com/office/drawing/2014/main" id="{90776B57-597C-4A3D-8064-3CEBC8AC9A16}"/>
                </a:ext>
              </a:extLst>
            </p:cNvPr>
            <p:cNvSpPr>
              <a:spLocks/>
            </p:cNvSpPr>
            <p:nvPr/>
          </p:nvSpPr>
          <p:spPr bwMode="auto">
            <a:xfrm>
              <a:off x="5620801" y="2325906"/>
              <a:ext cx="18945" cy="14735"/>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4" name="Freeform 107">
              <a:extLst>
                <a:ext uri="{FF2B5EF4-FFF2-40B4-BE49-F238E27FC236}">
                  <a16:creationId xmlns:a16="http://schemas.microsoft.com/office/drawing/2014/main" id="{90FD7E62-0F5B-4240-9D06-BF6BD2B46F96}"/>
                </a:ext>
              </a:extLst>
            </p:cNvPr>
            <p:cNvSpPr>
              <a:spLocks/>
            </p:cNvSpPr>
            <p:nvPr/>
          </p:nvSpPr>
          <p:spPr bwMode="auto">
            <a:xfrm>
              <a:off x="6197575" y="2266965"/>
              <a:ext cx="29471" cy="18945"/>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5" name="Freeform 108">
              <a:extLst>
                <a:ext uri="{FF2B5EF4-FFF2-40B4-BE49-F238E27FC236}">
                  <a16:creationId xmlns:a16="http://schemas.microsoft.com/office/drawing/2014/main" id="{1F510625-B78A-4193-9C55-433CA59388B6}"/>
                </a:ext>
              </a:extLst>
            </p:cNvPr>
            <p:cNvSpPr>
              <a:spLocks/>
            </p:cNvSpPr>
            <p:nvPr/>
          </p:nvSpPr>
          <p:spPr bwMode="auto">
            <a:xfrm>
              <a:off x="6704885" y="2311172"/>
              <a:ext cx="71571" cy="35785"/>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6" name="Freeform 109">
              <a:extLst>
                <a:ext uri="{FF2B5EF4-FFF2-40B4-BE49-F238E27FC236}">
                  <a16:creationId xmlns:a16="http://schemas.microsoft.com/office/drawing/2014/main" id="{B917C248-41EC-4FAF-9847-6878C6AE9971}"/>
                </a:ext>
              </a:extLst>
            </p:cNvPr>
            <p:cNvSpPr>
              <a:spLocks/>
            </p:cNvSpPr>
            <p:nvPr/>
          </p:nvSpPr>
          <p:spPr bwMode="auto">
            <a:xfrm>
              <a:off x="6696465" y="2290121"/>
              <a:ext cx="18945" cy="25260"/>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7" name="Freeform 110">
              <a:extLst>
                <a:ext uri="{FF2B5EF4-FFF2-40B4-BE49-F238E27FC236}">
                  <a16:creationId xmlns:a16="http://schemas.microsoft.com/office/drawing/2014/main" id="{E37B4633-24A6-4A7B-B2F5-5AA898449E5A}"/>
                </a:ext>
              </a:extLst>
            </p:cNvPr>
            <p:cNvSpPr>
              <a:spLocks/>
            </p:cNvSpPr>
            <p:nvPr/>
          </p:nvSpPr>
          <p:spPr bwMode="auto">
            <a:xfrm>
              <a:off x="6620684" y="2186976"/>
              <a:ext cx="159981" cy="84201"/>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8" name="Freeform 111">
              <a:extLst>
                <a:ext uri="{FF2B5EF4-FFF2-40B4-BE49-F238E27FC236}">
                  <a16:creationId xmlns:a16="http://schemas.microsoft.com/office/drawing/2014/main" id="{CA10C71D-AC65-4C7A-887A-0CB585BC0045}"/>
                </a:ext>
              </a:extLst>
            </p:cNvPr>
            <p:cNvSpPr>
              <a:spLocks/>
            </p:cNvSpPr>
            <p:nvPr/>
          </p:nvSpPr>
          <p:spPr bwMode="auto">
            <a:xfrm>
              <a:off x="6791191" y="2226970"/>
              <a:ext cx="88411" cy="44205"/>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19" name="Freeform 112">
              <a:extLst>
                <a:ext uri="{FF2B5EF4-FFF2-40B4-BE49-F238E27FC236}">
                  <a16:creationId xmlns:a16="http://schemas.microsoft.com/office/drawing/2014/main" id="{579A7B46-7433-487D-B0BD-CCED05CF7F10}"/>
                </a:ext>
              </a:extLst>
            </p:cNvPr>
            <p:cNvSpPr>
              <a:spLocks/>
            </p:cNvSpPr>
            <p:nvPr/>
          </p:nvSpPr>
          <p:spPr bwMode="auto">
            <a:xfrm>
              <a:off x="6616474" y="2296437"/>
              <a:ext cx="25260" cy="18945"/>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0" name="Freeform 113">
              <a:extLst>
                <a:ext uri="{FF2B5EF4-FFF2-40B4-BE49-F238E27FC236}">
                  <a16:creationId xmlns:a16="http://schemas.microsoft.com/office/drawing/2014/main" id="{E7B22049-8293-4C78-8509-3445D0F4C874}"/>
                </a:ext>
              </a:extLst>
            </p:cNvPr>
            <p:cNvSpPr>
              <a:spLocks/>
            </p:cNvSpPr>
            <p:nvPr/>
          </p:nvSpPr>
          <p:spPr bwMode="auto">
            <a:xfrm>
              <a:off x="7264821" y="2490096"/>
              <a:ext cx="18945" cy="21051"/>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1" name="Freeform 114">
              <a:extLst>
                <a:ext uri="{FF2B5EF4-FFF2-40B4-BE49-F238E27FC236}">
                  <a16:creationId xmlns:a16="http://schemas.microsoft.com/office/drawing/2014/main" id="{582E7B8E-A2A0-4E5D-A5D8-2A416D94A196}"/>
                </a:ext>
              </a:extLst>
            </p:cNvPr>
            <p:cNvSpPr>
              <a:spLocks/>
            </p:cNvSpPr>
            <p:nvPr/>
          </p:nvSpPr>
          <p:spPr bwMode="auto">
            <a:xfrm>
              <a:off x="7443746" y="2431158"/>
              <a:ext cx="58940" cy="14735"/>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2" name="Freeform 115">
              <a:extLst>
                <a:ext uri="{FF2B5EF4-FFF2-40B4-BE49-F238E27FC236}">
                  <a16:creationId xmlns:a16="http://schemas.microsoft.com/office/drawing/2014/main" id="{E8C21E2E-94B3-4DFD-ADF7-E915FEF924DE}"/>
                </a:ext>
              </a:extLst>
            </p:cNvPr>
            <p:cNvSpPr>
              <a:spLocks/>
            </p:cNvSpPr>
            <p:nvPr/>
          </p:nvSpPr>
          <p:spPr bwMode="auto">
            <a:xfrm>
              <a:off x="5136647" y="2321696"/>
              <a:ext cx="115776" cy="138931"/>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3" name="Freeform 116">
              <a:extLst>
                <a:ext uri="{FF2B5EF4-FFF2-40B4-BE49-F238E27FC236}">
                  <a16:creationId xmlns:a16="http://schemas.microsoft.com/office/drawing/2014/main" id="{948590E4-D8F7-4EEF-ABF3-40C4237B76B7}"/>
                </a:ext>
              </a:extLst>
            </p:cNvPr>
            <p:cNvSpPr>
              <a:spLocks/>
            </p:cNvSpPr>
            <p:nvPr/>
          </p:nvSpPr>
          <p:spPr bwMode="auto">
            <a:xfrm>
              <a:off x="5151381" y="2426947"/>
              <a:ext cx="21051" cy="14735"/>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4" name="Freeform 117">
              <a:extLst>
                <a:ext uri="{FF2B5EF4-FFF2-40B4-BE49-F238E27FC236}">
                  <a16:creationId xmlns:a16="http://schemas.microsoft.com/office/drawing/2014/main" id="{1CF4E4EC-036D-4F73-A7B8-EC360E067126}"/>
                </a:ext>
              </a:extLst>
            </p:cNvPr>
            <p:cNvSpPr>
              <a:spLocks/>
            </p:cNvSpPr>
            <p:nvPr/>
          </p:nvSpPr>
          <p:spPr bwMode="auto">
            <a:xfrm>
              <a:off x="5161905" y="2125929"/>
              <a:ext cx="269443" cy="19997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5" name="Freeform 118">
              <a:extLst>
                <a:ext uri="{FF2B5EF4-FFF2-40B4-BE49-F238E27FC236}">
                  <a16:creationId xmlns:a16="http://schemas.microsoft.com/office/drawing/2014/main" id="{1200F75D-06AA-4E78-819A-EBB5E1D7AE42}"/>
                </a:ext>
              </a:extLst>
            </p:cNvPr>
            <p:cNvSpPr>
              <a:spLocks/>
            </p:cNvSpPr>
            <p:nvPr/>
          </p:nvSpPr>
          <p:spPr bwMode="auto">
            <a:xfrm>
              <a:off x="4593551" y="2441681"/>
              <a:ext cx="29471" cy="23155"/>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6" name="Freeform 119">
              <a:extLst>
                <a:ext uri="{FF2B5EF4-FFF2-40B4-BE49-F238E27FC236}">
                  <a16:creationId xmlns:a16="http://schemas.microsoft.com/office/drawing/2014/main" id="{F8108C4A-F321-48A1-9314-67CF0C82ACAB}"/>
                </a:ext>
              </a:extLst>
            </p:cNvPr>
            <p:cNvSpPr>
              <a:spLocks/>
            </p:cNvSpPr>
            <p:nvPr/>
          </p:nvSpPr>
          <p:spPr bwMode="auto">
            <a:xfrm>
              <a:off x="4498827" y="2504833"/>
              <a:ext cx="25260" cy="31575"/>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7" name="Freeform 120">
              <a:extLst>
                <a:ext uri="{FF2B5EF4-FFF2-40B4-BE49-F238E27FC236}">
                  <a16:creationId xmlns:a16="http://schemas.microsoft.com/office/drawing/2014/main" id="{4148EC51-0E74-48E8-A711-0CCAB7F04A65}"/>
                </a:ext>
              </a:extLst>
            </p:cNvPr>
            <p:cNvSpPr>
              <a:spLocks/>
            </p:cNvSpPr>
            <p:nvPr/>
          </p:nvSpPr>
          <p:spPr bwMode="auto">
            <a:xfrm>
              <a:off x="4804054" y="3529975"/>
              <a:ext cx="44205" cy="25260"/>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8" name="Freeform 121">
              <a:extLst>
                <a:ext uri="{FF2B5EF4-FFF2-40B4-BE49-F238E27FC236}">
                  <a16:creationId xmlns:a16="http://schemas.microsoft.com/office/drawing/2014/main" id="{9998EA9F-80C2-4C42-BF70-2CFE472B13AC}"/>
                </a:ext>
              </a:extLst>
            </p:cNvPr>
            <p:cNvSpPr>
              <a:spLocks/>
            </p:cNvSpPr>
            <p:nvPr/>
          </p:nvSpPr>
          <p:spPr bwMode="auto">
            <a:xfrm>
              <a:off x="1600217" y="3140547"/>
              <a:ext cx="90516" cy="65256"/>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29" name="Freeform 122">
              <a:extLst>
                <a:ext uri="{FF2B5EF4-FFF2-40B4-BE49-F238E27FC236}">
                  <a16:creationId xmlns:a16="http://schemas.microsoft.com/office/drawing/2014/main" id="{0A41D0CF-1A1E-408B-996A-683BCCDF63F5}"/>
                </a:ext>
              </a:extLst>
            </p:cNvPr>
            <p:cNvSpPr>
              <a:spLocks/>
            </p:cNvSpPr>
            <p:nvPr/>
          </p:nvSpPr>
          <p:spPr bwMode="auto">
            <a:xfrm>
              <a:off x="1560221" y="2980565"/>
              <a:ext cx="39995" cy="39995"/>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0" name="Freeform 123">
              <a:extLst>
                <a:ext uri="{FF2B5EF4-FFF2-40B4-BE49-F238E27FC236}">
                  <a16:creationId xmlns:a16="http://schemas.microsoft.com/office/drawing/2014/main" id="{43F74E0B-F676-4B6F-99F2-251B4C2C798C}"/>
                </a:ext>
              </a:extLst>
            </p:cNvPr>
            <p:cNvSpPr>
              <a:spLocks/>
            </p:cNvSpPr>
            <p:nvPr/>
          </p:nvSpPr>
          <p:spPr bwMode="auto">
            <a:xfrm>
              <a:off x="1551802" y="3035296"/>
              <a:ext cx="29471" cy="54731"/>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1" name="Freeform 124">
              <a:extLst>
                <a:ext uri="{FF2B5EF4-FFF2-40B4-BE49-F238E27FC236}">
                  <a16:creationId xmlns:a16="http://schemas.microsoft.com/office/drawing/2014/main" id="{D5A7FE5E-FBC9-4A30-934F-A610CA04AE40}"/>
                </a:ext>
              </a:extLst>
            </p:cNvPr>
            <p:cNvSpPr>
              <a:spLocks/>
            </p:cNvSpPr>
            <p:nvPr/>
          </p:nvSpPr>
          <p:spPr bwMode="auto">
            <a:xfrm>
              <a:off x="1526542" y="2925835"/>
              <a:ext cx="25260" cy="58940"/>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2" name="Freeform 125">
              <a:extLst>
                <a:ext uri="{FF2B5EF4-FFF2-40B4-BE49-F238E27FC236}">
                  <a16:creationId xmlns:a16="http://schemas.microsoft.com/office/drawing/2014/main" id="{82AF8813-3037-4D09-9026-0B5A5296A3F4}"/>
                </a:ext>
              </a:extLst>
            </p:cNvPr>
            <p:cNvSpPr>
              <a:spLocks/>
            </p:cNvSpPr>
            <p:nvPr/>
          </p:nvSpPr>
          <p:spPr bwMode="auto">
            <a:xfrm>
              <a:off x="1556013" y="2930046"/>
              <a:ext cx="18945" cy="29471"/>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3" name="Freeform 126">
              <a:extLst>
                <a:ext uri="{FF2B5EF4-FFF2-40B4-BE49-F238E27FC236}">
                  <a16:creationId xmlns:a16="http://schemas.microsoft.com/office/drawing/2014/main" id="{82B69A62-A9FB-42CD-B3D2-72E5C6B30587}"/>
                </a:ext>
              </a:extLst>
            </p:cNvPr>
            <p:cNvSpPr>
              <a:spLocks/>
            </p:cNvSpPr>
            <p:nvPr/>
          </p:nvSpPr>
          <p:spPr bwMode="auto">
            <a:xfrm>
              <a:off x="1566538" y="2951096"/>
              <a:ext cx="14735" cy="23155"/>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4" name="Freeform 127">
              <a:extLst>
                <a:ext uri="{FF2B5EF4-FFF2-40B4-BE49-F238E27FC236}">
                  <a16:creationId xmlns:a16="http://schemas.microsoft.com/office/drawing/2014/main" id="{A042509C-6C66-4958-87AF-2EA72C811E69}"/>
                </a:ext>
              </a:extLst>
            </p:cNvPr>
            <p:cNvSpPr>
              <a:spLocks/>
            </p:cNvSpPr>
            <p:nvPr/>
          </p:nvSpPr>
          <p:spPr bwMode="auto">
            <a:xfrm>
              <a:off x="1158163" y="2930045"/>
              <a:ext cx="54731" cy="50520"/>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5" name="Freeform 128">
              <a:extLst>
                <a:ext uri="{FF2B5EF4-FFF2-40B4-BE49-F238E27FC236}">
                  <a16:creationId xmlns:a16="http://schemas.microsoft.com/office/drawing/2014/main" id="{5C97F4AC-5AB0-4330-8EDB-39E78EBF0EE9}"/>
                </a:ext>
              </a:extLst>
            </p:cNvPr>
            <p:cNvSpPr>
              <a:spLocks/>
            </p:cNvSpPr>
            <p:nvPr/>
          </p:nvSpPr>
          <p:spPr bwMode="auto">
            <a:xfrm>
              <a:off x="1206579" y="2919520"/>
              <a:ext cx="25260" cy="10525"/>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6" name="Freeform 129">
              <a:extLst>
                <a:ext uri="{FF2B5EF4-FFF2-40B4-BE49-F238E27FC236}">
                  <a16:creationId xmlns:a16="http://schemas.microsoft.com/office/drawing/2014/main" id="{9CDF8E06-93AF-4D69-8064-FA83F83B828B}"/>
                </a:ext>
              </a:extLst>
            </p:cNvPr>
            <p:cNvSpPr>
              <a:spLocks/>
            </p:cNvSpPr>
            <p:nvPr/>
          </p:nvSpPr>
          <p:spPr bwMode="auto">
            <a:xfrm>
              <a:off x="932926" y="3020562"/>
              <a:ext cx="29471" cy="14735"/>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7" name="Freeform 130">
              <a:extLst>
                <a:ext uri="{FF2B5EF4-FFF2-40B4-BE49-F238E27FC236}">
                  <a16:creationId xmlns:a16="http://schemas.microsoft.com/office/drawing/2014/main" id="{89F8936D-1A71-45E3-A636-FAFBA93E60D6}"/>
                </a:ext>
              </a:extLst>
            </p:cNvPr>
            <p:cNvSpPr>
              <a:spLocks/>
            </p:cNvSpPr>
            <p:nvPr/>
          </p:nvSpPr>
          <p:spPr bwMode="auto">
            <a:xfrm>
              <a:off x="873986" y="3050031"/>
              <a:ext cx="18945" cy="21051"/>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8" name="Freeform 131">
              <a:extLst>
                <a:ext uri="{FF2B5EF4-FFF2-40B4-BE49-F238E27FC236}">
                  <a16:creationId xmlns:a16="http://schemas.microsoft.com/office/drawing/2014/main" id="{7451E42C-38A3-460E-B4DE-2B158E5DB638}"/>
                </a:ext>
              </a:extLst>
            </p:cNvPr>
            <p:cNvSpPr>
              <a:spLocks/>
            </p:cNvSpPr>
            <p:nvPr/>
          </p:nvSpPr>
          <p:spPr bwMode="auto">
            <a:xfrm>
              <a:off x="833990" y="3064765"/>
              <a:ext cx="29471" cy="21051"/>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39" name="Freeform 132">
              <a:extLst>
                <a:ext uri="{FF2B5EF4-FFF2-40B4-BE49-F238E27FC236}">
                  <a16:creationId xmlns:a16="http://schemas.microsoft.com/office/drawing/2014/main" id="{E809D002-22A0-4BF7-9C76-E3C6C111413E}"/>
                </a:ext>
              </a:extLst>
            </p:cNvPr>
            <p:cNvSpPr>
              <a:spLocks/>
            </p:cNvSpPr>
            <p:nvPr/>
          </p:nvSpPr>
          <p:spPr bwMode="auto">
            <a:xfrm>
              <a:off x="953976" y="2850055"/>
              <a:ext cx="33680" cy="25260"/>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0" name="Freeform 133">
              <a:extLst>
                <a:ext uri="{FF2B5EF4-FFF2-40B4-BE49-F238E27FC236}">
                  <a16:creationId xmlns:a16="http://schemas.microsoft.com/office/drawing/2014/main" id="{3DEE8EC8-B21A-4B9B-9ACC-1116782AE1FD}"/>
                </a:ext>
              </a:extLst>
            </p:cNvPr>
            <p:cNvSpPr>
              <a:spLocks/>
            </p:cNvSpPr>
            <p:nvPr/>
          </p:nvSpPr>
          <p:spPr bwMode="auto">
            <a:xfrm>
              <a:off x="2526425" y="3071082"/>
              <a:ext cx="39995" cy="18945"/>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1" name="Freeform 134">
              <a:extLst>
                <a:ext uri="{FF2B5EF4-FFF2-40B4-BE49-F238E27FC236}">
                  <a16:creationId xmlns:a16="http://schemas.microsoft.com/office/drawing/2014/main" id="{F2CD7119-20C9-4662-BB7E-1F8D7A59ACBE}"/>
                </a:ext>
              </a:extLst>
            </p:cNvPr>
            <p:cNvSpPr>
              <a:spLocks/>
            </p:cNvSpPr>
            <p:nvPr/>
          </p:nvSpPr>
          <p:spPr bwMode="auto">
            <a:xfrm>
              <a:off x="4370420" y="2995301"/>
              <a:ext cx="39995" cy="29471"/>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2" name="Freeform 135">
              <a:extLst>
                <a:ext uri="{FF2B5EF4-FFF2-40B4-BE49-F238E27FC236}">
                  <a16:creationId xmlns:a16="http://schemas.microsoft.com/office/drawing/2014/main" id="{D3119A17-3756-4326-9D64-C403B29245FE}"/>
                </a:ext>
              </a:extLst>
            </p:cNvPr>
            <p:cNvSpPr>
              <a:spLocks/>
            </p:cNvSpPr>
            <p:nvPr/>
          </p:nvSpPr>
          <p:spPr bwMode="auto">
            <a:xfrm>
              <a:off x="4519877" y="2934257"/>
              <a:ext cx="25260" cy="35785"/>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3" name="Freeform 136">
              <a:extLst>
                <a:ext uri="{FF2B5EF4-FFF2-40B4-BE49-F238E27FC236}">
                  <a16:creationId xmlns:a16="http://schemas.microsoft.com/office/drawing/2014/main" id="{4AD0CD4B-9659-421D-87BF-93870C4C2884}"/>
                </a:ext>
              </a:extLst>
            </p:cNvPr>
            <p:cNvSpPr>
              <a:spLocks/>
            </p:cNvSpPr>
            <p:nvPr/>
          </p:nvSpPr>
          <p:spPr bwMode="auto">
            <a:xfrm>
              <a:off x="4589342" y="2915312"/>
              <a:ext cx="25260" cy="18945"/>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4" name="Freeform 137">
              <a:extLst>
                <a:ext uri="{FF2B5EF4-FFF2-40B4-BE49-F238E27FC236}">
                  <a16:creationId xmlns:a16="http://schemas.microsoft.com/office/drawing/2014/main" id="{0327F481-EBA2-4D12-B152-82B6F699C319}"/>
                </a:ext>
              </a:extLst>
            </p:cNvPr>
            <p:cNvSpPr>
              <a:spLocks/>
            </p:cNvSpPr>
            <p:nvPr/>
          </p:nvSpPr>
          <p:spPr bwMode="auto">
            <a:xfrm>
              <a:off x="4593553" y="2900576"/>
              <a:ext cx="14735" cy="10525"/>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5" name="Freeform 138">
              <a:extLst>
                <a:ext uri="{FF2B5EF4-FFF2-40B4-BE49-F238E27FC236}">
                  <a16:creationId xmlns:a16="http://schemas.microsoft.com/office/drawing/2014/main" id="{84A1371B-1DDE-4E70-AEFF-968D50331737}"/>
                </a:ext>
              </a:extLst>
            </p:cNvPr>
            <p:cNvSpPr>
              <a:spLocks/>
            </p:cNvSpPr>
            <p:nvPr/>
          </p:nvSpPr>
          <p:spPr bwMode="auto">
            <a:xfrm>
              <a:off x="5361885" y="4822457"/>
              <a:ext cx="18945" cy="25260"/>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6" name="Freeform 139">
              <a:extLst>
                <a:ext uri="{FF2B5EF4-FFF2-40B4-BE49-F238E27FC236}">
                  <a16:creationId xmlns:a16="http://schemas.microsoft.com/office/drawing/2014/main" id="{AD2F62FE-C582-4923-BDFC-E824D3F6D8F8}"/>
                </a:ext>
              </a:extLst>
            </p:cNvPr>
            <p:cNvSpPr>
              <a:spLocks/>
            </p:cNvSpPr>
            <p:nvPr/>
          </p:nvSpPr>
          <p:spPr bwMode="auto">
            <a:xfrm>
              <a:off x="7736344" y="4538279"/>
              <a:ext cx="35785" cy="14735"/>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7" name="Freeform 140">
              <a:extLst>
                <a:ext uri="{FF2B5EF4-FFF2-40B4-BE49-F238E27FC236}">
                  <a16:creationId xmlns:a16="http://schemas.microsoft.com/office/drawing/2014/main" id="{ACB787CA-DB28-4614-A991-C49E5C6C030C}"/>
                </a:ext>
              </a:extLst>
            </p:cNvPr>
            <p:cNvSpPr>
              <a:spLocks/>
            </p:cNvSpPr>
            <p:nvPr/>
          </p:nvSpPr>
          <p:spPr bwMode="auto">
            <a:xfrm>
              <a:off x="7801597" y="4563539"/>
              <a:ext cx="21051" cy="8420"/>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8" name="Freeform 141">
              <a:extLst>
                <a:ext uri="{FF2B5EF4-FFF2-40B4-BE49-F238E27FC236}">
                  <a16:creationId xmlns:a16="http://schemas.microsoft.com/office/drawing/2014/main" id="{E89E8F68-69D1-4F80-BA4F-AFA7653DB988}"/>
                </a:ext>
              </a:extLst>
            </p:cNvPr>
            <p:cNvSpPr>
              <a:spLocks/>
            </p:cNvSpPr>
            <p:nvPr/>
          </p:nvSpPr>
          <p:spPr bwMode="auto">
            <a:xfrm>
              <a:off x="7687929" y="4494074"/>
              <a:ext cx="48415" cy="29471"/>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49" name="Freeform 142">
              <a:extLst>
                <a:ext uri="{FF2B5EF4-FFF2-40B4-BE49-F238E27FC236}">
                  <a16:creationId xmlns:a16="http://schemas.microsoft.com/office/drawing/2014/main" id="{CB3F1826-90E1-4214-BF14-16B3224DBAEF}"/>
                </a:ext>
              </a:extLst>
            </p:cNvPr>
            <p:cNvSpPr>
              <a:spLocks/>
            </p:cNvSpPr>
            <p:nvPr/>
          </p:nvSpPr>
          <p:spPr bwMode="auto">
            <a:xfrm>
              <a:off x="4429360" y="3523660"/>
              <a:ext cx="10525" cy="10525"/>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0" name="Freeform 143">
              <a:extLst>
                <a:ext uri="{FF2B5EF4-FFF2-40B4-BE49-F238E27FC236}">
                  <a16:creationId xmlns:a16="http://schemas.microsoft.com/office/drawing/2014/main" id="{4155F0B7-9313-4F5A-85F3-0EB9EF3DA20D}"/>
                </a:ext>
              </a:extLst>
            </p:cNvPr>
            <p:cNvSpPr>
              <a:spLocks/>
            </p:cNvSpPr>
            <p:nvPr/>
          </p:nvSpPr>
          <p:spPr bwMode="auto">
            <a:xfrm>
              <a:off x="3583145" y="3999395"/>
              <a:ext cx="18945" cy="8420"/>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1" name="Freeform 144">
              <a:extLst>
                <a:ext uri="{FF2B5EF4-FFF2-40B4-BE49-F238E27FC236}">
                  <a16:creationId xmlns:a16="http://schemas.microsoft.com/office/drawing/2014/main" id="{2C480F3C-B5F4-4A8B-907A-7E4476884CC3}"/>
                </a:ext>
              </a:extLst>
            </p:cNvPr>
            <p:cNvSpPr>
              <a:spLocks/>
            </p:cNvSpPr>
            <p:nvPr/>
          </p:nvSpPr>
          <p:spPr bwMode="auto">
            <a:xfrm>
              <a:off x="4269379" y="4254102"/>
              <a:ext cx="21051" cy="8420"/>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2" name="Freeform 145">
              <a:extLst>
                <a:ext uri="{FF2B5EF4-FFF2-40B4-BE49-F238E27FC236}">
                  <a16:creationId xmlns:a16="http://schemas.microsoft.com/office/drawing/2014/main" id="{7A9AE78D-2378-4585-A094-C343BB9B73AB}"/>
                </a:ext>
              </a:extLst>
            </p:cNvPr>
            <p:cNvSpPr>
              <a:spLocks/>
            </p:cNvSpPr>
            <p:nvPr/>
          </p:nvSpPr>
          <p:spPr bwMode="auto">
            <a:xfrm>
              <a:off x="4235699" y="4313041"/>
              <a:ext cx="10525" cy="42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3" name="Freeform 146">
              <a:extLst>
                <a:ext uri="{FF2B5EF4-FFF2-40B4-BE49-F238E27FC236}">
                  <a16:creationId xmlns:a16="http://schemas.microsoft.com/office/drawing/2014/main" id="{22E48BE6-7719-43F2-8A07-ECA4E08F5B15}"/>
                </a:ext>
              </a:extLst>
            </p:cNvPr>
            <p:cNvSpPr>
              <a:spLocks/>
            </p:cNvSpPr>
            <p:nvPr/>
          </p:nvSpPr>
          <p:spPr bwMode="auto">
            <a:xfrm>
              <a:off x="5336623" y="4414083"/>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4" name="Freeform 147">
              <a:extLst>
                <a:ext uri="{FF2B5EF4-FFF2-40B4-BE49-F238E27FC236}">
                  <a16:creationId xmlns:a16="http://schemas.microsoft.com/office/drawing/2014/main" id="{7CCC720A-3F0D-4B1C-8E76-483985DE819E}"/>
                </a:ext>
              </a:extLst>
            </p:cNvPr>
            <p:cNvSpPr>
              <a:spLocks/>
            </p:cNvSpPr>
            <p:nvPr/>
          </p:nvSpPr>
          <p:spPr bwMode="auto">
            <a:xfrm>
              <a:off x="5191376" y="3738372"/>
              <a:ext cx="10525" cy="10525"/>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5" name="Freeform 148">
              <a:extLst>
                <a:ext uri="{FF2B5EF4-FFF2-40B4-BE49-F238E27FC236}">
                  <a16:creationId xmlns:a16="http://schemas.microsoft.com/office/drawing/2014/main" id="{EA1B31AF-A1A2-40CE-A390-7263BB0D5B63}"/>
                </a:ext>
              </a:extLst>
            </p:cNvPr>
            <p:cNvSpPr>
              <a:spLocks/>
            </p:cNvSpPr>
            <p:nvPr/>
          </p:nvSpPr>
          <p:spPr bwMode="auto">
            <a:xfrm>
              <a:off x="5062971" y="4597221"/>
              <a:ext cx="25260" cy="14735"/>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6" name="Freeform 149">
              <a:extLst>
                <a:ext uri="{FF2B5EF4-FFF2-40B4-BE49-F238E27FC236}">
                  <a16:creationId xmlns:a16="http://schemas.microsoft.com/office/drawing/2014/main" id="{995D3E77-C213-44C0-BA24-8AF01FEF8D30}"/>
                </a:ext>
              </a:extLst>
            </p:cNvPr>
            <p:cNvSpPr>
              <a:spLocks/>
            </p:cNvSpPr>
            <p:nvPr/>
          </p:nvSpPr>
          <p:spPr bwMode="auto">
            <a:xfrm>
              <a:off x="2755871" y="4083595"/>
              <a:ext cx="21051" cy="25260"/>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7" name="Freeform 150">
              <a:extLst>
                <a:ext uri="{FF2B5EF4-FFF2-40B4-BE49-F238E27FC236}">
                  <a16:creationId xmlns:a16="http://schemas.microsoft.com/office/drawing/2014/main" id="{F9A59308-EFE2-4950-9219-72E1557C591F}"/>
                </a:ext>
              </a:extLst>
            </p:cNvPr>
            <p:cNvSpPr>
              <a:spLocks/>
            </p:cNvSpPr>
            <p:nvPr/>
          </p:nvSpPr>
          <p:spPr bwMode="auto">
            <a:xfrm>
              <a:off x="7090104" y="3315265"/>
              <a:ext cx="18945" cy="18945"/>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8" name="Freeform 151">
              <a:extLst>
                <a:ext uri="{FF2B5EF4-FFF2-40B4-BE49-F238E27FC236}">
                  <a16:creationId xmlns:a16="http://schemas.microsoft.com/office/drawing/2014/main" id="{8D3394D0-CCE2-4D7C-9769-74940537260E}"/>
                </a:ext>
              </a:extLst>
            </p:cNvPr>
            <p:cNvSpPr>
              <a:spLocks/>
            </p:cNvSpPr>
            <p:nvPr/>
          </p:nvSpPr>
          <p:spPr bwMode="auto">
            <a:xfrm>
              <a:off x="7109048" y="3290003"/>
              <a:ext cx="39995" cy="29471"/>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59" name="Freeform 152">
              <a:extLst>
                <a:ext uri="{FF2B5EF4-FFF2-40B4-BE49-F238E27FC236}">
                  <a16:creationId xmlns:a16="http://schemas.microsoft.com/office/drawing/2014/main" id="{C1988912-BE11-43FF-8399-1D6C39184EAB}"/>
                </a:ext>
              </a:extLst>
            </p:cNvPr>
            <p:cNvSpPr>
              <a:spLocks/>
            </p:cNvSpPr>
            <p:nvPr/>
          </p:nvSpPr>
          <p:spPr bwMode="auto">
            <a:xfrm>
              <a:off x="7153253" y="3264745"/>
              <a:ext cx="21051" cy="18945"/>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60" name="Freeform 153">
              <a:extLst>
                <a:ext uri="{FF2B5EF4-FFF2-40B4-BE49-F238E27FC236}">
                  <a16:creationId xmlns:a16="http://schemas.microsoft.com/office/drawing/2014/main" id="{25B0DBC2-A239-4718-82D4-9E460473E2C1}"/>
                </a:ext>
              </a:extLst>
            </p:cNvPr>
            <p:cNvSpPr>
              <a:spLocks/>
            </p:cNvSpPr>
            <p:nvPr/>
          </p:nvSpPr>
          <p:spPr bwMode="auto">
            <a:xfrm>
              <a:off x="7184830" y="3245799"/>
              <a:ext cx="14735" cy="14735"/>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61" name="Freeform 154">
              <a:extLst>
                <a:ext uri="{FF2B5EF4-FFF2-40B4-BE49-F238E27FC236}">
                  <a16:creationId xmlns:a16="http://schemas.microsoft.com/office/drawing/2014/main" id="{50707B4F-0724-49DC-89A7-4B22432FDB8D}"/>
                </a:ext>
              </a:extLst>
            </p:cNvPr>
            <p:cNvSpPr>
              <a:spLocks/>
            </p:cNvSpPr>
            <p:nvPr/>
          </p:nvSpPr>
          <p:spPr bwMode="auto">
            <a:xfrm>
              <a:off x="7233243" y="3148967"/>
              <a:ext cx="21051" cy="21051"/>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62" name="Freeform 155">
              <a:extLst>
                <a:ext uri="{FF2B5EF4-FFF2-40B4-BE49-F238E27FC236}">
                  <a16:creationId xmlns:a16="http://schemas.microsoft.com/office/drawing/2014/main" id="{D45F0146-E8FD-4F69-81AE-FF41CD38A3E9}"/>
                </a:ext>
              </a:extLst>
            </p:cNvPr>
            <p:cNvSpPr>
              <a:spLocks/>
            </p:cNvSpPr>
            <p:nvPr/>
          </p:nvSpPr>
          <p:spPr bwMode="auto">
            <a:xfrm>
              <a:off x="7224823" y="3199488"/>
              <a:ext cx="4211" cy="631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63" name="Freeform 156">
              <a:extLst>
                <a:ext uri="{FF2B5EF4-FFF2-40B4-BE49-F238E27FC236}">
                  <a16:creationId xmlns:a16="http://schemas.microsoft.com/office/drawing/2014/main" id="{E7C7E6C0-0385-4B88-B6FE-C5D35743959C}"/>
                </a:ext>
              </a:extLst>
            </p:cNvPr>
            <p:cNvSpPr>
              <a:spLocks/>
            </p:cNvSpPr>
            <p:nvPr/>
          </p:nvSpPr>
          <p:spPr bwMode="auto">
            <a:xfrm>
              <a:off x="6736459" y="3788892"/>
              <a:ext cx="8420" cy="42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64" name="Freeform 157">
              <a:extLst>
                <a:ext uri="{FF2B5EF4-FFF2-40B4-BE49-F238E27FC236}">
                  <a16:creationId xmlns:a16="http://schemas.microsoft.com/office/drawing/2014/main" id="{568C483D-2D4B-42C5-993B-7589F3D42B51}"/>
                </a:ext>
              </a:extLst>
            </p:cNvPr>
            <p:cNvSpPr>
              <a:spLocks/>
            </p:cNvSpPr>
            <p:nvPr/>
          </p:nvSpPr>
          <p:spPr bwMode="auto">
            <a:xfrm>
              <a:off x="4444095" y="5350815"/>
              <a:ext cx="46311" cy="61047"/>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grpSp>
      <p:sp>
        <p:nvSpPr>
          <p:cNvPr id="165" name="文本框 164">
            <a:extLst>
              <a:ext uri="{FF2B5EF4-FFF2-40B4-BE49-F238E27FC236}">
                <a16:creationId xmlns:a16="http://schemas.microsoft.com/office/drawing/2014/main" id="{26174C7C-BAA2-4D95-9E09-902690BB836B}"/>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18973175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4" name="矩形 3"/>
          <p:cNvSpPr>
            <a:spLocks noChangeArrowheads="1"/>
          </p:cNvSpPr>
          <p:nvPr userDrawn="1"/>
        </p:nvSpPr>
        <p:spPr bwMode="auto">
          <a:xfrm>
            <a:off x="5849198" y="192221"/>
            <a:ext cx="1418898" cy="30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72" dirty="0">
                <a:solidFill>
                  <a:schemeClr val="bg1"/>
                </a:solidFill>
                <a:latin typeface="微软雅黑" pitchFamily="34" charset="-122"/>
                <a:ea typeface="微软雅黑" pitchFamily="34" charset="-122"/>
              </a:rPr>
              <a:t>国内外研究现状</a:t>
            </a:r>
          </a:p>
        </p:txBody>
      </p:sp>
      <p:sp>
        <p:nvSpPr>
          <p:cNvPr id="5" name="矩形 4"/>
          <p:cNvSpPr/>
          <p:nvPr userDrawn="1"/>
        </p:nvSpPr>
        <p:spPr>
          <a:xfrm>
            <a:off x="8430742"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6" name="矩形 5"/>
          <p:cNvSpPr/>
          <p:nvPr userDrawn="1"/>
        </p:nvSpPr>
        <p:spPr>
          <a:xfrm>
            <a:off x="8199463" y="253572"/>
            <a:ext cx="179709"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7" name="矩形 6"/>
          <p:cNvSpPr/>
          <p:nvPr userDrawn="1"/>
        </p:nvSpPr>
        <p:spPr>
          <a:xfrm>
            <a:off x="7971309"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8" name="矩形 7"/>
          <p:cNvSpPr/>
          <p:nvPr userDrawn="1"/>
        </p:nvSpPr>
        <p:spPr>
          <a:xfrm>
            <a:off x="7738467"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9" name="矩形 8"/>
          <p:cNvSpPr/>
          <p:nvPr userDrawn="1"/>
        </p:nvSpPr>
        <p:spPr>
          <a:xfrm>
            <a:off x="7507188" y="253572"/>
            <a:ext cx="181273" cy="135341"/>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0" name="矩形 9"/>
          <p:cNvSpPr/>
          <p:nvPr userDrawn="1"/>
        </p:nvSpPr>
        <p:spPr>
          <a:xfrm>
            <a:off x="7268096" y="253572"/>
            <a:ext cx="181273" cy="135341"/>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2" name="文本框 11">
            <a:extLst>
              <a:ext uri="{FF2B5EF4-FFF2-40B4-BE49-F238E27FC236}">
                <a16:creationId xmlns:a16="http://schemas.microsoft.com/office/drawing/2014/main" id="{29EAED49-E0BA-42C2-B5FB-0B736F05A5AB}"/>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20501003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4" name="矩形 3"/>
          <p:cNvSpPr>
            <a:spLocks noChangeArrowheads="1"/>
          </p:cNvSpPr>
          <p:nvPr userDrawn="1"/>
        </p:nvSpPr>
        <p:spPr bwMode="auto">
          <a:xfrm>
            <a:off x="6375797" y="172678"/>
            <a:ext cx="889987" cy="30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72" dirty="0">
                <a:solidFill>
                  <a:schemeClr val="bg1"/>
                </a:solidFill>
                <a:latin typeface="微软雅黑" pitchFamily="34" charset="-122"/>
                <a:ea typeface="微软雅黑" pitchFamily="34" charset="-122"/>
              </a:rPr>
              <a:t>研究内容</a:t>
            </a:r>
          </a:p>
        </p:txBody>
      </p:sp>
      <p:sp>
        <p:nvSpPr>
          <p:cNvPr id="5" name="矩形 4"/>
          <p:cNvSpPr/>
          <p:nvPr userDrawn="1"/>
        </p:nvSpPr>
        <p:spPr>
          <a:xfrm>
            <a:off x="8430742"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6" name="矩形 5"/>
          <p:cNvSpPr/>
          <p:nvPr userDrawn="1"/>
        </p:nvSpPr>
        <p:spPr>
          <a:xfrm>
            <a:off x="8199463" y="253572"/>
            <a:ext cx="179709"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7" name="矩形 6"/>
          <p:cNvSpPr/>
          <p:nvPr userDrawn="1"/>
        </p:nvSpPr>
        <p:spPr>
          <a:xfrm>
            <a:off x="7971309"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8" name="矩形 7"/>
          <p:cNvSpPr/>
          <p:nvPr userDrawn="1"/>
        </p:nvSpPr>
        <p:spPr>
          <a:xfrm>
            <a:off x="7738467" y="253572"/>
            <a:ext cx="181273" cy="135341"/>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9" name="矩形 8"/>
          <p:cNvSpPr/>
          <p:nvPr userDrawn="1"/>
        </p:nvSpPr>
        <p:spPr>
          <a:xfrm>
            <a:off x="7507188"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0" name="矩形 9"/>
          <p:cNvSpPr/>
          <p:nvPr userDrawn="1"/>
        </p:nvSpPr>
        <p:spPr>
          <a:xfrm>
            <a:off x="7268096" y="253572"/>
            <a:ext cx="181273" cy="135341"/>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94A62BE8-2A5A-48FB-99C5-1A856CB384D9}"/>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34301106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4" name="矩形 3"/>
          <p:cNvSpPr>
            <a:spLocks noChangeArrowheads="1"/>
          </p:cNvSpPr>
          <p:nvPr userDrawn="1"/>
        </p:nvSpPr>
        <p:spPr bwMode="auto">
          <a:xfrm>
            <a:off x="6375797" y="172678"/>
            <a:ext cx="889987" cy="30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72" dirty="0">
                <a:solidFill>
                  <a:schemeClr val="bg1"/>
                </a:solidFill>
                <a:latin typeface="微软雅黑" pitchFamily="34" charset="-122"/>
                <a:ea typeface="微软雅黑" pitchFamily="34" charset="-122"/>
              </a:rPr>
              <a:t>研究方法</a:t>
            </a:r>
          </a:p>
        </p:txBody>
      </p:sp>
      <p:sp>
        <p:nvSpPr>
          <p:cNvPr id="5" name="矩形 4"/>
          <p:cNvSpPr/>
          <p:nvPr userDrawn="1"/>
        </p:nvSpPr>
        <p:spPr>
          <a:xfrm>
            <a:off x="8430742"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6" name="矩形 5"/>
          <p:cNvSpPr/>
          <p:nvPr userDrawn="1"/>
        </p:nvSpPr>
        <p:spPr>
          <a:xfrm>
            <a:off x="8199463" y="253572"/>
            <a:ext cx="179709"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7" name="矩形 6"/>
          <p:cNvSpPr/>
          <p:nvPr userDrawn="1"/>
        </p:nvSpPr>
        <p:spPr>
          <a:xfrm>
            <a:off x="7971309"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8" name="矩形 7"/>
          <p:cNvSpPr/>
          <p:nvPr userDrawn="1"/>
        </p:nvSpPr>
        <p:spPr>
          <a:xfrm>
            <a:off x="7738467" y="253572"/>
            <a:ext cx="181273" cy="135341"/>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9" name="矩形 8"/>
          <p:cNvSpPr/>
          <p:nvPr userDrawn="1"/>
        </p:nvSpPr>
        <p:spPr>
          <a:xfrm>
            <a:off x="7507188"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0" name="矩形 9"/>
          <p:cNvSpPr/>
          <p:nvPr userDrawn="1"/>
        </p:nvSpPr>
        <p:spPr>
          <a:xfrm>
            <a:off x="7268096" y="253572"/>
            <a:ext cx="181273" cy="135341"/>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94A62BE8-2A5A-48FB-99C5-1A856CB384D9}"/>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39023520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4" name="矩形 3"/>
          <p:cNvSpPr>
            <a:spLocks noChangeArrowheads="1"/>
          </p:cNvSpPr>
          <p:nvPr userDrawn="1"/>
        </p:nvSpPr>
        <p:spPr bwMode="auto">
          <a:xfrm>
            <a:off x="6375797" y="172678"/>
            <a:ext cx="713657" cy="30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72" dirty="0">
                <a:solidFill>
                  <a:schemeClr val="bg1"/>
                </a:solidFill>
                <a:latin typeface="微软雅黑" pitchFamily="34" charset="-122"/>
                <a:ea typeface="微软雅黑" pitchFamily="34" charset="-122"/>
              </a:rPr>
              <a:t>创新点</a:t>
            </a:r>
          </a:p>
        </p:txBody>
      </p:sp>
      <p:sp>
        <p:nvSpPr>
          <p:cNvPr id="5" name="矩形 4"/>
          <p:cNvSpPr/>
          <p:nvPr userDrawn="1"/>
        </p:nvSpPr>
        <p:spPr>
          <a:xfrm>
            <a:off x="8430742"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6" name="矩形 5"/>
          <p:cNvSpPr/>
          <p:nvPr userDrawn="1"/>
        </p:nvSpPr>
        <p:spPr>
          <a:xfrm>
            <a:off x="8199463" y="253572"/>
            <a:ext cx="179709"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7" name="矩形 6"/>
          <p:cNvSpPr/>
          <p:nvPr userDrawn="1"/>
        </p:nvSpPr>
        <p:spPr>
          <a:xfrm>
            <a:off x="7971309"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8" name="矩形 7"/>
          <p:cNvSpPr/>
          <p:nvPr userDrawn="1"/>
        </p:nvSpPr>
        <p:spPr>
          <a:xfrm>
            <a:off x="7738467" y="253572"/>
            <a:ext cx="181273" cy="135341"/>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9" name="矩形 8"/>
          <p:cNvSpPr/>
          <p:nvPr userDrawn="1"/>
        </p:nvSpPr>
        <p:spPr>
          <a:xfrm>
            <a:off x="7507188" y="253572"/>
            <a:ext cx="181273"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0" name="矩形 9"/>
          <p:cNvSpPr/>
          <p:nvPr userDrawn="1"/>
        </p:nvSpPr>
        <p:spPr>
          <a:xfrm>
            <a:off x="7268096" y="253572"/>
            <a:ext cx="181273" cy="135341"/>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72">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94A62BE8-2A5A-48FB-99C5-1A856CB384D9}"/>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28700053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0" y="0"/>
            <a:ext cx="9001125" cy="68604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568"/>
          </a:p>
        </p:txBody>
      </p:sp>
      <p:sp>
        <p:nvSpPr>
          <p:cNvPr id="3" name="文本框 2">
            <a:extLst>
              <a:ext uri="{FF2B5EF4-FFF2-40B4-BE49-F238E27FC236}">
                <a16:creationId xmlns:a16="http://schemas.microsoft.com/office/drawing/2014/main" id="{0BF8E87D-8AEE-4211-98A4-99A5377A8AF5}"/>
              </a:ext>
            </a:extLst>
          </p:cNvPr>
          <p:cNvSpPr txBox="1"/>
          <p:nvPr userDrawn="1"/>
        </p:nvSpPr>
        <p:spPr>
          <a:xfrm>
            <a:off x="176707" y="121001"/>
            <a:ext cx="3544071" cy="333617"/>
          </a:xfrm>
          <a:prstGeom prst="rect">
            <a:avLst/>
          </a:prstGeom>
          <a:noFill/>
        </p:spPr>
        <p:txBody>
          <a:bodyPr wrap="square" rtlCol="0">
            <a:spAutoFit/>
          </a:bodyPr>
          <a:lstStyle/>
          <a:p>
            <a:r>
              <a:rPr lang="zh-CN" altLang="en-US" sz="1568"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33152975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2021/9/23</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5" r:id="rId5"/>
    <p:sldLayoutId id="2147483667" r:id="rId6"/>
    <p:sldLayoutId id="2147483668" r:id="rId7"/>
    <p:sldLayoutId id="2147483666"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istrator\桌面\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178" y="1224012"/>
            <a:ext cx="2808312" cy="251779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flipH="1">
            <a:off x="1764258" y="503932"/>
            <a:ext cx="360040" cy="57606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260202" y="3888308"/>
            <a:ext cx="360040" cy="65830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20"/>
          <p:cNvSpPr txBox="1"/>
          <p:nvPr/>
        </p:nvSpPr>
        <p:spPr>
          <a:xfrm flipH="1">
            <a:off x="3677867" y="1689290"/>
            <a:ext cx="5045673" cy="1046890"/>
          </a:xfrm>
          <a:prstGeom prst="rect">
            <a:avLst/>
          </a:prstGeom>
          <a:noFill/>
          <a:ln w="9525">
            <a:noFill/>
            <a:miter/>
          </a:ln>
          <a:effectLst>
            <a:outerShdw sx="999" sy="999" algn="ctr" rotWithShape="0">
              <a:srgbClr val="000000"/>
            </a:outerShdw>
          </a:effectLst>
        </p:spPr>
        <p:txBody>
          <a:bodyPr wrap="square" anchor="t">
            <a:spAutoFit/>
          </a:bodyPr>
          <a:lstStyle/>
          <a:p>
            <a:pPr algn="ctr">
              <a:lnSpc>
                <a:spcPct val="125000"/>
              </a:lnSpc>
            </a:pPr>
            <a:r>
              <a:rPr lang="zh-CN" altLang="en-US" sz="2600" b="1" dirty="0">
                <a:latin typeface="微软雅黑" pitchFamily="34" charset="-122"/>
                <a:ea typeface="微软雅黑" pitchFamily="34" charset="-122"/>
              </a:rPr>
              <a:t>长距离干道路径优选与分割的绿波同步优化方法</a:t>
            </a:r>
          </a:p>
        </p:txBody>
      </p:sp>
      <p:cxnSp>
        <p:nvCxnSpPr>
          <p:cNvPr id="17" name="直接连接符 16"/>
          <p:cNvCxnSpPr/>
          <p:nvPr/>
        </p:nvCxnSpPr>
        <p:spPr>
          <a:xfrm>
            <a:off x="8100962" y="2870904"/>
            <a:ext cx="288032"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文本框 20"/>
          <p:cNvSpPr txBox="1"/>
          <p:nvPr/>
        </p:nvSpPr>
        <p:spPr>
          <a:xfrm flipH="1">
            <a:off x="1259149" y="1944092"/>
            <a:ext cx="2450378" cy="1015663"/>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6000" dirty="0">
                <a:solidFill>
                  <a:schemeClr val="bg1"/>
                </a:solidFill>
                <a:latin typeface="微软雅黑" panose="020B0503020204020204" charset="-122"/>
                <a:ea typeface="微软雅黑" panose="020B0503020204020204" charset="-122"/>
                <a:sym typeface="Arial" panose="020B0604020202020204" pitchFamily="34" charset="0"/>
              </a:rPr>
              <a:t>2021</a:t>
            </a:r>
            <a:endParaRPr lang="zh-CN" altLang="en-US" sz="6000" dirty="0">
              <a:solidFill>
                <a:schemeClr val="bg1"/>
              </a:solidFill>
              <a:latin typeface="微软雅黑" panose="020B0503020204020204" charset="-122"/>
              <a:ea typeface="微软雅黑" panose="020B0503020204020204" charset="-122"/>
              <a:sym typeface="Arial" panose="020B0604020202020204" pitchFamily="34" charset="0"/>
            </a:endParaRPr>
          </a:p>
        </p:txBody>
      </p:sp>
      <p:cxnSp>
        <p:nvCxnSpPr>
          <p:cNvPr id="18" name="直接连接符 17"/>
          <p:cNvCxnSpPr>
            <a:cxnSpLocks/>
          </p:cNvCxnSpPr>
          <p:nvPr/>
        </p:nvCxnSpPr>
        <p:spPr>
          <a:xfrm>
            <a:off x="4068514" y="2736180"/>
            <a:ext cx="39604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1750744" y="3888308"/>
            <a:ext cx="157530" cy="28803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flipH="1">
            <a:off x="2052290" y="863972"/>
            <a:ext cx="180020" cy="288032"/>
          </a:xfrm>
          <a:prstGeom prst="line">
            <a:avLst/>
          </a:prstGeom>
          <a:ln w="19304">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14A7180B-10DA-40FC-A948-BE4F311A3FFE}"/>
              </a:ext>
            </a:extLst>
          </p:cNvPr>
          <p:cNvGrpSpPr>
            <a:grpSpLocks/>
          </p:cNvGrpSpPr>
          <p:nvPr/>
        </p:nvGrpSpPr>
        <p:grpSpPr bwMode="auto">
          <a:xfrm>
            <a:off x="4255463" y="2922408"/>
            <a:ext cx="3460750" cy="1431727"/>
            <a:chOff x="3632960" y="3507854"/>
            <a:chExt cx="3459320" cy="1431112"/>
          </a:xfrm>
        </p:grpSpPr>
        <p:sp>
          <p:nvSpPr>
            <p:cNvPr id="24" name="TextBox 57">
              <a:extLst>
                <a:ext uri="{FF2B5EF4-FFF2-40B4-BE49-F238E27FC236}">
                  <a16:creationId xmlns:a16="http://schemas.microsoft.com/office/drawing/2014/main" id="{FEF2C77C-C7D2-4D35-8FD7-E6C1636F8CA4}"/>
                </a:ext>
              </a:extLst>
            </p:cNvPr>
            <p:cNvSpPr txBox="1"/>
            <p:nvPr/>
          </p:nvSpPr>
          <p:spPr>
            <a:xfrm>
              <a:off x="4196290" y="3507854"/>
              <a:ext cx="2895990" cy="1346328"/>
            </a:xfrm>
            <a:prstGeom prst="rect">
              <a:avLst/>
            </a:prstGeom>
            <a:noFill/>
          </p:spPr>
          <p:txBody>
            <a:bodyPr>
              <a:spAutoFit/>
            </a:bodyPr>
            <a:lstStyle/>
            <a:p>
              <a:pPr algn="ctr" fontAlgn="auto">
                <a:lnSpc>
                  <a:spcPct val="150000"/>
                </a:lnSpc>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刘鹏</a:t>
              </a:r>
              <a:endParaRPr lang="en-US" altLang="zh-CN" sz="1400" dirty="0">
                <a:solidFill>
                  <a:schemeClr val="tx1">
                    <a:lumMod val="75000"/>
                    <a:lumOff val="25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交通信息工程及控制</a:t>
              </a:r>
              <a:endParaRPr lang="en-US" altLang="zh-CN" sz="1400" dirty="0">
                <a:solidFill>
                  <a:schemeClr val="tx1">
                    <a:lumMod val="75000"/>
                    <a:lumOff val="25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徐建闽</a:t>
              </a:r>
              <a:endParaRPr lang="en-US" altLang="zh-CN" sz="1400" dirty="0">
                <a:solidFill>
                  <a:schemeClr val="tx1">
                    <a:lumMod val="75000"/>
                    <a:lumOff val="25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en-US" altLang="zh-CN" sz="1400" dirty="0">
                  <a:solidFill>
                    <a:schemeClr val="tx1">
                      <a:lumMod val="75000"/>
                      <a:lumOff val="25000"/>
                    </a:schemeClr>
                  </a:solidFill>
                  <a:latin typeface="微软雅黑" pitchFamily="34" charset="-122"/>
                  <a:ea typeface="微软雅黑" pitchFamily="34" charset="-122"/>
                </a:rPr>
                <a:t>2020</a:t>
              </a:r>
              <a:r>
                <a:rPr lang="zh-CN" altLang="en-US" sz="1400" dirty="0">
                  <a:solidFill>
                    <a:schemeClr val="tx1">
                      <a:lumMod val="75000"/>
                      <a:lumOff val="25000"/>
                    </a:schemeClr>
                  </a:solidFill>
                  <a:latin typeface="微软雅黑" pitchFamily="34" charset="-122"/>
                  <a:ea typeface="微软雅黑" pitchFamily="34" charset="-122"/>
                </a:rPr>
                <a:t>年</a:t>
              </a:r>
              <a:r>
                <a:rPr lang="en-US" altLang="zh-CN" sz="1400" dirty="0">
                  <a:solidFill>
                    <a:schemeClr val="tx1">
                      <a:lumMod val="75000"/>
                      <a:lumOff val="25000"/>
                    </a:schemeClr>
                  </a:solidFill>
                  <a:latin typeface="微软雅黑" pitchFamily="34" charset="-122"/>
                  <a:ea typeface="微软雅黑" pitchFamily="34" charset="-122"/>
                </a:rPr>
                <a:t>09</a:t>
              </a:r>
              <a:r>
                <a:rPr lang="zh-CN" altLang="en-US" sz="1400" dirty="0">
                  <a:solidFill>
                    <a:schemeClr val="tx1">
                      <a:lumMod val="75000"/>
                      <a:lumOff val="25000"/>
                    </a:schemeClr>
                  </a:solidFill>
                  <a:latin typeface="微软雅黑" pitchFamily="34" charset="-122"/>
                  <a:ea typeface="微软雅黑" pitchFamily="34" charset="-122"/>
                </a:rPr>
                <a:t>月</a:t>
              </a:r>
              <a:r>
                <a:rPr lang="en-US" altLang="zh-CN" sz="1400" dirty="0">
                  <a:solidFill>
                    <a:schemeClr val="tx1">
                      <a:lumMod val="75000"/>
                      <a:lumOff val="25000"/>
                    </a:schemeClr>
                  </a:solidFill>
                  <a:latin typeface="微软雅黑" pitchFamily="34" charset="-122"/>
                  <a:ea typeface="微软雅黑" pitchFamily="34" charset="-122"/>
                </a:rPr>
                <a:t>25</a:t>
              </a:r>
              <a:r>
                <a:rPr lang="zh-CN" altLang="en-US" sz="1400" dirty="0">
                  <a:solidFill>
                    <a:schemeClr val="tx1">
                      <a:lumMod val="75000"/>
                      <a:lumOff val="25000"/>
                    </a:schemeClr>
                  </a:solidFill>
                  <a:latin typeface="微软雅黑" pitchFamily="34" charset="-122"/>
                  <a:ea typeface="微软雅黑" pitchFamily="34" charset="-122"/>
                </a:rPr>
                <a:t>日</a:t>
              </a:r>
              <a:r>
                <a:rPr lang="en-US" altLang="zh-CN" sz="1400" dirty="0">
                  <a:solidFill>
                    <a:schemeClr val="tx1">
                      <a:lumMod val="75000"/>
                      <a:lumOff val="25000"/>
                    </a:schemeClr>
                  </a:solidFill>
                  <a:latin typeface="微软雅黑" pitchFamily="34" charset="-122"/>
                  <a:ea typeface="微软雅黑" pitchFamily="34" charset="-122"/>
                </a:rPr>
                <a:t> </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5" name="TextBox 90">
              <a:extLst>
                <a:ext uri="{FF2B5EF4-FFF2-40B4-BE49-F238E27FC236}">
                  <a16:creationId xmlns:a16="http://schemas.microsoft.com/office/drawing/2014/main" id="{797912B4-0A55-44F7-B82B-30E8CE497174}"/>
                </a:ext>
              </a:extLst>
            </p:cNvPr>
            <p:cNvSpPr txBox="1"/>
            <p:nvPr/>
          </p:nvSpPr>
          <p:spPr>
            <a:xfrm>
              <a:off x="3632960" y="3584021"/>
              <a:ext cx="1153636" cy="307645"/>
            </a:xfrm>
            <a:prstGeom prst="rect">
              <a:avLst/>
            </a:prstGeom>
            <a:noFill/>
          </p:spPr>
          <p:txBody>
            <a:bodyPr>
              <a:spAutoFit/>
            </a:bodyPr>
            <a:lstStyle/>
            <a:p>
              <a:pPr fontAlgn="auto">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姓名：</a:t>
              </a:r>
            </a:p>
          </p:txBody>
        </p:sp>
        <p:sp>
          <p:nvSpPr>
            <p:cNvPr id="26" name="TextBox 59">
              <a:extLst>
                <a:ext uri="{FF2B5EF4-FFF2-40B4-BE49-F238E27FC236}">
                  <a16:creationId xmlns:a16="http://schemas.microsoft.com/office/drawing/2014/main" id="{227B36C1-132A-416F-AACB-1B4F5680DCF5}"/>
                </a:ext>
              </a:extLst>
            </p:cNvPr>
            <p:cNvSpPr txBox="1"/>
            <p:nvPr/>
          </p:nvSpPr>
          <p:spPr>
            <a:xfrm>
              <a:off x="3632960" y="3929948"/>
              <a:ext cx="1180612" cy="307645"/>
            </a:xfrm>
            <a:prstGeom prst="rect">
              <a:avLst/>
            </a:prstGeom>
            <a:noFill/>
          </p:spPr>
          <p:txBody>
            <a:bodyPr>
              <a:spAutoFit/>
            </a:bodyPr>
            <a:lstStyle/>
            <a:p>
              <a:pPr fontAlgn="auto">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专业：</a:t>
              </a:r>
            </a:p>
          </p:txBody>
        </p:sp>
        <p:sp>
          <p:nvSpPr>
            <p:cNvPr id="27" name="TextBox 60">
              <a:extLst>
                <a:ext uri="{FF2B5EF4-FFF2-40B4-BE49-F238E27FC236}">
                  <a16:creationId xmlns:a16="http://schemas.microsoft.com/office/drawing/2014/main" id="{00D76FF1-0D4E-4296-B16F-818637E6D737}"/>
                </a:ext>
              </a:extLst>
            </p:cNvPr>
            <p:cNvSpPr txBox="1"/>
            <p:nvPr/>
          </p:nvSpPr>
          <p:spPr>
            <a:xfrm>
              <a:off x="3632960" y="4285395"/>
              <a:ext cx="722976" cy="307645"/>
            </a:xfrm>
            <a:prstGeom prst="rect">
              <a:avLst/>
            </a:prstGeom>
            <a:noFill/>
          </p:spPr>
          <p:txBody>
            <a:bodyPr wrap="none">
              <a:spAutoFit/>
            </a:bodyPr>
            <a:lstStyle/>
            <a:p>
              <a:pPr fontAlgn="auto">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导师：</a:t>
              </a:r>
            </a:p>
          </p:txBody>
        </p:sp>
        <p:sp>
          <p:nvSpPr>
            <p:cNvPr id="28" name="TextBox 61">
              <a:extLst>
                <a:ext uri="{FF2B5EF4-FFF2-40B4-BE49-F238E27FC236}">
                  <a16:creationId xmlns:a16="http://schemas.microsoft.com/office/drawing/2014/main" id="{9F9E24F9-D7ED-4C2C-8B37-7B8261069F5A}"/>
                </a:ext>
              </a:extLst>
            </p:cNvPr>
            <p:cNvSpPr txBox="1"/>
            <p:nvPr/>
          </p:nvSpPr>
          <p:spPr>
            <a:xfrm>
              <a:off x="3632960" y="4631321"/>
              <a:ext cx="722976" cy="307645"/>
            </a:xfrm>
            <a:prstGeom prst="rect">
              <a:avLst/>
            </a:prstGeom>
            <a:noFill/>
          </p:spPr>
          <p:txBody>
            <a:bodyPr wrap="none">
              <a:spAutoFit/>
            </a:bodyPr>
            <a:lstStyle/>
            <a:p>
              <a:pPr fontAlgn="auto">
                <a:spcBef>
                  <a:spcPts val="0"/>
                </a:spcBef>
                <a:spcAft>
                  <a:spcPts val="0"/>
                </a:spcAft>
                <a:defRPr/>
              </a:pPr>
              <a:r>
                <a:rPr lang="zh-CN" altLang="en-US" sz="1400" dirty="0">
                  <a:solidFill>
                    <a:schemeClr val="tx1">
                      <a:lumMod val="75000"/>
                      <a:lumOff val="25000"/>
                    </a:schemeClr>
                  </a:solidFill>
                  <a:latin typeface="微软雅黑" pitchFamily="34" charset="-122"/>
                  <a:ea typeface="微软雅黑" pitchFamily="34" charset="-122"/>
                </a:rPr>
                <a:t>日期：</a:t>
              </a:r>
            </a:p>
          </p:txBody>
        </p:sp>
        <p:cxnSp>
          <p:nvCxnSpPr>
            <p:cNvPr id="29" name="直接连接符 28">
              <a:extLst>
                <a:ext uri="{FF2B5EF4-FFF2-40B4-BE49-F238E27FC236}">
                  <a16:creationId xmlns:a16="http://schemas.microsoft.com/office/drawing/2014/main" id="{24064F0B-A22A-4866-91F2-32EF20D3AFC0}"/>
                </a:ext>
              </a:extLst>
            </p:cNvPr>
            <p:cNvCxnSpPr/>
            <p:nvPr/>
          </p:nvCxnSpPr>
          <p:spPr>
            <a:xfrm>
              <a:off x="4669170" y="3875996"/>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74D71EC-855A-456F-AEB9-CD7B8532FC6B}"/>
                </a:ext>
              </a:extLst>
            </p:cNvPr>
            <p:cNvCxnSpPr/>
            <p:nvPr/>
          </p:nvCxnSpPr>
          <p:spPr>
            <a:xfrm>
              <a:off x="4669170" y="4199707"/>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C3F736F-0F49-4AEA-BE10-E88D4C3BA0BB}"/>
                </a:ext>
              </a:extLst>
            </p:cNvPr>
            <p:cNvCxnSpPr/>
            <p:nvPr/>
          </p:nvCxnSpPr>
          <p:spPr>
            <a:xfrm>
              <a:off x="4669170" y="4577369"/>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9E68301-5095-4CB1-810D-19EF8AF23022}"/>
                </a:ext>
              </a:extLst>
            </p:cNvPr>
            <p:cNvCxnSpPr/>
            <p:nvPr/>
          </p:nvCxnSpPr>
          <p:spPr>
            <a:xfrm>
              <a:off x="4669170" y="4901080"/>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7569490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extLst>
    <p:ext uri="{E180D4A7-C9FB-4DFB-919C-405C955672EB}">
      <p14:showEvtLst xmlns:p14="http://schemas.microsoft.com/office/powerpoint/2010/main">
        <p14:playEvt time="4753"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6">
            <a:extLst>
              <a:ext uri="{FF2B5EF4-FFF2-40B4-BE49-F238E27FC236}">
                <a16:creationId xmlns:a16="http://schemas.microsoft.com/office/drawing/2014/main" id="{3FB4AC3D-E593-45C9-8D58-A7A9FB1985A1}"/>
              </a:ext>
            </a:extLst>
          </p:cNvPr>
          <p:cNvSpPr txBox="1"/>
          <p:nvPr/>
        </p:nvSpPr>
        <p:spPr bwMode="auto">
          <a:xfrm>
            <a:off x="468115" y="1152004"/>
            <a:ext cx="8136903" cy="2574231"/>
          </a:xfrm>
          <a:prstGeom prst="rect">
            <a:avLst/>
          </a:prstGeom>
          <a:noFill/>
        </p:spPr>
        <p:txBody>
          <a:bodyPr wrap="square">
            <a:spAutoFit/>
          </a:bodyPr>
          <a:lstStyle/>
          <a:p>
            <a:pPr marL="285750" indent="-285750">
              <a:lnSpc>
                <a:spcPct val="150000"/>
              </a:lnSpc>
              <a:spcBef>
                <a:spcPts val="1200"/>
              </a:spcBef>
              <a:buFont typeface="Wingdings" panose="05000000000000000000" pitchFamily="2" charset="2"/>
              <a:buChar char="l"/>
              <a:defRPr/>
            </a:pPr>
            <a:r>
              <a:rPr lang="zh-CN" altLang="en-US" dirty="0">
                <a:latin typeface="微软雅黑 Light" panose="020B0502040204020203" pitchFamily="34" charset="-122"/>
                <a:ea typeface="微软雅黑 Light" panose="020B0502040204020203" pitchFamily="34" charset="-122"/>
                <a:cs typeface="+mn-ea"/>
              </a:rPr>
              <a:t>在传统的干道协调模型的基础上，建立</a:t>
            </a:r>
            <a:r>
              <a:rPr lang="zh-CN" altLang="en-US" b="1" dirty="0">
                <a:solidFill>
                  <a:srgbClr val="C00000"/>
                </a:solidFill>
                <a:latin typeface="微软雅黑 Light" panose="020B0502040204020203" pitchFamily="34" charset="-122"/>
                <a:ea typeface="微软雅黑 Light" panose="020B0502040204020203" pitchFamily="34" charset="-122"/>
                <a:cs typeface="+mn-ea"/>
              </a:rPr>
              <a:t>基于协调路径的干道协调模型</a:t>
            </a:r>
            <a:r>
              <a:rPr lang="zh-CN" altLang="en-US" dirty="0">
                <a:latin typeface="微软雅黑 Light" panose="020B0502040204020203" pitchFamily="34" charset="-122"/>
                <a:ea typeface="微软雅黑 Light" panose="020B0502040204020203" pitchFamily="34" charset="-122"/>
                <a:cs typeface="+mn-ea"/>
              </a:rPr>
              <a:t>，并根据协调路径的特点</a:t>
            </a:r>
            <a:r>
              <a:rPr lang="zh-CN" altLang="en-US" b="1" dirty="0">
                <a:solidFill>
                  <a:srgbClr val="C00000"/>
                </a:solidFill>
                <a:latin typeface="微软雅黑 Light" panose="020B0502040204020203" pitchFamily="34" charset="-122"/>
                <a:ea typeface="微软雅黑 Light" panose="020B0502040204020203" pitchFamily="34" charset="-122"/>
                <a:cs typeface="+mn-ea"/>
              </a:rPr>
              <a:t>建立了协调路径优选模型</a:t>
            </a:r>
            <a:r>
              <a:rPr lang="zh-CN" altLang="en-US" dirty="0">
                <a:latin typeface="微软雅黑 Light" panose="020B0502040204020203" pitchFamily="34" charset="-122"/>
                <a:ea typeface="微软雅黑 Light" panose="020B0502040204020203" pitchFamily="34" charset="-122"/>
                <a:cs typeface="+mn-ea"/>
              </a:rPr>
              <a:t>，实现了</a:t>
            </a:r>
            <a:r>
              <a:rPr lang="zh-CN" altLang="en-US" b="1" dirty="0">
                <a:solidFill>
                  <a:srgbClr val="C00000"/>
                </a:solidFill>
                <a:latin typeface="微软雅黑 Light" panose="020B0502040204020203" pitchFamily="34" charset="-122"/>
                <a:ea typeface="微软雅黑 Light" panose="020B0502040204020203" pitchFamily="34" charset="-122"/>
                <a:cs typeface="+mn-ea"/>
              </a:rPr>
              <a:t>路径优选与干道协调的同步优化</a:t>
            </a:r>
            <a:r>
              <a:rPr lang="zh-CN" altLang="en-US" dirty="0">
                <a:latin typeface="微软雅黑 Light" panose="020B0502040204020203" pitchFamily="34" charset="-122"/>
                <a:ea typeface="微软雅黑 Light" panose="020B0502040204020203" pitchFamily="34" charset="-122"/>
                <a:cs typeface="+mn-ea"/>
              </a:rPr>
              <a:t>。</a:t>
            </a:r>
            <a:endParaRPr lang="en-US" altLang="zh-CN" dirty="0">
              <a:latin typeface="微软雅黑 Light" panose="020B0502040204020203" pitchFamily="34" charset="-122"/>
              <a:ea typeface="微软雅黑 Light" panose="020B0502040204020203" pitchFamily="34" charset="-122"/>
              <a:cs typeface="+mn-ea"/>
            </a:endParaRPr>
          </a:p>
          <a:p>
            <a:pPr marL="285750" indent="-285750">
              <a:lnSpc>
                <a:spcPct val="150000"/>
              </a:lnSpc>
              <a:spcBef>
                <a:spcPts val="1200"/>
              </a:spcBef>
              <a:buFont typeface="Wingdings" panose="05000000000000000000" pitchFamily="2" charset="2"/>
              <a:buChar char="l"/>
              <a:defRPr/>
            </a:pPr>
            <a:r>
              <a:rPr lang="zh-CN" altLang="en-US" dirty="0">
                <a:latin typeface="微软雅黑 Light" panose="020B0502040204020203" pitchFamily="34" charset="-122"/>
                <a:ea typeface="微软雅黑 Light" panose="020B0502040204020203" pitchFamily="34" charset="-122"/>
                <a:cs typeface="+mn-ea"/>
              </a:rPr>
              <a:t>分析了子区划分对干道协调的整体影响，提出在干道协调过程中</a:t>
            </a:r>
            <a:r>
              <a:rPr lang="zh-CN" altLang="en-US" b="1" dirty="0">
                <a:solidFill>
                  <a:srgbClr val="C00000"/>
                </a:solidFill>
                <a:latin typeface="微软雅黑 Light" panose="020B0502040204020203" pitchFamily="34" charset="-122"/>
                <a:ea typeface="微软雅黑 Light" panose="020B0502040204020203" pitchFamily="34" charset="-122"/>
                <a:cs typeface="+mn-ea"/>
              </a:rPr>
              <a:t>动态的实现子区划分</a:t>
            </a:r>
            <a:r>
              <a:rPr lang="zh-CN" altLang="en-US" dirty="0">
                <a:latin typeface="微软雅黑 Light" panose="020B0502040204020203" pitchFamily="34" charset="-122"/>
                <a:ea typeface="微软雅黑 Light" panose="020B0502040204020203" pitchFamily="34" charset="-122"/>
                <a:cs typeface="+mn-ea"/>
              </a:rPr>
              <a:t>，建立了</a:t>
            </a:r>
            <a:r>
              <a:rPr lang="zh-CN" altLang="en-US" b="1" dirty="0">
                <a:solidFill>
                  <a:srgbClr val="C00000"/>
                </a:solidFill>
                <a:latin typeface="微软雅黑 Light" panose="020B0502040204020203" pitchFamily="34" charset="-122"/>
                <a:ea typeface="微软雅黑 Light" panose="020B0502040204020203" pitchFamily="34" charset="-122"/>
                <a:cs typeface="+mn-ea"/>
              </a:rPr>
              <a:t>子区划分与绿波协调优化的模型</a:t>
            </a:r>
            <a:r>
              <a:rPr lang="zh-CN" altLang="en-US" dirty="0">
                <a:latin typeface="微软雅黑 Light" panose="020B0502040204020203" pitchFamily="34" charset="-122"/>
                <a:ea typeface="微软雅黑 Light" panose="020B0502040204020203" pitchFamily="34" charset="-122"/>
                <a:cs typeface="+mn-ea"/>
              </a:rPr>
              <a:t>，降低了子区划分对干道整体优化的影响。</a:t>
            </a:r>
            <a:endParaRPr lang="en-US" altLang="zh-CN" dirty="0">
              <a:latin typeface="微软雅黑 Light" panose="020B0502040204020203" pitchFamily="34" charset="-122"/>
              <a:ea typeface="微软雅黑 Light" panose="020B0502040204020203" pitchFamily="34" charset="-122"/>
              <a:cs typeface="+mn-ea"/>
            </a:endParaRPr>
          </a:p>
          <a:p>
            <a:pPr marL="285750" indent="-285750">
              <a:lnSpc>
                <a:spcPct val="150000"/>
              </a:lnSpc>
              <a:spcBef>
                <a:spcPts val="1200"/>
              </a:spcBef>
              <a:buFont typeface="Wingdings" panose="05000000000000000000" pitchFamily="2" charset="2"/>
              <a:buChar char="l"/>
              <a:defRPr/>
            </a:pPr>
            <a:r>
              <a:rPr lang="zh-CN" altLang="en-US" dirty="0">
                <a:latin typeface="微软雅黑 Light" panose="020B0502040204020203" pitchFamily="34" charset="-122"/>
                <a:ea typeface="微软雅黑 Light" panose="020B0502040204020203" pitchFamily="34" charset="-122"/>
                <a:cs typeface="+mn-ea"/>
              </a:rPr>
              <a:t>在</a:t>
            </a:r>
            <a:r>
              <a:rPr lang="zh-CN" altLang="en-US" b="1" dirty="0">
                <a:solidFill>
                  <a:srgbClr val="C00000"/>
                </a:solidFill>
                <a:latin typeface="微软雅黑 Light" panose="020B0502040204020203" pitchFamily="34" charset="-122"/>
                <a:ea typeface="微软雅黑 Light" panose="020B0502040204020203" pitchFamily="34" charset="-122"/>
                <a:cs typeface="+mn-ea"/>
              </a:rPr>
              <a:t>干道协调中考虑相序协调优化</a:t>
            </a:r>
            <a:r>
              <a:rPr lang="zh-CN" altLang="en-US" dirty="0">
                <a:latin typeface="微软雅黑 Light" panose="020B0502040204020203" pitchFamily="34" charset="-122"/>
                <a:ea typeface="微软雅黑 Light" panose="020B0502040204020203" pitchFamily="34" charset="-122"/>
                <a:cs typeface="+mn-ea"/>
              </a:rPr>
              <a:t>，打破了传统干道协调无法对信号进行优化的壁垒，将绿波协调与信号优化相结合，对干道整体协调优化效果有了较大的提升。</a:t>
            </a:r>
          </a:p>
        </p:txBody>
      </p:sp>
      <p:sp>
        <p:nvSpPr>
          <p:cNvPr id="24" name="文本框 23">
            <a:extLst>
              <a:ext uri="{FF2B5EF4-FFF2-40B4-BE49-F238E27FC236}">
                <a16:creationId xmlns:a16="http://schemas.microsoft.com/office/drawing/2014/main" id="{39A2B927-3A20-4D80-B500-82A1DEFA14C2}"/>
              </a:ext>
            </a:extLst>
          </p:cNvPr>
          <p:cNvSpPr txBox="1"/>
          <p:nvPr/>
        </p:nvSpPr>
        <p:spPr>
          <a:xfrm>
            <a:off x="540122" y="3888309"/>
            <a:ext cx="7920880" cy="787523"/>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cs typeface="+mn-ea"/>
                <a:sym typeface="+mn-lt"/>
              </a:rPr>
              <a:t>构建了一套较为完整的长干道信号协调理论，可概括为“</a:t>
            </a:r>
            <a:r>
              <a:rPr lang="zh-CN" altLang="en-US" sz="1600" b="1" dirty="0">
                <a:solidFill>
                  <a:srgbClr val="C00000"/>
                </a:solidFill>
                <a:latin typeface="微软雅黑" panose="020B0503020204020204" pitchFamily="34" charset="-122"/>
                <a:ea typeface="微软雅黑" panose="020B0503020204020204" pitchFamily="34" charset="-122"/>
                <a:cs typeface="+mn-ea"/>
                <a:sym typeface="+mn-lt"/>
              </a:rPr>
              <a:t>路径优选、子区划分、信号优化</a:t>
            </a:r>
            <a:r>
              <a:rPr lang="zh-CN" altLang="en-US" sz="1600" dirty="0">
                <a:latin typeface="微软雅黑" panose="020B0503020204020204" pitchFamily="34" charset="-122"/>
                <a:ea typeface="微软雅黑" panose="020B0503020204020204" pitchFamily="34" charset="-122"/>
                <a:cs typeface="+mn-ea"/>
                <a:sym typeface="+mn-lt"/>
              </a:rPr>
              <a:t>”的同步优化</a:t>
            </a:r>
            <a:r>
              <a:rPr lang="zh-CN" altLang="en-US" dirty="0">
                <a:latin typeface="微软雅黑" panose="020B0503020204020204" pitchFamily="34" charset="-122"/>
                <a:ea typeface="微软雅黑" panose="020B0503020204020204" pitchFamily="34" charset="-122"/>
                <a:cs typeface="+mn-ea"/>
                <a:sym typeface="+mn-lt"/>
              </a:rPr>
              <a:t>模型</a:t>
            </a:r>
            <a:endParaRPr lang="en-US" altLang="zh-CN" sz="16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148153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2" name="矩形 32"/>
          <p:cNvSpPr>
            <a:spLocks noChangeArrowheads="1"/>
          </p:cNvSpPr>
          <p:nvPr/>
        </p:nvSpPr>
        <p:spPr bwMode="auto">
          <a:xfrm>
            <a:off x="6367345" y="172678"/>
            <a:ext cx="885166" cy="30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72" dirty="0">
                <a:solidFill>
                  <a:schemeClr val="bg1"/>
                </a:solidFill>
                <a:latin typeface="微软雅黑" pitchFamily="34" charset="-122"/>
                <a:ea typeface="微软雅黑" pitchFamily="34" charset="-122"/>
              </a:rPr>
              <a:t>工作计划</a:t>
            </a:r>
          </a:p>
        </p:txBody>
      </p:sp>
      <p:sp>
        <p:nvSpPr>
          <p:cNvPr id="34" name="矩形 33"/>
          <p:cNvSpPr/>
          <p:nvPr/>
        </p:nvSpPr>
        <p:spPr>
          <a:xfrm>
            <a:off x="8185682" y="253572"/>
            <a:ext cx="180456"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72">
              <a:latin typeface="微软雅黑" pitchFamily="34" charset="-122"/>
              <a:ea typeface="微软雅黑" pitchFamily="34" charset="-122"/>
            </a:endParaRPr>
          </a:p>
        </p:txBody>
      </p:sp>
      <p:sp>
        <p:nvSpPr>
          <p:cNvPr id="35" name="矩形 34"/>
          <p:cNvSpPr/>
          <p:nvPr/>
        </p:nvSpPr>
        <p:spPr>
          <a:xfrm>
            <a:off x="7955446" y="253572"/>
            <a:ext cx="178899"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72">
              <a:latin typeface="微软雅黑" pitchFamily="34" charset="-122"/>
              <a:ea typeface="微软雅黑" pitchFamily="34" charset="-122"/>
            </a:endParaRPr>
          </a:p>
        </p:txBody>
      </p:sp>
      <p:sp>
        <p:nvSpPr>
          <p:cNvPr id="36" name="矩形 35"/>
          <p:cNvSpPr/>
          <p:nvPr/>
        </p:nvSpPr>
        <p:spPr>
          <a:xfrm>
            <a:off x="7728321" y="253572"/>
            <a:ext cx="180456"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72">
              <a:latin typeface="微软雅黑" pitchFamily="34" charset="-122"/>
              <a:ea typeface="微软雅黑" pitchFamily="34" charset="-122"/>
            </a:endParaRPr>
          </a:p>
        </p:txBody>
      </p:sp>
      <p:sp>
        <p:nvSpPr>
          <p:cNvPr id="37" name="矩形 36"/>
          <p:cNvSpPr/>
          <p:nvPr/>
        </p:nvSpPr>
        <p:spPr>
          <a:xfrm>
            <a:off x="8423887" y="253572"/>
            <a:ext cx="180456" cy="135341"/>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72">
              <a:latin typeface="微软雅黑" pitchFamily="34" charset="-122"/>
              <a:ea typeface="微软雅黑" pitchFamily="34" charset="-122"/>
            </a:endParaRPr>
          </a:p>
        </p:txBody>
      </p:sp>
      <p:sp>
        <p:nvSpPr>
          <p:cNvPr id="38" name="矩形 37"/>
          <p:cNvSpPr/>
          <p:nvPr/>
        </p:nvSpPr>
        <p:spPr>
          <a:xfrm>
            <a:off x="7493636" y="253572"/>
            <a:ext cx="180456" cy="135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72">
              <a:latin typeface="微软雅黑" pitchFamily="34" charset="-122"/>
              <a:ea typeface="微软雅黑" pitchFamily="34" charset="-122"/>
            </a:endParaRPr>
          </a:p>
        </p:txBody>
      </p:sp>
      <p:sp>
        <p:nvSpPr>
          <p:cNvPr id="39" name="矩形 38"/>
          <p:cNvSpPr/>
          <p:nvPr/>
        </p:nvSpPr>
        <p:spPr>
          <a:xfrm>
            <a:off x="7255622" y="253572"/>
            <a:ext cx="180456" cy="135341"/>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72">
              <a:latin typeface="微软雅黑" pitchFamily="34" charset="-122"/>
              <a:ea typeface="微软雅黑" pitchFamily="34" charset="-122"/>
            </a:endParaRPr>
          </a:p>
        </p:txBody>
      </p:sp>
      <p:graphicFrame>
        <p:nvGraphicFramePr>
          <p:cNvPr id="91" name="表格 90">
            <a:extLst>
              <a:ext uri="{FF2B5EF4-FFF2-40B4-BE49-F238E27FC236}">
                <a16:creationId xmlns:a16="http://schemas.microsoft.com/office/drawing/2014/main" id="{B7D38929-C8D1-451D-A41F-39FF557CFBF5}"/>
              </a:ext>
            </a:extLst>
          </p:cNvPr>
          <p:cNvGraphicFramePr>
            <a:graphicFrameLocks noGrp="1"/>
          </p:cNvGraphicFramePr>
          <p:nvPr>
            <p:extLst>
              <p:ext uri="{D42A27DB-BD31-4B8C-83A1-F6EECF244321}">
                <p14:modId xmlns:p14="http://schemas.microsoft.com/office/powerpoint/2010/main" val="4032279328"/>
              </p:ext>
            </p:extLst>
          </p:nvPr>
        </p:nvGraphicFramePr>
        <p:xfrm>
          <a:off x="496242" y="951041"/>
          <a:ext cx="8108101" cy="3835700"/>
        </p:xfrm>
        <a:graphic>
          <a:graphicData uri="http://schemas.openxmlformats.org/drawingml/2006/table">
            <a:tbl>
              <a:tblPr firstRow="1" firstCol="1" bandRow="1">
                <a:tableStyleId>{5C22544A-7EE6-4342-B048-85BDC9FD1C3A}</a:tableStyleId>
              </a:tblPr>
              <a:tblGrid>
                <a:gridCol w="2469937">
                  <a:extLst>
                    <a:ext uri="{9D8B030D-6E8A-4147-A177-3AD203B41FA5}">
                      <a16:colId xmlns:a16="http://schemas.microsoft.com/office/drawing/2014/main" val="2899887926"/>
                    </a:ext>
                  </a:extLst>
                </a:gridCol>
                <a:gridCol w="5638164">
                  <a:extLst>
                    <a:ext uri="{9D8B030D-6E8A-4147-A177-3AD203B41FA5}">
                      <a16:colId xmlns:a16="http://schemas.microsoft.com/office/drawing/2014/main" val="784696133"/>
                    </a:ext>
                  </a:extLst>
                </a:gridCol>
              </a:tblGrid>
              <a:tr h="368965">
                <a:tc gridSpan="2">
                  <a:txBody>
                    <a:bodyPr/>
                    <a:lstStyle/>
                    <a:p>
                      <a:pPr algn="ctr"/>
                      <a:r>
                        <a:rPr lang="zh-CN" sz="1050" kern="100" dirty="0">
                          <a:solidFill>
                            <a:schemeClr val="tx1"/>
                          </a:solidFill>
                          <a:effectLst/>
                        </a:rPr>
                        <a:t>论文工作进度安排</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68580" marR="68580" marT="0" marB="0" anchor="ctr"/>
                </a:tc>
                <a:extLst>
                  <a:ext uri="{0D108BD9-81ED-4DB2-BD59-A6C34878D82A}">
                    <a16:rowId xmlns:a16="http://schemas.microsoft.com/office/drawing/2014/main" val="1006350029"/>
                  </a:ext>
                </a:extLst>
              </a:tr>
              <a:tr h="337364">
                <a:tc>
                  <a:txBody>
                    <a:bodyPr/>
                    <a:lstStyle/>
                    <a:p>
                      <a:pPr algn="ctr"/>
                      <a:r>
                        <a:rPr lang="zh-CN" sz="1050" kern="100" dirty="0">
                          <a:solidFill>
                            <a:schemeClr val="tx1"/>
                          </a:solidFill>
                          <a:effectLst/>
                        </a:rPr>
                        <a:t>起止时间</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工作内容</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430596"/>
                  </a:ext>
                </a:extLst>
              </a:tr>
              <a:tr h="337364">
                <a:tc>
                  <a:txBody>
                    <a:bodyPr/>
                    <a:lstStyle/>
                    <a:p>
                      <a:pPr algn="ctr"/>
                      <a:r>
                        <a:rPr lang="en-US" sz="1050" kern="100">
                          <a:solidFill>
                            <a:schemeClr val="tx1"/>
                          </a:solidFill>
                          <a:effectLst/>
                        </a:rPr>
                        <a:t>2021.09-2021.10</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相关文献整理与分析、论文开题</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4492591"/>
                  </a:ext>
                </a:extLst>
              </a:tr>
              <a:tr h="337364">
                <a:tc>
                  <a:txBody>
                    <a:bodyPr/>
                    <a:lstStyle/>
                    <a:p>
                      <a:pPr algn="ctr"/>
                      <a:r>
                        <a:rPr lang="en-US" sz="1050" kern="100" dirty="0">
                          <a:solidFill>
                            <a:schemeClr val="tx1"/>
                          </a:solidFill>
                          <a:effectLst/>
                        </a:rPr>
                        <a:t>2021.11-2021.01</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干道协调路径优选与同步协调方法研究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669955"/>
                  </a:ext>
                </a:extLst>
              </a:tr>
              <a:tr h="337364">
                <a:tc>
                  <a:txBody>
                    <a:bodyPr/>
                    <a:lstStyle/>
                    <a:p>
                      <a:pPr algn="ctr"/>
                      <a:r>
                        <a:rPr lang="en-US" sz="1050" kern="100">
                          <a:solidFill>
                            <a:schemeClr val="tx1"/>
                          </a:solidFill>
                          <a:effectLst/>
                        </a:rPr>
                        <a:t>2021.02-2022.04</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长距离干道子区划分与同步协调方法研究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4095"/>
                  </a:ext>
                </a:extLst>
              </a:tr>
              <a:tr h="337364">
                <a:tc>
                  <a:txBody>
                    <a:bodyPr/>
                    <a:lstStyle/>
                    <a:p>
                      <a:pPr algn="ctr"/>
                      <a:r>
                        <a:rPr lang="en-US" sz="1050" kern="100">
                          <a:solidFill>
                            <a:schemeClr val="tx1"/>
                          </a:solidFill>
                          <a:effectLst/>
                        </a:rPr>
                        <a:t>2022.05-2022.07</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干道协调相序优化模型研究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036053"/>
                  </a:ext>
                </a:extLst>
              </a:tr>
              <a:tr h="430459">
                <a:tc>
                  <a:txBody>
                    <a:bodyPr/>
                    <a:lstStyle/>
                    <a:p>
                      <a:pPr algn="ctr"/>
                      <a:r>
                        <a:rPr lang="en-US" sz="1050" kern="100">
                          <a:solidFill>
                            <a:schemeClr val="tx1"/>
                          </a:solidFill>
                          <a:effectLst/>
                        </a:rPr>
                        <a:t>2022.08-2022.10</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长距离干道路径优选与分割的绿波协调同步优化方法研究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258677"/>
                  </a:ext>
                </a:extLst>
              </a:tr>
              <a:tr h="337364">
                <a:tc>
                  <a:txBody>
                    <a:bodyPr/>
                    <a:lstStyle/>
                    <a:p>
                      <a:pPr algn="ctr"/>
                      <a:r>
                        <a:rPr lang="en-US" sz="1050" kern="100">
                          <a:solidFill>
                            <a:schemeClr val="tx1"/>
                          </a:solidFill>
                          <a:effectLst/>
                        </a:rPr>
                        <a:t>2022.11-2023.01</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对论文进行综合性撰写，完成论文初稿</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0046335"/>
                  </a:ext>
                </a:extLst>
              </a:tr>
              <a:tr h="337364">
                <a:tc>
                  <a:txBody>
                    <a:bodyPr/>
                    <a:lstStyle/>
                    <a:p>
                      <a:pPr algn="ctr"/>
                      <a:r>
                        <a:rPr lang="en-US" sz="1050" kern="100">
                          <a:solidFill>
                            <a:schemeClr val="tx1"/>
                          </a:solidFill>
                          <a:effectLst/>
                        </a:rPr>
                        <a:t>2023.01-2023.03</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对论文进行修改调整</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232867"/>
                  </a:ext>
                </a:extLst>
              </a:tr>
              <a:tr h="337364">
                <a:tc>
                  <a:txBody>
                    <a:bodyPr/>
                    <a:lstStyle/>
                    <a:p>
                      <a:pPr algn="ctr"/>
                      <a:r>
                        <a:rPr lang="en-US" sz="1050" kern="100">
                          <a:solidFill>
                            <a:schemeClr val="tx1"/>
                          </a:solidFill>
                          <a:effectLst/>
                        </a:rPr>
                        <a:t>2021.04</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申请答辩、论文定稿</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7183005"/>
                  </a:ext>
                </a:extLst>
              </a:tr>
              <a:tr h="337364">
                <a:tc>
                  <a:txBody>
                    <a:bodyPr/>
                    <a:lstStyle/>
                    <a:p>
                      <a:pPr algn="ctr"/>
                      <a:r>
                        <a:rPr lang="en-US" sz="1050" kern="100">
                          <a:solidFill>
                            <a:schemeClr val="tx1"/>
                          </a:solidFill>
                          <a:effectLst/>
                        </a:rPr>
                        <a:t>2021.05</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论文印刷、评审</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6966584"/>
                  </a:ext>
                </a:extLst>
              </a:tr>
            </a:tbl>
          </a:graphicData>
        </a:graphic>
      </p:graphicFrame>
    </p:spTree>
    <p:extLst>
      <p:ext uri="{BB962C8B-B14F-4D97-AF65-F5344CB8AC3E}">
        <p14:creationId xmlns:p14="http://schemas.microsoft.com/office/powerpoint/2010/main" val="20536514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istrator\桌面\未标题-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186" y="1224012"/>
            <a:ext cx="2808312" cy="251779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flipH="1">
            <a:off x="1737052" y="789481"/>
            <a:ext cx="360040" cy="57606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332210" y="3888308"/>
            <a:ext cx="360040" cy="65830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20"/>
          <p:cNvSpPr txBox="1"/>
          <p:nvPr/>
        </p:nvSpPr>
        <p:spPr>
          <a:xfrm flipH="1">
            <a:off x="3420442" y="2088108"/>
            <a:ext cx="4546730" cy="64633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36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感谢您的聆听！</a:t>
            </a:r>
          </a:p>
        </p:txBody>
      </p:sp>
      <p:cxnSp>
        <p:nvCxnSpPr>
          <p:cNvPr id="17" name="直接连接符 16"/>
          <p:cNvCxnSpPr/>
          <p:nvPr/>
        </p:nvCxnSpPr>
        <p:spPr>
          <a:xfrm>
            <a:off x="8172970" y="2870904"/>
            <a:ext cx="288032"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文本框 20"/>
          <p:cNvSpPr txBox="1"/>
          <p:nvPr/>
        </p:nvSpPr>
        <p:spPr>
          <a:xfrm flipH="1">
            <a:off x="1331157" y="1944092"/>
            <a:ext cx="2450378" cy="1015663"/>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6000" dirty="0">
                <a:solidFill>
                  <a:schemeClr val="bg1"/>
                </a:solidFill>
                <a:latin typeface="微软雅黑" panose="020B0503020204020204" charset="-122"/>
                <a:ea typeface="微软雅黑" panose="020B0503020204020204" charset="-122"/>
                <a:sym typeface="Arial" panose="020B0604020202020204" pitchFamily="34" charset="0"/>
              </a:rPr>
              <a:t>2021</a:t>
            </a:r>
            <a:endParaRPr lang="zh-CN" altLang="en-US" sz="6000" dirty="0">
              <a:solidFill>
                <a:schemeClr val="bg1"/>
              </a:solidFill>
              <a:latin typeface="微软雅黑" panose="020B0503020204020204" charset="-122"/>
              <a:ea typeface="微软雅黑" panose="020B0503020204020204" charset="-122"/>
              <a:sym typeface="Arial" panose="020B0604020202020204" pitchFamily="34" charset="0"/>
            </a:endParaRPr>
          </a:p>
        </p:txBody>
      </p:sp>
      <p:cxnSp>
        <p:nvCxnSpPr>
          <p:cNvPr id="18" name="直接连接符 17"/>
          <p:cNvCxnSpPr>
            <a:cxnSpLocks/>
          </p:cNvCxnSpPr>
          <p:nvPr/>
        </p:nvCxnSpPr>
        <p:spPr>
          <a:xfrm>
            <a:off x="4140522" y="2736180"/>
            <a:ext cx="396044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1822752" y="3888308"/>
            <a:ext cx="157530" cy="28803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flipH="1">
            <a:off x="1980282" y="1150763"/>
            <a:ext cx="180020" cy="288032"/>
          </a:xfrm>
          <a:prstGeom prst="line">
            <a:avLst/>
          </a:prstGeom>
          <a:ln w="19304">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0E5FA5F-F047-4B97-A40D-E30C9C8D471F}"/>
              </a:ext>
            </a:extLst>
          </p:cNvPr>
          <p:cNvSpPr>
            <a:spLocks noChangeArrowheads="1"/>
          </p:cNvSpPr>
          <p:nvPr/>
        </p:nvSpPr>
        <p:spPr bwMode="auto">
          <a:xfrm>
            <a:off x="4116496" y="2709724"/>
            <a:ext cx="30480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2000" dirty="0">
                <a:solidFill>
                  <a:srgbClr val="414455"/>
                </a:solidFill>
                <a:latin typeface="微软雅黑" pitchFamily="34" charset="-122"/>
                <a:ea typeface="微软雅黑" pitchFamily="34" charset="-122"/>
              </a:rPr>
              <a:t>恳请各位老师批评指正！</a:t>
            </a:r>
          </a:p>
        </p:txBody>
      </p:sp>
      <p:sp>
        <p:nvSpPr>
          <p:cNvPr id="23" name="TextBox 25">
            <a:extLst>
              <a:ext uri="{FF2B5EF4-FFF2-40B4-BE49-F238E27FC236}">
                <a16:creationId xmlns:a16="http://schemas.microsoft.com/office/drawing/2014/main" id="{8F86EAB9-E570-4637-A125-AEDB31F70931}"/>
              </a:ext>
            </a:extLst>
          </p:cNvPr>
          <p:cNvSpPr txBox="1">
            <a:spLocks noChangeArrowheads="1"/>
          </p:cNvSpPr>
          <p:nvPr/>
        </p:nvSpPr>
        <p:spPr bwMode="auto">
          <a:xfrm>
            <a:off x="3144798" y="3305161"/>
            <a:ext cx="4787900"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zh-CN" altLang="en-US" sz="1500" dirty="0">
                <a:solidFill>
                  <a:srgbClr val="414455"/>
                </a:solidFill>
                <a:latin typeface="微软雅黑" pitchFamily="34" charset="-122"/>
                <a:ea typeface="微软雅黑" pitchFamily="34" charset="-122"/>
              </a:rPr>
              <a:t>答辩人：刘鹏      指导老师：徐建闽</a:t>
            </a:r>
          </a:p>
        </p:txBody>
      </p:sp>
    </p:spTree>
    <p:custDataLst>
      <p:tags r:id="rId1"/>
    </p:custDataLst>
    <p:extLst>
      <p:ext uri="{BB962C8B-B14F-4D97-AF65-F5344CB8AC3E}">
        <p14:creationId xmlns:p14="http://schemas.microsoft.com/office/powerpoint/2010/main" val="39854199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0"/>
          <p:cNvSpPr txBox="1"/>
          <p:nvPr/>
        </p:nvSpPr>
        <p:spPr>
          <a:xfrm flipH="1">
            <a:off x="180082" y="2700176"/>
            <a:ext cx="2915842" cy="64633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600" b="1" dirty="0">
                <a:gradFill>
                  <a:gsLst>
                    <a:gs pos="0">
                      <a:schemeClr val="bg1">
                        <a:lumMod val="85000"/>
                      </a:schemeClr>
                    </a:gs>
                    <a:gs pos="73000">
                      <a:schemeClr val="bg1">
                        <a:lumMod val="85000"/>
                      </a:schemeClr>
                    </a:gs>
                    <a:gs pos="100000">
                      <a:schemeClr val="bg1">
                        <a:lumMod val="95000"/>
                      </a:schemeClr>
                    </a:gs>
                  </a:gsLst>
                  <a:lin ang="0" scaled="0"/>
                </a:gradFill>
                <a:latin typeface="微软雅黑" panose="020B0503020204020204" charset="-122"/>
                <a:ea typeface="微软雅黑" panose="020B0503020204020204" charset="-122"/>
                <a:sym typeface="Arial" panose="020B0604020202020204" pitchFamily="34" charset="0"/>
              </a:rPr>
              <a:t>CONTENT</a:t>
            </a:r>
            <a:endParaRPr lang="zh-CN" altLang="en-US" sz="3600" b="1" dirty="0">
              <a:gradFill>
                <a:gsLst>
                  <a:gs pos="0">
                    <a:schemeClr val="bg1">
                      <a:lumMod val="85000"/>
                    </a:schemeClr>
                  </a:gs>
                  <a:gs pos="73000">
                    <a:schemeClr val="bg1">
                      <a:lumMod val="85000"/>
                    </a:schemeClr>
                  </a:gs>
                  <a:gs pos="100000">
                    <a:schemeClr val="bg1">
                      <a:lumMod val="95000"/>
                    </a:schemeClr>
                  </a:gs>
                </a:gsLst>
                <a:lin ang="0" scaled="0"/>
              </a:gradFill>
              <a:latin typeface="微软雅黑" panose="020B0503020204020204" charset="-122"/>
              <a:ea typeface="微软雅黑" panose="020B0503020204020204" charset="-122"/>
              <a:sym typeface="Arial" panose="020B0604020202020204" pitchFamily="34" charset="0"/>
            </a:endParaRPr>
          </a:p>
        </p:txBody>
      </p:sp>
      <p:sp>
        <p:nvSpPr>
          <p:cNvPr id="8" name="文本框 20"/>
          <p:cNvSpPr txBox="1"/>
          <p:nvPr/>
        </p:nvSpPr>
        <p:spPr>
          <a:xfrm flipH="1">
            <a:off x="3889373" y="2150824"/>
            <a:ext cx="1097326"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18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研究背景</a:t>
            </a:r>
          </a:p>
        </p:txBody>
      </p:sp>
      <p:pic>
        <p:nvPicPr>
          <p:cNvPr id="17" name="图片 16">
            <a:extLst>
              <a:ext uri="{FF2B5EF4-FFF2-40B4-BE49-F238E27FC236}">
                <a16:creationId xmlns:a16="http://schemas.microsoft.com/office/drawing/2014/main" id="{EF4B7F50-0192-4EA3-8DDD-651E1613CF09}"/>
              </a:ext>
            </a:extLst>
          </p:cNvPr>
          <p:cNvPicPr>
            <a:picLocks noChangeAspect="1"/>
          </p:cNvPicPr>
          <p:nvPr/>
        </p:nvPicPr>
        <p:blipFill>
          <a:blip r:embed="rId3"/>
          <a:stretch>
            <a:fillRect/>
          </a:stretch>
        </p:blipFill>
        <p:spPr>
          <a:xfrm>
            <a:off x="3475241" y="2156128"/>
            <a:ext cx="327799" cy="436035"/>
          </a:xfrm>
          <a:prstGeom prst="rect">
            <a:avLst/>
          </a:prstGeom>
        </p:spPr>
      </p:pic>
      <p:pic>
        <p:nvPicPr>
          <p:cNvPr id="18" name="图片 17">
            <a:extLst>
              <a:ext uri="{FF2B5EF4-FFF2-40B4-BE49-F238E27FC236}">
                <a16:creationId xmlns:a16="http://schemas.microsoft.com/office/drawing/2014/main" id="{209F11F2-4B95-4D33-A092-69048F25CB7B}"/>
              </a:ext>
            </a:extLst>
          </p:cNvPr>
          <p:cNvPicPr>
            <a:picLocks noChangeAspect="1"/>
          </p:cNvPicPr>
          <p:nvPr/>
        </p:nvPicPr>
        <p:blipFill>
          <a:blip r:embed="rId4"/>
          <a:stretch>
            <a:fillRect/>
          </a:stretch>
        </p:blipFill>
        <p:spPr>
          <a:xfrm>
            <a:off x="3475241" y="2651762"/>
            <a:ext cx="327799" cy="401911"/>
          </a:xfrm>
          <a:prstGeom prst="rect">
            <a:avLst/>
          </a:prstGeom>
        </p:spPr>
      </p:pic>
      <p:pic>
        <p:nvPicPr>
          <p:cNvPr id="19" name="图片 18">
            <a:extLst>
              <a:ext uri="{FF2B5EF4-FFF2-40B4-BE49-F238E27FC236}">
                <a16:creationId xmlns:a16="http://schemas.microsoft.com/office/drawing/2014/main" id="{58A7D0F4-C3E3-46DB-A617-D1A017CDB116}"/>
              </a:ext>
            </a:extLst>
          </p:cNvPr>
          <p:cNvPicPr>
            <a:picLocks noChangeAspect="1"/>
          </p:cNvPicPr>
          <p:nvPr/>
        </p:nvPicPr>
        <p:blipFill>
          <a:blip r:embed="rId5"/>
          <a:stretch>
            <a:fillRect/>
          </a:stretch>
        </p:blipFill>
        <p:spPr>
          <a:xfrm>
            <a:off x="3475241" y="3183675"/>
            <a:ext cx="327799" cy="350406"/>
          </a:xfrm>
          <a:prstGeom prst="rect">
            <a:avLst/>
          </a:prstGeom>
        </p:spPr>
      </p:pic>
      <p:pic>
        <p:nvPicPr>
          <p:cNvPr id="20" name="图片 19">
            <a:extLst>
              <a:ext uri="{FF2B5EF4-FFF2-40B4-BE49-F238E27FC236}">
                <a16:creationId xmlns:a16="http://schemas.microsoft.com/office/drawing/2014/main" id="{EDD7FEF7-CBA0-49CF-A6AE-6413F9470740}"/>
              </a:ext>
            </a:extLst>
          </p:cNvPr>
          <p:cNvPicPr>
            <a:picLocks noChangeAspect="1"/>
          </p:cNvPicPr>
          <p:nvPr/>
        </p:nvPicPr>
        <p:blipFill>
          <a:blip r:embed="rId6"/>
          <a:stretch>
            <a:fillRect/>
          </a:stretch>
        </p:blipFill>
        <p:spPr>
          <a:xfrm>
            <a:off x="5674544" y="2156128"/>
            <a:ext cx="327799" cy="351424"/>
          </a:xfrm>
          <a:prstGeom prst="rect">
            <a:avLst/>
          </a:prstGeom>
        </p:spPr>
      </p:pic>
      <p:sp>
        <p:nvSpPr>
          <p:cNvPr id="21" name="文本框 11">
            <a:extLst>
              <a:ext uri="{FF2B5EF4-FFF2-40B4-BE49-F238E27FC236}">
                <a16:creationId xmlns:a16="http://schemas.microsoft.com/office/drawing/2014/main" id="{2EE9F679-CC19-4B9A-9554-A2EC0284F271}"/>
              </a:ext>
            </a:extLst>
          </p:cNvPr>
          <p:cNvSpPr txBox="1">
            <a:spLocks noChangeArrowheads="1"/>
          </p:cNvSpPr>
          <p:nvPr/>
        </p:nvSpPr>
        <p:spPr bwMode="auto">
          <a:xfrm>
            <a:off x="1980282" y="2243157"/>
            <a:ext cx="1046332" cy="553998"/>
          </a:xfrm>
          <a:prstGeom prst="rect">
            <a:avLst/>
          </a:prstGeom>
          <a:noFill/>
          <a:ln>
            <a:noFill/>
          </a:ln>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a:r>
              <a:rPr lang="zh-CN" altLang="en-US" sz="3000" b="1" dirty="0">
                <a:solidFill>
                  <a:srgbClr val="262626"/>
                </a:solidFill>
                <a:latin typeface="微软雅黑" pitchFamily="34" charset="-122"/>
                <a:ea typeface="微软雅黑" pitchFamily="34" charset="-122"/>
              </a:rPr>
              <a:t>目录</a:t>
            </a:r>
          </a:p>
        </p:txBody>
      </p:sp>
      <p:cxnSp>
        <p:nvCxnSpPr>
          <p:cNvPr id="22" name="直接连接符 21">
            <a:extLst>
              <a:ext uri="{FF2B5EF4-FFF2-40B4-BE49-F238E27FC236}">
                <a16:creationId xmlns:a16="http://schemas.microsoft.com/office/drawing/2014/main" id="{4CDF2DDC-6327-4BC5-9FBB-417234C945DF}"/>
              </a:ext>
            </a:extLst>
          </p:cNvPr>
          <p:cNvCxnSpPr>
            <a:cxnSpLocks/>
          </p:cNvCxnSpPr>
          <p:nvPr/>
        </p:nvCxnSpPr>
        <p:spPr>
          <a:xfrm>
            <a:off x="3204418" y="2201404"/>
            <a:ext cx="0" cy="1546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0">
            <a:extLst>
              <a:ext uri="{FF2B5EF4-FFF2-40B4-BE49-F238E27FC236}">
                <a16:creationId xmlns:a16="http://schemas.microsoft.com/office/drawing/2014/main" id="{21194AC8-713E-4F2E-960E-BB2B3D53B045}"/>
              </a:ext>
            </a:extLst>
          </p:cNvPr>
          <p:cNvSpPr txBox="1"/>
          <p:nvPr/>
        </p:nvSpPr>
        <p:spPr>
          <a:xfrm flipH="1">
            <a:off x="3889373" y="2646458"/>
            <a:ext cx="1097326"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18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研究现状</a:t>
            </a:r>
          </a:p>
        </p:txBody>
      </p:sp>
      <p:sp>
        <p:nvSpPr>
          <p:cNvPr id="24" name="文本框 20">
            <a:extLst>
              <a:ext uri="{FF2B5EF4-FFF2-40B4-BE49-F238E27FC236}">
                <a16:creationId xmlns:a16="http://schemas.microsoft.com/office/drawing/2014/main" id="{42737774-6B37-45A6-AF8A-E6EA4E203EB7}"/>
              </a:ext>
            </a:extLst>
          </p:cNvPr>
          <p:cNvSpPr txBox="1"/>
          <p:nvPr/>
        </p:nvSpPr>
        <p:spPr>
          <a:xfrm flipH="1">
            <a:off x="3886483" y="3178371"/>
            <a:ext cx="1097326"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18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研究内容</a:t>
            </a:r>
          </a:p>
        </p:txBody>
      </p:sp>
      <p:sp>
        <p:nvSpPr>
          <p:cNvPr id="25" name="文本框 20">
            <a:extLst>
              <a:ext uri="{FF2B5EF4-FFF2-40B4-BE49-F238E27FC236}">
                <a16:creationId xmlns:a16="http://schemas.microsoft.com/office/drawing/2014/main" id="{22C5FC0F-6BE2-4147-B2AF-92A73DE3B34B}"/>
              </a:ext>
            </a:extLst>
          </p:cNvPr>
          <p:cNvSpPr txBox="1"/>
          <p:nvPr/>
        </p:nvSpPr>
        <p:spPr>
          <a:xfrm flipH="1">
            <a:off x="6153670" y="2156128"/>
            <a:ext cx="1097326" cy="36933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18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研究方法</a:t>
            </a:r>
          </a:p>
        </p:txBody>
      </p:sp>
      <p:pic>
        <p:nvPicPr>
          <p:cNvPr id="27" name="图片 26">
            <a:extLst>
              <a:ext uri="{FF2B5EF4-FFF2-40B4-BE49-F238E27FC236}">
                <a16:creationId xmlns:a16="http://schemas.microsoft.com/office/drawing/2014/main" id="{2E9A8675-358F-4286-9800-13EE9D162EC9}"/>
              </a:ext>
            </a:extLst>
          </p:cNvPr>
          <p:cNvPicPr>
            <a:picLocks noChangeAspect="1"/>
          </p:cNvPicPr>
          <p:nvPr/>
        </p:nvPicPr>
        <p:blipFill>
          <a:blip r:embed="rId7"/>
          <a:stretch>
            <a:fillRect/>
          </a:stretch>
        </p:blipFill>
        <p:spPr>
          <a:xfrm>
            <a:off x="5674544" y="2651762"/>
            <a:ext cx="327799" cy="367625"/>
          </a:xfrm>
          <a:prstGeom prst="rect">
            <a:avLst/>
          </a:prstGeom>
        </p:spPr>
      </p:pic>
      <p:pic>
        <p:nvPicPr>
          <p:cNvPr id="28" name="图片 27">
            <a:extLst>
              <a:ext uri="{FF2B5EF4-FFF2-40B4-BE49-F238E27FC236}">
                <a16:creationId xmlns:a16="http://schemas.microsoft.com/office/drawing/2014/main" id="{D1E0D9F0-7929-4EA7-BA5D-932325B6D6EB}"/>
              </a:ext>
            </a:extLst>
          </p:cNvPr>
          <p:cNvPicPr>
            <a:picLocks noChangeAspect="1"/>
          </p:cNvPicPr>
          <p:nvPr/>
        </p:nvPicPr>
        <p:blipFill>
          <a:blip r:embed="rId8"/>
          <a:stretch>
            <a:fillRect/>
          </a:stretch>
        </p:blipFill>
        <p:spPr>
          <a:xfrm>
            <a:off x="5674544" y="3183675"/>
            <a:ext cx="327799" cy="354376"/>
          </a:xfrm>
          <a:prstGeom prst="rect">
            <a:avLst/>
          </a:prstGeom>
        </p:spPr>
      </p:pic>
      <p:sp>
        <p:nvSpPr>
          <p:cNvPr id="29" name="文本框 20">
            <a:extLst>
              <a:ext uri="{FF2B5EF4-FFF2-40B4-BE49-F238E27FC236}">
                <a16:creationId xmlns:a16="http://schemas.microsoft.com/office/drawing/2014/main" id="{E1547BA7-9EA4-482F-947F-07BA50FA7250}"/>
              </a:ext>
            </a:extLst>
          </p:cNvPr>
          <p:cNvSpPr txBox="1"/>
          <p:nvPr/>
        </p:nvSpPr>
        <p:spPr>
          <a:xfrm flipH="1">
            <a:off x="6153670" y="2651762"/>
            <a:ext cx="2299049" cy="36933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8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论文创新点</a:t>
            </a:r>
          </a:p>
        </p:txBody>
      </p:sp>
      <p:sp>
        <p:nvSpPr>
          <p:cNvPr id="30" name="文本框 20">
            <a:extLst>
              <a:ext uri="{FF2B5EF4-FFF2-40B4-BE49-F238E27FC236}">
                <a16:creationId xmlns:a16="http://schemas.microsoft.com/office/drawing/2014/main" id="{3AC0BEEF-99A0-4329-BEB9-E85F83E90B9B}"/>
              </a:ext>
            </a:extLst>
          </p:cNvPr>
          <p:cNvSpPr txBox="1"/>
          <p:nvPr/>
        </p:nvSpPr>
        <p:spPr>
          <a:xfrm flipH="1">
            <a:off x="6153670" y="3183675"/>
            <a:ext cx="2299049" cy="36933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800" dirty="0">
                <a:solidFill>
                  <a:schemeClr val="tx1">
                    <a:lumMod val="85000"/>
                    <a:lumOff val="15000"/>
                  </a:schemeClr>
                </a:solidFill>
                <a:latin typeface="微软雅黑" panose="020B0503020204020204" charset="-122"/>
                <a:ea typeface="微软雅黑" panose="020B0503020204020204" charset="-122"/>
                <a:sym typeface="Arial" panose="020B0604020202020204" pitchFamily="34" charset="0"/>
              </a:rPr>
              <a:t>论文研究计划</a:t>
            </a:r>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17"/>
          <p:cNvSpPr>
            <a:spLocks noChangeShapeType="1"/>
          </p:cNvSpPr>
          <p:nvPr/>
        </p:nvSpPr>
        <p:spPr bwMode="auto">
          <a:xfrm flipV="1">
            <a:off x="3932921" y="3108273"/>
            <a:ext cx="1136212" cy="708794"/>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8468">
              <a:defRPr/>
            </a:pPr>
            <a:endParaRPr lang="es-ES" sz="400">
              <a:solidFill>
                <a:srgbClr val="000000"/>
              </a:solidFill>
              <a:latin typeface="Helvetica" charset="0"/>
              <a:ea typeface="ＭＳ Ｐゴシック" charset="0"/>
              <a:sym typeface="Helvetica" charset="0"/>
            </a:endParaRPr>
          </a:p>
        </p:txBody>
      </p:sp>
      <p:sp>
        <p:nvSpPr>
          <p:cNvPr id="10" name="Line 18"/>
          <p:cNvSpPr>
            <a:spLocks noChangeShapeType="1"/>
          </p:cNvSpPr>
          <p:nvPr/>
        </p:nvSpPr>
        <p:spPr bwMode="auto">
          <a:xfrm>
            <a:off x="3929991" y="2725000"/>
            <a:ext cx="1137970" cy="381523"/>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8468">
              <a:defRPr/>
            </a:pPr>
            <a:endParaRPr lang="es-ES" sz="400">
              <a:solidFill>
                <a:srgbClr val="000000"/>
              </a:solidFill>
              <a:latin typeface="Helvetica" charset="0"/>
              <a:ea typeface="ＭＳ Ｐゴシック" charset="0"/>
              <a:sym typeface="Helvetica" charset="0"/>
            </a:endParaRPr>
          </a:p>
        </p:txBody>
      </p:sp>
      <p:sp>
        <p:nvSpPr>
          <p:cNvPr id="11" name="Line 19"/>
          <p:cNvSpPr>
            <a:spLocks noChangeShapeType="1"/>
          </p:cNvSpPr>
          <p:nvPr/>
        </p:nvSpPr>
        <p:spPr bwMode="auto">
          <a:xfrm flipV="1">
            <a:off x="3932335" y="2148047"/>
            <a:ext cx="1113359" cy="579286"/>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8468">
              <a:defRPr/>
            </a:pPr>
            <a:endParaRPr lang="es-ES" sz="400">
              <a:solidFill>
                <a:srgbClr val="000000"/>
              </a:solidFill>
              <a:latin typeface="Helvetica" charset="0"/>
              <a:ea typeface="ＭＳ Ｐゴシック" charset="0"/>
              <a:sym typeface="Helvetica" charset="0"/>
            </a:endParaRPr>
          </a:p>
        </p:txBody>
      </p:sp>
      <p:sp>
        <p:nvSpPr>
          <p:cNvPr id="12" name="Line 20"/>
          <p:cNvSpPr>
            <a:spLocks noChangeShapeType="1"/>
          </p:cNvSpPr>
          <p:nvPr/>
        </p:nvSpPr>
        <p:spPr bwMode="auto">
          <a:xfrm>
            <a:off x="3893075" y="1547761"/>
            <a:ext cx="1150275" cy="591536"/>
          </a:xfrm>
          <a:prstGeom prst="line">
            <a:avLst/>
          </a:prstGeom>
          <a:noFill/>
          <a:ln w="101600" cap="flat" cmpd="sng">
            <a:solidFill>
              <a:srgbClr val="B9B9B9"/>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68468">
              <a:defRPr/>
            </a:pPr>
            <a:endParaRPr lang="es-ES" sz="400">
              <a:solidFill>
                <a:srgbClr val="000000"/>
              </a:solidFill>
              <a:latin typeface="Helvetica" charset="0"/>
              <a:ea typeface="ＭＳ Ｐゴシック" charset="0"/>
              <a:sym typeface="Helvetica" charset="0"/>
            </a:endParaRPr>
          </a:p>
        </p:txBody>
      </p:sp>
      <p:sp>
        <p:nvSpPr>
          <p:cNvPr id="13" name="AutoShape 21"/>
          <p:cNvSpPr>
            <a:spLocks/>
          </p:cNvSpPr>
          <p:nvPr/>
        </p:nvSpPr>
        <p:spPr bwMode="auto">
          <a:xfrm>
            <a:off x="4963072" y="2057042"/>
            <a:ext cx="159387" cy="15867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85000"/>
              <a:lumOff val="15000"/>
            </a:schemeClr>
          </a:solidFill>
          <a:ln w="25400" cap="flat" cmpd="sng">
            <a:solidFill>
              <a:srgbClr val="000000">
                <a:alpha val="0"/>
              </a:srgbClr>
            </a:solidFill>
            <a:prstDash val="solid"/>
            <a:miter lim="0"/>
            <a:headEnd/>
            <a:tailEnd/>
          </a:ln>
          <a:effectLst/>
        </p:spPr>
        <p:txBody>
          <a:bodyPr lIns="0" tIns="0" rIns="0" bIns="0" anchor="ctr"/>
          <a:lstStyle/>
          <a:p>
            <a:pPr defTabSz="215265">
              <a:defRPr/>
            </a:pPr>
            <a:endParaRPr lang="es-ES" sz="1500">
              <a:solidFill>
                <a:srgbClr val="F1F2F1"/>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14" name="AutoShape 22"/>
          <p:cNvSpPr>
            <a:spLocks/>
          </p:cNvSpPr>
          <p:nvPr/>
        </p:nvSpPr>
        <p:spPr bwMode="auto">
          <a:xfrm>
            <a:off x="4987682" y="3021351"/>
            <a:ext cx="159387" cy="15867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85000"/>
              <a:lumOff val="15000"/>
            </a:schemeClr>
          </a:solidFill>
          <a:ln w="25400" cap="flat" cmpd="sng">
            <a:solidFill>
              <a:srgbClr val="000000">
                <a:alpha val="0"/>
              </a:srgbClr>
            </a:solidFill>
            <a:prstDash val="solid"/>
            <a:miter lim="0"/>
            <a:headEnd/>
            <a:tailEnd/>
          </a:ln>
          <a:effectLst/>
        </p:spPr>
        <p:txBody>
          <a:bodyPr lIns="0" tIns="0" rIns="0" bIns="0" anchor="ctr"/>
          <a:lstStyle/>
          <a:p>
            <a:pPr defTabSz="215265">
              <a:defRPr/>
            </a:pPr>
            <a:endParaRPr lang="es-ES" sz="1500">
              <a:solidFill>
                <a:srgbClr val="F1F2F1"/>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16" name="AutoShape 24"/>
          <p:cNvSpPr>
            <a:spLocks/>
          </p:cNvSpPr>
          <p:nvPr/>
        </p:nvSpPr>
        <p:spPr bwMode="auto">
          <a:xfrm>
            <a:off x="3810460" y="1466672"/>
            <a:ext cx="159387" cy="15867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85000"/>
              <a:lumOff val="15000"/>
            </a:schemeClr>
          </a:solidFill>
          <a:ln w="25400" cap="flat" cmpd="sng">
            <a:solidFill>
              <a:srgbClr val="000000">
                <a:alpha val="0"/>
              </a:srgbClr>
            </a:solidFill>
            <a:prstDash val="solid"/>
            <a:miter lim="0"/>
            <a:headEnd/>
            <a:tailEnd/>
          </a:ln>
          <a:effectLst/>
        </p:spPr>
        <p:txBody>
          <a:bodyPr lIns="0" tIns="0" rIns="0" bIns="0" anchor="ctr"/>
          <a:lstStyle/>
          <a:p>
            <a:pPr algn="r" defTabSz="215265">
              <a:defRPr/>
            </a:pPr>
            <a:endParaRPr lang="es-ES" sz="1500">
              <a:solidFill>
                <a:srgbClr val="F1F2F1"/>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17" name="AutoShape 25"/>
          <p:cNvSpPr>
            <a:spLocks/>
          </p:cNvSpPr>
          <p:nvPr/>
        </p:nvSpPr>
        <p:spPr bwMode="auto">
          <a:xfrm>
            <a:off x="3860259" y="2635744"/>
            <a:ext cx="159387" cy="15867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85000"/>
              <a:lumOff val="15000"/>
            </a:schemeClr>
          </a:solidFill>
          <a:ln w="25400" cap="flat" cmpd="sng">
            <a:solidFill>
              <a:srgbClr val="000000">
                <a:alpha val="0"/>
              </a:srgbClr>
            </a:solidFill>
            <a:prstDash val="solid"/>
            <a:miter lim="0"/>
            <a:headEnd/>
            <a:tailEnd/>
          </a:ln>
          <a:effectLst/>
        </p:spPr>
        <p:txBody>
          <a:bodyPr lIns="0" tIns="0" rIns="0" bIns="0" anchor="ctr"/>
          <a:lstStyle/>
          <a:p>
            <a:pPr algn="r" defTabSz="215265">
              <a:defRPr/>
            </a:pPr>
            <a:endParaRPr lang="es-ES" sz="1500">
              <a:solidFill>
                <a:srgbClr val="F1F2F1"/>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18" name="AutoShape 26"/>
          <p:cNvSpPr>
            <a:spLocks/>
          </p:cNvSpPr>
          <p:nvPr/>
        </p:nvSpPr>
        <p:spPr bwMode="auto">
          <a:xfrm>
            <a:off x="3854400" y="3730729"/>
            <a:ext cx="159387" cy="15867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tx1">
              <a:lumMod val="85000"/>
              <a:lumOff val="15000"/>
            </a:schemeClr>
          </a:solidFill>
          <a:ln w="25400" cap="flat" cmpd="sng">
            <a:solidFill>
              <a:srgbClr val="000000">
                <a:alpha val="0"/>
              </a:srgbClr>
            </a:solidFill>
            <a:prstDash val="solid"/>
            <a:miter lim="0"/>
            <a:headEnd/>
            <a:tailEnd/>
          </a:ln>
          <a:effectLst/>
        </p:spPr>
        <p:txBody>
          <a:bodyPr lIns="0" tIns="0" rIns="0" bIns="0" anchor="ctr"/>
          <a:lstStyle/>
          <a:p>
            <a:pPr algn="r" defTabSz="215265">
              <a:defRPr/>
            </a:pPr>
            <a:endParaRPr lang="es-ES" sz="1500">
              <a:solidFill>
                <a:srgbClr val="F1F2F1"/>
              </a:solidFill>
              <a:effectLst>
                <a:outerShdw blurRad="38100" dist="38100" dir="2700000" algn="tl">
                  <a:srgbClr val="000000"/>
                </a:outerShdw>
              </a:effectLst>
              <a:latin typeface="Gill Sans" charset="0"/>
              <a:ea typeface="ＭＳ Ｐゴシック" charset="0"/>
              <a:cs typeface="Gill Sans" charset="0"/>
              <a:sym typeface="Gill Sans" charset="0"/>
            </a:endParaRPr>
          </a:p>
        </p:txBody>
      </p:sp>
      <p:sp>
        <p:nvSpPr>
          <p:cNvPr id="19" name="TextBox 23"/>
          <p:cNvSpPr txBox="1"/>
          <p:nvPr/>
        </p:nvSpPr>
        <p:spPr>
          <a:xfrm>
            <a:off x="378373" y="1266366"/>
            <a:ext cx="2933553" cy="1049407"/>
          </a:xfrm>
          <a:prstGeom prst="rect">
            <a:avLst/>
          </a:prstGeom>
          <a:noFill/>
        </p:spPr>
        <p:txBody>
          <a:bodyPr wrap="square" lIns="63898" tIns="31949" rIns="63898" bIns="31949" rtlCol="0">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据公安部统计，截至</a:t>
            </a:r>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2021</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年</a:t>
            </a:r>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6</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月，全国机动车保有量</a:t>
            </a:r>
            <a:r>
              <a:rPr lang="en-US" altLang="zh-CN" dirty="0">
                <a:solidFill>
                  <a:srgbClr val="C00000"/>
                </a:solidFill>
                <a:latin typeface="微软雅黑 Light" panose="020B0502040204020203" pitchFamily="34" charset="-122"/>
                <a:ea typeface="微软雅黑 Light" panose="020B0502040204020203" pitchFamily="34" charset="-122"/>
                <a:cs typeface="+mn-ea"/>
                <a:sym typeface="+mn-lt"/>
              </a:rPr>
              <a:t>3.84</a:t>
            </a:r>
            <a:r>
              <a:rPr lang="zh-CN" altLang="en-US" dirty="0">
                <a:solidFill>
                  <a:srgbClr val="C00000"/>
                </a:solidFill>
                <a:latin typeface="微软雅黑 Light" panose="020B0502040204020203" pitchFamily="34" charset="-122"/>
                <a:ea typeface="微软雅黑 Light" panose="020B0502040204020203" pitchFamily="34" charset="-122"/>
                <a:cs typeface="+mn-ea"/>
                <a:sym typeface="+mn-lt"/>
              </a:rPr>
              <a:t>亿辆</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，新注册机动车</a:t>
            </a:r>
            <a:r>
              <a:rPr lang="en-US" altLang="zh-CN" dirty="0">
                <a:solidFill>
                  <a:srgbClr val="C00000"/>
                </a:solidFill>
                <a:latin typeface="微软雅黑 Light" panose="020B0502040204020203" pitchFamily="34" charset="-122"/>
                <a:ea typeface="微软雅黑 Light" panose="020B0502040204020203" pitchFamily="34" charset="-122"/>
                <a:cs typeface="+mn-ea"/>
                <a:sym typeface="+mn-lt"/>
              </a:rPr>
              <a:t>1871</a:t>
            </a:r>
            <a:r>
              <a:rPr lang="zh-CN" altLang="en-US" dirty="0">
                <a:solidFill>
                  <a:srgbClr val="C00000"/>
                </a:solidFill>
                <a:latin typeface="微软雅黑 Light" panose="020B0502040204020203" pitchFamily="34" charset="-122"/>
                <a:ea typeface="微软雅黑 Light" panose="020B0502040204020203" pitchFamily="34" charset="-122"/>
                <a:cs typeface="+mn-ea"/>
                <a:sym typeface="+mn-lt"/>
              </a:rPr>
              <a:t>万辆</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，同比增长</a:t>
            </a:r>
            <a:r>
              <a:rPr lang="en-US" altLang="zh-CN" dirty="0">
                <a:solidFill>
                  <a:srgbClr val="C00000"/>
                </a:solidFill>
                <a:latin typeface="微软雅黑 Light" panose="020B0502040204020203" pitchFamily="34" charset="-122"/>
                <a:ea typeface="微软雅黑 Light" panose="020B0502040204020203" pitchFamily="34" charset="-122"/>
                <a:cs typeface="+mn-ea"/>
                <a:sym typeface="+mn-lt"/>
              </a:rPr>
              <a:t>32.33%</a:t>
            </a:r>
            <a:r>
              <a:rPr lang="zh-CN" altLang="en-US" dirty="0">
                <a:solidFill>
                  <a:srgbClr val="C00000"/>
                </a:solidFill>
                <a:latin typeface="微软雅黑 Light" panose="020B0502040204020203" pitchFamily="34" charset="-122"/>
                <a:ea typeface="微软雅黑 Light" panose="020B0502040204020203" pitchFamily="34" charset="-122"/>
                <a:cs typeface="+mn-ea"/>
                <a:sym typeface="+mn-lt"/>
              </a:rPr>
              <a:t>。</a:t>
            </a:r>
            <a:endParaRPr lang="en-GB" altLang="zh-CN"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sp>
        <p:nvSpPr>
          <p:cNvPr id="20" name="TextBox 24"/>
          <p:cNvSpPr txBox="1"/>
          <p:nvPr/>
        </p:nvSpPr>
        <p:spPr>
          <a:xfrm>
            <a:off x="1466125" y="876232"/>
            <a:ext cx="1744872" cy="341521"/>
          </a:xfrm>
          <a:prstGeom prst="rect">
            <a:avLst/>
          </a:prstGeom>
          <a:noFill/>
        </p:spPr>
        <p:txBody>
          <a:bodyPr wrap="none" lIns="63898" tIns="31949" rIns="63898" bIns="31949" rtlCol="0">
            <a:spAutoFit/>
          </a:bodyPr>
          <a:lstStyle/>
          <a:p>
            <a:pPr algn="r"/>
            <a:r>
              <a:rPr lang="zh-CN" altLang="en-US" sz="1800" b="1" dirty="0">
                <a:ea typeface="微软雅黑" panose="020B0503020204020204" pitchFamily="34" charset="-122"/>
              </a:rPr>
              <a:t>车辆保有量上升</a:t>
            </a:r>
          </a:p>
        </p:txBody>
      </p:sp>
      <p:pic>
        <p:nvPicPr>
          <p:cNvPr id="189" name="图形 188">
            <a:extLst>
              <a:ext uri="{FF2B5EF4-FFF2-40B4-BE49-F238E27FC236}">
                <a16:creationId xmlns:a16="http://schemas.microsoft.com/office/drawing/2014/main" id="{F638A741-E6B6-460B-9905-B00176F5B11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9758" y="1965845"/>
            <a:ext cx="406083" cy="406083"/>
          </a:xfrm>
          <a:prstGeom prst="rect">
            <a:avLst/>
          </a:prstGeom>
        </p:spPr>
      </p:pic>
      <p:pic>
        <p:nvPicPr>
          <p:cNvPr id="191" name="图形 190">
            <a:extLst>
              <a:ext uri="{FF2B5EF4-FFF2-40B4-BE49-F238E27FC236}">
                <a16:creationId xmlns:a16="http://schemas.microsoft.com/office/drawing/2014/main" id="{8CA28DB2-1DF7-4B5A-8EC9-CA480D426EA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9659" y="2459645"/>
            <a:ext cx="406083" cy="406083"/>
          </a:xfrm>
          <a:prstGeom prst="rect">
            <a:avLst/>
          </a:prstGeom>
        </p:spPr>
      </p:pic>
      <p:pic>
        <p:nvPicPr>
          <p:cNvPr id="193" name="图形 192">
            <a:extLst>
              <a:ext uri="{FF2B5EF4-FFF2-40B4-BE49-F238E27FC236}">
                <a16:creationId xmlns:a16="http://schemas.microsoft.com/office/drawing/2014/main" id="{181E4571-14D2-4DFE-A4A1-D33D34F1934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11927" y="1237120"/>
            <a:ext cx="406083" cy="406083"/>
          </a:xfrm>
          <a:prstGeom prst="rect">
            <a:avLst/>
          </a:prstGeom>
        </p:spPr>
      </p:pic>
      <p:pic>
        <p:nvPicPr>
          <p:cNvPr id="195" name="图形 194">
            <a:extLst>
              <a:ext uri="{FF2B5EF4-FFF2-40B4-BE49-F238E27FC236}">
                <a16:creationId xmlns:a16="http://schemas.microsoft.com/office/drawing/2014/main" id="{96C05DA9-E7F2-46CB-B86D-DABCFA1B28A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29657" y="3584183"/>
            <a:ext cx="406083" cy="406083"/>
          </a:xfrm>
          <a:prstGeom prst="rect">
            <a:avLst/>
          </a:prstGeom>
        </p:spPr>
      </p:pic>
      <p:pic>
        <p:nvPicPr>
          <p:cNvPr id="201" name="图形 200">
            <a:extLst>
              <a:ext uri="{FF2B5EF4-FFF2-40B4-BE49-F238E27FC236}">
                <a16:creationId xmlns:a16="http://schemas.microsoft.com/office/drawing/2014/main" id="{32B2A98D-F8AD-4CD2-8DFE-F64709A2893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69758" y="2865728"/>
            <a:ext cx="406083" cy="406083"/>
          </a:xfrm>
          <a:prstGeom prst="rect">
            <a:avLst/>
          </a:prstGeom>
        </p:spPr>
      </p:pic>
      <p:sp>
        <p:nvSpPr>
          <p:cNvPr id="204" name="TextBox 24">
            <a:extLst>
              <a:ext uri="{FF2B5EF4-FFF2-40B4-BE49-F238E27FC236}">
                <a16:creationId xmlns:a16="http://schemas.microsoft.com/office/drawing/2014/main" id="{9BD70E40-37D4-4742-8FD7-80BD553196C1}"/>
              </a:ext>
            </a:extLst>
          </p:cNvPr>
          <p:cNvSpPr txBox="1"/>
          <p:nvPr/>
        </p:nvSpPr>
        <p:spPr>
          <a:xfrm>
            <a:off x="5885444" y="879079"/>
            <a:ext cx="1565335" cy="341521"/>
          </a:xfrm>
          <a:prstGeom prst="rect">
            <a:avLst/>
          </a:prstGeom>
          <a:noFill/>
        </p:spPr>
        <p:txBody>
          <a:bodyPr wrap="square" lIns="63898" tIns="31949" rIns="63898" bIns="31949" rtlCol="0">
            <a:spAutoFit/>
          </a:bodyPr>
          <a:lstStyle/>
          <a:p>
            <a:r>
              <a:rPr lang="zh-CN" altLang="en-US" sz="1800" b="1" dirty="0">
                <a:ea typeface="微软雅黑" panose="020B0503020204020204" pitchFamily="34" charset="-122"/>
              </a:rPr>
              <a:t>全球气候变暖</a:t>
            </a:r>
          </a:p>
        </p:txBody>
      </p:sp>
      <p:sp>
        <p:nvSpPr>
          <p:cNvPr id="205" name="TextBox 23">
            <a:extLst>
              <a:ext uri="{FF2B5EF4-FFF2-40B4-BE49-F238E27FC236}">
                <a16:creationId xmlns:a16="http://schemas.microsoft.com/office/drawing/2014/main" id="{6E1D0ADF-7B83-42A1-BBB6-012064086D48}"/>
              </a:ext>
            </a:extLst>
          </p:cNvPr>
          <p:cNvSpPr txBox="1"/>
          <p:nvPr/>
        </p:nvSpPr>
        <p:spPr>
          <a:xfrm>
            <a:off x="5899905" y="1262120"/>
            <a:ext cx="2722846" cy="803186"/>
          </a:xfrm>
          <a:prstGeom prst="rect">
            <a:avLst/>
          </a:prstGeom>
          <a:noFill/>
        </p:spPr>
        <p:txBody>
          <a:bodyPr wrap="square" lIns="63898" tIns="31949" rIns="63898" bIns="31949" rtlCol="0">
            <a:spAutoFit/>
          </a:bodyPr>
          <a:lstStyle/>
          <a:p>
            <a:r>
              <a:rPr lang="zh-CN" altLang="zh-CN" dirty="0">
                <a:latin typeface="微软雅黑 Light" panose="020B0502040204020203" pitchFamily="34" charset="-122"/>
                <a:ea typeface="微软雅黑 Light" panose="020B0502040204020203" pitchFamily="34" charset="-122"/>
              </a:rPr>
              <a:t>交通温室气体排放量已经占到了城市温室气体排放量的</a:t>
            </a:r>
            <a:r>
              <a:rPr lang="en-US" altLang="zh-CN" dirty="0">
                <a:solidFill>
                  <a:srgbClr val="C00000"/>
                </a:solidFill>
                <a:latin typeface="微软雅黑 Light" panose="020B0502040204020203" pitchFamily="34" charset="-122"/>
                <a:ea typeface="微软雅黑 Light" panose="020B0502040204020203" pitchFamily="34" charset="-122"/>
              </a:rPr>
              <a:t>30%-40% </a:t>
            </a:r>
            <a:r>
              <a:rPr lang="zh-CN" altLang="en-US" dirty="0">
                <a:solidFill>
                  <a:srgbClr val="C00000"/>
                </a:solidFill>
                <a:latin typeface="微软雅黑 Light" panose="020B0502040204020203" pitchFamily="34" charset="-122"/>
                <a:ea typeface="微软雅黑 Light" panose="020B0502040204020203" pitchFamily="34" charset="-122"/>
                <a:cs typeface="+mn-ea"/>
                <a:sym typeface="+mn-lt"/>
              </a:rPr>
              <a:t>。</a:t>
            </a:r>
            <a:endParaRPr lang="en-GB" altLang="zh-CN"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sp>
        <p:nvSpPr>
          <p:cNvPr id="206" name="TextBox 24">
            <a:extLst>
              <a:ext uri="{FF2B5EF4-FFF2-40B4-BE49-F238E27FC236}">
                <a16:creationId xmlns:a16="http://schemas.microsoft.com/office/drawing/2014/main" id="{901D169E-36CD-4E61-8F21-2EFEC86E4F8C}"/>
              </a:ext>
            </a:extLst>
          </p:cNvPr>
          <p:cNvSpPr txBox="1"/>
          <p:nvPr/>
        </p:nvSpPr>
        <p:spPr>
          <a:xfrm>
            <a:off x="2083035" y="2278964"/>
            <a:ext cx="1052375" cy="341521"/>
          </a:xfrm>
          <a:prstGeom prst="rect">
            <a:avLst/>
          </a:prstGeom>
          <a:noFill/>
        </p:spPr>
        <p:txBody>
          <a:bodyPr wrap="none" lIns="63898" tIns="31949" rIns="63898" bIns="31949" rtlCol="0">
            <a:spAutoFit/>
          </a:bodyPr>
          <a:lstStyle/>
          <a:p>
            <a:pPr algn="r"/>
            <a:r>
              <a:rPr lang="zh-CN" altLang="en-US" sz="1800" b="1" dirty="0">
                <a:ea typeface="微软雅黑" panose="020B0503020204020204" pitchFamily="34" charset="-122"/>
              </a:rPr>
              <a:t>交通拥堵</a:t>
            </a:r>
          </a:p>
        </p:txBody>
      </p:sp>
      <p:sp>
        <p:nvSpPr>
          <p:cNvPr id="207" name="TextBox 23">
            <a:extLst>
              <a:ext uri="{FF2B5EF4-FFF2-40B4-BE49-F238E27FC236}">
                <a16:creationId xmlns:a16="http://schemas.microsoft.com/office/drawing/2014/main" id="{24D7BF00-5984-40C3-A052-25F06103622E}"/>
              </a:ext>
            </a:extLst>
          </p:cNvPr>
          <p:cNvSpPr txBox="1"/>
          <p:nvPr/>
        </p:nvSpPr>
        <p:spPr>
          <a:xfrm>
            <a:off x="400195" y="2686471"/>
            <a:ext cx="2832622" cy="556965"/>
          </a:xfrm>
          <a:prstGeom prst="rect">
            <a:avLst/>
          </a:prstGeom>
          <a:noFill/>
        </p:spPr>
        <p:txBody>
          <a:bodyPr wrap="square" lIns="63898" tIns="31949" rIns="63898" bIns="31949" rtlCol="0">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mn-lt"/>
              </a:rPr>
              <a:t>据高德报告显示，因拥堵造成的城市经济损失高达</a:t>
            </a:r>
            <a:r>
              <a:rPr lang="en-US" altLang="zh-CN" dirty="0">
                <a:solidFill>
                  <a:srgbClr val="C00000"/>
                </a:solidFill>
                <a:latin typeface="微软雅黑 Light" panose="020B0502040204020203" pitchFamily="34" charset="-122"/>
                <a:ea typeface="微软雅黑 Light" panose="020B0502040204020203" pitchFamily="34" charset="-122"/>
                <a:cs typeface="+mn-ea"/>
                <a:sym typeface="+mn-lt"/>
              </a:rPr>
              <a:t>31.7%</a:t>
            </a:r>
            <a:r>
              <a:rPr lang="zh-CN" altLang="en-US" dirty="0">
                <a:solidFill>
                  <a:srgbClr val="C00000"/>
                </a:solidFill>
                <a:latin typeface="微软雅黑 Light" panose="020B0502040204020203" pitchFamily="34" charset="-122"/>
                <a:ea typeface="微软雅黑 Light" panose="020B0502040204020203" pitchFamily="34" charset="-122"/>
                <a:cs typeface="+mn-ea"/>
                <a:sym typeface="+mn-lt"/>
              </a:rPr>
              <a:t>。</a:t>
            </a:r>
            <a:endParaRPr lang="en-GB" altLang="zh-CN"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sp>
        <p:nvSpPr>
          <p:cNvPr id="208" name="TextBox 24">
            <a:extLst>
              <a:ext uri="{FF2B5EF4-FFF2-40B4-BE49-F238E27FC236}">
                <a16:creationId xmlns:a16="http://schemas.microsoft.com/office/drawing/2014/main" id="{47F08129-AFA8-422B-92F0-365B60A367C8}"/>
              </a:ext>
            </a:extLst>
          </p:cNvPr>
          <p:cNvSpPr txBox="1"/>
          <p:nvPr/>
        </p:nvSpPr>
        <p:spPr>
          <a:xfrm>
            <a:off x="5885444" y="2536819"/>
            <a:ext cx="1288101" cy="341521"/>
          </a:xfrm>
          <a:prstGeom prst="rect">
            <a:avLst/>
          </a:prstGeom>
          <a:noFill/>
        </p:spPr>
        <p:txBody>
          <a:bodyPr wrap="square" lIns="63898" tIns="31949" rIns="63898" bIns="31949" rtlCol="0">
            <a:spAutoFit/>
          </a:bodyPr>
          <a:lstStyle/>
          <a:p>
            <a:r>
              <a:rPr lang="zh-CN" altLang="en-US" sz="1800" b="1" dirty="0">
                <a:ea typeface="微软雅黑" panose="020B0503020204020204" pitchFamily="34" charset="-122"/>
              </a:rPr>
              <a:t>交通安全</a:t>
            </a:r>
          </a:p>
        </p:txBody>
      </p:sp>
      <p:sp>
        <p:nvSpPr>
          <p:cNvPr id="210" name="TextBox 23">
            <a:extLst>
              <a:ext uri="{FF2B5EF4-FFF2-40B4-BE49-F238E27FC236}">
                <a16:creationId xmlns:a16="http://schemas.microsoft.com/office/drawing/2014/main" id="{EA9B8E32-C2FE-4C09-B57A-8F7365EE6856}"/>
              </a:ext>
            </a:extLst>
          </p:cNvPr>
          <p:cNvSpPr txBox="1"/>
          <p:nvPr/>
        </p:nvSpPr>
        <p:spPr>
          <a:xfrm>
            <a:off x="5885444" y="2940859"/>
            <a:ext cx="2607354" cy="1049407"/>
          </a:xfrm>
          <a:prstGeom prst="rect">
            <a:avLst/>
          </a:prstGeom>
          <a:noFill/>
        </p:spPr>
        <p:txBody>
          <a:bodyPr wrap="square" lIns="63898" tIns="31949" rIns="63898" bIns="31949" rtlCol="0">
            <a:spAutoFit/>
          </a:bodyPr>
          <a:lstStyle/>
          <a:p>
            <a:r>
              <a:rPr lang="en-US" altLang="zh-CN" dirty="0">
                <a:latin typeface="微软雅黑 Light" panose="020B0502040204020203" pitchFamily="34" charset="-122"/>
                <a:ea typeface="微软雅黑 Light" panose="020B0502040204020203" pitchFamily="34" charset="-122"/>
              </a:rPr>
              <a:t>2019</a:t>
            </a:r>
            <a:r>
              <a:rPr lang="zh-CN" altLang="en-US" dirty="0">
                <a:latin typeface="微软雅黑 Light" panose="020B0502040204020203" pitchFamily="34" charset="-122"/>
                <a:ea typeface="微软雅黑 Light" panose="020B0502040204020203" pitchFamily="34" charset="-122"/>
              </a:rPr>
              <a:t>年，我国交通事故发生总计</a:t>
            </a:r>
            <a:r>
              <a:rPr lang="en-US" altLang="zh-CN" dirty="0">
                <a:solidFill>
                  <a:srgbClr val="C00000"/>
                </a:solidFill>
                <a:latin typeface="微软雅黑 Light" panose="020B0502040204020203" pitchFamily="34" charset="-122"/>
                <a:ea typeface="微软雅黑 Light" panose="020B0502040204020203" pitchFamily="34" charset="-122"/>
              </a:rPr>
              <a:t>24.7</a:t>
            </a:r>
            <a:r>
              <a:rPr lang="zh-CN" altLang="en-US" dirty="0">
                <a:solidFill>
                  <a:srgbClr val="C00000"/>
                </a:solidFill>
                <a:latin typeface="微软雅黑 Light" panose="020B0502040204020203" pitchFamily="34" charset="-122"/>
                <a:ea typeface="微软雅黑 Light" panose="020B0502040204020203" pitchFamily="34" charset="-122"/>
              </a:rPr>
              <a:t>万起</a:t>
            </a:r>
            <a:r>
              <a:rPr lang="zh-CN" altLang="en-US" dirty="0">
                <a:latin typeface="微软雅黑 Light" panose="020B0502040204020203" pitchFamily="34" charset="-122"/>
                <a:ea typeface="微软雅黑 Light" panose="020B0502040204020203" pitchFamily="34" charset="-122"/>
              </a:rPr>
              <a:t>，其中机动车事故数</a:t>
            </a:r>
            <a:r>
              <a:rPr lang="en-US" altLang="zh-CN" dirty="0">
                <a:solidFill>
                  <a:srgbClr val="C00000"/>
                </a:solidFill>
                <a:latin typeface="微软雅黑 Light" panose="020B0502040204020203" pitchFamily="34" charset="-122"/>
                <a:ea typeface="微软雅黑 Light" panose="020B0502040204020203" pitchFamily="34" charset="-122"/>
              </a:rPr>
              <a:t>21.5</a:t>
            </a:r>
            <a:r>
              <a:rPr lang="zh-CN" altLang="en-US" dirty="0">
                <a:solidFill>
                  <a:srgbClr val="C00000"/>
                </a:solidFill>
                <a:latin typeface="微软雅黑 Light" panose="020B0502040204020203" pitchFamily="34" charset="-122"/>
                <a:ea typeface="微软雅黑 Light" panose="020B0502040204020203" pitchFamily="34" charset="-122"/>
              </a:rPr>
              <a:t>万起</a:t>
            </a:r>
            <a:r>
              <a:rPr lang="zh-CN" altLang="en-US" dirty="0">
                <a:latin typeface="微软雅黑 Light" panose="020B0502040204020203" pitchFamily="34" charset="-122"/>
                <a:ea typeface="微软雅黑 Light" panose="020B0502040204020203" pitchFamily="34" charset="-122"/>
              </a:rPr>
              <a:t>，交通伤亡人数</a:t>
            </a:r>
            <a:r>
              <a:rPr lang="en-US" altLang="zh-CN" dirty="0">
                <a:solidFill>
                  <a:srgbClr val="C00000"/>
                </a:solidFill>
                <a:latin typeface="微软雅黑 Light" panose="020B0502040204020203" pitchFamily="34" charset="-122"/>
                <a:ea typeface="微软雅黑 Light" panose="020B0502040204020203" pitchFamily="34" charset="-122"/>
              </a:rPr>
              <a:t>31</a:t>
            </a:r>
            <a:r>
              <a:rPr lang="zh-CN" altLang="en-US" dirty="0">
                <a:solidFill>
                  <a:srgbClr val="C00000"/>
                </a:solidFill>
                <a:latin typeface="微软雅黑 Light" panose="020B0502040204020203" pitchFamily="34" charset="-122"/>
                <a:ea typeface="微软雅黑 Light" panose="020B0502040204020203" pitchFamily="34" charset="-122"/>
              </a:rPr>
              <a:t>万人</a:t>
            </a:r>
            <a:r>
              <a:rPr lang="zh-CN" altLang="en-US" dirty="0">
                <a:latin typeface="微软雅黑 Light" panose="020B0502040204020203" pitchFamily="34" charset="-122"/>
                <a:ea typeface="微软雅黑 Light" panose="020B0502040204020203" pitchFamily="34" charset="-122"/>
              </a:rPr>
              <a:t>。</a:t>
            </a:r>
            <a:endParaRPr lang="en-GB" altLang="zh-CN"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sp>
        <p:nvSpPr>
          <p:cNvPr id="212" name="TextBox 24">
            <a:extLst>
              <a:ext uri="{FF2B5EF4-FFF2-40B4-BE49-F238E27FC236}">
                <a16:creationId xmlns:a16="http://schemas.microsoft.com/office/drawing/2014/main" id="{26317E0F-F926-4C50-9A84-0B70065E2F1D}"/>
              </a:ext>
            </a:extLst>
          </p:cNvPr>
          <p:cNvSpPr txBox="1"/>
          <p:nvPr/>
        </p:nvSpPr>
        <p:spPr>
          <a:xfrm>
            <a:off x="1151599" y="3499324"/>
            <a:ext cx="1975703" cy="310743"/>
          </a:xfrm>
          <a:prstGeom prst="rect">
            <a:avLst/>
          </a:prstGeom>
          <a:noFill/>
        </p:spPr>
        <p:txBody>
          <a:bodyPr wrap="none" lIns="63898" tIns="31949" rIns="63898" bIns="31949" rtlCol="0">
            <a:spAutoFit/>
          </a:bodyPr>
          <a:lstStyle/>
          <a:p>
            <a:pPr algn="r"/>
            <a:r>
              <a:rPr lang="zh-CN" altLang="en-US" b="1" dirty="0">
                <a:ea typeface="微软雅黑" panose="020B0503020204020204" pitchFamily="34" charset="-122"/>
              </a:rPr>
              <a:t>基于路径的出行服务</a:t>
            </a:r>
          </a:p>
        </p:txBody>
      </p:sp>
      <p:sp>
        <p:nvSpPr>
          <p:cNvPr id="213" name="TextBox 23">
            <a:extLst>
              <a:ext uri="{FF2B5EF4-FFF2-40B4-BE49-F238E27FC236}">
                <a16:creationId xmlns:a16="http://schemas.microsoft.com/office/drawing/2014/main" id="{C8DA4C6E-8DB1-4322-BD3E-BC5FE589E273}"/>
              </a:ext>
            </a:extLst>
          </p:cNvPr>
          <p:cNvSpPr txBox="1"/>
          <p:nvPr/>
        </p:nvSpPr>
        <p:spPr>
          <a:xfrm>
            <a:off x="378375" y="3877423"/>
            <a:ext cx="2832622" cy="803186"/>
          </a:xfrm>
          <a:prstGeom prst="rect">
            <a:avLst/>
          </a:prstGeom>
          <a:noFill/>
        </p:spPr>
        <p:txBody>
          <a:bodyPr wrap="square" lIns="63898" tIns="31949" rIns="63898" bIns="31949" rtlCol="0">
            <a:spAutoFit/>
          </a:bodyPr>
          <a:lstStyle/>
          <a:p>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近年来，</a:t>
            </a:r>
            <a:r>
              <a:rPr lang="zh-CN" altLang="en-US" dirty="0">
                <a:solidFill>
                  <a:srgbClr val="C00000"/>
                </a:solidFill>
                <a:latin typeface="Arial" panose="020B0604020202020204" pitchFamily="34" charset="0"/>
                <a:ea typeface="微软雅黑" panose="020B0503020204020204" pitchFamily="34" charset="-122"/>
                <a:cs typeface="+mn-ea"/>
                <a:sym typeface="+mn-lt"/>
              </a:rPr>
              <a:t>高德、百度地图、滴滴</a:t>
            </a:r>
            <a:r>
              <a:rPr lang="zh-CN" altLang="en-US" dirty="0">
                <a:solidFill>
                  <a:schemeClr val="tx1">
                    <a:lumMod val="65000"/>
                    <a:lumOff val="35000"/>
                  </a:schemeClr>
                </a:solidFill>
                <a:latin typeface="Arial" panose="020B0604020202020204" pitchFamily="34" charset="0"/>
                <a:ea typeface="微软雅黑" panose="020B0503020204020204" pitchFamily="34" charset="-122"/>
                <a:cs typeface="+mn-ea"/>
                <a:sym typeface="+mn-lt"/>
              </a:rPr>
              <a:t>等基于路径的出行服务已得到长足发展。</a:t>
            </a:r>
            <a:endParaRPr lang="en-US" altLang="zh-CN" dirty="0">
              <a:solidFill>
                <a:schemeClr val="tx1">
                  <a:lumMod val="65000"/>
                  <a:lumOff val="35000"/>
                </a:schemeClr>
              </a:solidFill>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AAC611A8-5E74-4263-A0EC-BC096AE81540}"/>
              </a:ext>
            </a:extLst>
          </p:cNvPr>
          <p:cNvGrpSpPr/>
          <p:nvPr/>
        </p:nvGrpSpPr>
        <p:grpSpPr>
          <a:xfrm>
            <a:off x="282325" y="1077624"/>
            <a:ext cx="2459387" cy="1442532"/>
            <a:chOff x="1059000" y="1088828"/>
            <a:chExt cx="2459387" cy="1442532"/>
          </a:xfrm>
        </p:grpSpPr>
        <p:sp>
          <p:nvSpPr>
            <p:cNvPr id="52" name="TextBox 24">
              <a:extLst>
                <a:ext uri="{FF2B5EF4-FFF2-40B4-BE49-F238E27FC236}">
                  <a16:creationId xmlns:a16="http://schemas.microsoft.com/office/drawing/2014/main" id="{AADFE595-AEF6-4562-B0C2-A9DD23341BD6}"/>
                </a:ext>
              </a:extLst>
            </p:cNvPr>
            <p:cNvSpPr txBox="1"/>
            <p:nvPr/>
          </p:nvSpPr>
          <p:spPr>
            <a:xfrm>
              <a:off x="1059000" y="1088828"/>
              <a:ext cx="1975703" cy="341521"/>
            </a:xfrm>
            <a:prstGeom prst="rect">
              <a:avLst/>
            </a:prstGeom>
            <a:noFill/>
          </p:spPr>
          <p:txBody>
            <a:bodyPr wrap="none" lIns="63898" tIns="31949" rIns="63898" bIns="31949" rtlCol="0">
              <a:spAutoFit/>
            </a:bodyPr>
            <a:lstStyle/>
            <a:p>
              <a:r>
                <a:rPr lang="zh-CN" altLang="en-US" sz="1800" b="1" dirty="0">
                  <a:ea typeface="微软雅黑" panose="020B0503020204020204" pitchFamily="34" charset="-122"/>
                </a:rPr>
                <a:t>干道协调控制方法</a:t>
              </a:r>
            </a:p>
          </p:txBody>
        </p:sp>
        <p:sp>
          <p:nvSpPr>
            <p:cNvPr id="53" name="TextBox 23">
              <a:extLst>
                <a:ext uri="{FF2B5EF4-FFF2-40B4-BE49-F238E27FC236}">
                  <a16:creationId xmlns:a16="http://schemas.microsoft.com/office/drawing/2014/main" id="{47168CB1-AB7A-4700-BE58-83C27D07F4A4}"/>
                </a:ext>
              </a:extLst>
            </p:cNvPr>
            <p:cNvSpPr txBox="1"/>
            <p:nvPr/>
          </p:nvSpPr>
          <p:spPr>
            <a:xfrm>
              <a:off x="1059000" y="1501702"/>
              <a:ext cx="2459387" cy="1029658"/>
            </a:xfrm>
            <a:prstGeom prst="rect">
              <a:avLst/>
            </a:prstGeom>
            <a:noFill/>
          </p:spPr>
          <p:txBody>
            <a:bodyPr wrap="square" lIns="63898" tIns="31949" rIns="63898" bIns="31949" rtlCol="0">
              <a:spAutoFit/>
            </a:bodyPr>
            <a:lstStyle/>
            <a:p>
              <a:pPr>
                <a:lnSpc>
                  <a:spcPct val="114000"/>
                </a:lnSpc>
              </a:pPr>
              <a:r>
                <a:rPr lang="zh-CN" altLang="en-US" sz="1400" dirty="0">
                  <a:solidFill>
                    <a:srgbClr val="262626"/>
                  </a:solidFill>
                  <a:latin typeface="微软雅黑 Light" panose="020B0502040204020203" pitchFamily="34" charset="-122"/>
                  <a:ea typeface="微软雅黑 Light" panose="020B0502040204020203" pitchFamily="34" charset="-122"/>
                  <a:cs typeface="+mn-ea"/>
                  <a:sym typeface="+mn-lt"/>
                </a:rPr>
                <a:t>干道协调控制理论已相对成熟，但是针对</a:t>
              </a:r>
              <a:r>
                <a:rPr lang="zh-CN" altLang="en-US" sz="1400" dirty="0">
                  <a:solidFill>
                    <a:srgbClr val="C00000"/>
                  </a:solidFill>
                  <a:latin typeface="微软雅黑 Light" panose="020B0502040204020203" pitchFamily="34" charset="-122"/>
                  <a:ea typeface="微软雅黑 Light" panose="020B0502040204020203" pitchFamily="34" charset="-122"/>
                  <a:cs typeface="+mn-ea"/>
                  <a:sym typeface="+mn-lt"/>
                </a:rPr>
                <a:t>路径的协调控制方法较少</a:t>
              </a:r>
              <a:r>
                <a:rPr lang="zh-CN" altLang="en-US" sz="1400" dirty="0">
                  <a:solidFill>
                    <a:srgbClr val="262626"/>
                  </a:solidFill>
                  <a:latin typeface="微软雅黑 Light" panose="020B0502040204020203" pitchFamily="34" charset="-122"/>
                  <a:ea typeface="微软雅黑 Light" panose="020B0502040204020203" pitchFamily="34" charset="-122"/>
                  <a:cs typeface="+mn-ea"/>
                  <a:sym typeface="+mn-lt"/>
                </a:rPr>
                <a:t>，也没有考虑协调过程中的</a:t>
              </a:r>
              <a:r>
                <a:rPr lang="zh-CN" altLang="en-US" sz="1400" dirty="0">
                  <a:solidFill>
                    <a:srgbClr val="C00000"/>
                  </a:solidFill>
                  <a:latin typeface="微软雅黑 Light" panose="020B0502040204020203" pitchFamily="34" charset="-122"/>
                  <a:ea typeface="微软雅黑 Light" panose="020B0502040204020203" pitchFamily="34" charset="-122"/>
                  <a:cs typeface="+mn-ea"/>
                  <a:sym typeface="+mn-lt"/>
                </a:rPr>
                <a:t>相序优化</a:t>
              </a:r>
              <a:r>
                <a:rPr lang="zh-CN" altLang="en-US" sz="1400" dirty="0">
                  <a:solidFill>
                    <a:srgbClr val="262626"/>
                  </a:solidFill>
                  <a:latin typeface="微软雅黑 Light" panose="020B0502040204020203" pitchFamily="34" charset="-122"/>
                  <a:ea typeface="微软雅黑 Light" panose="020B0502040204020203" pitchFamily="34" charset="-122"/>
                  <a:cs typeface="+mn-ea"/>
                  <a:sym typeface="+mn-lt"/>
                </a:rPr>
                <a:t>。</a:t>
              </a:r>
              <a:endParaRPr lang="en-GB" altLang="zh-CN" sz="1400" dirty="0">
                <a:solidFill>
                  <a:srgbClr val="262626"/>
                </a:solidFill>
                <a:latin typeface="微软雅黑 Light" panose="020B0502040204020203" pitchFamily="34" charset="-122"/>
                <a:ea typeface="微软雅黑 Light" panose="020B0502040204020203" pitchFamily="34" charset="-122"/>
                <a:cs typeface="+mn-ea"/>
                <a:sym typeface="+mn-lt"/>
              </a:endParaRPr>
            </a:p>
          </p:txBody>
        </p:sp>
      </p:grpSp>
      <p:grpSp>
        <p:nvGrpSpPr>
          <p:cNvPr id="13" name="组合 12">
            <a:extLst>
              <a:ext uri="{FF2B5EF4-FFF2-40B4-BE49-F238E27FC236}">
                <a16:creationId xmlns:a16="http://schemas.microsoft.com/office/drawing/2014/main" id="{AB764DC2-574F-437B-B2D7-E753CDF9BCE0}"/>
              </a:ext>
            </a:extLst>
          </p:cNvPr>
          <p:cNvGrpSpPr/>
          <p:nvPr/>
        </p:nvGrpSpPr>
        <p:grpSpPr>
          <a:xfrm>
            <a:off x="2919533" y="2869466"/>
            <a:ext cx="2940772" cy="1454809"/>
            <a:chOff x="3471099" y="995026"/>
            <a:chExt cx="2940772" cy="1454809"/>
          </a:xfrm>
        </p:grpSpPr>
        <p:sp>
          <p:nvSpPr>
            <p:cNvPr id="61" name="TextBox 24">
              <a:extLst>
                <a:ext uri="{FF2B5EF4-FFF2-40B4-BE49-F238E27FC236}">
                  <a16:creationId xmlns:a16="http://schemas.microsoft.com/office/drawing/2014/main" id="{B4F75D6B-C5E6-43A8-B780-68683ED35B44}"/>
                </a:ext>
              </a:extLst>
            </p:cNvPr>
            <p:cNvSpPr txBox="1"/>
            <p:nvPr/>
          </p:nvSpPr>
          <p:spPr>
            <a:xfrm>
              <a:off x="3471099" y="995026"/>
              <a:ext cx="2899033" cy="341521"/>
            </a:xfrm>
            <a:prstGeom prst="rect">
              <a:avLst/>
            </a:prstGeom>
            <a:noFill/>
          </p:spPr>
          <p:txBody>
            <a:bodyPr wrap="none" lIns="63898" tIns="31949" rIns="63898" bIns="31949" rtlCol="0">
              <a:spAutoFit/>
            </a:bodyPr>
            <a:lstStyle/>
            <a:p>
              <a:r>
                <a:rPr lang="zh-CN" altLang="en-US" sz="1800" b="1" dirty="0">
                  <a:ea typeface="微软雅黑" panose="020B0503020204020204" pitchFamily="34" charset="-122"/>
                </a:rPr>
                <a:t>协调路径集优选及协调方法</a:t>
              </a:r>
            </a:p>
          </p:txBody>
        </p:sp>
        <p:sp>
          <p:nvSpPr>
            <p:cNvPr id="62" name="TextBox 23">
              <a:extLst>
                <a:ext uri="{FF2B5EF4-FFF2-40B4-BE49-F238E27FC236}">
                  <a16:creationId xmlns:a16="http://schemas.microsoft.com/office/drawing/2014/main" id="{49CB1F6B-2A50-45C9-A8EF-857C1CE2E58C}"/>
                </a:ext>
              </a:extLst>
            </p:cNvPr>
            <p:cNvSpPr txBox="1"/>
            <p:nvPr/>
          </p:nvSpPr>
          <p:spPr>
            <a:xfrm>
              <a:off x="3512838" y="1420177"/>
              <a:ext cx="2899033" cy="1029658"/>
            </a:xfrm>
            <a:prstGeom prst="rect">
              <a:avLst/>
            </a:prstGeom>
            <a:noFill/>
          </p:spPr>
          <p:txBody>
            <a:bodyPr wrap="square" lIns="63898" tIns="31949" rIns="63898" bIns="31949" rtlCol="0">
              <a:spAutoFit/>
            </a:bodyPr>
            <a:lstStyle/>
            <a:p>
              <a:pPr>
                <a:lnSpc>
                  <a:spcPct val="114000"/>
                </a:lnSpc>
              </a:pPr>
              <a:r>
                <a:rPr lang="zh-CN" altLang="en-US" sz="1400" dirty="0">
                  <a:solidFill>
                    <a:srgbClr val="262626"/>
                  </a:solidFill>
                  <a:latin typeface="微软雅黑 Light" panose="020B0502040204020203" pitchFamily="34" charset="-122"/>
                  <a:ea typeface="微软雅黑 Light" panose="020B0502040204020203" pitchFamily="34" charset="-122"/>
                  <a:cs typeface="+mn-ea"/>
                  <a:sym typeface="+mn-lt"/>
                </a:rPr>
                <a:t>借助关联度模型对关键路径进行识别，或根据车辆轨迹数据推算关键路径，没有考虑</a:t>
              </a:r>
              <a:r>
                <a:rPr lang="zh-CN" altLang="en-US" sz="1400" dirty="0">
                  <a:solidFill>
                    <a:srgbClr val="C00000"/>
                  </a:solidFill>
                  <a:latin typeface="微软雅黑 Light" panose="020B0502040204020203" pitchFamily="34" charset="-122"/>
                  <a:ea typeface="微软雅黑 Light" panose="020B0502040204020203" pitchFamily="34" charset="-122"/>
                  <a:cs typeface="+mn-ea"/>
                  <a:sym typeface="+mn-lt"/>
                </a:rPr>
                <a:t>干道协调跟关键路径识别的关系。</a:t>
              </a:r>
              <a:endParaRPr lang="en-GB" altLang="zh-CN" sz="1400"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grpSp>
      <p:grpSp>
        <p:nvGrpSpPr>
          <p:cNvPr id="14" name="组合 13">
            <a:extLst>
              <a:ext uri="{FF2B5EF4-FFF2-40B4-BE49-F238E27FC236}">
                <a16:creationId xmlns:a16="http://schemas.microsoft.com/office/drawing/2014/main" id="{D11A317E-69E9-413E-9349-320E8A7163FE}"/>
              </a:ext>
            </a:extLst>
          </p:cNvPr>
          <p:cNvGrpSpPr/>
          <p:nvPr/>
        </p:nvGrpSpPr>
        <p:grpSpPr>
          <a:xfrm>
            <a:off x="5895751" y="987885"/>
            <a:ext cx="2899033" cy="1688112"/>
            <a:chOff x="6001398" y="1071645"/>
            <a:chExt cx="2899033" cy="1688112"/>
          </a:xfrm>
        </p:grpSpPr>
        <p:sp>
          <p:nvSpPr>
            <p:cNvPr id="65" name="TextBox 24">
              <a:extLst>
                <a:ext uri="{FF2B5EF4-FFF2-40B4-BE49-F238E27FC236}">
                  <a16:creationId xmlns:a16="http://schemas.microsoft.com/office/drawing/2014/main" id="{E978B71D-332E-4066-90EA-FEF136D43269}"/>
                </a:ext>
              </a:extLst>
            </p:cNvPr>
            <p:cNvSpPr txBox="1"/>
            <p:nvPr/>
          </p:nvSpPr>
          <p:spPr>
            <a:xfrm>
              <a:off x="6001398" y="1071645"/>
              <a:ext cx="2899033" cy="341521"/>
            </a:xfrm>
            <a:prstGeom prst="rect">
              <a:avLst/>
            </a:prstGeom>
            <a:noFill/>
          </p:spPr>
          <p:txBody>
            <a:bodyPr wrap="none" lIns="63898" tIns="31949" rIns="63898" bIns="31949" rtlCol="0">
              <a:spAutoFit/>
            </a:bodyPr>
            <a:lstStyle/>
            <a:p>
              <a:r>
                <a:rPr lang="zh-CN" altLang="en-US" sz="1800" b="1" dirty="0">
                  <a:ea typeface="微软雅黑" panose="020B0503020204020204" pitchFamily="34" charset="-122"/>
                </a:rPr>
                <a:t>长干道子区划分与协调模型</a:t>
              </a:r>
            </a:p>
          </p:txBody>
        </p:sp>
        <p:sp>
          <p:nvSpPr>
            <p:cNvPr id="70" name="TextBox 23">
              <a:extLst>
                <a:ext uri="{FF2B5EF4-FFF2-40B4-BE49-F238E27FC236}">
                  <a16:creationId xmlns:a16="http://schemas.microsoft.com/office/drawing/2014/main" id="{F40A2BBA-F0C2-490E-BF5C-9ED2D896E876}"/>
                </a:ext>
              </a:extLst>
            </p:cNvPr>
            <p:cNvSpPr txBox="1"/>
            <p:nvPr/>
          </p:nvSpPr>
          <p:spPr>
            <a:xfrm>
              <a:off x="6001398" y="1484519"/>
              <a:ext cx="2823049" cy="1275238"/>
            </a:xfrm>
            <a:prstGeom prst="rect">
              <a:avLst/>
            </a:prstGeom>
            <a:noFill/>
          </p:spPr>
          <p:txBody>
            <a:bodyPr wrap="square" lIns="63898" tIns="31949" rIns="63898" bIns="31949" rtlCol="0">
              <a:spAutoFit/>
            </a:bodyPr>
            <a:lstStyle/>
            <a:p>
              <a:pPr>
                <a:lnSpc>
                  <a:spcPct val="114000"/>
                </a:lnSpc>
              </a:pPr>
              <a:r>
                <a:rPr lang="zh-CN" altLang="en-US" sz="1400" dirty="0">
                  <a:solidFill>
                    <a:srgbClr val="262626"/>
                  </a:solidFill>
                  <a:latin typeface="微软雅黑 Light" panose="020B0502040204020203" pitchFamily="34" charset="-122"/>
                  <a:ea typeface="微软雅黑 Light" panose="020B0502040204020203" pitchFamily="34" charset="-122"/>
                  <a:cs typeface="+mn-ea"/>
                  <a:sym typeface="+mn-lt"/>
                </a:rPr>
                <a:t>主流的方法利用关联度模型对干道进行子区划分，再进行协调，将</a:t>
              </a:r>
              <a:r>
                <a:rPr lang="zh-CN" altLang="en-US" sz="1400" dirty="0">
                  <a:solidFill>
                    <a:srgbClr val="C00000"/>
                  </a:solidFill>
                  <a:latin typeface="微软雅黑 Light" panose="020B0502040204020203" pitchFamily="34" charset="-122"/>
                  <a:ea typeface="微软雅黑 Light" panose="020B0502040204020203" pitchFamily="34" charset="-122"/>
                  <a:cs typeface="+mn-ea"/>
                  <a:sym typeface="+mn-lt"/>
                </a:rPr>
                <a:t>子区划分与绿波协调同步考虑</a:t>
              </a:r>
              <a:r>
                <a:rPr lang="zh-CN" altLang="en-US" sz="1400" dirty="0">
                  <a:solidFill>
                    <a:srgbClr val="262626"/>
                  </a:solidFill>
                  <a:latin typeface="微软雅黑 Light" panose="020B0502040204020203" pitchFamily="34" charset="-122"/>
                  <a:ea typeface="微软雅黑 Light" panose="020B0502040204020203" pitchFamily="34" charset="-122"/>
                  <a:cs typeface="+mn-ea"/>
                  <a:sym typeface="+mn-lt"/>
                </a:rPr>
                <a:t>的模型较少，也没有考虑</a:t>
              </a:r>
              <a:r>
                <a:rPr lang="zh-CN" altLang="en-US" sz="1400" dirty="0">
                  <a:solidFill>
                    <a:srgbClr val="C00000"/>
                  </a:solidFill>
                  <a:latin typeface="微软雅黑 Light" panose="020B0502040204020203" pitchFamily="34" charset="-122"/>
                  <a:ea typeface="微软雅黑 Light" panose="020B0502040204020203" pitchFamily="34" charset="-122"/>
                  <a:cs typeface="+mn-ea"/>
                  <a:sym typeface="+mn-lt"/>
                </a:rPr>
                <a:t>相邻子区之间的影响关系。</a:t>
              </a:r>
              <a:endParaRPr lang="en-GB" altLang="zh-CN" sz="1400" dirty="0">
                <a:solidFill>
                  <a:srgbClr val="C00000"/>
                </a:solidFill>
                <a:latin typeface="微软雅黑 Light" panose="020B0502040204020203" pitchFamily="34" charset="-122"/>
                <a:ea typeface="微软雅黑 Light" panose="020B0502040204020203" pitchFamily="34" charset="-122"/>
                <a:cs typeface="+mn-ea"/>
                <a:sym typeface="+mn-lt"/>
              </a:endParaRPr>
            </a:p>
          </p:txBody>
        </p:sp>
      </p:grpSp>
      <p:pic>
        <p:nvPicPr>
          <p:cNvPr id="29" name="Picture 8">
            <a:extLst>
              <a:ext uri="{FF2B5EF4-FFF2-40B4-BE49-F238E27FC236}">
                <a16:creationId xmlns:a16="http://schemas.microsoft.com/office/drawing/2014/main" id="{E06A9B0A-2D94-4251-B4DA-8761AC18C9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0769" y="1329406"/>
            <a:ext cx="3167527" cy="1192711"/>
          </a:xfrm>
          <a:prstGeom prst="rect">
            <a:avLst/>
          </a:prstGeom>
          <a:noFill/>
          <a:extLst>
            <a:ext uri="{909E8E84-426E-40DD-AFC4-6F175D3DCCD1}">
              <a14:hiddenFill xmlns:a14="http://schemas.microsoft.com/office/drawing/2010/main">
                <a:solidFill>
                  <a:srgbClr val="FFFFFF"/>
                </a:solidFill>
              </a14:hiddenFill>
            </a:ext>
          </a:extLst>
        </p:spPr>
      </p:pic>
      <p:pic>
        <p:nvPicPr>
          <p:cNvPr id="30" name="图片 29">
            <a:extLst>
              <a:ext uri="{FF2B5EF4-FFF2-40B4-BE49-F238E27FC236}">
                <a16:creationId xmlns:a16="http://schemas.microsoft.com/office/drawing/2014/main" id="{14B29424-CDA4-4A92-AFE3-0C0470C77A3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8000"/>
                    </a14:imgEffect>
                  </a14:imgLayer>
                </a14:imgProps>
              </a:ext>
            </a:extLst>
          </a:blip>
          <a:stretch>
            <a:fillRect/>
          </a:stretch>
        </p:blipFill>
        <p:spPr>
          <a:xfrm>
            <a:off x="133437" y="2869466"/>
            <a:ext cx="2786096" cy="1454809"/>
          </a:xfrm>
          <a:prstGeom prst="rect">
            <a:avLst/>
          </a:prstGeom>
        </p:spPr>
      </p:pic>
      <p:pic>
        <p:nvPicPr>
          <p:cNvPr id="15" name="图片 14">
            <a:extLst>
              <a:ext uri="{FF2B5EF4-FFF2-40B4-BE49-F238E27FC236}">
                <a16:creationId xmlns:a16="http://schemas.microsoft.com/office/drawing/2014/main" id="{B118B8DA-0F40-4804-A87B-783F3669D8F4}"/>
              </a:ext>
            </a:extLst>
          </p:cNvPr>
          <p:cNvPicPr>
            <a:picLocks noChangeAspect="1"/>
          </p:cNvPicPr>
          <p:nvPr/>
        </p:nvPicPr>
        <p:blipFill>
          <a:blip r:embed="rId6"/>
          <a:stretch>
            <a:fillRect/>
          </a:stretch>
        </p:blipFill>
        <p:spPr>
          <a:xfrm>
            <a:off x="5917767" y="3071569"/>
            <a:ext cx="2737341" cy="920576"/>
          </a:xfrm>
          <a:prstGeom prst="rect">
            <a:avLst/>
          </a:prstGeom>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24">
            <a:extLst>
              <a:ext uri="{FF2B5EF4-FFF2-40B4-BE49-F238E27FC236}">
                <a16:creationId xmlns:a16="http://schemas.microsoft.com/office/drawing/2014/main" id="{1EDDFE2E-D385-448E-9276-68E64990FF13}"/>
              </a:ext>
            </a:extLst>
          </p:cNvPr>
          <p:cNvSpPr txBox="1"/>
          <p:nvPr/>
        </p:nvSpPr>
        <p:spPr>
          <a:xfrm>
            <a:off x="1116186" y="4320356"/>
            <a:ext cx="6372707" cy="372299"/>
          </a:xfrm>
          <a:prstGeom prst="rect">
            <a:avLst/>
          </a:prstGeom>
          <a:noFill/>
        </p:spPr>
        <p:txBody>
          <a:bodyPr wrap="square" lIns="63898" tIns="31949" rIns="63898" bIns="31949" rtlCol="0">
            <a:spAutoFit/>
          </a:bodyPr>
          <a:lstStyle/>
          <a:p>
            <a:pPr algn="dist"/>
            <a:r>
              <a:rPr lang="zh-CN" altLang="en-US" sz="2000" b="1" dirty="0">
                <a:solidFill>
                  <a:srgbClr val="C00000"/>
                </a:solidFill>
                <a:ea typeface="微软雅黑" panose="020B0503020204020204" pitchFamily="34" charset="-122"/>
              </a:rPr>
              <a:t>长距离干道路径选择与分割的绿波同步优化方法</a:t>
            </a:r>
          </a:p>
        </p:txBody>
      </p:sp>
      <p:graphicFrame>
        <p:nvGraphicFramePr>
          <p:cNvPr id="3" name="表格 3">
            <a:extLst>
              <a:ext uri="{FF2B5EF4-FFF2-40B4-BE49-F238E27FC236}">
                <a16:creationId xmlns:a16="http://schemas.microsoft.com/office/drawing/2014/main" id="{6A211F0C-8A37-4780-A33D-033A045469A4}"/>
              </a:ext>
            </a:extLst>
          </p:cNvPr>
          <p:cNvGraphicFramePr>
            <a:graphicFrameLocks noGrp="1"/>
          </p:cNvGraphicFramePr>
          <p:nvPr>
            <p:extLst>
              <p:ext uri="{D42A27DB-BD31-4B8C-83A1-F6EECF244321}">
                <p14:modId xmlns:p14="http://schemas.microsoft.com/office/powerpoint/2010/main" val="2552098731"/>
              </p:ext>
            </p:extLst>
          </p:nvPr>
        </p:nvGraphicFramePr>
        <p:xfrm>
          <a:off x="396106" y="1257255"/>
          <a:ext cx="8424936" cy="2816378"/>
        </p:xfrm>
        <a:graphic>
          <a:graphicData uri="http://schemas.openxmlformats.org/drawingml/2006/table">
            <a:tbl>
              <a:tblPr firstRow="1" bandRow="1">
                <a:tableStyleId>{5C22544A-7EE6-4342-B048-85BDC9FD1C3A}</a:tableStyleId>
              </a:tblPr>
              <a:tblGrid>
                <a:gridCol w="4608512">
                  <a:extLst>
                    <a:ext uri="{9D8B030D-6E8A-4147-A177-3AD203B41FA5}">
                      <a16:colId xmlns:a16="http://schemas.microsoft.com/office/drawing/2014/main" val="2277068037"/>
                    </a:ext>
                  </a:extLst>
                </a:gridCol>
                <a:gridCol w="3816424">
                  <a:extLst>
                    <a:ext uri="{9D8B030D-6E8A-4147-A177-3AD203B41FA5}">
                      <a16:colId xmlns:a16="http://schemas.microsoft.com/office/drawing/2014/main" val="3613267158"/>
                    </a:ext>
                  </a:extLst>
                </a:gridCol>
              </a:tblGrid>
              <a:tr h="416078">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ea typeface="微软雅黑" panose="020B0503020204020204" pitchFamily="34" charset="-122"/>
                        </a:rPr>
                        <a:t>缺点与不足</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ea typeface="微软雅黑" panose="020B0503020204020204" pitchFamily="34" charset="-122"/>
                        </a:rPr>
                        <a:t>拟解决方案</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097166"/>
                  </a:ext>
                </a:extLst>
              </a:tr>
              <a:tr h="512973">
                <a:tc>
                  <a:txBody>
                    <a:bodyPr/>
                    <a:lstStyle/>
                    <a:p>
                      <a:pPr marL="0" marR="0" lvl="0" indent="0" algn="l" defTabSz="802295" rtl="0" eaLnBrk="1" fontAlgn="auto" latinLnBrk="0" hangingPunct="1">
                        <a:lnSpc>
                          <a:spcPct val="125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传统的干道协调模型仅考虑双向直行进程的协调，忽略了对带</a:t>
                      </a:r>
                      <a:r>
                        <a:rPr lang="zh-CN" altLang="en-US" sz="1400" dirty="0">
                          <a:solidFill>
                            <a:srgbClr val="C00000"/>
                          </a:solidFill>
                          <a:latin typeface="Arial" panose="020B0604020202020204" pitchFamily="34" charset="0"/>
                          <a:ea typeface="微软雅黑" panose="020B0503020204020204" pitchFamily="34" charset="-122"/>
                          <a:cs typeface="+mn-ea"/>
                          <a:sym typeface="+mn-lt"/>
                        </a:rPr>
                        <a:t>转弯需求以及冲突需求的路径优化</a:t>
                      </a:r>
                      <a:r>
                        <a:rPr lang="zh-CN" altLang="en-US" sz="1400" dirty="0">
                          <a:latin typeface="Arial" panose="020B0604020202020204" pitchFamily="34" charset="0"/>
                          <a:ea typeface="微软雅黑" panose="020B0503020204020204" pitchFamily="34" charset="-122"/>
                          <a:cs typeface="+mn-ea"/>
                          <a:sym typeface="+mn-lt"/>
                        </a:rPr>
                        <a:t>。</a:t>
                      </a:r>
                      <a:endParaRPr lang="en-US" altLang="zh-CN" sz="1400" dirty="0">
                        <a:latin typeface="Arial" panose="020B0604020202020204" pitchFamily="34" charset="0"/>
                        <a:ea typeface="微软雅黑" panose="020B0503020204020204" pitchFamily="34" charset="-122"/>
                        <a:cs typeface="+mn-ea"/>
                        <a:sym typeface="+mn-lt"/>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建立基于路径的干道协调模型</a:t>
                      </a:r>
                      <a:endParaRPr lang="en-US" altLang="zh-CN" sz="1400" dirty="0">
                        <a:latin typeface="Arial" panose="020B0604020202020204" pitchFamily="34" charset="0"/>
                        <a:ea typeface="微软雅黑" panose="020B0503020204020204" pitchFamily="34" charset="-122"/>
                        <a:cs typeface="+mn-ea"/>
                        <a:sym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5218812"/>
                  </a:ext>
                </a:extLst>
              </a:tr>
              <a:tr h="512973">
                <a:tc>
                  <a:txBody>
                    <a:bodyPr/>
                    <a:lstStyle/>
                    <a:p>
                      <a:pPr marL="0" marR="0" lvl="0" indent="0" algn="l" defTabSz="802295" rtl="0" eaLnBrk="1" fontAlgn="auto" latinLnBrk="0" hangingPunct="1">
                        <a:lnSpc>
                          <a:spcPct val="125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将路径优选模型与干道协调模型分离，无法根据</a:t>
                      </a:r>
                      <a:r>
                        <a:rPr lang="zh-CN" altLang="en-US" sz="1400" dirty="0">
                          <a:solidFill>
                            <a:srgbClr val="C00000"/>
                          </a:solidFill>
                          <a:latin typeface="Arial" panose="020B0604020202020204" pitchFamily="34" charset="0"/>
                          <a:ea typeface="微软雅黑" panose="020B0503020204020204" pitchFamily="34" charset="-122"/>
                          <a:cs typeface="+mn-ea"/>
                          <a:sym typeface="+mn-lt"/>
                        </a:rPr>
                        <a:t>干道协调效果动态的选择协调路径</a:t>
                      </a:r>
                      <a:endParaRPr lang="en-US" altLang="zh-CN" sz="1400" dirty="0">
                        <a:solidFill>
                          <a:srgbClr val="C00000"/>
                        </a:solidFill>
                        <a:latin typeface="Arial" panose="020B0604020202020204" pitchFamily="34" charset="0"/>
                        <a:ea typeface="微软雅黑" panose="020B0503020204020204" pitchFamily="34" charset="-122"/>
                        <a:cs typeface="+mn-ea"/>
                        <a:sym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建立干道路径优选与同步协调模型</a:t>
                      </a:r>
                      <a:endParaRPr lang="en-US" altLang="zh-CN" sz="1400" dirty="0">
                        <a:latin typeface="Arial" panose="020B0604020202020204" pitchFamily="34" charset="0"/>
                        <a:ea typeface="微软雅黑" panose="020B0503020204020204" pitchFamily="34" charset="-122"/>
                        <a:cs typeface="+mn-ea"/>
                        <a:sym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170780"/>
                  </a:ext>
                </a:extLst>
              </a:tr>
              <a:tr h="512973">
                <a:tc>
                  <a:txBody>
                    <a:bodyPr/>
                    <a:lstStyle/>
                    <a:p>
                      <a:pPr marL="0" marR="0" lvl="0" indent="0" algn="l" defTabSz="802295" rtl="0" eaLnBrk="1" fontAlgn="auto" latinLnBrk="0" hangingPunct="1">
                        <a:lnSpc>
                          <a:spcPct val="125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将子区划分模型与干道协调模型分离，忽略了</a:t>
                      </a:r>
                      <a:r>
                        <a:rPr lang="zh-CN" altLang="en-US" sz="1400" dirty="0">
                          <a:solidFill>
                            <a:srgbClr val="C00000"/>
                          </a:solidFill>
                          <a:latin typeface="Arial" panose="020B0604020202020204" pitchFamily="34" charset="0"/>
                          <a:ea typeface="微软雅黑" panose="020B0503020204020204" pitchFamily="34" charset="-122"/>
                          <a:cs typeface="+mn-ea"/>
                          <a:sym typeface="+mn-lt"/>
                        </a:rPr>
                        <a:t>分割点对干道整体的影响</a:t>
                      </a:r>
                      <a:endParaRPr lang="en-US" altLang="zh-CN" sz="1400" dirty="0">
                        <a:solidFill>
                          <a:srgbClr val="C00000"/>
                        </a:solidFill>
                        <a:latin typeface="Arial" panose="020B0604020202020204" pitchFamily="34" charset="0"/>
                        <a:ea typeface="微软雅黑" panose="020B0503020204020204" pitchFamily="34" charset="-122"/>
                        <a:cs typeface="+mn-ea"/>
                        <a:sym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建立长干道子区划分与同步协调模型</a:t>
                      </a:r>
                      <a:endParaRPr lang="en-US" altLang="zh-CN" sz="1400" dirty="0">
                        <a:latin typeface="Arial" panose="020B0604020202020204" pitchFamily="34" charset="0"/>
                        <a:ea typeface="微软雅黑" panose="020B0503020204020204" pitchFamily="34" charset="-122"/>
                        <a:cs typeface="+mn-ea"/>
                        <a:sym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94055642"/>
                  </a:ext>
                </a:extLst>
              </a:tr>
              <a:tr h="512973">
                <a:tc>
                  <a:txBody>
                    <a:bodyPr/>
                    <a:lstStyle/>
                    <a:p>
                      <a:pPr marL="0" marR="0" lvl="0" indent="0" algn="l" defTabSz="802295" rtl="0" eaLnBrk="1" fontAlgn="auto" latinLnBrk="0" hangingPunct="1">
                        <a:lnSpc>
                          <a:spcPct val="125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未考虑干道协调过程中的相序优化，忽略了能够使</a:t>
                      </a:r>
                      <a:r>
                        <a:rPr lang="zh-CN" altLang="en-US" sz="1400" dirty="0">
                          <a:solidFill>
                            <a:srgbClr val="C00000"/>
                          </a:solidFill>
                          <a:latin typeface="Arial" panose="020B0604020202020204" pitchFamily="34" charset="0"/>
                          <a:ea typeface="微软雅黑" panose="020B0503020204020204" pitchFamily="34" charset="-122"/>
                          <a:cs typeface="+mn-ea"/>
                          <a:sym typeface="+mn-lt"/>
                        </a:rPr>
                        <a:t>干道更大效益</a:t>
                      </a:r>
                      <a:r>
                        <a:rPr lang="zh-CN" altLang="en-US" sz="1400" dirty="0">
                          <a:latin typeface="Arial" panose="020B0604020202020204" pitchFamily="34" charset="0"/>
                          <a:ea typeface="微软雅黑" panose="020B0503020204020204" pitchFamily="34" charset="-122"/>
                          <a:cs typeface="+mn-ea"/>
                          <a:sym typeface="+mn-lt"/>
                        </a:rPr>
                        <a:t>的机会</a:t>
                      </a:r>
                      <a:endParaRPr lang="en-US" altLang="zh-CN" sz="1400" dirty="0">
                        <a:latin typeface="Arial" panose="020B0604020202020204" pitchFamily="34" charset="0"/>
                        <a:ea typeface="微软雅黑" panose="020B0503020204020204" pitchFamily="34" charset="-122"/>
                        <a:cs typeface="+mn-ea"/>
                        <a:sym typeface="+mn-lt"/>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zh-CN" altLang="en-US" sz="1400" dirty="0">
                          <a:latin typeface="Arial" panose="020B0604020202020204" pitchFamily="34" charset="0"/>
                          <a:ea typeface="微软雅黑" panose="020B0503020204020204" pitchFamily="34" charset="-122"/>
                          <a:cs typeface="+mn-ea"/>
                          <a:sym typeface="+mn-lt"/>
                        </a:rPr>
                        <a:t>建立干道协调相序优化模型</a:t>
                      </a:r>
                      <a:endParaRPr lang="en-US" altLang="zh-CN" sz="1400" dirty="0">
                        <a:latin typeface="Arial" panose="020B0604020202020204" pitchFamily="34" charset="0"/>
                        <a:ea typeface="微软雅黑" panose="020B0503020204020204" pitchFamily="34" charset="-122"/>
                        <a:cs typeface="+mn-ea"/>
                        <a:sym typeface="+mn-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5891750"/>
                  </a:ext>
                </a:extLst>
              </a:tr>
            </a:tbl>
          </a:graphicData>
        </a:graphic>
      </p:graphicFrame>
    </p:spTree>
    <p:extLst>
      <p:ext uri="{BB962C8B-B14F-4D97-AF65-F5344CB8AC3E}">
        <p14:creationId xmlns:p14="http://schemas.microsoft.com/office/powerpoint/2010/main" val="17460427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1DFDC4-DF12-4E2D-B502-C2EE079897E4}"/>
              </a:ext>
            </a:extLst>
          </p:cNvPr>
          <p:cNvPicPr>
            <a:picLocks noChangeAspect="1"/>
          </p:cNvPicPr>
          <p:nvPr/>
        </p:nvPicPr>
        <p:blipFill>
          <a:blip r:embed="rId3"/>
          <a:stretch>
            <a:fillRect/>
          </a:stretch>
        </p:blipFill>
        <p:spPr>
          <a:xfrm>
            <a:off x="108014" y="865869"/>
            <a:ext cx="8785097" cy="3956647"/>
          </a:xfrm>
          <a:prstGeom prst="rect">
            <a:avLst/>
          </a:prstGeom>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4">
            <a:extLst>
              <a:ext uri="{FF2B5EF4-FFF2-40B4-BE49-F238E27FC236}">
                <a16:creationId xmlns:a16="http://schemas.microsoft.com/office/drawing/2014/main" id="{CE43EC86-79C0-4A66-B126-C448249AE91C}"/>
              </a:ext>
            </a:extLst>
          </p:cNvPr>
          <p:cNvSpPr txBox="1"/>
          <p:nvPr/>
        </p:nvSpPr>
        <p:spPr>
          <a:xfrm>
            <a:off x="437790" y="812203"/>
            <a:ext cx="3197513" cy="341521"/>
          </a:xfrm>
          <a:prstGeom prst="rect">
            <a:avLst/>
          </a:prstGeom>
          <a:noFill/>
        </p:spPr>
        <p:txBody>
          <a:bodyPr wrap="none" lIns="63898" tIns="31949" rIns="63898" bIns="31949" rtlCol="0">
            <a:spAutoFit/>
          </a:bodyPr>
          <a:lstStyle/>
          <a:p>
            <a:r>
              <a:rPr lang="zh-CN" altLang="en-US" sz="1800" dirty="0">
                <a:solidFill>
                  <a:srgbClr val="C00000"/>
                </a:solidFill>
                <a:ea typeface="微软雅黑" panose="020B0503020204020204" pitchFamily="34" charset="-122"/>
              </a:rPr>
              <a:t>干道路径优选与同步协调方法</a:t>
            </a:r>
          </a:p>
        </p:txBody>
      </p:sp>
      <p:sp>
        <p:nvSpPr>
          <p:cNvPr id="28" name="文本框 27">
            <a:extLst>
              <a:ext uri="{FF2B5EF4-FFF2-40B4-BE49-F238E27FC236}">
                <a16:creationId xmlns:a16="http://schemas.microsoft.com/office/drawing/2014/main" id="{27A4E35D-E43F-4277-A2BE-574CD8115775}"/>
              </a:ext>
            </a:extLst>
          </p:cNvPr>
          <p:cNvSpPr txBox="1"/>
          <p:nvPr/>
        </p:nvSpPr>
        <p:spPr>
          <a:xfrm>
            <a:off x="437790" y="1173963"/>
            <a:ext cx="3960440" cy="1515736"/>
          </a:xfrm>
          <a:prstGeom prst="rect">
            <a:avLst/>
          </a:prstGeom>
          <a:noFill/>
        </p:spPr>
        <p:txBody>
          <a:bodyPr wrap="square">
            <a:spAutoFit/>
          </a:bodyPr>
          <a:lstStyle/>
          <a:p>
            <a:pPr marL="171450" indent="-171450">
              <a:lnSpc>
                <a:spcPct val="125000"/>
              </a:lnSpc>
              <a:spcBef>
                <a:spcPts val="600"/>
              </a:spcBef>
              <a:buFont typeface="Wingdings" panose="05000000000000000000" pitchFamily="2" charset="2"/>
              <a:buChar char="l"/>
            </a:pPr>
            <a:r>
              <a:rPr lang="zh-CN" altLang="zh-CN"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从多个方面分析协调路径所具备的特征，并将其转换为约束，对干道路径空间进行限制；</a:t>
            </a:r>
            <a:endParaRPr lang="en-US" altLang="zh-CN"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171450" indent="-171450">
              <a:spcBef>
                <a:spcPts val="600"/>
              </a:spcBef>
              <a:buFont typeface="Wingdings" panose="05000000000000000000" pitchFamily="2" charset="2"/>
              <a:buChar char="l"/>
            </a:pPr>
            <a:r>
              <a:rPr lang="zh-CN" altLang="zh-CN"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建立基于路径的绿波协调控制方法</a:t>
            </a:r>
            <a:r>
              <a:rPr lang="zh-CN" altLang="en-US"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171450" indent="-171450">
              <a:lnSpc>
                <a:spcPct val="125000"/>
              </a:lnSpc>
              <a:spcBef>
                <a:spcPts val="600"/>
              </a:spcBef>
              <a:buFont typeface="Wingdings" panose="05000000000000000000" pitchFamily="2" charset="2"/>
              <a:buChar char="l"/>
            </a:pPr>
            <a:r>
              <a:rPr lang="zh-CN" altLang="zh-CN"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将协调路径的约束引入干道协调模型中，生成协调路径动态选择与绿波协调控制的模型。</a:t>
            </a:r>
            <a:endParaRPr lang="zh-CN" altLang="en-US" sz="1400" dirty="0">
              <a:latin typeface="微软雅黑 Light" panose="020B0502040204020203" pitchFamily="34" charset="-122"/>
              <a:ea typeface="微软雅黑 Light" panose="020B0502040204020203" pitchFamily="34" charset="-122"/>
            </a:endParaRPr>
          </a:p>
        </p:txBody>
      </p:sp>
      <p:sp>
        <p:nvSpPr>
          <p:cNvPr id="29" name="TextBox 24">
            <a:extLst>
              <a:ext uri="{FF2B5EF4-FFF2-40B4-BE49-F238E27FC236}">
                <a16:creationId xmlns:a16="http://schemas.microsoft.com/office/drawing/2014/main" id="{0410F8C0-21BF-451F-BD50-6FFFA9ACADFA}"/>
              </a:ext>
            </a:extLst>
          </p:cNvPr>
          <p:cNvSpPr txBox="1"/>
          <p:nvPr/>
        </p:nvSpPr>
        <p:spPr>
          <a:xfrm>
            <a:off x="482754" y="2730177"/>
            <a:ext cx="2899033" cy="341521"/>
          </a:xfrm>
          <a:prstGeom prst="rect">
            <a:avLst/>
          </a:prstGeom>
          <a:noFill/>
        </p:spPr>
        <p:txBody>
          <a:bodyPr wrap="none" lIns="63898" tIns="31949" rIns="63898" bIns="31949" rtlCol="0">
            <a:spAutoFit/>
          </a:bodyPr>
          <a:lstStyle/>
          <a:p>
            <a:r>
              <a:rPr lang="zh-CN" altLang="en-US" sz="1800" dirty="0">
                <a:solidFill>
                  <a:srgbClr val="C00000"/>
                </a:solidFill>
                <a:ea typeface="微软雅黑" panose="020B0503020204020204" pitchFamily="34" charset="-122"/>
              </a:rPr>
              <a:t>长干道子区划分与协调方法</a:t>
            </a:r>
          </a:p>
        </p:txBody>
      </p:sp>
      <p:sp>
        <p:nvSpPr>
          <p:cNvPr id="30" name="文本框 29">
            <a:extLst>
              <a:ext uri="{FF2B5EF4-FFF2-40B4-BE49-F238E27FC236}">
                <a16:creationId xmlns:a16="http://schemas.microsoft.com/office/drawing/2014/main" id="{6B2BD90B-099B-439E-9DD9-367B956B969A}"/>
              </a:ext>
            </a:extLst>
          </p:cNvPr>
          <p:cNvSpPr txBox="1"/>
          <p:nvPr/>
        </p:nvSpPr>
        <p:spPr>
          <a:xfrm>
            <a:off x="400510" y="3138295"/>
            <a:ext cx="3960440" cy="1761957"/>
          </a:xfrm>
          <a:prstGeom prst="rect">
            <a:avLst/>
          </a:prstGeom>
          <a:noFill/>
        </p:spPr>
        <p:txBody>
          <a:bodyPr wrap="square">
            <a:spAutoFit/>
          </a:bodyPr>
          <a:lstStyle/>
          <a:p>
            <a:pPr marL="171450" indent="-171450">
              <a:lnSpc>
                <a:spcPct val="125000"/>
              </a:lnSpc>
              <a:spcBef>
                <a:spcPts val="600"/>
              </a:spcBef>
              <a:buFont typeface="Wingdings" panose="05000000000000000000" pitchFamily="2" charset="2"/>
              <a:buChar char="l"/>
            </a:pPr>
            <a:r>
              <a:rPr lang="zh-CN" altLang="en-US"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分析干道自动分割的机理与干道分割对干道整体运行效果的影响，引入干道分割决策变量，建立干道分割约束；</a:t>
            </a:r>
            <a:endParaRPr lang="en-US" altLang="zh-CN"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171450" indent="-171450">
              <a:lnSpc>
                <a:spcPct val="125000"/>
              </a:lnSpc>
              <a:spcBef>
                <a:spcPts val="600"/>
              </a:spcBef>
              <a:buFont typeface="Wingdings" panose="05000000000000000000" pitchFamily="2" charset="2"/>
              <a:buChar char="l"/>
            </a:pPr>
            <a:r>
              <a:rPr lang="zh-CN" altLang="en-US" sz="14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将干道分割成本与协调成本引入目标函数，建立干道协调自动分割模型，实现干道协调与子区划分同步进行。</a:t>
            </a:r>
            <a:endParaRPr lang="zh-CN" altLang="en-US" sz="1400" dirty="0">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306B02B5-C008-4A63-969D-00FC659DD0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3669" y="791964"/>
            <a:ext cx="967594" cy="4032448"/>
          </a:xfrm>
          <a:prstGeom prst="rect">
            <a:avLst/>
          </a:prstGeom>
        </p:spPr>
      </p:pic>
      <p:pic>
        <p:nvPicPr>
          <p:cNvPr id="12" name="图片 11">
            <a:extLst>
              <a:ext uri="{FF2B5EF4-FFF2-40B4-BE49-F238E27FC236}">
                <a16:creationId xmlns:a16="http://schemas.microsoft.com/office/drawing/2014/main" id="{F1B15C8B-35FA-4238-A419-AD29760D3D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1263" y="1079996"/>
            <a:ext cx="3705217" cy="3612004"/>
          </a:xfrm>
          <a:prstGeom prst="rect">
            <a:avLst/>
          </a:prstGeom>
        </p:spPr>
      </p:pic>
    </p:spTree>
    <p:extLst>
      <p:ext uri="{BB962C8B-B14F-4D97-AF65-F5344CB8AC3E}">
        <p14:creationId xmlns:p14="http://schemas.microsoft.com/office/powerpoint/2010/main" val="35885035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4">
            <a:extLst>
              <a:ext uri="{FF2B5EF4-FFF2-40B4-BE49-F238E27FC236}">
                <a16:creationId xmlns:a16="http://schemas.microsoft.com/office/drawing/2014/main" id="{CE43EC86-79C0-4A66-B126-C448249AE91C}"/>
              </a:ext>
            </a:extLst>
          </p:cNvPr>
          <p:cNvSpPr txBox="1"/>
          <p:nvPr/>
        </p:nvSpPr>
        <p:spPr>
          <a:xfrm>
            <a:off x="504678" y="773141"/>
            <a:ext cx="2907049" cy="341521"/>
          </a:xfrm>
          <a:prstGeom prst="rect">
            <a:avLst/>
          </a:prstGeom>
          <a:noFill/>
        </p:spPr>
        <p:txBody>
          <a:bodyPr wrap="none" lIns="63898" tIns="31949" rIns="63898" bIns="31949" rtlCol="0">
            <a:spAutoFit/>
          </a:bodyPr>
          <a:lstStyle/>
          <a:p>
            <a:r>
              <a:rPr lang="zh-CN" altLang="en-US" sz="1800" dirty="0">
                <a:solidFill>
                  <a:srgbClr val="C00000"/>
                </a:solidFill>
                <a:ea typeface="微软雅黑" panose="020B0503020204020204" pitchFamily="34" charset="-122"/>
              </a:rPr>
              <a:t>干道相序绿波协调优化方法</a:t>
            </a:r>
          </a:p>
        </p:txBody>
      </p:sp>
      <p:sp>
        <p:nvSpPr>
          <p:cNvPr id="28" name="文本框 27">
            <a:extLst>
              <a:ext uri="{FF2B5EF4-FFF2-40B4-BE49-F238E27FC236}">
                <a16:creationId xmlns:a16="http://schemas.microsoft.com/office/drawing/2014/main" id="{27A4E35D-E43F-4277-A2BE-574CD8115775}"/>
              </a:ext>
            </a:extLst>
          </p:cNvPr>
          <p:cNvSpPr txBox="1"/>
          <p:nvPr/>
        </p:nvSpPr>
        <p:spPr>
          <a:xfrm>
            <a:off x="478162" y="1164152"/>
            <a:ext cx="3960440" cy="1538883"/>
          </a:xfrm>
          <a:prstGeom prst="rect">
            <a:avLst/>
          </a:prstGeom>
          <a:noFill/>
        </p:spPr>
        <p:txBody>
          <a:bodyPr wrap="square">
            <a:spAutoFit/>
          </a:bodyPr>
          <a:lstStyle/>
          <a:p>
            <a:pPr marL="171450" indent="-171450">
              <a:lnSpc>
                <a:spcPct val="125000"/>
              </a:lnSpc>
              <a:spcBef>
                <a:spcPts val="600"/>
              </a:spcBef>
              <a:buFont typeface="Wingdings" panose="05000000000000000000" pitchFamily="2" charset="2"/>
              <a:buChar char="l"/>
            </a:pPr>
            <a:r>
              <a:rPr lang="zh-CN" altLang="en-US" sz="1400" dirty="0">
                <a:latin typeface="微软雅黑 Light" panose="020B0502040204020203" pitchFamily="34" charset="-122"/>
                <a:ea typeface="微软雅黑 Light" panose="020B0502040204020203" pitchFamily="34" charset="-122"/>
              </a:rPr>
              <a:t>分析相序优化方法，引入干道相序优化关键变量，建立相序优化模型。</a:t>
            </a:r>
            <a:endParaRPr lang="en-US" altLang="zh-CN" sz="1400" dirty="0">
              <a:latin typeface="微软雅黑 Light" panose="020B0502040204020203" pitchFamily="34" charset="-122"/>
              <a:ea typeface="微软雅黑 Light" panose="020B0502040204020203" pitchFamily="34" charset="-122"/>
            </a:endParaRPr>
          </a:p>
          <a:p>
            <a:pPr marL="171450" indent="-171450">
              <a:lnSpc>
                <a:spcPct val="125000"/>
              </a:lnSpc>
              <a:spcBef>
                <a:spcPts val="600"/>
              </a:spcBef>
              <a:buFont typeface="Wingdings" panose="05000000000000000000" pitchFamily="2" charset="2"/>
              <a:buChar char="l"/>
            </a:pPr>
            <a:r>
              <a:rPr lang="zh-CN" altLang="en-US" sz="1400" dirty="0">
                <a:latin typeface="微软雅黑 Light" panose="020B0502040204020203" pitchFamily="34" charset="-122"/>
                <a:ea typeface="微软雅黑 Light" panose="020B0502040204020203" pitchFamily="34" charset="-122"/>
              </a:rPr>
              <a:t>分析现存相序特点，建立相序限制约束，保证相序合理性</a:t>
            </a:r>
            <a:endParaRPr lang="en-US" altLang="zh-CN" sz="1400" dirty="0">
              <a:latin typeface="微软雅黑 Light" panose="020B0502040204020203" pitchFamily="34" charset="-122"/>
              <a:ea typeface="微软雅黑 Light" panose="020B0502040204020203" pitchFamily="34" charset="-122"/>
            </a:endParaRPr>
          </a:p>
          <a:p>
            <a:pPr marL="171450" indent="-171450">
              <a:spcBef>
                <a:spcPts val="600"/>
              </a:spcBef>
              <a:buFont typeface="Wingdings" panose="05000000000000000000" pitchFamily="2" charset="2"/>
              <a:buChar char="l"/>
            </a:pPr>
            <a:r>
              <a:rPr lang="zh-CN" altLang="en-US" sz="1400" dirty="0">
                <a:latin typeface="微软雅黑 Light" panose="020B0502040204020203" pitchFamily="34" charset="-122"/>
                <a:ea typeface="微软雅黑 Light" panose="020B0502040204020203" pitchFamily="34" charset="-122"/>
              </a:rPr>
              <a:t>建立相序绿波协调同步优化模型</a:t>
            </a:r>
          </a:p>
        </p:txBody>
      </p:sp>
      <p:pic>
        <p:nvPicPr>
          <p:cNvPr id="37" name="图片 36">
            <a:extLst>
              <a:ext uri="{FF2B5EF4-FFF2-40B4-BE49-F238E27FC236}">
                <a16:creationId xmlns:a16="http://schemas.microsoft.com/office/drawing/2014/main" id="{89FF27BB-2CEB-490C-B741-43E9A5C9622F}"/>
              </a:ext>
            </a:extLst>
          </p:cNvPr>
          <p:cNvPicPr>
            <a:picLocks noChangeAspect="1"/>
          </p:cNvPicPr>
          <p:nvPr/>
        </p:nvPicPr>
        <p:blipFill>
          <a:blip r:embed="rId3"/>
          <a:stretch>
            <a:fillRect/>
          </a:stretch>
        </p:blipFill>
        <p:spPr>
          <a:xfrm>
            <a:off x="600627" y="2743262"/>
            <a:ext cx="3104581" cy="390643"/>
          </a:xfrm>
          <a:prstGeom prst="rect">
            <a:avLst/>
          </a:prstGeom>
        </p:spPr>
      </p:pic>
      <p:pic>
        <p:nvPicPr>
          <p:cNvPr id="50" name="图片 49">
            <a:extLst>
              <a:ext uri="{FF2B5EF4-FFF2-40B4-BE49-F238E27FC236}">
                <a16:creationId xmlns:a16="http://schemas.microsoft.com/office/drawing/2014/main" id="{4A1C06C8-7E78-4B3F-B637-758C01272006}"/>
              </a:ext>
            </a:extLst>
          </p:cNvPr>
          <p:cNvPicPr>
            <a:picLocks noChangeAspect="1"/>
          </p:cNvPicPr>
          <p:nvPr/>
        </p:nvPicPr>
        <p:blipFill>
          <a:blip r:embed="rId4"/>
          <a:stretch>
            <a:fillRect/>
          </a:stretch>
        </p:blipFill>
        <p:spPr>
          <a:xfrm>
            <a:off x="2762282" y="3203834"/>
            <a:ext cx="805543" cy="595401"/>
          </a:xfrm>
          <a:prstGeom prst="rect">
            <a:avLst/>
          </a:prstGeom>
        </p:spPr>
      </p:pic>
      <p:pic>
        <p:nvPicPr>
          <p:cNvPr id="51" name="图片 50">
            <a:extLst>
              <a:ext uri="{FF2B5EF4-FFF2-40B4-BE49-F238E27FC236}">
                <a16:creationId xmlns:a16="http://schemas.microsoft.com/office/drawing/2014/main" id="{B09F1C84-542D-45A6-B0C2-ECA0886B17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2523" y="791964"/>
            <a:ext cx="4231493" cy="3960440"/>
          </a:xfrm>
          <a:prstGeom prst="rect">
            <a:avLst/>
          </a:prstGeom>
        </p:spPr>
      </p:pic>
      <p:sp>
        <p:nvSpPr>
          <p:cNvPr id="52" name="文本框 51">
            <a:extLst>
              <a:ext uri="{FF2B5EF4-FFF2-40B4-BE49-F238E27FC236}">
                <a16:creationId xmlns:a16="http://schemas.microsoft.com/office/drawing/2014/main" id="{DDD21BAD-459D-4FC0-8BB4-1A9865D945EF}"/>
              </a:ext>
            </a:extLst>
          </p:cNvPr>
          <p:cNvSpPr txBox="1"/>
          <p:nvPr/>
        </p:nvSpPr>
        <p:spPr>
          <a:xfrm>
            <a:off x="396106" y="3853612"/>
            <a:ext cx="3960440" cy="1025217"/>
          </a:xfrm>
          <a:prstGeom prst="rect">
            <a:avLst/>
          </a:prstGeom>
          <a:noFill/>
        </p:spPr>
        <p:txBody>
          <a:bodyPr wrap="square">
            <a:spAutoFit/>
          </a:bodyPr>
          <a:lstStyle/>
          <a:p>
            <a:pPr>
              <a:lnSpc>
                <a:spcPct val="150000"/>
              </a:lnSpc>
              <a:spcBef>
                <a:spcPts val="600"/>
              </a:spcBef>
            </a:pPr>
            <a:r>
              <a:rPr lang="zh-CN" altLang="en-US" sz="1400" dirty="0">
                <a:latin typeface="微软雅黑 Light" panose="020B0502040204020203" pitchFamily="34" charset="-122"/>
                <a:ea typeface="微软雅黑 Light" panose="020B0502040204020203" pitchFamily="34" charset="-122"/>
              </a:rPr>
              <a:t>综合干道优选、长干道子区划分、干道相序绿波协调优选方法，提出</a:t>
            </a:r>
            <a:r>
              <a:rPr lang="zh-CN" altLang="en-US" sz="1400" b="1" dirty="0">
                <a:solidFill>
                  <a:srgbClr val="C00000"/>
                </a:solidFill>
                <a:latin typeface="微软雅黑 Light" panose="020B0502040204020203" pitchFamily="34" charset="-122"/>
                <a:ea typeface="微软雅黑 Light" panose="020B0502040204020203" pitchFamily="34" charset="-122"/>
              </a:rPr>
              <a:t>长距离干道路径选择与分割的绿波协调同步优化方法</a:t>
            </a:r>
            <a:r>
              <a:rPr lang="zh-CN" altLang="en-US" sz="1400" dirty="0">
                <a:latin typeface="微软雅黑 Light" panose="020B0502040204020203" pitchFamily="34" charset="-122"/>
                <a:ea typeface="微软雅黑 Light" panose="020B0502040204020203" pitchFamily="34" charset="-122"/>
              </a:rPr>
              <a:t>。</a:t>
            </a:r>
          </a:p>
        </p:txBody>
      </p:sp>
      <p:pic>
        <p:nvPicPr>
          <p:cNvPr id="2" name="图片 1">
            <a:extLst>
              <a:ext uri="{FF2B5EF4-FFF2-40B4-BE49-F238E27FC236}">
                <a16:creationId xmlns:a16="http://schemas.microsoft.com/office/drawing/2014/main" id="{688F7892-6205-42D6-9BE4-8CDC59F06EC3}"/>
              </a:ext>
            </a:extLst>
          </p:cNvPr>
          <p:cNvPicPr>
            <a:picLocks noChangeAspect="1"/>
          </p:cNvPicPr>
          <p:nvPr/>
        </p:nvPicPr>
        <p:blipFill>
          <a:blip r:embed="rId6"/>
          <a:stretch>
            <a:fillRect/>
          </a:stretch>
        </p:blipFill>
        <p:spPr>
          <a:xfrm>
            <a:off x="569428" y="3239630"/>
            <a:ext cx="1580952" cy="523810"/>
          </a:xfrm>
          <a:prstGeom prst="rect">
            <a:avLst/>
          </a:prstGeom>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a:extLst>
              <a:ext uri="{FF2B5EF4-FFF2-40B4-BE49-F238E27FC236}">
                <a16:creationId xmlns:a16="http://schemas.microsoft.com/office/drawing/2014/main" id="{92C117B8-47D8-49B0-85A1-2FA82E2B985E}"/>
              </a:ext>
            </a:extLst>
          </p:cNvPr>
          <p:cNvSpPr txBox="1"/>
          <p:nvPr/>
        </p:nvSpPr>
        <p:spPr bwMode="auto">
          <a:xfrm>
            <a:off x="883739" y="1185903"/>
            <a:ext cx="3797405" cy="1144929"/>
          </a:xfrm>
          <a:prstGeom prst="rect">
            <a:avLst/>
          </a:prstGeom>
          <a:noFill/>
        </p:spPr>
        <p:txBody>
          <a:bodyPr wrap="square">
            <a:spAutoFit/>
          </a:bodyPr>
          <a:lstStyle/>
          <a:p>
            <a:pPr>
              <a:lnSpc>
                <a:spcPct val="125000"/>
              </a:lnSpc>
              <a:defRPr/>
            </a:pPr>
            <a:r>
              <a:rPr lang="zh-CN" altLang="en-US" sz="1400" dirty="0">
                <a:latin typeface="微软雅黑" panose="020B0503020204020204" pitchFamily="34" charset="-122"/>
                <a:ea typeface="微软雅黑" panose="020B0503020204020204" pitchFamily="34" charset="-122"/>
                <a:cs typeface="+mn-ea"/>
              </a:rPr>
              <a:t>从广州、中山、禅城等城市路网中寻找适合进行试验的长干道，分析干道车辆的</a:t>
            </a:r>
            <a:r>
              <a:rPr lang="zh-CN" altLang="en-US" sz="1400" dirty="0">
                <a:solidFill>
                  <a:srgbClr val="C00000"/>
                </a:solidFill>
                <a:latin typeface="微软雅黑" panose="020B0503020204020204" pitchFamily="34" charset="-122"/>
                <a:ea typeface="微软雅黑" panose="020B0503020204020204" pitchFamily="34" charset="-122"/>
                <a:cs typeface="+mn-ea"/>
              </a:rPr>
              <a:t>出行特征、路径特征、交叉口配时情况以及道路状况</a:t>
            </a:r>
            <a:r>
              <a:rPr lang="zh-CN" altLang="en-US" sz="1400" dirty="0">
                <a:latin typeface="微软雅黑" panose="020B0503020204020204" pitchFamily="34" charset="-122"/>
                <a:ea typeface="微软雅黑" panose="020B0503020204020204" pitchFamily="34" charset="-122"/>
                <a:cs typeface="+mn-ea"/>
              </a:rPr>
              <a:t>等信息，为数学建模做准备。</a:t>
            </a:r>
          </a:p>
        </p:txBody>
      </p:sp>
      <p:sp>
        <p:nvSpPr>
          <p:cNvPr id="17" name="矩形 16">
            <a:extLst>
              <a:ext uri="{FF2B5EF4-FFF2-40B4-BE49-F238E27FC236}">
                <a16:creationId xmlns:a16="http://schemas.microsoft.com/office/drawing/2014/main" id="{645781CC-B662-41C8-880C-439E42988680}"/>
              </a:ext>
            </a:extLst>
          </p:cNvPr>
          <p:cNvSpPr/>
          <p:nvPr/>
        </p:nvSpPr>
        <p:spPr bwMode="auto">
          <a:xfrm>
            <a:off x="917434" y="877409"/>
            <a:ext cx="1281878" cy="338554"/>
          </a:xfrm>
          <a:prstGeom prst="rect">
            <a:avLst/>
          </a:prstGeom>
        </p:spPr>
        <p:txBody>
          <a:bodyPr wrap="square">
            <a:spAutoFit/>
          </a:bodyPr>
          <a:lstStyle/>
          <a:p>
            <a:pPr fontAlgn="auto">
              <a:spcBef>
                <a:spcPts val="0"/>
              </a:spcBef>
              <a:spcAft>
                <a:spcPts val="0"/>
              </a:spcAft>
              <a:defRPr/>
            </a:pPr>
            <a:r>
              <a:rPr lang="zh-CN" altLang="en-US" dirty="0">
                <a:solidFill>
                  <a:schemeClr val="tx1">
                    <a:lumMod val="65000"/>
                    <a:lumOff val="35000"/>
                  </a:schemeClr>
                </a:solidFill>
                <a:latin typeface="微软雅黑" pitchFamily="34" charset="-122"/>
                <a:ea typeface="微软雅黑" pitchFamily="34" charset="-122"/>
              </a:rPr>
              <a:t>数据分析</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8" name="TextBox 18">
            <a:extLst>
              <a:ext uri="{FF2B5EF4-FFF2-40B4-BE49-F238E27FC236}">
                <a16:creationId xmlns:a16="http://schemas.microsoft.com/office/drawing/2014/main" id="{FA266059-F07A-4C9B-BE7E-7888B8E00034}"/>
              </a:ext>
            </a:extLst>
          </p:cNvPr>
          <p:cNvSpPr txBox="1"/>
          <p:nvPr/>
        </p:nvSpPr>
        <p:spPr bwMode="auto">
          <a:xfrm>
            <a:off x="883738" y="2583518"/>
            <a:ext cx="3670419" cy="1023742"/>
          </a:xfrm>
          <a:prstGeom prst="rect">
            <a:avLst/>
          </a:prstGeom>
          <a:noFill/>
        </p:spPr>
        <p:txBody>
          <a:bodyPr wrap="square">
            <a:spAutoFit/>
          </a:bodyPr>
          <a:lstStyle/>
          <a:p>
            <a:pPr fontAlgn="auto">
              <a:lnSpc>
                <a:spcPct val="150000"/>
              </a:lnSpc>
              <a:spcBef>
                <a:spcPts val="0"/>
              </a:spcBef>
              <a:spcAft>
                <a:spcPts val="0"/>
              </a:spcAft>
              <a:defRPr/>
            </a:pPr>
            <a:r>
              <a:rPr lang="zh-CN" altLang="en-US" sz="1400" dirty="0">
                <a:latin typeface="微软雅黑" pitchFamily="34" charset="-122"/>
                <a:ea typeface="微软雅黑" pitchFamily="34" charset="-122"/>
              </a:rPr>
              <a:t>阅读文献，查询相关的问题的解决办法，引入变量，添加约束，建立数学模型，并用算例验证模型的正确性。</a:t>
            </a:r>
            <a:endParaRPr lang="en-US" altLang="zh-CN" sz="1400" dirty="0">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0BA334DD-0F4C-494E-9094-DBEE4E148450}"/>
              </a:ext>
            </a:extLst>
          </p:cNvPr>
          <p:cNvSpPr/>
          <p:nvPr/>
        </p:nvSpPr>
        <p:spPr bwMode="auto">
          <a:xfrm>
            <a:off x="917434" y="3587468"/>
            <a:ext cx="2020887" cy="338554"/>
          </a:xfrm>
          <a:prstGeom prst="rect">
            <a:avLst/>
          </a:prstGeom>
        </p:spPr>
        <p:txBody>
          <a:bodyPr>
            <a:spAutoFit/>
          </a:bodyPr>
          <a:lstStyle/>
          <a:p>
            <a:pPr fontAlgn="auto">
              <a:spcBef>
                <a:spcPts val="0"/>
              </a:spcBef>
              <a:spcAft>
                <a:spcPts val="0"/>
              </a:spcAft>
              <a:defRPr/>
            </a:pPr>
            <a:r>
              <a:rPr lang="zh-CN" altLang="en-US" sz="1600" dirty="0">
                <a:solidFill>
                  <a:schemeClr val="tx1">
                    <a:lumMod val="65000"/>
                    <a:lumOff val="35000"/>
                  </a:schemeClr>
                </a:solidFill>
                <a:latin typeface="微软雅黑" pitchFamily="34" charset="-122"/>
                <a:ea typeface="微软雅黑" pitchFamily="34" charset="-122"/>
              </a:rPr>
              <a:t>仿真验证</a:t>
            </a:r>
          </a:p>
        </p:txBody>
      </p:sp>
      <p:sp>
        <p:nvSpPr>
          <p:cNvPr id="20" name="TextBox 20">
            <a:extLst>
              <a:ext uri="{FF2B5EF4-FFF2-40B4-BE49-F238E27FC236}">
                <a16:creationId xmlns:a16="http://schemas.microsoft.com/office/drawing/2014/main" id="{F97D5A0D-33B7-40E1-B33A-CB5BB9091158}"/>
              </a:ext>
            </a:extLst>
          </p:cNvPr>
          <p:cNvSpPr txBox="1"/>
          <p:nvPr/>
        </p:nvSpPr>
        <p:spPr bwMode="auto">
          <a:xfrm>
            <a:off x="886243" y="3886557"/>
            <a:ext cx="3670419" cy="1023742"/>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cs typeface="+mn-ea"/>
                <a:sym typeface="+mn-lt"/>
              </a:rPr>
              <a:t>利用</a:t>
            </a:r>
            <a:r>
              <a:rPr lang="zh-CN" altLang="en-US" sz="1400" dirty="0">
                <a:solidFill>
                  <a:srgbClr val="C00000"/>
                </a:solidFill>
                <a:latin typeface="微软雅黑" panose="020B0503020204020204" pitchFamily="34" charset="-122"/>
                <a:ea typeface="微软雅黑" panose="020B0503020204020204" pitchFamily="34" charset="-122"/>
                <a:cs typeface="+mn-ea"/>
                <a:sym typeface="+mn-lt"/>
              </a:rPr>
              <a:t>实际路网数据</a:t>
            </a:r>
            <a:r>
              <a:rPr lang="zh-CN" altLang="en-US" sz="1400" dirty="0">
                <a:latin typeface="微软雅黑" panose="020B0503020204020204" pitchFamily="34" charset="-122"/>
                <a:ea typeface="微软雅黑" panose="020B0503020204020204" pitchFamily="34" charset="-122"/>
                <a:cs typeface="+mn-ea"/>
                <a:sym typeface="+mn-lt"/>
              </a:rPr>
              <a:t>对模型进行验证，并利用</a:t>
            </a:r>
            <a:r>
              <a:rPr lang="en-US" altLang="zh-CN" sz="1400" dirty="0">
                <a:solidFill>
                  <a:srgbClr val="C00000"/>
                </a:solidFill>
                <a:latin typeface="微软雅黑" panose="020B0503020204020204" pitchFamily="34" charset="-122"/>
                <a:ea typeface="微软雅黑" panose="020B0503020204020204" pitchFamily="34" charset="-122"/>
                <a:cs typeface="+mn-ea"/>
                <a:sym typeface="+mn-lt"/>
              </a:rPr>
              <a:t>VISSIM</a:t>
            </a:r>
            <a:r>
              <a:rPr lang="zh-CN" altLang="en-US" sz="1400" dirty="0">
                <a:solidFill>
                  <a:srgbClr val="C00000"/>
                </a:solidFill>
                <a:latin typeface="微软雅黑" panose="020B0503020204020204" pitchFamily="34" charset="-122"/>
                <a:ea typeface="微软雅黑" panose="020B0503020204020204" pitchFamily="34" charset="-122"/>
                <a:cs typeface="+mn-ea"/>
                <a:sym typeface="+mn-lt"/>
              </a:rPr>
              <a:t>仿真平台建立仿真模型</a:t>
            </a:r>
            <a:r>
              <a:rPr lang="zh-CN" altLang="en-US" sz="1400" dirty="0">
                <a:latin typeface="微软雅黑" panose="020B0503020204020204" pitchFamily="34" charset="-122"/>
                <a:ea typeface="微软雅黑" panose="020B0503020204020204" pitchFamily="34" charset="-122"/>
                <a:cs typeface="+mn-ea"/>
                <a:sym typeface="+mn-lt"/>
              </a:rPr>
              <a:t>，对模型进行仿真验证，以确保模型的有效性和可行性。</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21" name="矩形 20">
            <a:extLst>
              <a:ext uri="{FF2B5EF4-FFF2-40B4-BE49-F238E27FC236}">
                <a16:creationId xmlns:a16="http://schemas.microsoft.com/office/drawing/2014/main" id="{0CF457EF-620F-45E5-A253-156938093709}"/>
              </a:ext>
            </a:extLst>
          </p:cNvPr>
          <p:cNvSpPr/>
          <p:nvPr/>
        </p:nvSpPr>
        <p:spPr bwMode="auto">
          <a:xfrm>
            <a:off x="917434" y="2317077"/>
            <a:ext cx="2020887" cy="338554"/>
          </a:xfrm>
          <a:prstGeom prst="rect">
            <a:avLst/>
          </a:prstGeom>
        </p:spPr>
        <p:txBody>
          <a:bodyPr>
            <a:spAutoFit/>
          </a:bodyPr>
          <a:lstStyle/>
          <a:p>
            <a:pPr fontAlgn="auto">
              <a:spcBef>
                <a:spcPts val="0"/>
              </a:spcBef>
              <a:spcAft>
                <a:spcPts val="0"/>
              </a:spcAft>
              <a:defRPr/>
            </a:pPr>
            <a:r>
              <a:rPr lang="zh-CN" altLang="en-US" sz="1600" dirty="0">
                <a:solidFill>
                  <a:schemeClr val="tx1">
                    <a:lumMod val="65000"/>
                    <a:lumOff val="35000"/>
                  </a:schemeClr>
                </a:solidFill>
                <a:latin typeface="微软雅黑" pitchFamily="34" charset="-122"/>
                <a:ea typeface="微软雅黑" pitchFamily="34" charset="-122"/>
              </a:rPr>
              <a:t>模型建立</a:t>
            </a:r>
          </a:p>
        </p:txBody>
      </p:sp>
      <p:grpSp>
        <p:nvGrpSpPr>
          <p:cNvPr id="6" name="组合 5">
            <a:extLst>
              <a:ext uri="{FF2B5EF4-FFF2-40B4-BE49-F238E27FC236}">
                <a16:creationId xmlns:a16="http://schemas.microsoft.com/office/drawing/2014/main" id="{DADFABCB-D3A0-4453-9E65-7F6CE59ADC91}"/>
              </a:ext>
            </a:extLst>
          </p:cNvPr>
          <p:cNvGrpSpPr/>
          <p:nvPr/>
        </p:nvGrpSpPr>
        <p:grpSpPr>
          <a:xfrm>
            <a:off x="426006" y="3517913"/>
            <a:ext cx="458377" cy="458377"/>
            <a:chOff x="3262416" y="3520337"/>
            <a:chExt cx="719137" cy="720725"/>
          </a:xfrm>
        </p:grpSpPr>
        <p:sp>
          <p:nvSpPr>
            <p:cNvPr id="15" name="椭圆 14">
              <a:extLst>
                <a:ext uri="{FF2B5EF4-FFF2-40B4-BE49-F238E27FC236}">
                  <a16:creationId xmlns:a16="http://schemas.microsoft.com/office/drawing/2014/main" id="{4403AA45-5EB8-4169-831E-4D008C2C33F0}"/>
                </a:ext>
              </a:extLst>
            </p:cNvPr>
            <p:cNvSpPr/>
            <p:nvPr/>
          </p:nvSpPr>
          <p:spPr bwMode="auto">
            <a:xfrm>
              <a:off x="3262416" y="3520337"/>
              <a:ext cx="719137" cy="72072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22" name="ïṩ1îḋe">
              <a:extLst>
                <a:ext uri="{FF2B5EF4-FFF2-40B4-BE49-F238E27FC236}">
                  <a16:creationId xmlns:a16="http://schemas.microsoft.com/office/drawing/2014/main" id="{810F9596-6570-4E82-A696-221592B2C379}"/>
                </a:ext>
              </a:extLst>
            </p:cNvPr>
            <p:cNvSpPr/>
            <p:nvPr/>
          </p:nvSpPr>
          <p:spPr>
            <a:xfrm>
              <a:off x="3439125" y="3693375"/>
              <a:ext cx="343202" cy="406597"/>
            </a:xfrm>
            <a:custGeom>
              <a:avLst/>
              <a:gdLst>
                <a:gd name="connsiteX0" fmla="*/ 339178 w 504144"/>
                <a:gd name="connsiteY0" fmla="*/ 313099 h 597266"/>
                <a:gd name="connsiteX1" fmla="*/ 367197 w 504144"/>
                <a:gd name="connsiteY1" fmla="*/ 328502 h 597266"/>
                <a:gd name="connsiteX2" fmla="*/ 406549 w 504144"/>
                <a:gd name="connsiteY2" fmla="*/ 380684 h 597266"/>
                <a:gd name="connsiteX3" fmla="*/ 446532 w 504144"/>
                <a:gd name="connsiteY3" fmla="*/ 328502 h 597266"/>
                <a:gd name="connsiteX4" fmla="*/ 472662 w 504144"/>
                <a:gd name="connsiteY4" fmla="*/ 313099 h 597266"/>
                <a:gd name="connsiteX5" fmla="*/ 500681 w 504144"/>
                <a:gd name="connsiteY5" fmla="*/ 339190 h 597266"/>
                <a:gd name="connsiteX6" fmla="*/ 492496 w 504144"/>
                <a:gd name="connsiteY6" fmla="*/ 359937 h 597266"/>
                <a:gd name="connsiteX7" fmla="*/ 440865 w 504144"/>
                <a:gd name="connsiteY7" fmla="*/ 419977 h 597266"/>
                <a:gd name="connsiteX8" fmla="*/ 494070 w 504144"/>
                <a:gd name="connsiteY8" fmla="*/ 480960 h 597266"/>
                <a:gd name="connsiteX9" fmla="*/ 504144 w 504144"/>
                <a:gd name="connsiteY9" fmla="*/ 503907 h 597266"/>
                <a:gd name="connsiteX10" fmla="*/ 476125 w 504144"/>
                <a:gd name="connsiteY10" fmla="*/ 531570 h 597266"/>
                <a:gd name="connsiteX11" fmla="*/ 448106 w 504144"/>
                <a:gd name="connsiteY11" fmla="*/ 516167 h 597266"/>
                <a:gd name="connsiteX12" fmla="*/ 405290 w 504144"/>
                <a:gd name="connsiteY12" fmla="*/ 459899 h 597266"/>
                <a:gd name="connsiteX13" fmla="*/ 362474 w 504144"/>
                <a:gd name="connsiteY13" fmla="*/ 516167 h 597266"/>
                <a:gd name="connsiteX14" fmla="*/ 336344 w 504144"/>
                <a:gd name="connsiteY14" fmla="*/ 531570 h 597266"/>
                <a:gd name="connsiteX15" fmla="*/ 308325 w 504144"/>
                <a:gd name="connsiteY15" fmla="*/ 505479 h 597266"/>
                <a:gd name="connsiteX16" fmla="*/ 316510 w 504144"/>
                <a:gd name="connsiteY16" fmla="*/ 484732 h 597266"/>
                <a:gd name="connsiteX17" fmla="*/ 370974 w 504144"/>
                <a:gd name="connsiteY17" fmla="*/ 420606 h 597266"/>
                <a:gd name="connsiteX18" fmla="*/ 321233 w 504144"/>
                <a:gd name="connsiteY18" fmla="*/ 363709 h 597266"/>
                <a:gd name="connsiteX19" fmla="*/ 311473 w 504144"/>
                <a:gd name="connsiteY19" fmla="*/ 340762 h 597266"/>
                <a:gd name="connsiteX20" fmla="*/ 339178 w 504144"/>
                <a:gd name="connsiteY20" fmla="*/ 313099 h 597266"/>
                <a:gd name="connsiteX21" fmla="*/ 330676 w 504144"/>
                <a:gd name="connsiteY21" fmla="*/ 0 h 597266"/>
                <a:gd name="connsiteX22" fmla="*/ 412524 w 504144"/>
                <a:gd name="connsiteY22" fmla="*/ 89904 h 597266"/>
                <a:gd name="connsiteX23" fmla="*/ 388914 w 504144"/>
                <a:gd name="connsiteY23" fmla="*/ 117253 h 597266"/>
                <a:gd name="connsiteX24" fmla="*/ 361526 w 504144"/>
                <a:gd name="connsiteY24" fmla="*/ 93991 h 597266"/>
                <a:gd name="connsiteX25" fmla="*/ 330676 w 504144"/>
                <a:gd name="connsiteY25" fmla="*/ 50925 h 597266"/>
                <a:gd name="connsiteX26" fmla="*/ 275587 w 504144"/>
                <a:gd name="connsiteY26" fmla="*/ 141458 h 597266"/>
                <a:gd name="connsiteX27" fmla="*/ 273383 w 504144"/>
                <a:gd name="connsiteY27" fmla="*/ 148688 h 597266"/>
                <a:gd name="connsiteX28" fmla="*/ 259847 w 504144"/>
                <a:gd name="connsiteY28" fmla="*/ 200870 h 597266"/>
                <a:gd name="connsiteX29" fmla="*/ 322177 w 504144"/>
                <a:gd name="connsiteY29" fmla="*/ 200870 h 597266"/>
                <a:gd name="connsiteX30" fmla="*/ 347675 w 504144"/>
                <a:gd name="connsiteY30" fmla="*/ 226332 h 597266"/>
                <a:gd name="connsiteX31" fmla="*/ 322177 w 504144"/>
                <a:gd name="connsiteY31" fmla="*/ 251795 h 597266"/>
                <a:gd name="connsiteX32" fmla="*/ 246940 w 504144"/>
                <a:gd name="connsiteY32" fmla="*/ 251795 h 597266"/>
                <a:gd name="connsiteX33" fmla="*/ 179888 w 504144"/>
                <a:gd name="connsiteY33" fmla="*/ 526851 h 597266"/>
                <a:gd name="connsiteX34" fmla="*/ 179574 w 504144"/>
                <a:gd name="connsiteY34" fmla="*/ 528109 h 597266"/>
                <a:gd name="connsiteX35" fmla="*/ 97097 w 504144"/>
                <a:gd name="connsiteY35" fmla="*/ 597266 h 597266"/>
                <a:gd name="connsiteX36" fmla="*/ 1083 w 504144"/>
                <a:gd name="connsiteY36" fmla="*/ 514277 h 597266"/>
                <a:gd name="connsiteX37" fmla="*/ 18397 w 504144"/>
                <a:gd name="connsiteY37" fmla="*/ 482528 h 597266"/>
                <a:gd name="connsiteX38" fmla="*/ 50192 w 504144"/>
                <a:gd name="connsiteY38" fmla="*/ 500132 h 597266"/>
                <a:gd name="connsiteX39" fmla="*/ 97097 w 504144"/>
                <a:gd name="connsiteY39" fmla="*/ 546341 h 597266"/>
                <a:gd name="connsiteX40" fmla="*/ 130465 w 504144"/>
                <a:gd name="connsiteY40" fmla="*/ 513963 h 597266"/>
                <a:gd name="connsiteX41" fmla="*/ 194369 w 504144"/>
                <a:gd name="connsiteY41" fmla="*/ 251795 h 597266"/>
                <a:gd name="connsiteX42" fmla="*/ 117558 w 504144"/>
                <a:gd name="connsiteY42" fmla="*/ 251795 h 597266"/>
                <a:gd name="connsiteX43" fmla="*/ 92060 w 504144"/>
                <a:gd name="connsiteY43" fmla="*/ 226332 h 597266"/>
                <a:gd name="connsiteX44" fmla="*/ 117558 w 504144"/>
                <a:gd name="connsiteY44" fmla="*/ 200870 h 597266"/>
                <a:gd name="connsiteX45" fmla="*/ 206961 w 504144"/>
                <a:gd name="connsiteY45" fmla="*/ 200870 h 597266"/>
                <a:gd name="connsiteX46" fmla="*/ 224275 w 504144"/>
                <a:gd name="connsiteY46" fmla="*/ 133913 h 597266"/>
                <a:gd name="connsiteX47" fmla="*/ 226478 w 504144"/>
                <a:gd name="connsiteY47" fmla="*/ 126998 h 597266"/>
                <a:gd name="connsiteX48" fmla="*/ 330676 w 504144"/>
                <a:gd name="connsiteY48" fmla="*/ 0 h 59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4144" h="597266">
                  <a:moveTo>
                    <a:pt x="339178" y="313099"/>
                  </a:moveTo>
                  <a:cubicBezTo>
                    <a:pt x="351141" y="313099"/>
                    <a:pt x="359326" y="318757"/>
                    <a:pt x="367197" y="328502"/>
                  </a:cubicBezTo>
                  <a:lnTo>
                    <a:pt x="406549" y="380684"/>
                  </a:lnTo>
                  <a:lnTo>
                    <a:pt x="446532" y="328502"/>
                  </a:lnTo>
                  <a:cubicBezTo>
                    <a:pt x="453773" y="320015"/>
                    <a:pt x="461958" y="313099"/>
                    <a:pt x="472662" y="313099"/>
                  </a:cubicBezTo>
                  <a:cubicBezTo>
                    <a:pt x="488403" y="313099"/>
                    <a:pt x="500681" y="324101"/>
                    <a:pt x="500681" y="339190"/>
                  </a:cubicBezTo>
                  <a:cubicBezTo>
                    <a:pt x="500681" y="347677"/>
                    <a:pt x="497218" y="353964"/>
                    <a:pt x="492496" y="359937"/>
                  </a:cubicBezTo>
                  <a:lnTo>
                    <a:pt x="440865" y="419977"/>
                  </a:lnTo>
                  <a:lnTo>
                    <a:pt x="494070" y="480960"/>
                  </a:lnTo>
                  <a:cubicBezTo>
                    <a:pt x="500681" y="488819"/>
                    <a:pt x="504144" y="496049"/>
                    <a:pt x="504144" y="503907"/>
                  </a:cubicBezTo>
                  <a:cubicBezTo>
                    <a:pt x="504144" y="520882"/>
                    <a:pt x="491236" y="531570"/>
                    <a:pt x="476125" y="531570"/>
                  </a:cubicBezTo>
                  <a:cubicBezTo>
                    <a:pt x="464476" y="531570"/>
                    <a:pt x="455976" y="525912"/>
                    <a:pt x="448106" y="516167"/>
                  </a:cubicBezTo>
                  <a:lnTo>
                    <a:pt x="405290" y="459899"/>
                  </a:lnTo>
                  <a:lnTo>
                    <a:pt x="362474" y="516167"/>
                  </a:lnTo>
                  <a:cubicBezTo>
                    <a:pt x="355548" y="524654"/>
                    <a:pt x="347048" y="531570"/>
                    <a:pt x="336344" y="531570"/>
                  </a:cubicBezTo>
                  <a:cubicBezTo>
                    <a:pt x="320603" y="531570"/>
                    <a:pt x="308325" y="520568"/>
                    <a:pt x="308325" y="505479"/>
                  </a:cubicBezTo>
                  <a:cubicBezTo>
                    <a:pt x="308325" y="496992"/>
                    <a:pt x="311473" y="490705"/>
                    <a:pt x="316510" y="484732"/>
                  </a:cubicBezTo>
                  <a:lnTo>
                    <a:pt x="370974" y="420606"/>
                  </a:lnTo>
                  <a:lnTo>
                    <a:pt x="321233" y="363709"/>
                  </a:lnTo>
                  <a:cubicBezTo>
                    <a:pt x="314621" y="355850"/>
                    <a:pt x="311473" y="348620"/>
                    <a:pt x="311473" y="340762"/>
                  </a:cubicBezTo>
                  <a:cubicBezTo>
                    <a:pt x="311473" y="323787"/>
                    <a:pt x="324066" y="313099"/>
                    <a:pt x="339178" y="313099"/>
                  </a:cubicBezTo>
                  <a:close/>
                  <a:moveTo>
                    <a:pt x="330676" y="0"/>
                  </a:moveTo>
                  <a:cubicBezTo>
                    <a:pt x="389858" y="0"/>
                    <a:pt x="410005" y="58784"/>
                    <a:pt x="412524" y="89904"/>
                  </a:cubicBezTo>
                  <a:cubicBezTo>
                    <a:pt x="413468" y="104050"/>
                    <a:pt x="402765" y="116310"/>
                    <a:pt x="388914" y="117253"/>
                  </a:cubicBezTo>
                  <a:cubicBezTo>
                    <a:pt x="374748" y="118510"/>
                    <a:pt x="362471" y="107822"/>
                    <a:pt x="361526" y="93991"/>
                  </a:cubicBezTo>
                  <a:cubicBezTo>
                    <a:pt x="361212" y="92105"/>
                    <a:pt x="357119" y="50925"/>
                    <a:pt x="330676" y="50925"/>
                  </a:cubicBezTo>
                  <a:cubicBezTo>
                    <a:pt x="302030" y="50925"/>
                    <a:pt x="283457" y="114424"/>
                    <a:pt x="275587" y="141458"/>
                  </a:cubicBezTo>
                  <a:lnTo>
                    <a:pt x="273383" y="148688"/>
                  </a:lnTo>
                  <a:cubicBezTo>
                    <a:pt x="271494" y="154975"/>
                    <a:pt x="266458" y="174150"/>
                    <a:pt x="259847" y="200870"/>
                  </a:cubicBezTo>
                  <a:lnTo>
                    <a:pt x="322177" y="200870"/>
                  </a:lnTo>
                  <a:cubicBezTo>
                    <a:pt x="336343" y="200870"/>
                    <a:pt x="347675" y="212187"/>
                    <a:pt x="347675" y="226332"/>
                  </a:cubicBezTo>
                  <a:cubicBezTo>
                    <a:pt x="347675" y="240478"/>
                    <a:pt x="336343" y="251795"/>
                    <a:pt x="322177" y="251795"/>
                  </a:cubicBezTo>
                  <a:lnTo>
                    <a:pt x="246940" y="251795"/>
                  </a:lnTo>
                  <a:cubicBezTo>
                    <a:pt x="226164" y="336669"/>
                    <a:pt x="197832" y="453293"/>
                    <a:pt x="179888" y="526851"/>
                  </a:cubicBezTo>
                  <a:cubicBezTo>
                    <a:pt x="179888" y="527166"/>
                    <a:pt x="179888" y="527480"/>
                    <a:pt x="179574" y="528109"/>
                  </a:cubicBezTo>
                  <a:cubicBezTo>
                    <a:pt x="172018" y="553886"/>
                    <a:pt x="145890" y="597266"/>
                    <a:pt x="97097" y="597266"/>
                  </a:cubicBezTo>
                  <a:cubicBezTo>
                    <a:pt x="40433" y="597266"/>
                    <a:pt x="9898" y="545084"/>
                    <a:pt x="1083" y="514277"/>
                  </a:cubicBezTo>
                  <a:cubicBezTo>
                    <a:pt x="-3009" y="500760"/>
                    <a:pt x="4861" y="486615"/>
                    <a:pt x="18397" y="482528"/>
                  </a:cubicBezTo>
                  <a:cubicBezTo>
                    <a:pt x="31934" y="478756"/>
                    <a:pt x="46099" y="486615"/>
                    <a:pt x="50192" y="500132"/>
                  </a:cubicBezTo>
                  <a:cubicBezTo>
                    <a:pt x="50192" y="500446"/>
                    <a:pt x="64358" y="546341"/>
                    <a:pt x="97097" y="546341"/>
                  </a:cubicBezTo>
                  <a:cubicBezTo>
                    <a:pt x="118503" y="546341"/>
                    <a:pt x="129206" y="517735"/>
                    <a:pt x="130465" y="513963"/>
                  </a:cubicBezTo>
                  <a:cubicBezTo>
                    <a:pt x="134243" y="498246"/>
                    <a:pt x="168241" y="358045"/>
                    <a:pt x="194369" y="251795"/>
                  </a:cubicBezTo>
                  <a:lnTo>
                    <a:pt x="117558" y="251795"/>
                  </a:lnTo>
                  <a:cubicBezTo>
                    <a:pt x="103393" y="251795"/>
                    <a:pt x="92060" y="240478"/>
                    <a:pt x="92060" y="226332"/>
                  </a:cubicBezTo>
                  <a:cubicBezTo>
                    <a:pt x="92060" y="212187"/>
                    <a:pt x="103393" y="200870"/>
                    <a:pt x="117558" y="200870"/>
                  </a:cubicBezTo>
                  <a:lnTo>
                    <a:pt x="206961" y="200870"/>
                  </a:lnTo>
                  <a:cubicBezTo>
                    <a:pt x="215460" y="167234"/>
                    <a:pt x="221756" y="142086"/>
                    <a:pt x="224275" y="133913"/>
                  </a:cubicBezTo>
                  <a:lnTo>
                    <a:pt x="226478" y="126998"/>
                  </a:lnTo>
                  <a:cubicBezTo>
                    <a:pt x="238441" y="85818"/>
                    <a:pt x="263624" y="0"/>
                    <a:pt x="330676" y="0"/>
                  </a:cubicBezTo>
                  <a:close/>
                </a:path>
              </a:pathLst>
            </a:custGeom>
            <a:solidFill>
              <a:srgbClr val="1F4E7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grpSp>
      <p:pic>
        <p:nvPicPr>
          <p:cNvPr id="3" name="图片 2">
            <a:extLst>
              <a:ext uri="{FF2B5EF4-FFF2-40B4-BE49-F238E27FC236}">
                <a16:creationId xmlns:a16="http://schemas.microsoft.com/office/drawing/2014/main" id="{DB54D328-1027-4AEB-A70F-29DD7008AB01}"/>
              </a:ext>
            </a:extLst>
          </p:cNvPr>
          <p:cNvPicPr>
            <a:picLocks noChangeAspect="1"/>
          </p:cNvPicPr>
          <p:nvPr/>
        </p:nvPicPr>
        <p:blipFill>
          <a:blip r:embed="rId3"/>
          <a:stretch>
            <a:fillRect/>
          </a:stretch>
        </p:blipFill>
        <p:spPr>
          <a:xfrm>
            <a:off x="426652" y="872092"/>
            <a:ext cx="458377" cy="458377"/>
          </a:xfrm>
          <a:prstGeom prst="rect">
            <a:avLst/>
          </a:prstGeom>
        </p:spPr>
      </p:pic>
      <p:pic>
        <p:nvPicPr>
          <p:cNvPr id="5" name="图片 4">
            <a:extLst>
              <a:ext uri="{FF2B5EF4-FFF2-40B4-BE49-F238E27FC236}">
                <a16:creationId xmlns:a16="http://schemas.microsoft.com/office/drawing/2014/main" id="{BD3F92A7-BF9C-41F4-9160-3536D178EADA}"/>
              </a:ext>
            </a:extLst>
          </p:cNvPr>
          <p:cNvPicPr>
            <a:picLocks noChangeAspect="1"/>
          </p:cNvPicPr>
          <p:nvPr/>
        </p:nvPicPr>
        <p:blipFill>
          <a:blip r:embed="rId4"/>
          <a:stretch>
            <a:fillRect/>
          </a:stretch>
        </p:blipFill>
        <p:spPr>
          <a:xfrm>
            <a:off x="426007" y="2224102"/>
            <a:ext cx="458377" cy="458377"/>
          </a:xfrm>
          <a:prstGeom prst="rect">
            <a:avLst/>
          </a:prstGeom>
        </p:spPr>
      </p:pic>
      <p:pic>
        <p:nvPicPr>
          <p:cNvPr id="27" name="图片 26">
            <a:extLst>
              <a:ext uri="{FF2B5EF4-FFF2-40B4-BE49-F238E27FC236}">
                <a16:creationId xmlns:a16="http://schemas.microsoft.com/office/drawing/2014/main" id="{E9B154EC-F2D8-401A-85A9-CFBCD4B1514B}"/>
              </a:ext>
            </a:extLst>
          </p:cNvPr>
          <p:cNvPicPr>
            <a:picLocks noChangeAspect="1"/>
          </p:cNvPicPr>
          <p:nvPr/>
        </p:nvPicPr>
        <p:blipFill>
          <a:blip r:embed="rId5"/>
          <a:stretch>
            <a:fillRect/>
          </a:stretch>
        </p:blipFill>
        <p:spPr>
          <a:xfrm>
            <a:off x="4736523" y="975673"/>
            <a:ext cx="3903352" cy="1332852"/>
          </a:xfrm>
          <a:prstGeom prst="rect">
            <a:avLst/>
          </a:prstGeom>
        </p:spPr>
      </p:pic>
      <p:pic>
        <p:nvPicPr>
          <p:cNvPr id="32" name="图片 31">
            <a:extLst>
              <a:ext uri="{FF2B5EF4-FFF2-40B4-BE49-F238E27FC236}">
                <a16:creationId xmlns:a16="http://schemas.microsoft.com/office/drawing/2014/main" id="{BC3FAEA9-2E13-425A-AFD0-A3AE3718B754}"/>
              </a:ext>
            </a:extLst>
          </p:cNvPr>
          <p:cNvPicPr>
            <a:picLocks noChangeAspect="1"/>
          </p:cNvPicPr>
          <p:nvPr/>
        </p:nvPicPr>
        <p:blipFill>
          <a:blip r:embed="rId6"/>
          <a:stretch>
            <a:fillRect/>
          </a:stretch>
        </p:blipFill>
        <p:spPr>
          <a:xfrm>
            <a:off x="4681144" y="3451399"/>
            <a:ext cx="4195322" cy="1200281"/>
          </a:xfrm>
          <a:prstGeom prst="rect">
            <a:avLst/>
          </a:prstGeom>
        </p:spPr>
      </p:pic>
      <p:pic>
        <p:nvPicPr>
          <p:cNvPr id="36" name="图片 35">
            <a:extLst>
              <a:ext uri="{FF2B5EF4-FFF2-40B4-BE49-F238E27FC236}">
                <a16:creationId xmlns:a16="http://schemas.microsoft.com/office/drawing/2014/main" id="{23228630-91FE-4FB6-B677-B0E28BD05D51}"/>
              </a:ext>
            </a:extLst>
          </p:cNvPr>
          <p:cNvPicPr>
            <a:picLocks noChangeAspect="1"/>
          </p:cNvPicPr>
          <p:nvPr/>
        </p:nvPicPr>
        <p:blipFill>
          <a:blip r:embed="rId7"/>
          <a:stretch>
            <a:fillRect/>
          </a:stretch>
        </p:blipFill>
        <p:spPr>
          <a:xfrm>
            <a:off x="5027176" y="2477914"/>
            <a:ext cx="923810" cy="238095"/>
          </a:xfrm>
          <a:prstGeom prst="rect">
            <a:avLst/>
          </a:prstGeom>
        </p:spPr>
      </p:pic>
      <p:pic>
        <p:nvPicPr>
          <p:cNvPr id="37" name="图片 36">
            <a:extLst>
              <a:ext uri="{FF2B5EF4-FFF2-40B4-BE49-F238E27FC236}">
                <a16:creationId xmlns:a16="http://schemas.microsoft.com/office/drawing/2014/main" id="{CFAE7FFA-F885-47E2-B9D6-9FD4956214E5}"/>
              </a:ext>
            </a:extLst>
          </p:cNvPr>
          <p:cNvPicPr>
            <a:picLocks noChangeAspect="1"/>
          </p:cNvPicPr>
          <p:nvPr/>
        </p:nvPicPr>
        <p:blipFill>
          <a:blip r:embed="rId8"/>
          <a:stretch>
            <a:fillRect/>
          </a:stretch>
        </p:blipFill>
        <p:spPr>
          <a:xfrm>
            <a:off x="6647046" y="2397804"/>
            <a:ext cx="1361905" cy="371429"/>
          </a:xfrm>
          <a:prstGeom prst="rect">
            <a:avLst/>
          </a:prstGeom>
        </p:spPr>
      </p:pic>
      <p:pic>
        <p:nvPicPr>
          <p:cNvPr id="38" name="图片 37">
            <a:extLst>
              <a:ext uri="{FF2B5EF4-FFF2-40B4-BE49-F238E27FC236}">
                <a16:creationId xmlns:a16="http://schemas.microsoft.com/office/drawing/2014/main" id="{97120D77-9246-4839-A647-B59A1FCB8640}"/>
              </a:ext>
            </a:extLst>
          </p:cNvPr>
          <p:cNvPicPr>
            <a:picLocks noChangeAspect="1"/>
          </p:cNvPicPr>
          <p:nvPr/>
        </p:nvPicPr>
        <p:blipFill>
          <a:blip r:embed="rId9"/>
          <a:stretch>
            <a:fillRect/>
          </a:stretch>
        </p:blipFill>
        <p:spPr>
          <a:xfrm>
            <a:off x="4868830" y="2851779"/>
            <a:ext cx="3552381" cy="428571"/>
          </a:xfrm>
          <a:prstGeom prst="rect">
            <a:avLst/>
          </a:prstGeom>
        </p:spPr>
      </p:pic>
    </p:spTree>
    <p:extLst>
      <p:ext uri="{BB962C8B-B14F-4D97-AF65-F5344CB8AC3E}">
        <p14:creationId xmlns:p14="http://schemas.microsoft.com/office/powerpoint/2010/main" val="14664051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2"/>
</p:tagLst>
</file>

<file path=ppt/tags/tag2.xml><?xml version="1.0" encoding="utf-8"?>
<p:tagLst xmlns:a="http://schemas.openxmlformats.org/drawingml/2006/main" xmlns:r="http://schemas.openxmlformats.org/officeDocument/2006/relationships" xmlns:p="http://schemas.openxmlformats.org/presentationml/2006/main">
  <p:tag name="TIMING" val="|0.6|0.8|0.7|1.1|0.8|0.7|0.9"/>
</p:tagLst>
</file>

<file path=ppt/tags/tag3.xml><?xml version="1.0" encoding="utf-8"?>
<p:tagLst xmlns:a="http://schemas.openxmlformats.org/drawingml/2006/main" xmlns:r="http://schemas.openxmlformats.org/officeDocument/2006/relationships" xmlns:p="http://schemas.openxmlformats.org/presentationml/2006/main">
  <p:tag name="TIMING" val="|1.3|1.2|0.6|1.4|0.8|0.8|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2797</TotalTime>
  <Words>1217</Words>
  <Application>Microsoft Office PowerPoint</Application>
  <PresentationFormat>自定义</PresentationFormat>
  <Paragraphs>112</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Gill Sans</vt:lpstr>
      <vt:lpstr>微软雅黑</vt:lpstr>
      <vt:lpstr>微软雅黑 Light</vt:lpstr>
      <vt:lpstr>Arial</vt:lpstr>
      <vt:lpstr>Calibri</vt:lpstr>
      <vt:lpstr>Helvetica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ok2</dc:title>
  <cp:lastModifiedBy>2392839367@qq.com</cp:lastModifiedBy>
  <cp:revision>38</cp:revision>
  <dcterms:modified xsi:type="dcterms:W3CDTF">2021-09-24T12:53:20Z</dcterms:modified>
</cp:coreProperties>
</file>