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1.xml" ContentType="application/vnd.openxmlformats-officedocument.presentationml.tags+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7" r:id="rId2"/>
    <p:sldId id="258" r:id="rId3"/>
    <p:sldId id="261" r:id="rId4"/>
    <p:sldId id="266" r:id="rId5"/>
    <p:sldId id="271" r:id="rId6"/>
    <p:sldId id="269" r:id="rId7"/>
    <p:sldId id="289" r:id="rId8"/>
    <p:sldId id="290" r:id="rId9"/>
    <p:sldId id="294" r:id="rId10"/>
    <p:sldId id="270" r:id="rId11"/>
    <p:sldId id="293" r:id="rId12"/>
    <p:sldId id="288" r:id="rId13"/>
  </p:sldIdLst>
  <p:sldSz cx="9144000" cy="5143500" type="screen16x9"/>
  <p:notesSz cx="6858000" cy="9144000"/>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44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18" autoAdjust="0"/>
  </p:normalViewPr>
  <p:slideViewPr>
    <p:cSldViewPr>
      <p:cViewPr varScale="1">
        <p:scale>
          <a:sx n="137" d="100"/>
          <a:sy n="137" d="100"/>
        </p:scale>
        <p:origin x="864" y="138"/>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21BB06-FFBE-43CA-A2D4-863C095E37AA}" type="doc">
      <dgm:prSet loTypeId="urn:microsoft.com/office/officeart/2005/8/layout/venn2" loCatId="relationship" qsTypeId="urn:microsoft.com/office/officeart/2005/8/quickstyle/simple1" qsCatId="simple" csTypeId="urn:microsoft.com/office/officeart/2005/8/colors/accent3_1" csCatId="accent3" phldr="1"/>
      <dgm:spPr/>
      <dgm:t>
        <a:bodyPr/>
        <a:lstStyle/>
        <a:p>
          <a:endParaRPr lang="zh-CN" altLang="en-US"/>
        </a:p>
      </dgm:t>
    </dgm:pt>
    <dgm:pt modelId="{258BC446-49DF-4F6A-BE3C-ED950C0D418D}">
      <dgm:prSet phldrT="[文本]" custT="1"/>
      <dgm:spPr>
        <a:solidFill>
          <a:schemeClr val="bg1">
            <a:lumMod val="85000"/>
          </a:schemeClr>
        </a:solidFill>
        <a:ln>
          <a:solidFill>
            <a:srgbClr val="414455"/>
          </a:solidFill>
        </a:ln>
      </dgm:spPr>
      <dgm:t>
        <a:bodyPr/>
        <a:lstStyle/>
        <a:p>
          <a:endParaRPr lang="zh-CN" altLang="en-US" sz="1400" dirty="0">
            <a:latin typeface="微软雅黑" pitchFamily="34" charset="-122"/>
            <a:ea typeface="微软雅黑" pitchFamily="34" charset="-122"/>
          </a:endParaRPr>
        </a:p>
      </dgm:t>
    </dgm:pt>
    <dgm:pt modelId="{BCE841DE-0DAA-42F0-BE5E-28E11B5BC1FD}" type="parTrans" cxnId="{5E2B3701-8B1E-450B-BEA9-2F20EA8114EB}">
      <dgm:prSet/>
      <dgm:spPr/>
      <dgm:t>
        <a:bodyPr/>
        <a:lstStyle/>
        <a:p>
          <a:endParaRPr lang="zh-CN" altLang="en-US" sz="1400">
            <a:latin typeface="微软雅黑" pitchFamily="34" charset="-122"/>
            <a:ea typeface="微软雅黑" pitchFamily="34" charset="-122"/>
          </a:endParaRPr>
        </a:p>
      </dgm:t>
    </dgm:pt>
    <dgm:pt modelId="{1CAF5F40-2578-4D05-AF10-7959EB341D53}" type="sibTrans" cxnId="{5E2B3701-8B1E-450B-BEA9-2F20EA8114EB}">
      <dgm:prSet/>
      <dgm:spPr/>
      <dgm:t>
        <a:bodyPr/>
        <a:lstStyle/>
        <a:p>
          <a:endParaRPr lang="zh-CN" altLang="en-US" sz="1400">
            <a:latin typeface="微软雅黑" pitchFamily="34" charset="-122"/>
            <a:ea typeface="微软雅黑" pitchFamily="34" charset="-122"/>
          </a:endParaRPr>
        </a:p>
      </dgm:t>
    </dgm:pt>
    <dgm:pt modelId="{A43AB559-CA65-41C4-8AAF-AC75B99C807D}">
      <dgm:prSet phldrT="[文本]" custT="1"/>
      <dgm:spPr>
        <a:solidFill>
          <a:schemeClr val="bg1">
            <a:lumMod val="95000"/>
          </a:schemeClr>
        </a:solidFill>
        <a:ln>
          <a:solidFill>
            <a:srgbClr val="414455"/>
          </a:solidFill>
        </a:ln>
      </dgm:spPr>
      <dgm:t>
        <a:bodyPr/>
        <a:lstStyle/>
        <a:p>
          <a:r>
            <a:rPr lang="zh-CN" altLang="en-US" sz="1400" dirty="0">
              <a:latin typeface="微软雅黑" pitchFamily="34" charset="-122"/>
              <a:ea typeface="微软雅黑" pitchFamily="34" charset="-122"/>
            </a:rPr>
            <a:t>排放</a:t>
          </a:r>
        </a:p>
      </dgm:t>
    </dgm:pt>
    <dgm:pt modelId="{42D42D34-CFE3-46D4-9661-D7EED904B5EB}" type="parTrans" cxnId="{48DAD1C6-8486-406B-9246-8B9EB0E66985}">
      <dgm:prSet/>
      <dgm:spPr/>
      <dgm:t>
        <a:bodyPr/>
        <a:lstStyle/>
        <a:p>
          <a:endParaRPr lang="zh-CN" altLang="en-US" sz="1400">
            <a:latin typeface="微软雅黑" pitchFamily="34" charset="-122"/>
            <a:ea typeface="微软雅黑" pitchFamily="34" charset="-122"/>
          </a:endParaRPr>
        </a:p>
      </dgm:t>
    </dgm:pt>
    <dgm:pt modelId="{ACDF5ABD-96BB-435E-B616-301975DC29B6}" type="sibTrans" cxnId="{48DAD1C6-8486-406B-9246-8B9EB0E66985}">
      <dgm:prSet/>
      <dgm:spPr/>
      <dgm:t>
        <a:bodyPr/>
        <a:lstStyle/>
        <a:p>
          <a:endParaRPr lang="zh-CN" altLang="en-US" sz="1400">
            <a:latin typeface="微软雅黑" pitchFamily="34" charset="-122"/>
            <a:ea typeface="微软雅黑" pitchFamily="34" charset="-122"/>
          </a:endParaRPr>
        </a:p>
      </dgm:t>
    </dgm:pt>
    <dgm:pt modelId="{7D732986-F3E8-4E5D-9D52-F38C4AD1449F}">
      <dgm:prSet phldrT="[文本]" custT="1"/>
      <dgm:spPr>
        <a:solidFill>
          <a:schemeClr val="bg1"/>
        </a:solidFill>
        <a:ln>
          <a:solidFill>
            <a:srgbClr val="414455"/>
          </a:solidFill>
        </a:ln>
      </dgm:spPr>
      <dgm:t>
        <a:bodyPr/>
        <a:lstStyle/>
        <a:p>
          <a:r>
            <a:rPr lang="zh-CN" altLang="en-US" sz="1400" dirty="0">
              <a:latin typeface="微软雅黑" pitchFamily="34" charset="-122"/>
              <a:ea typeface="微软雅黑" pitchFamily="34" charset="-122"/>
            </a:rPr>
            <a:t>能耗</a:t>
          </a:r>
        </a:p>
      </dgm:t>
    </dgm:pt>
    <dgm:pt modelId="{B3D74DA4-1A06-4FE0-9A5A-8A77B8C37D81}" type="parTrans" cxnId="{3D587EBE-36D1-4787-A9CD-221EB41868CC}">
      <dgm:prSet/>
      <dgm:spPr/>
      <dgm:t>
        <a:bodyPr/>
        <a:lstStyle/>
        <a:p>
          <a:endParaRPr lang="zh-CN" altLang="en-US" sz="1400">
            <a:latin typeface="微软雅黑" pitchFamily="34" charset="-122"/>
            <a:ea typeface="微软雅黑" pitchFamily="34" charset="-122"/>
          </a:endParaRPr>
        </a:p>
      </dgm:t>
    </dgm:pt>
    <dgm:pt modelId="{6119020D-599B-443D-95E9-7B9577052852}" type="sibTrans" cxnId="{3D587EBE-36D1-4787-A9CD-221EB41868CC}">
      <dgm:prSet/>
      <dgm:spPr/>
      <dgm:t>
        <a:bodyPr/>
        <a:lstStyle/>
        <a:p>
          <a:endParaRPr lang="zh-CN" altLang="en-US" sz="1400">
            <a:latin typeface="微软雅黑" pitchFamily="34" charset="-122"/>
            <a:ea typeface="微软雅黑" pitchFamily="34" charset="-122"/>
          </a:endParaRPr>
        </a:p>
      </dgm:t>
    </dgm:pt>
    <dgm:pt modelId="{11E9DB36-F369-41CF-9F40-A7C8BDD35100}">
      <dgm:prSet phldrT="[文本]" custT="1"/>
      <dgm:spPr>
        <a:solidFill>
          <a:srgbClr val="414455"/>
        </a:solidFill>
        <a:ln>
          <a:solidFill>
            <a:srgbClr val="414455"/>
          </a:solidFill>
        </a:ln>
      </dgm:spPr>
      <dgm:t>
        <a:bodyPr/>
        <a:lstStyle/>
        <a:p>
          <a:endParaRPr lang="zh-CN" altLang="en-US" sz="1400" dirty="0">
            <a:solidFill>
              <a:schemeClr val="bg1"/>
            </a:solidFill>
            <a:latin typeface="微软雅黑" pitchFamily="34" charset="-122"/>
            <a:ea typeface="微软雅黑" pitchFamily="34" charset="-122"/>
          </a:endParaRPr>
        </a:p>
      </dgm:t>
    </dgm:pt>
    <dgm:pt modelId="{B2645A15-2968-434E-AB62-CBF5FBBEB830}" type="parTrans" cxnId="{BBD9531F-DF94-436A-8B92-E743098F08E0}">
      <dgm:prSet/>
      <dgm:spPr/>
      <dgm:t>
        <a:bodyPr/>
        <a:lstStyle/>
        <a:p>
          <a:endParaRPr lang="zh-CN" altLang="en-US" sz="1400">
            <a:latin typeface="微软雅黑" pitchFamily="34" charset="-122"/>
            <a:ea typeface="微软雅黑" pitchFamily="34" charset="-122"/>
          </a:endParaRPr>
        </a:p>
      </dgm:t>
    </dgm:pt>
    <dgm:pt modelId="{71C297E9-FEAB-4F2B-A540-BAA2A04A20CB}" type="sibTrans" cxnId="{BBD9531F-DF94-436A-8B92-E743098F08E0}">
      <dgm:prSet/>
      <dgm:spPr/>
      <dgm:t>
        <a:bodyPr/>
        <a:lstStyle/>
        <a:p>
          <a:endParaRPr lang="zh-CN" altLang="en-US" sz="1400">
            <a:latin typeface="微软雅黑" pitchFamily="34" charset="-122"/>
            <a:ea typeface="微软雅黑" pitchFamily="34" charset="-122"/>
          </a:endParaRPr>
        </a:p>
      </dgm:t>
    </dgm:pt>
    <dgm:pt modelId="{8BA94FBB-E40B-4574-ADFE-BEB9C9A37A8B}" type="pres">
      <dgm:prSet presAssocID="{8C21BB06-FFBE-43CA-A2D4-863C095E37AA}" presName="Name0" presStyleCnt="0">
        <dgm:presLayoutVars>
          <dgm:chMax val="7"/>
          <dgm:resizeHandles val="exact"/>
        </dgm:presLayoutVars>
      </dgm:prSet>
      <dgm:spPr/>
    </dgm:pt>
    <dgm:pt modelId="{19336898-261C-449A-B038-D3F6FBCFD13A}" type="pres">
      <dgm:prSet presAssocID="{8C21BB06-FFBE-43CA-A2D4-863C095E37AA}" presName="comp1" presStyleCnt="0"/>
      <dgm:spPr/>
    </dgm:pt>
    <dgm:pt modelId="{A1F74E64-3DAC-410E-A879-6977D2F1A297}" type="pres">
      <dgm:prSet presAssocID="{8C21BB06-FFBE-43CA-A2D4-863C095E37AA}" presName="circle1" presStyleLbl="node1" presStyleIdx="0" presStyleCnt="4"/>
      <dgm:spPr/>
    </dgm:pt>
    <dgm:pt modelId="{08332564-7843-4B80-9445-A599441654BB}" type="pres">
      <dgm:prSet presAssocID="{8C21BB06-FFBE-43CA-A2D4-863C095E37AA}" presName="c1text" presStyleLbl="node1" presStyleIdx="0" presStyleCnt="4">
        <dgm:presLayoutVars>
          <dgm:bulletEnabled val="1"/>
        </dgm:presLayoutVars>
      </dgm:prSet>
      <dgm:spPr/>
    </dgm:pt>
    <dgm:pt modelId="{0EB43A4F-13D5-4801-A2DD-C9028FCF79F8}" type="pres">
      <dgm:prSet presAssocID="{8C21BB06-FFBE-43CA-A2D4-863C095E37AA}" presName="comp2" presStyleCnt="0"/>
      <dgm:spPr/>
    </dgm:pt>
    <dgm:pt modelId="{18296FEE-9748-42F6-BEB4-DF231C51EB3C}" type="pres">
      <dgm:prSet presAssocID="{8C21BB06-FFBE-43CA-A2D4-863C095E37AA}" presName="circle2" presStyleLbl="node1" presStyleIdx="1" presStyleCnt="4"/>
      <dgm:spPr/>
    </dgm:pt>
    <dgm:pt modelId="{23B36C2A-C2DB-42F3-9093-F70E524B8710}" type="pres">
      <dgm:prSet presAssocID="{8C21BB06-FFBE-43CA-A2D4-863C095E37AA}" presName="c2text" presStyleLbl="node1" presStyleIdx="1" presStyleCnt="4">
        <dgm:presLayoutVars>
          <dgm:bulletEnabled val="1"/>
        </dgm:presLayoutVars>
      </dgm:prSet>
      <dgm:spPr/>
    </dgm:pt>
    <dgm:pt modelId="{852EC5B2-C90C-43DB-9C2F-B24F3A5111B7}" type="pres">
      <dgm:prSet presAssocID="{8C21BB06-FFBE-43CA-A2D4-863C095E37AA}" presName="comp3" presStyleCnt="0"/>
      <dgm:spPr/>
    </dgm:pt>
    <dgm:pt modelId="{C8702DE7-9023-495F-B143-3FF399D5836C}" type="pres">
      <dgm:prSet presAssocID="{8C21BB06-FFBE-43CA-A2D4-863C095E37AA}" presName="circle3" presStyleLbl="node1" presStyleIdx="2" presStyleCnt="4"/>
      <dgm:spPr/>
    </dgm:pt>
    <dgm:pt modelId="{4D9D49F7-23CA-4A9A-A098-96A7FA91B870}" type="pres">
      <dgm:prSet presAssocID="{8C21BB06-FFBE-43CA-A2D4-863C095E37AA}" presName="c3text" presStyleLbl="node1" presStyleIdx="2" presStyleCnt="4">
        <dgm:presLayoutVars>
          <dgm:bulletEnabled val="1"/>
        </dgm:presLayoutVars>
      </dgm:prSet>
      <dgm:spPr/>
    </dgm:pt>
    <dgm:pt modelId="{23357512-116D-443C-8DB1-40AEBAC2DCE3}" type="pres">
      <dgm:prSet presAssocID="{8C21BB06-FFBE-43CA-A2D4-863C095E37AA}" presName="comp4" presStyleCnt="0"/>
      <dgm:spPr/>
    </dgm:pt>
    <dgm:pt modelId="{6F742D0A-8120-48C5-A112-D113692A67BB}" type="pres">
      <dgm:prSet presAssocID="{8C21BB06-FFBE-43CA-A2D4-863C095E37AA}" presName="circle4" presStyleLbl="node1" presStyleIdx="3" presStyleCnt="4"/>
      <dgm:spPr/>
    </dgm:pt>
    <dgm:pt modelId="{0B0A451C-FFD5-44E1-9C76-7E031322C68A}" type="pres">
      <dgm:prSet presAssocID="{8C21BB06-FFBE-43CA-A2D4-863C095E37AA}" presName="c4text" presStyleLbl="node1" presStyleIdx="3" presStyleCnt="4">
        <dgm:presLayoutVars>
          <dgm:bulletEnabled val="1"/>
        </dgm:presLayoutVars>
      </dgm:prSet>
      <dgm:spPr/>
    </dgm:pt>
  </dgm:ptLst>
  <dgm:cxnLst>
    <dgm:cxn modelId="{5E2B3701-8B1E-450B-BEA9-2F20EA8114EB}" srcId="{8C21BB06-FFBE-43CA-A2D4-863C095E37AA}" destId="{258BC446-49DF-4F6A-BE3C-ED950C0D418D}" srcOrd="0" destOrd="0" parTransId="{BCE841DE-0DAA-42F0-BE5E-28E11B5BC1FD}" sibTransId="{1CAF5F40-2578-4D05-AF10-7959EB341D53}"/>
    <dgm:cxn modelId="{7C609F06-E030-4805-9C36-193A67EFCFCA}" type="presOf" srcId="{258BC446-49DF-4F6A-BE3C-ED950C0D418D}" destId="{08332564-7843-4B80-9445-A599441654BB}" srcOrd="1" destOrd="0" presId="urn:microsoft.com/office/officeart/2005/8/layout/venn2"/>
    <dgm:cxn modelId="{56077E0D-70FD-46C7-80C4-D5CDAE37BB9A}" type="presOf" srcId="{11E9DB36-F369-41CF-9F40-A7C8BDD35100}" destId="{0B0A451C-FFD5-44E1-9C76-7E031322C68A}" srcOrd="1" destOrd="0" presId="urn:microsoft.com/office/officeart/2005/8/layout/venn2"/>
    <dgm:cxn modelId="{BBD9531F-DF94-436A-8B92-E743098F08E0}" srcId="{8C21BB06-FFBE-43CA-A2D4-863C095E37AA}" destId="{11E9DB36-F369-41CF-9F40-A7C8BDD35100}" srcOrd="3" destOrd="0" parTransId="{B2645A15-2968-434E-AB62-CBF5FBBEB830}" sibTransId="{71C297E9-FEAB-4F2B-A540-BAA2A04A20CB}"/>
    <dgm:cxn modelId="{26193B44-C320-4917-AEB7-71F2B50DDCC5}" type="presOf" srcId="{7D732986-F3E8-4E5D-9D52-F38C4AD1449F}" destId="{C8702DE7-9023-495F-B143-3FF399D5836C}" srcOrd="0" destOrd="0" presId="urn:microsoft.com/office/officeart/2005/8/layout/venn2"/>
    <dgm:cxn modelId="{591DF04F-6D04-4046-B45D-0D7352A58AB0}" type="presOf" srcId="{A43AB559-CA65-41C4-8AAF-AC75B99C807D}" destId="{18296FEE-9748-42F6-BEB4-DF231C51EB3C}" srcOrd="0" destOrd="0" presId="urn:microsoft.com/office/officeart/2005/8/layout/venn2"/>
    <dgm:cxn modelId="{4D96ED7C-8B83-4C4B-B456-6ACE8ABB6647}" type="presOf" srcId="{A43AB559-CA65-41C4-8AAF-AC75B99C807D}" destId="{23B36C2A-C2DB-42F3-9093-F70E524B8710}" srcOrd="1" destOrd="0" presId="urn:microsoft.com/office/officeart/2005/8/layout/venn2"/>
    <dgm:cxn modelId="{C8CFA680-9CC7-407A-8089-467DD42D9198}" type="presOf" srcId="{7D732986-F3E8-4E5D-9D52-F38C4AD1449F}" destId="{4D9D49F7-23CA-4A9A-A098-96A7FA91B870}" srcOrd="1" destOrd="0" presId="urn:microsoft.com/office/officeart/2005/8/layout/venn2"/>
    <dgm:cxn modelId="{3D587EBE-36D1-4787-A9CD-221EB41868CC}" srcId="{8C21BB06-FFBE-43CA-A2D4-863C095E37AA}" destId="{7D732986-F3E8-4E5D-9D52-F38C4AD1449F}" srcOrd="2" destOrd="0" parTransId="{B3D74DA4-1A06-4FE0-9A5A-8A77B8C37D81}" sibTransId="{6119020D-599B-443D-95E9-7B9577052852}"/>
    <dgm:cxn modelId="{48DAD1C6-8486-406B-9246-8B9EB0E66985}" srcId="{8C21BB06-FFBE-43CA-A2D4-863C095E37AA}" destId="{A43AB559-CA65-41C4-8AAF-AC75B99C807D}" srcOrd="1" destOrd="0" parTransId="{42D42D34-CFE3-46D4-9661-D7EED904B5EB}" sibTransId="{ACDF5ABD-96BB-435E-B616-301975DC29B6}"/>
    <dgm:cxn modelId="{19FB2CF2-C552-466B-8AA6-86A6607DA2F5}" type="presOf" srcId="{8C21BB06-FFBE-43CA-A2D4-863C095E37AA}" destId="{8BA94FBB-E40B-4574-ADFE-BEB9C9A37A8B}" srcOrd="0" destOrd="0" presId="urn:microsoft.com/office/officeart/2005/8/layout/venn2"/>
    <dgm:cxn modelId="{24B57CF3-13BC-4A43-A94D-F35CF583E422}" type="presOf" srcId="{258BC446-49DF-4F6A-BE3C-ED950C0D418D}" destId="{A1F74E64-3DAC-410E-A879-6977D2F1A297}" srcOrd="0" destOrd="0" presId="urn:microsoft.com/office/officeart/2005/8/layout/venn2"/>
    <dgm:cxn modelId="{02E47EF7-D02A-44B2-833D-455FF1F72D1F}" type="presOf" srcId="{11E9DB36-F369-41CF-9F40-A7C8BDD35100}" destId="{6F742D0A-8120-48C5-A112-D113692A67BB}" srcOrd="0" destOrd="0" presId="urn:microsoft.com/office/officeart/2005/8/layout/venn2"/>
    <dgm:cxn modelId="{FD999539-662B-45AD-BA4F-FF8A917D74CF}" type="presParOf" srcId="{8BA94FBB-E40B-4574-ADFE-BEB9C9A37A8B}" destId="{19336898-261C-449A-B038-D3F6FBCFD13A}" srcOrd="0" destOrd="0" presId="urn:microsoft.com/office/officeart/2005/8/layout/venn2"/>
    <dgm:cxn modelId="{52A3FD6D-D29D-4545-B868-EBE116CE64B7}" type="presParOf" srcId="{19336898-261C-449A-B038-D3F6FBCFD13A}" destId="{A1F74E64-3DAC-410E-A879-6977D2F1A297}" srcOrd="0" destOrd="0" presId="urn:microsoft.com/office/officeart/2005/8/layout/venn2"/>
    <dgm:cxn modelId="{93BB281A-9947-437D-B619-DD3A8D7D7CD0}" type="presParOf" srcId="{19336898-261C-449A-B038-D3F6FBCFD13A}" destId="{08332564-7843-4B80-9445-A599441654BB}" srcOrd="1" destOrd="0" presId="urn:microsoft.com/office/officeart/2005/8/layout/venn2"/>
    <dgm:cxn modelId="{EBB436A3-7343-4C8C-8FF7-4B2BCC28EA31}" type="presParOf" srcId="{8BA94FBB-E40B-4574-ADFE-BEB9C9A37A8B}" destId="{0EB43A4F-13D5-4801-A2DD-C9028FCF79F8}" srcOrd="1" destOrd="0" presId="urn:microsoft.com/office/officeart/2005/8/layout/venn2"/>
    <dgm:cxn modelId="{89F7DE80-5F6B-4463-8961-B63C611A0BE8}" type="presParOf" srcId="{0EB43A4F-13D5-4801-A2DD-C9028FCF79F8}" destId="{18296FEE-9748-42F6-BEB4-DF231C51EB3C}" srcOrd="0" destOrd="0" presId="urn:microsoft.com/office/officeart/2005/8/layout/venn2"/>
    <dgm:cxn modelId="{A73F22D8-2384-4490-AA0C-491DC3C243D3}" type="presParOf" srcId="{0EB43A4F-13D5-4801-A2DD-C9028FCF79F8}" destId="{23B36C2A-C2DB-42F3-9093-F70E524B8710}" srcOrd="1" destOrd="0" presId="urn:microsoft.com/office/officeart/2005/8/layout/venn2"/>
    <dgm:cxn modelId="{B7A36124-DDC4-4861-B90B-DF0AC7F8480F}" type="presParOf" srcId="{8BA94FBB-E40B-4574-ADFE-BEB9C9A37A8B}" destId="{852EC5B2-C90C-43DB-9C2F-B24F3A5111B7}" srcOrd="2" destOrd="0" presId="urn:microsoft.com/office/officeart/2005/8/layout/venn2"/>
    <dgm:cxn modelId="{A2D9EB0B-A6E1-4F3E-952A-3B8064B1D791}" type="presParOf" srcId="{852EC5B2-C90C-43DB-9C2F-B24F3A5111B7}" destId="{C8702DE7-9023-495F-B143-3FF399D5836C}" srcOrd="0" destOrd="0" presId="urn:microsoft.com/office/officeart/2005/8/layout/venn2"/>
    <dgm:cxn modelId="{F330537D-7E71-478D-A523-60C0BD1CFC41}" type="presParOf" srcId="{852EC5B2-C90C-43DB-9C2F-B24F3A5111B7}" destId="{4D9D49F7-23CA-4A9A-A098-96A7FA91B870}" srcOrd="1" destOrd="0" presId="urn:microsoft.com/office/officeart/2005/8/layout/venn2"/>
    <dgm:cxn modelId="{5F300B51-9522-4417-85C8-174876F2965D}" type="presParOf" srcId="{8BA94FBB-E40B-4574-ADFE-BEB9C9A37A8B}" destId="{23357512-116D-443C-8DB1-40AEBAC2DCE3}" srcOrd="3" destOrd="0" presId="urn:microsoft.com/office/officeart/2005/8/layout/venn2"/>
    <dgm:cxn modelId="{5A7749EC-8B6D-4F41-AB7F-F13C31892C42}" type="presParOf" srcId="{23357512-116D-443C-8DB1-40AEBAC2DCE3}" destId="{6F742D0A-8120-48C5-A112-D113692A67BB}" srcOrd="0" destOrd="0" presId="urn:microsoft.com/office/officeart/2005/8/layout/venn2"/>
    <dgm:cxn modelId="{1C39C6D8-DE43-4CBA-A3A7-5BFB5D78BB24}" type="presParOf" srcId="{23357512-116D-443C-8DB1-40AEBAC2DCE3}" destId="{0B0A451C-FFD5-44E1-9C76-7E031322C68A}" srcOrd="1" destOrd="0" presId="urn:microsoft.com/office/officeart/2005/8/layout/ven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F74E64-3DAC-410E-A879-6977D2F1A297}">
      <dsp:nvSpPr>
        <dsp:cNvPr id="0" name=""/>
        <dsp:cNvSpPr/>
      </dsp:nvSpPr>
      <dsp:spPr>
        <a:xfrm>
          <a:off x="1449160" y="0"/>
          <a:ext cx="2898321" cy="2898321"/>
        </a:xfrm>
        <a:prstGeom prst="ellipse">
          <a:avLst/>
        </a:prstGeom>
        <a:solidFill>
          <a:schemeClr val="bg1">
            <a:lumMod val="85000"/>
          </a:schemeClr>
        </a:solidFill>
        <a:ln w="25400" cap="flat" cmpd="sng" algn="ctr">
          <a:solidFill>
            <a:srgbClr val="414455"/>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endParaRPr lang="zh-CN" altLang="en-US" sz="1400" kern="1200" dirty="0">
            <a:latin typeface="微软雅黑" pitchFamily="34" charset="-122"/>
            <a:ea typeface="微软雅黑" pitchFamily="34" charset="-122"/>
          </a:endParaRPr>
        </a:p>
      </dsp:txBody>
      <dsp:txXfrm>
        <a:off x="2493135" y="144916"/>
        <a:ext cx="810370" cy="434748"/>
      </dsp:txXfrm>
    </dsp:sp>
    <dsp:sp modelId="{18296FEE-9748-42F6-BEB4-DF231C51EB3C}">
      <dsp:nvSpPr>
        <dsp:cNvPr id="0" name=""/>
        <dsp:cNvSpPr/>
      </dsp:nvSpPr>
      <dsp:spPr>
        <a:xfrm>
          <a:off x="1738992" y="579664"/>
          <a:ext cx="2318656" cy="2318656"/>
        </a:xfrm>
        <a:prstGeom prst="ellipse">
          <a:avLst/>
        </a:prstGeom>
        <a:solidFill>
          <a:schemeClr val="bg1">
            <a:lumMod val="95000"/>
          </a:schemeClr>
        </a:solidFill>
        <a:ln w="25400" cap="flat" cmpd="sng" algn="ctr">
          <a:solidFill>
            <a:srgbClr val="414455"/>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微软雅黑" pitchFamily="34" charset="-122"/>
              <a:ea typeface="微软雅黑" pitchFamily="34" charset="-122"/>
            </a:rPr>
            <a:t>排放</a:t>
          </a:r>
        </a:p>
      </dsp:txBody>
      <dsp:txXfrm>
        <a:off x="2493135" y="718783"/>
        <a:ext cx="810370" cy="417358"/>
      </dsp:txXfrm>
    </dsp:sp>
    <dsp:sp modelId="{C8702DE7-9023-495F-B143-3FF399D5836C}">
      <dsp:nvSpPr>
        <dsp:cNvPr id="0" name=""/>
        <dsp:cNvSpPr/>
      </dsp:nvSpPr>
      <dsp:spPr>
        <a:xfrm>
          <a:off x="2028824" y="1159328"/>
          <a:ext cx="1738992" cy="1738992"/>
        </a:xfrm>
        <a:prstGeom prst="ellipse">
          <a:avLst/>
        </a:prstGeom>
        <a:solidFill>
          <a:schemeClr val="bg1"/>
        </a:solidFill>
        <a:ln w="25400" cap="flat" cmpd="sng" algn="ctr">
          <a:solidFill>
            <a:srgbClr val="414455"/>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微软雅黑" pitchFamily="34" charset="-122"/>
              <a:ea typeface="微软雅黑" pitchFamily="34" charset="-122"/>
            </a:rPr>
            <a:t>能耗</a:t>
          </a:r>
        </a:p>
      </dsp:txBody>
      <dsp:txXfrm>
        <a:off x="2493135" y="1289752"/>
        <a:ext cx="810370" cy="391273"/>
      </dsp:txXfrm>
    </dsp:sp>
    <dsp:sp modelId="{6F742D0A-8120-48C5-A112-D113692A67BB}">
      <dsp:nvSpPr>
        <dsp:cNvPr id="0" name=""/>
        <dsp:cNvSpPr/>
      </dsp:nvSpPr>
      <dsp:spPr>
        <a:xfrm>
          <a:off x="2318656" y="1738992"/>
          <a:ext cx="1159328" cy="1159328"/>
        </a:xfrm>
        <a:prstGeom prst="ellipse">
          <a:avLst/>
        </a:prstGeom>
        <a:solidFill>
          <a:srgbClr val="414455"/>
        </a:solidFill>
        <a:ln w="25400" cap="flat" cmpd="sng" algn="ctr">
          <a:solidFill>
            <a:srgbClr val="414455"/>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endParaRPr lang="zh-CN" altLang="en-US" sz="1400" kern="1200" dirty="0">
            <a:solidFill>
              <a:schemeClr val="bg1"/>
            </a:solidFill>
            <a:latin typeface="微软雅黑" pitchFamily="34" charset="-122"/>
            <a:ea typeface="微软雅黑" pitchFamily="34" charset="-122"/>
          </a:endParaRPr>
        </a:p>
      </dsp:txBody>
      <dsp:txXfrm>
        <a:off x="2488436" y="2028824"/>
        <a:ext cx="819768" cy="579664"/>
      </dsp:txXfrm>
    </dsp:sp>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defRPr>
            </a:lvl1pPr>
          </a:lstStyle>
          <a:p>
            <a:pPr>
              <a:defRPr/>
            </a:pPr>
            <a:fld id="{DB662F51-C48D-4E09-887E-1E886527ED5A}" type="datetimeFigureOut">
              <a:rPr lang="zh-CN" altLang="en-US"/>
              <a:pPr>
                <a:defRPr/>
              </a:pPr>
              <a:t>2021/9/18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defRPr>
            </a:lvl1pPr>
          </a:lstStyle>
          <a:p>
            <a:pPr>
              <a:defRPr/>
            </a:pPr>
            <a:fld id="{75714FA7-BB19-4DC9-A485-545F7F5E20F0}" type="slidenum">
              <a:rPr lang="zh-CN" altLang="en-US"/>
              <a:pPr>
                <a:defRPr/>
              </a:pPr>
              <a:t>‹#›</a:t>
            </a:fld>
            <a:endParaRPr lang="zh-CN" altLang="en-US"/>
          </a:p>
        </p:txBody>
      </p:sp>
    </p:spTree>
    <p:extLst>
      <p:ext uri="{BB962C8B-B14F-4D97-AF65-F5344CB8AC3E}">
        <p14:creationId xmlns:p14="http://schemas.microsoft.com/office/powerpoint/2010/main" val="188415877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563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fontAlgn="base">
              <a:spcBef>
                <a:spcPct val="0"/>
              </a:spcBef>
              <a:spcAft>
                <a:spcPct val="0"/>
              </a:spcAft>
            </a:pPr>
            <a:fld id="{C0B6F994-5B67-4A69-9BF8-2C9541342FDB}" type="slidenum">
              <a:rPr lang="zh-CN" altLang="en-US"/>
              <a:pPr fontAlgn="base">
                <a:spcBef>
                  <a:spcPct val="0"/>
                </a:spcBef>
                <a:spcAft>
                  <a:spcPct val="0"/>
                </a:spcAft>
              </a:pPr>
              <a:t>1</a:t>
            </a:fld>
            <a:endParaRPr lang="zh-CN" altLang="en-US"/>
          </a:p>
        </p:txBody>
      </p:sp>
    </p:spTree>
    <p:extLst>
      <p:ext uri="{BB962C8B-B14F-4D97-AF65-F5344CB8AC3E}">
        <p14:creationId xmlns:p14="http://schemas.microsoft.com/office/powerpoint/2010/main" val="36346146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706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fontAlgn="base">
              <a:spcBef>
                <a:spcPct val="0"/>
              </a:spcBef>
              <a:spcAft>
                <a:spcPct val="0"/>
              </a:spcAft>
            </a:pPr>
            <a:fld id="{C2945E0A-F50A-4603-B824-14AB71FCE60E}" type="slidenum">
              <a:rPr lang="zh-CN" altLang="en-US"/>
              <a:pPr fontAlgn="base">
                <a:spcBef>
                  <a:spcPct val="0"/>
                </a:spcBef>
                <a:spcAft>
                  <a:spcPct val="0"/>
                </a:spcAft>
              </a:pPr>
              <a:t>11</a:t>
            </a:fld>
            <a:endParaRPr lang="zh-CN" altLang="en-US"/>
          </a:p>
        </p:txBody>
      </p:sp>
    </p:spTree>
    <p:extLst>
      <p:ext uri="{BB962C8B-B14F-4D97-AF65-F5344CB8AC3E}">
        <p14:creationId xmlns:p14="http://schemas.microsoft.com/office/powerpoint/2010/main" val="38533404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880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fontAlgn="base">
              <a:spcBef>
                <a:spcPct val="0"/>
              </a:spcBef>
              <a:spcAft>
                <a:spcPct val="0"/>
              </a:spcAft>
            </a:pPr>
            <a:fld id="{B7B09F78-20C3-4E1C-B596-10E156A3BC12}" type="slidenum">
              <a:rPr lang="zh-CN" altLang="en-US"/>
              <a:pPr fontAlgn="base">
                <a:spcBef>
                  <a:spcPct val="0"/>
                </a:spcBef>
                <a:spcAft>
                  <a:spcPct val="0"/>
                </a:spcAft>
              </a:pPr>
              <a:t>12</a:t>
            </a:fld>
            <a:endParaRPr lang="zh-CN" altLang="en-US"/>
          </a:p>
        </p:txBody>
      </p:sp>
    </p:spTree>
    <p:extLst>
      <p:ext uri="{BB962C8B-B14F-4D97-AF65-F5344CB8AC3E}">
        <p14:creationId xmlns:p14="http://schemas.microsoft.com/office/powerpoint/2010/main" val="732636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573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fontAlgn="base">
              <a:spcBef>
                <a:spcPct val="0"/>
              </a:spcBef>
              <a:spcAft>
                <a:spcPct val="0"/>
              </a:spcAft>
            </a:pPr>
            <a:fld id="{47B1E610-0118-4C00-B7D6-3AE44F057782}" type="slidenum">
              <a:rPr lang="zh-CN" altLang="en-US"/>
              <a:pPr fontAlgn="base">
                <a:spcBef>
                  <a:spcPct val="0"/>
                </a:spcBef>
                <a:spcAft>
                  <a:spcPct val="0"/>
                </a:spcAft>
              </a:pPr>
              <a:t>2</a:t>
            </a:fld>
            <a:endParaRPr lang="zh-CN" altLang="en-US"/>
          </a:p>
        </p:txBody>
      </p:sp>
    </p:spTree>
    <p:extLst>
      <p:ext uri="{BB962C8B-B14F-4D97-AF65-F5344CB8AC3E}">
        <p14:creationId xmlns:p14="http://schemas.microsoft.com/office/powerpoint/2010/main" val="41763447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604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fontAlgn="base">
              <a:spcBef>
                <a:spcPct val="0"/>
              </a:spcBef>
              <a:spcAft>
                <a:spcPct val="0"/>
              </a:spcAft>
            </a:pPr>
            <a:fld id="{0D69E55F-9E12-4737-9B0A-E012EE7807AA}" type="slidenum">
              <a:rPr lang="zh-CN" altLang="en-US"/>
              <a:pPr fontAlgn="base">
                <a:spcBef>
                  <a:spcPct val="0"/>
                </a:spcBef>
                <a:spcAft>
                  <a:spcPct val="0"/>
                </a:spcAft>
              </a:pPr>
              <a:t>3</a:t>
            </a:fld>
            <a:endParaRPr lang="zh-CN" altLang="en-US"/>
          </a:p>
        </p:txBody>
      </p:sp>
    </p:spTree>
    <p:extLst>
      <p:ext uri="{BB962C8B-B14F-4D97-AF65-F5344CB8AC3E}">
        <p14:creationId xmlns:p14="http://schemas.microsoft.com/office/powerpoint/2010/main" val="27025000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655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fontAlgn="base">
              <a:spcBef>
                <a:spcPct val="0"/>
              </a:spcBef>
              <a:spcAft>
                <a:spcPct val="0"/>
              </a:spcAft>
            </a:pPr>
            <a:fld id="{CFA974FB-06E6-4CF7-A8B9-27A3204025D9}" type="slidenum">
              <a:rPr lang="zh-CN" altLang="en-US"/>
              <a:pPr fontAlgn="base">
                <a:spcBef>
                  <a:spcPct val="0"/>
                </a:spcBef>
                <a:spcAft>
                  <a:spcPct val="0"/>
                </a:spcAft>
              </a:pPr>
              <a:t>4</a:t>
            </a:fld>
            <a:endParaRPr lang="zh-CN" altLang="en-US"/>
          </a:p>
        </p:txBody>
      </p:sp>
    </p:spTree>
    <p:extLst>
      <p:ext uri="{BB962C8B-B14F-4D97-AF65-F5344CB8AC3E}">
        <p14:creationId xmlns:p14="http://schemas.microsoft.com/office/powerpoint/2010/main" val="29073752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706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fontAlgn="base">
              <a:spcBef>
                <a:spcPct val="0"/>
              </a:spcBef>
              <a:spcAft>
                <a:spcPct val="0"/>
              </a:spcAft>
            </a:pPr>
            <a:fld id="{C2945E0A-F50A-4603-B824-14AB71FCE60E}" type="slidenum">
              <a:rPr lang="zh-CN" altLang="en-US"/>
              <a:pPr fontAlgn="base">
                <a:spcBef>
                  <a:spcPct val="0"/>
                </a:spcBef>
                <a:spcAft>
                  <a:spcPct val="0"/>
                </a:spcAft>
              </a:pPr>
              <a:t>5</a:t>
            </a:fld>
            <a:endParaRPr lang="zh-CN" altLang="en-US"/>
          </a:p>
        </p:txBody>
      </p:sp>
    </p:spTree>
    <p:extLst>
      <p:ext uri="{BB962C8B-B14F-4D97-AF65-F5344CB8AC3E}">
        <p14:creationId xmlns:p14="http://schemas.microsoft.com/office/powerpoint/2010/main" val="131998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686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fontAlgn="base">
              <a:spcBef>
                <a:spcPct val="0"/>
              </a:spcBef>
              <a:spcAft>
                <a:spcPct val="0"/>
              </a:spcAft>
            </a:pPr>
            <a:fld id="{D75A7380-5C54-42C0-AC9C-186E720FA31A}" type="slidenum">
              <a:rPr lang="zh-CN" altLang="en-US"/>
              <a:pPr fontAlgn="base">
                <a:spcBef>
                  <a:spcPct val="0"/>
                </a:spcBef>
                <a:spcAft>
                  <a:spcPct val="0"/>
                </a:spcAft>
              </a:pPr>
              <a:t>6</a:t>
            </a:fld>
            <a:endParaRPr lang="zh-CN" altLang="en-US"/>
          </a:p>
        </p:txBody>
      </p:sp>
    </p:spTree>
    <p:extLst>
      <p:ext uri="{BB962C8B-B14F-4D97-AF65-F5344CB8AC3E}">
        <p14:creationId xmlns:p14="http://schemas.microsoft.com/office/powerpoint/2010/main" val="2200067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706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fontAlgn="base">
              <a:spcBef>
                <a:spcPct val="0"/>
              </a:spcBef>
              <a:spcAft>
                <a:spcPct val="0"/>
              </a:spcAft>
            </a:pPr>
            <a:fld id="{C2945E0A-F50A-4603-B824-14AB71FCE60E}" type="slidenum">
              <a:rPr lang="zh-CN" altLang="en-US"/>
              <a:pPr fontAlgn="base">
                <a:spcBef>
                  <a:spcPct val="0"/>
                </a:spcBef>
                <a:spcAft>
                  <a:spcPct val="0"/>
                </a:spcAft>
              </a:pPr>
              <a:t>7</a:t>
            </a:fld>
            <a:endParaRPr lang="zh-CN" altLang="en-US"/>
          </a:p>
        </p:txBody>
      </p:sp>
    </p:spTree>
    <p:extLst>
      <p:ext uri="{BB962C8B-B14F-4D97-AF65-F5344CB8AC3E}">
        <p14:creationId xmlns:p14="http://schemas.microsoft.com/office/powerpoint/2010/main" val="1742231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706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fontAlgn="base">
              <a:spcBef>
                <a:spcPct val="0"/>
              </a:spcBef>
              <a:spcAft>
                <a:spcPct val="0"/>
              </a:spcAft>
            </a:pPr>
            <a:fld id="{C2945E0A-F50A-4603-B824-14AB71FCE60E}" type="slidenum">
              <a:rPr lang="zh-CN" altLang="en-US"/>
              <a:pPr fontAlgn="base">
                <a:spcBef>
                  <a:spcPct val="0"/>
                </a:spcBef>
                <a:spcAft>
                  <a:spcPct val="0"/>
                </a:spcAft>
              </a:pPr>
              <a:t>8</a:t>
            </a:fld>
            <a:endParaRPr lang="zh-CN" altLang="en-US"/>
          </a:p>
        </p:txBody>
      </p:sp>
    </p:spTree>
    <p:extLst>
      <p:ext uri="{BB962C8B-B14F-4D97-AF65-F5344CB8AC3E}">
        <p14:creationId xmlns:p14="http://schemas.microsoft.com/office/powerpoint/2010/main" val="8635978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6963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fontAlgn="base">
              <a:spcBef>
                <a:spcPct val="0"/>
              </a:spcBef>
              <a:spcAft>
                <a:spcPct val="0"/>
              </a:spcAft>
            </a:pPr>
            <a:fld id="{F5A91ABE-1E0E-46D8-921F-450170A098D7}" type="slidenum">
              <a:rPr lang="zh-CN" altLang="en-US"/>
              <a:pPr fontAlgn="base">
                <a:spcBef>
                  <a:spcPct val="0"/>
                </a:spcBef>
                <a:spcAft>
                  <a:spcPct val="0"/>
                </a:spcAft>
              </a:pPr>
              <a:t>10</a:t>
            </a:fld>
            <a:endParaRPr lang="zh-CN" altLang="en-US"/>
          </a:p>
        </p:txBody>
      </p:sp>
    </p:spTree>
    <p:extLst>
      <p:ext uri="{BB962C8B-B14F-4D97-AF65-F5344CB8AC3E}">
        <p14:creationId xmlns:p14="http://schemas.microsoft.com/office/powerpoint/2010/main" val="27168269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a:xfrm>
            <a:off x="457200" y="4767263"/>
            <a:ext cx="2133600" cy="274637"/>
          </a:xfrm>
          <a:prstGeom prst="rect">
            <a:avLst/>
          </a:prstGeom>
        </p:spPr>
        <p:txBody>
          <a:bodyPr/>
          <a:lstStyle>
            <a:lvl1pPr fontAlgn="auto">
              <a:spcBef>
                <a:spcPts val="0"/>
              </a:spcBef>
              <a:spcAft>
                <a:spcPts val="0"/>
              </a:spcAft>
              <a:defRPr>
                <a:latin typeface="+mn-lt"/>
                <a:ea typeface="+mn-ea"/>
              </a:defRPr>
            </a:lvl1pPr>
          </a:lstStyle>
          <a:p>
            <a:pPr>
              <a:defRPr/>
            </a:pPr>
            <a:fld id="{42958647-8301-40F2-BFB2-347285AFD04F}" type="datetimeFigureOut">
              <a:rPr lang="zh-CN" altLang="en-US"/>
              <a:pPr>
                <a:defRPr/>
              </a:pPr>
              <a:t>2021/9/18</a:t>
            </a:fld>
            <a:endParaRPr lang="zh-CN" altLang="en-US"/>
          </a:p>
        </p:txBody>
      </p:sp>
      <p:sp>
        <p:nvSpPr>
          <p:cNvPr id="5" name="页脚占位符 4"/>
          <p:cNvSpPr>
            <a:spLocks noGrp="1"/>
          </p:cNvSpPr>
          <p:nvPr>
            <p:ph type="ftr" sz="quarter" idx="11"/>
          </p:nvPr>
        </p:nvSpPr>
        <p:spPr>
          <a:xfrm>
            <a:off x="3124200" y="4767263"/>
            <a:ext cx="2895600" cy="274637"/>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553200" y="4767263"/>
            <a:ext cx="2133600" cy="274637"/>
          </a:xfrm>
          <a:prstGeom prst="rect">
            <a:avLst/>
          </a:prstGeom>
        </p:spPr>
        <p:txBody>
          <a:bodyPr/>
          <a:lstStyle>
            <a:lvl1pPr fontAlgn="auto">
              <a:spcBef>
                <a:spcPts val="0"/>
              </a:spcBef>
              <a:spcAft>
                <a:spcPts val="0"/>
              </a:spcAft>
              <a:defRPr>
                <a:latin typeface="+mn-lt"/>
                <a:ea typeface="+mn-ea"/>
              </a:defRPr>
            </a:lvl1pPr>
          </a:lstStyle>
          <a:p>
            <a:pPr>
              <a:defRPr/>
            </a:pPr>
            <a:fld id="{8F90E423-6AA0-49D7-8C4E-9E21AEA9A611}" type="slidenum">
              <a:rPr lang="zh-CN" altLang="en-US"/>
              <a:pPr>
                <a:defRPr/>
              </a:pPr>
              <a:t>‹#›</a:t>
            </a:fld>
            <a:endParaRPr lang="zh-CN" altLang="en-US"/>
          </a:p>
        </p:txBody>
      </p:sp>
      <p:pic>
        <p:nvPicPr>
          <p:cNvPr id="8" name="图片 7">
            <a:extLst>
              <a:ext uri="{FF2B5EF4-FFF2-40B4-BE49-F238E27FC236}">
                <a16:creationId xmlns:a16="http://schemas.microsoft.com/office/drawing/2014/main" id="{5E183728-2FAB-426C-BB4F-1CA73A83E94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504" y="123478"/>
            <a:ext cx="3016696" cy="678640"/>
          </a:xfrm>
          <a:prstGeom prst="rect">
            <a:avLst/>
          </a:prstGeom>
        </p:spPr>
      </p:pic>
    </p:spTree>
    <p:extLst>
      <p:ext uri="{BB962C8B-B14F-4D97-AF65-F5344CB8AC3E}">
        <p14:creationId xmlns:p14="http://schemas.microsoft.com/office/powerpoint/2010/main" val="2017320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200151"/>
            <a:ext cx="8229600" cy="3394472"/>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3"/>
            <a:ext cx="2133600" cy="274637"/>
          </a:xfrm>
          <a:prstGeom prst="rect">
            <a:avLst/>
          </a:prstGeom>
        </p:spPr>
        <p:txBody>
          <a:bodyPr/>
          <a:lstStyle>
            <a:lvl1pPr fontAlgn="auto">
              <a:spcBef>
                <a:spcPts val="0"/>
              </a:spcBef>
              <a:spcAft>
                <a:spcPts val="0"/>
              </a:spcAft>
              <a:defRPr>
                <a:latin typeface="+mn-lt"/>
                <a:ea typeface="+mn-ea"/>
              </a:defRPr>
            </a:lvl1pPr>
          </a:lstStyle>
          <a:p>
            <a:pPr>
              <a:defRPr/>
            </a:pPr>
            <a:fld id="{35E1C186-E6F3-4779-8306-04F233470E65}" type="datetimeFigureOut">
              <a:rPr lang="zh-CN" altLang="en-US"/>
              <a:pPr>
                <a:defRPr/>
              </a:pPr>
              <a:t>2021/9/18</a:t>
            </a:fld>
            <a:endParaRPr lang="zh-CN" altLang="en-US"/>
          </a:p>
        </p:txBody>
      </p:sp>
      <p:sp>
        <p:nvSpPr>
          <p:cNvPr id="5" name="页脚占位符 4"/>
          <p:cNvSpPr>
            <a:spLocks noGrp="1"/>
          </p:cNvSpPr>
          <p:nvPr>
            <p:ph type="ftr" sz="quarter" idx="11"/>
          </p:nvPr>
        </p:nvSpPr>
        <p:spPr>
          <a:xfrm>
            <a:off x="3124200" y="4767263"/>
            <a:ext cx="2895600" cy="274637"/>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553200" y="4767263"/>
            <a:ext cx="2133600" cy="274637"/>
          </a:xfrm>
          <a:prstGeom prst="rect">
            <a:avLst/>
          </a:prstGeom>
        </p:spPr>
        <p:txBody>
          <a:bodyPr/>
          <a:lstStyle>
            <a:lvl1pPr fontAlgn="auto">
              <a:spcBef>
                <a:spcPts val="0"/>
              </a:spcBef>
              <a:spcAft>
                <a:spcPts val="0"/>
              </a:spcAft>
              <a:defRPr>
                <a:latin typeface="+mn-lt"/>
                <a:ea typeface="+mn-ea"/>
              </a:defRPr>
            </a:lvl1pPr>
          </a:lstStyle>
          <a:p>
            <a:pPr>
              <a:defRPr/>
            </a:pPr>
            <a:fld id="{FB31BD73-94C8-4938-98B3-F7D7DBF3ACD5}" type="slidenum">
              <a:rPr lang="zh-CN" altLang="en-US"/>
              <a:pPr>
                <a:defRPr/>
              </a:pPr>
              <a:t>‹#›</a:t>
            </a:fld>
            <a:endParaRPr lang="zh-CN" altLang="en-US"/>
          </a:p>
        </p:txBody>
      </p:sp>
    </p:spTree>
    <p:extLst>
      <p:ext uri="{BB962C8B-B14F-4D97-AF65-F5344CB8AC3E}">
        <p14:creationId xmlns:p14="http://schemas.microsoft.com/office/powerpoint/2010/main" val="555057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4781"/>
            <a:ext cx="6019800" cy="329088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3"/>
            <a:ext cx="2133600" cy="274637"/>
          </a:xfrm>
          <a:prstGeom prst="rect">
            <a:avLst/>
          </a:prstGeom>
        </p:spPr>
        <p:txBody>
          <a:bodyPr/>
          <a:lstStyle>
            <a:lvl1pPr fontAlgn="auto">
              <a:spcBef>
                <a:spcPts val="0"/>
              </a:spcBef>
              <a:spcAft>
                <a:spcPts val="0"/>
              </a:spcAft>
              <a:defRPr>
                <a:latin typeface="+mn-lt"/>
                <a:ea typeface="+mn-ea"/>
              </a:defRPr>
            </a:lvl1pPr>
          </a:lstStyle>
          <a:p>
            <a:pPr>
              <a:defRPr/>
            </a:pPr>
            <a:fld id="{0C142143-CF79-48C6-9AF8-A9DDB5EAB0AF}" type="datetimeFigureOut">
              <a:rPr lang="zh-CN" altLang="en-US"/>
              <a:pPr>
                <a:defRPr/>
              </a:pPr>
              <a:t>2021/9/18</a:t>
            </a:fld>
            <a:endParaRPr lang="zh-CN" altLang="en-US"/>
          </a:p>
        </p:txBody>
      </p:sp>
      <p:sp>
        <p:nvSpPr>
          <p:cNvPr id="5" name="页脚占位符 4"/>
          <p:cNvSpPr>
            <a:spLocks noGrp="1"/>
          </p:cNvSpPr>
          <p:nvPr>
            <p:ph type="ftr" sz="quarter" idx="11"/>
          </p:nvPr>
        </p:nvSpPr>
        <p:spPr>
          <a:xfrm>
            <a:off x="3124200" y="4767263"/>
            <a:ext cx="2895600" cy="274637"/>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553200" y="4767263"/>
            <a:ext cx="2133600" cy="274637"/>
          </a:xfrm>
          <a:prstGeom prst="rect">
            <a:avLst/>
          </a:prstGeom>
        </p:spPr>
        <p:txBody>
          <a:bodyPr/>
          <a:lstStyle>
            <a:lvl1pPr fontAlgn="auto">
              <a:spcBef>
                <a:spcPts val="0"/>
              </a:spcBef>
              <a:spcAft>
                <a:spcPts val="0"/>
              </a:spcAft>
              <a:defRPr>
                <a:latin typeface="+mn-lt"/>
                <a:ea typeface="+mn-ea"/>
              </a:defRPr>
            </a:lvl1pPr>
          </a:lstStyle>
          <a:p>
            <a:pPr>
              <a:defRPr/>
            </a:pPr>
            <a:fld id="{6FB284EC-B968-4B18-AE9B-967D992A6B4F}" type="slidenum">
              <a:rPr lang="zh-CN" altLang="en-US"/>
              <a:pPr>
                <a:defRPr/>
              </a:pPr>
              <a:t>‹#›</a:t>
            </a:fld>
            <a:endParaRPr lang="zh-CN" altLang="en-US"/>
          </a:p>
        </p:txBody>
      </p:sp>
    </p:spTree>
    <p:extLst>
      <p:ext uri="{BB962C8B-B14F-4D97-AF65-F5344CB8AC3E}">
        <p14:creationId xmlns:p14="http://schemas.microsoft.com/office/powerpoint/2010/main" val="19989118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2" name="矩形 1"/>
          <p:cNvSpPr/>
          <p:nvPr userDrawn="1"/>
        </p:nvSpPr>
        <p:spPr>
          <a:xfrm>
            <a:off x="0" y="0"/>
            <a:ext cx="9144000" cy="700088"/>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 name="文本框 3">
            <a:extLst>
              <a:ext uri="{FF2B5EF4-FFF2-40B4-BE49-F238E27FC236}">
                <a16:creationId xmlns:a16="http://schemas.microsoft.com/office/drawing/2014/main" id="{20C32810-2FCB-4FC5-83A7-6AC88FD13E7D}"/>
              </a:ext>
            </a:extLst>
          </p:cNvPr>
          <p:cNvSpPr txBox="1"/>
          <p:nvPr userDrawn="1"/>
        </p:nvSpPr>
        <p:spPr>
          <a:xfrm>
            <a:off x="179512" y="123478"/>
            <a:ext cx="3600326" cy="369332"/>
          </a:xfrm>
          <a:prstGeom prst="rect">
            <a:avLst/>
          </a:prstGeom>
          <a:noFill/>
        </p:spPr>
        <p:txBody>
          <a:bodyPr wrap="square" rtlCol="0">
            <a:spAutoFit/>
          </a:bodyPr>
          <a:lstStyle/>
          <a:p>
            <a:r>
              <a:rPr lang="zh-CN" altLang="en-US" b="1" dirty="0">
                <a:solidFill>
                  <a:schemeClr val="bg1"/>
                </a:solidFill>
                <a:effectLst>
                  <a:reflection blurRad="6350" stA="50000" endA="300" endPos="50000" dist="29997" dir="5400000" sy="-100000" algn="bl" rotWithShape="0"/>
                </a:effectLst>
              </a:rPr>
              <a:t>华南理工大学</a:t>
            </a:r>
          </a:p>
        </p:txBody>
      </p:sp>
    </p:spTree>
    <p:extLst>
      <p:ext uri="{BB962C8B-B14F-4D97-AF65-F5344CB8AC3E}">
        <p14:creationId xmlns:p14="http://schemas.microsoft.com/office/powerpoint/2010/main" val="28516918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9_标题幻灯片">
    <p:spTree>
      <p:nvGrpSpPr>
        <p:cNvPr id="1" name=""/>
        <p:cNvGrpSpPr/>
        <p:nvPr/>
      </p:nvGrpSpPr>
      <p:grpSpPr>
        <a:xfrm>
          <a:off x="0" y="0"/>
          <a:ext cx="0" cy="0"/>
          <a:chOff x="0" y="0"/>
          <a:chExt cx="0" cy="0"/>
        </a:xfrm>
      </p:grpSpPr>
      <p:sp>
        <p:nvSpPr>
          <p:cNvPr id="2" name="矩形 1"/>
          <p:cNvSpPr/>
          <p:nvPr userDrawn="1"/>
        </p:nvSpPr>
        <p:spPr>
          <a:xfrm>
            <a:off x="0" y="0"/>
            <a:ext cx="9144000" cy="700088"/>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 name="矩形 3"/>
          <p:cNvSpPr>
            <a:spLocks noChangeArrowheads="1"/>
          </p:cNvSpPr>
          <p:nvPr userDrawn="1"/>
        </p:nvSpPr>
        <p:spPr bwMode="auto">
          <a:xfrm>
            <a:off x="6477000" y="176213"/>
            <a:ext cx="9032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r>
              <a:rPr lang="zh-CN" altLang="en-US" sz="1400">
                <a:solidFill>
                  <a:schemeClr val="bg1"/>
                </a:solidFill>
                <a:latin typeface="微软雅黑" pitchFamily="34" charset="-122"/>
                <a:ea typeface="微软雅黑" pitchFamily="34" charset="-122"/>
              </a:rPr>
              <a:t>课题综述</a:t>
            </a:r>
          </a:p>
        </p:txBody>
      </p:sp>
      <p:sp>
        <p:nvSpPr>
          <p:cNvPr id="5" name="矩形 4"/>
          <p:cNvSpPr/>
          <p:nvPr userDrawn="1"/>
        </p:nvSpPr>
        <p:spPr>
          <a:xfrm>
            <a:off x="8564563" y="258763"/>
            <a:ext cx="184150" cy="13811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a:latin typeface="微软雅黑" pitchFamily="34" charset="-122"/>
              <a:ea typeface="微软雅黑" pitchFamily="34" charset="-122"/>
            </a:endParaRPr>
          </a:p>
        </p:txBody>
      </p:sp>
      <p:sp>
        <p:nvSpPr>
          <p:cNvPr id="6" name="矩形 5"/>
          <p:cNvSpPr/>
          <p:nvPr userDrawn="1"/>
        </p:nvSpPr>
        <p:spPr>
          <a:xfrm>
            <a:off x="8329613" y="258763"/>
            <a:ext cx="182562" cy="13811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a:latin typeface="微软雅黑" pitchFamily="34" charset="-122"/>
              <a:ea typeface="微软雅黑" pitchFamily="34" charset="-122"/>
            </a:endParaRPr>
          </a:p>
        </p:txBody>
      </p:sp>
      <p:sp>
        <p:nvSpPr>
          <p:cNvPr id="7" name="矩形 6"/>
          <p:cNvSpPr/>
          <p:nvPr userDrawn="1"/>
        </p:nvSpPr>
        <p:spPr>
          <a:xfrm>
            <a:off x="8097838" y="258763"/>
            <a:ext cx="184150" cy="13811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a:latin typeface="微软雅黑" pitchFamily="34" charset="-122"/>
              <a:ea typeface="微软雅黑" pitchFamily="34" charset="-122"/>
            </a:endParaRPr>
          </a:p>
        </p:txBody>
      </p:sp>
      <p:sp>
        <p:nvSpPr>
          <p:cNvPr id="8" name="矩形 7"/>
          <p:cNvSpPr/>
          <p:nvPr userDrawn="1"/>
        </p:nvSpPr>
        <p:spPr>
          <a:xfrm>
            <a:off x="7861300" y="258763"/>
            <a:ext cx="184150" cy="13811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a:latin typeface="微软雅黑" pitchFamily="34" charset="-122"/>
              <a:ea typeface="微软雅黑" pitchFamily="34" charset="-122"/>
            </a:endParaRPr>
          </a:p>
        </p:txBody>
      </p:sp>
      <p:sp>
        <p:nvSpPr>
          <p:cNvPr id="9" name="矩形 8"/>
          <p:cNvSpPr/>
          <p:nvPr userDrawn="1"/>
        </p:nvSpPr>
        <p:spPr>
          <a:xfrm>
            <a:off x="7626350" y="258763"/>
            <a:ext cx="184150" cy="13811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a:latin typeface="微软雅黑" pitchFamily="34" charset="-122"/>
              <a:ea typeface="微软雅黑" pitchFamily="34" charset="-122"/>
            </a:endParaRPr>
          </a:p>
        </p:txBody>
      </p:sp>
      <p:sp>
        <p:nvSpPr>
          <p:cNvPr id="10" name="矩形 9"/>
          <p:cNvSpPr/>
          <p:nvPr userDrawn="1"/>
        </p:nvSpPr>
        <p:spPr>
          <a:xfrm>
            <a:off x="7383463" y="258763"/>
            <a:ext cx="184150" cy="138112"/>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a:latin typeface="微软雅黑" pitchFamily="34" charset="-122"/>
              <a:ea typeface="微软雅黑" pitchFamily="34" charset="-122"/>
            </a:endParaRPr>
          </a:p>
        </p:txBody>
      </p:sp>
    </p:spTree>
    <p:extLst>
      <p:ext uri="{BB962C8B-B14F-4D97-AF65-F5344CB8AC3E}">
        <p14:creationId xmlns:p14="http://schemas.microsoft.com/office/powerpoint/2010/main" val="42296443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0_标题幻灯片">
    <p:spTree>
      <p:nvGrpSpPr>
        <p:cNvPr id="1" name=""/>
        <p:cNvGrpSpPr/>
        <p:nvPr/>
      </p:nvGrpSpPr>
      <p:grpSpPr>
        <a:xfrm>
          <a:off x="0" y="0"/>
          <a:ext cx="0" cy="0"/>
          <a:chOff x="0" y="0"/>
          <a:chExt cx="0" cy="0"/>
        </a:xfrm>
      </p:grpSpPr>
      <p:sp>
        <p:nvSpPr>
          <p:cNvPr id="2" name="矩形 1"/>
          <p:cNvSpPr/>
          <p:nvPr userDrawn="1"/>
        </p:nvSpPr>
        <p:spPr>
          <a:xfrm>
            <a:off x="0" y="0"/>
            <a:ext cx="9144000" cy="700088"/>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 name="矩形 3"/>
          <p:cNvSpPr>
            <a:spLocks noChangeArrowheads="1"/>
          </p:cNvSpPr>
          <p:nvPr userDrawn="1"/>
        </p:nvSpPr>
        <p:spPr bwMode="auto">
          <a:xfrm>
            <a:off x="5942043" y="196155"/>
            <a:ext cx="144142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r>
              <a:rPr lang="zh-CN" altLang="en-US" sz="1400" dirty="0">
                <a:solidFill>
                  <a:schemeClr val="bg1"/>
                </a:solidFill>
                <a:latin typeface="微软雅黑" pitchFamily="34" charset="-122"/>
                <a:ea typeface="微软雅黑" pitchFamily="34" charset="-122"/>
              </a:rPr>
              <a:t>国内外研究现状</a:t>
            </a:r>
          </a:p>
        </p:txBody>
      </p:sp>
      <p:sp>
        <p:nvSpPr>
          <p:cNvPr id="5" name="矩形 4"/>
          <p:cNvSpPr/>
          <p:nvPr userDrawn="1"/>
        </p:nvSpPr>
        <p:spPr>
          <a:xfrm>
            <a:off x="8564563" y="258763"/>
            <a:ext cx="184150" cy="13811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a:latin typeface="微软雅黑" pitchFamily="34" charset="-122"/>
              <a:ea typeface="微软雅黑" pitchFamily="34" charset="-122"/>
            </a:endParaRPr>
          </a:p>
        </p:txBody>
      </p:sp>
      <p:sp>
        <p:nvSpPr>
          <p:cNvPr id="6" name="矩形 5"/>
          <p:cNvSpPr/>
          <p:nvPr userDrawn="1"/>
        </p:nvSpPr>
        <p:spPr>
          <a:xfrm>
            <a:off x="8329613" y="258763"/>
            <a:ext cx="182562" cy="13811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a:latin typeface="微软雅黑" pitchFamily="34" charset="-122"/>
              <a:ea typeface="微软雅黑" pitchFamily="34" charset="-122"/>
            </a:endParaRPr>
          </a:p>
        </p:txBody>
      </p:sp>
      <p:sp>
        <p:nvSpPr>
          <p:cNvPr id="7" name="矩形 6"/>
          <p:cNvSpPr/>
          <p:nvPr userDrawn="1"/>
        </p:nvSpPr>
        <p:spPr>
          <a:xfrm>
            <a:off x="8097838" y="258763"/>
            <a:ext cx="184150" cy="13811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a:latin typeface="微软雅黑" pitchFamily="34" charset="-122"/>
              <a:ea typeface="微软雅黑" pitchFamily="34" charset="-122"/>
            </a:endParaRPr>
          </a:p>
        </p:txBody>
      </p:sp>
      <p:sp>
        <p:nvSpPr>
          <p:cNvPr id="8" name="矩形 7"/>
          <p:cNvSpPr/>
          <p:nvPr userDrawn="1"/>
        </p:nvSpPr>
        <p:spPr>
          <a:xfrm>
            <a:off x="7861300" y="258763"/>
            <a:ext cx="184150" cy="13811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a:latin typeface="微软雅黑" pitchFamily="34" charset="-122"/>
              <a:ea typeface="微软雅黑" pitchFamily="34" charset="-122"/>
            </a:endParaRPr>
          </a:p>
        </p:txBody>
      </p:sp>
      <p:sp>
        <p:nvSpPr>
          <p:cNvPr id="9" name="矩形 8"/>
          <p:cNvSpPr/>
          <p:nvPr userDrawn="1"/>
        </p:nvSpPr>
        <p:spPr>
          <a:xfrm>
            <a:off x="7626350" y="258763"/>
            <a:ext cx="184150" cy="138112"/>
          </a:xfrm>
          <a:prstGeom prst="rect">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a:latin typeface="微软雅黑" pitchFamily="34" charset="-122"/>
              <a:ea typeface="微软雅黑" pitchFamily="34" charset="-122"/>
            </a:endParaRPr>
          </a:p>
        </p:txBody>
      </p:sp>
      <p:sp>
        <p:nvSpPr>
          <p:cNvPr id="10" name="矩形 9"/>
          <p:cNvSpPr/>
          <p:nvPr userDrawn="1"/>
        </p:nvSpPr>
        <p:spPr>
          <a:xfrm>
            <a:off x="7383463" y="258763"/>
            <a:ext cx="184150" cy="138112"/>
          </a:xfrm>
          <a:prstGeom prst="rect">
            <a:avLst/>
          </a:prstGeom>
          <a:solidFill>
            <a:schemeClr val="bg1">
              <a:lumMod val="8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a:latin typeface="微软雅黑" pitchFamily="34" charset="-122"/>
              <a:ea typeface="微软雅黑" pitchFamily="34" charset="-122"/>
            </a:endParaRPr>
          </a:p>
        </p:txBody>
      </p:sp>
    </p:spTree>
    <p:extLst>
      <p:ext uri="{BB962C8B-B14F-4D97-AF65-F5344CB8AC3E}">
        <p14:creationId xmlns:p14="http://schemas.microsoft.com/office/powerpoint/2010/main" val="2258683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1_标题幻灯片">
    <p:spTree>
      <p:nvGrpSpPr>
        <p:cNvPr id="1" name=""/>
        <p:cNvGrpSpPr/>
        <p:nvPr/>
      </p:nvGrpSpPr>
      <p:grpSpPr>
        <a:xfrm>
          <a:off x="0" y="0"/>
          <a:ext cx="0" cy="0"/>
          <a:chOff x="0" y="0"/>
          <a:chExt cx="0" cy="0"/>
        </a:xfrm>
      </p:grpSpPr>
      <p:sp>
        <p:nvSpPr>
          <p:cNvPr id="2" name="矩形 1"/>
          <p:cNvSpPr/>
          <p:nvPr userDrawn="1"/>
        </p:nvSpPr>
        <p:spPr>
          <a:xfrm>
            <a:off x="0" y="0"/>
            <a:ext cx="9144000" cy="700088"/>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 name="矩形 3"/>
          <p:cNvSpPr>
            <a:spLocks noChangeArrowheads="1"/>
          </p:cNvSpPr>
          <p:nvPr userDrawn="1"/>
        </p:nvSpPr>
        <p:spPr bwMode="auto">
          <a:xfrm>
            <a:off x="5942855" y="173930"/>
            <a:ext cx="144142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r>
              <a:rPr lang="zh-CN" altLang="en-US" sz="1400" dirty="0">
                <a:solidFill>
                  <a:schemeClr val="bg1"/>
                </a:solidFill>
                <a:latin typeface="微软雅黑" pitchFamily="34" charset="-122"/>
                <a:ea typeface="微软雅黑" pitchFamily="34" charset="-122"/>
              </a:rPr>
              <a:t>国内外研究现状</a:t>
            </a:r>
          </a:p>
        </p:txBody>
      </p:sp>
      <p:sp>
        <p:nvSpPr>
          <p:cNvPr id="5" name="矩形 4"/>
          <p:cNvSpPr/>
          <p:nvPr userDrawn="1"/>
        </p:nvSpPr>
        <p:spPr>
          <a:xfrm>
            <a:off x="8564563" y="258763"/>
            <a:ext cx="184150" cy="13811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a:latin typeface="微软雅黑" pitchFamily="34" charset="-122"/>
              <a:ea typeface="微软雅黑" pitchFamily="34" charset="-122"/>
            </a:endParaRPr>
          </a:p>
        </p:txBody>
      </p:sp>
      <p:sp>
        <p:nvSpPr>
          <p:cNvPr id="6" name="矩形 5"/>
          <p:cNvSpPr/>
          <p:nvPr userDrawn="1"/>
        </p:nvSpPr>
        <p:spPr>
          <a:xfrm>
            <a:off x="8329613" y="258763"/>
            <a:ext cx="182562" cy="13811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a:latin typeface="微软雅黑" pitchFamily="34" charset="-122"/>
              <a:ea typeface="微软雅黑" pitchFamily="34" charset="-122"/>
            </a:endParaRPr>
          </a:p>
        </p:txBody>
      </p:sp>
      <p:sp>
        <p:nvSpPr>
          <p:cNvPr id="7" name="矩形 6"/>
          <p:cNvSpPr/>
          <p:nvPr userDrawn="1"/>
        </p:nvSpPr>
        <p:spPr>
          <a:xfrm>
            <a:off x="8097838" y="258763"/>
            <a:ext cx="184150" cy="13811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a:latin typeface="微软雅黑" pitchFamily="34" charset="-122"/>
              <a:ea typeface="微软雅黑" pitchFamily="34" charset="-122"/>
            </a:endParaRPr>
          </a:p>
        </p:txBody>
      </p:sp>
      <p:sp>
        <p:nvSpPr>
          <p:cNvPr id="8" name="矩形 7"/>
          <p:cNvSpPr/>
          <p:nvPr userDrawn="1"/>
        </p:nvSpPr>
        <p:spPr>
          <a:xfrm>
            <a:off x="7861300" y="258763"/>
            <a:ext cx="184150" cy="13811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a:latin typeface="微软雅黑" pitchFamily="34" charset="-122"/>
              <a:ea typeface="微软雅黑" pitchFamily="34" charset="-122"/>
            </a:endParaRPr>
          </a:p>
        </p:txBody>
      </p:sp>
      <p:sp>
        <p:nvSpPr>
          <p:cNvPr id="9" name="矩形 8"/>
          <p:cNvSpPr/>
          <p:nvPr userDrawn="1"/>
        </p:nvSpPr>
        <p:spPr>
          <a:xfrm>
            <a:off x="7626350" y="258763"/>
            <a:ext cx="184150" cy="138112"/>
          </a:xfrm>
          <a:prstGeom prst="rect">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a:latin typeface="微软雅黑" pitchFamily="34" charset="-122"/>
              <a:ea typeface="微软雅黑" pitchFamily="34" charset="-122"/>
            </a:endParaRPr>
          </a:p>
        </p:txBody>
      </p:sp>
      <p:sp>
        <p:nvSpPr>
          <p:cNvPr id="10" name="矩形 9"/>
          <p:cNvSpPr/>
          <p:nvPr userDrawn="1"/>
        </p:nvSpPr>
        <p:spPr>
          <a:xfrm>
            <a:off x="7383463" y="258763"/>
            <a:ext cx="184150" cy="138112"/>
          </a:xfrm>
          <a:prstGeom prst="rect">
            <a:avLst/>
          </a:prstGeom>
          <a:solidFill>
            <a:schemeClr val="bg1">
              <a:lumMod val="8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a:latin typeface="微软雅黑" pitchFamily="34" charset="-122"/>
              <a:ea typeface="微软雅黑" pitchFamily="34" charset="-122"/>
            </a:endParaRPr>
          </a:p>
        </p:txBody>
      </p:sp>
    </p:spTree>
    <p:extLst>
      <p:ext uri="{BB962C8B-B14F-4D97-AF65-F5344CB8AC3E}">
        <p14:creationId xmlns:p14="http://schemas.microsoft.com/office/powerpoint/2010/main" val="37971285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标题幻灯片">
    <p:spTree>
      <p:nvGrpSpPr>
        <p:cNvPr id="1" name=""/>
        <p:cNvGrpSpPr/>
        <p:nvPr/>
      </p:nvGrpSpPr>
      <p:grpSpPr>
        <a:xfrm>
          <a:off x="0" y="0"/>
          <a:ext cx="0" cy="0"/>
          <a:chOff x="0" y="0"/>
          <a:chExt cx="0" cy="0"/>
        </a:xfrm>
      </p:grpSpPr>
      <p:sp>
        <p:nvSpPr>
          <p:cNvPr id="2" name="矩形 1"/>
          <p:cNvSpPr/>
          <p:nvPr userDrawn="1"/>
        </p:nvSpPr>
        <p:spPr>
          <a:xfrm>
            <a:off x="0" y="0"/>
            <a:ext cx="9144000" cy="700088"/>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 name="矩形 3"/>
          <p:cNvSpPr>
            <a:spLocks noChangeArrowheads="1"/>
          </p:cNvSpPr>
          <p:nvPr userDrawn="1"/>
        </p:nvSpPr>
        <p:spPr bwMode="auto">
          <a:xfrm>
            <a:off x="6477000" y="176213"/>
            <a:ext cx="9032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r>
              <a:rPr lang="zh-CN" altLang="en-US" sz="1400">
                <a:solidFill>
                  <a:schemeClr val="bg1"/>
                </a:solidFill>
                <a:latin typeface="微软雅黑" pitchFamily="34" charset="-122"/>
                <a:ea typeface="微软雅黑" pitchFamily="34" charset="-122"/>
              </a:rPr>
              <a:t>研究目标</a:t>
            </a:r>
          </a:p>
        </p:txBody>
      </p:sp>
      <p:sp>
        <p:nvSpPr>
          <p:cNvPr id="5" name="矩形 4"/>
          <p:cNvSpPr/>
          <p:nvPr userDrawn="1"/>
        </p:nvSpPr>
        <p:spPr>
          <a:xfrm>
            <a:off x="8564563" y="258763"/>
            <a:ext cx="184150" cy="13811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a:latin typeface="微软雅黑" pitchFamily="34" charset="-122"/>
              <a:ea typeface="微软雅黑" pitchFamily="34" charset="-122"/>
            </a:endParaRPr>
          </a:p>
        </p:txBody>
      </p:sp>
      <p:sp>
        <p:nvSpPr>
          <p:cNvPr id="6" name="矩形 5"/>
          <p:cNvSpPr/>
          <p:nvPr userDrawn="1"/>
        </p:nvSpPr>
        <p:spPr>
          <a:xfrm>
            <a:off x="8329613" y="258763"/>
            <a:ext cx="182562" cy="13811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a:latin typeface="微软雅黑" pitchFamily="34" charset="-122"/>
              <a:ea typeface="微软雅黑" pitchFamily="34" charset="-122"/>
            </a:endParaRPr>
          </a:p>
        </p:txBody>
      </p:sp>
      <p:sp>
        <p:nvSpPr>
          <p:cNvPr id="7" name="矩形 6"/>
          <p:cNvSpPr/>
          <p:nvPr userDrawn="1"/>
        </p:nvSpPr>
        <p:spPr>
          <a:xfrm>
            <a:off x="8097838" y="258763"/>
            <a:ext cx="184150" cy="13811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a:latin typeface="微软雅黑" pitchFamily="34" charset="-122"/>
              <a:ea typeface="微软雅黑" pitchFamily="34" charset="-122"/>
            </a:endParaRPr>
          </a:p>
        </p:txBody>
      </p:sp>
      <p:sp>
        <p:nvSpPr>
          <p:cNvPr id="8" name="矩形 7"/>
          <p:cNvSpPr/>
          <p:nvPr userDrawn="1"/>
        </p:nvSpPr>
        <p:spPr>
          <a:xfrm>
            <a:off x="7861300" y="258763"/>
            <a:ext cx="184150" cy="138112"/>
          </a:xfrm>
          <a:prstGeom prst="rect">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a:latin typeface="微软雅黑" pitchFamily="34" charset="-122"/>
              <a:ea typeface="微软雅黑" pitchFamily="34" charset="-122"/>
            </a:endParaRPr>
          </a:p>
        </p:txBody>
      </p:sp>
      <p:sp>
        <p:nvSpPr>
          <p:cNvPr id="9" name="矩形 8"/>
          <p:cNvSpPr/>
          <p:nvPr userDrawn="1"/>
        </p:nvSpPr>
        <p:spPr>
          <a:xfrm>
            <a:off x="7626350" y="258763"/>
            <a:ext cx="184150" cy="13811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a:latin typeface="微软雅黑" pitchFamily="34" charset="-122"/>
              <a:ea typeface="微软雅黑" pitchFamily="34" charset="-122"/>
            </a:endParaRPr>
          </a:p>
        </p:txBody>
      </p:sp>
      <p:sp>
        <p:nvSpPr>
          <p:cNvPr id="10" name="矩形 9"/>
          <p:cNvSpPr/>
          <p:nvPr userDrawn="1"/>
        </p:nvSpPr>
        <p:spPr>
          <a:xfrm>
            <a:off x="7383463" y="258763"/>
            <a:ext cx="184150" cy="138112"/>
          </a:xfrm>
          <a:prstGeom prst="rect">
            <a:avLst/>
          </a:prstGeom>
          <a:solidFill>
            <a:schemeClr val="bg1">
              <a:lumMod val="8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a:latin typeface="微软雅黑" pitchFamily="34" charset="-122"/>
              <a:ea typeface="微软雅黑" pitchFamily="34" charset="-122"/>
            </a:endParaRPr>
          </a:p>
        </p:txBody>
      </p:sp>
    </p:spTree>
    <p:extLst>
      <p:ext uri="{BB962C8B-B14F-4D97-AF65-F5344CB8AC3E}">
        <p14:creationId xmlns:p14="http://schemas.microsoft.com/office/powerpoint/2010/main" val="14665259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
        <p:nvSpPr>
          <p:cNvPr id="2" name="矩形 1"/>
          <p:cNvSpPr/>
          <p:nvPr userDrawn="1"/>
        </p:nvSpPr>
        <p:spPr>
          <a:xfrm>
            <a:off x="0" y="0"/>
            <a:ext cx="9144000" cy="700088"/>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Tree>
    <p:extLst>
      <p:ext uri="{BB962C8B-B14F-4D97-AF65-F5344CB8AC3E}">
        <p14:creationId xmlns:p14="http://schemas.microsoft.com/office/powerpoint/2010/main" val="405920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200151"/>
            <a:ext cx="8229600" cy="3394472"/>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3"/>
            <a:ext cx="2133600" cy="274637"/>
          </a:xfrm>
          <a:prstGeom prst="rect">
            <a:avLst/>
          </a:prstGeom>
        </p:spPr>
        <p:txBody>
          <a:bodyPr/>
          <a:lstStyle>
            <a:lvl1pPr fontAlgn="auto">
              <a:spcBef>
                <a:spcPts val="0"/>
              </a:spcBef>
              <a:spcAft>
                <a:spcPts val="0"/>
              </a:spcAft>
              <a:defRPr>
                <a:latin typeface="+mn-lt"/>
                <a:ea typeface="+mn-ea"/>
              </a:defRPr>
            </a:lvl1pPr>
          </a:lstStyle>
          <a:p>
            <a:pPr>
              <a:defRPr/>
            </a:pPr>
            <a:fld id="{C463EBF5-A425-4B14-9266-CD2CA0F36100}" type="datetimeFigureOut">
              <a:rPr lang="zh-CN" altLang="en-US"/>
              <a:pPr>
                <a:defRPr/>
              </a:pPr>
              <a:t>2021/9/18</a:t>
            </a:fld>
            <a:endParaRPr lang="zh-CN" altLang="en-US"/>
          </a:p>
        </p:txBody>
      </p:sp>
      <p:sp>
        <p:nvSpPr>
          <p:cNvPr id="5" name="页脚占位符 4"/>
          <p:cNvSpPr>
            <a:spLocks noGrp="1"/>
          </p:cNvSpPr>
          <p:nvPr>
            <p:ph type="ftr" sz="quarter" idx="11"/>
          </p:nvPr>
        </p:nvSpPr>
        <p:spPr>
          <a:xfrm>
            <a:off x="3124200" y="4767263"/>
            <a:ext cx="2895600" cy="274637"/>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553200" y="4767263"/>
            <a:ext cx="2133600" cy="274637"/>
          </a:xfrm>
          <a:prstGeom prst="rect">
            <a:avLst/>
          </a:prstGeom>
        </p:spPr>
        <p:txBody>
          <a:bodyPr/>
          <a:lstStyle>
            <a:lvl1pPr fontAlgn="auto">
              <a:spcBef>
                <a:spcPts val="0"/>
              </a:spcBef>
              <a:spcAft>
                <a:spcPts val="0"/>
              </a:spcAft>
              <a:defRPr>
                <a:latin typeface="+mn-lt"/>
                <a:ea typeface="+mn-ea"/>
              </a:defRPr>
            </a:lvl1pPr>
          </a:lstStyle>
          <a:p>
            <a:pPr>
              <a:defRPr/>
            </a:pPr>
            <a:fld id="{21D04713-6037-458C-9720-217A6623126B}" type="slidenum">
              <a:rPr lang="zh-CN" altLang="en-US"/>
              <a:pPr>
                <a:defRPr/>
              </a:pPr>
              <a:t>‹#›</a:t>
            </a:fld>
            <a:endParaRPr lang="zh-CN" altLang="en-US"/>
          </a:p>
        </p:txBody>
      </p:sp>
    </p:spTree>
    <p:extLst>
      <p:ext uri="{BB962C8B-B14F-4D97-AF65-F5344CB8AC3E}">
        <p14:creationId xmlns:p14="http://schemas.microsoft.com/office/powerpoint/2010/main" val="2768944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457200" y="4767263"/>
            <a:ext cx="2133600" cy="274637"/>
          </a:xfrm>
          <a:prstGeom prst="rect">
            <a:avLst/>
          </a:prstGeom>
        </p:spPr>
        <p:txBody>
          <a:bodyPr/>
          <a:lstStyle>
            <a:lvl1pPr fontAlgn="auto">
              <a:spcBef>
                <a:spcPts val="0"/>
              </a:spcBef>
              <a:spcAft>
                <a:spcPts val="0"/>
              </a:spcAft>
              <a:defRPr>
                <a:latin typeface="+mn-lt"/>
                <a:ea typeface="+mn-ea"/>
              </a:defRPr>
            </a:lvl1pPr>
          </a:lstStyle>
          <a:p>
            <a:pPr>
              <a:defRPr/>
            </a:pPr>
            <a:fld id="{4066CEE0-1428-4CA8-BA12-C459636996FA}" type="datetimeFigureOut">
              <a:rPr lang="zh-CN" altLang="en-US"/>
              <a:pPr>
                <a:defRPr/>
              </a:pPr>
              <a:t>2021/9/18</a:t>
            </a:fld>
            <a:endParaRPr lang="zh-CN" altLang="en-US"/>
          </a:p>
        </p:txBody>
      </p:sp>
      <p:sp>
        <p:nvSpPr>
          <p:cNvPr id="5" name="页脚占位符 4"/>
          <p:cNvSpPr>
            <a:spLocks noGrp="1"/>
          </p:cNvSpPr>
          <p:nvPr>
            <p:ph type="ftr" sz="quarter" idx="11"/>
          </p:nvPr>
        </p:nvSpPr>
        <p:spPr>
          <a:xfrm>
            <a:off x="3124200" y="4767263"/>
            <a:ext cx="2895600" cy="274637"/>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553200" y="4767263"/>
            <a:ext cx="2133600" cy="274637"/>
          </a:xfrm>
          <a:prstGeom prst="rect">
            <a:avLst/>
          </a:prstGeom>
        </p:spPr>
        <p:txBody>
          <a:bodyPr/>
          <a:lstStyle>
            <a:lvl1pPr fontAlgn="auto">
              <a:spcBef>
                <a:spcPts val="0"/>
              </a:spcBef>
              <a:spcAft>
                <a:spcPts val="0"/>
              </a:spcAft>
              <a:defRPr>
                <a:latin typeface="+mn-lt"/>
                <a:ea typeface="+mn-ea"/>
              </a:defRPr>
            </a:lvl1pPr>
          </a:lstStyle>
          <a:p>
            <a:pPr>
              <a:defRPr/>
            </a:pPr>
            <a:fld id="{ED5E8523-CA97-4C14-B4E0-564C9298A9DB}" type="slidenum">
              <a:rPr lang="zh-CN" altLang="en-US"/>
              <a:pPr>
                <a:defRPr/>
              </a:pPr>
              <a:t>‹#›</a:t>
            </a:fld>
            <a:endParaRPr lang="zh-CN" altLang="en-US"/>
          </a:p>
        </p:txBody>
      </p:sp>
    </p:spTree>
    <p:extLst>
      <p:ext uri="{BB962C8B-B14F-4D97-AF65-F5344CB8AC3E}">
        <p14:creationId xmlns:p14="http://schemas.microsoft.com/office/powerpoint/2010/main" val="3189433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4767263"/>
            <a:ext cx="2133600" cy="274637"/>
          </a:xfrm>
          <a:prstGeom prst="rect">
            <a:avLst/>
          </a:prstGeom>
        </p:spPr>
        <p:txBody>
          <a:bodyPr/>
          <a:lstStyle>
            <a:lvl1pPr fontAlgn="auto">
              <a:spcBef>
                <a:spcPts val="0"/>
              </a:spcBef>
              <a:spcAft>
                <a:spcPts val="0"/>
              </a:spcAft>
              <a:defRPr>
                <a:latin typeface="+mn-lt"/>
                <a:ea typeface="+mn-ea"/>
              </a:defRPr>
            </a:lvl1pPr>
          </a:lstStyle>
          <a:p>
            <a:pPr>
              <a:defRPr/>
            </a:pPr>
            <a:fld id="{4304057E-1340-4FB4-B922-E9A78856B460}" type="datetimeFigureOut">
              <a:rPr lang="zh-CN" altLang="en-US"/>
              <a:pPr>
                <a:defRPr/>
              </a:pPr>
              <a:t>2021/9/18</a:t>
            </a:fld>
            <a:endParaRPr lang="zh-CN" altLang="en-US"/>
          </a:p>
        </p:txBody>
      </p:sp>
      <p:sp>
        <p:nvSpPr>
          <p:cNvPr id="6" name="页脚占位符 5"/>
          <p:cNvSpPr>
            <a:spLocks noGrp="1"/>
          </p:cNvSpPr>
          <p:nvPr>
            <p:ph type="ftr" sz="quarter" idx="11"/>
          </p:nvPr>
        </p:nvSpPr>
        <p:spPr>
          <a:xfrm>
            <a:off x="3124200" y="4767263"/>
            <a:ext cx="2895600" cy="274637"/>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6553200" y="4767263"/>
            <a:ext cx="2133600" cy="274637"/>
          </a:xfrm>
          <a:prstGeom prst="rect">
            <a:avLst/>
          </a:prstGeom>
        </p:spPr>
        <p:txBody>
          <a:bodyPr/>
          <a:lstStyle>
            <a:lvl1pPr fontAlgn="auto">
              <a:spcBef>
                <a:spcPts val="0"/>
              </a:spcBef>
              <a:spcAft>
                <a:spcPts val="0"/>
              </a:spcAft>
              <a:defRPr>
                <a:latin typeface="+mn-lt"/>
                <a:ea typeface="+mn-ea"/>
              </a:defRPr>
            </a:lvl1pPr>
          </a:lstStyle>
          <a:p>
            <a:pPr>
              <a:defRPr/>
            </a:pPr>
            <a:fld id="{2716CE61-90AD-487E-BEF1-CAA2EC1DE520}" type="slidenum">
              <a:rPr lang="zh-CN" altLang="en-US"/>
              <a:pPr>
                <a:defRPr/>
              </a:pPr>
              <a:t>‹#›</a:t>
            </a:fld>
            <a:endParaRPr lang="zh-CN" altLang="en-US"/>
          </a:p>
        </p:txBody>
      </p:sp>
    </p:spTree>
    <p:extLst>
      <p:ext uri="{BB962C8B-B14F-4D97-AF65-F5344CB8AC3E}">
        <p14:creationId xmlns:p14="http://schemas.microsoft.com/office/powerpoint/2010/main" val="2614146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457200" y="4767263"/>
            <a:ext cx="2133600" cy="274637"/>
          </a:xfrm>
          <a:prstGeom prst="rect">
            <a:avLst/>
          </a:prstGeom>
        </p:spPr>
        <p:txBody>
          <a:bodyPr/>
          <a:lstStyle>
            <a:lvl1pPr fontAlgn="auto">
              <a:spcBef>
                <a:spcPts val="0"/>
              </a:spcBef>
              <a:spcAft>
                <a:spcPts val="0"/>
              </a:spcAft>
              <a:defRPr>
                <a:latin typeface="+mn-lt"/>
                <a:ea typeface="+mn-ea"/>
              </a:defRPr>
            </a:lvl1pPr>
          </a:lstStyle>
          <a:p>
            <a:pPr>
              <a:defRPr/>
            </a:pPr>
            <a:fld id="{DB44E73D-6265-4429-961D-D6989FE85F6F}" type="datetimeFigureOut">
              <a:rPr lang="zh-CN" altLang="en-US"/>
              <a:pPr>
                <a:defRPr/>
              </a:pPr>
              <a:t>2021/9/18</a:t>
            </a:fld>
            <a:endParaRPr lang="zh-CN" altLang="en-US"/>
          </a:p>
        </p:txBody>
      </p:sp>
      <p:sp>
        <p:nvSpPr>
          <p:cNvPr id="8" name="页脚占位符 7"/>
          <p:cNvSpPr>
            <a:spLocks noGrp="1"/>
          </p:cNvSpPr>
          <p:nvPr>
            <p:ph type="ftr" sz="quarter" idx="11"/>
          </p:nvPr>
        </p:nvSpPr>
        <p:spPr>
          <a:xfrm>
            <a:off x="3124200" y="4767263"/>
            <a:ext cx="2895600" cy="274637"/>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9" name="灯片编号占位符 8"/>
          <p:cNvSpPr>
            <a:spLocks noGrp="1"/>
          </p:cNvSpPr>
          <p:nvPr>
            <p:ph type="sldNum" sz="quarter" idx="12"/>
          </p:nvPr>
        </p:nvSpPr>
        <p:spPr>
          <a:xfrm>
            <a:off x="6553200" y="4767263"/>
            <a:ext cx="2133600" cy="274637"/>
          </a:xfrm>
          <a:prstGeom prst="rect">
            <a:avLst/>
          </a:prstGeom>
        </p:spPr>
        <p:txBody>
          <a:bodyPr/>
          <a:lstStyle>
            <a:lvl1pPr fontAlgn="auto">
              <a:spcBef>
                <a:spcPts val="0"/>
              </a:spcBef>
              <a:spcAft>
                <a:spcPts val="0"/>
              </a:spcAft>
              <a:defRPr>
                <a:latin typeface="+mn-lt"/>
                <a:ea typeface="+mn-ea"/>
              </a:defRPr>
            </a:lvl1pPr>
          </a:lstStyle>
          <a:p>
            <a:pPr>
              <a:defRPr/>
            </a:pPr>
            <a:fld id="{DD03815B-E52B-4748-850E-17E9AB31E575}" type="slidenum">
              <a:rPr lang="zh-CN" altLang="en-US"/>
              <a:pPr>
                <a:defRPr/>
              </a:pPr>
              <a:t>‹#›</a:t>
            </a:fld>
            <a:endParaRPr lang="zh-CN" altLang="en-US"/>
          </a:p>
        </p:txBody>
      </p:sp>
    </p:spTree>
    <p:extLst>
      <p:ext uri="{BB962C8B-B14F-4D97-AF65-F5344CB8AC3E}">
        <p14:creationId xmlns:p14="http://schemas.microsoft.com/office/powerpoint/2010/main" val="1283396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457200" y="4767263"/>
            <a:ext cx="2133600" cy="274637"/>
          </a:xfrm>
          <a:prstGeom prst="rect">
            <a:avLst/>
          </a:prstGeom>
        </p:spPr>
        <p:txBody>
          <a:bodyPr/>
          <a:lstStyle>
            <a:lvl1pPr fontAlgn="auto">
              <a:spcBef>
                <a:spcPts val="0"/>
              </a:spcBef>
              <a:spcAft>
                <a:spcPts val="0"/>
              </a:spcAft>
              <a:defRPr>
                <a:latin typeface="+mn-lt"/>
                <a:ea typeface="+mn-ea"/>
              </a:defRPr>
            </a:lvl1pPr>
          </a:lstStyle>
          <a:p>
            <a:pPr>
              <a:defRPr/>
            </a:pPr>
            <a:fld id="{FC2B58E0-FC5D-4047-A9B7-8C4611C4A338}" type="datetimeFigureOut">
              <a:rPr lang="zh-CN" altLang="en-US"/>
              <a:pPr>
                <a:defRPr/>
              </a:pPr>
              <a:t>2021/9/18</a:t>
            </a:fld>
            <a:endParaRPr lang="zh-CN" altLang="en-US"/>
          </a:p>
        </p:txBody>
      </p:sp>
      <p:sp>
        <p:nvSpPr>
          <p:cNvPr id="4" name="页脚占位符 3"/>
          <p:cNvSpPr>
            <a:spLocks noGrp="1"/>
          </p:cNvSpPr>
          <p:nvPr>
            <p:ph type="ftr" sz="quarter" idx="11"/>
          </p:nvPr>
        </p:nvSpPr>
        <p:spPr>
          <a:xfrm>
            <a:off x="3124200" y="4767263"/>
            <a:ext cx="2895600" cy="274637"/>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5" name="灯片编号占位符 4"/>
          <p:cNvSpPr>
            <a:spLocks noGrp="1"/>
          </p:cNvSpPr>
          <p:nvPr>
            <p:ph type="sldNum" sz="quarter" idx="12"/>
          </p:nvPr>
        </p:nvSpPr>
        <p:spPr>
          <a:xfrm>
            <a:off x="6553200" y="4767263"/>
            <a:ext cx="2133600" cy="274637"/>
          </a:xfrm>
          <a:prstGeom prst="rect">
            <a:avLst/>
          </a:prstGeom>
        </p:spPr>
        <p:txBody>
          <a:bodyPr/>
          <a:lstStyle>
            <a:lvl1pPr fontAlgn="auto">
              <a:spcBef>
                <a:spcPts val="0"/>
              </a:spcBef>
              <a:spcAft>
                <a:spcPts val="0"/>
              </a:spcAft>
              <a:defRPr>
                <a:latin typeface="+mn-lt"/>
                <a:ea typeface="+mn-ea"/>
              </a:defRPr>
            </a:lvl1pPr>
          </a:lstStyle>
          <a:p>
            <a:pPr>
              <a:defRPr/>
            </a:pPr>
            <a:fld id="{8454B9F8-806D-42FE-981F-3A46129576A0}" type="slidenum">
              <a:rPr lang="zh-CN" altLang="en-US"/>
              <a:pPr>
                <a:defRPr/>
              </a:pPr>
              <a:t>‹#›</a:t>
            </a:fld>
            <a:endParaRPr lang="zh-CN" altLang="en-US"/>
          </a:p>
        </p:txBody>
      </p:sp>
    </p:spTree>
    <p:extLst>
      <p:ext uri="{BB962C8B-B14F-4D97-AF65-F5344CB8AC3E}">
        <p14:creationId xmlns:p14="http://schemas.microsoft.com/office/powerpoint/2010/main" val="2506826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4637"/>
          </a:xfrm>
          <a:prstGeom prst="rect">
            <a:avLst/>
          </a:prstGeom>
        </p:spPr>
        <p:txBody>
          <a:bodyPr/>
          <a:lstStyle>
            <a:lvl1pPr fontAlgn="auto">
              <a:spcBef>
                <a:spcPts val="0"/>
              </a:spcBef>
              <a:spcAft>
                <a:spcPts val="0"/>
              </a:spcAft>
              <a:defRPr>
                <a:latin typeface="+mn-lt"/>
                <a:ea typeface="+mn-ea"/>
              </a:defRPr>
            </a:lvl1pPr>
          </a:lstStyle>
          <a:p>
            <a:pPr>
              <a:defRPr/>
            </a:pPr>
            <a:fld id="{BFA13232-6738-4433-8B7A-9116C89361A4}" type="datetimeFigureOut">
              <a:rPr lang="zh-CN" altLang="en-US"/>
              <a:pPr>
                <a:defRPr/>
              </a:pPr>
              <a:t>2021/9/18</a:t>
            </a:fld>
            <a:endParaRPr lang="zh-CN" altLang="en-US"/>
          </a:p>
        </p:txBody>
      </p:sp>
      <p:sp>
        <p:nvSpPr>
          <p:cNvPr id="3" name="页脚占位符 2"/>
          <p:cNvSpPr>
            <a:spLocks noGrp="1"/>
          </p:cNvSpPr>
          <p:nvPr>
            <p:ph type="ftr" sz="quarter" idx="11"/>
          </p:nvPr>
        </p:nvSpPr>
        <p:spPr>
          <a:xfrm>
            <a:off x="3124200" y="4767263"/>
            <a:ext cx="2895600" cy="274637"/>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4" name="灯片编号占位符 3"/>
          <p:cNvSpPr>
            <a:spLocks noGrp="1"/>
          </p:cNvSpPr>
          <p:nvPr>
            <p:ph type="sldNum" sz="quarter" idx="12"/>
          </p:nvPr>
        </p:nvSpPr>
        <p:spPr>
          <a:xfrm>
            <a:off x="6553200" y="4767263"/>
            <a:ext cx="2133600" cy="274637"/>
          </a:xfrm>
          <a:prstGeom prst="rect">
            <a:avLst/>
          </a:prstGeom>
        </p:spPr>
        <p:txBody>
          <a:bodyPr/>
          <a:lstStyle>
            <a:lvl1pPr fontAlgn="auto">
              <a:spcBef>
                <a:spcPts val="0"/>
              </a:spcBef>
              <a:spcAft>
                <a:spcPts val="0"/>
              </a:spcAft>
              <a:defRPr>
                <a:latin typeface="+mn-lt"/>
                <a:ea typeface="+mn-ea"/>
              </a:defRPr>
            </a:lvl1pPr>
          </a:lstStyle>
          <a:p>
            <a:pPr>
              <a:defRPr/>
            </a:pPr>
            <a:fld id="{9D62B080-C6CC-485C-A686-59748702CD85}" type="slidenum">
              <a:rPr lang="zh-CN" altLang="en-US"/>
              <a:pPr>
                <a:defRPr/>
              </a:pPr>
              <a:t>‹#›</a:t>
            </a:fld>
            <a:endParaRPr lang="zh-CN" altLang="en-US"/>
          </a:p>
        </p:txBody>
      </p:sp>
    </p:spTree>
    <p:extLst>
      <p:ext uri="{BB962C8B-B14F-4D97-AF65-F5344CB8AC3E}">
        <p14:creationId xmlns:p14="http://schemas.microsoft.com/office/powerpoint/2010/main" val="3200101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4767263"/>
            <a:ext cx="2133600" cy="274637"/>
          </a:xfrm>
          <a:prstGeom prst="rect">
            <a:avLst/>
          </a:prstGeom>
        </p:spPr>
        <p:txBody>
          <a:bodyPr/>
          <a:lstStyle>
            <a:lvl1pPr fontAlgn="auto">
              <a:spcBef>
                <a:spcPts val="0"/>
              </a:spcBef>
              <a:spcAft>
                <a:spcPts val="0"/>
              </a:spcAft>
              <a:defRPr>
                <a:latin typeface="+mn-lt"/>
                <a:ea typeface="+mn-ea"/>
              </a:defRPr>
            </a:lvl1pPr>
          </a:lstStyle>
          <a:p>
            <a:pPr>
              <a:defRPr/>
            </a:pPr>
            <a:fld id="{FBF1C897-577B-4685-990F-B9C921748390}" type="datetimeFigureOut">
              <a:rPr lang="zh-CN" altLang="en-US"/>
              <a:pPr>
                <a:defRPr/>
              </a:pPr>
              <a:t>2021/9/18</a:t>
            </a:fld>
            <a:endParaRPr lang="zh-CN" altLang="en-US"/>
          </a:p>
        </p:txBody>
      </p:sp>
      <p:sp>
        <p:nvSpPr>
          <p:cNvPr id="6" name="页脚占位符 5"/>
          <p:cNvSpPr>
            <a:spLocks noGrp="1"/>
          </p:cNvSpPr>
          <p:nvPr>
            <p:ph type="ftr" sz="quarter" idx="11"/>
          </p:nvPr>
        </p:nvSpPr>
        <p:spPr>
          <a:xfrm>
            <a:off x="3124200" y="4767263"/>
            <a:ext cx="2895600" cy="274637"/>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6553200" y="4767263"/>
            <a:ext cx="2133600" cy="274637"/>
          </a:xfrm>
          <a:prstGeom prst="rect">
            <a:avLst/>
          </a:prstGeom>
        </p:spPr>
        <p:txBody>
          <a:bodyPr/>
          <a:lstStyle>
            <a:lvl1pPr fontAlgn="auto">
              <a:spcBef>
                <a:spcPts val="0"/>
              </a:spcBef>
              <a:spcAft>
                <a:spcPts val="0"/>
              </a:spcAft>
              <a:defRPr>
                <a:latin typeface="+mn-lt"/>
                <a:ea typeface="+mn-ea"/>
              </a:defRPr>
            </a:lvl1pPr>
          </a:lstStyle>
          <a:p>
            <a:pPr>
              <a:defRPr/>
            </a:pPr>
            <a:fld id="{7E148DF1-A482-4FAD-980B-285419CCCC2A}" type="slidenum">
              <a:rPr lang="zh-CN" altLang="en-US"/>
              <a:pPr>
                <a:defRPr/>
              </a:pPr>
              <a:t>‹#›</a:t>
            </a:fld>
            <a:endParaRPr lang="zh-CN" altLang="en-US"/>
          </a:p>
        </p:txBody>
      </p:sp>
    </p:spTree>
    <p:extLst>
      <p:ext uri="{BB962C8B-B14F-4D97-AF65-F5344CB8AC3E}">
        <p14:creationId xmlns:p14="http://schemas.microsoft.com/office/powerpoint/2010/main" val="2572374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4767263"/>
            <a:ext cx="2133600" cy="274637"/>
          </a:xfrm>
          <a:prstGeom prst="rect">
            <a:avLst/>
          </a:prstGeom>
        </p:spPr>
        <p:txBody>
          <a:bodyPr/>
          <a:lstStyle>
            <a:lvl1pPr fontAlgn="auto">
              <a:spcBef>
                <a:spcPts val="0"/>
              </a:spcBef>
              <a:spcAft>
                <a:spcPts val="0"/>
              </a:spcAft>
              <a:defRPr>
                <a:latin typeface="+mn-lt"/>
                <a:ea typeface="+mn-ea"/>
              </a:defRPr>
            </a:lvl1pPr>
          </a:lstStyle>
          <a:p>
            <a:pPr>
              <a:defRPr/>
            </a:pPr>
            <a:fld id="{803053DF-AF29-4C56-B389-A9DDEC4E0BCC}" type="datetimeFigureOut">
              <a:rPr lang="zh-CN" altLang="en-US"/>
              <a:pPr>
                <a:defRPr/>
              </a:pPr>
              <a:t>2021/9/18</a:t>
            </a:fld>
            <a:endParaRPr lang="zh-CN" altLang="en-US"/>
          </a:p>
        </p:txBody>
      </p:sp>
      <p:sp>
        <p:nvSpPr>
          <p:cNvPr id="6" name="页脚占位符 5"/>
          <p:cNvSpPr>
            <a:spLocks noGrp="1"/>
          </p:cNvSpPr>
          <p:nvPr>
            <p:ph type="ftr" sz="quarter" idx="11"/>
          </p:nvPr>
        </p:nvSpPr>
        <p:spPr>
          <a:xfrm>
            <a:off x="3124200" y="4767263"/>
            <a:ext cx="2895600" cy="274637"/>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6553200" y="4767263"/>
            <a:ext cx="2133600" cy="274637"/>
          </a:xfrm>
          <a:prstGeom prst="rect">
            <a:avLst/>
          </a:prstGeom>
        </p:spPr>
        <p:txBody>
          <a:bodyPr/>
          <a:lstStyle>
            <a:lvl1pPr fontAlgn="auto">
              <a:spcBef>
                <a:spcPts val="0"/>
              </a:spcBef>
              <a:spcAft>
                <a:spcPts val="0"/>
              </a:spcAft>
              <a:defRPr>
                <a:latin typeface="+mn-lt"/>
                <a:ea typeface="+mn-ea"/>
              </a:defRPr>
            </a:lvl1pPr>
          </a:lstStyle>
          <a:p>
            <a:pPr>
              <a:defRPr/>
            </a:pPr>
            <a:fld id="{9C9EDD21-C6E0-4F22-8098-62AE7BC1C825}" type="slidenum">
              <a:rPr lang="zh-CN" altLang="en-US"/>
              <a:pPr>
                <a:defRPr/>
              </a:pPr>
              <a:t>‹#›</a:t>
            </a:fld>
            <a:endParaRPr lang="zh-CN" altLang="en-US"/>
          </a:p>
        </p:txBody>
      </p:sp>
    </p:spTree>
    <p:extLst>
      <p:ext uri="{BB962C8B-B14F-4D97-AF65-F5344CB8AC3E}">
        <p14:creationId xmlns:p14="http://schemas.microsoft.com/office/powerpoint/2010/main" val="214261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UpDiag">
          <a:fgClr>
            <a:srgbClr val="F2F2F2"/>
          </a:fgClr>
          <a:bgClr>
            <a:schemeClr val="bg1"/>
          </a:bgClr>
        </a:patt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6" r:id="rId13"/>
    <p:sldLayoutId id="2147483718" r:id="rId14"/>
    <p:sldLayoutId id="2147483719" r:id="rId15"/>
    <p:sldLayoutId id="2147483720" r:id="rId16"/>
    <p:sldLayoutId id="2147483724" r:id="rId17"/>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ea typeface="宋体" pitchFamily="2" charset="-122"/>
        </a:defRPr>
      </a:lvl2pPr>
      <a:lvl3pPr algn="ctr" rtl="0" fontAlgn="base">
        <a:spcBef>
          <a:spcPct val="0"/>
        </a:spcBef>
        <a:spcAft>
          <a:spcPct val="0"/>
        </a:spcAft>
        <a:defRPr sz="4400">
          <a:solidFill>
            <a:schemeClr val="tx1"/>
          </a:solidFill>
          <a:latin typeface="Calibri" pitchFamily="34" charset="0"/>
          <a:ea typeface="宋体" pitchFamily="2" charset="-122"/>
        </a:defRPr>
      </a:lvl3pPr>
      <a:lvl4pPr algn="ctr" rtl="0" fontAlgn="base">
        <a:spcBef>
          <a:spcPct val="0"/>
        </a:spcBef>
        <a:spcAft>
          <a:spcPct val="0"/>
        </a:spcAft>
        <a:defRPr sz="4400">
          <a:solidFill>
            <a:schemeClr val="tx1"/>
          </a:solidFill>
          <a:latin typeface="Calibri" pitchFamily="34" charset="0"/>
          <a:ea typeface="宋体" pitchFamily="2" charset="-122"/>
        </a:defRPr>
      </a:lvl4pPr>
      <a:lvl5pPr algn="ctr" rtl="0" fontAlgn="base">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7.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7.emf"/></Relationships>
</file>

<file path=ppt/slides/_rels/slide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9.emf"/></Relationships>
</file>

<file path=ppt/slides/_rels/slide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627313" y="1109663"/>
            <a:ext cx="6516687" cy="2097087"/>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a:p>
        </p:txBody>
      </p:sp>
      <p:sp>
        <p:nvSpPr>
          <p:cNvPr id="26" name="TextBox 25"/>
          <p:cNvSpPr txBox="1">
            <a:spLocks noChangeArrowheads="1"/>
          </p:cNvSpPr>
          <p:nvPr/>
        </p:nvSpPr>
        <p:spPr bwMode="auto">
          <a:xfrm>
            <a:off x="3816350" y="2575685"/>
            <a:ext cx="4787900" cy="374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50000"/>
              </a:lnSpc>
            </a:pPr>
            <a:r>
              <a:rPr lang="zh-CN" altLang="en-US" sz="1500" dirty="0">
                <a:solidFill>
                  <a:schemeClr val="bg1"/>
                </a:solidFill>
                <a:latin typeface="微软雅黑" pitchFamily="34" charset="-122"/>
                <a:ea typeface="微软雅黑" pitchFamily="34" charset="-122"/>
              </a:rPr>
              <a:t>汇报人：刘鹏  </a:t>
            </a:r>
            <a:r>
              <a:rPr lang="en-US" altLang="zh-CN" sz="1500" dirty="0">
                <a:solidFill>
                  <a:schemeClr val="bg1"/>
                </a:solidFill>
                <a:latin typeface="微软雅黑" pitchFamily="34" charset="-122"/>
                <a:ea typeface="微软雅黑" pitchFamily="34" charset="-122"/>
              </a:rPr>
              <a:t>  </a:t>
            </a:r>
            <a:r>
              <a:rPr lang="zh-CN" altLang="en-US" sz="1500" dirty="0">
                <a:solidFill>
                  <a:schemeClr val="bg1"/>
                </a:solidFill>
                <a:latin typeface="微软雅黑" pitchFamily="34" charset="-122"/>
                <a:ea typeface="微软雅黑" pitchFamily="34" charset="-122"/>
              </a:rPr>
              <a:t>学号：</a:t>
            </a:r>
            <a:r>
              <a:rPr lang="en-US" altLang="zh-CN" sz="1500" dirty="0">
                <a:solidFill>
                  <a:schemeClr val="bg1"/>
                </a:solidFill>
                <a:latin typeface="微软雅黑" pitchFamily="34" charset="-122"/>
                <a:ea typeface="微软雅黑" pitchFamily="34" charset="-122"/>
              </a:rPr>
              <a:t>202020108312</a:t>
            </a:r>
            <a:endParaRPr lang="zh-CN" altLang="en-US" sz="1500" dirty="0">
              <a:solidFill>
                <a:schemeClr val="bg1"/>
              </a:solidFill>
              <a:latin typeface="微软雅黑" pitchFamily="34" charset="-122"/>
              <a:ea typeface="微软雅黑" pitchFamily="34" charset="-122"/>
            </a:endParaRPr>
          </a:p>
        </p:txBody>
      </p:sp>
      <p:sp>
        <p:nvSpPr>
          <p:cNvPr id="34" name="矩形 33"/>
          <p:cNvSpPr/>
          <p:nvPr/>
        </p:nvSpPr>
        <p:spPr>
          <a:xfrm>
            <a:off x="3611563" y="842963"/>
            <a:ext cx="5532437" cy="266700"/>
          </a:xfrm>
          <a:prstGeom prst="rect">
            <a:avLst/>
          </a:prstGeom>
          <a:pattFill prst="ltUpDiag">
            <a:fgClr>
              <a:srgbClr val="414455"/>
            </a:fgClr>
            <a:bgClr>
              <a:srgbClr val="E8E8E6"/>
            </a:bgClr>
          </a:patt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a:p>
        </p:txBody>
      </p:sp>
      <p:sp>
        <p:nvSpPr>
          <p:cNvPr id="30" name="TextBox 29"/>
          <p:cNvSpPr txBox="1">
            <a:spLocks noChangeArrowheads="1"/>
          </p:cNvSpPr>
          <p:nvPr/>
        </p:nvSpPr>
        <p:spPr bwMode="auto">
          <a:xfrm>
            <a:off x="3816350" y="1159244"/>
            <a:ext cx="3509963" cy="43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50000"/>
              </a:lnSpc>
            </a:pPr>
            <a:r>
              <a:rPr lang="zh-CN" altLang="en-US" dirty="0">
                <a:solidFill>
                  <a:schemeClr val="bg1"/>
                </a:solidFill>
                <a:latin typeface="微软雅黑" pitchFamily="34" charset="-122"/>
                <a:ea typeface="微软雅黑" pitchFamily="34" charset="-122"/>
              </a:rPr>
              <a:t>博学慎思 明辨笃行</a:t>
            </a:r>
          </a:p>
        </p:txBody>
      </p:sp>
      <p:sp>
        <p:nvSpPr>
          <p:cNvPr id="29" name="TextBox 28"/>
          <p:cNvSpPr txBox="1">
            <a:spLocks noChangeArrowheads="1"/>
          </p:cNvSpPr>
          <p:nvPr/>
        </p:nvSpPr>
        <p:spPr bwMode="auto">
          <a:xfrm>
            <a:off x="3779838" y="1601724"/>
            <a:ext cx="5327650" cy="95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a:lnSpc>
                <a:spcPct val="125000"/>
              </a:lnSpc>
            </a:pPr>
            <a:r>
              <a:rPr lang="zh-CN" altLang="en-US" sz="2400" b="1" dirty="0">
                <a:solidFill>
                  <a:schemeClr val="bg1"/>
                </a:solidFill>
                <a:latin typeface="微软雅黑" pitchFamily="34" charset="-122"/>
                <a:ea typeface="微软雅黑" pitchFamily="34" charset="-122"/>
              </a:rPr>
              <a:t>长距离干道路径优选与分割的绿波同步优化方法</a:t>
            </a:r>
          </a:p>
        </p:txBody>
      </p:sp>
      <p:grpSp>
        <p:nvGrpSpPr>
          <p:cNvPr id="3" name="组合 2"/>
          <p:cNvGrpSpPr>
            <a:grpSpLocks/>
          </p:cNvGrpSpPr>
          <p:nvPr/>
        </p:nvGrpSpPr>
        <p:grpSpPr bwMode="auto">
          <a:xfrm>
            <a:off x="3632200" y="3435350"/>
            <a:ext cx="3460750" cy="1477963"/>
            <a:chOff x="3632960" y="3507854"/>
            <a:chExt cx="3459320" cy="1477328"/>
          </a:xfrm>
        </p:grpSpPr>
        <p:sp>
          <p:nvSpPr>
            <p:cNvPr id="58" name="TextBox 57"/>
            <p:cNvSpPr txBox="1"/>
            <p:nvPr/>
          </p:nvSpPr>
          <p:spPr>
            <a:xfrm>
              <a:off x="4196290" y="3507854"/>
              <a:ext cx="2895990" cy="1477328"/>
            </a:xfrm>
            <a:prstGeom prst="rect">
              <a:avLst/>
            </a:prstGeom>
            <a:noFill/>
          </p:spPr>
          <p:txBody>
            <a:bodyPr>
              <a:spAutoFit/>
            </a:bodyPr>
            <a:lstStyle/>
            <a:p>
              <a:pPr algn="ctr" fontAlgn="auto">
                <a:lnSpc>
                  <a:spcPct val="150000"/>
                </a:lnSpc>
                <a:spcBef>
                  <a:spcPts val="0"/>
                </a:spcBef>
                <a:spcAft>
                  <a:spcPts val="0"/>
                </a:spcAft>
                <a:defRPr/>
              </a:pPr>
              <a:r>
                <a:rPr lang="zh-CN" altLang="en-US" sz="1500" dirty="0">
                  <a:solidFill>
                    <a:schemeClr val="tx1">
                      <a:lumMod val="75000"/>
                      <a:lumOff val="25000"/>
                    </a:schemeClr>
                  </a:solidFill>
                  <a:latin typeface="微软雅黑" pitchFamily="34" charset="-122"/>
                  <a:ea typeface="微软雅黑" pitchFamily="34" charset="-122"/>
                </a:rPr>
                <a:t>刘鹏</a:t>
              </a:r>
              <a:endParaRPr lang="en-US" altLang="zh-CN" sz="1500" dirty="0">
                <a:solidFill>
                  <a:schemeClr val="tx1">
                    <a:lumMod val="75000"/>
                    <a:lumOff val="25000"/>
                  </a:schemeClr>
                </a:solidFill>
                <a:latin typeface="微软雅黑" pitchFamily="34" charset="-122"/>
                <a:ea typeface="微软雅黑" pitchFamily="34" charset="-122"/>
              </a:endParaRPr>
            </a:p>
            <a:p>
              <a:pPr algn="ctr" fontAlgn="auto">
                <a:lnSpc>
                  <a:spcPct val="150000"/>
                </a:lnSpc>
                <a:spcBef>
                  <a:spcPts val="0"/>
                </a:spcBef>
                <a:spcAft>
                  <a:spcPts val="0"/>
                </a:spcAft>
                <a:defRPr/>
              </a:pPr>
              <a:r>
                <a:rPr lang="zh-CN" altLang="en-US" sz="1500" dirty="0">
                  <a:solidFill>
                    <a:schemeClr val="tx1">
                      <a:lumMod val="75000"/>
                      <a:lumOff val="25000"/>
                    </a:schemeClr>
                  </a:solidFill>
                  <a:latin typeface="微软雅黑" pitchFamily="34" charset="-122"/>
                  <a:ea typeface="微软雅黑" pitchFamily="34" charset="-122"/>
                </a:rPr>
                <a:t>交通信息工程及控制</a:t>
              </a:r>
              <a:endParaRPr lang="en-US" altLang="zh-CN" sz="1500" dirty="0">
                <a:solidFill>
                  <a:schemeClr val="tx1">
                    <a:lumMod val="75000"/>
                    <a:lumOff val="25000"/>
                  </a:schemeClr>
                </a:solidFill>
                <a:latin typeface="微软雅黑" pitchFamily="34" charset="-122"/>
                <a:ea typeface="微软雅黑" pitchFamily="34" charset="-122"/>
              </a:endParaRPr>
            </a:p>
            <a:p>
              <a:pPr algn="ctr" fontAlgn="auto">
                <a:lnSpc>
                  <a:spcPct val="150000"/>
                </a:lnSpc>
                <a:spcBef>
                  <a:spcPts val="0"/>
                </a:spcBef>
                <a:spcAft>
                  <a:spcPts val="0"/>
                </a:spcAft>
                <a:defRPr/>
              </a:pPr>
              <a:r>
                <a:rPr lang="zh-CN" altLang="en-US" sz="1500" dirty="0">
                  <a:solidFill>
                    <a:schemeClr val="tx1">
                      <a:lumMod val="75000"/>
                      <a:lumOff val="25000"/>
                    </a:schemeClr>
                  </a:solidFill>
                  <a:latin typeface="微软雅黑" pitchFamily="34" charset="-122"/>
                  <a:ea typeface="微软雅黑" pitchFamily="34" charset="-122"/>
                </a:rPr>
                <a:t>徐建闽</a:t>
              </a:r>
              <a:endParaRPr lang="en-US" altLang="zh-CN" sz="1500" dirty="0">
                <a:solidFill>
                  <a:schemeClr val="tx1">
                    <a:lumMod val="75000"/>
                    <a:lumOff val="25000"/>
                  </a:schemeClr>
                </a:solidFill>
                <a:latin typeface="微软雅黑" pitchFamily="34" charset="-122"/>
                <a:ea typeface="微软雅黑" pitchFamily="34" charset="-122"/>
              </a:endParaRPr>
            </a:p>
            <a:p>
              <a:pPr algn="ctr" fontAlgn="auto">
                <a:lnSpc>
                  <a:spcPct val="150000"/>
                </a:lnSpc>
                <a:spcBef>
                  <a:spcPts val="0"/>
                </a:spcBef>
                <a:spcAft>
                  <a:spcPts val="0"/>
                </a:spcAft>
                <a:defRPr/>
              </a:pPr>
              <a:r>
                <a:rPr lang="en-US" altLang="zh-CN" sz="1500" dirty="0">
                  <a:solidFill>
                    <a:schemeClr val="tx1">
                      <a:lumMod val="75000"/>
                      <a:lumOff val="25000"/>
                    </a:schemeClr>
                  </a:solidFill>
                  <a:latin typeface="微软雅黑" pitchFamily="34" charset="-122"/>
                  <a:ea typeface="微软雅黑" pitchFamily="34" charset="-122"/>
                </a:rPr>
                <a:t>2020</a:t>
              </a:r>
              <a:r>
                <a:rPr lang="zh-CN" altLang="en-US" sz="1500" dirty="0">
                  <a:solidFill>
                    <a:schemeClr val="tx1">
                      <a:lumMod val="75000"/>
                      <a:lumOff val="25000"/>
                    </a:schemeClr>
                  </a:solidFill>
                  <a:latin typeface="微软雅黑" pitchFamily="34" charset="-122"/>
                  <a:ea typeface="微软雅黑" pitchFamily="34" charset="-122"/>
                </a:rPr>
                <a:t>年</a:t>
              </a:r>
              <a:r>
                <a:rPr lang="en-US" altLang="zh-CN" sz="1500" dirty="0">
                  <a:solidFill>
                    <a:schemeClr val="tx1">
                      <a:lumMod val="75000"/>
                      <a:lumOff val="25000"/>
                    </a:schemeClr>
                  </a:solidFill>
                  <a:latin typeface="微软雅黑" pitchFamily="34" charset="-122"/>
                  <a:ea typeface="微软雅黑" pitchFamily="34" charset="-122"/>
                </a:rPr>
                <a:t>09</a:t>
              </a:r>
              <a:r>
                <a:rPr lang="zh-CN" altLang="en-US" sz="1500" dirty="0">
                  <a:solidFill>
                    <a:schemeClr val="tx1">
                      <a:lumMod val="75000"/>
                      <a:lumOff val="25000"/>
                    </a:schemeClr>
                  </a:solidFill>
                  <a:latin typeface="微软雅黑" pitchFamily="34" charset="-122"/>
                  <a:ea typeface="微软雅黑" pitchFamily="34" charset="-122"/>
                </a:rPr>
                <a:t>月</a:t>
              </a:r>
              <a:r>
                <a:rPr lang="en-US" altLang="zh-CN" sz="1500" dirty="0">
                  <a:solidFill>
                    <a:schemeClr val="tx1">
                      <a:lumMod val="75000"/>
                      <a:lumOff val="25000"/>
                    </a:schemeClr>
                  </a:solidFill>
                  <a:latin typeface="微软雅黑" pitchFamily="34" charset="-122"/>
                  <a:ea typeface="微软雅黑" pitchFamily="34" charset="-122"/>
                </a:rPr>
                <a:t>25</a:t>
              </a:r>
              <a:r>
                <a:rPr lang="zh-CN" altLang="en-US" sz="1500" dirty="0">
                  <a:solidFill>
                    <a:schemeClr val="tx1">
                      <a:lumMod val="75000"/>
                      <a:lumOff val="25000"/>
                    </a:schemeClr>
                  </a:solidFill>
                  <a:latin typeface="微软雅黑" pitchFamily="34" charset="-122"/>
                  <a:ea typeface="微软雅黑" pitchFamily="34" charset="-122"/>
                </a:rPr>
                <a:t>日</a:t>
              </a:r>
              <a:r>
                <a:rPr lang="en-US" altLang="zh-CN" sz="1500" dirty="0">
                  <a:solidFill>
                    <a:schemeClr val="tx1">
                      <a:lumMod val="75000"/>
                      <a:lumOff val="25000"/>
                    </a:schemeClr>
                  </a:solidFill>
                  <a:latin typeface="微软雅黑" pitchFamily="34" charset="-122"/>
                  <a:ea typeface="微软雅黑" pitchFamily="34" charset="-122"/>
                </a:rPr>
                <a:t> </a:t>
              </a:r>
              <a:endParaRPr lang="zh-CN" altLang="en-US" sz="1500" dirty="0">
                <a:solidFill>
                  <a:schemeClr val="tx1">
                    <a:lumMod val="75000"/>
                    <a:lumOff val="25000"/>
                  </a:schemeClr>
                </a:solidFill>
                <a:latin typeface="微软雅黑" pitchFamily="34" charset="-122"/>
                <a:ea typeface="微软雅黑" pitchFamily="34" charset="-122"/>
              </a:endParaRPr>
            </a:p>
          </p:txBody>
        </p:sp>
        <p:sp>
          <p:nvSpPr>
            <p:cNvPr id="59" name="TextBox 90"/>
            <p:cNvSpPr txBox="1"/>
            <p:nvPr/>
          </p:nvSpPr>
          <p:spPr>
            <a:xfrm>
              <a:off x="3632960" y="3584021"/>
              <a:ext cx="1153636" cy="337993"/>
            </a:xfrm>
            <a:prstGeom prst="rect">
              <a:avLst/>
            </a:prstGeom>
            <a:noFill/>
          </p:spPr>
          <p:txBody>
            <a:bodyPr>
              <a:spAutoFit/>
            </a:bodyPr>
            <a:lstStyle/>
            <a:p>
              <a:pPr fontAlgn="auto">
                <a:spcBef>
                  <a:spcPts val="0"/>
                </a:spcBef>
                <a:spcAft>
                  <a:spcPts val="0"/>
                </a:spcAft>
                <a:defRPr/>
              </a:pPr>
              <a:r>
                <a:rPr lang="zh-CN" altLang="en-US" sz="1600" dirty="0">
                  <a:solidFill>
                    <a:schemeClr val="tx1">
                      <a:lumMod val="75000"/>
                      <a:lumOff val="25000"/>
                    </a:schemeClr>
                  </a:solidFill>
                  <a:latin typeface="微软雅黑" pitchFamily="34" charset="-122"/>
                  <a:ea typeface="微软雅黑" pitchFamily="34" charset="-122"/>
                </a:rPr>
                <a:t>姓名：</a:t>
              </a:r>
            </a:p>
          </p:txBody>
        </p:sp>
        <p:sp>
          <p:nvSpPr>
            <p:cNvPr id="60" name="TextBox 59"/>
            <p:cNvSpPr txBox="1"/>
            <p:nvPr/>
          </p:nvSpPr>
          <p:spPr>
            <a:xfrm>
              <a:off x="3632960" y="3929948"/>
              <a:ext cx="1180612" cy="337993"/>
            </a:xfrm>
            <a:prstGeom prst="rect">
              <a:avLst/>
            </a:prstGeom>
            <a:noFill/>
          </p:spPr>
          <p:txBody>
            <a:bodyPr>
              <a:spAutoFit/>
            </a:bodyPr>
            <a:lstStyle/>
            <a:p>
              <a:pPr fontAlgn="auto">
                <a:spcBef>
                  <a:spcPts val="0"/>
                </a:spcBef>
                <a:spcAft>
                  <a:spcPts val="0"/>
                </a:spcAft>
                <a:defRPr/>
              </a:pPr>
              <a:r>
                <a:rPr lang="zh-CN" altLang="en-US" sz="1600" dirty="0">
                  <a:solidFill>
                    <a:schemeClr val="tx1">
                      <a:lumMod val="75000"/>
                      <a:lumOff val="25000"/>
                    </a:schemeClr>
                  </a:solidFill>
                  <a:latin typeface="微软雅黑" pitchFamily="34" charset="-122"/>
                  <a:ea typeface="微软雅黑" pitchFamily="34" charset="-122"/>
                </a:rPr>
                <a:t>专业：</a:t>
              </a:r>
            </a:p>
          </p:txBody>
        </p:sp>
        <p:sp>
          <p:nvSpPr>
            <p:cNvPr id="61" name="TextBox 60"/>
            <p:cNvSpPr txBox="1"/>
            <p:nvPr/>
          </p:nvSpPr>
          <p:spPr>
            <a:xfrm>
              <a:off x="3632960" y="4285395"/>
              <a:ext cx="799769" cy="337993"/>
            </a:xfrm>
            <a:prstGeom prst="rect">
              <a:avLst/>
            </a:prstGeom>
            <a:noFill/>
          </p:spPr>
          <p:txBody>
            <a:bodyPr wrap="none">
              <a:spAutoFit/>
            </a:bodyPr>
            <a:lstStyle/>
            <a:p>
              <a:pPr fontAlgn="auto">
                <a:spcBef>
                  <a:spcPts val="0"/>
                </a:spcBef>
                <a:spcAft>
                  <a:spcPts val="0"/>
                </a:spcAft>
                <a:defRPr/>
              </a:pPr>
              <a:r>
                <a:rPr lang="zh-CN" altLang="en-US" sz="1600" dirty="0">
                  <a:solidFill>
                    <a:schemeClr val="tx1">
                      <a:lumMod val="75000"/>
                      <a:lumOff val="25000"/>
                    </a:schemeClr>
                  </a:solidFill>
                  <a:latin typeface="微软雅黑" pitchFamily="34" charset="-122"/>
                  <a:ea typeface="微软雅黑" pitchFamily="34" charset="-122"/>
                </a:rPr>
                <a:t>导师：</a:t>
              </a:r>
            </a:p>
          </p:txBody>
        </p:sp>
        <p:sp>
          <p:nvSpPr>
            <p:cNvPr id="62" name="TextBox 61"/>
            <p:cNvSpPr txBox="1"/>
            <p:nvPr/>
          </p:nvSpPr>
          <p:spPr>
            <a:xfrm>
              <a:off x="3632960" y="4631321"/>
              <a:ext cx="799769" cy="339579"/>
            </a:xfrm>
            <a:prstGeom prst="rect">
              <a:avLst/>
            </a:prstGeom>
            <a:noFill/>
          </p:spPr>
          <p:txBody>
            <a:bodyPr wrap="none">
              <a:spAutoFit/>
            </a:bodyPr>
            <a:lstStyle/>
            <a:p>
              <a:pPr fontAlgn="auto">
                <a:spcBef>
                  <a:spcPts val="0"/>
                </a:spcBef>
                <a:spcAft>
                  <a:spcPts val="0"/>
                </a:spcAft>
                <a:defRPr/>
              </a:pPr>
              <a:r>
                <a:rPr lang="zh-CN" altLang="en-US" sz="1600" dirty="0">
                  <a:solidFill>
                    <a:schemeClr val="tx1">
                      <a:lumMod val="75000"/>
                      <a:lumOff val="25000"/>
                    </a:schemeClr>
                  </a:solidFill>
                  <a:latin typeface="微软雅黑" pitchFamily="34" charset="-122"/>
                  <a:ea typeface="微软雅黑" pitchFamily="34" charset="-122"/>
                </a:rPr>
                <a:t>日期：</a:t>
              </a:r>
            </a:p>
          </p:txBody>
        </p:sp>
        <p:cxnSp>
          <p:nvCxnSpPr>
            <p:cNvPr id="63" name="直接连接符 62"/>
            <p:cNvCxnSpPr/>
            <p:nvPr/>
          </p:nvCxnSpPr>
          <p:spPr>
            <a:xfrm>
              <a:off x="4669170" y="3875996"/>
              <a:ext cx="2088287"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4669170" y="4199707"/>
              <a:ext cx="2088287"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4669170" y="4577369"/>
              <a:ext cx="2088287"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4669170" y="4901080"/>
              <a:ext cx="2088287"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pic>
        <p:nvPicPr>
          <p:cNvPr id="18" name="温馨、背景音乐 - 梦.mp3">
            <a:hlinkClick r:id="" action="ppaction://media"/>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43400" y="-506413"/>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4">
            <a:extLst>
              <a:ext uri="{FF2B5EF4-FFF2-40B4-BE49-F238E27FC236}">
                <a16:creationId xmlns:a16="http://schemas.microsoft.com/office/drawing/2014/main" id="{4FF32F05-8876-4362-8DC8-DCF1834A29D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109663"/>
            <a:ext cx="3611563" cy="2097087"/>
          </a:xfrm>
          <a:prstGeom prst="rect">
            <a:avLst/>
          </a:prstGeom>
        </p:spPr>
      </p:pic>
      <p:pic>
        <p:nvPicPr>
          <p:cNvPr id="4" name="图片 3"/>
          <p:cNvPicPr>
            <a:picLocks noChangeAspect="1"/>
          </p:cNvPicPr>
          <p:nvPr/>
        </p:nvPicPr>
        <p:blipFill>
          <a:blip r:embed="rId5"/>
          <a:stretch>
            <a:fillRect/>
          </a:stretch>
        </p:blipFill>
        <p:spPr>
          <a:xfrm>
            <a:off x="0" y="1109662"/>
            <a:ext cx="3611562" cy="2097087"/>
          </a:xfrm>
          <a:prstGeom prst="rect">
            <a:avLst/>
          </a:prstGeom>
        </p:spPr>
      </p:pic>
    </p:spTree>
  </p:cSld>
  <p:clrMapOvr>
    <a:masterClrMapping/>
  </p:clrMapOvr>
  <p:transition spd="slow" advClick="0" advTm="0">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819150" y="1461814"/>
            <a:ext cx="2363788" cy="2363788"/>
          </a:xfrm>
          <a:prstGeom prst="ellipse">
            <a:avLst/>
          </a:prstGeom>
          <a:solidFill>
            <a:srgbClr val="414455"/>
          </a:solidFill>
          <a:ln cmpd="dbl">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微软雅黑" pitchFamily="34" charset="-122"/>
              <a:ea typeface="微软雅黑" pitchFamily="34" charset="-122"/>
            </a:endParaRPr>
          </a:p>
        </p:txBody>
      </p:sp>
      <p:sp>
        <p:nvSpPr>
          <p:cNvPr id="3" name="椭圆 2"/>
          <p:cNvSpPr/>
          <p:nvPr/>
        </p:nvSpPr>
        <p:spPr>
          <a:xfrm>
            <a:off x="704850" y="1347514"/>
            <a:ext cx="2592388" cy="2592388"/>
          </a:xfrm>
          <a:prstGeom prst="ellipse">
            <a:avLst/>
          </a:prstGeom>
          <a:noFill/>
          <a:ln cmpd="sng">
            <a:solidFill>
              <a:srgbClr val="41445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微软雅黑" pitchFamily="34" charset="-122"/>
              <a:ea typeface="微软雅黑" pitchFamily="34" charset="-122"/>
            </a:endParaRP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90675" y="1996802"/>
            <a:ext cx="91440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直接连接符 4"/>
          <p:cNvCxnSpPr>
            <a:stCxn id="3" idx="0"/>
            <a:endCxn id="9" idx="2"/>
          </p:cNvCxnSpPr>
          <p:nvPr/>
        </p:nvCxnSpPr>
        <p:spPr>
          <a:xfrm flipV="1">
            <a:off x="2001044" y="1339633"/>
            <a:ext cx="1714132" cy="7881"/>
          </a:xfrm>
          <a:prstGeom prst="line">
            <a:avLst/>
          </a:prstGeom>
          <a:ln>
            <a:solidFill>
              <a:srgbClr val="414455"/>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a:endCxn id="12" idx="2"/>
          </p:cNvCxnSpPr>
          <p:nvPr/>
        </p:nvCxnSpPr>
        <p:spPr>
          <a:xfrm flipV="1">
            <a:off x="3160494" y="2631064"/>
            <a:ext cx="554682" cy="4762"/>
          </a:xfrm>
          <a:prstGeom prst="line">
            <a:avLst/>
          </a:prstGeom>
          <a:ln>
            <a:solidFill>
              <a:srgbClr val="414455"/>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stCxn id="3" idx="4"/>
            <a:endCxn id="15" idx="2"/>
          </p:cNvCxnSpPr>
          <p:nvPr/>
        </p:nvCxnSpPr>
        <p:spPr>
          <a:xfrm flipV="1">
            <a:off x="2001044" y="3932020"/>
            <a:ext cx="1714132" cy="7882"/>
          </a:xfrm>
          <a:prstGeom prst="line">
            <a:avLst/>
          </a:prstGeom>
          <a:ln>
            <a:solidFill>
              <a:srgbClr val="414455"/>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bwMode="auto">
          <a:xfrm>
            <a:off x="3715176" y="979270"/>
            <a:ext cx="719137" cy="720725"/>
          </a:xfrm>
          <a:prstGeom prst="ellips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pPr>
            <a:endParaRPr lang="zh-CN" altLang="en-US" sz="1400">
              <a:latin typeface="微软雅黑" pitchFamily="34" charset="-122"/>
              <a:ea typeface="微软雅黑" pitchFamily="34" charset="-122"/>
            </a:endParaRPr>
          </a:p>
        </p:txBody>
      </p:sp>
      <p:sp>
        <p:nvSpPr>
          <p:cNvPr id="12" name="椭圆 11"/>
          <p:cNvSpPr/>
          <p:nvPr/>
        </p:nvSpPr>
        <p:spPr bwMode="auto">
          <a:xfrm>
            <a:off x="3715176" y="2271495"/>
            <a:ext cx="719137" cy="719137"/>
          </a:xfrm>
          <a:prstGeom prst="ellips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pPr>
            <a:endParaRPr lang="zh-CN" altLang="en-US" sz="1400">
              <a:latin typeface="微软雅黑" pitchFamily="34" charset="-122"/>
              <a:ea typeface="微软雅黑" pitchFamily="34" charset="-122"/>
            </a:endParaRPr>
          </a:p>
        </p:txBody>
      </p:sp>
      <p:sp>
        <p:nvSpPr>
          <p:cNvPr id="15" name="椭圆 14"/>
          <p:cNvSpPr/>
          <p:nvPr/>
        </p:nvSpPr>
        <p:spPr bwMode="auto">
          <a:xfrm>
            <a:off x="3715176" y="3571657"/>
            <a:ext cx="719137" cy="720725"/>
          </a:xfrm>
          <a:prstGeom prst="ellips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a:latin typeface="微软雅黑" pitchFamily="34" charset="-122"/>
              <a:ea typeface="微软雅黑" pitchFamily="34" charset="-122"/>
            </a:endParaRPr>
          </a:p>
        </p:txBody>
      </p:sp>
      <p:sp>
        <p:nvSpPr>
          <p:cNvPr id="17" name="TextBox 16"/>
          <p:cNvSpPr txBox="1"/>
          <p:nvPr/>
        </p:nvSpPr>
        <p:spPr bwMode="auto">
          <a:xfrm>
            <a:off x="4614022" y="1223524"/>
            <a:ext cx="4393233" cy="1200329"/>
          </a:xfrm>
          <a:prstGeom prst="rect">
            <a:avLst/>
          </a:prstGeom>
          <a:noFill/>
        </p:spPr>
        <p:txBody>
          <a:bodyPr wrap="square">
            <a:spAutoFit/>
          </a:bodyPr>
          <a:lstStyle/>
          <a:p>
            <a:pPr>
              <a:lnSpc>
                <a:spcPct val="150000"/>
              </a:lnSpc>
              <a:defRPr/>
            </a:pPr>
            <a:r>
              <a:rPr lang="zh-CN" altLang="en-US" sz="1200" dirty="0">
                <a:cs typeface="+mn-ea"/>
              </a:rPr>
              <a:t>        收集并阅读国内外相关专著、期刊、论文等文献，作为理论和实证分析的基础，总结国内外学者关于</a:t>
            </a:r>
            <a:r>
              <a:rPr lang="zh-CN" altLang="en-US" sz="1200" dirty="0">
                <a:solidFill>
                  <a:srgbClr val="FF0000"/>
                </a:solidFill>
                <a:cs typeface="+mn-ea"/>
              </a:rPr>
              <a:t>生态指数中延误、能耗、排放</a:t>
            </a:r>
            <a:r>
              <a:rPr lang="zh-CN" altLang="en-US" sz="1200" dirty="0">
                <a:cs typeface="+mn-ea"/>
              </a:rPr>
              <a:t>三个指标计算模型研究成果及不足之处，以确保研究结果的科学性、准确性。</a:t>
            </a:r>
          </a:p>
        </p:txBody>
      </p:sp>
      <p:sp>
        <p:nvSpPr>
          <p:cNvPr id="18" name="矩形 17"/>
          <p:cNvSpPr/>
          <p:nvPr/>
        </p:nvSpPr>
        <p:spPr bwMode="auto">
          <a:xfrm>
            <a:off x="4579272" y="901482"/>
            <a:ext cx="2020888" cy="338554"/>
          </a:xfrm>
          <a:prstGeom prst="rect">
            <a:avLst/>
          </a:prstGeom>
        </p:spPr>
        <p:txBody>
          <a:bodyPr>
            <a:spAutoFit/>
          </a:bodyPr>
          <a:lstStyle/>
          <a:p>
            <a:pPr fontAlgn="auto">
              <a:spcBef>
                <a:spcPts val="0"/>
              </a:spcBef>
              <a:spcAft>
                <a:spcPts val="0"/>
              </a:spcAft>
              <a:defRPr/>
            </a:pPr>
            <a:r>
              <a:rPr lang="zh-CN" altLang="en-US" sz="1600" dirty="0">
                <a:solidFill>
                  <a:schemeClr val="tx1">
                    <a:lumMod val="65000"/>
                    <a:lumOff val="35000"/>
                  </a:schemeClr>
                </a:solidFill>
                <a:latin typeface="微软雅黑" pitchFamily="34" charset="-122"/>
                <a:ea typeface="微软雅黑" pitchFamily="34" charset="-122"/>
              </a:rPr>
              <a:t>文献分析法</a:t>
            </a:r>
          </a:p>
        </p:txBody>
      </p:sp>
      <p:sp>
        <p:nvSpPr>
          <p:cNvPr id="19" name="TextBox 18"/>
          <p:cNvSpPr txBox="1"/>
          <p:nvPr/>
        </p:nvSpPr>
        <p:spPr bwMode="auto">
          <a:xfrm>
            <a:off x="4591972" y="2714238"/>
            <a:ext cx="4415283" cy="646331"/>
          </a:xfrm>
          <a:prstGeom prst="rect">
            <a:avLst/>
          </a:prstGeom>
          <a:noFill/>
        </p:spPr>
        <p:txBody>
          <a:bodyPr wrap="square">
            <a:spAutoFit/>
          </a:bodyPr>
          <a:lstStyle/>
          <a:p>
            <a:pPr fontAlgn="auto">
              <a:lnSpc>
                <a:spcPct val="150000"/>
              </a:lnSpc>
              <a:spcBef>
                <a:spcPts val="0"/>
              </a:spcBef>
              <a:spcAft>
                <a:spcPts val="0"/>
              </a:spcAft>
              <a:defRPr/>
            </a:pPr>
            <a:r>
              <a:rPr lang="zh-CN" altLang="en-US" sz="1200" dirty="0">
                <a:solidFill>
                  <a:srgbClr val="FF0000"/>
                </a:solidFill>
                <a:cs typeface="+mn-ea"/>
                <a:sym typeface="+mn-lt"/>
              </a:rPr>
              <a:t>         购买相关装置（如汽车尾气排放检测仪）</a:t>
            </a:r>
            <a:r>
              <a:rPr lang="zh-CN" altLang="en-US" sz="1200" dirty="0">
                <a:cs typeface="+mn-ea"/>
                <a:sym typeface="+mn-lt"/>
              </a:rPr>
              <a:t>，进行实验并对结果进行分析，校准在不同速度水平下的指标计算模型。</a:t>
            </a:r>
            <a:endParaRPr lang="en-US" altLang="zh-CN" sz="1200" dirty="0">
              <a:solidFill>
                <a:schemeClr val="tx1">
                  <a:lumMod val="95000"/>
                  <a:lumOff val="5000"/>
                </a:schemeClr>
              </a:solidFill>
              <a:latin typeface="微软雅黑" pitchFamily="34" charset="-122"/>
              <a:ea typeface="微软雅黑" pitchFamily="34" charset="-122"/>
            </a:endParaRPr>
          </a:p>
        </p:txBody>
      </p:sp>
      <p:sp>
        <p:nvSpPr>
          <p:cNvPr id="20" name="矩形 19"/>
          <p:cNvSpPr/>
          <p:nvPr/>
        </p:nvSpPr>
        <p:spPr bwMode="auto">
          <a:xfrm>
            <a:off x="4625870" y="2429497"/>
            <a:ext cx="2020887" cy="338554"/>
          </a:xfrm>
          <a:prstGeom prst="rect">
            <a:avLst/>
          </a:prstGeom>
        </p:spPr>
        <p:txBody>
          <a:bodyPr>
            <a:spAutoFit/>
          </a:bodyPr>
          <a:lstStyle/>
          <a:p>
            <a:pPr fontAlgn="auto">
              <a:spcBef>
                <a:spcPts val="0"/>
              </a:spcBef>
              <a:spcAft>
                <a:spcPts val="0"/>
              </a:spcAft>
              <a:defRPr/>
            </a:pPr>
            <a:r>
              <a:rPr lang="zh-CN" altLang="en-US" sz="1600" dirty="0">
                <a:solidFill>
                  <a:schemeClr val="tx1">
                    <a:lumMod val="65000"/>
                    <a:lumOff val="35000"/>
                  </a:schemeClr>
                </a:solidFill>
                <a:latin typeface="微软雅黑" pitchFamily="34" charset="-122"/>
                <a:ea typeface="微软雅黑" pitchFamily="34" charset="-122"/>
              </a:rPr>
              <a:t>实验测试法</a:t>
            </a:r>
          </a:p>
        </p:txBody>
      </p:sp>
      <p:sp>
        <p:nvSpPr>
          <p:cNvPr id="21" name="TextBox 20"/>
          <p:cNvSpPr txBox="1"/>
          <p:nvPr/>
        </p:nvSpPr>
        <p:spPr bwMode="auto">
          <a:xfrm>
            <a:off x="4611022" y="3723878"/>
            <a:ext cx="4396233" cy="1200329"/>
          </a:xfrm>
          <a:prstGeom prst="rect">
            <a:avLst/>
          </a:prstGeom>
          <a:noFill/>
        </p:spPr>
        <p:txBody>
          <a:bodyPr wrap="square">
            <a:spAutoFit/>
          </a:bodyPr>
          <a:lstStyle/>
          <a:p>
            <a:pPr>
              <a:lnSpc>
                <a:spcPct val="150000"/>
              </a:lnSpc>
            </a:pPr>
            <a:r>
              <a:rPr lang="zh-CN" altLang="en-US" sz="1200" dirty="0">
                <a:cs typeface="+mn-ea"/>
                <a:sym typeface="+mn-lt"/>
              </a:rPr>
              <a:t>        在对生态指数及信号控制策略研究过程中，需要用到数学模型，通过构建相应的</a:t>
            </a:r>
            <a:r>
              <a:rPr lang="zh-CN" altLang="en-US" sz="1200" dirty="0">
                <a:solidFill>
                  <a:srgbClr val="FF0000"/>
                </a:solidFill>
                <a:cs typeface="+mn-ea"/>
                <a:sym typeface="+mn-lt"/>
              </a:rPr>
              <a:t>生态指数、交叉口信号控制、公交优先参数确定、宏观决策分类器等数学模型</a:t>
            </a:r>
            <a:r>
              <a:rPr lang="zh-CN" altLang="en-US" sz="1200" dirty="0">
                <a:cs typeface="+mn-ea"/>
                <a:sym typeface="+mn-lt"/>
              </a:rPr>
              <a:t>，以便于更加科学、准确的实现交叉口信号控制方法与公交优先参数的计算。</a:t>
            </a:r>
            <a:endParaRPr lang="en-US" altLang="zh-CN" sz="1200" dirty="0">
              <a:cs typeface="+mn-ea"/>
              <a:sym typeface="+mn-lt"/>
            </a:endParaRPr>
          </a:p>
        </p:txBody>
      </p:sp>
      <p:sp>
        <p:nvSpPr>
          <p:cNvPr id="22" name="矩形 21"/>
          <p:cNvSpPr/>
          <p:nvPr/>
        </p:nvSpPr>
        <p:spPr bwMode="auto">
          <a:xfrm>
            <a:off x="4625310" y="3428782"/>
            <a:ext cx="2020887" cy="338554"/>
          </a:xfrm>
          <a:prstGeom prst="rect">
            <a:avLst/>
          </a:prstGeom>
        </p:spPr>
        <p:txBody>
          <a:bodyPr>
            <a:spAutoFit/>
          </a:bodyPr>
          <a:lstStyle/>
          <a:p>
            <a:pPr fontAlgn="auto">
              <a:spcBef>
                <a:spcPts val="0"/>
              </a:spcBef>
              <a:spcAft>
                <a:spcPts val="0"/>
              </a:spcAft>
              <a:defRPr/>
            </a:pPr>
            <a:r>
              <a:rPr lang="zh-CN" altLang="en-US" sz="1600" dirty="0">
                <a:solidFill>
                  <a:schemeClr val="tx1">
                    <a:lumMod val="65000"/>
                    <a:lumOff val="35000"/>
                  </a:schemeClr>
                </a:solidFill>
                <a:latin typeface="微软雅黑" pitchFamily="34" charset="-122"/>
                <a:ea typeface="微软雅黑" pitchFamily="34" charset="-122"/>
              </a:rPr>
              <a:t>数学模型法</a:t>
            </a:r>
          </a:p>
        </p:txBody>
      </p:sp>
      <p:sp>
        <p:nvSpPr>
          <p:cNvPr id="35857" name="矩形 36"/>
          <p:cNvSpPr>
            <a:spLocks noChangeArrowheads="1"/>
          </p:cNvSpPr>
          <p:nvPr/>
        </p:nvSpPr>
        <p:spPr bwMode="auto">
          <a:xfrm>
            <a:off x="6477000" y="176213"/>
            <a:ext cx="90281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r>
              <a:rPr lang="zh-CN" altLang="en-US" sz="1400" dirty="0">
                <a:solidFill>
                  <a:schemeClr val="bg1"/>
                </a:solidFill>
                <a:latin typeface="微软雅黑" pitchFamily="34" charset="-122"/>
                <a:ea typeface="微软雅黑" pitchFamily="34" charset="-122"/>
              </a:rPr>
              <a:t>研究方法</a:t>
            </a:r>
          </a:p>
        </p:txBody>
      </p:sp>
      <p:sp>
        <p:nvSpPr>
          <p:cNvPr id="38" name="矩形 37"/>
          <p:cNvSpPr/>
          <p:nvPr/>
        </p:nvSpPr>
        <p:spPr>
          <a:xfrm>
            <a:off x="8564563" y="258763"/>
            <a:ext cx="184150" cy="13811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a:latin typeface="微软雅黑" pitchFamily="34" charset="-122"/>
              <a:ea typeface="微软雅黑" pitchFamily="34" charset="-122"/>
            </a:endParaRPr>
          </a:p>
        </p:txBody>
      </p:sp>
      <p:sp>
        <p:nvSpPr>
          <p:cNvPr id="39" name="矩形 38"/>
          <p:cNvSpPr/>
          <p:nvPr/>
        </p:nvSpPr>
        <p:spPr>
          <a:xfrm>
            <a:off x="8095069" y="258763"/>
            <a:ext cx="182562" cy="13811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a:latin typeface="微软雅黑" pitchFamily="34" charset="-122"/>
              <a:ea typeface="微软雅黑" pitchFamily="34" charset="-122"/>
            </a:endParaRPr>
          </a:p>
        </p:txBody>
      </p:sp>
      <p:sp>
        <p:nvSpPr>
          <p:cNvPr id="40" name="矩形 39"/>
          <p:cNvSpPr/>
          <p:nvPr/>
        </p:nvSpPr>
        <p:spPr>
          <a:xfrm>
            <a:off x="7863294" y="258763"/>
            <a:ext cx="184150" cy="13811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a:latin typeface="微软雅黑" pitchFamily="34" charset="-122"/>
              <a:ea typeface="微软雅黑" pitchFamily="34" charset="-122"/>
            </a:endParaRPr>
          </a:p>
        </p:txBody>
      </p:sp>
      <p:sp>
        <p:nvSpPr>
          <p:cNvPr id="41" name="矩形 40"/>
          <p:cNvSpPr/>
          <p:nvPr/>
        </p:nvSpPr>
        <p:spPr>
          <a:xfrm>
            <a:off x="8334376" y="258763"/>
            <a:ext cx="184150" cy="138112"/>
          </a:xfrm>
          <a:prstGeom prst="rect">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a:latin typeface="微软雅黑" pitchFamily="34" charset="-122"/>
              <a:ea typeface="微软雅黑" pitchFamily="34" charset="-122"/>
            </a:endParaRPr>
          </a:p>
        </p:txBody>
      </p:sp>
      <p:sp>
        <p:nvSpPr>
          <p:cNvPr id="42" name="矩形 41"/>
          <p:cNvSpPr/>
          <p:nvPr/>
        </p:nvSpPr>
        <p:spPr>
          <a:xfrm>
            <a:off x="7626350" y="258763"/>
            <a:ext cx="184150" cy="13811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a:latin typeface="微软雅黑" pitchFamily="34" charset="-122"/>
              <a:ea typeface="微软雅黑" pitchFamily="34" charset="-122"/>
            </a:endParaRPr>
          </a:p>
        </p:txBody>
      </p:sp>
      <p:sp>
        <p:nvSpPr>
          <p:cNvPr id="43" name="矩形 42"/>
          <p:cNvSpPr/>
          <p:nvPr/>
        </p:nvSpPr>
        <p:spPr>
          <a:xfrm>
            <a:off x="7383463" y="258763"/>
            <a:ext cx="184150" cy="138112"/>
          </a:xfrm>
          <a:prstGeom prst="rect">
            <a:avLst/>
          </a:prstGeom>
          <a:solidFill>
            <a:schemeClr val="bg1">
              <a:lumMod val="8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a:latin typeface="微软雅黑" pitchFamily="34" charset="-122"/>
              <a:ea typeface="微软雅黑" pitchFamily="34" charset="-122"/>
            </a:endParaRPr>
          </a:p>
        </p:txBody>
      </p:sp>
      <p:sp>
        <p:nvSpPr>
          <p:cNvPr id="30" name="ïṩ1îḋe">
            <a:extLst>
              <a:ext uri="{FF2B5EF4-FFF2-40B4-BE49-F238E27FC236}">
                <a16:creationId xmlns:a16="http://schemas.microsoft.com/office/drawing/2014/main" id="{7C6EE123-E2A2-4533-84EE-EE30770A1671}"/>
              </a:ext>
            </a:extLst>
          </p:cNvPr>
          <p:cNvSpPr/>
          <p:nvPr/>
        </p:nvSpPr>
        <p:spPr>
          <a:xfrm>
            <a:off x="3891885" y="3744695"/>
            <a:ext cx="343202" cy="406597"/>
          </a:xfrm>
          <a:custGeom>
            <a:avLst/>
            <a:gdLst>
              <a:gd name="connsiteX0" fmla="*/ 339178 w 504144"/>
              <a:gd name="connsiteY0" fmla="*/ 313099 h 597266"/>
              <a:gd name="connsiteX1" fmla="*/ 367197 w 504144"/>
              <a:gd name="connsiteY1" fmla="*/ 328502 h 597266"/>
              <a:gd name="connsiteX2" fmla="*/ 406549 w 504144"/>
              <a:gd name="connsiteY2" fmla="*/ 380684 h 597266"/>
              <a:gd name="connsiteX3" fmla="*/ 446532 w 504144"/>
              <a:gd name="connsiteY3" fmla="*/ 328502 h 597266"/>
              <a:gd name="connsiteX4" fmla="*/ 472662 w 504144"/>
              <a:gd name="connsiteY4" fmla="*/ 313099 h 597266"/>
              <a:gd name="connsiteX5" fmla="*/ 500681 w 504144"/>
              <a:gd name="connsiteY5" fmla="*/ 339190 h 597266"/>
              <a:gd name="connsiteX6" fmla="*/ 492496 w 504144"/>
              <a:gd name="connsiteY6" fmla="*/ 359937 h 597266"/>
              <a:gd name="connsiteX7" fmla="*/ 440865 w 504144"/>
              <a:gd name="connsiteY7" fmla="*/ 419977 h 597266"/>
              <a:gd name="connsiteX8" fmla="*/ 494070 w 504144"/>
              <a:gd name="connsiteY8" fmla="*/ 480960 h 597266"/>
              <a:gd name="connsiteX9" fmla="*/ 504144 w 504144"/>
              <a:gd name="connsiteY9" fmla="*/ 503907 h 597266"/>
              <a:gd name="connsiteX10" fmla="*/ 476125 w 504144"/>
              <a:gd name="connsiteY10" fmla="*/ 531570 h 597266"/>
              <a:gd name="connsiteX11" fmla="*/ 448106 w 504144"/>
              <a:gd name="connsiteY11" fmla="*/ 516167 h 597266"/>
              <a:gd name="connsiteX12" fmla="*/ 405290 w 504144"/>
              <a:gd name="connsiteY12" fmla="*/ 459899 h 597266"/>
              <a:gd name="connsiteX13" fmla="*/ 362474 w 504144"/>
              <a:gd name="connsiteY13" fmla="*/ 516167 h 597266"/>
              <a:gd name="connsiteX14" fmla="*/ 336344 w 504144"/>
              <a:gd name="connsiteY14" fmla="*/ 531570 h 597266"/>
              <a:gd name="connsiteX15" fmla="*/ 308325 w 504144"/>
              <a:gd name="connsiteY15" fmla="*/ 505479 h 597266"/>
              <a:gd name="connsiteX16" fmla="*/ 316510 w 504144"/>
              <a:gd name="connsiteY16" fmla="*/ 484732 h 597266"/>
              <a:gd name="connsiteX17" fmla="*/ 370974 w 504144"/>
              <a:gd name="connsiteY17" fmla="*/ 420606 h 597266"/>
              <a:gd name="connsiteX18" fmla="*/ 321233 w 504144"/>
              <a:gd name="connsiteY18" fmla="*/ 363709 h 597266"/>
              <a:gd name="connsiteX19" fmla="*/ 311473 w 504144"/>
              <a:gd name="connsiteY19" fmla="*/ 340762 h 597266"/>
              <a:gd name="connsiteX20" fmla="*/ 339178 w 504144"/>
              <a:gd name="connsiteY20" fmla="*/ 313099 h 597266"/>
              <a:gd name="connsiteX21" fmla="*/ 330676 w 504144"/>
              <a:gd name="connsiteY21" fmla="*/ 0 h 597266"/>
              <a:gd name="connsiteX22" fmla="*/ 412524 w 504144"/>
              <a:gd name="connsiteY22" fmla="*/ 89904 h 597266"/>
              <a:gd name="connsiteX23" fmla="*/ 388914 w 504144"/>
              <a:gd name="connsiteY23" fmla="*/ 117253 h 597266"/>
              <a:gd name="connsiteX24" fmla="*/ 361526 w 504144"/>
              <a:gd name="connsiteY24" fmla="*/ 93991 h 597266"/>
              <a:gd name="connsiteX25" fmla="*/ 330676 w 504144"/>
              <a:gd name="connsiteY25" fmla="*/ 50925 h 597266"/>
              <a:gd name="connsiteX26" fmla="*/ 275587 w 504144"/>
              <a:gd name="connsiteY26" fmla="*/ 141458 h 597266"/>
              <a:gd name="connsiteX27" fmla="*/ 273383 w 504144"/>
              <a:gd name="connsiteY27" fmla="*/ 148688 h 597266"/>
              <a:gd name="connsiteX28" fmla="*/ 259847 w 504144"/>
              <a:gd name="connsiteY28" fmla="*/ 200870 h 597266"/>
              <a:gd name="connsiteX29" fmla="*/ 322177 w 504144"/>
              <a:gd name="connsiteY29" fmla="*/ 200870 h 597266"/>
              <a:gd name="connsiteX30" fmla="*/ 347675 w 504144"/>
              <a:gd name="connsiteY30" fmla="*/ 226332 h 597266"/>
              <a:gd name="connsiteX31" fmla="*/ 322177 w 504144"/>
              <a:gd name="connsiteY31" fmla="*/ 251795 h 597266"/>
              <a:gd name="connsiteX32" fmla="*/ 246940 w 504144"/>
              <a:gd name="connsiteY32" fmla="*/ 251795 h 597266"/>
              <a:gd name="connsiteX33" fmla="*/ 179888 w 504144"/>
              <a:gd name="connsiteY33" fmla="*/ 526851 h 597266"/>
              <a:gd name="connsiteX34" fmla="*/ 179574 w 504144"/>
              <a:gd name="connsiteY34" fmla="*/ 528109 h 597266"/>
              <a:gd name="connsiteX35" fmla="*/ 97097 w 504144"/>
              <a:gd name="connsiteY35" fmla="*/ 597266 h 597266"/>
              <a:gd name="connsiteX36" fmla="*/ 1083 w 504144"/>
              <a:gd name="connsiteY36" fmla="*/ 514277 h 597266"/>
              <a:gd name="connsiteX37" fmla="*/ 18397 w 504144"/>
              <a:gd name="connsiteY37" fmla="*/ 482528 h 597266"/>
              <a:gd name="connsiteX38" fmla="*/ 50192 w 504144"/>
              <a:gd name="connsiteY38" fmla="*/ 500132 h 597266"/>
              <a:gd name="connsiteX39" fmla="*/ 97097 w 504144"/>
              <a:gd name="connsiteY39" fmla="*/ 546341 h 597266"/>
              <a:gd name="connsiteX40" fmla="*/ 130465 w 504144"/>
              <a:gd name="connsiteY40" fmla="*/ 513963 h 597266"/>
              <a:gd name="connsiteX41" fmla="*/ 194369 w 504144"/>
              <a:gd name="connsiteY41" fmla="*/ 251795 h 597266"/>
              <a:gd name="connsiteX42" fmla="*/ 117558 w 504144"/>
              <a:gd name="connsiteY42" fmla="*/ 251795 h 597266"/>
              <a:gd name="connsiteX43" fmla="*/ 92060 w 504144"/>
              <a:gd name="connsiteY43" fmla="*/ 226332 h 597266"/>
              <a:gd name="connsiteX44" fmla="*/ 117558 w 504144"/>
              <a:gd name="connsiteY44" fmla="*/ 200870 h 597266"/>
              <a:gd name="connsiteX45" fmla="*/ 206961 w 504144"/>
              <a:gd name="connsiteY45" fmla="*/ 200870 h 597266"/>
              <a:gd name="connsiteX46" fmla="*/ 224275 w 504144"/>
              <a:gd name="connsiteY46" fmla="*/ 133913 h 597266"/>
              <a:gd name="connsiteX47" fmla="*/ 226478 w 504144"/>
              <a:gd name="connsiteY47" fmla="*/ 126998 h 597266"/>
              <a:gd name="connsiteX48" fmla="*/ 330676 w 504144"/>
              <a:gd name="connsiteY48" fmla="*/ 0 h 59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504144" h="597266">
                <a:moveTo>
                  <a:pt x="339178" y="313099"/>
                </a:moveTo>
                <a:cubicBezTo>
                  <a:pt x="351141" y="313099"/>
                  <a:pt x="359326" y="318757"/>
                  <a:pt x="367197" y="328502"/>
                </a:cubicBezTo>
                <a:lnTo>
                  <a:pt x="406549" y="380684"/>
                </a:lnTo>
                <a:lnTo>
                  <a:pt x="446532" y="328502"/>
                </a:lnTo>
                <a:cubicBezTo>
                  <a:pt x="453773" y="320015"/>
                  <a:pt x="461958" y="313099"/>
                  <a:pt x="472662" y="313099"/>
                </a:cubicBezTo>
                <a:cubicBezTo>
                  <a:pt x="488403" y="313099"/>
                  <a:pt x="500681" y="324101"/>
                  <a:pt x="500681" y="339190"/>
                </a:cubicBezTo>
                <a:cubicBezTo>
                  <a:pt x="500681" y="347677"/>
                  <a:pt x="497218" y="353964"/>
                  <a:pt x="492496" y="359937"/>
                </a:cubicBezTo>
                <a:lnTo>
                  <a:pt x="440865" y="419977"/>
                </a:lnTo>
                <a:lnTo>
                  <a:pt x="494070" y="480960"/>
                </a:lnTo>
                <a:cubicBezTo>
                  <a:pt x="500681" y="488819"/>
                  <a:pt x="504144" y="496049"/>
                  <a:pt x="504144" y="503907"/>
                </a:cubicBezTo>
                <a:cubicBezTo>
                  <a:pt x="504144" y="520882"/>
                  <a:pt x="491236" y="531570"/>
                  <a:pt x="476125" y="531570"/>
                </a:cubicBezTo>
                <a:cubicBezTo>
                  <a:pt x="464476" y="531570"/>
                  <a:pt x="455976" y="525912"/>
                  <a:pt x="448106" y="516167"/>
                </a:cubicBezTo>
                <a:lnTo>
                  <a:pt x="405290" y="459899"/>
                </a:lnTo>
                <a:lnTo>
                  <a:pt x="362474" y="516167"/>
                </a:lnTo>
                <a:cubicBezTo>
                  <a:pt x="355548" y="524654"/>
                  <a:pt x="347048" y="531570"/>
                  <a:pt x="336344" y="531570"/>
                </a:cubicBezTo>
                <a:cubicBezTo>
                  <a:pt x="320603" y="531570"/>
                  <a:pt x="308325" y="520568"/>
                  <a:pt x="308325" y="505479"/>
                </a:cubicBezTo>
                <a:cubicBezTo>
                  <a:pt x="308325" y="496992"/>
                  <a:pt x="311473" y="490705"/>
                  <a:pt x="316510" y="484732"/>
                </a:cubicBezTo>
                <a:lnTo>
                  <a:pt x="370974" y="420606"/>
                </a:lnTo>
                <a:lnTo>
                  <a:pt x="321233" y="363709"/>
                </a:lnTo>
                <a:cubicBezTo>
                  <a:pt x="314621" y="355850"/>
                  <a:pt x="311473" y="348620"/>
                  <a:pt x="311473" y="340762"/>
                </a:cubicBezTo>
                <a:cubicBezTo>
                  <a:pt x="311473" y="323787"/>
                  <a:pt x="324066" y="313099"/>
                  <a:pt x="339178" y="313099"/>
                </a:cubicBezTo>
                <a:close/>
                <a:moveTo>
                  <a:pt x="330676" y="0"/>
                </a:moveTo>
                <a:cubicBezTo>
                  <a:pt x="389858" y="0"/>
                  <a:pt x="410005" y="58784"/>
                  <a:pt x="412524" y="89904"/>
                </a:cubicBezTo>
                <a:cubicBezTo>
                  <a:pt x="413468" y="104050"/>
                  <a:pt x="402765" y="116310"/>
                  <a:pt x="388914" y="117253"/>
                </a:cubicBezTo>
                <a:cubicBezTo>
                  <a:pt x="374748" y="118510"/>
                  <a:pt x="362471" y="107822"/>
                  <a:pt x="361526" y="93991"/>
                </a:cubicBezTo>
                <a:cubicBezTo>
                  <a:pt x="361212" y="92105"/>
                  <a:pt x="357119" y="50925"/>
                  <a:pt x="330676" y="50925"/>
                </a:cubicBezTo>
                <a:cubicBezTo>
                  <a:pt x="302030" y="50925"/>
                  <a:pt x="283457" y="114424"/>
                  <a:pt x="275587" y="141458"/>
                </a:cubicBezTo>
                <a:lnTo>
                  <a:pt x="273383" y="148688"/>
                </a:lnTo>
                <a:cubicBezTo>
                  <a:pt x="271494" y="154975"/>
                  <a:pt x="266458" y="174150"/>
                  <a:pt x="259847" y="200870"/>
                </a:cubicBezTo>
                <a:lnTo>
                  <a:pt x="322177" y="200870"/>
                </a:lnTo>
                <a:cubicBezTo>
                  <a:pt x="336343" y="200870"/>
                  <a:pt x="347675" y="212187"/>
                  <a:pt x="347675" y="226332"/>
                </a:cubicBezTo>
                <a:cubicBezTo>
                  <a:pt x="347675" y="240478"/>
                  <a:pt x="336343" y="251795"/>
                  <a:pt x="322177" y="251795"/>
                </a:cubicBezTo>
                <a:lnTo>
                  <a:pt x="246940" y="251795"/>
                </a:lnTo>
                <a:cubicBezTo>
                  <a:pt x="226164" y="336669"/>
                  <a:pt x="197832" y="453293"/>
                  <a:pt x="179888" y="526851"/>
                </a:cubicBezTo>
                <a:cubicBezTo>
                  <a:pt x="179888" y="527166"/>
                  <a:pt x="179888" y="527480"/>
                  <a:pt x="179574" y="528109"/>
                </a:cubicBezTo>
                <a:cubicBezTo>
                  <a:pt x="172018" y="553886"/>
                  <a:pt x="145890" y="597266"/>
                  <a:pt x="97097" y="597266"/>
                </a:cubicBezTo>
                <a:cubicBezTo>
                  <a:pt x="40433" y="597266"/>
                  <a:pt x="9898" y="545084"/>
                  <a:pt x="1083" y="514277"/>
                </a:cubicBezTo>
                <a:cubicBezTo>
                  <a:pt x="-3009" y="500760"/>
                  <a:pt x="4861" y="486615"/>
                  <a:pt x="18397" y="482528"/>
                </a:cubicBezTo>
                <a:cubicBezTo>
                  <a:pt x="31934" y="478756"/>
                  <a:pt x="46099" y="486615"/>
                  <a:pt x="50192" y="500132"/>
                </a:cubicBezTo>
                <a:cubicBezTo>
                  <a:pt x="50192" y="500446"/>
                  <a:pt x="64358" y="546341"/>
                  <a:pt x="97097" y="546341"/>
                </a:cubicBezTo>
                <a:cubicBezTo>
                  <a:pt x="118503" y="546341"/>
                  <a:pt x="129206" y="517735"/>
                  <a:pt x="130465" y="513963"/>
                </a:cubicBezTo>
                <a:cubicBezTo>
                  <a:pt x="134243" y="498246"/>
                  <a:pt x="168241" y="358045"/>
                  <a:pt x="194369" y="251795"/>
                </a:cubicBezTo>
                <a:lnTo>
                  <a:pt x="117558" y="251795"/>
                </a:lnTo>
                <a:cubicBezTo>
                  <a:pt x="103393" y="251795"/>
                  <a:pt x="92060" y="240478"/>
                  <a:pt x="92060" y="226332"/>
                </a:cubicBezTo>
                <a:cubicBezTo>
                  <a:pt x="92060" y="212187"/>
                  <a:pt x="103393" y="200870"/>
                  <a:pt x="117558" y="200870"/>
                </a:cubicBezTo>
                <a:lnTo>
                  <a:pt x="206961" y="200870"/>
                </a:lnTo>
                <a:cubicBezTo>
                  <a:pt x="215460" y="167234"/>
                  <a:pt x="221756" y="142086"/>
                  <a:pt x="224275" y="133913"/>
                </a:cubicBezTo>
                <a:lnTo>
                  <a:pt x="226478" y="126998"/>
                </a:lnTo>
                <a:cubicBezTo>
                  <a:pt x="238441" y="85818"/>
                  <a:pt x="263624" y="0"/>
                  <a:pt x="330676" y="0"/>
                </a:cubicBezTo>
                <a:close/>
              </a:path>
            </a:pathLst>
          </a:custGeom>
          <a:solidFill>
            <a:srgbClr val="1F4E79"/>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54"/>
            <a:endParaRPr lang="zh-CN" altLang="en-US" sz="2000" b="1" dirty="0">
              <a:solidFill>
                <a:schemeClr val="bg1"/>
              </a:solidFill>
              <a:cs typeface="+mn-ea"/>
              <a:sym typeface="+mn-lt"/>
            </a:endParaRPr>
          </a:p>
        </p:txBody>
      </p:sp>
      <p:sp>
        <p:nvSpPr>
          <p:cNvPr id="31" name="ïṩ1îḋe">
            <a:extLst>
              <a:ext uri="{FF2B5EF4-FFF2-40B4-BE49-F238E27FC236}">
                <a16:creationId xmlns:a16="http://schemas.microsoft.com/office/drawing/2014/main" id="{0BFAAFA8-BD87-4E0F-BB12-D8EB40DEA7C9}"/>
              </a:ext>
            </a:extLst>
          </p:cNvPr>
          <p:cNvSpPr/>
          <p:nvPr/>
        </p:nvSpPr>
        <p:spPr>
          <a:xfrm>
            <a:off x="3891885" y="1177903"/>
            <a:ext cx="377973" cy="339356"/>
          </a:xfrm>
          <a:custGeom>
            <a:avLst/>
            <a:gdLst>
              <a:gd name="T0" fmla="*/ 6113 w 6561"/>
              <a:gd name="T1" fmla="*/ 5006 h 5901"/>
              <a:gd name="T2" fmla="*/ 5890 w 6561"/>
              <a:gd name="T3" fmla="*/ 5006 h 5901"/>
              <a:gd name="T4" fmla="*/ 5890 w 6561"/>
              <a:gd name="T5" fmla="*/ 349 h 5901"/>
              <a:gd name="T6" fmla="*/ 5540 w 6561"/>
              <a:gd name="T7" fmla="*/ 0 h 5901"/>
              <a:gd name="T8" fmla="*/ 4804 w 6561"/>
              <a:gd name="T9" fmla="*/ 0 h 5901"/>
              <a:gd name="T10" fmla="*/ 4454 w 6561"/>
              <a:gd name="T11" fmla="*/ 349 h 5901"/>
              <a:gd name="T12" fmla="*/ 4454 w 6561"/>
              <a:gd name="T13" fmla="*/ 5006 h 5901"/>
              <a:gd name="T14" fmla="*/ 4008 w 6561"/>
              <a:gd name="T15" fmla="*/ 5006 h 5901"/>
              <a:gd name="T16" fmla="*/ 4008 w 6561"/>
              <a:gd name="T17" fmla="*/ 1580 h 5901"/>
              <a:gd name="T18" fmla="*/ 3658 w 6561"/>
              <a:gd name="T19" fmla="*/ 1230 h 5901"/>
              <a:gd name="T20" fmla="*/ 2923 w 6561"/>
              <a:gd name="T21" fmla="*/ 1230 h 5901"/>
              <a:gd name="T22" fmla="*/ 2573 w 6561"/>
              <a:gd name="T23" fmla="*/ 1580 h 5901"/>
              <a:gd name="T24" fmla="*/ 2573 w 6561"/>
              <a:gd name="T25" fmla="*/ 5006 h 5901"/>
              <a:gd name="T26" fmla="*/ 2236 w 6561"/>
              <a:gd name="T27" fmla="*/ 5006 h 5901"/>
              <a:gd name="T28" fmla="*/ 2236 w 6561"/>
              <a:gd name="T29" fmla="*/ 3502 h 5901"/>
              <a:gd name="T30" fmla="*/ 1887 w 6561"/>
              <a:gd name="T31" fmla="*/ 3152 h 5901"/>
              <a:gd name="T32" fmla="*/ 1151 w 6561"/>
              <a:gd name="T33" fmla="*/ 3152 h 5901"/>
              <a:gd name="T34" fmla="*/ 801 w 6561"/>
              <a:gd name="T35" fmla="*/ 3502 h 5901"/>
              <a:gd name="T36" fmla="*/ 801 w 6561"/>
              <a:gd name="T37" fmla="*/ 5006 h 5901"/>
              <a:gd name="T38" fmla="*/ 448 w 6561"/>
              <a:gd name="T39" fmla="*/ 5006 h 5901"/>
              <a:gd name="T40" fmla="*/ 0 w 6561"/>
              <a:gd name="T41" fmla="*/ 5454 h 5901"/>
              <a:gd name="T42" fmla="*/ 448 w 6561"/>
              <a:gd name="T43" fmla="*/ 5901 h 5901"/>
              <a:gd name="T44" fmla="*/ 6113 w 6561"/>
              <a:gd name="T45" fmla="*/ 5901 h 5901"/>
              <a:gd name="T46" fmla="*/ 6561 w 6561"/>
              <a:gd name="T47" fmla="*/ 5454 h 5901"/>
              <a:gd name="T48" fmla="*/ 6113 w 6561"/>
              <a:gd name="T49" fmla="*/ 5006 h 5901"/>
              <a:gd name="T50" fmla="*/ 3021 w 6561"/>
              <a:gd name="T51" fmla="*/ 1678 h 5901"/>
              <a:gd name="T52" fmla="*/ 3561 w 6561"/>
              <a:gd name="T53" fmla="*/ 1678 h 5901"/>
              <a:gd name="T54" fmla="*/ 3561 w 6561"/>
              <a:gd name="T55" fmla="*/ 5006 h 5901"/>
              <a:gd name="T56" fmla="*/ 3021 w 6561"/>
              <a:gd name="T57" fmla="*/ 5006 h 5901"/>
              <a:gd name="T58" fmla="*/ 3021 w 6561"/>
              <a:gd name="T59" fmla="*/ 1678 h 5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561" h="5901">
                <a:moveTo>
                  <a:pt x="6113" y="5006"/>
                </a:moveTo>
                <a:lnTo>
                  <a:pt x="5890" y="5006"/>
                </a:lnTo>
                <a:lnTo>
                  <a:pt x="5890" y="349"/>
                </a:lnTo>
                <a:cubicBezTo>
                  <a:pt x="5890" y="156"/>
                  <a:pt x="5733" y="0"/>
                  <a:pt x="5540" y="0"/>
                </a:cubicBezTo>
                <a:lnTo>
                  <a:pt x="4804" y="0"/>
                </a:lnTo>
                <a:cubicBezTo>
                  <a:pt x="4611" y="0"/>
                  <a:pt x="4454" y="156"/>
                  <a:pt x="4454" y="349"/>
                </a:cubicBezTo>
                <a:lnTo>
                  <a:pt x="4454" y="5006"/>
                </a:lnTo>
                <a:lnTo>
                  <a:pt x="4008" y="5006"/>
                </a:lnTo>
                <a:lnTo>
                  <a:pt x="4008" y="1580"/>
                </a:lnTo>
                <a:cubicBezTo>
                  <a:pt x="4008" y="1387"/>
                  <a:pt x="3852" y="1230"/>
                  <a:pt x="3658" y="1230"/>
                </a:cubicBezTo>
                <a:lnTo>
                  <a:pt x="2923" y="1230"/>
                </a:lnTo>
                <a:cubicBezTo>
                  <a:pt x="2730" y="1230"/>
                  <a:pt x="2573" y="1387"/>
                  <a:pt x="2573" y="1580"/>
                </a:cubicBezTo>
                <a:lnTo>
                  <a:pt x="2573" y="5006"/>
                </a:lnTo>
                <a:lnTo>
                  <a:pt x="2236" y="5006"/>
                </a:lnTo>
                <a:lnTo>
                  <a:pt x="2236" y="3502"/>
                </a:lnTo>
                <a:cubicBezTo>
                  <a:pt x="2236" y="3309"/>
                  <a:pt x="2080" y="3152"/>
                  <a:pt x="1887" y="3152"/>
                </a:cubicBezTo>
                <a:lnTo>
                  <a:pt x="1151" y="3152"/>
                </a:lnTo>
                <a:cubicBezTo>
                  <a:pt x="958" y="3152"/>
                  <a:pt x="801" y="3309"/>
                  <a:pt x="801" y="3502"/>
                </a:cubicBezTo>
                <a:lnTo>
                  <a:pt x="801" y="5006"/>
                </a:lnTo>
                <a:lnTo>
                  <a:pt x="448" y="5006"/>
                </a:lnTo>
                <a:cubicBezTo>
                  <a:pt x="200" y="5006"/>
                  <a:pt x="0" y="5207"/>
                  <a:pt x="0" y="5454"/>
                </a:cubicBezTo>
                <a:cubicBezTo>
                  <a:pt x="0" y="5701"/>
                  <a:pt x="200" y="5901"/>
                  <a:pt x="448" y="5901"/>
                </a:cubicBezTo>
                <a:lnTo>
                  <a:pt x="6113" y="5901"/>
                </a:lnTo>
                <a:cubicBezTo>
                  <a:pt x="6360" y="5901"/>
                  <a:pt x="6561" y="5701"/>
                  <a:pt x="6561" y="5454"/>
                </a:cubicBezTo>
                <a:cubicBezTo>
                  <a:pt x="6561" y="5207"/>
                  <a:pt x="6360" y="5006"/>
                  <a:pt x="6113" y="5006"/>
                </a:cubicBezTo>
                <a:close/>
                <a:moveTo>
                  <a:pt x="3021" y="1678"/>
                </a:moveTo>
                <a:lnTo>
                  <a:pt x="3561" y="1678"/>
                </a:lnTo>
                <a:lnTo>
                  <a:pt x="3561" y="5006"/>
                </a:lnTo>
                <a:lnTo>
                  <a:pt x="3021" y="5006"/>
                </a:lnTo>
                <a:lnTo>
                  <a:pt x="3021" y="1678"/>
                </a:lnTo>
                <a:close/>
              </a:path>
            </a:pathLst>
          </a:custGeom>
          <a:solidFill>
            <a:srgbClr val="1F4E79"/>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92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54"/>
            <a:endParaRPr lang="zh-CN" altLang="en-US" sz="2000" b="1" dirty="0">
              <a:solidFill>
                <a:schemeClr val="bg1"/>
              </a:solidFill>
              <a:cs typeface="+mn-ea"/>
              <a:sym typeface="+mn-lt"/>
            </a:endParaRPr>
          </a:p>
        </p:txBody>
      </p:sp>
      <p:sp>
        <p:nvSpPr>
          <p:cNvPr id="32" name="ïṩ1îḋe">
            <a:extLst>
              <a:ext uri="{FF2B5EF4-FFF2-40B4-BE49-F238E27FC236}">
                <a16:creationId xmlns:a16="http://schemas.microsoft.com/office/drawing/2014/main" id="{5C40D2F0-9812-4020-B378-81D5DB5822FD}"/>
              </a:ext>
            </a:extLst>
          </p:cNvPr>
          <p:cNvSpPr/>
          <p:nvPr/>
        </p:nvSpPr>
        <p:spPr>
          <a:xfrm>
            <a:off x="3936846" y="2437881"/>
            <a:ext cx="286434" cy="386363"/>
          </a:xfrm>
          <a:custGeom>
            <a:avLst/>
            <a:gdLst>
              <a:gd name="connsiteX0" fmla="*/ 363366 w 449447"/>
              <a:gd name="connsiteY0" fmla="*/ 179144 h 606236"/>
              <a:gd name="connsiteX1" fmla="*/ 377720 w 449447"/>
              <a:gd name="connsiteY1" fmla="*/ 197780 h 606236"/>
              <a:gd name="connsiteX2" fmla="*/ 376285 w 449447"/>
              <a:gd name="connsiteY2" fmla="*/ 202081 h 606236"/>
              <a:gd name="connsiteX3" fmla="*/ 215517 w 449447"/>
              <a:gd name="connsiteY3" fmla="*/ 424280 h 606236"/>
              <a:gd name="connsiteX4" fmla="*/ 212646 w 449447"/>
              <a:gd name="connsiteY4" fmla="*/ 427147 h 606236"/>
              <a:gd name="connsiteX5" fmla="*/ 211211 w 449447"/>
              <a:gd name="connsiteY5" fmla="*/ 427147 h 606236"/>
              <a:gd name="connsiteX6" fmla="*/ 208340 w 449447"/>
              <a:gd name="connsiteY6" fmla="*/ 425714 h 606236"/>
              <a:gd name="connsiteX7" fmla="*/ 90635 w 449447"/>
              <a:gd name="connsiteY7" fmla="*/ 306729 h 606236"/>
              <a:gd name="connsiteX8" fmla="*/ 126521 w 449447"/>
              <a:gd name="connsiteY8" fmla="*/ 276625 h 606236"/>
              <a:gd name="connsiteX9" fmla="*/ 191115 w 449447"/>
              <a:gd name="connsiteY9" fmla="*/ 326799 h 606236"/>
              <a:gd name="connsiteX10" fmla="*/ 363366 w 449447"/>
              <a:gd name="connsiteY10" fmla="*/ 179144 h 606236"/>
              <a:gd name="connsiteX11" fmla="*/ 224006 w 449447"/>
              <a:gd name="connsiteY11" fmla="*/ 65927 h 606236"/>
              <a:gd name="connsiteX12" fmla="*/ 218262 w 449447"/>
              <a:gd name="connsiteY12" fmla="*/ 70226 h 606236"/>
              <a:gd name="connsiteX13" fmla="*/ 56001 w 449447"/>
              <a:gd name="connsiteY13" fmla="*/ 123254 h 606236"/>
              <a:gd name="connsiteX14" fmla="*/ 48822 w 449447"/>
              <a:gd name="connsiteY14" fmla="*/ 130420 h 606236"/>
              <a:gd name="connsiteX15" fmla="*/ 48822 w 449447"/>
              <a:gd name="connsiteY15" fmla="*/ 365462 h 606236"/>
              <a:gd name="connsiteX16" fmla="*/ 221134 w 449447"/>
              <a:gd name="connsiteY16" fmla="*/ 538877 h 606236"/>
              <a:gd name="connsiteX17" fmla="*/ 224006 w 449447"/>
              <a:gd name="connsiteY17" fmla="*/ 540310 h 606236"/>
              <a:gd name="connsiteX18" fmla="*/ 226877 w 449447"/>
              <a:gd name="connsiteY18" fmla="*/ 538877 h 606236"/>
              <a:gd name="connsiteX19" fmla="*/ 400625 w 449447"/>
              <a:gd name="connsiteY19" fmla="*/ 365462 h 606236"/>
              <a:gd name="connsiteX20" fmla="*/ 400625 w 449447"/>
              <a:gd name="connsiteY20" fmla="*/ 130420 h 606236"/>
              <a:gd name="connsiteX21" fmla="*/ 393446 w 449447"/>
              <a:gd name="connsiteY21" fmla="*/ 123254 h 606236"/>
              <a:gd name="connsiteX22" fmla="*/ 231185 w 449447"/>
              <a:gd name="connsiteY22" fmla="*/ 70226 h 606236"/>
              <a:gd name="connsiteX23" fmla="*/ 224006 w 449447"/>
              <a:gd name="connsiteY23" fmla="*/ 65927 h 606236"/>
              <a:gd name="connsiteX24" fmla="*/ 224006 w 449447"/>
              <a:gd name="connsiteY24" fmla="*/ 0 h 606236"/>
              <a:gd name="connsiteX25" fmla="*/ 232621 w 449447"/>
              <a:gd name="connsiteY25" fmla="*/ 5733 h 606236"/>
              <a:gd name="connsiteX26" fmla="*/ 440831 w 449447"/>
              <a:gd name="connsiteY26" fmla="*/ 73093 h 606236"/>
              <a:gd name="connsiteX27" fmla="*/ 449447 w 449447"/>
              <a:gd name="connsiteY27" fmla="*/ 81692 h 606236"/>
              <a:gd name="connsiteX28" fmla="*/ 449447 w 449447"/>
              <a:gd name="connsiteY28" fmla="*/ 384093 h 606236"/>
              <a:gd name="connsiteX29" fmla="*/ 228313 w 449447"/>
              <a:gd name="connsiteY29" fmla="*/ 604803 h 606236"/>
              <a:gd name="connsiteX30" fmla="*/ 224006 w 449447"/>
              <a:gd name="connsiteY30" fmla="*/ 606236 h 606236"/>
              <a:gd name="connsiteX31" fmla="*/ 221134 w 449447"/>
              <a:gd name="connsiteY31" fmla="*/ 604803 h 606236"/>
              <a:gd name="connsiteX32" fmla="*/ 0 w 449447"/>
              <a:gd name="connsiteY32" fmla="*/ 384093 h 606236"/>
              <a:gd name="connsiteX33" fmla="*/ 0 w 449447"/>
              <a:gd name="connsiteY33" fmla="*/ 81692 h 606236"/>
              <a:gd name="connsiteX34" fmla="*/ 8616 w 449447"/>
              <a:gd name="connsiteY34" fmla="*/ 73093 h 606236"/>
              <a:gd name="connsiteX35" fmla="*/ 216826 w 449447"/>
              <a:gd name="connsiteY35" fmla="*/ 5733 h 606236"/>
              <a:gd name="connsiteX36" fmla="*/ 224006 w 449447"/>
              <a:gd name="connsiteY36" fmla="*/ 0 h 606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49447" h="606236">
                <a:moveTo>
                  <a:pt x="363366" y="179144"/>
                </a:moveTo>
                <a:cubicBezTo>
                  <a:pt x="364801" y="177710"/>
                  <a:pt x="377720" y="197780"/>
                  <a:pt x="377720" y="197780"/>
                </a:cubicBezTo>
                <a:cubicBezTo>
                  <a:pt x="377720" y="199213"/>
                  <a:pt x="377720" y="200647"/>
                  <a:pt x="376285" y="202081"/>
                </a:cubicBezTo>
                <a:cubicBezTo>
                  <a:pt x="297336" y="275191"/>
                  <a:pt x="234178" y="376973"/>
                  <a:pt x="215517" y="424280"/>
                </a:cubicBezTo>
                <a:cubicBezTo>
                  <a:pt x="215517" y="425714"/>
                  <a:pt x="214082" y="427147"/>
                  <a:pt x="212646" y="427147"/>
                </a:cubicBezTo>
                <a:cubicBezTo>
                  <a:pt x="211211" y="427147"/>
                  <a:pt x="211211" y="427147"/>
                  <a:pt x="211211" y="427147"/>
                </a:cubicBezTo>
                <a:cubicBezTo>
                  <a:pt x="209776" y="427147"/>
                  <a:pt x="208340" y="427147"/>
                  <a:pt x="208340" y="425714"/>
                </a:cubicBezTo>
                <a:lnTo>
                  <a:pt x="90635" y="306729"/>
                </a:lnTo>
                <a:cubicBezTo>
                  <a:pt x="89200" y="306729"/>
                  <a:pt x="125086" y="275191"/>
                  <a:pt x="126521" y="276625"/>
                </a:cubicBezTo>
                <a:lnTo>
                  <a:pt x="191115" y="326799"/>
                </a:lnTo>
                <a:cubicBezTo>
                  <a:pt x="216953" y="296695"/>
                  <a:pt x="278676" y="230751"/>
                  <a:pt x="363366" y="179144"/>
                </a:cubicBezTo>
                <a:close/>
                <a:moveTo>
                  <a:pt x="224006" y="65927"/>
                </a:moveTo>
                <a:cubicBezTo>
                  <a:pt x="221134" y="65927"/>
                  <a:pt x="219698" y="67360"/>
                  <a:pt x="218262" y="70226"/>
                </a:cubicBezTo>
                <a:cubicBezTo>
                  <a:pt x="218262" y="70226"/>
                  <a:pt x="193851" y="123254"/>
                  <a:pt x="56001" y="123254"/>
                </a:cubicBezTo>
                <a:cubicBezTo>
                  <a:pt x="51694" y="123254"/>
                  <a:pt x="48822" y="126120"/>
                  <a:pt x="48822" y="130420"/>
                </a:cubicBezTo>
                <a:lnTo>
                  <a:pt x="48822" y="365462"/>
                </a:lnTo>
                <a:cubicBezTo>
                  <a:pt x="48822" y="462918"/>
                  <a:pt x="213954" y="536010"/>
                  <a:pt x="221134" y="538877"/>
                </a:cubicBezTo>
                <a:cubicBezTo>
                  <a:pt x="222570" y="540310"/>
                  <a:pt x="224006" y="540310"/>
                  <a:pt x="224006" y="540310"/>
                </a:cubicBezTo>
                <a:cubicBezTo>
                  <a:pt x="225441" y="540310"/>
                  <a:pt x="226877" y="540310"/>
                  <a:pt x="226877" y="538877"/>
                </a:cubicBezTo>
                <a:cubicBezTo>
                  <a:pt x="234057" y="536010"/>
                  <a:pt x="400625" y="462918"/>
                  <a:pt x="400625" y="365462"/>
                </a:cubicBezTo>
                <a:lnTo>
                  <a:pt x="400625" y="130420"/>
                </a:lnTo>
                <a:cubicBezTo>
                  <a:pt x="400625" y="126120"/>
                  <a:pt x="397753" y="123254"/>
                  <a:pt x="393446" y="123254"/>
                </a:cubicBezTo>
                <a:cubicBezTo>
                  <a:pt x="254160" y="123254"/>
                  <a:pt x="231185" y="70226"/>
                  <a:pt x="231185" y="70226"/>
                </a:cubicBezTo>
                <a:cubicBezTo>
                  <a:pt x="229749" y="67360"/>
                  <a:pt x="226877" y="65927"/>
                  <a:pt x="224006" y="65927"/>
                </a:cubicBezTo>
                <a:close/>
                <a:moveTo>
                  <a:pt x="224006" y="0"/>
                </a:moveTo>
                <a:cubicBezTo>
                  <a:pt x="228313" y="0"/>
                  <a:pt x="231185" y="2867"/>
                  <a:pt x="232621" y="5733"/>
                </a:cubicBezTo>
                <a:cubicBezTo>
                  <a:pt x="232621" y="5733"/>
                  <a:pt x="262776" y="73093"/>
                  <a:pt x="440831" y="73093"/>
                </a:cubicBezTo>
                <a:cubicBezTo>
                  <a:pt x="445139" y="73093"/>
                  <a:pt x="449447" y="77392"/>
                  <a:pt x="449447" y="81692"/>
                </a:cubicBezTo>
                <a:lnTo>
                  <a:pt x="449447" y="384093"/>
                </a:lnTo>
                <a:cubicBezTo>
                  <a:pt x="449447" y="507347"/>
                  <a:pt x="236929" y="600503"/>
                  <a:pt x="228313" y="604803"/>
                </a:cubicBezTo>
                <a:cubicBezTo>
                  <a:pt x="226877" y="604803"/>
                  <a:pt x="225441" y="606236"/>
                  <a:pt x="224006" y="606236"/>
                </a:cubicBezTo>
                <a:cubicBezTo>
                  <a:pt x="222570" y="606236"/>
                  <a:pt x="222570" y="604803"/>
                  <a:pt x="221134" y="604803"/>
                </a:cubicBezTo>
                <a:cubicBezTo>
                  <a:pt x="212518" y="600503"/>
                  <a:pt x="0" y="507347"/>
                  <a:pt x="0" y="384093"/>
                </a:cubicBezTo>
                <a:lnTo>
                  <a:pt x="0" y="81692"/>
                </a:lnTo>
                <a:cubicBezTo>
                  <a:pt x="0" y="77392"/>
                  <a:pt x="2872" y="73093"/>
                  <a:pt x="8616" y="73093"/>
                </a:cubicBezTo>
                <a:cubicBezTo>
                  <a:pt x="185235" y="73093"/>
                  <a:pt x="215390" y="5733"/>
                  <a:pt x="216826" y="5733"/>
                </a:cubicBezTo>
                <a:cubicBezTo>
                  <a:pt x="218262" y="2867"/>
                  <a:pt x="221134" y="0"/>
                  <a:pt x="224006" y="0"/>
                </a:cubicBezTo>
                <a:close/>
              </a:path>
            </a:pathLst>
          </a:custGeom>
          <a:solidFill>
            <a:srgbClr val="1F4E79"/>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lnSpcReduction="1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54"/>
            <a:endParaRPr lang="zh-CN" altLang="en-US" sz="2000" b="1" dirty="0">
              <a:solidFill>
                <a:schemeClr val="bg1"/>
              </a:solidFill>
              <a:cs typeface="+mn-ea"/>
              <a:sym typeface="+mn-lt"/>
            </a:endParaRPr>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par>
                          <p:cTn id="15" fill="hold" nodeType="afterGroup">
                            <p:stCondLst>
                              <p:cond delay="500"/>
                            </p:stCondLst>
                            <p:childTnLst>
                              <p:par>
                                <p:cTn id="16" presetID="42" presetClass="entr" presetSubtype="0"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750"/>
                                        <p:tgtEl>
                                          <p:spTgt spid="4"/>
                                        </p:tgtEl>
                                      </p:cBhvr>
                                    </p:animEffect>
                                    <p:anim calcmode="lin" valueType="num">
                                      <p:cBhvr>
                                        <p:cTn id="19" dur="750" fill="hold"/>
                                        <p:tgtEl>
                                          <p:spTgt spid="4"/>
                                        </p:tgtEl>
                                        <p:attrNameLst>
                                          <p:attrName>ppt_x</p:attrName>
                                        </p:attrNameLst>
                                      </p:cBhvr>
                                      <p:tavLst>
                                        <p:tav tm="0">
                                          <p:val>
                                            <p:strVal val="#ppt_x"/>
                                          </p:val>
                                        </p:tav>
                                        <p:tav tm="100000">
                                          <p:val>
                                            <p:strVal val="#ppt_x"/>
                                          </p:val>
                                        </p:tav>
                                      </p:tavLst>
                                    </p:anim>
                                    <p:anim calcmode="lin" valueType="num">
                                      <p:cBhvr>
                                        <p:cTn id="20" dur="750" fill="hold"/>
                                        <p:tgtEl>
                                          <p:spTgt spid="4"/>
                                        </p:tgtEl>
                                        <p:attrNameLst>
                                          <p:attrName>ppt_y</p:attrName>
                                        </p:attrNameLst>
                                      </p:cBhvr>
                                      <p:tavLst>
                                        <p:tav tm="0">
                                          <p:val>
                                            <p:strVal val="#ppt_y+.1"/>
                                          </p:val>
                                        </p:tav>
                                        <p:tav tm="100000">
                                          <p:val>
                                            <p:strVal val="#ppt_y"/>
                                          </p:val>
                                        </p:tav>
                                      </p:tavLst>
                                    </p:anim>
                                  </p:childTnLst>
                                </p:cTn>
                              </p:par>
                            </p:childTnLst>
                          </p:cTn>
                        </p:par>
                        <p:par>
                          <p:cTn id="21" fill="hold" nodeType="afterGroup">
                            <p:stCondLst>
                              <p:cond delay="1250"/>
                            </p:stCondLst>
                            <p:childTnLst>
                              <p:par>
                                <p:cTn id="22" presetID="22" presetClass="entr" presetSubtype="8" fill="hold"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400"/>
                                        <p:tgtEl>
                                          <p:spTgt spid="5"/>
                                        </p:tgtEl>
                                      </p:cBhvr>
                                    </p:animEffect>
                                  </p:childTnLst>
                                </p:cTn>
                              </p:par>
                            </p:childTnLst>
                          </p:cTn>
                        </p:par>
                        <p:par>
                          <p:cTn id="25" fill="hold" nodeType="afterGroup">
                            <p:stCondLst>
                              <p:cond delay="1650"/>
                            </p:stCondLst>
                            <p:childTnLst>
                              <p:par>
                                <p:cTn id="26" presetID="17" presetClass="entr" presetSubtype="1" fill="hold" grpId="0" nodeType="afterEffect">
                                  <p:stCondLst>
                                    <p:cond delay="0"/>
                                  </p:stCondLst>
                                  <p:iterate type="lt">
                                    <p:tmPct val="40000"/>
                                  </p:iterate>
                                  <p:childTnLst>
                                    <p:set>
                                      <p:cBhvr>
                                        <p:cTn id="27" dur="1" fill="hold">
                                          <p:stCondLst>
                                            <p:cond delay="0"/>
                                          </p:stCondLst>
                                        </p:cTn>
                                        <p:tgtEl>
                                          <p:spTgt spid="18"/>
                                        </p:tgtEl>
                                        <p:attrNameLst>
                                          <p:attrName>style.visibility</p:attrName>
                                        </p:attrNameLst>
                                      </p:cBhvr>
                                      <p:to>
                                        <p:strVal val="visible"/>
                                      </p:to>
                                    </p:set>
                                    <p:anim calcmode="lin" valueType="num">
                                      <p:cBhvr>
                                        <p:cTn id="28" dur="250" fill="hold"/>
                                        <p:tgtEl>
                                          <p:spTgt spid="18"/>
                                        </p:tgtEl>
                                        <p:attrNameLst>
                                          <p:attrName>ppt_x</p:attrName>
                                        </p:attrNameLst>
                                      </p:cBhvr>
                                      <p:tavLst>
                                        <p:tav tm="0">
                                          <p:val>
                                            <p:strVal val="#ppt_x"/>
                                          </p:val>
                                        </p:tav>
                                        <p:tav tm="100000">
                                          <p:val>
                                            <p:strVal val="#ppt_x"/>
                                          </p:val>
                                        </p:tav>
                                      </p:tavLst>
                                    </p:anim>
                                    <p:anim calcmode="lin" valueType="num">
                                      <p:cBhvr>
                                        <p:cTn id="29" dur="250" fill="hold"/>
                                        <p:tgtEl>
                                          <p:spTgt spid="18"/>
                                        </p:tgtEl>
                                        <p:attrNameLst>
                                          <p:attrName>ppt_y</p:attrName>
                                        </p:attrNameLst>
                                      </p:cBhvr>
                                      <p:tavLst>
                                        <p:tav tm="0">
                                          <p:val>
                                            <p:strVal val="#ppt_y-#ppt_h/2"/>
                                          </p:val>
                                        </p:tav>
                                        <p:tav tm="100000">
                                          <p:val>
                                            <p:strVal val="#ppt_y"/>
                                          </p:val>
                                        </p:tav>
                                      </p:tavLst>
                                    </p:anim>
                                    <p:anim calcmode="lin" valueType="num">
                                      <p:cBhvr>
                                        <p:cTn id="30" dur="250" fill="hold"/>
                                        <p:tgtEl>
                                          <p:spTgt spid="18"/>
                                        </p:tgtEl>
                                        <p:attrNameLst>
                                          <p:attrName>ppt_w</p:attrName>
                                        </p:attrNameLst>
                                      </p:cBhvr>
                                      <p:tavLst>
                                        <p:tav tm="0">
                                          <p:val>
                                            <p:strVal val="#ppt_w"/>
                                          </p:val>
                                        </p:tav>
                                        <p:tav tm="100000">
                                          <p:val>
                                            <p:strVal val="#ppt_w"/>
                                          </p:val>
                                        </p:tav>
                                      </p:tavLst>
                                    </p:anim>
                                    <p:anim calcmode="lin" valueType="num">
                                      <p:cBhvr>
                                        <p:cTn id="31" dur="250" fill="hold"/>
                                        <p:tgtEl>
                                          <p:spTgt spid="18"/>
                                        </p:tgtEl>
                                        <p:attrNameLst>
                                          <p:attrName>ppt_h</p:attrName>
                                        </p:attrNameLst>
                                      </p:cBhvr>
                                      <p:tavLst>
                                        <p:tav tm="0">
                                          <p:val>
                                            <p:fltVal val="0"/>
                                          </p:val>
                                        </p:tav>
                                        <p:tav tm="100000">
                                          <p:val>
                                            <p:strVal val="#ppt_h"/>
                                          </p:val>
                                        </p:tav>
                                      </p:tavLst>
                                    </p:anim>
                                  </p:childTnLst>
                                </p:cTn>
                              </p:par>
                            </p:childTnLst>
                          </p:cTn>
                        </p:par>
                        <p:par>
                          <p:cTn id="32" fill="hold">
                            <p:stCondLst>
                              <p:cond delay="2300"/>
                            </p:stCondLst>
                            <p:childTnLst>
                              <p:par>
                                <p:cTn id="33" presetID="22" presetClass="entr" presetSubtype="8" fill="hold" grpId="0"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left)">
                                      <p:cBhvr>
                                        <p:cTn id="35" dur="500"/>
                                        <p:tgtEl>
                                          <p:spTgt spid="17"/>
                                        </p:tgtEl>
                                      </p:cBhvr>
                                    </p:animEffect>
                                  </p:childTnLst>
                                </p:cTn>
                              </p:par>
                            </p:childTnLst>
                          </p:cTn>
                        </p:par>
                        <p:par>
                          <p:cTn id="36" fill="hold" nodeType="afterGroup">
                            <p:stCondLst>
                              <p:cond delay="2800"/>
                            </p:stCondLst>
                            <p:childTnLst>
                              <p:par>
                                <p:cTn id="37" presetID="22" presetClass="entr" presetSubtype="8" fill="hold" nodeType="after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wipe(left)">
                                      <p:cBhvr>
                                        <p:cTn id="39" dur="400"/>
                                        <p:tgtEl>
                                          <p:spTgt spid="6"/>
                                        </p:tgtEl>
                                      </p:cBhvr>
                                    </p:animEffect>
                                  </p:childTnLst>
                                </p:cTn>
                              </p:par>
                            </p:childTnLst>
                          </p:cTn>
                        </p:par>
                        <p:par>
                          <p:cTn id="40" fill="hold" nodeType="afterGroup">
                            <p:stCondLst>
                              <p:cond delay="3200"/>
                            </p:stCondLst>
                            <p:childTnLst>
                              <p:par>
                                <p:cTn id="41" presetID="17" presetClass="entr" presetSubtype="1" fill="hold" grpId="0" nodeType="afterEffect">
                                  <p:stCondLst>
                                    <p:cond delay="0"/>
                                  </p:stCondLst>
                                  <p:iterate type="lt">
                                    <p:tmPct val="40000"/>
                                  </p:iterate>
                                  <p:childTnLst>
                                    <p:set>
                                      <p:cBhvr>
                                        <p:cTn id="42" dur="1" fill="hold">
                                          <p:stCondLst>
                                            <p:cond delay="0"/>
                                          </p:stCondLst>
                                        </p:cTn>
                                        <p:tgtEl>
                                          <p:spTgt spid="20"/>
                                        </p:tgtEl>
                                        <p:attrNameLst>
                                          <p:attrName>style.visibility</p:attrName>
                                        </p:attrNameLst>
                                      </p:cBhvr>
                                      <p:to>
                                        <p:strVal val="visible"/>
                                      </p:to>
                                    </p:set>
                                    <p:anim calcmode="lin" valueType="num">
                                      <p:cBhvr>
                                        <p:cTn id="43" dur="250" fill="hold"/>
                                        <p:tgtEl>
                                          <p:spTgt spid="20"/>
                                        </p:tgtEl>
                                        <p:attrNameLst>
                                          <p:attrName>ppt_x</p:attrName>
                                        </p:attrNameLst>
                                      </p:cBhvr>
                                      <p:tavLst>
                                        <p:tav tm="0">
                                          <p:val>
                                            <p:strVal val="#ppt_x"/>
                                          </p:val>
                                        </p:tav>
                                        <p:tav tm="100000">
                                          <p:val>
                                            <p:strVal val="#ppt_x"/>
                                          </p:val>
                                        </p:tav>
                                      </p:tavLst>
                                    </p:anim>
                                    <p:anim calcmode="lin" valueType="num">
                                      <p:cBhvr>
                                        <p:cTn id="44" dur="250" fill="hold"/>
                                        <p:tgtEl>
                                          <p:spTgt spid="20"/>
                                        </p:tgtEl>
                                        <p:attrNameLst>
                                          <p:attrName>ppt_y</p:attrName>
                                        </p:attrNameLst>
                                      </p:cBhvr>
                                      <p:tavLst>
                                        <p:tav tm="0">
                                          <p:val>
                                            <p:strVal val="#ppt_y-#ppt_h/2"/>
                                          </p:val>
                                        </p:tav>
                                        <p:tav tm="100000">
                                          <p:val>
                                            <p:strVal val="#ppt_y"/>
                                          </p:val>
                                        </p:tav>
                                      </p:tavLst>
                                    </p:anim>
                                    <p:anim calcmode="lin" valueType="num">
                                      <p:cBhvr>
                                        <p:cTn id="45" dur="250" fill="hold"/>
                                        <p:tgtEl>
                                          <p:spTgt spid="20"/>
                                        </p:tgtEl>
                                        <p:attrNameLst>
                                          <p:attrName>ppt_w</p:attrName>
                                        </p:attrNameLst>
                                      </p:cBhvr>
                                      <p:tavLst>
                                        <p:tav tm="0">
                                          <p:val>
                                            <p:strVal val="#ppt_w"/>
                                          </p:val>
                                        </p:tav>
                                        <p:tav tm="100000">
                                          <p:val>
                                            <p:strVal val="#ppt_w"/>
                                          </p:val>
                                        </p:tav>
                                      </p:tavLst>
                                    </p:anim>
                                    <p:anim calcmode="lin" valueType="num">
                                      <p:cBhvr>
                                        <p:cTn id="46" dur="250" fill="hold"/>
                                        <p:tgtEl>
                                          <p:spTgt spid="20"/>
                                        </p:tgtEl>
                                        <p:attrNameLst>
                                          <p:attrName>ppt_h</p:attrName>
                                        </p:attrNameLst>
                                      </p:cBhvr>
                                      <p:tavLst>
                                        <p:tav tm="0">
                                          <p:val>
                                            <p:fltVal val="0"/>
                                          </p:val>
                                        </p:tav>
                                        <p:tav tm="100000">
                                          <p:val>
                                            <p:strVal val="#ppt_h"/>
                                          </p:val>
                                        </p:tav>
                                      </p:tavLst>
                                    </p:anim>
                                  </p:childTnLst>
                                </p:cTn>
                              </p:par>
                            </p:childTnLst>
                          </p:cTn>
                        </p:par>
                        <p:par>
                          <p:cTn id="47" fill="hold">
                            <p:stCondLst>
                              <p:cond delay="3850"/>
                            </p:stCondLst>
                            <p:childTnLst>
                              <p:par>
                                <p:cTn id="48" presetID="22" presetClass="entr" presetSubtype="8" fill="hold" grpId="0" nodeType="after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wipe(left)">
                                      <p:cBhvr>
                                        <p:cTn id="50" dur="500"/>
                                        <p:tgtEl>
                                          <p:spTgt spid="19"/>
                                        </p:tgtEl>
                                      </p:cBhvr>
                                    </p:animEffect>
                                  </p:childTnLst>
                                </p:cTn>
                              </p:par>
                            </p:childTnLst>
                          </p:cTn>
                        </p:par>
                        <p:par>
                          <p:cTn id="51" fill="hold" nodeType="afterGroup">
                            <p:stCondLst>
                              <p:cond delay="4350"/>
                            </p:stCondLst>
                            <p:childTnLst>
                              <p:par>
                                <p:cTn id="52" presetID="22" presetClass="entr" presetSubtype="8" fill="hold" nodeType="afterEffect">
                                  <p:stCondLst>
                                    <p:cond delay="0"/>
                                  </p:stCondLst>
                                  <p:childTnLst>
                                    <p:set>
                                      <p:cBhvr>
                                        <p:cTn id="53" dur="1" fill="hold">
                                          <p:stCondLst>
                                            <p:cond delay="0"/>
                                          </p:stCondLst>
                                        </p:cTn>
                                        <p:tgtEl>
                                          <p:spTgt spid="7"/>
                                        </p:tgtEl>
                                        <p:attrNameLst>
                                          <p:attrName>style.visibility</p:attrName>
                                        </p:attrNameLst>
                                      </p:cBhvr>
                                      <p:to>
                                        <p:strVal val="visible"/>
                                      </p:to>
                                    </p:set>
                                    <p:animEffect transition="in" filter="wipe(left)">
                                      <p:cBhvr>
                                        <p:cTn id="54" dur="400"/>
                                        <p:tgtEl>
                                          <p:spTgt spid="7"/>
                                        </p:tgtEl>
                                      </p:cBhvr>
                                    </p:animEffect>
                                  </p:childTnLst>
                                </p:cTn>
                              </p:par>
                            </p:childTnLst>
                          </p:cTn>
                        </p:par>
                        <p:par>
                          <p:cTn id="55" fill="hold" nodeType="afterGroup">
                            <p:stCondLst>
                              <p:cond delay="4750"/>
                            </p:stCondLst>
                            <p:childTnLst>
                              <p:par>
                                <p:cTn id="56" presetID="17" presetClass="entr" presetSubtype="1" fill="hold" grpId="0" nodeType="afterEffect">
                                  <p:stCondLst>
                                    <p:cond delay="0"/>
                                  </p:stCondLst>
                                  <p:iterate type="lt">
                                    <p:tmPct val="40000"/>
                                  </p:iterate>
                                  <p:childTnLst>
                                    <p:set>
                                      <p:cBhvr>
                                        <p:cTn id="57" dur="1" fill="hold">
                                          <p:stCondLst>
                                            <p:cond delay="0"/>
                                          </p:stCondLst>
                                        </p:cTn>
                                        <p:tgtEl>
                                          <p:spTgt spid="22"/>
                                        </p:tgtEl>
                                        <p:attrNameLst>
                                          <p:attrName>style.visibility</p:attrName>
                                        </p:attrNameLst>
                                      </p:cBhvr>
                                      <p:to>
                                        <p:strVal val="visible"/>
                                      </p:to>
                                    </p:set>
                                    <p:anim calcmode="lin" valueType="num">
                                      <p:cBhvr>
                                        <p:cTn id="58" dur="250" fill="hold"/>
                                        <p:tgtEl>
                                          <p:spTgt spid="22"/>
                                        </p:tgtEl>
                                        <p:attrNameLst>
                                          <p:attrName>ppt_x</p:attrName>
                                        </p:attrNameLst>
                                      </p:cBhvr>
                                      <p:tavLst>
                                        <p:tav tm="0">
                                          <p:val>
                                            <p:strVal val="#ppt_x"/>
                                          </p:val>
                                        </p:tav>
                                        <p:tav tm="100000">
                                          <p:val>
                                            <p:strVal val="#ppt_x"/>
                                          </p:val>
                                        </p:tav>
                                      </p:tavLst>
                                    </p:anim>
                                    <p:anim calcmode="lin" valueType="num">
                                      <p:cBhvr>
                                        <p:cTn id="59" dur="250" fill="hold"/>
                                        <p:tgtEl>
                                          <p:spTgt spid="22"/>
                                        </p:tgtEl>
                                        <p:attrNameLst>
                                          <p:attrName>ppt_y</p:attrName>
                                        </p:attrNameLst>
                                      </p:cBhvr>
                                      <p:tavLst>
                                        <p:tav tm="0">
                                          <p:val>
                                            <p:strVal val="#ppt_y-#ppt_h/2"/>
                                          </p:val>
                                        </p:tav>
                                        <p:tav tm="100000">
                                          <p:val>
                                            <p:strVal val="#ppt_y"/>
                                          </p:val>
                                        </p:tav>
                                      </p:tavLst>
                                    </p:anim>
                                    <p:anim calcmode="lin" valueType="num">
                                      <p:cBhvr>
                                        <p:cTn id="60" dur="250" fill="hold"/>
                                        <p:tgtEl>
                                          <p:spTgt spid="22"/>
                                        </p:tgtEl>
                                        <p:attrNameLst>
                                          <p:attrName>ppt_w</p:attrName>
                                        </p:attrNameLst>
                                      </p:cBhvr>
                                      <p:tavLst>
                                        <p:tav tm="0">
                                          <p:val>
                                            <p:strVal val="#ppt_w"/>
                                          </p:val>
                                        </p:tav>
                                        <p:tav tm="100000">
                                          <p:val>
                                            <p:strVal val="#ppt_w"/>
                                          </p:val>
                                        </p:tav>
                                      </p:tavLst>
                                    </p:anim>
                                    <p:anim calcmode="lin" valueType="num">
                                      <p:cBhvr>
                                        <p:cTn id="61" dur="250" fill="hold"/>
                                        <p:tgtEl>
                                          <p:spTgt spid="22"/>
                                        </p:tgtEl>
                                        <p:attrNameLst>
                                          <p:attrName>ppt_h</p:attrName>
                                        </p:attrNameLst>
                                      </p:cBhvr>
                                      <p:tavLst>
                                        <p:tav tm="0">
                                          <p:val>
                                            <p:fltVal val="0"/>
                                          </p:val>
                                        </p:tav>
                                        <p:tav tm="100000">
                                          <p:val>
                                            <p:strVal val="#ppt_h"/>
                                          </p:val>
                                        </p:tav>
                                      </p:tavLst>
                                    </p:anim>
                                  </p:childTnLst>
                                </p:cTn>
                              </p:par>
                            </p:childTnLst>
                          </p:cTn>
                        </p:par>
                        <p:par>
                          <p:cTn id="62" fill="hold">
                            <p:stCondLst>
                              <p:cond delay="5400"/>
                            </p:stCondLst>
                            <p:childTnLst>
                              <p:par>
                                <p:cTn id="63" presetID="22" presetClass="entr" presetSubtype="8" fill="hold" grpId="0" nodeType="afterEffect">
                                  <p:stCondLst>
                                    <p:cond delay="0"/>
                                  </p:stCondLst>
                                  <p:childTnLst>
                                    <p:set>
                                      <p:cBhvr>
                                        <p:cTn id="64" dur="1" fill="hold">
                                          <p:stCondLst>
                                            <p:cond delay="0"/>
                                          </p:stCondLst>
                                        </p:cTn>
                                        <p:tgtEl>
                                          <p:spTgt spid="21"/>
                                        </p:tgtEl>
                                        <p:attrNameLst>
                                          <p:attrName>style.visibility</p:attrName>
                                        </p:attrNameLst>
                                      </p:cBhvr>
                                      <p:to>
                                        <p:strVal val="visible"/>
                                      </p:to>
                                    </p:set>
                                    <p:animEffect transition="in" filter="wipe(left)">
                                      <p:cBhvr>
                                        <p:cTn id="6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17" grpId="0"/>
      <p:bldP spid="18" grpId="0"/>
      <p:bldP spid="19" grpId="0"/>
      <p:bldP spid="20" grpId="0"/>
      <p:bldP spid="21" grpId="0"/>
      <p:bldP spid="2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92" name="矩形 32"/>
          <p:cNvSpPr>
            <a:spLocks noChangeArrowheads="1"/>
          </p:cNvSpPr>
          <p:nvPr/>
        </p:nvSpPr>
        <p:spPr bwMode="auto">
          <a:xfrm>
            <a:off x="6477000" y="176213"/>
            <a:ext cx="9032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r>
              <a:rPr lang="zh-CN" altLang="en-US" sz="1400" dirty="0">
                <a:solidFill>
                  <a:schemeClr val="bg1"/>
                </a:solidFill>
                <a:latin typeface="微软雅黑" pitchFamily="34" charset="-122"/>
                <a:ea typeface="微软雅黑" pitchFamily="34" charset="-122"/>
              </a:rPr>
              <a:t>工作计划</a:t>
            </a:r>
          </a:p>
        </p:txBody>
      </p:sp>
      <p:sp>
        <p:nvSpPr>
          <p:cNvPr id="34" name="矩形 33"/>
          <p:cNvSpPr/>
          <p:nvPr/>
        </p:nvSpPr>
        <p:spPr>
          <a:xfrm>
            <a:off x="8332564" y="258763"/>
            <a:ext cx="184150" cy="13811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a:latin typeface="微软雅黑" pitchFamily="34" charset="-122"/>
              <a:ea typeface="微软雅黑" pitchFamily="34" charset="-122"/>
            </a:endParaRPr>
          </a:p>
        </p:txBody>
      </p:sp>
      <p:sp>
        <p:nvSpPr>
          <p:cNvPr id="35" name="矩形 34"/>
          <p:cNvSpPr/>
          <p:nvPr/>
        </p:nvSpPr>
        <p:spPr>
          <a:xfrm>
            <a:off x="8097614" y="258763"/>
            <a:ext cx="182562" cy="13811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a:latin typeface="微软雅黑" pitchFamily="34" charset="-122"/>
              <a:ea typeface="微软雅黑" pitchFamily="34" charset="-122"/>
            </a:endParaRPr>
          </a:p>
        </p:txBody>
      </p:sp>
      <p:sp>
        <p:nvSpPr>
          <p:cNvPr id="36" name="矩形 35"/>
          <p:cNvSpPr/>
          <p:nvPr/>
        </p:nvSpPr>
        <p:spPr>
          <a:xfrm>
            <a:off x="7865839" y="258763"/>
            <a:ext cx="184150" cy="13811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a:latin typeface="微软雅黑" pitchFamily="34" charset="-122"/>
              <a:ea typeface="微软雅黑" pitchFamily="34" charset="-122"/>
            </a:endParaRPr>
          </a:p>
        </p:txBody>
      </p:sp>
      <p:sp>
        <p:nvSpPr>
          <p:cNvPr id="37" name="矩形 36"/>
          <p:cNvSpPr/>
          <p:nvPr/>
        </p:nvSpPr>
        <p:spPr>
          <a:xfrm>
            <a:off x="8575645" y="258763"/>
            <a:ext cx="184150" cy="138112"/>
          </a:xfrm>
          <a:prstGeom prst="rect">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a:latin typeface="微软雅黑" pitchFamily="34" charset="-122"/>
              <a:ea typeface="微软雅黑" pitchFamily="34" charset="-122"/>
            </a:endParaRPr>
          </a:p>
        </p:txBody>
      </p:sp>
      <p:sp>
        <p:nvSpPr>
          <p:cNvPr id="38" name="矩形 37"/>
          <p:cNvSpPr/>
          <p:nvPr/>
        </p:nvSpPr>
        <p:spPr>
          <a:xfrm>
            <a:off x="7626350" y="258763"/>
            <a:ext cx="184150" cy="13811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a:latin typeface="微软雅黑" pitchFamily="34" charset="-122"/>
              <a:ea typeface="微软雅黑" pitchFamily="34" charset="-122"/>
            </a:endParaRPr>
          </a:p>
        </p:txBody>
      </p:sp>
      <p:sp>
        <p:nvSpPr>
          <p:cNvPr id="39" name="矩形 38"/>
          <p:cNvSpPr/>
          <p:nvPr/>
        </p:nvSpPr>
        <p:spPr>
          <a:xfrm>
            <a:off x="7383463" y="258763"/>
            <a:ext cx="184150" cy="138112"/>
          </a:xfrm>
          <a:prstGeom prst="rect">
            <a:avLst/>
          </a:prstGeom>
          <a:solidFill>
            <a:schemeClr val="bg1">
              <a:lumMod val="8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a:latin typeface="微软雅黑" pitchFamily="34" charset="-122"/>
              <a:ea typeface="微软雅黑" pitchFamily="34" charset="-122"/>
            </a:endParaRPr>
          </a:p>
        </p:txBody>
      </p:sp>
      <p:graphicFrame>
        <p:nvGraphicFramePr>
          <p:cNvPr id="3" name="表格 2">
            <a:extLst>
              <a:ext uri="{FF2B5EF4-FFF2-40B4-BE49-F238E27FC236}">
                <a16:creationId xmlns:a16="http://schemas.microsoft.com/office/drawing/2014/main" id="{2D67BDE3-6901-44EC-8CF7-81308347C455}"/>
              </a:ext>
            </a:extLst>
          </p:cNvPr>
          <p:cNvGraphicFramePr>
            <a:graphicFrameLocks noGrp="1"/>
          </p:cNvGraphicFramePr>
          <p:nvPr>
            <p:extLst>
              <p:ext uri="{D42A27DB-BD31-4B8C-83A1-F6EECF244321}">
                <p14:modId xmlns:p14="http://schemas.microsoft.com/office/powerpoint/2010/main" val="1163401478"/>
              </p:ext>
            </p:extLst>
          </p:nvPr>
        </p:nvGraphicFramePr>
        <p:xfrm>
          <a:off x="467544" y="1131589"/>
          <a:ext cx="8108101" cy="3835700"/>
        </p:xfrm>
        <a:graphic>
          <a:graphicData uri="http://schemas.openxmlformats.org/drawingml/2006/table">
            <a:tbl>
              <a:tblPr firstRow="1" firstCol="1" bandRow="1">
                <a:tableStyleId>{5C22544A-7EE6-4342-B048-85BDC9FD1C3A}</a:tableStyleId>
              </a:tblPr>
              <a:tblGrid>
                <a:gridCol w="2469937">
                  <a:extLst>
                    <a:ext uri="{9D8B030D-6E8A-4147-A177-3AD203B41FA5}">
                      <a16:colId xmlns:a16="http://schemas.microsoft.com/office/drawing/2014/main" val="2899887926"/>
                    </a:ext>
                  </a:extLst>
                </a:gridCol>
                <a:gridCol w="5638164">
                  <a:extLst>
                    <a:ext uri="{9D8B030D-6E8A-4147-A177-3AD203B41FA5}">
                      <a16:colId xmlns:a16="http://schemas.microsoft.com/office/drawing/2014/main" val="784696133"/>
                    </a:ext>
                  </a:extLst>
                </a:gridCol>
              </a:tblGrid>
              <a:tr h="368965">
                <a:tc gridSpan="2">
                  <a:txBody>
                    <a:bodyPr/>
                    <a:lstStyle/>
                    <a:p>
                      <a:pPr algn="ctr"/>
                      <a:r>
                        <a:rPr lang="zh-CN" sz="1050" kern="100" dirty="0">
                          <a:solidFill>
                            <a:schemeClr val="tx1"/>
                          </a:solidFill>
                          <a:effectLst/>
                        </a:rPr>
                        <a:t>论文工作进度安排</a:t>
                      </a:r>
                      <a:endParaRPr lang="zh-CN" sz="105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dirty="0"/>
                    </a:p>
                  </a:txBody>
                  <a:tcPr marL="68580" marR="68580" marT="0" marB="0" anchor="ctr"/>
                </a:tc>
                <a:extLst>
                  <a:ext uri="{0D108BD9-81ED-4DB2-BD59-A6C34878D82A}">
                    <a16:rowId xmlns:a16="http://schemas.microsoft.com/office/drawing/2014/main" val="1006350029"/>
                  </a:ext>
                </a:extLst>
              </a:tr>
              <a:tr h="337364">
                <a:tc>
                  <a:txBody>
                    <a:bodyPr/>
                    <a:lstStyle/>
                    <a:p>
                      <a:pPr algn="ctr"/>
                      <a:r>
                        <a:rPr lang="zh-CN" sz="1050" kern="100" dirty="0">
                          <a:solidFill>
                            <a:schemeClr val="tx1"/>
                          </a:solidFill>
                          <a:effectLst/>
                        </a:rPr>
                        <a:t>起止时间</a:t>
                      </a:r>
                      <a:endParaRPr lang="zh-CN" sz="105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sz="1050" kern="100" dirty="0">
                          <a:solidFill>
                            <a:schemeClr val="tx1"/>
                          </a:solidFill>
                          <a:effectLst/>
                        </a:rPr>
                        <a:t>工作内容</a:t>
                      </a:r>
                      <a:endParaRPr lang="zh-CN" sz="105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51430596"/>
                  </a:ext>
                </a:extLst>
              </a:tr>
              <a:tr h="337364">
                <a:tc>
                  <a:txBody>
                    <a:bodyPr/>
                    <a:lstStyle/>
                    <a:p>
                      <a:pPr algn="ctr"/>
                      <a:r>
                        <a:rPr lang="en-US" sz="1050" kern="100">
                          <a:solidFill>
                            <a:schemeClr val="tx1"/>
                          </a:solidFill>
                          <a:effectLst/>
                        </a:rPr>
                        <a:t>2021.09-2021.10</a:t>
                      </a:r>
                      <a:endParaRPr lang="zh-CN" sz="105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sz="1050" kern="100" dirty="0">
                          <a:solidFill>
                            <a:schemeClr val="tx1"/>
                          </a:solidFill>
                          <a:effectLst/>
                        </a:rPr>
                        <a:t>相关文献整理与分析、论文开题</a:t>
                      </a:r>
                      <a:endParaRPr lang="zh-CN" sz="105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34492591"/>
                  </a:ext>
                </a:extLst>
              </a:tr>
              <a:tr h="337364">
                <a:tc>
                  <a:txBody>
                    <a:bodyPr/>
                    <a:lstStyle/>
                    <a:p>
                      <a:pPr algn="ctr"/>
                      <a:r>
                        <a:rPr lang="en-US" sz="1050" kern="100" dirty="0">
                          <a:solidFill>
                            <a:schemeClr val="tx1"/>
                          </a:solidFill>
                          <a:effectLst/>
                        </a:rPr>
                        <a:t>2021.11-2021.01</a:t>
                      </a:r>
                      <a:endParaRPr lang="zh-CN" sz="105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sz="1050" b="1" kern="100" dirty="0">
                          <a:solidFill>
                            <a:srgbClr val="C00000"/>
                          </a:solidFill>
                          <a:effectLst/>
                        </a:rPr>
                        <a:t>干道协调路径优选与同步协调方法研究</a:t>
                      </a:r>
                      <a:endParaRPr lang="zh-CN" sz="1050" b="1" kern="100" dirty="0">
                        <a:solidFill>
                          <a:srgbClr val="C00000"/>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76669955"/>
                  </a:ext>
                </a:extLst>
              </a:tr>
              <a:tr h="337364">
                <a:tc>
                  <a:txBody>
                    <a:bodyPr/>
                    <a:lstStyle/>
                    <a:p>
                      <a:pPr algn="ctr"/>
                      <a:r>
                        <a:rPr lang="en-US" sz="1050" kern="100">
                          <a:solidFill>
                            <a:schemeClr val="tx1"/>
                          </a:solidFill>
                          <a:effectLst/>
                        </a:rPr>
                        <a:t>2021.02-2022.04</a:t>
                      </a:r>
                      <a:endParaRPr lang="zh-CN" sz="105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sz="1050" b="1" kern="100" dirty="0">
                          <a:solidFill>
                            <a:srgbClr val="C00000"/>
                          </a:solidFill>
                          <a:effectLst/>
                        </a:rPr>
                        <a:t>长距离干道子区划分与同步协调方法研究</a:t>
                      </a:r>
                      <a:endParaRPr lang="zh-CN" sz="1050" b="1" kern="100" dirty="0">
                        <a:solidFill>
                          <a:srgbClr val="C00000"/>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4095"/>
                  </a:ext>
                </a:extLst>
              </a:tr>
              <a:tr h="337364">
                <a:tc>
                  <a:txBody>
                    <a:bodyPr/>
                    <a:lstStyle/>
                    <a:p>
                      <a:pPr algn="ctr"/>
                      <a:r>
                        <a:rPr lang="en-US" sz="1050" kern="100">
                          <a:solidFill>
                            <a:schemeClr val="tx1"/>
                          </a:solidFill>
                          <a:effectLst/>
                        </a:rPr>
                        <a:t>2022.05-2022.07</a:t>
                      </a:r>
                      <a:endParaRPr lang="zh-CN" sz="105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sz="1050" b="1" kern="100" dirty="0">
                          <a:solidFill>
                            <a:srgbClr val="C00000"/>
                          </a:solidFill>
                          <a:effectLst/>
                        </a:rPr>
                        <a:t>干道协调相序优化模型研究</a:t>
                      </a:r>
                      <a:endParaRPr lang="zh-CN" sz="1050" b="1" kern="100" dirty="0">
                        <a:solidFill>
                          <a:srgbClr val="C00000"/>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036053"/>
                  </a:ext>
                </a:extLst>
              </a:tr>
              <a:tr h="430459">
                <a:tc>
                  <a:txBody>
                    <a:bodyPr/>
                    <a:lstStyle/>
                    <a:p>
                      <a:pPr algn="ctr"/>
                      <a:r>
                        <a:rPr lang="en-US" sz="1050" kern="100">
                          <a:solidFill>
                            <a:schemeClr val="tx1"/>
                          </a:solidFill>
                          <a:effectLst/>
                        </a:rPr>
                        <a:t>2022.08-2022.10</a:t>
                      </a:r>
                      <a:endParaRPr lang="zh-CN" sz="105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sz="1050" b="1" kern="100" dirty="0">
                          <a:solidFill>
                            <a:srgbClr val="C00000"/>
                          </a:solidFill>
                          <a:effectLst/>
                        </a:rPr>
                        <a:t>长距离干道路径优选与分割的绿波协调同步优化方法研究</a:t>
                      </a:r>
                      <a:endParaRPr lang="zh-CN" sz="1050" b="1" kern="100" dirty="0">
                        <a:solidFill>
                          <a:srgbClr val="C00000"/>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19258677"/>
                  </a:ext>
                </a:extLst>
              </a:tr>
              <a:tr h="337364">
                <a:tc>
                  <a:txBody>
                    <a:bodyPr/>
                    <a:lstStyle/>
                    <a:p>
                      <a:pPr algn="ctr"/>
                      <a:r>
                        <a:rPr lang="en-US" sz="1050" kern="100">
                          <a:solidFill>
                            <a:schemeClr val="tx1"/>
                          </a:solidFill>
                          <a:effectLst/>
                        </a:rPr>
                        <a:t>2022.11-2023.01</a:t>
                      </a:r>
                      <a:endParaRPr lang="zh-CN" sz="105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sz="1050" kern="100" dirty="0">
                          <a:solidFill>
                            <a:schemeClr val="tx1"/>
                          </a:solidFill>
                          <a:effectLst/>
                        </a:rPr>
                        <a:t>对论文进行综合性撰写，完成论文初稿</a:t>
                      </a:r>
                      <a:endParaRPr lang="zh-CN" sz="105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00046335"/>
                  </a:ext>
                </a:extLst>
              </a:tr>
              <a:tr h="337364">
                <a:tc>
                  <a:txBody>
                    <a:bodyPr/>
                    <a:lstStyle/>
                    <a:p>
                      <a:pPr algn="ctr"/>
                      <a:r>
                        <a:rPr lang="en-US" sz="1050" kern="100">
                          <a:solidFill>
                            <a:schemeClr val="tx1"/>
                          </a:solidFill>
                          <a:effectLst/>
                        </a:rPr>
                        <a:t>2023.01-2023.03</a:t>
                      </a:r>
                      <a:endParaRPr lang="zh-CN" sz="105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sz="1050" kern="100" dirty="0">
                          <a:solidFill>
                            <a:schemeClr val="tx1"/>
                          </a:solidFill>
                          <a:effectLst/>
                        </a:rPr>
                        <a:t>对论文进行修改调整</a:t>
                      </a:r>
                      <a:endParaRPr lang="zh-CN" sz="105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24232867"/>
                  </a:ext>
                </a:extLst>
              </a:tr>
              <a:tr h="337364">
                <a:tc>
                  <a:txBody>
                    <a:bodyPr/>
                    <a:lstStyle/>
                    <a:p>
                      <a:pPr algn="ctr"/>
                      <a:r>
                        <a:rPr lang="en-US" sz="1050" kern="100">
                          <a:solidFill>
                            <a:schemeClr val="tx1"/>
                          </a:solidFill>
                          <a:effectLst/>
                        </a:rPr>
                        <a:t>2021.04</a:t>
                      </a:r>
                      <a:endParaRPr lang="zh-CN" sz="105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sz="1050" kern="100" dirty="0">
                          <a:solidFill>
                            <a:schemeClr val="tx1"/>
                          </a:solidFill>
                          <a:effectLst/>
                        </a:rPr>
                        <a:t>申请答辩、论文定稿</a:t>
                      </a:r>
                      <a:endParaRPr lang="zh-CN" sz="105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67183005"/>
                  </a:ext>
                </a:extLst>
              </a:tr>
              <a:tr h="337364">
                <a:tc>
                  <a:txBody>
                    <a:bodyPr/>
                    <a:lstStyle/>
                    <a:p>
                      <a:pPr algn="ctr"/>
                      <a:r>
                        <a:rPr lang="en-US" sz="1050" kern="100">
                          <a:solidFill>
                            <a:schemeClr val="tx1"/>
                          </a:solidFill>
                          <a:effectLst/>
                        </a:rPr>
                        <a:t>2021.05</a:t>
                      </a:r>
                      <a:endParaRPr lang="zh-CN" sz="105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sz="1050" kern="100" dirty="0">
                          <a:solidFill>
                            <a:schemeClr val="tx1"/>
                          </a:solidFill>
                          <a:effectLst/>
                        </a:rPr>
                        <a:t>论文印刷、评审</a:t>
                      </a:r>
                      <a:endParaRPr lang="zh-CN" sz="105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6966584"/>
                  </a:ext>
                </a:extLst>
              </a:tr>
            </a:tbl>
          </a:graphicData>
        </a:graphic>
      </p:graphicFrame>
    </p:spTree>
    <p:extLst>
      <p:ext uri="{BB962C8B-B14F-4D97-AF65-F5344CB8AC3E}">
        <p14:creationId xmlns:p14="http://schemas.microsoft.com/office/powerpoint/2010/main" val="2053651495"/>
      </p:ext>
    </p:extLst>
  </p:cSld>
  <p:clrMapOvr>
    <a:masterClrMapping/>
  </p:clrMapOvr>
  <p:transition spd="slow" advClick="0" advTm="0">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a:spLocks noChangeArrowheads="1"/>
          </p:cNvSpPr>
          <p:nvPr/>
        </p:nvSpPr>
        <p:spPr bwMode="auto">
          <a:xfrm>
            <a:off x="2351174" y="1275606"/>
            <a:ext cx="4680520" cy="140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dist">
              <a:lnSpc>
                <a:spcPct val="150000"/>
              </a:lnSpc>
            </a:pPr>
            <a:r>
              <a:rPr lang="en-US" altLang="zh-CN" sz="6600" dirty="0">
                <a:solidFill>
                  <a:srgbClr val="414455"/>
                </a:solidFill>
                <a:latin typeface="Impact" pitchFamily="34" charset="0"/>
                <a:ea typeface="微软雅黑" pitchFamily="34" charset="-122"/>
              </a:rPr>
              <a:t>THANKS!</a:t>
            </a:r>
            <a:endParaRPr lang="zh-CN" altLang="en-US" sz="6600" dirty="0">
              <a:solidFill>
                <a:srgbClr val="414455"/>
              </a:solidFill>
              <a:latin typeface="Impact" pitchFamily="34" charset="0"/>
              <a:ea typeface="微软雅黑" pitchFamily="34" charset="-122"/>
            </a:endParaRPr>
          </a:p>
        </p:txBody>
      </p:sp>
      <p:sp>
        <p:nvSpPr>
          <p:cNvPr id="26" name="矩形 25"/>
          <p:cNvSpPr>
            <a:spLocks noChangeArrowheads="1"/>
          </p:cNvSpPr>
          <p:nvPr/>
        </p:nvSpPr>
        <p:spPr bwMode="auto">
          <a:xfrm>
            <a:off x="3167434" y="2685306"/>
            <a:ext cx="3048000"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50000"/>
              </a:lnSpc>
            </a:pPr>
            <a:r>
              <a:rPr lang="zh-CN" altLang="en-US" sz="2000" dirty="0">
                <a:solidFill>
                  <a:srgbClr val="414455"/>
                </a:solidFill>
                <a:latin typeface="微软雅黑" pitchFamily="34" charset="-122"/>
                <a:ea typeface="微软雅黑" pitchFamily="34" charset="-122"/>
              </a:rPr>
              <a:t>恳请各位老师批评指正！</a:t>
            </a:r>
          </a:p>
        </p:txBody>
      </p:sp>
      <p:sp>
        <p:nvSpPr>
          <p:cNvPr id="6" name="文本框 5">
            <a:extLst>
              <a:ext uri="{FF2B5EF4-FFF2-40B4-BE49-F238E27FC236}">
                <a16:creationId xmlns:a16="http://schemas.microsoft.com/office/drawing/2014/main" id="{20C32810-2FCB-4FC5-83A7-6AC88FD13E7D}"/>
              </a:ext>
            </a:extLst>
          </p:cNvPr>
          <p:cNvSpPr txBox="1"/>
          <p:nvPr/>
        </p:nvSpPr>
        <p:spPr>
          <a:xfrm>
            <a:off x="179512" y="123478"/>
            <a:ext cx="3600326" cy="369332"/>
          </a:xfrm>
          <a:prstGeom prst="rect">
            <a:avLst/>
          </a:prstGeom>
          <a:noFill/>
        </p:spPr>
        <p:txBody>
          <a:bodyPr wrap="square" rtlCol="0">
            <a:spAutoFit/>
          </a:bodyPr>
          <a:lstStyle/>
          <a:p>
            <a:r>
              <a:rPr lang="zh-CN" altLang="en-US" b="1" dirty="0">
                <a:solidFill>
                  <a:schemeClr val="bg1"/>
                </a:solidFill>
                <a:effectLst>
                  <a:reflection blurRad="6350" stA="50000" endA="300" endPos="50000" dist="29997" dir="5400000" sy="-100000" algn="bl" rotWithShape="0"/>
                </a:effectLst>
              </a:rPr>
              <a:t>华南理工大学</a:t>
            </a:r>
          </a:p>
        </p:txBody>
      </p:sp>
      <p:sp>
        <p:nvSpPr>
          <p:cNvPr id="7" name="TextBox 25"/>
          <p:cNvSpPr txBox="1">
            <a:spLocks noChangeArrowheads="1"/>
          </p:cNvSpPr>
          <p:nvPr/>
        </p:nvSpPr>
        <p:spPr bwMode="auto">
          <a:xfrm>
            <a:off x="2195736" y="3280743"/>
            <a:ext cx="4787900" cy="374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a:lnSpc>
                <a:spcPct val="150000"/>
              </a:lnSpc>
            </a:pPr>
            <a:r>
              <a:rPr lang="zh-CN" altLang="en-US" sz="1500" dirty="0">
                <a:solidFill>
                  <a:srgbClr val="414455"/>
                </a:solidFill>
                <a:latin typeface="微软雅黑" pitchFamily="34" charset="-122"/>
                <a:ea typeface="微软雅黑" pitchFamily="34" charset="-122"/>
              </a:rPr>
              <a:t>答辩人：刘鹏      指导老师：徐建闽</a:t>
            </a:r>
          </a:p>
        </p:txBody>
      </p:sp>
    </p:spTree>
    <p:custDataLst>
      <p:tags r:id="rId1"/>
    </p:custDataLst>
  </p:cSld>
  <p:clrMapOvr>
    <a:masterClrMapping/>
  </p:clrMapOvr>
  <p:transition spd="slow" advClick="0" advTm="0">
    <p:randomBar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 fill="hold" grpId="0" nodeType="afterEffect">
                                  <p:stCondLst>
                                    <p:cond delay="0"/>
                                  </p:stCondLst>
                                  <p:iterate type="lt">
                                    <p:tmPct val="40000"/>
                                  </p:iterate>
                                  <p:childTnLst>
                                    <p:set>
                                      <p:cBhvr>
                                        <p:cTn id="6" dur="1" fill="hold">
                                          <p:stCondLst>
                                            <p:cond delay="0"/>
                                          </p:stCondLst>
                                        </p:cTn>
                                        <p:tgtEl>
                                          <p:spTgt spid="24"/>
                                        </p:tgtEl>
                                        <p:attrNameLst>
                                          <p:attrName>style.visibility</p:attrName>
                                        </p:attrNameLst>
                                      </p:cBhvr>
                                      <p:to>
                                        <p:strVal val="visible"/>
                                      </p:to>
                                    </p:set>
                                    <p:anim calcmode="lin" valueType="num">
                                      <p:cBhvr>
                                        <p:cTn id="7" dur="250" fill="hold"/>
                                        <p:tgtEl>
                                          <p:spTgt spid="24"/>
                                        </p:tgtEl>
                                        <p:attrNameLst>
                                          <p:attrName>ppt_x</p:attrName>
                                        </p:attrNameLst>
                                      </p:cBhvr>
                                      <p:tavLst>
                                        <p:tav tm="0">
                                          <p:val>
                                            <p:strVal val="#ppt_x"/>
                                          </p:val>
                                        </p:tav>
                                        <p:tav tm="100000">
                                          <p:val>
                                            <p:strVal val="#ppt_x"/>
                                          </p:val>
                                        </p:tav>
                                      </p:tavLst>
                                    </p:anim>
                                    <p:anim calcmode="lin" valueType="num">
                                      <p:cBhvr>
                                        <p:cTn id="8" dur="250" fill="hold"/>
                                        <p:tgtEl>
                                          <p:spTgt spid="24"/>
                                        </p:tgtEl>
                                        <p:attrNameLst>
                                          <p:attrName>ppt_y</p:attrName>
                                        </p:attrNameLst>
                                      </p:cBhvr>
                                      <p:tavLst>
                                        <p:tav tm="0">
                                          <p:val>
                                            <p:strVal val="#ppt_y-#ppt_h/2"/>
                                          </p:val>
                                        </p:tav>
                                        <p:tav tm="100000">
                                          <p:val>
                                            <p:strVal val="#ppt_y"/>
                                          </p:val>
                                        </p:tav>
                                      </p:tavLst>
                                    </p:anim>
                                    <p:anim calcmode="lin" valueType="num">
                                      <p:cBhvr>
                                        <p:cTn id="9" dur="250" fill="hold"/>
                                        <p:tgtEl>
                                          <p:spTgt spid="24"/>
                                        </p:tgtEl>
                                        <p:attrNameLst>
                                          <p:attrName>ppt_w</p:attrName>
                                        </p:attrNameLst>
                                      </p:cBhvr>
                                      <p:tavLst>
                                        <p:tav tm="0">
                                          <p:val>
                                            <p:strVal val="#ppt_w"/>
                                          </p:val>
                                        </p:tav>
                                        <p:tav tm="100000">
                                          <p:val>
                                            <p:strVal val="#ppt_w"/>
                                          </p:val>
                                        </p:tav>
                                      </p:tavLst>
                                    </p:anim>
                                    <p:anim calcmode="lin" valueType="num">
                                      <p:cBhvr>
                                        <p:cTn id="10" dur="250" fill="hold"/>
                                        <p:tgtEl>
                                          <p:spTgt spid="24"/>
                                        </p:tgtEl>
                                        <p:attrNameLst>
                                          <p:attrName>ppt_h</p:attrName>
                                        </p:attrNameLst>
                                      </p:cBhvr>
                                      <p:tavLst>
                                        <p:tav tm="0">
                                          <p:val>
                                            <p:fltVal val="0"/>
                                          </p:val>
                                        </p:tav>
                                        <p:tav tm="100000">
                                          <p:val>
                                            <p:strVal val="#ppt_h"/>
                                          </p:val>
                                        </p:tav>
                                      </p:tavLst>
                                    </p:anim>
                                  </p:childTnLst>
                                </p:cTn>
                              </p:par>
                            </p:childTnLst>
                          </p:cTn>
                        </p:par>
                        <p:par>
                          <p:cTn id="11" fill="hold" nodeType="afterGroup">
                            <p:stCondLst>
                              <p:cond delay="850"/>
                            </p:stCondLst>
                            <p:childTnLst>
                              <p:par>
                                <p:cTn id="12" presetID="42" presetClass="entr" presetSubtype="0" fill="hold" grpId="0" nodeType="afterEffect">
                                  <p:stCondLst>
                                    <p:cond delay="0"/>
                                  </p:stCondLst>
                                  <p:childTnLst>
                                    <p:set>
                                      <p:cBhvr>
                                        <p:cTn id="13" dur="1" fill="hold">
                                          <p:stCondLst>
                                            <p:cond delay="0"/>
                                          </p:stCondLst>
                                        </p:cTn>
                                        <p:tgtEl>
                                          <p:spTgt spid="26"/>
                                        </p:tgtEl>
                                        <p:attrNameLst>
                                          <p:attrName>style.visibility</p:attrName>
                                        </p:attrNameLst>
                                      </p:cBhvr>
                                      <p:to>
                                        <p:strVal val="visible"/>
                                      </p:to>
                                    </p:set>
                                    <p:animEffect transition="in" filter="fade">
                                      <p:cBhvr>
                                        <p:cTn id="14" dur="1000"/>
                                        <p:tgtEl>
                                          <p:spTgt spid="26"/>
                                        </p:tgtEl>
                                      </p:cBhvr>
                                    </p:animEffect>
                                    <p:anim calcmode="lin" valueType="num">
                                      <p:cBhvr>
                                        <p:cTn id="15" dur="1000" fill="hold"/>
                                        <p:tgtEl>
                                          <p:spTgt spid="26"/>
                                        </p:tgtEl>
                                        <p:attrNameLst>
                                          <p:attrName>ppt_x</p:attrName>
                                        </p:attrNameLst>
                                      </p:cBhvr>
                                      <p:tavLst>
                                        <p:tav tm="0">
                                          <p:val>
                                            <p:strVal val="#ppt_x"/>
                                          </p:val>
                                        </p:tav>
                                        <p:tav tm="100000">
                                          <p:val>
                                            <p:strVal val="#ppt_x"/>
                                          </p:val>
                                        </p:tav>
                                      </p:tavLst>
                                    </p:anim>
                                    <p:anim calcmode="lin" valueType="num">
                                      <p:cBhvr>
                                        <p:cTn id="16" dur="1000" fill="hold"/>
                                        <p:tgtEl>
                                          <p:spTgt spid="26"/>
                                        </p:tgtEl>
                                        <p:attrNameLst>
                                          <p:attrName>ppt_y</p:attrName>
                                        </p:attrNameLst>
                                      </p:cBhvr>
                                      <p:tavLst>
                                        <p:tav tm="0">
                                          <p:val>
                                            <p:strVal val="#ppt_y+.1"/>
                                          </p:val>
                                        </p:tav>
                                        <p:tav tm="100000">
                                          <p:val>
                                            <p:strVal val="#ppt_y"/>
                                          </p:val>
                                        </p:tav>
                                      </p:tavLst>
                                    </p:anim>
                                  </p:childTnLst>
                                </p:cTn>
                              </p:par>
                            </p:childTnLst>
                          </p:cTn>
                        </p:par>
                        <p:par>
                          <p:cTn id="17" fill="hold">
                            <p:stCondLst>
                              <p:cond delay="1850"/>
                            </p:stCondLst>
                            <p:childTnLst>
                              <p:par>
                                <p:cTn id="18" presetID="16" presetClass="entr" presetSubtype="21"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arn(inVertical)">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6"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38"/>
          <p:cNvSpPr txBox="1"/>
          <p:nvPr/>
        </p:nvSpPr>
        <p:spPr>
          <a:xfrm>
            <a:off x="163513" y="2346325"/>
            <a:ext cx="3124200" cy="585788"/>
          </a:xfrm>
          <a:prstGeom prst="rect">
            <a:avLst/>
          </a:prstGeom>
          <a:noFill/>
        </p:spPr>
        <p:txBody>
          <a:bodyPr>
            <a:spAutoFit/>
          </a:bodyPr>
          <a:lstStyle/>
          <a:p>
            <a:pPr fontAlgn="auto">
              <a:spcBef>
                <a:spcPts val="0"/>
              </a:spcBef>
              <a:spcAft>
                <a:spcPts val="0"/>
              </a:spcAft>
              <a:defRPr/>
            </a:pPr>
            <a:r>
              <a:rPr lang="en-US" altLang="zh-CN" sz="3200" b="1" dirty="0">
                <a:solidFill>
                  <a:schemeClr val="bg1">
                    <a:lumMod val="65000"/>
                  </a:schemeClr>
                </a:solidFill>
                <a:latin typeface="微软雅黑" pitchFamily="34" charset="-122"/>
                <a:ea typeface="微软雅黑" pitchFamily="34" charset="-122"/>
              </a:rPr>
              <a:t>CONTENTS</a:t>
            </a:r>
            <a:endParaRPr lang="zh-CN" altLang="en-US" sz="3200" b="1" dirty="0">
              <a:solidFill>
                <a:schemeClr val="bg1">
                  <a:lumMod val="65000"/>
                </a:schemeClr>
              </a:solidFill>
              <a:latin typeface="微软雅黑" pitchFamily="34" charset="-122"/>
              <a:ea typeface="微软雅黑" pitchFamily="34" charset="-122"/>
            </a:endParaRPr>
          </a:p>
        </p:txBody>
      </p:sp>
      <p:sp>
        <p:nvSpPr>
          <p:cNvPr id="15" name="文本框 11"/>
          <p:cNvSpPr txBox="1">
            <a:spLocks noChangeArrowheads="1"/>
          </p:cNvSpPr>
          <p:nvPr/>
        </p:nvSpPr>
        <p:spPr bwMode="auto">
          <a:xfrm>
            <a:off x="1979613" y="1976438"/>
            <a:ext cx="9032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r>
              <a:rPr lang="zh-CN" altLang="en-US" sz="2800" b="1">
                <a:solidFill>
                  <a:srgbClr val="414455"/>
                </a:solidFill>
                <a:latin typeface="微软雅黑" pitchFamily="34" charset="-122"/>
                <a:ea typeface="微软雅黑" pitchFamily="34" charset="-122"/>
              </a:rPr>
              <a:t>目录</a:t>
            </a:r>
          </a:p>
        </p:txBody>
      </p:sp>
      <p:sp>
        <p:nvSpPr>
          <p:cNvPr id="17" name="文本框 18"/>
          <p:cNvSpPr txBox="1"/>
          <p:nvPr/>
        </p:nvSpPr>
        <p:spPr>
          <a:xfrm>
            <a:off x="3984625" y="2114550"/>
            <a:ext cx="1107996" cy="369332"/>
          </a:xfrm>
          <a:prstGeom prst="rect">
            <a:avLst/>
          </a:prstGeom>
          <a:noFill/>
        </p:spPr>
        <p:txBody>
          <a:bodyPr wrap="none">
            <a:spAutoFit/>
          </a:bodyPr>
          <a:lstStyle/>
          <a:p>
            <a:pPr fontAlgn="auto">
              <a:spcBef>
                <a:spcPts val="0"/>
              </a:spcBef>
              <a:spcAft>
                <a:spcPts val="0"/>
              </a:spcAft>
              <a:defRPr/>
            </a:pPr>
            <a:r>
              <a:rPr lang="zh-CN" altLang="en-US" dirty="0">
                <a:solidFill>
                  <a:schemeClr val="tx1">
                    <a:lumMod val="75000"/>
                    <a:lumOff val="25000"/>
                  </a:schemeClr>
                </a:solidFill>
                <a:latin typeface="微软雅黑" pitchFamily="34" charset="-122"/>
                <a:ea typeface="微软雅黑" pitchFamily="34" charset="-122"/>
              </a:rPr>
              <a:t>课题综述</a:t>
            </a:r>
          </a:p>
        </p:txBody>
      </p:sp>
      <p:grpSp>
        <p:nvGrpSpPr>
          <p:cNvPr id="35" name="组合 34"/>
          <p:cNvGrpSpPr>
            <a:grpSpLocks/>
          </p:cNvGrpSpPr>
          <p:nvPr/>
        </p:nvGrpSpPr>
        <p:grpSpPr bwMode="auto">
          <a:xfrm>
            <a:off x="3530600" y="2047875"/>
            <a:ext cx="452438" cy="523875"/>
            <a:chOff x="3530409" y="2047768"/>
            <a:chExt cx="452678" cy="523220"/>
          </a:xfrm>
        </p:grpSpPr>
        <p:sp>
          <p:nvSpPr>
            <p:cNvPr id="23579" name="文本框 16"/>
            <p:cNvSpPr txBox="1">
              <a:spLocks noChangeArrowheads="1"/>
            </p:cNvSpPr>
            <p:nvPr/>
          </p:nvSpPr>
          <p:spPr bwMode="auto">
            <a:xfrm>
              <a:off x="3530409" y="2047768"/>
              <a:ext cx="36740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a:r>
                <a:rPr lang="en-US" altLang="zh-CN" sz="2800">
                  <a:solidFill>
                    <a:srgbClr val="414455"/>
                  </a:solidFill>
                  <a:ea typeface="微软雅黑" pitchFamily="34" charset="-122"/>
                </a:rPr>
                <a:t>1</a:t>
              </a:r>
              <a:endParaRPr lang="zh-CN" altLang="en-US" sz="2800">
                <a:solidFill>
                  <a:srgbClr val="414455"/>
                </a:solidFill>
                <a:ea typeface="微软雅黑" pitchFamily="34" charset="-122"/>
              </a:endParaRPr>
            </a:p>
          </p:txBody>
        </p:sp>
        <p:cxnSp>
          <p:nvCxnSpPr>
            <p:cNvPr id="18" name="直接连接符 17"/>
            <p:cNvCxnSpPr/>
            <p:nvPr/>
          </p:nvCxnSpPr>
          <p:spPr>
            <a:xfrm flipH="1">
              <a:off x="3736893" y="2226932"/>
              <a:ext cx="246194" cy="247340"/>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grpSp>
      <p:sp>
        <p:nvSpPr>
          <p:cNvPr id="20" name="文本框 21"/>
          <p:cNvSpPr txBox="1"/>
          <p:nvPr/>
        </p:nvSpPr>
        <p:spPr>
          <a:xfrm>
            <a:off x="6570663" y="2139950"/>
            <a:ext cx="1005403" cy="338554"/>
          </a:xfrm>
          <a:prstGeom prst="rect">
            <a:avLst/>
          </a:prstGeom>
          <a:noFill/>
        </p:spPr>
        <p:txBody>
          <a:bodyPr wrap="none">
            <a:spAutoFit/>
          </a:bodyPr>
          <a:lstStyle/>
          <a:p>
            <a:pPr fontAlgn="auto">
              <a:spcBef>
                <a:spcPts val="0"/>
              </a:spcBef>
              <a:spcAft>
                <a:spcPts val="0"/>
              </a:spcAft>
              <a:defRPr/>
            </a:pPr>
            <a:r>
              <a:rPr lang="zh-CN" altLang="en-US" sz="1600" dirty="0">
                <a:solidFill>
                  <a:schemeClr val="tx1">
                    <a:lumMod val="75000"/>
                    <a:lumOff val="25000"/>
                  </a:schemeClr>
                </a:solidFill>
                <a:latin typeface="微软雅黑" pitchFamily="34" charset="-122"/>
                <a:ea typeface="微软雅黑" pitchFamily="34" charset="-122"/>
              </a:rPr>
              <a:t>研究方法</a:t>
            </a:r>
          </a:p>
        </p:txBody>
      </p:sp>
      <p:grpSp>
        <p:nvGrpSpPr>
          <p:cNvPr id="36" name="组合 35"/>
          <p:cNvGrpSpPr>
            <a:grpSpLocks/>
          </p:cNvGrpSpPr>
          <p:nvPr/>
        </p:nvGrpSpPr>
        <p:grpSpPr bwMode="auto">
          <a:xfrm>
            <a:off x="6086475" y="2057400"/>
            <a:ext cx="484188" cy="523875"/>
            <a:chOff x="6086713" y="2057986"/>
            <a:chExt cx="484013" cy="523220"/>
          </a:xfrm>
        </p:grpSpPr>
        <p:sp>
          <p:nvSpPr>
            <p:cNvPr id="23577" name="文本框 20"/>
            <p:cNvSpPr txBox="1">
              <a:spLocks noChangeArrowheads="1"/>
            </p:cNvSpPr>
            <p:nvPr/>
          </p:nvSpPr>
          <p:spPr bwMode="auto">
            <a:xfrm>
              <a:off x="6086713" y="2057986"/>
              <a:ext cx="36740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a:r>
                <a:rPr lang="en-US" altLang="zh-CN" sz="2800">
                  <a:solidFill>
                    <a:srgbClr val="414455"/>
                  </a:solidFill>
                  <a:ea typeface="微软雅黑" pitchFamily="34" charset="-122"/>
                </a:rPr>
                <a:t>4</a:t>
              </a:r>
              <a:endParaRPr lang="zh-CN" altLang="en-US" sz="2800">
                <a:solidFill>
                  <a:srgbClr val="414455"/>
                </a:solidFill>
                <a:ea typeface="微软雅黑" pitchFamily="34" charset="-122"/>
              </a:endParaRPr>
            </a:p>
          </p:txBody>
        </p:sp>
        <p:cxnSp>
          <p:nvCxnSpPr>
            <p:cNvPr id="21" name="直接连接符 20"/>
            <p:cNvCxnSpPr/>
            <p:nvPr/>
          </p:nvCxnSpPr>
          <p:spPr>
            <a:xfrm flipH="1">
              <a:off x="6324752" y="2227637"/>
              <a:ext cx="245974" cy="245754"/>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grpSp>
      <p:sp>
        <p:nvSpPr>
          <p:cNvPr id="23" name="文本框 24"/>
          <p:cNvSpPr txBox="1"/>
          <p:nvPr/>
        </p:nvSpPr>
        <p:spPr>
          <a:xfrm>
            <a:off x="3984625" y="2693988"/>
            <a:ext cx="1107996" cy="369332"/>
          </a:xfrm>
          <a:prstGeom prst="rect">
            <a:avLst/>
          </a:prstGeom>
          <a:noFill/>
        </p:spPr>
        <p:txBody>
          <a:bodyPr wrap="none">
            <a:spAutoFit/>
          </a:bodyPr>
          <a:lstStyle/>
          <a:p>
            <a:pPr fontAlgn="auto">
              <a:spcBef>
                <a:spcPts val="0"/>
              </a:spcBef>
              <a:spcAft>
                <a:spcPts val="0"/>
              </a:spcAft>
              <a:defRPr/>
            </a:pPr>
            <a:r>
              <a:rPr lang="zh-CN" altLang="en-US" dirty="0">
                <a:solidFill>
                  <a:schemeClr val="tx1">
                    <a:lumMod val="75000"/>
                    <a:lumOff val="25000"/>
                  </a:schemeClr>
                </a:solidFill>
                <a:latin typeface="微软雅黑" pitchFamily="34" charset="-122"/>
                <a:ea typeface="微软雅黑" pitchFamily="34" charset="-122"/>
              </a:rPr>
              <a:t>研究现状</a:t>
            </a:r>
          </a:p>
        </p:txBody>
      </p:sp>
      <p:grpSp>
        <p:nvGrpSpPr>
          <p:cNvPr id="37" name="组合 36"/>
          <p:cNvGrpSpPr>
            <a:grpSpLocks/>
          </p:cNvGrpSpPr>
          <p:nvPr/>
        </p:nvGrpSpPr>
        <p:grpSpPr bwMode="auto">
          <a:xfrm>
            <a:off x="3530600" y="2627313"/>
            <a:ext cx="452438" cy="522287"/>
            <a:chOff x="3530409" y="2627150"/>
            <a:chExt cx="452678" cy="523220"/>
          </a:xfrm>
        </p:grpSpPr>
        <p:sp>
          <p:nvSpPr>
            <p:cNvPr id="23575" name="文本框 23"/>
            <p:cNvSpPr txBox="1">
              <a:spLocks noChangeArrowheads="1"/>
            </p:cNvSpPr>
            <p:nvPr/>
          </p:nvSpPr>
          <p:spPr bwMode="auto">
            <a:xfrm>
              <a:off x="3530409" y="2627150"/>
              <a:ext cx="36740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a:r>
                <a:rPr lang="en-US" altLang="zh-CN" sz="2800">
                  <a:solidFill>
                    <a:srgbClr val="414455"/>
                  </a:solidFill>
                  <a:ea typeface="微软雅黑" pitchFamily="34" charset="-122"/>
                </a:rPr>
                <a:t>2</a:t>
              </a:r>
              <a:endParaRPr lang="zh-CN" altLang="en-US" sz="2800">
                <a:solidFill>
                  <a:srgbClr val="414455"/>
                </a:solidFill>
                <a:ea typeface="微软雅黑" pitchFamily="34" charset="-122"/>
              </a:endParaRPr>
            </a:p>
          </p:txBody>
        </p:sp>
        <p:cxnSp>
          <p:nvCxnSpPr>
            <p:cNvPr id="24" name="直接连接符 23"/>
            <p:cNvCxnSpPr/>
            <p:nvPr/>
          </p:nvCxnSpPr>
          <p:spPr>
            <a:xfrm flipH="1">
              <a:off x="3736893" y="2806857"/>
              <a:ext cx="246194" cy="246503"/>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grpSp>
      <p:sp>
        <p:nvSpPr>
          <p:cNvPr id="26" name="文本框 27"/>
          <p:cNvSpPr txBox="1"/>
          <p:nvPr/>
        </p:nvSpPr>
        <p:spPr>
          <a:xfrm>
            <a:off x="6570663" y="2719388"/>
            <a:ext cx="2031325" cy="338554"/>
          </a:xfrm>
          <a:prstGeom prst="rect">
            <a:avLst/>
          </a:prstGeom>
          <a:noFill/>
        </p:spPr>
        <p:txBody>
          <a:bodyPr wrap="none">
            <a:spAutoFit/>
          </a:bodyPr>
          <a:lstStyle/>
          <a:p>
            <a:pPr fontAlgn="auto">
              <a:spcBef>
                <a:spcPts val="0"/>
              </a:spcBef>
              <a:spcAft>
                <a:spcPts val="0"/>
              </a:spcAft>
              <a:defRPr/>
            </a:pPr>
            <a:r>
              <a:rPr lang="zh-CN" altLang="en-US" sz="1600" dirty="0">
                <a:solidFill>
                  <a:schemeClr val="tx1">
                    <a:lumMod val="75000"/>
                    <a:lumOff val="25000"/>
                  </a:schemeClr>
                </a:solidFill>
                <a:latin typeface="微软雅黑" pitchFamily="34" charset="-122"/>
                <a:ea typeface="微软雅黑" pitchFamily="34" charset="-122"/>
              </a:rPr>
              <a:t>技术路线与工作基础</a:t>
            </a:r>
          </a:p>
        </p:txBody>
      </p:sp>
      <p:grpSp>
        <p:nvGrpSpPr>
          <p:cNvPr id="38" name="组合 37"/>
          <p:cNvGrpSpPr>
            <a:grpSpLocks/>
          </p:cNvGrpSpPr>
          <p:nvPr/>
        </p:nvGrpSpPr>
        <p:grpSpPr bwMode="auto">
          <a:xfrm>
            <a:off x="6086475" y="2636838"/>
            <a:ext cx="484188" cy="523875"/>
            <a:chOff x="6086713" y="2637368"/>
            <a:chExt cx="484013" cy="523220"/>
          </a:xfrm>
        </p:grpSpPr>
        <p:sp>
          <p:nvSpPr>
            <p:cNvPr id="23573" name="文本框 26"/>
            <p:cNvSpPr txBox="1">
              <a:spLocks noChangeArrowheads="1"/>
            </p:cNvSpPr>
            <p:nvPr/>
          </p:nvSpPr>
          <p:spPr bwMode="auto">
            <a:xfrm>
              <a:off x="6086713" y="2637368"/>
              <a:ext cx="36740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a:r>
                <a:rPr lang="en-US" altLang="zh-CN" sz="2800">
                  <a:solidFill>
                    <a:srgbClr val="414455"/>
                  </a:solidFill>
                  <a:ea typeface="微软雅黑" pitchFamily="34" charset="-122"/>
                </a:rPr>
                <a:t>5</a:t>
              </a:r>
              <a:endParaRPr lang="zh-CN" altLang="en-US" sz="2800">
                <a:solidFill>
                  <a:srgbClr val="414455"/>
                </a:solidFill>
                <a:ea typeface="微软雅黑" pitchFamily="34" charset="-122"/>
              </a:endParaRPr>
            </a:p>
          </p:txBody>
        </p:sp>
        <p:cxnSp>
          <p:nvCxnSpPr>
            <p:cNvPr id="27" name="直接连接符 26"/>
            <p:cNvCxnSpPr/>
            <p:nvPr/>
          </p:nvCxnSpPr>
          <p:spPr>
            <a:xfrm flipH="1">
              <a:off x="6324752" y="2807018"/>
              <a:ext cx="245974" cy="245755"/>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grpSp>
      <p:sp>
        <p:nvSpPr>
          <p:cNvPr id="29" name="文本框 30"/>
          <p:cNvSpPr txBox="1"/>
          <p:nvPr/>
        </p:nvSpPr>
        <p:spPr>
          <a:xfrm>
            <a:off x="3984625" y="3267075"/>
            <a:ext cx="1107996" cy="369332"/>
          </a:xfrm>
          <a:prstGeom prst="rect">
            <a:avLst/>
          </a:prstGeom>
          <a:noFill/>
        </p:spPr>
        <p:txBody>
          <a:bodyPr wrap="none">
            <a:spAutoFit/>
          </a:bodyPr>
          <a:lstStyle/>
          <a:p>
            <a:pPr fontAlgn="auto">
              <a:spcBef>
                <a:spcPts val="0"/>
              </a:spcBef>
              <a:spcAft>
                <a:spcPts val="0"/>
              </a:spcAft>
              <a:defRPr/>
            </a:pPr>
            <a:r>
              <a:rPr lang="zh-CN" altLang="en-US" dirty="0">
                <a:solidFill>
                  <a:schemeClr val="tx1">
                    <a:lumMod val="75000"/>
                    <a:lumOff val="25000"/>
                  </a:schemeClr>
                </a:solidFill>
                <a:latin typeface="微软雅黑" pitchFamily="34" charset="-122"/>
                <a:ea typeface="微软雅黑" pitchFamily="34" charset="-122"/>
              </a:rPr>
              <a:t>研究内容</a:t>
            </a:r>
          </a:p>
        </p:txBody>
      </p:sp>
      <p:grpSp>
        <p:nvGrpSpPr>
          <p:cNvPr id="39" name="组合 38"/>
          <p:cNvGrpSpPr>
            <a:grpSpLocks/>
          </p:cNvGrpSpPr>
          <p:nvPr/>
        </p:nvGrpSpPr>
        <p:grpSpPr bwMode="auto">
          <a:xfrm>
            <a:off x="3530600" y="3200400"/>
            <a:ext cx="452438" cy="523875"/>
            <a:chOff x="3530409" y="3200893"/>
            <a:chExt cx="452678" cy="523220"/>
          </a:xfrm>
        </p:grpSpPr>
        <p:sp>
          <p:nvSpPr>
            <p:cNvPr id="23571" name="文本框 29"/>
            <p:cNvSpPr txBox="1">
              <a:spLocks noChangeArrowheads="1"/>
            </p:cNvSpPr>
            <p:nvPr/>
          </p:nvSpPr>
          <p:spPr bwMode="auto">
            <a:xfrm>
              <a:off x="3530409" y="3200893"/>
              <a:ext cx="36740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a:r>
                <a:rPr lang="en-US" altLang="zh-CN" sz="2800">
                  <a:solidFill>
                    <a:srgbClr val="414455"/>
                  </a:solidFill>
                  <a:ea typeface="微软雅黑" pitchFamily="34" charset="-122"/>
                </a:rPr>
                <a:t>3</a:t>
              </a:r>
              <a:endParaRPr lang="zh-CN" altLang="en-US" sz="2800">
                <a:solidFill>
                  <a:srgbClr val="414455"/>
                </a:solidFill>
                <a:ea typeface="微软雅黑" pitchFamily="34" charset="-122"/>
              </a:endParaRPr>
            </a:p>
          </p:txBody>
        </p:sp>
        <p:cxnSp>
          <p:nvCxnSpPr>
            <p:cNvPr id="30" name="直接连接符 29"/>
            <p:cNvCxnSpPr/>
            <p:nvPr/>
          </p:nvCxnSpPr>
          <p:spPr>
            <a:xfrm flipH="1">
              <a:off x="3736893" y="3380057"/>
              <a:ext cx="246194" cy="247340"/>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grpSp>
      <p:sp>
        <p:nvSpPr>
          <p:cNvPr id="32" name="文本框 33"/>
          <p:cNvSpPr txBox="1"/>
          <p:nvPr/>
        </p:nvSpPr>
        <p:spPr>
          <a:xfrm>
            <a:off x="6570663" y="3292475"/>
            <a:ext cx="1415772" cy="338554"/>
          </a:xfrm>
          <a:prstGeom prst="rect">
            <a:avLst/>
          </a:prstGeom>
          <a:noFill/>
        </p:spPr>
        <p:txBody>
          <a:bodyPr wrap="none">
            <a:spAutoFit/>
          </a:bodyPr>
          <a:lstStyle/>
          <a:p>
            <a:pPr fontAlgn="auto">
              <a:spcBef>
                <a:spcPts val="0"/>
              </a:spcBef>
              <a:spcAft>
                <a:spcPts val="0"/>
              </a:spcAft>
              <a:defRPr/>
            </a:pPr>
            <a:r>
              <a:rPr lang="zh-CN" altLang="en-US" sz="1600" dirty="0">
                <a:solidFill>
                  <a:schemeClr val="tx1">
                    <a:lumMod val="75000"/>
                    <a:lumOff val="25000"/>
                  </a:schemeClr>
                </a:solidFill>
                <a:latin typeface="微软雅黑" pitchFamily="34" charset="-122"/>
                <a:ea typeface="微软雅黑" pitchFamily="34" charset="-122"/>
              </a:rPr>
              <a:t>论文研究计划</a:t>
            </a:r>
          </a:p>
        </p:txBody>
      </p:sp>
      <p:grpSp>
        <p:nvGrpSpPr>
          <p:cNvPr id="40" name="组合 39"/>
          <p:cNvGrpSpPr>
            <a:grpSpLocks/>
          </p:cNvGrpSpPr>
          <p:nvPr/>
        </p:nvGrpSpPr>
        <p:grpSpPr bwMode="auto">
          <a:xfrm>
            <a:off x="6086475" y="3211513"/>
            <a:ext cx="484188" cy="522287"/>
            <a:chOff x="6086713" y="3211111"/>
            <a:chExt cx="484013" cy="523220"/>
          </a:xfrm>
        </p:grpSpPr>
        <p:sp>
          <p:nvSpPr>
            <p:cNvPr id="23569" name="文本框 32"/>
            <p:cNvSpPr txBox="1">
              <a:spLocks noChangeArrowheads="1"/>
            </p:cNvSpPr>
            <p:nvPr/>
          </p:nvSpPr>
          <p:spPr bwMode="auto">
            <a:xfrm>
              <a:off x="6086713" y="3211111"/>
              <a:ext cx="36740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a:r>
                <a:rPr lang="en-US" altLang="zh-CN" sz="2800">
                  <a:solidFill>
                    <a:srgbClr val="414455"/>
                  </a:solidFill>
                  <a:ea typeface="微软雅黑" pitchFamily="34" charset="-122"/>
                </a:rPr>
                <a:t>6</a:t>
              </a:r>
              <a:endParaRPr lang="zh-CN" altLang="en-US" sz="2800">
                <a:solidFill>
                  <a:srgbClr val="414455"/>
                </a:solidFill>
                <a:ea typeface="微软雅黑" pitchFamily="34" charset="-122"/>
              </a:endParaRPr>
            </a:p>
          </p:txBody>
        </p:sp>
        <p:cxnSp>
          <p:nvCxnSpPr>
            <p:cNvPr id="33" name="直接连接符 32"/>
            <p:cNvCxnSpPr/>
            <p:nvPr/>
          </p:nvCxnSpPr>
          <p:spPr>
            <a:xfrm flipH="1">
              <a:off x="6324752" y="3381276"/>
              <a:ext cx="245974" cy="244912"/>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grpSp>
      <p:cxnSp>
        <p:nvCxnSpPr>
          <p:cNvPr id="34" name="直接连接符 33"/>
          <p:cNvCxnSpPr/>
          <p:nvPr/>
        </p:nvCxnSpPr>
        <p:spPr>
          <a:xfrm>
            <a:off x="3278188" y="2139950"/>
            <a:ext cx="0" cy="154622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Click="0" advTm="0">
    <p:randomBar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750"/>
                                        <p:tgtEl>
                                          <p:spTgt spid="1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randombar(horizontal)">
                                      <p:cBhvr>
                                        <p:cTn id="10" dur="750"/>
                                        <p:tgtEl>
                                          <p:spTgt spid="14"/>
                                        </p:tgtEl>
                                      </p:cBhvr>
                                    </p:animEffect>
                                  </p:childTnLst>
                                </p:cTn>
                              </p:par>
                            </p:childTnLst>
                          </p:cTn>
                        </p:par>
                        <p:par>
                          <p:cTn id="11" fill="hold" nodeType="afterGroup">
                            <p:stCondLst>
                              <p:cond delay="750"/>
                            </p:stCondLst>
                            <p:childTnLst>
                              <p:par>
                                <p:cTn id="12" presetID="2" presetClass="entr" presetSubtype="1" fill="hold" nodeType="afterEffect">
                                  <p:stCondLst>
                                    <p:cond delay="0"/>
                                  </p:stCondLst>
                                  <p:childTnLst>
                                    <p:set>
                                      <p:cBhvr>
                                        <p:cTn id="13" dur="1" fill="hold">
                                          <p:stCondLst>
                                            <p:cond delay="0"/>
                                          </p:stCondLst>
                                        </p:cTn>
                                        <p:tgtEl>
                                          <p:spTgt spid="34"/>
                                        </p:tgtEl>
                                        <p:attrNameLst>
                                          <p:attrName>style.visibility</p:attrName>
                                        </p:attrNameLst>
                                      </p:cBhvr>
                                      <p:to>
                                        <p:strVal val="visible"/>
                                      </p:to>
                                    </p:set>
                                    <p:anim calcmode="lin" valueType="num">
                                      <p:cBhvr additive="base">
                                        <p:cTn id="14" dur="500" fill="hold"/>
                                        <p:tgtEl>
                                          <p:spTgt spid="34"/>
                                        </p:tgtEl>
                                        <p:attrNameLst>
                                          <p:attrName>ppt_x</p:attrName>
                                        </p:attrNameLst>
                                      </p:cBhvr>
                                      <p:tavLst>
                                        <p:tav tm="0">
                                          <p:val>
                                            <p:strVal val="#ppt_x"/>
                                          </p:val>
                                        </p:tav>
                                        <p:tav tm="100000">
                                          <p:val>
                                            <p:strVal val="#ppt_x"/>
                                          </p:val>
                                        </p:tav>
                                      </p:tavLst>
                                    </p:anim>
                                    <p:anim calcmode="lin" valueType="num">
                                      <p:cBhvr additive="base">
                                        <p:cTn id="15" dur="500" fill="hold"/>
                                        <p:tgtEl>
                                          <p:spTgt spid="34"/>
                                        </p:tgtEl>
                                        <p:attrNameLst>
                                          <p:attrName>ppt_y</p:attrName>
                                        </p:attrNameLst>
                                      </p:cBhvr>
                                      <p:tavLst>
                                        <p:tav tm="0">
                                          <p:val>
                                            <p:strVal val="0-#ppt_h/2"/>
                                          </p:val>
                                        </p:tav>
                                        <p:tav tm="100000">
                                          <p:val>
                                            <p:strVal val="#ppt_y"/>
                                          </p:val>
                                        </p:tav>
                                      </p:tavLst>
                                    </p:anim>
                                  </p:childTnLst>
                                </p:cTn>
                              </p:par>
                            </p:childTnLst>
                          </p:cTn>
                        </p:par>
                        <p:par>
                          <p:cTn id="16" fill="hold" nodeType="afterGroup">
                            <p:stCondLst>
                              <p:cond delay="1250"/>
                            </p:stCondLst>
                            <p:childTnLst>
                              <p:par>
                                <p:cTn id="17" presetID="10" presetClass="entr" presetSubtype="0" fill="hold" nodeType="after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1000"/>
                                        <p:tgtEl>
                                          <p:spTgt spid="35"/>
                                        </p:tgtEl>
                                      </p:cBhvr>
                                    </p:animEffect>
                                  </p:childTnLst>
                                </p:cTn>
                              </p:par>
                              <p:par>
                                <p:cTn id="20" presetID="56" presetClass="path" presetSubtype="0" accel="50000" decel="50000" fill="hold" nodeType="withEffect">
                                  <p:stCondLst>
                                    <p:cond delay="0"/>
                                  </p:stCondLst>
                                  <p:childTnLst>
                                    <p:animMotion origin="layout" path="M -0.03737 0.04121 L -6.25E-7 -3.33333E-6 " pathEditMode="relative" rAng="0" ptsTypes="AA">
                                      <p:cBhvr>
                                        <p:cTn id="21" dur="700" fill="hold"/>
                                        <p:tgtEl>
                                          <p:spTgt spid="35"/>
                                        </p:tgtEl>
                                        <p:attrNameLst>
                                          <p:attrName>ppt_x</p:attrName>
                                          <p:attrName>ppt_y</p:attrName>
                                        </p:attrNameLst>
                                      </p:cBhvr>
                                      <p:rCtr x="1862" y="-2060"/>
                                    </p:animMotion>
                                  </p:childTnLst>
                                </p:cTn>
                              </p:par>
                              <p:par>
                                <p:cTn id="22" presetID="22" presetClass="entr" presetSubtype="8" fill="hold" grpId="0" nodeType="withEffect">
                                  <p:stCondLst>
                                    <p:cond delay="250"/>
                                  </p:stCondLst>
                                  <p:childTnLst>
                                    <p:set>
                                      <p:cBhvr>
                                        <p:cTn id="23" dur="1" fill="hold">
                                          <p:stCondLst>
                                            <p:cond delay="0"/>
                                          </p:stCondLst>
                                        </p:cTn>
                                        <p:tgtEl>
                                          <p:spTgt spid="17"/>
                                        </p:tgtEl>
                                        <p:attrNameLst>
                                          <p:attrName>style.visibility</p:attrName>
                                        </p:attrNameLst>
                                      </p:cBhvr>
                                      <p:to>
                                        <p:strVal val="visible"/>
                                      </p:to>
                                    </p:set>
                                    <p:animEffect transition="in" filter="wipe(left)">
                                      <p:cBhvr>
                                        <p:cTn id="24" dur="500"/>
                                        <p:tgtEl>
                                          <p:spTgt spid="17"/>
                                        </p:tgtEl>
                                      </p:cBhvr>
                                    </p:animEffect>
                                  </p:childTnLst>
                                </p:cTn>
                              </p:par>
                              <p:par>
                                <p:cTn id="25" presetID="10" presetClass="entr" presetSubtype="0" fill="hold" nodeType="withEffect">
                                  <p:stCondLst>
                                    <p:cond delay="250"/>
                                  </p:stCondLst>
                                  <p:childTnLst>
                                    <p:set>
                                      <p:cBhvr>
                                        <p:cTn id="26" dur="1" fill="hold">
                                          <p:stCondLst>
                                            <p:cond delay="0"/>
                                          </p:stCondLst>
                                        </p:cTn>
                                        <p:tgtEl>
                                          <p:spTgt spid="37"/>
                                        </p:tgtEl>
                                        <p:attrNameLst>
                                          <p:attrName>style.visibility</p:attrName>
                                        </p:attrNameLst>
                                      </p:cBhvr>
                                      <p:to>
                                        <p:strVal val="visible"/>
                                      </p:to>
                                    </p:set>
                                    <p:animEffect transition="in" filter="fade">
                                      <p:cBhvr>
                                        <p:cTn id="27" dur="1000"/>
                                        <p:tgtEl>
                                          <p:spTgt spid="37"/>
                                        </p:tgtEl>
                                      </p:cBhvr>
                                    </p:animEffect>
                                  </p:childTnLst>
                                </p:cTn>
                              </p:par>
                              <p:par>
                                <p:cTn id="28" presetID="56" presetClass="path" presetSubtype="0" accel="50000" decel="50000" fill="hold" nodeType="withEffect">
                                  <p:stCondLst>
                                    <p:cond delay="250"/>
                                  </p:stCondLst>
                                  <p:childTnLst>
                                    <p:animMotion origin="layout" path="M -0.03737 0.0412 L -6.25E-7 2.96296E-6 " pathEditMode="relative" rAng="0" ptsTypes="AA">
                                      <p:cBhvr>
                                        <p:cTn id="29" dur="700" fill="hold"/>
                                        <p:tgtEl>
                                          <p:spTgt spid="37"/>
                                        </p:tgtEl>
                                        <p:attrNameLst>
                                          <p:attrName>ppt_x</p:attrName>
                                          <p:attrName>ppt_y</p:attrName>
                                        </p:attrNameLst>
                                      </p:cBhvr>
                                      <p:rCtr x="1862" y="-2060"/>
                                    </p:animMotion>
                                  </p:childTnLst>
                                </p:cTn>
                              </p:par>
                              <p:par>
                                <p:cTn id="30" presetID="22" presetClass="entr" presetSubtype="8" fill="hold" grpId="0" nodeType="withEffect">
                                  <p:stCondLst>
                                    <p:cond delay="500"/>
                                  </p:stCondLst>
                                  <p:childTnLst>
                                    <p:set>
                                      <p:cBhvr>
                                        <p:cTn id="31" dur="1" fill="hold">
                                          <p:stCondLst>
                                            <p:cond delay="0"/>
                                          </p:stCondLst>
                                        </p:cTn>
                                        <p:tgtEl>
                                          <p:spTgt spid="23"/>
                                        </p:tgtEl>
                                        <p:attrNameLst>
                                          <p:attrName>style.visibility</p:attrName>
                                        </p:attrNameLst>
                                      </p:cBhvr>
                                      <p:to>
                                        <p:strVal val="visible"/>
                                      </p:to>
                                    </p:set>
                                    <p:animEffect transition="in" filter="wipe(left)">
                                      <p:cBhvr>
                                        <p:cTn id="32" dur="500"/>
                                        <p:tgtEl>
                                          <p:spTgt spid="23"/>
                                        </p:tgtEl>
                                      </p:cBhvr>
                                    </p:animEffect>
                                  </p:childTnLst>
                                </p:cTn>
                              </p:par>
                              <p:par>
                                <p:cTn id="33" presetID="10" presetClass="entr" presetSubtype="0" fill="hold" nodeType="withEffect">
                                  <p:stCondLst>
                                    <p:cond delay="500"/>
                                  </p:stCondLst>
                                  <p:childTnLst>
                                    <p:set>
                                      <p:cBhvr>
                                        <p:cTn id="34" dur="1" fill="hold">
                                          <p:stCondLst>
                                            <p:cond delay="0"/>
                                          </p:stCondLst>
                                        </p:cTn>
                                        <p:tgtEl>
                                          <p:spTgt spid="39"/>
                                        </p:tgtEl>
                                        <p:attrNameLst>
                                          <p:attrName>style.visibility</p:attrName>
                                        </p:attrNameLst>
                                      </p:cBhvr>
                                      <p:to>
                                        <p:strVal val="visible"/>
                                      </p:to>
                                    </p:set>
                                    <p:animEffect transition="in" filter="fade">
                                      <p:cBhvr>
                                        <p:cTn id="35" dur="1000"/>
                                        <p:tgtEl>
                                          <p:spTgt spid="39"/>
                                        </p:tgtEl>
                                      </p:cBhvr>
                                    </p:animEffect>
                                  </p:childTnLst>
                                </p:cTn>
                              </p:par>
                              <p:par>
                                <p:cTn id="36" presetID="56" presetClass="path" presetSubtype="0" accel="50000" decel="50000" fill="hold" nodeType="withEffect">
                                  <p:stCondLst>
                                    <p:cond delay="500"/>
                                  </p:stCondLst>
                                  <p:childTnLst>
                                    <p:animMotion origin="layout" path="M -0.03737 0.0412 L -6.25E-7 -7.40741E-7 " pathEditMode="relative" rAng="0" ptsTypes="AA">
                                      <p:cBhvr>
                                        <p:cTn id="37" dur="700" fill="hold"/>
                                        <p:tgtEl>
                                          <p:spTgt spid="39"/>
                                        </p:tgtEl>
                                        <p:attrNameLst>
                                          <p:attrName>ppt_x</p:attrName>
                                          <p:attrName>ppt_y</p:attrName>
                                        </p:attrNameLst>
                                      </p:cBhvr>
                                      <p:rCtr x="1862" y="-2060"/>
                                    </p:animMotion>
                                  </p:childTnLst>
                                </p:cTn>
                              </p:par>
                              <p:par>
                                <p:cTn id="38" presetID="22" presetClass="entr" presetSubtype="8" fill="hold" grpId="0" nodeType="withEffect">
                                  <p:stCondLst>
                                    <p:cond delay="750"/>
                                  </p:stCondLst>
                                  <p:childTnLst>
                                    <p:set>
                                      <p:cBhvr>
                                        <p:cTn id="39" dur="1" fill="hold">
                                          <p:stCondLst>
                                            <p:cond delay="0"/>
                                          </p:stCondLst>
                                        </p:cTn>
                                        <p:tgtEl>
                                          <p:spTgt spid="29"/>
                                        </p:tgtEl>
                                        <p:attrNameLst>
                                          <p:attrName>style.visibility</p:attrName>
                                        </p:attrNameLst>
                                      </p:cBhvr>
                                      <p:to>
                                        <p:strVal val="visible"/>
                                      </p:to>
                                    </p:set>
                                    <p:animEffect transition="in" filter="wipe(left)">
                                      <p:cBhvr>
                                        <p:cTn id="40" dur="500"/>
                                        <p:tgtEl>
                                          <p:spTgt spid="29"/>
                                        </p:tgtEl>
                                      </p:cBhvr>
                                    </p:animEffect>
                                  </p:childTnLst>
                                </p:cTn>
                              </p:par>
                              <p:par>
                                <p:cTn id="41" presetID="10" presetClass="entr" presetSubtype="0" fill="hold" nodeType="withEffect">
                                  <p:stCondLst>
                                    <p:cond delay="1000"/>
                                  </p:stCondLst>
                                  <p:childTnLst>
                                    <p:set>
                                      <p:cBhvr>
                                        <p:cTn id="42" dur="1" fill="hold">
                                          <p:stCondLst>
                                            <p:cond delay="0"/>
                                          </p:stCondLst>
                                        </p:cTn>
                                        <p:tgtEl>
                                          <p:spTgt spid="36"/>
                                        </p:tgtEl>
                                        <p:attrNameLst>
                                          <p:attrName>style.visibility</p:attrName>
                                        </p:attrNameLst>
                                      </p:cBhvr>
                                      <p:to>
                                        <p:strVal val="visible"/>
                                      </p:to>
                                    </p:set>
                                    <p:animEffect transition="in" filter="fade">
                                      <p:cBhvr>
                                        <p:cTn id="43" dur="1000"/>
                                        <p:tgtEl>
                                          <p:spTgt spid="36"/>
                                        </p:tgtEl>
                                      </p:cBhvr>
                                    </p:animEffect>
                                  </p:childTnLst>
                                </p:cTn>
                              </p:par>
                              <p:par>
                                <p:cTn id="44" presetID="56" presetClass="path" presetSubtype="0" accel="50000" decel="50000" fill="hold" nodeType="withEffect">
                                  <p:stCondLst>
                                    <p:cond delay="1000"/>
                                  </p:stCondLst>
                                  <p:childTnLst>
                                    <p:animMotion origin="layout" path="M -0.03737 0.04121 L -6.25E-7 -3.33333E-6 " pathEditMode="relative" rAng="0" ptsTypes="AA">
                                      <p:cBhvr>
                                        <p:cTn id="45" dur="700" fill="hold"/>
                                        <p:tgtEl>
                                          <p:spTgt spid="36"/>
                                        </p:tgtEl>
                                        <p:attrNameLst>
                                          <p:attrName>ppt_x</p:attrName>
                                          <p:attrName>ppt_y</p:attrName>
                                        </p:attrNameLst>
                                      </p:cBhvr>
                                      <p:rCtr x="1862" y="-2060"/>
                                    </p:animMotion>
                                  </p:childTnLst>
                                </p:cTn>
                              </p:par>
                              <p:par>
                                <p:cTn id="46" presetID="22" presetClass="entr" presetSubtype="8" fill="hold" grpId="0" nodeType="withEffect">
                                  <p:stCondLst>
                                    <p:cond delay="1250"/>
                                  </p:stCondLst>
                                  <p:childTnLst>
                                    <p:set>
                                      <p:cBhvr>
                                        <p:cTn id="47" dur="1" fill="hold">
                                          <p:stCondLst>
                                            <p:cond delay="0"/>
                                          </p:stCondLst>
                                        </p:cTn>
                                        <p:tgtEl>
                                          <p:spTgt spid="20"/>
                                        </p:tgtEl>
                                        <p:attrNameLst>
                                          <p:attrName>style.visibility</p:attrName>
                                        </p:attrNameLst>
                                      </p:cBhvr>
                                      <p:to>
                                        <p:strVal val="visible"/>
                                      </p:to>
                                    </p:set>
                                    <p:animEffect transition="in" filter="wipe(left)">
                                      <p:cBhvr>
                                        <p:cTn id="48" dur="500"/>
                                        <p:tgtEl>
                                          <p:spTgt spid="20"/>
                                        </p:tgtEl>
                                      </p:cBhvr>
                                    </p:animEffect>
                                  </p:childTnLst>
                                </p:cTn>
                              </p:par>
                              <p:par>
                                <p:cTn id="49" presetID="10" presetClass="entr" presetSubtype="0" fill="hold" nodeType="withEffect">
                                  <p:stCondLst>
                                    <p:cond delay="1250"/>
                                  </p:stCondLst>
                                  <p:childTnLst>
                                    <p:set>
                                      <p:cBhvr>
                                        <p:cTn id="50" dur="1" fill="hold">
                                          <p:stCondLst>
                                            <p:cond delay="0"/>
                                          </p:stCondLst>
                                        </p:cTn>
                                        <p:tgtEl>
                                          <p:spTgt spid="38"/>
                                        </p:tgtEl>
                                        <p:attrNameLst>
                                          <p:attrName>style.visibility</p:attrName>
                                        </p:attrNameLst>
                                      </p:cBhvr>
                                      <p:to>
                                        <p:strVal val="visible"/>
                                      </p:to>
                                    </p:set>
                                    <p:animEffect transition="in" filter="fade">
                                      <p:cBhvr>
                                        <p:cTn id="51" dur="1000"/>
                                        <p:tgtEl>
                                          <p:spTgt spid="38"/>
                                        </p:tgtEl>
                                      </p:cBhvr>
                                    </p:animEffect>
                                  </p:childTnLst>
                                </p:cTn>
                              </p:par>
                              <p:par>
                                <p:cTn id="52" presetID="56" presetClass="path" presetSubtype="0" accel="50000" decel="50000" fill="hold" nodeType="withEffect">
                                  <p:stCondLst>
                                    <p:cond delay="1250"/>
                                  </p:stCondLst>
                                  <p:childTnLst>
                                    <p:animMotion origin="layout" path="M -0.03737 0.0412 L -6.25E-7 2.96296E-6 " pathEditMode="relative" rAng="0" ptsTypes="AA">
                                      <p:cBhvr>
                                        <p:cTn id="53" dur="700" fill="hold"/>
                                        <p:tgtEl>
                                          <p:spTgt spid="38"/>
                                        </p:tgtEl>
                                        <p:attrNameLst>
                                          <p:attrName>ppt_x</p:attrName>
                                          <p:attrName>ppt_y</p:attrName>
                                        </p:attrNameLst>
                                      </p:cBhvr>
                                      <p:rCtr x="1862" y="-2060"/>
                                    </p:animMotion>
                                  </p:childTnLst>
                                </p:cTn>
                              </p:par>
                              <p:par>
                                <p:cTn id="54" presetID="22" presetClass="entr" presetSubtype="8" fill="hold" grpId="0" nodeType="withEffect">
                                  <p:stCondLst>
                                    <p:cond delay="1500"/>
                                  </p:stCondLst>
                                  <p:childTnLst>
                                    <p:set>
                                      <p:cBhvr>
                                        <p:cTn id="55" dur="1" fill="hold">
                                          <p:stCondLst>
                                            <p:cond delay="0"/>
                                          </p:stCondLst>
                                        </p:cTn>
                                        <p:tgtEl>
                                          <p:spTgt spid="26"/>
                                        </p:tgtEl>
                                        <p:attrNameLst>
                                          <p:attrName>style.visibility</p:attrName>
                                        </p:attrNameLst>
                                      </p:cBhvr>
                                      <p:to>
                                        <p:strVal val="visible"/>
                                      </p:to>
                                    </p:set>
                                    <p:animEffect transition="in" filter="wipe(left)">
                                      <p:cBhvr>
                                        <p:cTn id="56" dur="500"/>
                                        <p:tgtEl>
                                          <p:spTgt spid="26"/>
                                        </p:tgtEl>
                                      </p:cBhvr>
                                    </p:animEffect>
                                  </p:childTnLst>
                                </p:cTn>
                              </p:par>
                              <p:par>
                                <p:cTn id="57" presetID="10" presetClass="entr" presetSubtype="0" fill="hold" nodeType="withEffect">
                                  <p:stCondLst>
                                    <p:cond delay="1500"/>
                                  </p:stCondLst>
                                  <p:childTnLst>
                                    <p:set>
                                      <p:cBhvr>
                                        <p:cTn id="58" dur="1" fill="hold">
                                          <p:stCondLst>
                                            <p:cond delay="0"/>
                                          </p:stCondLst>
                                        </p:cTn>
                                        <p:tgtEl>
                                          <p:spTgt spid="40"/>
                                        </p:tgtEl>
                                        <p:attrNameLst>
                                          <p:attrName>style.visibility</p:attrName>
                                        </p:attrNameLst>
                                      </p:cBhvr>
                                      <p:to>
                                        <p:strVal val="visible"/>
                                      </p:to>
                                    </p:set>
                                    <p:animEffect transition="in" filter="fade">
                                      <p:cBhvr>
                                        <p:cTn id="59" dur="1000"/>
                                        <p:tgtEl>
                                          <p:spTgt spid="40"/>
                                        </p:tgtEl>
                                      </p:cBhvr>
                                    </p:animEffect>
                                  </p:childTnLst>
                                </p:cTn>
                              </p:par>
                              <p:par>
                                <p:cTn id="60" presetID="56" presetClass="path" presetSubtype="0" accel="50000" decel="50000" fill="hold" nodeType="withEffect">
                                  <p:stCondLst>
                                    <p:cond delay="1500"/>
                                  </p:stCondLst>
                                  <p:childTnLst>
                                    <p:animMotion origin="layout" path="M -0.03737 0.0412 L -6.25E-7 -7.40741E-7 " pathEditMode="relative" rAng="0" ptsTypes="AA">
                                      <p:cBhvr>
                                        <p:cTn id="61" dur="700" fill="hold"/>
                                        <p:tgtEl>
                                          <p:spTgt spid="40"/>
                                        </p:tgtEl>
                                        <p:attrNameLst>
                                          <p:attrName>ppt_x</p:attrName>
                                          <p:attrName>ppt_y</p:attrName>
                                        </p:attrNameLst>
                                      </p:cBhvr>
                                      <p:rCtr x="1862" y="-2060"/>
                                    </p:animMotion>
                                  </p:childTnLst>
                                </p:cTn>
                              </p:par>
                              <p:par>
                                <p:cTn id="62" presetID="22" presetClass="entr" presetSubtype="8" fill="hold" grpId="0" nodeType="withEffect">
                                  <p:stCondLst>
                                    <p:cond delay="1750"/>
                                  </p:stCondLst>
                                  <p:childTnLst>
                                    <p:set>
                                      <p:cBhvr>
                                        <p:cTn id="63" dur="1" fill="hold">
                                          <p:stCondLst>
                                            <p:cond delay="0"/>
                                          </p:stCondLst>
                                        </p:cTn>
                                        <p:tgtEl>
                                          <p:spTgt spid="32"/>
                                        </p:tgtEl>
                                        <p:attrNameLst>
                                          <p:attrName>style.visibility</p:attrName>
                                        </p:attrNameLst>
                                      </p:cBhvr>
                                      <p:to>
                                        <p:strVal val="visible"/>
                                      </p:to>
                                    </p:set>
                                    <p:animEffect transition="in" filter="wipe(left)">
                                      <p:cBhvr>
                                        <p:cTn id="64"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7" grpId="0"/>
      <p:bldP spid="20" grpId="0"/>
      <p:bldP spid="23" grpId="0"/>
      <p:bldP spid="26" grpId="0"/>
      <p:bldP spid="29" grpId="0"/>
      <p:bldP spid="3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29"/>
          <p:cNvSpPr txBox="1">
            <a:spLocks noChangeArrowheads="1"/>
          </p:cNvSpPr>
          <p:nvPr/>
        </p:nvSpPr>
        <p:spPr bwMode="auto">
          <a:xfrm>
            <a:off x="395537" y="853097"/>
            <a:ext cx="8542136" cy="938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just">
              <a:lnSpc>
                <a:spcPct val="125000"/>
              </a:lnSpc>
            </a:pPr>
            <a:r>
              <a:rPr lang="zh-CN" altLang="en-US" sz="1400" dirty="0">
                <a:solidFill>
                  <a:srgbClr val="000000"/>
                </a:solidFill>
                <a:latin typeface="微软雅黑" pitchFamily="34" charset="-122"/>
                <a:ea typeface="微软雅黑" pitchFamily="34" charset="-122"/>
              </a:rPr>
              <a:t>       近年来，面对城市交通网络的迅速扩张和需求的急剧增长，小汽车和公交车的拥堵、能源消耗和尾气污染也日益加剧。交通领域已消耗</a:t>
            </a:r>
            <a:r>
              <a:rPr lang="en-US" altLang="zh-CN" sz="1400" b="1" dirty="0">
                <a:solidFill>
                  <a:srgbClr val="FF0000"/>
                </a:solidFill>
                <a:latin typeface="微软雅黑" pitchFamily="34" charset="-122"/>
                <a:ea typeface="微软雅黑" pitchFamily="34" charset="-122"/>
              </a:rPr>
              <a:t>20%</a:t>
            </a:r>
            <a:r>
              <a:rPr lang="zh-CN" altLang="en-US" sz="1400" dirty="0">
                <a:solidFill>
                  <a:srgbClr val="000000"/>
                </a:solidFill>
                <a:latin typeface="微软雅黑" pitchFamily="34" charset="-122"/>
                <a:ea typeface="微软雅黑" pitchFamily="34" charset="-122"/>
              </a:rPr>
              <a:t>的能源、排放约</a:t>
            </a:r>
            <a:r>
              <a:rPr lang="en-US" altLang="zh-CN" sz="1400" b="1" dirty="0">
                <a:solidFill>
                  <a:srgbClr val="FF0000"/>
                </a:solidFill>
                <a:latin typeface="微软雅黑" pitchFamily="34" charset="-122"/>
                <a:ea typeface="微软雅黑" pitchFamily="34" charset="-122"/>
              </a:rPr>
              <a:t>25%</a:t>
            </a:r>
            <a:r>
              <a:rPr lang="zh-CN" altLang="en-US" sz="1400" dirty="0">
                <a:solidFill>
                  <a:srgbClr val="000000"/>
                </a:solidFill>
                <a:latin typeface="微软雅黑" pitchFamily="34" charset="-122"/>
                <a:ea typeface="微软雅黑" pitchFamily="34" charset="-122"/>
              </a:rPr>
              <a:t>的</a:t>
            </a:r>
            <a:r>
              <a:rPr lang="en-US" altLang="zh-CN" sz="1400" dirty="0">
                <a:solidFill>
                  <a:srgbClr val="000000"/>
                </a:solidFill>
                <a:latin typeface="微软雅黑" pitchFamily="34" charset="-122"/>
                <a:ea typeface="微软雅黑" pitchFamily="34" charset="-122"/>
              </a:rPr>
              <a:t>CO2</a:t>
            </a:r>
            <a:r>
              <a:rPr lang="zh-CN" altLang="en-US" sz="1400" dirty="0">
                <a:solidFill>
                  <a:srgbClr val="000000"/>
                </a:solidFill>
                <a:latin typeface="微软雅黑" pitchFamily="34" charset="-122"/>
                <a:ea typeface="微软雅黑" pitchFamily="34" charset="-122"/>
              </a:rPr>
              <a:t>，到</a:t>
            </a:r>
            <a:r>
              <a:rPr lang="en-US" altLang="zh-CN" sz="1400" dirty="0">
                <a:solidFill>
                  <a:srgbClr val="000000"/>
                </a:solidFill>
                <a:latin typeface="微软雅黑" pitchFamily="34" charset="-122"/>
                <a:ea typeface="微软雅黑" pitchFamily="34" charset="-122"/>
              </a:rPr>
              <a:t>2030</a:t>
            </a:r>
            <a:r>
              <a:rPr lang="zh-CN" altLang="en-US" sz="1400" dirty="0">
                <a:solidFill>
                  <a:srgbClr val="000000"/>
                </a:solidFill>
                <a:latin typeface="微软雅黑" pitchFamily="34" charset="-122"/>
                <a:ea typeface="微软雅黑" pitchFamily="34" charset="-122"/>
              </a:rPr>
              <a:t>年两组数据都将超过</a:t>
            </a:r>
            <a:r>
              <a:rPr lang="en-US" altLang="zh-CN" sz="1400" b="1" dirty="0">
                <a:solidFill>
                  <a:srgbClr val="FF0000"/>
                </a:solidFill>
                <a:latin typeface="微软雅黑" pitchFamily="34" charset="-122"/>
                <a:ea typeface="微软雅黑" pitchFamily="34" charset="-122"/>
              </a:rPr>
              <a:t>50%</a:t>
            </a:r>
            <a:r>
              <a:rPr lang="zh-CN" altLang="en-US" sz="1400" dirty="0">
                <a:solidFill>
                  <a:srgbClr val="000000"/>
                </a:solidFill>
                <a:latin typeface="微软雅黑" pitchFamily="34" charset="-122"/>
                <a:ea typeface="微软雅黑" pitchFamily="34" charset="-122"/>
              </a:rPr>
              <a:t>。由此可见，交通系统不仅要</a:t>
            </a:r>
            <a:r>
              <a:rPr lang="zh-CN" altLang="en-US" sz="1600" b="1" dirty="0">
                <a:solidFill>
                  <a:srgbClr val="FF0000"/>
                </a:solidFill>
                <a:latin typeface="微软雅黑" pitchFamily="34" charset="-122"/>
                <a:ea typeface="微软雅黑" pitchFamily="34" charset="-122"/>
              </a:rPr>
              <a:t>应对拥堵</a:t>
            </a:r>
            <a:r>
              <a:rPr lang="zh-CN" altLang="en-US" sz="1400" dirty="0">
                <a:solidFill>
                  <a:srgbClr val="000000"/>
                </a:solidFill>
                <a:latin typeface="微软雅黑" pitchFamily="34" charset="-122"/>
                <a:ea typeface="微软雅黑" pitchFamily="34" charset="-122"/>
              </a:rPr>
              <a:t>，更要解决</a:t>
            </a:r>
            <a:r>
              <a:rPr lang="zh-CN" altLang="en-US" sz="1600" b="1" dirty="0">
                <a:solidFill>
                  <a:srgbClr val="FF0000"/>
                </a:solidFill>
                <a:latin typeface="微软雅黑" pitchFamily="34" charset="-122"/>
                <a:ea typeface="微软雅黑" pitchFamily="34" charset="-122"/>
              </a:rPr>
              <a:t>高能耗</a:t>
            </a:r>
            <a:r>
              <a:rPr lang="zh-CN" altLang="en-US" sz="1400" dirty="0">
                <a:solidFill>
                  <a:srgbClr val="000000"/>
                </a:solidFill>
                <a:latin typeface="微软雅黑" pitchFamily="34" charset="-122"/>
                <a:ea typeface="微软雅黑" pitchFamily="34" charset="-122"/>
              </a:rPr>
              <a:t>和</a:t>
            </a:r>
            <a:r>
              <a:rPr lang="zh-CN" altLang="en-US" sz="1600" b="1" dirty="0">
                <a:solidFill>
                  <a:srgbClr val="FF0000"/>
                </a:solidFill>
                <a:latin typeface="微软雅黑" pitchFamily="34" charset="-122"/>
                <a:ea typeface="微软雅黑" pitchFamily="34" charset="-122"/>
              </a:rPr>
              <a:t>高污染</a:t>
            </a:r>
            <a:r>
              <a:rPr lang="zh-CN" altLang="en-US" sz="1400" dirty="0">
                <a:solidFill>
                  <a:srgbClr val="000000"/>
                </a:solidFill>
                <a:latin typeface="微软雅黑" pitchFamily="34" charset="-122"/>
                <a:ea typeface="微软雅黑" pitchFamily="34" charset="-122"/>
              </a:rPr>
              <a:t>的难题。</a:t>
            </a:r>
            <a:endParaRPr lang="zh-CN" altLang="en-US" sz="1400" dirty="0">
              <a:solidFill>
                <a:srgbClr val="005825"/>
              </a:solidFill>
              <a:latin typeface="微软雅黑" pitchFamily="34" charset="-122"/>
              <a:ea typeface="微软雅黑" pitchFamily="34" charset="-122"/>
            </a:endParaRPr>
          </a:p>
        </p:txBody>
      </p:sp>
      <p:graphicFrame>
        <p:nvGraphicFramePr>
          <p:cNvPr id="7" name="图示 6"/>
          <p:cNvGraphicFramePr/>
          <p:nvPr>
            <p:extLst>
              <p:ext uri="{D42A27DB-BD31-4B8C-83A1-F6EECF244321}">
                <p14:modId xmlns:p14="http://schemas.microsoft.com/office/powerpoint/2010/main" val="2396917729"/>
              </p:ext>
            </p:extLst>
          </p:nvPr>
        </p:nvGraphicFramePr>
        <p:xfrm>
          <a:off x="-1116632" y="2067694"/>
          <a:ext cx="5796641" cy="28983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8" name="直接连接符 7"/>
          <p:cNvCxnSpPr/>
          <p:nvPr/>
        </p:nvCxnSpPr>
        <p:spPr>
          <a:xfrm>
            <a:off x="2265637" y="3723878"/>
            <a:ext cx="1514275" cy="0"/>
          </a:xfrm>
          <a:prstGeom prst="line">
            <a:avLst/>
          </a:prstGeom>
          <a:ln>
            <a:solidFill>
              <a:srgbClr val="414455"/>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2265637" y="2984500"/>
            <a:ext cx="1514275" cy="0"/>
          </a:xfrm>
          <a:prstGeom prst="line">
            <a:avLst/>
          </a:prstGeom>
          <a:ln>
            <a:solidFill>
              <a:srgbClr val="414455"/>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2265637" y="2407748"/>
            <a:ext cx="1514275" cy="10015"/>
          </a:xfrm>
          <a:prstGeom prst="line">
            <a:avLst/>
          </a:prstGeom>
          <a:ln>
            <a:solidFill>
              <a:srgbClr val="414455"/>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2265637" y="4515966"/>
            <a:ext cx="1514275" cy="0"/>
          </a:xfrm>
          <a:prstGeom prst="line">
            <a:avLst/>
          </a:prstGeom>
          <a:ln>
            <a:solidFill>
              <a:srgbClr val="414455"/>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265637" y="4504879"/>
            <a:ext cx="0" cy="0"/>
          </a:xfrm>
          <a:prstGeom prst="line">
            <a:avLst/>
          </a:prstGeom>
          <a:ln>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3" name="TextBox 29"/>
          <p:cNvSpPr txBox="1"/>
          <p:nvPr/>
        </p:nvSpPr>
        <p:spPr>
          <a:xfrm>
            <a:off x="3923928" y="1776988"/>
            <a:ext cx="5013744" cy="803297"/>
          </a:xfrm>
          <a:prstGeom prst="rect">
            <a:avLst/>
          </a:prstGeom>
          <a:solidFill>
            <a:schemeClr val="tx2">
              <a:lumMod val="40000"/>
              <a:lumOff val="60000"/>
            </a:schemeClr>
          </a:solidFill>
        </p:spPr>
        <p:txBody>
          <a:bodyPr wrap="square">
            <a:spAutoFit/>
          </a:bodyPr>
          <a:lstStyle/>
          <a:p>
            <a:pPr fontAlgn="auto">
              <a:lnSpc>
                <a:spcPct val="110000"/>
              </a:lnSpc>
              <a:spcBef>
                <a:spcPts val="0"/>
              </a:spcBef>
              <a:spcAft>
                <a:spcPts val="0"/>
              </a:spcAft>
              <a:defRPr/>
            </a:pPr>
            <a:r>
              <a:rPr lang="en-US" altLang="zh-CN" sz="1400" dirty="0"/>
              <a:t>2018</a:t>
            </a:r>
            <a:r>
              <a:rPr lang="zh-CN" altLang="zh-CN" sz="1400" dirty="0"/>
              <a:t>年，全球纯电动车销量突破</a:t>
            </a:r>
            <a:r>
              <a:rPr lang="en-US" altLang="zh-CN" sz="1400" dirty="0">
                <a:solidFill>
                  <a:srgbClr val="FF0000"/>
                </a:solidFill>
              </a:rPr>
              <a:t>200</a:t>
            </a:r>
            <a:r>
              <a:rPr lang="zh-CN" altLang="zh-CN" sz="1400" dirty="0">
                <a:solidFill>
                  <a:srgbClr val="FF0000"/>
                </a:solidFill>
              </a:rPr>
              <a:t>万</a:t>
            </a:r>
            <a:r>
              <a:rPr lang="zh-CN" altLang="zh-CN" sz="1400" dirty="0"/>
              <a:t>辆，相比</a:t>
            </a:r>
            <a:r>
              <a:rPr lang="en-US" altLang="zh-CN" sz="1400" dirty="0"/>
              <a:t>2017</a:t>
            </a:r>
            <a:r>
              <a:rPr lang="zh-CN" altLang="zh-CN" sz="1400" dirty="0"/>
              <a:t>年增长了</a:t>
            </a:r>
            <a:r>
              <a:rPr lang="en-US" altLang="zh-CN" sz="1400" dirty="0">
                <a:solidFill>
                  <a:srgbClr val="FF0000"/>
                </a:solidFill>
              </a:rPr>
              <a:t>65%</a:t>
            </a:r>
            <a:r>
              <a:rPr lang="zh-CN" altLang="zh-CN" sz="1400" dirty="0">
                <a:solidFill>
                  <a:srgbClr val="FF0000"/>
                </a:solidFill>
              </a:rPr>
              <a:t>，</a:t>
            </a:r>
            <a:r>
              <a:rPr lang="zh-CN" altLang="zh-CN" sz="1400" dirty="0"/>
              <a:t>市场份额也扩大到</a:t>
            </a:r>
            <a:r>
              <a:rPr lang="en-US" altLang="zh-CN" sz="1400" dirty="0">
                <a:solidFill>
                  <a:srgbClr val="FF0000"/>
                </a:solidFill>
              </a:rPr>
              <a:t>2.1%</a:t>
            </a:r>
            <a:r>
              <a:rPr lang="zh-CN" altLang="zh-CN" sz="1400" dirty="0"/>
              <a:t>，中国也已占据全球电动车销量的半数席位。</a:t>
            </a:r>
            <a:endParaRPr lang="zh-CN" altLang="en-US" sz="1400" dirty="0">
              <a:solidFill>
                <a:srgbClr val="005825"/>
              </a:solidFill>
              <a:latin typeface="微软雅黑" pitchFamily="34" charset="-122"/>
              <a:ea typeface="微软雅黑" pitchFamily="34" charset="-122"/>
            </a:endParaRPr>
          </a:p>
        </p:txBody>
      </p:sp>
      <p:sp>
        <p:nvSpPr>
          <p:cNvPr id="14" name="TextBox 29"/>
          <p:cNvSpPr txBox="1"/>
          <p:nvPr/>
        </p:nvSpPr>
        <p:spPr>
          <a:xfrm>
            <a:off x="3923928" y="2611723"/>
            <a:ext cx="5013744" cy="803297"/>
          </a:xfrm>
          <a:prstGeom prst="rect">
            <a:avLst/>
          </a:prstGeom>
          <a:solidFill>
            <a:schemeClr val="accent1">
              <a:lumMod val="60000"/>
              <a:lumOff val="40000"/>
            </a:schemeClr>
          </a:solidFill>
        </p:spPr>
        <p:txBody>
          <a:bodyPr wrap="square">
            <a:spAutoFit/>
          </a:bodyPr>
          <a:lstStyle/>
          <a:p>
            <a:pPr fontAlgn="auto">
              <a:lnSpc>
                <a:spcPct val="110000"/>
              </a:lnSpc>
              <a:spcBef>
                <a:spcPts val="0"/>
              </a:spcBef>
              <a:spcAft>
                <a:spcPts val="0"/>
              </a:spcAft>
              <a:defRPr/>
            </a:pPr>
            <a:r>
              <a:rPr lang="zh-CN" altLang="zh-CN" sz="1400" dirty="0"/>
              <a:t>交通温室气体排放正在快速增长，尤其是在北京、上海、深圳等大城市，交通温室气体排放量已经占到了城市温室气体排放量的</a:t>
            </a:r>
            <a:r>
              <a:rPr lang="en-US" altLang="zh-CN" sz="1400" dirty="0">
                <a:solidFill>
                  <a:srgbClr val="FF0000"/>
                </a:solidFill>
              </a:rPr>
              <a:t>30%-40%</a:t>
            </a:r>
            <a:endParaRPr lang="zh-CN" altLang="en-US" sz="1400" dirty="0">
              <a:solidFill>
                <a:srgbClr val="FF0000"/>
              </a:solidFill>
              <a:latin typeface="微软雅黑" pitchFamily="34" charset="-122"/>
              <a:ea typeface="微软雅黑" pitchFamily="34" charset="-122"/>
            </a:endParaRPr>
          </a:p>
        </p:txBody>
      </p:sp>
      <p:sp>
        <p:nvSpPr>
          <p:cNvPr id="15" name="TextBox 29"/>
          <p:cNvSpPr txBox="1"/>
          <p:nvPr/>
        </p:nvSpPr>
        <p:spPr>
          <a:xfrm>
            <a:off x="3923928" y="3445164"/>
            <a:ext cx="5013744" cy="566309"/>
          </a:xfrm>
          <a:prstGeom prst="rect">
            <a:avLst/>
          </a:prstGeom>
          <a:solidFill>
            <a:schemeClr val="accent1">
              <a:lumMod val="40000"/>
              <a:lumOff val="60000"/>
            </a:schemeClr>
          </a:solidFill>
        </p:spPr>
        <p:txBody>
          <a:bodyPr wrap="square">
            <a:spAutoFit/>
          </a:bodyPr>
          <a:lstStyle/>
          <a:p>
            <a:pPr fontAlgn="auto">
              <a:lnSpc>
                <a:spcPct val="110000"/>
              </a:lnSpc>
              <a:spcBef>
                <a:spcPts val="0"/>
              </a:spcBef>
              <a:spcAft>
                <a:spcPts val="0"/>
              </a:spcAft>
              <a:defRPr/>
            </a:pPr>
            <a:r>
              <a:rPr lang="en-US" altLang="zh-CN" sz="1400" dirty="0"/>
              <a:t>2017</a:t>
            </a:r>
            <a:r>
              <a:rPr lang="zh-CN" altLang="zh-CN" sz="1400" dirty="0"/>
              <a:t>年中国乘用车燃料消耗量发展报告，</a:t>
            </a:r>
            <a:r>
              <a:rPr lang="en-US" altLang="zh-CN" sz="1400" dirty="0"/>
              <a:t>2016</a:t>
            </a:r>
            <a:r>
              <a:rPr lang="zh-CN" altLang="zh-CN" sz="1400" dirty="0"/>
              <a:t>年中国石油消耗总量达到</a:t>
            </a:r>
            <a:r>
              <a:rPr lang="en-US" altLang="zh-CN" sz="1400" dirty="0">
                <a:solidFill>
                  <a:srgbClr val="FF0000"/>
                </a:solidFill>
              </a:rPr>
              <a:t>5.56</a:t>
            </a:r>
            <a:r>
              <a:rPr lang="zh-CN" altLang="zh-CN" sz="1400" dirty="0">
                <a:solidFill>
                  <a:srgbClr val="FF0000"/>
                </a:solidFill>
              </a:rPr>
              <a:t>亿</a:t>
            </a:r>
            <a:r>
              <a:rPr lang="zh-CN" altLang="zh-CN" sz="1400" dirty="0"/>
              <a:t>吨，其中汽车消耗量占石油消耗总量的</a:t>
            </a:r>
            <a:r>
              <a:rPr lang="en-US" altLang="zh-CN" sz="1400" dirty="0">
                <a:solidFill>
                  <a:srgbClr val="FF0000"/>
                </a:solidFill>
              </a:rPr>
              <a:t>40%</a:t>
            </a:r>
            <a:endParaRPr lang="zh-CN" altLang="en-US" sz="1400" dirty="0">
              <a:solidFill>
                <a:srgbClr val="FF0000"/>
              </a:solidFill>
              <a:latin typeface="微软雅黑" pitchFamily="34" charset="-122"/>
              <a:ea typeface="微软雅黑" pitchFamily="34" charset="-122"/>
            </a:endParaRPr>
          </a:p>
        </p:txBody>
      </p:sp>
      <p:sp>
        <p:nvSpPr>
          <p:cNvPr id="16" name="TextBox 29"/>
          <p:cNvSpPr txBox="1"/>
          <p:nvPr/>
        </p:nvSpPr>
        <p:spPr>
          <a:xfrm>
            <a:off x="3923928" y="4051745"/>
            <a:ext cx="5013744" cy="1040285"/>
          </a:xfrm>
          <a:prstGeom prst="rect">
            <a:avLst/>
          </a:prstGeom>
          <a:solidFill>
            <a:schemeClr val="accent1">
              <a:lumMod val="20000"/>
              <a:lumOff val="80000"/>
            </a:schemeClr>
          </a:solidFill>
        </p:spPr>
        <p:txBody>
          <a:bodyPr wrap="square">
            <a:spAutoFit/>
          </a:bodyPr>
          <a:lstStyle/>
          <a:p>
            <a:pPr fontAlgn="auto">
              <a:lnSpc>
                <a:spcPct val="110000"/>
              </a:lnSpc>
              <a:spcBef>
                <a:spcPts val="0"/>
              </a:spcBef>
              <a:spcAft>
                <a:spcPts val="0"/>
              </a:spcAft>
              <a:defRPr/>
            </a:pPr>
            <a:r>
              <a:rPr lang="en-US" altLang="zh-CN" sz="1400" dirty="0"/>
              <a:t>2000-2015</a:t>
            </a:r>
            <a:r>
              <a:rPr lang="zh-CN" altLang="en-US" sz="1400" dirty="0"/>
              <a:t>年我国民用</a:t>
            </a:r>
            <a:r>
              <a:rPr lang="zh-CN" altLang="en-US" sz="1400" dirty="0">
                <a:solidFill>
                  <a:srgbClr val="FF0000"/>
                </a:solidFill>
              </a:rPr>
              <a:t>汽车保有量</a:t>
            </a:r>
            <a:r>
              <a:rPr lang="zh-CN" altLang="en-US" sz="1400" dirty="0"/>
              <a:t>年均增长率高达</a:t>
            </a:r>
            <a:r>
              <a:rPr lang="en-US" altLang="zh-CN" sz="1400" dirty="0">
                <a:solidFill>
                  <a:srgbClr val="FF0000"/>
                </a:solidFill>
              </a:rPr>
              <a:t>15.6%</a:t>
            </a:r>
            <a:r>
              <a:rPr lang="zh-CN" altLang="en-US" sz="1400" dirty="0"/>
              <a:t>，高德数据显示</a:t>
            </a:r>
            <a:r>
              <a:rPr lang="en-US" altLang="zh-CN" sz="1400" dirty="0"/>
              <a:t>2010-2016</a:t>
            </a:r>
            <a:r>
              <a:rPr lang="zh-CN" altLang="en-US" sz="1400" dirty="0"/>
              <a:t>年间北京通勤</a:t>
            </a:r>
            <a:r>
              <a:rPr lang="zh-CN" altLang="en-US" sz="1400" dirty="0">
                <a:solidFill>
                  <a:srgbClr val="FF0000"/>
                </a:solidFill>
              </a:rPr>
              <a:t>拥堵成本</a:t>
            </a:r>
            <a:r>
              <a:rPr lang="zh-CN" altLang="en-US" sz="1400" dirty="0"/>
              <a:t>年均增长率达</a:t>
            </a:r>
            <a:r>
              <a:rPr lang="en-US" altLang="zh-CN" sz="1400" dirty="0">
                <a:solidFill>
                  <a:srgbClr val="FF0000"/>
                </a:solidFill>
              </a:rPr>
              <a:t>31%</a:t>
            </a:r>
            <a:r>
              <a:rPr lang="zh-CN" altLang="en-US" sz="1400" dirty="0"/>
              <a:t>，预计</a:t>
            </a:r>
            <a:r>
              <a:rPr lang="zh-CN" altLang="zh-CN" sz="1400" dirty="0"/>
              <a:t>到</a:t>
            </a:r>
            <a:r>
              <a:rPr lang="en-US" altLang="zh-CN" sz="1400" dirty="0"/>
              <a:t>2030</a:t>
            </a:r>
            <a:r>
              <a:rPr lang="zh-CN" altLang="zh-CN" sz="1400" dirty="0"/>
              <a:t>年，欧洲和美国的交通拥堵每年将导致司机损失</a:t>
            </a:r>
            <a:r>
              <a:rPr lang="en-US" altLang="zh-CN" sz="1400" dirty="0">
                <a:solidFill>
                  <a:srgbClr val="FF0000"/>
                </a:solidFill>
              </a:rPr>
              <a:t>2930</a:t>
            </a:r>
            <a:r>
              <a:rPr lang="zh-CN" altLang="zh-CN" sz="1400" dirty="0">
                <a:solidFill>
                  <a:srgbClr val="FF0000"/>
                </a:solidFill>
              </a:rPr>
              <a:t>亿美元</a:t>
            </a:r>
            <a:r>
              <a:rPr lang="zh-CN" altLang="en-US" sz="1400" dirty="0"/>
              <a:t>。</a:t>
            </a:r>
            <a:endParaRPr lang="zh-CN" altLang="en-US" sz="1400" dirty="0">
              <a:solidFill>
                <a:srgbClr val="005825"/>
              </a:solidFill>
              <a:latin typeface="微软雅黑" pitchFamily="34" charset="-122"/>
              <a:ea typeface="微软雅黑" pitchFamily="34" charset="-122"/>
            </a:endParaRPr>
          </a:p>
        </p:txBody>
      </p:sp>
      <p:sp>
        <p:nvSpPr>
          <p:cNvPr id="26638" name="矩形 16"/>
          <p:cNvSpPr>
            <a:spLocks noChangeArrowheads="1"/>
          </p:cNvSpPr>
          <p:nvPr/>
        </p:nvSpPr>
        <p:spPr bwMode="auto">
          <a:xfrm>
            <a:off x="6477000" y="176213"/>
            <a:ext cx="90281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r>
              <a:rPr lang="zh-CN" altLang="en-US" sz="1400" dirty="0">
                <a:solidFill>
                  <a:schemeClr val="bg1"/>
                </a:solidFill>
                <a:latin typeface="微软雅黑" pitchFamily="34" charset="-122"/>
                <a:ea typeface="微软雅黑" pitchFamily="34" charset="-122"/>
              </a:rPr>
              <a:t>课题综述</a:t>
            </a:r>
          </a:p>
        </p:txBody>
      </p:sp>
      <p:sp>
        <p:nvSpPr>
          <p:cNvPr id="18" name="矩形 17"/>
          <p:cNvSpPr/>
          <p:nvPr/>
        </p:nvSpPr>
        <p:spPr>
          <a:xfrm>
            <a:off x="8564563" y="258763"/>
            <a:ext cx="184150" cy="13811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a:latin typeface="微软雅黑" pitchFamily="34" charset="-122"/>
              <a:ea typeface="微软雅黑" pitchFamily="34" charset="-122"/>
            </a:endParaRPr>
          </a:p>
        </p:txBody>
      </p:sp>
      <p:sp>
        <p:nvSpPr>
          <p:cNvPr id="19" name="矩形 18"/>
          <p:cNvSpPr/>
          <p:nvPr/>
        </p:nvSpPr>
        <p:spPr>
          <a:xfrm>
            <a:off x="8329613" y="258763"/>
            <a:ext cx="182562" cy="13811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a:latin typeface="微软雅黑" pitchFamily="34" charset="-122"/>
              <a:ea typeface="微软雅黑" pitchFamily="34" charset="-122"/>
            </a:endParaRPr>
          </a:p>
        </p:txBody>
      </p:sp>
      <p:sp>
        <p:nvSpPr>
          <p:cNvPr id="20" name="矩形 19"/>
          <p:cNvSpPr/>
          <p:nvPr/>
        </p:nvSpPr>
        <p:spPr>
          <a:xfrm>
            <a:off x="8097838" y="258763"/>
            <a:ext cx="184150" cy="13811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a:latin typeface="微软雅黑" pitchFamily="34" charset="-122"/>
              <a:ea typeface="微软雅黑" pitchFamily="34" charset="-122"/>
            </a:endParaRPr>
          </a:p>
        </p:txBody>
      </p:sp>
      <p:sp>
        <p:nvSpPr>
          <p:cNvPr id="21" name="矩形 20"/>
          <p:cNvSpPr/>
          <p:nvPr/>
        </p:nvSpPr>
        <p:spPr>
          <a:xfrm>
            <a:off x="7861300" y="258763"/>
            <a:ext cx="184150" cy="13811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a:latin typeface="微软雅黑" pitchFamily="34" charset="-122"/>
              <a:ea typeface="微软雅黑" pitchFamily="34" charset="-122"/>
            </a:endParaRPr>
          </a:p>
        </p:txBody>
      </p:sp>
      <p:sp>
        <p:nvSpPr>
          <p:cNvPr id="22" name="矩形 21"/>
          <p:cNvSpPr/>
          <p:nvPr/>
        </p:nvSpPr>
        <p:spPr>
          <a:xfrm>
            <a:off x="7626350" y="258763"/>
            <a:ext cx="184150" cy="13811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a:latin typeface="微软雅黑" pitchFamily="34" charset="-122"/>
              <a:ea typeface="微软雅黑" pitchFamily="34" charset="-122"/>
            </a:endParaRPr>
          </a:p>
        </p:txBody>
      </p:sp>
      <p:sp>
        <p:nvSpPr>
          <p:cNvPr id="23" name="矩形 22"/>
          <p:cNvSpPr/>
          <p:nvPr/>
        </p:nvSpPr>
        <p:spPr>
          <a:xfrm>
            <a:off x="7383463" y="258763"/>
            <a:ext cx="184150" cy="138112"/>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a:latin typeface="微软雅黑" pitchFamily="34" charset="-122"/>
              <a:ea typeface="微软雅黑" pitchFamily="34" charset="-122"/>
            </a:endParaRPr>
          </a:p>
        </p:txBody>
      </p:sp>
      <p:sp>
        <p:nvSpPr>
          <p:cNvPr id="3" name="文本框 2"/>
          <p:cNvSpPr txBox="1"/>
          <p:nvPr/>
        </p:nvSpPr>
        <p:spPr>
          <a:xfrm>
            <a:off x="1097612" y="4274681"/>
            <a:ext cx="1368152" cy="307777"/>
          </a:xfrm>
          <a:prstGeom prst="rect">
            <a:avLst/>
          </a:prstGeom>
          <a:noFill/>
        </p:spPr>
        <p:txBody>
          <a:bodyPr wrap="square" rtlCol="0">
            <a:spAutoFit/>
          </a:bodyPr>
          <a:lstStyle/>
          <a:p>
            <a:pPr algn="ctr"/>
            <a:r>
              <a:rPr lang="zh-CN" altLang="en-US" sz="1400" dirty="0">
                <a:solidFill>
                  <a:schemeClr val="bg1"/>
                </a:solidFill>
                <a:latin typeface="微软雅黑" panose="020B0503020204020204" pitchFamily="34" charset="-122"/>
                <a:ea typeface="微软雅黑" panose="020B0503020204020204" pitchFamily="34" charset="-122"/>
              </a:rPr>
              <a:t>拥堵</a:t>
            </a:r>
          </a:p>
        </p:txBody>
      </p:sp>
      <p:sp>
        <p:nvSpPr>
          <p:cNvPr id="24" name="文本框 23"/>
          <p:cNvSpPr txBox="1"/>
          <p:nvPr/>
        </p:nvSpPr>
        <p:spPr>
          <a:xfrm>
            <a:off x="1093748" y="2253860"/>
            <a:ext cx="1368152" cy="307777"/>
          </a:xfrm>
          <a:prstGeom prst="rect">
            <a:avLst/>
          </a:prstGeom>
          <a:noFill/>
        </p:spPr>
        <p:txBody>
          <a:bodyPr wrap="square" rtlCol="0">
            <a:spAutoFit/>
          </a:bodyPr>
          <a:lstStyle/>
          <a:p>
            <a:pPr algn="ctr"/>
            <a:r>
              <a:rPr lang="zh-CN" altLang="en-US" sz="1400" dirty="0">
                <a:latin typeface="微软雅黑" panose="020B0503020204020204" pitchFamily="34" charset="-122"/>
                <a:ea typeface="微软雅黑" panose="020B0503020204020204" pitchFamily="34" charset="-122"/>
              </a:rPr>
              <a:t>汽车电气化</a:t>
            </a:r>
          </a:p>
        </p:txBody>
      </p:sp>
    </p:spTree>
  </p:cSld>
  <p:clrMapOvr>
    <a:masterClrMapping/>
  </p:clrMapOvr>
  <p:transition spd="slow" advClick="0" advTm="0">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1" name="组合 170"/>
          <p:cNvGrpSpPr/>
          <p:nvPr/>
        </p:nvGrpSpPr>
        <p:grpSpPr>
          <a:xfrm>
            <a:off x="1180043" y="1182297"/>
            <a:ext cx="6979117" cy="3693709"/>
            <a:chOff x="833990" y="2092248"/>
            <a:chExt cx="7565435" cy="4003744"/>
          </a:xfrm>
          <a:solidFill>
            <a:schemeClr val="tx1">
              <a:lumMod val="50000"/>
              <a:lumOff val="50000"/>
            </a:schemeClr>
          </a:solidFill>
        </p:grpSpPr>
        <p:sp>
          <p:nvSpPr>
            <p:cNvPr id="172" name="Freeform 5"/>
            <p:cNvSpPr>
              <a:spLocks/>
            </p:cNvSpPr>
            <p:nvPr/>
          </p:nvSpPr>
          <p:spPr bwMode="auto">
            <a:xfrm>
              <a:off x="7706873" y="2730069"/>
              <a:ext cx="58940" cy="25260"/>
            </a:xfrm>
            <a:custGeom>
              <a:avLst/>
              <a:gdLst>
                <a:gd name="T0" fmla="*/ 2 w 12"/>
                <a:gd name="T1" fmla="*/ 3 h 5"/>
                <a:gd name="T2" fmla="*/ 4 w 12"/>
                <a:gd name="T3" fmla="*/ 3 h 5"/>
                <a:gd name="T4" fmla="*/ 10 w 12"/>
                <a:gd name="T5" fmla="*/ 5 h 5"/>
                <a:gd name="T6" fmla="*/ 12 w 12"/>
                <a:gd name="T7" fmla="*/ 4 h 5"/>
                <a:gd name="T8" fmla="*/ 7 w 12"/>
                <a:gd name="T9" fmla="*/ 1 h 5"/>
                <a:gd name="T10" fmla="*/ 4 w 12"/>
                <a:gd name="T11" fmla="*/ 2 h 5"/>
                <a:gd name="T12" fmla="*/ 1 w 12"/>
                <a:gd name="T13" fmla="*/ 1 h 5"/>
                <a:gd name="T14" fmla="*/ 2 w 12"/>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5">
                  <a:moveTo>
                    <a:pt x="2" y="3"/>
                  </a:moveTo>
                  <a:cubicBezTo>
                    <a:pt x="3" y="4"/>
                    <a:pt x="3" y="3"/>
                    <a:pt x="4" y="3"/>
                  </a:cubicBezTo>
                  <a:cubicBezTo>
                    <a:pt x="5" y="3"/>
                    <a:pt x="8" y="5"/>
                    <a:pt x="10" y="5"/>
                  </a:cubicBezTo>
                  <a:cubicBezTo>
                    <a:pt x="11" y="5"/>
                    <a:pt x="12" y="4"/>
                    <a:pt x="12" y="4"/>
                  </a:cubicBezTo>
                  <a:cubicBezTo>
                    <a:pt x="12" y="4"/>
                    <a:pt x="9" y="2"/>
                    <a:pt x="7" y="1"/>
                  </a:cubicBezTo>
                  <a:cubicBezTo>
                    <a:pt x="6" y="0"/>
                    <a:pt x="5" y="2"/>
                    <a:pt x="4" y="2"/>
                  </a:cubicBezTo>
                  <a:cubicBezTo>
                    <a:pt x="3" y="2"/>
                    <a:pt x="2" y="1"/>
                    <a:pt x="1" y="1"/>
                  </a:cubicBezTo>
                  <a:cubicBezTo>
                    <a:pt x="0" y="1"/>
                    <a:pt x="1" y="3"/>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173" name="Freeform 6"/>
            <p:cNvSpPr>
              <a:spLocks/>
            </p:cNvSpPr>
            <p:nvPr/>
          </p:nvSpPr>
          <p:spPr bwMode="auto">
            <a:xfrm>
              <a:off x="2478010" y="2205919"/>
              <a:ext cx="63151" cy="61047"/>
            </a:xfrm>
            <a:custGeom>
              <a:avLst/>
              <a:gdLst>
                <a:gd name="T0" fmla="*/ 2 w 13"/>
                <a:gd name="T1" fmla="*/ 3 h 12"/>
                <a:gd name="T2" fmla="*/ 5 w 13"/>
                <a:gd name="T3" fmla="*/ 2 h 12"/>
                <a:gd name="T4" fmla="*/ 7 w 13"/>
                <a:gd name="T5" fmla="*/ 2 h 12"/>
                <a:gd name="T6" fmla="*/ 7 w 13"/>
                <a:gd name="T7" fmla="*/ 3 h 12"/>
                <a:gd name="T8" fmla="*/ 4 w 13"/>
                <a:gd name="T9" fmla="*/ 4 h 12"/>
                <a:gd name="T10" fmla="*/ 3 w 13"/>
                <a:gd name="T11" fmla="*/ 7 h 12"/>
                <a:gd name="T12" fmla="*/ 4 w 13"/>
                <a:gd name="T13" fmla="*/ 7 h 12"/>
                <a:gd name="T14" fmla="*/ 5 w 13"/>
                <a:gd name="T15" fmla="*/ 9 h 12"/>
                <a:gd name="T16" fmla="*/ 8 w 13"/>
                <a:gd name="T17" fmla="*/ 11 h 12"/>
                <a:gd name="T18" fmla="*/ 11 w 13"/>
                <a:gd name="T19" fmla="*/ 11 h 12"/>
                <a:gd name="T20" fmla="*/ 12 w 13"/>
                <a:gd name="T21" fmla="*/ 9 h 12"/>
                <a:gd name="T22" fmla="*/ 13 w 13"/>
                <a:gd name="T23" fmla="*/ 6 h 12"/>
                <a:gd name="T24" fmla="*/ 13 w 13"/>
                <a:gd name="T25" fmla="*/ 3 h 12"/>
                <a:gd name="T26" fmla="*/ 12 w 13"/>
                <a:gd name="T27" fmla="*/ 1 h 12"/>
                <a:gd name="T28" fmla="*/ 8 w 13"/>
                <a:gd name="T29" fmla="*/ 1 h 12"/>
                <a:gd name="T30" fmla="*/ 2 w 13"/>
                <a:gd name="T31" fmla="*/ 1 h 12"/>
                <a:gd name="T32" fmla="*/ 1 w 13"/>
                <a:gd name="T33" fmla="*/ 1 h 12"/>
                <a:gd name="T34" fmla="*/ 2 w 13"/>
                <a:gd name="T35"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 h="12">
                  <a:moveTo>
                    <a:pt x="2" y="3"/>
                  </a:moveTo>
                  <a:cubicBezTo>
                    <a:pt x="3" y="4"/>
                    <a:pt x="4" y="3"/>
                    <a:pt x="5" y="2"/>
                  </a:cubicBezTo>
                  <a:cubicBezTo>
                    <a:pt x="5" y="2"/>
                    <a:pt x="6" y="2"/>
                    <a:pt x="7" y="2"/>
                  </a:cubicBezTo>
                  <a:cubicBezTo>
                    <a:pt x="7" y="2"/>
                    <a:pt x="7" y="2"/>
                    <a:pt x="7" y="3"/>
                  </a:cubicBezTo>
                  <a:cubicBezTo>
                    <a:pt x="7" y="3"/>
                    <a:pt x="5" y="4"/>
                    <a:pt x="4" y="4"/>
                  </a:cubicBezTo>
                  <a:cubicBezTo>
                    <a:pt x="3" y="5"/>
                    <a:pt x="3" y="6"/>
                    <a:pt x="3" y="7"/>
                  </a:cubicBezTo>
                  <a:cubicBezTo>
                    <a:pt x="3" y="8"/>
                    <a:pt x="3" y="7"/>
                    <a:pt x="4" y="7"/>
                  </a:cubicBezTo>
                  <a:cubicBezTo>
                    <a:pt x="4" y="7"/>
                    <a:pt x="4" y="9"/>
                    <a:pt x="5" y="9"/>
                  </a:cubicBezTo>
                  <a:cubicBezTo>
                    <a:pt x="6" y="10"/>
                    <a:pt x="7" y="11"/>
                    <a:pt x="8" y="11"/>
                  </a:cubicBezTo>
                  <a:cubicBezTo>
                    <a:pt x="9" y="12"/>
                    <a:pt x="11" y="11"/>
                    <a:pt x="11" y="11"/>
                  </a:cubicBezTo>
                  <a:cubicBezTo>
                    <a:pt x="12" y="11"/>
                    <a:pt x="12" y="9"/>
                    <a:pt x="12" y="9"/>
                  </a:cubicBezTo>
                  <a:cubicBezTo>
                    <a:pt x="12" y="8"/>
                    <a:pt x="13" y="7"/>
                    <a:pt x="13" y="6"/>
                  </a:cubicBezTo>
                  <a:cubicBezTo>
                    <a:pt x="13" y="6"/>
                    <a:pt x="13" y="4"/>
                    <a:pt x="13" y="3"/>
                  </a:cubicBezTo>
                  <a:cubicBezTo>
                    <a:pt x="12" y="3"/>
                    <a:pt x="12" y="1"/>
                    <a:pt x="12" y="1"/>
                  </a:cubicBezTo>
                  <a:cubicBezTo>
                    <a:pt x="11" y="0"/>
                    <a:pt x="9" y="0"/>
                    <a:pt x="8" y="1"/>
                  </a:cubicBezTo>
                  <a:cubicBezTo>
                    <a:pt x="6" y="1"/>
                    <a:pt x="4" y="1"/>
                    <a:pt x="2" y="1"/>
                  </a:cubicBezTo>
                  <a:cubicBezTo>
                    <a:pt x="0" y="1"/>
                    <a:pt x="0" y="1"/>
                    <a:pt x="1" y="1"/>
                  </a:cubicBezTo>
                  <a:cubicBezTo>
                    <a:pt x="1" y="2"/>
                    <a:pt x="2" y="3"/>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174" name="Freeform 7"/>
            <p:cNvSpPr>
              <a:spLocks/>
            </p:cNvSpPr>
            <p:nvPr/>
          </p:nvSpPr>
          <p:spPr bwMode="auto">
            <a:xfrm>
              <a:off x="2004381" y="4323567"/>
              <a:ext cx="25260" cy="25260"/>
            </a:xfrm>
            <a:custGeom>
              <a:avLst/>
              <a:gdLst>
                <a:gd name="T0" fmla="*/ 1 w 5"/>
                <a:gd name="T1" fmla="*/ 5 h 5"/>
                <a:gd name="T2" fmla="*/ 5 w 5"/>
                <a:gd name="T3" fmla="*/ 3 h 5"/>
                <a:gd name="T4" fmla="*/ 3 w 5"/>
                <a:gd name="T5" fmla="*/ 1 h 5"/>
                <a:gd name="T6" fmla="*/ 2 w 5"/>
                <a:gd name="T7" fmla="*/ 3 h 5"/>
                <a:gd name="T8" fmla="*/ 1 w 5"/>
                <a:gd name="T9" fmla="*/ 5 h 5"/>
              </a:gdLst>
              <a:ahLst/>
              <a:cxnLst>
                <a:cxn ang="0">
                  <a:pos x="T0" y="T1"/>
                </a:cxn>
                <a:cxn ang="0">
                  <a:pos x="T2" y="T3"/>
                </a:cxn>
                <a:cxn ang="0">
                  <a:pos x="T4" y="T5"/>
                </a:cxn>
                <a:cxn ang="0">
                  <a:pos x="T6" y="T7"/>
                </a:cxn>
                <a:cxn ang="0">
                  <a:pos x="T8" y="T9"/>
                </a:cxn>
              </a:cxnLst>
              <a:rect l="0" t="0" r="r" b="b"/>
              <a:pathLst>
                <a:path w="5" h="5">
                  <a:moveTo>
                    <a:pt x="1" y="5"/>
                  </a:moveTo>
                  <a:cubicBezTo>
                    <a:pt x="2" y="5"/>
                    <a:pt x="4" y="4"/>
                    <a:pt x="5" y="3"/>
                  </a:cubicBezTo>
                  <a:cubicBezTo>
                    <a:pt x="5" y="3"/>
                    <a:pt x="4" y="1"/>
                    <a:pt x="3" y="1"/>
                  </a:cubicBezTo>
                  <a:cubicBezTo>
                    <a:pt x="2" y="0"/>
                    <a:pt x="2" y="2"/>
                    <a:pt x="2" y="3"/>
                  </a:cubicBezTo>
                  <a:cubicBezTo>
                    <a:pt x="3" y="4"/>
                    <a:pt x="0" y="5"/>
                    <a:pt x="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175" name="Freeform 8"/>
            <p:cNvSpPr>
              <a:spLocks/>
            </p:cNvSpPr>
            <p:nvPr/>
          </p:nvSpPr>
          <p:spPr bwMode="auto">
            <a:xfrm>
              <a:off x="3722075" y="2641659"/>
              <a:ext cx="214712" cy="113671"/>
            </a:xfrm>
            <a:custGeom>
              <a:avLst/>
              <a:gdLst>
                <a:gd name="T0" fmla="*/ 4 w 43"/>
                <a:gd name="T1" fmla="*/ 9 h 23"/>
                <a:gd name="T2" fmla="*/ 10 w 43"/>
                <a:gd name="T3" fmla="*/ 9 h 23"/>
                <a:gd name="T4" fmla="*/ 10 w 43"/>
                <a:gd name="T5" fmla="*/ 10 h 23"/>
                <a:gd name="T6" fmla="*/ 10 w 43"/>
                <a:gd name="T7" fmla="*/ 11 h 23"/>
                <a:gd name="T8" fmla="*/ 11 w 43"/>
                <a:gd name="T9" fmla="*/ 12 h 23"/>
                <a:gd name="T10" fmla="*/ 3 w 43"/>
                <a:gd name="T11" fmla="*/ 13 h 23"/>
                <a:gd name="T12" fmla="*/ 7 w 43"/>
                <a:gd name="T13" fmla="*/ 13 h 23"/>
                <a:gd name="T14" fmla="*/ 9 w 43"/>
                <a:gd name="T15" fmla="*/ 15 h 23"/>
                <a:gd name="T16" fmla="*/ 10 w 43"/>
                <a:gd name="T17" fmla="*/ 17 h 23"/>
                <a:gd name="T18" fmla="*/ 6 w 43"/>
                <a:gd name="T19" fmla="*/ 19 h 23"/>
                <a:gd name="T20" fmla="*/ 9 w 43"/>
                <a:gd name="T21" fmla="*/ 21 h 23"/>
                <a:gd name="T22" fmla="*/ 14 w 43"/>
                <a:gd name="T23" fmla="*/ 22 h 23"/>
                <a:gd name="T24" fmla="*/ 21 w 43"/>
                <a:gd name="T25" fmla="*/ 23 h 23"/>
                <a:gd name="T26" fmla="*/ 24 w 43"/>
                <a:gd name="T27" fmla="*/ 21 h 23"/>
                <a:gd name="T28" fmla="*/ 28 w 43"/>
                <a:gd name="T29" fmla="*/ 21 h 23"/>
                <a:gd name="T30" fmla="*/ 32 w 43"/>
                <a:gd name="T31" fmla="*/ 18 h 23"/>
                <a:gd name="T32" fmla="*/ 35 w 43"/>
                <a:gd name="T33" fmla="*/ 17 h 23"/>
                <a:gd name="T34" fmla="*/ 38 w 43"/>
                <a:gd name="T35" fmla="*/ 14 h 23"/>
                <a:gd name="T36" fmla="*/ 41 w 43"/>
                <a:gd name="T37" fmla="*/ 11 h 23"/>
                <a:gd name="T38" fmla="*/ 41 w 43"/>
                <a:gd name="T39" fmla="*/ 8 h 23"/>
                <a:gd name="T40" fmla="*/ 39 w 43"/>
                <a:gd name="T41" fmla="*/ 6 h 23"/>
                <a:gd name="T42" fmla="*/ 38 w 43"/>
                <a:gd name="T43" fmla="*/ 4 h 23"/>
                <a:gd name="T44" fmla="*/ 38 w 43"/>
                <a:gd name="T45" fmla="*/ 2 h 23"/>
                <a:gd name="T46" fmla="*/ 37 w 43"/>
                <a:gd name="T47" fmla="*/ 1 h 23"/>
                <a:gd name="T48" fmla="*/ 35 w 43"/>
                <a:gd name="T49" fmla="*/ 3 h 23"/>
                <a:gd name="T50" fmla="*/ 33 w 43"/>
                <a:gd name="T51" fmla="*/ 0 h 23"/>
                <a:gd name="T52" fmla="*/ 32 w 43"/>
                <a:gd name="T53" fmla="*/ 2 h 23"/>
                <a:gd name="T54" fmla="*/ 30 w 43"/>
                <a:gd name="T55" fmla="*/ 3 h 23"/>
                <a:gd name="T56" fmla="*/ 29 w 43"/>
                <a:gd name="T57" fmla="*/ 5 h 23"/>
                <a:gd name="T58" fmla="*/ 26 w 43"/>
                <a:gd name="T59" fmla="*/ 4 h 23"/>
                <a:gd name="T60" fmla="*/ 26 w 43"/>
                <a:gd name="T61" fmla="*/ 6 h 23"/>
                <a:gd name="T62" fmla="*/ 24 w 43"/>
                <a:gd name="T63" fmla="*/ 5 h 23"/>
                <a:gd name="T64" fmla="*/ 22 w 43"/>
                <a:gd name="T65" fmla="*/ 4 h 23"/>
                <a:gd name="T66" fmla="*/ 21 w 43"/>
                <a:gd name="T67" fmla="*/ 6 h 23"/>
                <a:gd name="T68" fmla="*/ 18 w 43"/>
                <a:gd name="T69" fmla="*/ 4 h 23"/>
                <a:gd name="T70" fmla="*/ 17 w 43"/>
                <a:gd name="T71" fmla="*/ 7 h 23"/>
                <a:gd name="T72" fmla="*/ 16 w 43"/>
                <a:gd name="T73" fmla="*/ 7 h 23"/>
                <a:gd name="T74" fmla="*/ 14 w 43"/>
                <a:gd name="T75" fmla="*/ 10 h 23"/>
                <a:gd name="T76" fmla="*/ 13 w 43"/>
                <a:gd name="T77" fmla="*/ 5 h 23"/>
                <a:gd name="T78" fmla="*/ 12 w 43"/>
                <a:gd name="T79" fmla="*/ 3 h 23"/>
                <a:gd name="T80" fmla="*/ 8 w 43"/>
                <a:gd name="T81" fmla="*/ 2 h 23"/>
                <a:gd name="T82" fmla="*/ 9 w 43"/>
                <a:gd name="T83" fmla="*/ 5 h 23"/>
                <a:gd name="T84" fmla="*/ 6 w 43"/>
                <a:gd name="T85" fmla="*/ 4 h 23"/>
                <a:gd name="T86" fmla="*/ 6 w 43"/>
                <a:gd name="T87" fmla="*/ 6 h 23"/>
                <a:gd name="T88" fmla="*/ 3 w 43"/>
                <a:gd name="T89" fmla="*/ 6 h 23"/>
                <a:gd name="T90" fmla="*/ 4 w 43"/>
                <a:gd name="T91" fmla="*/ 7 h 23"/>
                <a:gd name="T92" fmla="*/ 2 w 43"/>
                <a:gd name="T93" fmla="*/ 8 h 23"/>
                <a:gd name="T94" fmla="*/ 4 w 43"/>
                <a:gd name="T95" fmla="*/ 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3" h="23">
                  <a:moveTo>
                    <a:pt x="4" y="9"/>
                  </a:moveTo>
                  <a:cubicBezTo>
                    <a:pt x="5" y="9"/>
                    <a:pt x="9" y="8"/>
                    <a:pt x="10" y="9"/>
                  </a:cubicBezTo>
                  <a:cubicBezTo>
                    <a:pt x="11" y="9"/>
                    <a:pt x="11" y="9"/>
                    <a:pt x="10" y="10"/>
                  </a:cubicBezTo>
                  <a:cubicBezTo>
                    <a:pt x="8" y="11"/>
                    <a:pt x="9" y="11"/>
                    <a:pt x="10" y="11"/>
                  </a:cubicBezTo>
                  <a:cubicBezTo>
                    <a:pt x="11" y="11"/>
                    <a:pt x="11" y="10"/>
                    <a:pt x="11" y="12"/>
                  </a:cubicBezTo>
                  <a:cubicBezTo>
                    <a:pt x="11" y="13"/>
                    <a:pt x="5" y="12"/>
                    <a:pt x="3" y="13"/>
                  </a:cubicBezTo>
                  <a:cubicBezTo>
                    <a:pt x="1" y="14"/>
                    <a:pt x="6" y="13"/>
                    <a:pt x="7" y="13"/>
                  </a:cubicBezTo>
                  <a:cubicBezTo>
                    <a:pt x="8" y="13"/>
                    <a:pt x="8" y="15"/>
                    <a:pt x="9" y="15"/>
                  </a:cubicBezTo>
                  <a:cubicBezTo>
                    <a:pt x="10" y="15"/>
                    <a:pt x="10" y="15"/>
                    <a:pt x="10" y="17"/>
                  </a:cubicBezTo>
                  <a:cubicBezTo>
                    <a:pt x="11" y="19"/>
                    <a:pt x="8" y="19"/>
                    <a:pt x="6" y="19"/>
                  </a:cubicBezTo>
                  <a:cubicBezTo>
                    <a:pt x="4" y="20"/>
                    <a:pt x="7" y="20"/>
                    <a:pt x="9" y="21"/>
                  </a:cubicBezTo>
                  <a:cubicBezTo>
                    <a:pt x="11" y="21"/>
                    <a:pt x="13" y="21"/>
                    <a:pt x="14" y="22"/>
                  </a:cubicBezTo>
                  <a:cubicBezTo>
                    <a:pt x="15" y="23"/>
                    <a:pt x="19" y="23"/>
                    <a:pt x="21" y="23"/>
                  </a:cubicBezTo>
                  <a:cubicBezTo>
                    <a:pt x="22" y="23"/>
                    <a:pt x="23" y="22"/>
                    <a:pt x="24" y="21"/>
                  </a:cubicBezTo>
                  <a:cubicBezTo>
                    <a:pt x="25" y="21"/>
                    <a:pt x="26" y="21"/>
                    <a:pt x="28" y="21"/>
                  </a:cubicBezTo>
                  <a:cubicBezTo>
                    <a:pt x="29" y="20"/>
                    <a:pt x="31" y="19"/>
                    <a:pt x="32" y="18"/>
                  </a:cubicBezTo>
                  <a:cubicBezTo>
                    <a:pt x="33" y="17"/>
                    <a:pt x="34" y="17"/>
                    <a:pt x="35" y="17"/>
                  </a:cubicBezTo>
                  <a:cubicBezTo>
                    <a:pt x="37" y="17"/>
                    <a:pt x="38" y="15"/>
                    <a:pt x="38" y="14"/>
                  </a:cubicBezTo>
                  <a:cubicBezTo>
                    <a:pt x="38" y="13"/>
                    <a:pt x="40" y="12"/>
                    <a:pt x="41" y="11"/>
                  </a:cubicBezTo>
                  <a:cubicBezTo>
                    <a:pt x="43" y="11"/>
                    <a:pt x="41" y="10"/>
                    <a:pt x="41" y="8"/>
                  </a:cubicBezTo>
                  <a:cubicBezTo>
                    <a:pt x="41" y="7"/>
                    <a:pt x="40" y="7"/>
                    <a:pt x="39" y="6"/>
                  </a:cubicBezTo>
                  <a:cubicBezTo>
                    <a:pt x="37" y="6"/>
                    <a:pt x="38" y="4"/>
                    <a:pt x="38" y="4"/>
                  </a:cubicBezTo>
                  <a:cubicBezTo>
                    <a:pt x="37" y="3"/>
                    <a:pt x="37" y="3"/>
                    <a:pt x="38" y="2"/>
                  </a:cubicBezTo>
                  <a:cubicBezTo>
                    <a:pt x="39" y="1"/>
                    <a:pt x="39" y="1"/>
                    <a:pt x="37" y="1"/>
                  </a:cubicBezTo>
                  <a:cubicBezTo>
                    <a:pt x="36" y="2"/>
                    <a:pt x="36" y="2"/>
                    <a:pt x="35" y="3"/>
                  </a:cubicBezTo>
                  <a:cubicBezTo>
                    <a:pt x="34" y="3"/>
                    <a:pt x="34" y="0"/>
                    <a:pt x="33" y="0"/>
                  </a:cubicBezTo>
                  <a:cubicBezTo>
                    <a:pt x="33" y="0"/>
                    <a:pt x="31" y="1"/>
                    <a:pt x="32" y="2"/>
                  </a:cubicBezTo>
                  <a:cubicBezTo>
                    <a:pt x="32" y="3"/>
                    <a:pt x="31" y="3"/>
                    <a:pt x="30" y="3"/>
                  </a:cubicBezTo>
                  <a:cubicBezTo>
                    <a:pt x="29" y="3"/>
                    <a:pt x="29" y="4"/>
                    <a:pt x="29" y="5"/>
                  </a:cubicBezTo>
                  <a:cubicBezTo>
                    <a:pt x="28" y="5"/>
                    <a:pt x="27" y="4"/>
                    <a:pt x="26" y="4"/>
                  </a:cubicBezTo>
                  <a:cubicBezTo>
                    <a:pt x="25" y="4"/>
                    <a:pt x="26" y="5"/>
                    <a:pt x="26" y="6"/>
                  </a:cubicBezTo>
                  <a:cubicBezTo>
                    <a:pt x="26" y="7"/>
                    <a:pt x="25" y="6"/>
                    <a:pt x="24" y="5"/>
                  </a:cubicBezTo>
                  <a:cubicBezTo>
                    <a:pt x="24" y="4"/>
                    <a:pt x="23" y="3"/>
                    <a:pt x="22" y="4"/>
                  </a:cubicBezTo>
                  <a:cubicBezTo>
                    <a:pt x="21" y="4"/>
                    <a:pt x="22" y="5"/>
                    <a:pt x="21" y="6"/>
                  </a:cubicBezTo>
                  <a:cubicBezTo>
                    <a:pt x="20" y="7"/>
                    <a:pt x="19" y="4"/>
                    <a:pt x="18" y="4"/>
                  </a:cubicBezTo>
                  <a:cubicBezTo>
                    <a:pt x="17" y="4"/>
                    <a:pt x="17" y="6"/>
                    <a:pt x="17" y="7"/>
                  </a:cubicBezTo>
                  <a:cubicBezTo>
                    <a:pt x="17" y="7"/>
                    <a:pt x="16" y="6"/>
                    <a:pt x="16" y="7"/>
                  </a:cubicBezTo>
                  <a:cubicBezTo>
                    <a:pt x="15" y="7"/>
                    <a:pt x="15" y="10"/>
                    <a:pt x="14" y="10"/>
                  </a:cubicBezTo>
                  <a:cubicBezTo>
                    <a:pt x="13" y="10"/>
                    <a:pt x="14" y="5"/>
                    <a:pt x="13" y="5"/>
                  </a:cubicBezTo>
                  <a:cubicBezTo>
                    <a:pt x="12" y="5"/>
                    <a:pt x="12" y="4"/>
                    <a:pt x="12" y="3"/>
                  </a:cubicBezTo>
                  <a:cubicBezTo>
                    <a:pt x="11" y="2"/>
                    <a:pt x="9" y="1"/>
                    <a:pt x="8" y="2"/>
                  </a:cubicBezTo>
                  <a:cubicBezTo>
                    <a:pt x="6" y="3"/>
                    <a:pt x="10" y="4"/>
                    <a:pt x="9" y="5"/>
                  </a:cubicBezTo>
                  <a:cubicBezTo>
                    <a:pt x="9" y="6"/>
                    <a:pt x="7" y="3"/>
                    <a:pt x="6" y="4"/>
                  </a:cubicBezTo>
                  <a:cubicBezTo>
                    <a:pt x="5" y="4"/>
                    <a:pt x="6" y="5"/>
                    <a:pt x="6" y="6"/>
                  </a:cubicBezTo>
                  <a:cubicBezTo>
                    <a:pt x="6" y="7"/>
                    <a:pt x="5" y="6"/>
                    <a:pt x="3" y="6"/>
                  </a:cubicBezTo>
                  <a:cubicBezTo>
                    <a:pt x="2" y="6"/>
                    <a:pt x="4" y="6"/>
                    <a:pt x="4" y="7"/>
                  </a:cubicBezTo>
                  <a:cubicBezTo>
                    <a:pt x="5" y="8"/>
                    <a:pt x="3" y="7"/>
                    <a:pt x="2" y="8"/>
                  </a:cubicBezTo>
                  <a:cubicBezTo>
                    <a:pt x="0" y="9"/>
                    <a:pt x="3" y="9"/>
                    <a:pt x="4"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176" name="Freeform 9"/>
            <p:cNvSpPr>
              <a:spLocks/>
            </p:cNvSpPr>
            <p:nvPr/>
          </p:nvSpPr>
          <p:spPr bwMode="auto">
            <a:xfrm>
              <a:off x="4035723" y="2911100"/>
              <a:ext cx="164191" cy="258917"/>
            </a:xfrm>
            <a:custGeom>
              <a:avLst/>
              <a:gdLst>
                <a:gd name="T0" fmla="*/ 2 w 33"/>
                <a:gd name="T1" fmla="*/ 9 h 52"/>
                <a:gd name="T2" fmla="*/ 0 w 33"/>
                <a:gd name="T3" fmla="*/ 11 h 52"/>
                <a:gd name="T4" fmla="*/ 2 w 33"/>
                <a:gd name="T5" fmla="*/ 12 h 52"/>
                <a:gd name="T6" fmla="*/ 5 w 33"/>
                <a:gd name="T7" fmla="*/ 12 h 52"/>
                <a:gd name="T8" fmla="*/ 3 w 33"/>
                <a:gd name="T9" fmla="*/ 14 h 52"/>
                <a:gd name="T10" fmla="*/ 2 w 33"/>
                <a:gd name="T11" fmla="*/ 16 h 52"/>
                <a:gd name="T12" fmla="*/ 5 w 33"/>
                <a:gd name="T13" fmla="*/ 15 h 52"/>
                <a:gd name="T14" fmla="*/ 6 w 33"/>
                <a:gd name="T15" fmla="*/ 17 h 52"/>
                <a:gd name="T16" fmla="*/ 6 w 33"/>
                <a:gd name="T17" fmla="*/ 19 h 52"/>
                <a:gd name="T18" fmla="*/ 6 w 33"/>
                <a:gd name="T19" fmla="*/ 23 h 52"/>
                <a:gd name="T20" fmla="*/ 7 w 33"/>
                <a:gd name="T21" fmla="*/ 25 h 52"/>
                <a:gd name="T22" fmla="*/ 11 w 33"/>
                <a:gd name="T23" fmla="*/ 24 h 52"/>
                <a:gd name="T24" fmla="*/ 12 w 33"/>
                <a:gd name="T25" fmla="*/ 28 h 52"/>
                <a:gd name="T26" fmla="*/ 13 w 33"/>
                <a:gd name="T27" fmla="*/ 31 h 52"/>
                <a:gd name="T28" fmla="*/ 9 w 33"/>
                <a:gd name="T29" fmla="*/ 33 h 52"/>
                <a:gd name="T30" fmla="*/ 6 w 33"/>
                <a:gd name="T31" fmla="*/ 34 h 52"/>
                <a:gd name="T32" fmla="*/ 7 w 33"/>
                <a:gd name="T33" fmla="*/ 36 h 52"/>
                <a:gd name="T34" fmla="*/ 8 w 33"/>
                <a:gd name="T35" fmla="*/ 38 h 52"/>
                <a:gd name="T36" fmla="*/ 3 w 33"/>
                <a:gd name="T37" fmla="*/ 41 h 52"/>
                <a:gd name="T38" fmla="*/ 8 w 33"/>
                <a:gd name="T39" fmla="*/ 43 h 52"/>
                <a:gd name="T40" fmla="*/ 11 w 33"/>
                <a:gd name="T41" fmla="*/ 44 h 52"/>
                <a:gd name="T42" fmla="*/ 7 w 33"/>
                <a:gd name="T43" fmla="*/ 46 h 52"/>
                <a:gd name="T44" fmla="*/ 5 w 33"/>
                <a:gd name="T45" fmla="*/ 49 h 52"/>
                <a:gd name="T46" fmla="*/ 2 w 33"/>
                <a:gd name="T47" fmla="*/ 52 h 52"/>
                <a:gd name="T48" fmla="*/ 7 w 33"/>
                <a:gd name="T49" fmla="*/ 50 h 52"/>
                <a:gd name="T50" fmla="*/ 10 w 33"/>
                <a:gd name="T51" fmla="*/ 50 h 52"/>
                <a:gd name="T52" fmla="*/ 13 w 33"/>
                <a:gd name="T53" fmla="*/ 48 h 52"/>
                <a:gd name="T54" fmla="*/ 17 w 33"/>
                <a:gd name="T55" fmla="*/ 48 h 52"/>
                <a:gd name="T56" fmla="*/ 23 w 33"/>
                <a:gd name="T57" fmla="*/ 47 h 52"/>
                <a:gd name="T58" fmla="*/ 29 w 33"/>
                <a:gd name="T59" fmla="*/ 45 h 52"/>
                <a:gd name="T60" fmla="*/ 27 w 33"/>
                <a:gd name="T61" fmla="*/ 43 h 52"/>
                <a:gd name="T62" fmla="*/ 32 w 33"/>
                <a:gd name="T63" fmla="*/ 37 h 52"/>
                <a:gd name="T64" fmla="*/ 26 w 33"/>
                <a:gd name="T65" fmla="*/ 36 h 52"/>
                <a:gd name="T66" fmla="*/ 26 w 33"/>
                <a:gd name="T67" fmla="*/ 34 h 52"/>
                <a:gd name="T68" fmla="*/ 25 w 33"/>
                <a:gd name="T69" fmla="*/ 31 h 52"/>
                <a:gd name="T70" fmla="*/ 23 w 33"/>
                <a:gd name="T71" fmla="*/ 27 h 52"/>
                <a:gd name="T72" fmla="*/ 19 w 33"/>
                <a:gd name="T73" fmla="*/ 23 h 52"/>
                <a:gd name="T74" fmla="*/ 17 w 33"/>
                <a:gd name="T75" fmla="*/ 18 h 52"/>
                <a:gd name="T76" fmla="*/ 15 w 33"/>
                <a:gd name="T77" fmla="*/ 15 h 52"/>
                <a:gd name="T78" fmla="*/ 18 w 33"/>
                <a:gd name="T79" fmla="*/ 11 h 52"/>
                <a:gd name="T80" fmla="*/ 19 w 33"/>
                <a:gd name="T81" fmla="*/ 7 h 52"/>
                <a:gd name="T82" fmla="*/ 15 w 33"/>
                <a:gd name="T83" fmla="*/ 7 h 52"/>
                <a:gd name="T84" fmla="*/ 9 w 33"/>
                <a:gd name="T85" fmla="*/ 8 h 52"/>
                <a:gd name="T86" fmla="*/ 12 w 33"/>
                <a:gd name="T87" fmla="*/ 4 h 52"/>
                <a:gd name="T88" fmla="*/ 15 w 33"/>
                <a:gd name="T89" fmla="*/ 1 h 52"/>
                <a:gd name="T90" fmla="*/ 11 w 33"/>
                <a:gd name="T91" fmla="*/ 1 h 52"/>
                <a:gd name="T92" fmla="*/ 6 w 33"/>
                <a:gd name="T93" fmla="*/ 1 h 52"/>
                <a:gd name="T94" fmla="*/ 5 w 33"/>
                <a:gd name="T95" fmla="*/ 4 h 52"/>
                <a:gd name="T96" fmla="*/ 6 w 33"/>
                <a:gd name="T97" fmla="*/ 6 h 52"/>
                <a:gd name="T98" fmla="*/ 4 w 33"/>
                <a:gd name="T99" fmla="*/ 8 h 52"/>
                <a:gd name="T100" fmla="*/ 3 w 33"/>
                <a:gd name="T101" fmla="*/ 10 h 52"/>
                <a:gd name="T102" fmla="*/ 2 w 33"/>
                <a:gd name="T103" fmla="*/ 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3" h="52">
                  <a:moveTo>
                    <a:pt x="2" y="9"/>
                  </a:moveTo>
                  <a:cubicBezTo>
                    <a:pt x="1" y="9"/>
                    <a:pt x="0" y="10"/>
                    <a:pt x="0" y="11"/>
                  </a:cubicBezTo>
                  <a:cubicBezTo>
                    <a:pt x="1" y="11"/>
                    <a:pt x="2" y="13"/>
                    <a:pt x="2" y="12"/>
                  </a:cubicBezTo>
                  <a:cubicBezTo>
                    <a:pt x="3" y="12"/>
                    <a:pt x="5" y="12"/>
                    <a:pt x="5" y="12"/>
                  </a:cubicBezTo>
                  <a:cubicBezTo>
                    <a:pt x="4" y="13"/>
                    <a:pt x="4" y="13"/>
                    <a:pt x="3" y="14"/>
                  </a:cubicBezTo>
                  <a:cubicBezTo>
                    <a:pt x="3" y="14"/>
                    <a:pt x="2" y="15"/>
                    <a:pt x="2" y="16"/>
                  </a:cubicBezTo>
                  <a:cubicBezTo>
                    <a:pt x="3" y="16"/>
                    <a:pt x="6" y="14"/>
                    <a:pt x="5" y="15"/>
                  </a:cubicBezTo>
                  <a:cubicBezTo>
                    <a:pt x="5" y="15"/>
                    <a:pt x="6" y="16"/>
                    <a:pt x="6" y="17"/>
                  </a:cubicBezTo>
                  <a:cubicBezTo>
                    <a:pt x="7" y="17"/>
                    <a:pt x="6" y="19"/>
                    <a:pt x="6" y="19"/>
                  </a:cubicBezTo>
                  <a:cubicBezTo>
                    <a:pt x="6" y="20"/>
                    <a:pt x="6" y="22"/>
                    <a:pt x="6" y="23"/>
                  </a:cubicBezTo>
                  <a:cubicBezTo>
                    <a:pt x="5" y="23"/>
                    <a:pt x="6" y="25"/>
                    <a:pt x="7" y="25"/>
                  </a:cubicBezTo>
                  <a:cubicBezTo>
                    <a:pt x="8" y="25"/>
                    <a:pt x="11" y="24"/>
                    <a:pt x="11" y="24"/>
                  </a:cubicBezTo>
                  <a:cubicBezTo>
                    <a:pt x="11" y="25"/>
                    <a:pt x="11" y="27"/>
                    <a:pt x="12" y="28"/>
                  </a:cubicBezTo>
                  <a:cubicBezTo>
                    <a:pt x="13" y="29"/>
                    <a:pt x="14" y="30"/>
                    <a:pt x="13" y="31"/>
                  </a:cubicBezTo>
                  <a:cubicBezTo>
                    <a:pt x="12" y="32"/>
                    <a:pt x="10" y="33"/>
                    <a:pt x="9" y="33"/>
                  </a:cubicBezTo>
                  <a:cubicBezTo>
                    <a:pt x="9" y="33"/>
                    <a:pt x="7" y="33"/>
                    <a:pt x="6" y="34"/>
                  </a:cubicBezTo>
                  <a:cubicBezTo>
                    <a:pt x="6" y="35"/>
                    <a:pt x="6" y="37"/>
                    <a:pt x="7" y="36"/>
                  </a:cubicBezTo>
                  <a:cubicBezTo>
                    <a:pt x="8" y="36"/>
                    <a:pt x="9" y="37"/>
                    <a:pt x="8" y="38"/>
                  </a:cubicBezTo>
                  <a:cubicBezTo>
                    <a:pt x="7" y="39"/>
                    <a:pt x="3" y="41"/>
                    <a:pt x="3" y="41"/>
                  </a:cubicBezTo>
                  <a:cubicBezTo>
                    <a:pt x="3" y="42"/>
                    <a:pt x="6" y="43"/>
                    <a:pt x="8" y="43"/>
                  </a:cubicBezTo>
                  <a:cubicBezTo>
                    <a:pt x="9" y="43"/>
                    <a:pt x="12" y="44"/>
                    <a:pt x="11" y="44"/>
                  </a:cubicBezTo>
                  <a:cubicBezTo>
                    <a:pt x="11" y="45"/>
                    <a:pt x="7" y="45"/>
                    <a:pt x="7" y="46"/>
                  </a:cubicBezTo>
                  <a:cubicBezTo>
                    <a:pt x="6" y="47"/>
                    <a:pt x="5" y="49"/>
                    <a:pt x="5" y="49"/>
                  </a:cubicBezTo>
                  <a:cubicBezTo>
                    <a:pt x="4" y="50"/>
                    <a:pt x="1" y="51"/>
                    <a:pt x="2" y="52"/>
                  </a:cubicBezTo>
                  <a:cubicBezTo>
                    <a:pt x="3" y="52"/>
                    <a:pt x="6" y="50"/>
                    <a:pt x="7" y="50"/>
                  </a:cubicBezTo>
                  <a:cubicBezTo>
                    <a:pt x="8" y="50"/>
                    <a:pt x="9" y="51"/>
                    <a:pt x="10" y="50"/>
                  </a:cubicBezTo>
                  <a:cubicBezTo>
                    <a:pt x="12" y="49"/>
                    <a:pt x="12" y="47"/>
                    <a:pt x="13" y="48"/>
                  </a:cubicBezTo>
                  <a:cubicBezTo>
                    <a:pt x="14" y="48"/>
                    <a:pt x="15" y="49"/>
                    <a:pt x="17" y="48"/>
                  </a:cubicBezTo>
                  <a:cubicBezTo>
                    <a:pt x="19" y="47"/>
                    <a:pt x="22" y="47"/>
                    <a:pt x="23" y="47"/>
                  </a:cubicBezTo>
                  <a:cubicBezTo>
                    <a:pt x="25" y="47"/>
                    <a:pt x="30" y="46"/>
                    <a:pt x="29" y="45"/>
                  </a:cubicBezTo>
                  <a:cubicBezTo>
                    <a:pt x="28" y="44"/>
                    <a:pt x="26" y="44"/>
                    <a:pt x="27" y="43"/>
                  </a:cubicBezTo>
                  <a:cubicBezTo>
                    <a:pt x="29" y="41"/>
                    <a:pt x="33" y="39"/>
                    <a:pt x="32" y="37"/>
                  </a:cubicBezTo>
                  <a:cubicBezTo>
                    <a:pt x="30" y="36"/>
                    <a:pt x="28" y="35"/>
                    <a:pt x="26" y="36"/>
                  </a:cubicBezTo>
                  <a:cubicBezTo>
                    <a:pt x="25" y="36"/>
                    <a:pt x="26" y="35"/>
                    <a:pt x="26" y="34"/>
                  </a:cubicBezTo>
                  <a:cubicBezTo>
                    <a:pt x="26" y="33"/>
                    <a:pt x="25" y="32"/>
                    <a:pt x="25" y="31"/>
                  </a:cubicBezTo>
                  <a:cubicBezTo>
                    <a:pt x="25" y="30"/>
                    <a:pt x="24" y="27"/>
                    <a:pt x="23" y="27"/>
                  </a:cubicBezTo>
                  <a:cubicBezTo>
                    <a:pt x="21" y="26"/>
                    <a:pt x="19" y="25"/>
                    <a:pt x="19" y="23"/>
                  </a:cubicBezTo>
                  <a:cubicBezTo>
                    <a:pt x="18" y="21"/>
                    <a:pt x="19" y="19"/>
                    <a:pt x="17" y="18"/>
                  </a:cubicBezTo>
                  <a:cubicBezTo>
                    <a:pt x="15" y="17"/>
                    <a:pt x="14" y="17"/>
                    <a:pt x="15" y="15"/>
                  </a:cubicBezTo>
                  <a:cubicBezTo>
                    <a:pt x="16" y="14"/>
                    <a:pt x="17" y="12"/>
                    <a:pt x="18" y="11"/>
                  </a:cubicBezTo>
                  <a:cubicBezTo>
                    <a:pt x="19" y="10"/>
                    <a:pt x="21" y="8"/>
                    <a:pt x="19" y="7"/>
                  </a:cubicBezTo>
                  <a:cubicBezTo>
                    <a:pt x="18" y="7"/>
                    <a:pt x="16" y="7"/>
                    <a:pt x="15" y="7"/>
                  </a:cubicBezTo>
                  <a:cubicBezTo>
                    <a:pt x="14" y="7"/>
                    <a:pt x="9" y="9"/>
                    <a:pt x="9" y="8"/>
                  </a:cubicBezTo>
                  <a:cubicBezTo>
                    <a:pt x="10" y="8"/>
                    <a:pt x="12" y="5"/>
                    <a:pt x="12" y="4"/>
                  </a:cubicBezTo>
                  <a:cubicBezTo>
                    <a:pt x="13" y="4"/>
                    <a:pt x="15" y="3"/>
                    <a:pt x="15" y="1"/>
                  </a:cubicBezTo>
                  <a:cubicBezTo>
                    <a:pt x="15" y="0"/>
                    <a:pt x="13" y="1"/>
                    <a:pt x="11" y="1"/>
                  </a:cubicBezTo>
                  <a:cubicBezTo>
                    <a:pt x="10" y="1"/>
                    <a:pt x="7" y="1"/>
                    <a:pt x="6" y="1"/>
                  </a:cubicBezTo>
                  <a:cubicBezTo>
                    <a:pt x="6" y="1"/>
                    <a:pt x="5" y="3"/>
                    <a:pt x="5" y="4"/>
                  </a:cubicBezTo>
                  <a:cubicBezTo>
                    <a:pt x="4" y="4"/>
                    <a:pt x="7" y="5"/>
                    <a:pt x="6" y="6"/>
                  </a:cubicBezTo>
                  <a:cubicBezTo>
                    <a:pt x="5" y="6"/>
                    <a:pt x="3" y="7"/>
                    <a:pt x="4" y="8"/>
                  </a:cubicBezTo>
                  <a:cubicBezTo>
                    <a:pt x="4" y="8"/>
                    <a:pt x="4" y="10"/>
                    <a:pt x="3" y="10"/>
                  </a:cubicBezTo>
                  <a:cubicBezTo>
                    <a:pt x="2" y="10"/>
                    <a:pt x="2" y="8"/>
                    <a:pt x="2"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177" name="Freeform 10"/>
            <p:cNvSpPr>
              <a:spLocks/>
            </p:cNvSpPr>
            <p:nvPr/>
          </p:nvSpPr>
          <p:spPr bwMode="auto">
            <a:xfrm>
              <a:off x="3940997" y="3024773"/>
              <a:ext cx="105251" cy="101041"/>
            </a:xfrm>
            <a:custGeom>
              <a:avLst/>
              <a:gdLst>
                <a:gd name="T0" fmla="*/ 7 w 21"/>
                <a:gd name="T1" fmla="*/ 20 h 20"/>
                <a:gd name="T2" fmla="*/ 13 w 21"/>
                <a:gd name="T3" fmla="*/ 17 h 20"/>
                <a:gd name="T4" fmla="*/ 18 w 21"/>
                <a:gd name="T5" fmla="*/ 16 h 20"/>
                <a:gd name="T6" fmla="*/ 21 w 21"/>
                <a:gd name="T7" fmla="*/ 10 h 20"/>
                <a:gd name="T8" fmla="*/ 20 w 21"/>
                <a:gd name="T9" fmla="*/ 6 h 20"/>
                <a:gd name="T10" fmla="*/ 20 w 21"/>
                <a:gd name="T11" fmla="*/ 6 h 20"/>
                <a:gd name="T12" fmla="*/ 20 w 21"/>
                <a:gd name="T13" fmla="*/ 6 h 20"/>
                <a:gd name="T14" fmla="*/ 21 w 21"/>
                <a:gd name="T15" fmla="*/ 5 h 20"/>
                <a:gd name="T16" fmla="*/ 21 w 21"/>
                <a:gd name="T17" fmla="*/ 5 h 20"/>
                <a:gd name="T18" fmla="*/ 21 w 21"/>
                <a:gd name="T19" fmla="*/ 4 h 20"/>
                <a:gd name="T20" fmla="*/ 21 w 21"/>
                <a:gd name="T21" fmla="*/ 4 h 20"/>
                <a:gd name="T22" fmla="*/ 21 w 21"/>
                <a:gd name="T23" fmla="*/ 4 h 20"/>
                <a:gd name="T24" fmla="*/ 21 w 21"/>
                <a:gd name="T25" fmla="*/ 3 h 20"/>
                <a:gd name="T26" fmla="*/ 21 w 21"/>
                <a:gd name="T27" fmla="*/ 3 h 20"/>
                <a:gd name="T28" fmla="*/ 21 w 21"/>
                <a:gd name="T29" fmla="*/ 2 h 20"/>
                <a:gd name="T30" fmla="*/ 21 w 21"/>
                <a:gd name="T31" fmla="*/ 2 h 20"/>
                <a:gd name="T32" fmla="*/ 21 w 21"/>
                <a:gd name="T33" fmla="*/ 2 h 20"/>
                <a:gd name="T34" fmla="*/ 21 w 21"/>
                <a:gd name="T35" fmla="*/ 1 h 20"/>
                <a:gd name="T36" fmla="*/ 21 w 21"/>
                <a:gd name="T37" fmla="*/ 1 h 20"/>
                <a:gd name="T38" fmla="*/ 21 w 21"/>
                <a:gd name="T39" fmla="*/ 1 h 20"/>
                <a:gd name="T40" fmla="*/ 21 w 21"/>
                <a:gd name="T41" fmla="*/ 1 h 20"/>
                <a:gd name="T42" fmla="*/ 21 w 21"/>
                <a:gd name="T43" fmla="*/ 0 h 20"/>
                <a:gd name="T44" fmla="*/ 20 w 21"/>
                <a:gd name="T45" fmla="*/ 0 h 20"/>
                <a:gd name="T46" fmla="*/ 20 w 21"/>
                <a:gd name="T47" fmla="*/ 0 h 20"/>
                <a:gd name="T48" fmla="*/ 20 w 21"/>
                <a:gd name="T49" fmla="*/ 0 h 20"/>
                <a:gd name="T50" fmla="*/ 19 w 21"/>
                <a:gd name="T51" fmla="*/ 0 h 20"/>
                <a:gd name="T52" fmla="*/ 19 w 21"/>
                <a:gd name="T53" fmla="*/ 0 h 20"/>
                <a:gd name="T54" fmla="*/ 18 w 21"/>
                <a:gd name="T55" fmla="*/ 0 h 20"/>
                <a:gd name="T56" fmla="*/ 18 w 21"/>
                <a:gd name="T57" fmla="*/ 0 h 20"/>
                <a:gd name="T58" fmla="*/ 17 w 21"/>
                <a:gd name="T59" fmla="*/ 0 h 20"/>
                <a:gd name="T60" fmla="*/ 16 w 21"/>
                <a:gd name="T61" fmla="*/ 0 h 20"/>
                <a:gd name="T62" fmla="*/ 16 w 21"/>
                <a:gd name="T63" fmla="*/ 0 h 20"/>
                <a:gd name="T64" fmla="*/ 15 w 21"/>
                <a:gd name="T65" fmla="*/ 0 h 20"/>
                <a:gd name="T66" fmla="*/ 15 w 21"/>
                <a:gd name="T67" fmla="*/ 0 h 20"/>
                <a:gd name="T68" fmla="*/ 14 w 21"/>
                <a:gd name="T69" fmla="*/ 0 h 20"/>
                <a:gd name="T70" fmla="*/ 10 w 21"/>
                <a:gd name="T71" fmla="*/ 2 h 20"/>
                <a:gd name="T72" fmla="*/ 11 w 21"/>
                <a:gd name="T73" fmla="*/ 5 h 20"/>
                <a:gd name="T74" fmla="*/ 5 w 21"/>
                <a:gd name="T75" fmla="*/ 5 h 20"/>
                <a:gd name="T76" fmla="*/ 7 w 21"/>
                <a:gd name="T77" fmla="*/ 7 h 20"/>
                <a:gd name="T78" fmla="*/ 5 w 21"/>
                <a:gd name="T79" fmla="*/ 9 h 20"/>
                <a:gd name="T80" fmla="*/ 7 w 21"/>
                <a:gd name="T81" fmla="*/ 10 h 20"/>
                <a:gd name="T82" fmla="*/ 8 w 21"/>
                <a:gd name="T83" fmla="*/ 11 h 20"/>
                <a:gd name="T84" fmla="*/ 7 w 21"/>
                <a:gd name="T85" fmla="*/ 14 h 20"/>
                <a:gd name="T86" fmla="*/ 7 w 21"/>
                <a:gd name="T87" fmla="*/ 15 h 20"/>
                <a:gd name="T88" fmla="*/ 3 w 21"/>
                <a:gd name="T89" fmla="*/ 17 h 20"/>
                <a:gd name="T90" fmla="*/ 7 w 21"/>
                <a:gd name="T9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 h="20">
                  <a:moveTo>
                    <a:pt x="7" y="20"/>
                  </a:moveTo>
                  <a:cubicBezTo>
                    <a:pt x="9" y="20"/>
                    <a:pt x="12" y="18"/>
                    <a:pt x="13" y="17"/>
                  </a:cubicBezTo>
                  <a:cubicBezTo>
                    <a:pt x="14" y="17"/>
                    <a:pt x="17" y="16"/>
                    <a:pt x="18" y="16"/>
                  </a:cubicBezTo>
                  <a:cubicBezTo>
                    <a:pt x="19" y="16"/>
                    <a:pt x="21" y="12"/>
                    <a:pt x="21" y="10"/>
                  </a:cubicBezTo>
                  <a:cubicBezTo>
                    <a:pt x="21" y="9"/>
                    <a:pt x="20" y="7"/>
                    <a:pt x="20" y="6"/>
                  </a:cubicBezTo>
                  <a:cubicBezTo>
                    <a:pt x="20" y="6"/>
                    <a:pt x="20" y="6"/>
                    <a:pt x="20" y="6"/>
                  </a:cubicBezTo>
                  <a:cubicBezTo>
                    <a:pt x="20" y="6"/>
                    <a:pt x="20" y="6"/>
                    <a:pt x="20" y="6"/>
                  </a:cubicBezTo>
                  <a:cubicBezTo>
                    <a:pt x="20" y="5"/>
                    <a:pt x="20" y="5"/>
                    <a:pt x="21" y="5"/>
                  </a:cubicBezTo>
                  <a:cubicBezTo>
                    <a:pt x="21" y="5"/>
                    <a:pt x="21" y="5"/>
                    <a:pt x="21" y="5"/>
                  </a:cubicBezTo>
                  <a:cubicBezTo>
                    <a:pt x="21" y="5"/>
                    <a:pt x="21" y="4"/>
                    <a:pt x="21" y="4"/>
                  </a:cubicBezTo>
                  <a:cubicBezTo>
                    <a:pt x="21" y="4"/>
                    <a:pt x="21" y="4"/>
                    <a:pt x="21" y="4"/>
                  </a:cubicBezTo>
                  <a:cubicBezTo>
                    <a:pt x="21" y="4"/>
                    <a:pt x="21" y="4"/>
                    <a:pt x="21" y="4"/>
                  </a:cubicBezTo>
                  <a:cubicBezTo>
                    <a:pt x="21" y="3"/>
                    <a:pt x="21" y="3"/>
                    <a:pt x="21" y="3"/>
                  </a:cubicBezTo>
                  <a:cubicBezTo>
                    <a:pt x="21" y="3"/>
                    <a:pt x="21" y="3"/>
                    <a:pt x="21" y="3"/>
                  </a:cubicBezTo>
                  <a:cubicBezTo>
                    <a:pt x="21" y="3"/>
                    <a:pt x="21" y="3"/>
                    <a:pt x="21" y="2"/>
                  </a:cubicBezTo>
                  <a:cubicBezTo>
                    <a:pt x="21" y="2"/>
                    <a:pt x="21" y="2"/>
                    <a:pt x="21" y="2"/>
                  </a:cubicBezTo>
                  <a:cubicBezTo>
                    <a:pt x="21" y="2"/>
                    <a:pt x="21" y="2"/>
                    <a:pt x="21" y="2"/>
                  </a:cubicBezTo>
                  <a:cubicBezTo>
                    <a:pt x="21" y="2"/>
                    <a:pt x="21" y="2"/>
                    <a:pt x="21" y="1"/>
                  </a:cubicBezTo>
                  <a:cubicBezTo>
                    <a:pt x="21" y="1"/>
                    <a:pt x="21" y="1"/>
                    <a:pt x="21" y="1"/>
                  </a:cubicBezTo>
                  <a:cubicBezTo>
                    <a:pt x="21" y="1"/>
                    <a:pt x="21" y="1"/>
                    <a:pt x="21" y="1"/>
                  </a:cubicBezTo>
                  <a:cubicBezTo>
                    <a:pt x="21" y="1"/>
                    <a:pt x="21" y="1"/>
                    <a:pt x="21" y="1"/>
                  </a:cubicBezTo>
                  <a:cubicBezTo>
                    <a:pt x="21" y="1"/>
                    <a:pt x="21" y="1"/>
                    <a:pt x="21" y="0"/>
                  </a:cubicBezTo>
                  <a:cubicBezTo>
                    <a:pt x="21" y="0"/>
                    <a:pt x="21" y="0"/>
                    <a:pt x="20" y="0"/>
                  </a:cubicBezTo>
                  <a:cubicBezTo>
                    <a:pt x="20" y="0"/>
                    <a:pt x="20" y="0"/>
                    <a:pt x="20" y="0"/>
                  </a:cubicBezTo>
                  <a:cubicBezTo>
                    <a:pt x="20" y="0"/>
                    <a:pt x="20" y="0"/>
                    <a:pt x="20" y="0"/>
                  </a:cubicBezTo>
                  <a:cubicBezTo>
                    <a:pt x="19" y="0"/>
                    <a:pt x="19" y="0"/>
                    <a:pt x="19" y="0"/>
                  </a:cubicBezTo>
                  <a:cubicBezTo>
                    <a:pt x="19" y="0"/>
                    <a:pt x="19" y="0"/>
                    <a:pt x="19" y="0"/>
                  </a:cubicBezTo>
                  <a:cubicBezTo>
                    <a:pt x="18" y="0"/>
                    <a:pt x="18" y="0"/>
                    <a:pt x="18" y="0"/>
                  </a:cubicBezTo>
                  <a:cubicBezTo>
                    <a:pt x="18" y="0"/>
                    <a:pt x="18" y="0"/>
                    <a:pt x="18" y="0"/>
                  </a:cubicBezTo>
                  <a:cubicBezTo>
                    <a:pt x="17" y="0"/>
                    <a:pt x="17" y="0"/>
                    <a:pt x="17" y="0"/>
                  </a:cubicBezTo>
                  <a:cubicBezTo>
                    <a:pt x="17" y="0"/>
                    <a:pt x="17" y="0"/>
                    <a:pt x="16" y="0"/>
                  </a:cubicBezTo>
                  <a:cubicBezTo>
                    <a:pt x="16" y="0"/>
                    <a:pt x="16" y="0"/>
                    <a:pt x="16" y="0"/>
                  </a:cubicBezTo>
                  <a:cubicBezTo>
                    <a:pt x="16" y="0"/>
                    <a:pt x="15" y="0"/>
                    <a:pt x="15" y="0"/>
                  </a:cubicBezTo>
                  <a:cubicBezTo>
                    <a:pt x="15" y="0"/>
                    <a:pt x="15" y="0"/>
                    <a:pt x="15" y="0"/>
                  </a:cubicBezTo>
                  <a:cubicBezTo>
                    <a:pt x="15" y="0"/>
                    <a:pt x="15" y="0"/>
                    <a:pt x="14" y="0"/>
                  </a:cubicBezTo>
                  <a:cubicBezTo>
                    <a:pt x="12" y="0"/>
                    <a:pt x="10" y="2"/>
                    <a:pt x="10" y="2"/>
                  </a:cubicBezTo>
                  <a:cubicBezTo>
                    <a:pt x="10" y="3"/>
                    <a:pt x="11" y="4"/>
                    <a:pt x="11" y="5"/>
                  </a:cubicBezTo>
                  <a:cubicBezTo>
                    <a:pt x="10" y="5"/>
                    <a:pt x="8" y="5"/>
                    <a:pt x="5" y="5"/>
                  </a:cubicBezTo>
                  <a:cubicBezTo>
                    <a:pt x="3" y="5"/>
                    <a:pt x="6" y="6"/>
                    <a:pt x="7" y="7"/>
                  </a:cubicBezTo>
                  <a:cubicBezTo>
                    <a:pt x="8" y="8"/>
                    <a:pt x="7" y="8"/>
                    <a:pt x="5" y="9"/>
                  </a:cubicBezTo>
                  <a:cubicBezTo>
                    <a:pt x="3" y="10"/>
                    <a:pt x="5" y="10"/>
                    <a:pt x="7" y="10"/>
                  </a:cubicBezTo>
                  <a:cubicBezTo>
                    <a:pt x="9" y="10"/>
                    <a:pt x="9" y="11"/>
                    <a:pt x="8" y="11"/>
                  </a:cubicBezTo>
                  <a:cubicBezTo>
                    <a:pt x="7" y="12"/>
                    <a:pt x="5" y="14"/>
                    <a:pt x="7" y="14"/>
                  </a:cubicBezTo>
                  <a:cubicBezTo>
                    <a:pt x="8" y="14"/>
                    <a:pt x="8" y="14"/>
                    <a:pt x="7" y="15"/>
                  </a:cubicBezTo>
                  <a:cubicBezTo>
                    <a:pt x="6" y="15"/>
                    <a:pt x="5" y="16"/>
                    <a:pt x="3" y="17"/>
                  </a:cubicBezTo>
                  <a:cubicBezTo>
                    <a:pt x="0" y="18"/>
                    <a:pt x="5" y="20"/>
                    <a:pt x="7"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178" name="Freeform 11"/>
            <p:cNvSpPr>
              <a:spLocks/>
            </p:cNvSpPr>
            <p:nvPr/>
          </p:nvSpPr>
          <p:spPr bwMode="auto">
            <a:xfrm>
              <a:off x="4031513" y="2919522"/>
              <a:ext cx="25260" cy="31575"/>
            </a:xfrm>
            <a:custGeom>
              <a:avLst/>
              <a:gdLst>
                <a:gd name="T0" fmla="*/ 1 w 5"/>
                <a:gd name="T1" fmla="*/ 5 h 6"/>
                <a:gd name="T2" fmla="*/ 4 w 5"/>
                <a:gd name="T3" fmla="*/ 1 h 6"/>
                <a:gd name="T4" fmla="*/ 0 w 5"/>
                <a:gd name="T5" fmla="*/ 3 h 6"/>
                <a:gd name="T6" fmla="*/ 1 w 5"/>
                <a:gd name="T7" fmla="*/ 5 h 6"/>
              </a:gdLst>
              <a:ahLst/>
              <a:cxnLst>
                <a:cxn ang="0">
                  <a:pos x="T0" y="T1"/>
                </a:cxn>
                <a:cxn ang="0">
                  <a:pos x="T2" y="T3"/>
                </a:cxn>
                <a:cxn ang="0">
                  <a:pos x="T4" y="T5"/>
                </a:cxn>
                <a:cxn ang="0">
                  <a:pos x="T6" y="T7"/>
                </a:cxn>
              </a:cxnLst>
              <a:rect l="0" t="0" r="r" b="b"/>
              <a:pathLst>
                <a:path w="5" h="6">
                  <a:moveTo>
                    <a:pt x="1" y="5"/>
                  </a:moveTo>
                  <a:cubicBezTo>
                    <a:pt x="2" y="4"/>
                    <a:pt x="5" y="0"/>
                    <a:pt x="4" y="1"/>
                  </a:cubicBezTo>
                  <a:cubicBezTo>
                    <a:pt x="2" y="2"/>
                    <a:pt x="0" y="3"/>
                    <a:pt x="0" y="3"/>
                  </a:cubicBezTo>
                  <a:cubicBezTo>
                    <a:pt x="0" y="4"/>
                    <a:pt x="0" y="6"/>
                    <a:pt x="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179" name="Freeform 12"/>
            <p:cNvSpPr>
              <a:spLocks/>
            </p:cNvSpPr>
            <p:nvPr/>
          </p:nvSpPr>
          <p:spPr bwMode="auto">
            <a:xfrm>
              <a:off x="4315690" y="3348943"/>
              <a:ext cx="25260" cy="46311"/>
            </a:xfrm>
            <a:custGeom>
              <a:avLst/>
              <a:gdLst>
                <a:gd name="T0" fmla="*/ 4 w 5"/>
                <a:gd name="T1" fmla="*/ 5 h 9"/>
                <a:gd name="T2" fmla="*/ 4 w 5"/>
                <a:gd name="T3" fmla="*/ 1 h 9"/>
                <a:gd name="T4" fmla="*/ 1 w 5"/>
                <a:gd name="T5" fmla="*/ 4 h 9"/>
                <a:gd name="T6" fmla="*/ 2 w 5"/>
                <a:gd name="T7" fmla="*/ 9 h 9"/>
                <a:gd name="T8" fmla="*/ 4 w 5"/>
                <a:gd name="T9" fmla="*/ 5 h 9"/>
              </a:gdLst>
              <a:ahLst/>
              <a:cxnLst>
                <a:cxn ang="0">
                  <a:pos x="T0" y="T1"/>
                </a:cxn>
                <a:cxn ang="0">
                  <a:pos x="T2" y="T3"/>
                </a:cxn>
                <a:cxn ang="0">
                  <a:pos x="T4" y="T5"/>
                </a:cxn>
                <a:cxn ang="0">
                  <a:pos x="T6" y="T7"/>
                </a:cxn>
                <a:cxn ang="0">
                  <a:pos x="T8" y="T9"/>
                </a:cxn>
              </a:cxnLst>
              <a:rect l="0" t="0" r="r" b="b"/>
              <a:pathLst>
                <a:path w="5" h="9">
                  <a:moveTo>
                    <a:pt x="4" y="5"/>
                  </a:moveTo>
                  <a:cubicBezTo>
                    <a:pt x="5" y="4"/>
                    <a:pt x="5" y="0"/>
                    <a:pt x="4" y="1"/>
                  </a:cubicBezTo>
                  <a:cubicBezTo>
                    <a:pt x="3" y="1"/>
                    <a:pt x="1" y="3"/>
                    <a:pt x="1" y="4"/>
                  </a:cubicBezTo>
                  <a:cubicBezTo>
                    <a:pt x="0" y="5"/>
                    <a:pt x="1" y="9"/>
                    <a:pt x="2" y="9"/>
                  </a:cubicBezTo>
                  <a:cubicBezTo>
                    <a:pt x="3" y="9"/>
                    <a:pt x="4" y="7"/>
                    <a:pt x="4"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180" name="Freeform 13"/>
            <p:cNvSpPr>
              <a:spLocks/>
            </p:cNvSpPr>
            <p:nvPr/>
          </p:nvSpPr>
          <p:spPr bwMode="auto">
            <a:xfrm>
              <a:off x="4305165" y="3388939"/>
              <a:ext cx="39995" cy="65256"/>
            </a:xfrm>
            <a:custGeom>
              <a:avLst/>
              <a:gdLst>
                <a:gd name="T0" fmla="*/ 2 w 8"/>
                <a:gd name="T1" fmla="*/ 13 h 13"/>
                <a:gd name="T2" fmla="*/ 6 w 8"/>
                <a:gd name="T3" fmla="*/ 10 h 13"/>
                <a:gd name="T4" fmla="*/ 5 w 8"/>
                <a:gd name="T5" fmla="*/ 3 h 13"/>
                <a:gd name="T6" fmla="*/ 2 w 8"/>
                <a:gd name="T7" fmla="*/ 7 h 13"/>
                <a:gd name="T8" fmla="*/ 2 w 8"/>
                <a:gd name="T9" fmla="*/ 13 h 13"/>
              </a:gdLst>
              <a:ahLst/>
              <a:cxnLst>
                <a:cxn ang="0">
                  <a:pos x="T0" y="T1"/>
                </a:cxn>
                <a:cxn ang="0">
                  <a:pos x="T2" y="T3"/>
                </a:cxn>
                <a:cxn ang="0">
                  <a:pos x="T4" y="T5"/>
                </a:cxn>
                <a:cxn ang="0">
                  <a:pos x="T6" y="T7"/>
                </a:cxn>
                <a:cxn ang="0">
                  <a:pos x="T8" y="T9"/>
                </a:cxn>
              </a:cxnLst>
              <a:rect l="0" t="0" r="r" b="b"/>
              <a:pathLst>
                <a:path w="8" h="13">
                  <a:moveTo>
                    <a:pt x="2" y="13"/>
                  </a:moveTo>
                  <a:cubicBezTo>
                    <a:pt x="3" y="13"/>
                    <a:pt x="6" y="11"/>
                    <a:pt x="6" y="10"/>
                  </a:cubicBezTo>
                  <a:cubicBezTo>
                    <a:pt x="7" y="9"/>
                    <a:pt x="8" y="0"/>
                    <a:pt x="5" y="3"/>
                  </a:cubicBezTo>
                  <a:cubicBezTo>
                    <a:pt x="4" y="3"/>
                    <a:pt x="2" y="6"/>
                    <a:pt x="2" y="7"/>
                  </a:cubicBezTo>
                  <a:cubicBezTo>
                    <a:pt x="2" y="8"/>
                    <a:pt x="0" y="12"/>
                    <a:pt x="2"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181" name="Freeform 14"/>
            <p:cNvSpPr>
              <a:spLocks/>
            </p:cNvSpPr>
            <p:nvPr/>
          </p:nvSpPr>
          <p:spPr bwMode="auto">
            <a:xfrm>
              <a:off x="4389365" y="3475244"/>
              <a:ext cx="65256" cy="33680"/>
            </a:xfrm>
            <a:custGeom>
              <a:avLst/>
              <a:gdLst>
                <a:gd name="T0" fmla="*/ 9 w 13"/>
                <a:gd name="T1" fmla="*/ 1 h 7"/>
                <a:gd name="T2" fmla="*/ 4 w 13"/>
                <a:gd name="T3" fmla="*/ 1 h 7"/>
                <a:gd name="T4" fmla="*/ 1 w 13"/>
                <a:gd name="T5" fmla="*/ 1 h 7"/>
                <a:gd name="T6" fmla="*/ 5 w 13"/>
                <a:gd name="T7" fmla="*/ 4 h 7"/>
                <a:gd name="T8" fmla="*/ 10 w 13"/>
                <a:gd name="T9" fmla="*/ 7 h 7"/>
                <a:gd name="T10" fmla="*/ 12 w 13"/>
                <a:gd name="T11" fmla="*/ 4 h 7"/>
                <a:gd name="T12" fmla="*/ 13 w 13"/>
                <a:gd name="T13" fmla="*/ 1 h 7"/>
                <a:gd name="T14" fmla="*/ 9 w 13"/>
                <a:gd name="T15" fmla="*/ 1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7">
                  <a:moveTo>
                    <a:pt x="9" y="1"/>
                  </a:moveTo>
                  <a:cubicBezTo>
                    <a:pt x="7" y="2"/>
                    <a:pt x="5" y="1"/>
                    <a:pt x="4" y="1"/>
                  </a:cubicBezTo>
                  <a:cubicBezTo>
                    <a:pt x="2" y="0"/>
                    <a:pt x="1" y="1"/>
                    <a:pt x="1" y="1"/>
                  </a:cubicBezTo>
                  <a:cubicBezTo>
                    <a:pt x="0" y="2"/>
                    <a:pt x="4" y="3"/>
                    <a:pt x="5" y="4"/>
                  </a:cubicBezTo>
                  <a:cubicBezTo>
                    <a:pt x="7" y="4"/>
                    <a:pt x="8" y="6"/>
                    <a:pt x="10" y="7"/>
                  </a:cubicBezTo>
                  <a:cubicBezTo>
                    <a:pt x="13" y="7"/>
                    <a:pt x="12" y="5"/>
                    <a:pt x="12" y="4"/>
                  </a:cubicBezTo>
                  <a:cubicBezTo>
                    <a:pt x="12" y="3"/>
                    <a:pt x="12" y="2"/>
                    <a:pt x="13" y="1"/>
                  </a:cubicBezTo>
                  <a:cubicBezTo>
                    <a:pt x="13" y="0"/>
                    <a:pt x="10" y="1"/>
                    <a:pt x="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182" name="Freeform 15"/>
            <p:cNvSpPr>
              <a:spLocks/>
            </p:cNvSpPr>
            <p:nvPr/>
          </p:nvSpPr>
          <p:spPr bwMode="auto">
            <a:xfrm>
              <a:off x="4618812" y="3534186"/>
              <a:ext cx="75781" cy="10525"/>
            </a:xfrm>
            <a:custGeom>
              <a:avLst/>
              <a:gdLst>
                <a:gd name="T0" fmla="*/ 12 w 15"/>
                <a:gd name="T1" fmla="*/ 2 h 2"/>
                <a:gd name="T2" fmla="*/ 5 w 15"/>
                <a:gd name="T3" fmla="*/ 0 h 2"/>
                <a:gd name="T4" fmla="*/ 1 w 15"/>
                <a:gd name="T5" fmla="*/ 0 h 2"/>
                <a:gd name="T6" fmla="*/ 5 w 15"/>
                <a:gd name="T7" fmla="*/ 2 h 2"/>
                <a:gd name="T8" fmla="*/ 12 w 15"/>
                <a:gd name="T9" fmla="*/ 2 h 2"/>
              </a:gdLst>
              <a:ahLst/>
              <a:cxnLst>
                <a:cxn ang="0">
                  <a:pos x="T0" y="T1"/>
                </a:cxn>
                <a:cxn ang="0">
                  <a:pos x="T2" y="T3"/>
                </a:cxn>
                <a:cxn ang="0">
                  <a:pos x="T4" y="T5"/>
                </a:cxn>
                <a:cxn ang="0">
                  <a:pos x="T6" y="T7"/>
                </a:cxn>
                <a:cxn ang="0">
                  <a:pos x="T8" y="T9"/>
                </a:cxn>
              </a:cxnLst>
              <a:rect l="0" t="0" r="r" b="b"/>
              <a:pathLst>
                <a:path w="15" h="2">
                  <a:moveTo>
                    <a:pt x="12" y="2"/>
                  </a:moveTo>
                  <a:cubicBezTo>
                    <a:pt x="15" y="2"/>
                    <a:pt x="7" y="0"/>
                    <a:pt x="5" y="0"/>
                  </a:cubicBezTo>
                  <a:cubicBezTo>
                    <a:pt x="3" y="0"/>
                    <a:pt x="1" y="0"/>
                    <a:pt x="1" y="0"/>
                  </a:cubicBezTo>
                  <a:cubicBezTo>
                    <a:pt x="0" y="1"/>
                    <a:pt x="4" y="1"/>
                    <a:pt x="5" y="2"/>
                  </a:cubicBezTo>
                  <a:cubicBezTo>
                    <a:pt x="6" y="2"/>
                    <a:pt x="9" y="2"/>
                    <a:pt x="1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183" name="Freeform 16"/>
            <p:cNvSpPr>
              <a:spLocks/>
            </p:cNvSpPr>
            <p:nvPr/>
          </p:nvSpPr>
          <p:spPr bwMode="auto">
            <a:xfrm>
              <a:off x="3722075" y="2092248"/>
              <a:ext cx="3999533" cy="3149107"/>
            </a:xfrm>
            <a:custGeom>
              <a:avLst/>
              <a:gdLst>
                <a:gd name="T0" fmla="*/ 539 w 803"/>
                <a:gd name="T1" fmla="*/ 441 h 631"/>
                <a:gd name="T2" fmla="*/ 515 w 803"/>
                <a:gd name="T3" fmla="*/ 398 h 631"/>
                <a:gd name="T4" fmla="*/ 537 w 803"/>
                <a:gd name="T5" fmla="*/ 365 h 631"/>
                <a:gd name="T6" fmla="*/ 589 w 803"/>
                <a:gd name="T7" fmla="*/ 334 h 631"/>
                <a:gd name="T8" fmla="*/ 592 w 803"/>
                <a:gd name="T9" fmla="*/ 269 h 631"/>
                <a:gd name="T10" fmla="*/ 617 w 803"/>
                <a:gd name="T11" fmla="*/ 293 h 631"/>
                <a:gd name="T12" fmla="*/ 640 w 803"/>
                <a:gd name="T13" fmla="*/ 195 h 631"/>
                <a:gd name="T14" fmla="*/ 691 w 803"/>
                <a:gd name="T15" fmla="*/ 163 h 631"/>
                <a:gd name="T16" fmla="*/ 702 w 803"/>
                <a:gd name="T17" fmla="*/ 198 h 631"/>
                <a:gd name="T18" fmla="*/ 729 w 803"/>
                <a:gd name="T19" fmla="*/ 156 h 631"/>
                <a:gd name="T20" fmla="*/ 766 w 803"/>
                <a:gd name="T21" fmla="*/ 111 h 631"/>
                <a:gd name="T22" fmla="*/ 764 w 803"/>
                <a:gd name="T23" fmla="*/ 94 h 631"/>
                <a:gd name="T24" fmla="*/ 662 w 803"/>
                <a:gd name="T25" fmla="*/ 72 h 631"/>
                <a:gd name="T26" fmla="*/ 599 w 803"/>
                <a:gd name="T27" fmla="*/ 71 h 631"/>
                <a:gd name="T28" fmla="*/ 543 w 803"/>
                <a:gd name="T29" fmla="*/ 46 h 631"/>
                <a:gd name="T30" fmla="*/ 500 w 803"/>
                <a:gd name="T31" fmla="*/ 18 h 631"/>
                <a:gd name="T32" fmla="*/ 443 w 803"/>
                <a:gd name="T33" fmla="*/ 21 h 631"/>
                <a:gd name="T34" fmla="*/ 380 w 803"/>
                <a:gd name="T35" fmla="*/ 55 h 631"/>
                <a:gd name="T36" fmla="*/ 380 w 803"/>
                <a:gd name="T37" fmla="*/ 95 h 631"/>
                <a:gd name="T38" fmla="*/ 340 w 803"/>
                <a:gd name="T39" fmla="*/ 80 h 631"/>
                <a:gd name="T40" fmla="*/ 297 w 803"/>
                <a:gd name="T41" fmla="*/ 88 h 631"/>
                <a:gd name="T42" fmla="*/ 234 w 803"/>
                <a:gd name="T43" fmla="*/ 120 h 631"/>
                <a:gd name="T44" fmla="*/ 237 w 803"/>
                <a:gd name="T45" fmla="*/ 93 h 631"/>
                <a:gd name="T46" fmla="*/ 199 w 803"/>
                <a:gd name="T47" fmla="*/ 71 h 631"/>
                <a:gd name="T48" fmla="*/ 172 w 803"/>
                <a:gd name="T49" fmla="*/ 81 h 631"/>
                <a:gd name="T50" fmla="*/ 142 w 803"/>
                <a:gd name="T51" fmla="*/ 111 h 631"/>
                <a:gd name="T52" fmla="*/ 110 w 803"/>
                <a:gd name="T53" fmla="*/ 151 h 631"/>
                <a:gd name="T54" fmla="*/ 134 w 803"/>
                <a:gd name="T55" fmla="*/ 168 h 631"/>
                <a:gd name="T56" fmla="*/ 177 w 803"/>
                <a:gd name="T57" fmla="*/ 116 h 631"/>
                <a:gd name="T58" fmla="*/ 198 w 803"/>
                <a:gd name="T59" fmla="*/ 159 h 631"/>
                <a:gd name="T60" fmla="*/ 165 w 803"/>
                <a:gd name="T61" fmla="*/ 191 h 631"/>
                <a:gd name="T62" fmla="*/ 127 w 803"/>
                <a:gd name="T63" fmla="*/ 186 h 631"/>
                <a:gd name="T64" fmla="*/ 114 w 803"/>
                <a:gd name="T65" fmla="*/ 196 h 631"/>
                <a:gd name="T66" fmla="*/ 77 w 803"/>
                <a:gd name="T67" fmla="*/ 233 h 631"/>
                <a:gd name="T68" fmla="*/ 50 w 803"/>
                <a:gd name="T69" fmla="*/ 282 h 631"/>
                <a:gd name="T70" fmla="*/ 114 w 803"/>
                <a:gd name="T71" fmla="*/ 250 h 631"/>
                <a:gd name="T72" fmla="*/ 136 w 803"/>
                <a:gd name="T73" fmla="*/ 243 h 631"/>
                <a:gd name="T74" fmla="*/ 163 w 803"/>
                <a:gd name="T75" fmla="*/ 258 h 631"/>
                <a:gd name="T76" fmla="*/ 183 w 803"/>
                <a:gd name="T77" fmla="*/ 274 h 631"/>
                <a:gd name="T78" fmla="*/ 200 w 803"/>
                <a:gd name="T79" fmla="*/ 250 h 631"/>
                <a:gd name="T80" fmla="*/ 241 w 803"/>
                <a:gd name="T81" fmla="*/ 230 h 631"/>
                <a:gd name="T82" fmla="*/ 214 w 803"/>
                <a:gd name="T83" fmla="*/ 260 h 631"/>
                <a:gd name="T84" fmla="*/ 232 w 803"/>
                <a:gd name="T85" fmla="*/ 286 h 631"/>
                <a:gd name="T86" fmla="*/ 175 w 803"/>
                <a:gd name="T87" fmla="*/ 302 h 631"/>
                <a:gd name="T88" fmla="*/ 86 w 803"/>
                <a:gd name="T89" fmla="*/ 285 h 631"/>
                <a:gd name="T90" fmla="*/ 5 w 803"/>
                <a:gd name="T91" fmla="*/ 351 h 631"/>
                <a:gd name="T92" fmla="*/ 8 w 803"/>
                <a:gd name="T93" fmla="*/ 399 h 631"/>
                <a:gd name="T94" fmla="*/ 54 w 803"/>
                <a:gd name="T95" fmla="*/ 424 h 631"/>
                <a:gd name="T96" fmla="*/ 81 w 803"/>
                <a:gd name="T97" fmla="*/ 420 h 631"/>
                <a:gd name="T98" fmla="*/ 117 w 803"/>
                <a:gd name="T99" fmla="*/ 438 h 631"/>
                <a:gd name="T100" fmla="*/ 125 w 803"/>
                <a:gd name="T101" fmla="*/ 471 h 631"/>
                <a:gd name="T102" fmla="*/ 137 w 803"/>
                <a:gd name="T103" fmla="*/ 582 h 631"/>
                <a:gd name="T104" fmla="*/ 210 w 803"/>
                <a:gd name="T105" fmla="*/ 603 h 631"/>
                <a:gd name="T106" fmla="*/ 252 w 803"/>
                <a:gd name="T107" fmla="*/ 489 h 631"/>
                <a:gd name="T108" fmla="*/ 267 w 803"/>
                <a:gd name="T109" fmla="*/ 395 h 631"/>
                <a:gd name="T110" fmla="*/ 225 w 803"/>
                <a:gd name="T111" fmla="*/ 324 h 631"/>
                <a:gd name="T112" fmla="*/ 306 w 803"/>
                <a:gd name="T113" fmla="*/ 374 h 631"/>
                <a:gd name="T114" fmla="*/ 321 w 803"/>
                <a:gd name="T115" fmla="*/ 339 h 631"/>
                <a:gd name="T116" fmla="*/ 283 w 803"/>
                <a:gd name="T117" fmla="*/ 317 h 631"/>
                <a:gd name="T118" fmla="*/ 346 w 803"/>
                <a:gd name="T119" fmla="*/ 336 h 631"/>
                <a:gd name="T120" fmla="*/ 428 w 803"/>
                <a:gd name="T121" fmla="*/ 392 h 631"/>
                <a:gd name="T122" fmla="*/ 475 w 803"/>
                <a:gd name="T123" fmla="*/ 354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03" h="631">
                  <a:moveTo>
                    <a:pt x="500" y="374"/>
                  </a:moveTo>
                  <a:cubicBezTo>
                    <a:pt x="501" y="374"/>
                    <a:pt x="504" y="381"/>
                    <a:pt x="505" y="384"/>
                  </a:cubicBezTo>
                  <a:cubicBezTo>
                    <a:pt x="507" y="387"/>
                    <a:pt x="507" y="389"/>
                    <a:pt x="508" y="391"/>
                  </a:cubicBezTo>
                  <a:cubicBezTo>
                    <a:pt x="510" y="392"/>
                    <a:pt x="508" y="396"/>
                    <a:pt x="509" y="397"/>
                  </a:cubicBezTo>
                  <a:cubicBezTo>
                    <a:pt x="509" y="398"/>
                    <a:pt x="509" y="399"/>
                    <a:pt x="508" y="400"/>
                  </a:cubicBezTo>
                  <a:cubicBezTo>
                    <a:pt x="508" y="401"/>
                    <a:pt x="508" y="401"/>
                    <a:pt x="508" y="402"/>
                  </a:cubicBezTo>
                  <a:cubicBezTo>
                    <a:pt x="508" y="402"/>
                    <a:pt x="508" y="403"/>
                    <a:pt x="508" y="403"/>
                  </a:cubicBezTo>
                  <a:cubicBezTo>
                    <a:pt x="508" y="403"/>
                    <a:pt x="508" y="403"/>
                    <a:pt x="508" y="403"/>
                  </a:cubicBezTo>
                  <a:cubicBezTo>
                    <a:pt x="508" y="403"/>
                    <a:pt x="508" y="403"/>
                    <a:pt x="508" y="403"/>
                  </a:cubicBezTo>
                  <a:cubicBezTo>
                    <a:pt x="508" y="403"/>
                    <a:pt x="508" y="404"/>
                    <a:pt x="508" y="404"/>
                  </a:cubicBezTo>
                  <a:cubicBezTo>
                    <a:pt x="508" y="405"/>
                    <a:pt x="509" y="409"/>
                    <a:pt x="510" y="410"/>
                  </a:cubicBezTo>
                  <a:cubicBezTo>
                    <a:pt x="511" y="411"/>
                    <a:pt x="512" y="411"/>
                    <a:pt x="513" y="412"/>
                  </a:cubicBezTo>
                  <a:cubicBezTo>
                    <a:pt x="513" y="412"/>
                    <a:pt x="513" y="412"/>
                    <a:pt x="513" y="412"/>
                  </a:cubicBezTo>
                  <a:cubicBezTo>
                    <a:pt x="513" y="412"/>
                    <a:pt x="513" y="413"/>
                    <a:pt x="513" y="413"/>
                  </a:cubicBezTo>
                  <a:cubicBezTo>
                    <a:pt x="514" y="413"/>
                    <a:pt x="514" y="413"/>
                    <a:pt x="514" y="413"/>
                  </a:cubicBezTo>
                  <a:cubicBezTo>
                    <a:pt x="514" y="413"/>
                    <a:pt x="514" y="413"/>
                    <a:pt x="515" y="414"/>
                  </a:cubicBezTo>
                  <a:cubicBezTo>
                    <a:pt x="515" y="414"/>
                    <a:pt x="515" y="414"/>
                    <a:pt x="515" y="414"/>
                  </a:cubicBezTo>
                  <a:cubicBezTo>
                    <a:pt x="515" y="414"/>
                    <a:pt x="516" y="414"/>
                    <a:pt x="516" y="415"/>
                  </a:cubicBezTo>
                  <a:cubicBezTo>
                    <a:pt x="516" y="415"/>
                    <a:pt x="516" y="415"/>
                    <a:pt x="516" y="415"/>
                  </a:cubicBezTo>
                  <a:cubicBezTo>
                    <a:pt x="517" y="415"/>
                    <a:pt x="517" y="416"/>
                    <a:pt x="517" y="416"/>
                  </a:cubicBezTo>
                  <a:cubicBezTo>
                    <a:pt x="517" y="416"/>
                    <a:pt x="518" y="416"/>
                    <a:pt x="518" y="417"/>
                  </a:cubicBezTo>
                  <a:cubicBezTo>
                    <a:pt x="518" y="417"/>
                    <a:pt x="518" y="417"/>
                    <a:pt x="519" y="417"/>
                  </a:cubicBezTo>
                  <a:cubicBezTo>
                    <a:pt x="519" y="417"/>
                    <a:pt x="519" y="418"/>
                    <a:pt x="519" y="418"/>
                  </a:cubicBezTo>
                  <a:cubicBezTo>
                    <a:pt x="519" y="418"/>
                    <a:pt x="520" y="419"/>
                    <a:pt x="520" y="419"/>
                  </a:cubicBezTo>
                  <a:cubicBezTo>
                    <a:pt x="520" y="419"/>
                    <a:pt x="520" y="419"/>
                    <a:pt x="521" y="420"/>
                  </a:cubicBezTo>
                  <a:cubicBezTo>
                    <a:pt x="521" y="420"/>
                    <a:pt x="521" y="420"/>
                    <a:pt x="521" y="421"/>
                  </a:cubicBezTo>
                  <a:cubicBezTo>
                    <a:pt x="522" y="422"/>
                    <a:pt x="521" y="423"/>
                    <a:pt x="522" y="425"/>
                  </a:cubicBezTo>
                  <a:cubicBezTo>
                    <a:pt x="523" y="426"/>
                    <a:pt x="524" y="429"/>
                    <a:pt x="525" y="431"/>
                  </a:cubicBezTo>
                  <a:cubicBezTo>
                    <a:pt x="526" y="432"/>
                    <a:pt x="527" y="435"/>
                    <a:pt x="529" y="436"/>
                  </a:cubicBezTo>
                  <a:cubicBezTo>
                    <a:pt x="531" y="437"/>
                    <a:pt x="535" y="440"/>
                    <a:pt x="537" y="441"/>
                  </a:cubicBezTo>
                  <a:cubicBezTo>
                    <a:pt x="538" y="441"/>
                    <a:pt x="538" y="441"/>
                    <a:pt x="539" y="441"/>
                  </a:cubicBezTo>
                  <a:cubicBezTo>
                    <a:pt x="539" y="441"/>
                    <a:pt x="539" y="441"/>
                    <a:pt x="539" y="441"/>
                  </a:cubicBezTo>
                  <a:cubicBezTo>
                    <a:pt x="540" y="441"/>
                    <a:pt x="540" y="441"/>
                    <a:pt x="540" y="441"/>
                  </a:cubicBezTo>
                  <a:cubicBezTo>
                    <a:pt x="540" y="441"/>
                    <a:pt x="540" y="441"/>
                    <a:pt x="541" y="441"/>
                  </a:cubicBezTo>
                  <a:cubicBezTo>
                    <a:pt x="541" y="441"/>
                    <a:pt x="541" y="441"/>
                    <a:pt x="541" y="441"/>
                  </a:cubicBezTo>
                  <a:cubicBezTo>
                    <a:pt x="541" y="441"/>
                    <a:pt x="542" y="441"/>
                    <a:pt x="542" y="441"/>
                  </a:cubicBezTo>
                  <a:cubicBezTo>
                    <a:pt x="542" y="441"/>
                    <a:pt x="542" y="441"/>
                    <a:pt x="542" y="441"/>
                  </a:cubicBezTo>
                  <a:cubicBezTo>
                    <a:pt x="542" y="441"/>
                    <a:pt x="542" y="441"/>
                    <a:pt x="542" y="441"/>
                  </a:cubicBezTo>
                  <a:cubicBezTo>
                    <a:pt x="542" y="441"/>
                    <a:pt x="542" y="441"/>
                    <a:pt x="542" y="441"/>
                  </a:cubicBezTo>
                  <a:cubicBezTo>
                    <a:pt x="542" y="440"/>
                    <a:pt x="542" y="440"/>
                    <a:pt x="542" y="440"/>
                  </a:cubicBezTo>
                  <a:cubicBezTo>
                    <a:pt x="542" y="440"/>
                    <a:pt x="542" y="440"/>
                    <a:pt x="542" y="440"/>
                  </a:cubicBezTo>
                  <a:cubicBezTo>
                    <a:pt x="542" y="439"/>
                    <a:pt x="541" y="439"/>
                    <a:pt x="541" y="439"/>
                  </a:cubicBezTo>
                  <a:cubicBezTo>
                    <a:pt x="541" y="439"/>
                    <a:pt x="541" y="439"/>
                    <a:pt x="541" y="438"/>
                  </a:cubicBezTo>
                  <a:cubicBezTo>
                    <a:pt x="541" y="438"/>
                    <a:pt x="541" y="438"/>
                    <a:pt x="541" y="438"/>
                  </a:cubicBezTo>
                  <a:cubicBezTo>
                    <a:pt x="541" y="438"/>
                    <a:pt x="541" y="438"/>
                    <a:pt x="541" y="438"/>
                  </a:cubicBezTo>
                  <a:cubicBezTo>
                    <a:pt x="541" y="438"/>
                    <a:pt x="541" y="438"/>
                    <a:pt x="540" y="437"/>
                  </a:cubicBezTo>
                  <a:cubicBezTo>
                    <a:pt x="540" y="437"/>
                    <a:pt x="540" y="437"/>
                    <a:pt x="540" y="437"/>
                  </a:cubicBezTo>
                  <a:cubicBezTo>
                    <a:pt x="540" y="436"/>
                    <a:pt x="540" y="436"/>
                    <a:pt x="540" y="436"/>
                  </a:cubicBezTo>
                  <a:cubicBezTo>
                    <a:pt x="540" y="436"/>
                    <a:pt x="540" y="436"/>
                    <a:pt x="539" y="435"/>
                  </a:cubicBezTo>
                  <a:cubicBezTo>
                    <a:pt x="539" y="435"/>
                    <a:pt x="539" y="435"/>
                    <a:pt x="539" y="435"/>
                  </a:cubicBezTo>
                  <a:cubicBezTo>
                    <a:pt x="539" y="435"/>
                    <a:pt x="539" y="435"/>
                    <a:pt x="539" y="435"/>
                  </a:cubicBezTo>
                  <a:cubicBezTo>
                    <a:pt x="537" y="433"/>
                    <a:pt x="536" y="427"/>
                    <a:pt x="536" y="426"/>
                  </a:cubicBezTo>
                  <a:cubicBezTo>
                    <a:pt x="536" y="425"/>
                    <a:pt x="532" y="422"/>
                    <a:pt x="529" y="420"/>
                  </a:cubicBezTo>
                  <a:cubicBezTo>
                    <a:pt x="528" y="420"/>
                    <a:pt x="528" y="419"/>
                    <a:pt x="527" y="419"/>
                  </a:cubicBezTo>
                  <a:cubicBezTo>
                    <a:pt x="527" y="419"/>
                    <a:pt x="527" y="419"/>
                    <a:pt x="527" y="419"/>
                  </a:cubicBezTo>
                  <a:cubicBezTo>
                    <a:pt x="527" y="419"/>
                    <a:pt x="527" y="419"/>
                    <a:pt x="527" y="419"/>
                  </a:cubicBezTo>
                  <a:cubicBezTo>
                    <a:pt x="526" y="418"/>
                    <a:pt x="526" y="418"/>
                    <a:pt x="526" y="418"/>
                  </a:cubicBezTo>
                  <a:cubicBezTo>
                    <a:pt x="526" y="418"/>
                    <a:pt x="526" y="418"/>
                    <a:pt x="525" y="418"/>
                  </a:cubicBezTo>
                  <a:cubicBezTo>
                    <a:pt x="525" y="418"/>
                    <a:pt x="525" y="418"/>
                    <a:pt x="525" y="418"/>
                  </a:cubicBezTo>
                  <a:cubicBezTo>
                    <a:pt x="524" y="417"/>
                    <a:pt x="524" y="417"/>
                    <a:pt x="523" y="417"/>
                  </a:cubicBezTo>
                  <a:cubicBezTo>
                    <a:pt x="521" y="416"/>
                    <a:pt x="518" y="409"/>
                    <a:pt x="517" y="407"/>
                  </a:cubicBezTo>
                  <a:cubicBezTo>
                    <a:pt x="516" y="406"/>
                    <a:pt x="515" y="406"/>
                    <a:pt x="515" y="407"/>
                  </a:cubicBezTo>
                  <a:cubicBezTo>
                    <a:pt x="514" y="407"/>
                    <a:pt x="513" y="403"/>
                    <a:pt x="513" y="402"/>
                  </a:cubicBezTo>
                  <a:cubicBezTo>
                    <a:pt x="514" y="401"/>
                    <a:pt x="514" y="400"/>
                    <a:pt x="515" y="398"/>
                  </a:cubicBezTo>
                  <a:cubicBezTo>
                    <a:pt x="515" y="396"/>
                    <a:pt x="516" y="389"/>
                    <a:pt x="516" y="388"/>
                  </a:cubicBezTo>
                  <a:cubicBezTo>
                    <a:pt x="517" y="387"/>
                    <a:pt x="518" y="389"/>
                    <a:pt x="519" y="390"/>
                  </a:cubicBezTo>
                  <a:cubicBezTo>
                    <a:pt x="520" y="391"/>
                    <a:pt x="520" y="390"/>
                    <a:pt x="521" y="390"/>
                  </a:cubicBezTo>
                  <a:cubicBezTo>
                    <a:pt x="522" y="390"/>
                    <a:pt x="523" y="392"/>
                    <a:pt x="524" y="394"/>
                  </a:cubicBezTo>
                  <a:cubicBezTo>
                    <a:pt x="525" y="395"/>
                    <a:pt x="525" y="394"/>
                    <a:pt x="526" y="394"/>
                  </a:cubicBezTo>
                  <a:cubicBezTo>
                    <a:pt x="526" y="394"/>
                    <a:pt x="527" y="394"/>
                    <a:pt x="527" y="394"/>
                  </a:cubicBezTo>
                  <a:cubicBezTo>
                    <a:pt x="527" y="394"/>
                    <a:pt x="527" y="394"/>
                    <a:pt x="527" y="394"/>
                  </a:cubicBezTo>
                  <a:cubicBezTo>
                    <a:pt x="527" y="395"/>
                    <a:pt x="527" y="395"/>
                    <a:pt x="527" y="395"/>
                  </a:cubicBezTo>
                  <a:cubicBezTo>
                    <a:pt x="527" y="395"/>
                    <a:pt x="528" y="395"/>
                    <a:pt x="528" y="396"/>
                  </a:cubicBezTo>
                  <a:cubicBezTo>
                    <a:pt x="528" y="396"/>
                    <a:pt x="528" y="396"/>
                    <a:pt x="528" y="396"/>
                  </a:cubicBezTo>
                  <a:cubicBezTo>
                    <a:pt x="528" y="396"/>
                    <a:pt x="528" y="397"/>
                    <a:pt x="529" y="397"/>
                  </a:cubicBezTo>
                  <a:cubicBezTo>
                    <a:pt x="529" y="397"/>
                    <a:pt x="529" y="397"/>
                    <a:pt x="529" y="397"/>
                  </a:cubicBezTo>
                  <a:cubicBezTo>
                    <a:pt x="529" y="398"/>
                    <a:pt x="529" y="398"/>
                    <a:pt x="530" y="398"/>
                  </a:cubicBezTo>
                  <a:cubicBezTo>
                    <a:pt x="530" y="399"/>
                    <a:pt x="530" y="399"/>
                    <a:pt x="530" y="399"/>
                  </a:cubicBezTo>
                  <a:cubicBezTo>
                    <a:pt x="531" y="401"/>
                    <a:pt x="533" y="398"/>
                    <a:pt x="535" y="400"/>
                  </a:cubicBezTo>
                  <a:cubicBezTo>
                    <a:pt x="535" y="400"/>
                    <a:pt x="535" y="400"/>
                    <a:pt x="536" y="401"/>
                  </a:cubicBezTo>
                  <a:cubicBezTo>
                    <a:pt x="536" y="401"/>
                    <a:pt x="536" y="401"/>
                    <a:pt x="536" y="401"/>
                  </a:cubicBezTo>
                  <a:cubicBezTo>
                    <a:pt x="536" y="401"/>
                    <a:pt x="536" y="401"/>
                    <a:pt x="536" y="402"/>
                  </a:cubicBezTo>
                  <a:cubicBezTo>
                    <a:pt x="536" y="402"/>
                    <a:pt x="537" y="402"/>
                    <a:pt x="537" y="402"/>
                  </a:cubicBezTo>
                  <a:cubicBezTo>
                    <a:pt x="537" y="402"/>
                    <a:pt x="538" y="402"/>
                    <a:pt x="538" y="403"/>
                  </a:cubicBezTo>
                  <a:cubicBezTo>
                    <a:pt x="538" y="403"/>
                    <a:pt x="539" y="403"/>
                    <a:pt x="539" y="404"/>
                  </a:cubicBezTo>
                  <a:cubicBezTo>
                    <a:pt x="540" y="404"/>
                    <a:pt x="538" y="409"/>
                    <a:pt x="539" y="410"/>
                  </a:cubicBezTo>
                  <a:cubicBezTo>
                    <a:pt x="540" y="411"/>
                    <a:pt x="542" y="408"/>
                    <a:pt x="542" y="407"/>
                  </a:cubicBezTo>
                  <a:cubicBezTo>
                    <a:pt x="542" y="406"/>
                    <a:pt x="545" y="406"/>
                    <a:pt x="545" y="406"/>
                  </a:cubicBezTo>
                  <a:cubicBezTo>
                    <a:pt x="546" y="405"/>
                    <a:pt x="546" y="403"/>
                    <a:pt x="546" y="402"/>
                  </a:cubicBezTo>
                  <a:cubicBezTo>
                    <a:pt x="547" y="400"/>
                    <a:pt x="548" y="401"/>
                    <a:pt x="550" y="401"/>
                  </a:cubicBezTo>
                  <a:cubicBezTo>
                    <a:pt x="551" y="401"/>
                    <a:pt x="554" y="398"/>
                    <a:pt x="555" y="397"/>
                  </a:cubicBezTo>
                  <a:cubicBezTo>
                    <a:pt x="556" y="395"/>
                    <a:pt x="556" y="389"/>
                    <a:pt x="555" y="388"/>
                  </a:cubicBezTo>
                  <a:cubicBezTo>
                    <a:pt x="555" y="386"/>
                    <a:pt x="553" y="381"/>
                    <a:pt x="552" y="380"/>
                  </a:cubicBezTo>
                  <a:cubicBezTo>
                    <a:pt x="551" y="378"/>
                    <a:pt x="547" y="375"/>
                    <a:pt x="545" y="374"/>
                  </a:cubicBezTo>
                  <a:cubicBezTo>
                    <a:pt x="544" y="374"/>
                    <a:pt x="543" y="372"/>
                    <a:pt x="541" y="369"/>
                  </a:cubicBezTo>
                  <a:cubicBezTo>
                    <a:pt x="539" y="367"/>
                    <a:pt x="539" y="367"/>
                    <a:pt x="537" y="365"/>
                  </a:cubicBezTo>
                  <a:cubicBezTo>
                    <a:pt x="535" y="364"/>
                    <a:pt x="536" y="364"/>
                    <a:pt x="536" y="362"/>
                  </a:cubicBezTo>
                  <a:cubicBezTo>
                    <a:pt x="536" y="361"/>
                    <a:pt x="536" y="360"/>
                    <a:pt x="536" y="359"/>
                  </a:cubicBezTo>
                  <a:cubicBezTo>
                    <a:pt x="537" y="359"/>
                    <a:pt x="537" y="358"/>
                    <a:pt x="538" y="357"/>
                  </a:cubicBezTo>
                  <a:cubicBezTo>
                    <a:pt x="538" y="356"/>
                    <a:pt x="538" y="356"/>
                    <a:pt x="539" y="356"/>
                  </a:cubicBezTo>
                  <a:cubicBezTo>
                    <a:pt x="539" y="356"/>
                    <a:pt x="539" y="356"/>
                    <a:pt x="539" y="356"/>
                  </a:cubicBezTo>
                  <a:cubicBezTo>
                    <a:pt x="539" y="356"/>
                    <a:pt x="539" y="356"/>
                    <a:pt x="539" y="355"/>
                  </a:cubicBezTo>
                  <a:cubicBezTo>
                    <a:pt x="539" y="355"/>
                    <a:pt x="540" y="355"/>
                    <a:pt x="540" y="355"/>
                  </a:cubicBezTo>
                  <a:cubicBezTo>
                    <a:pt x="540" y="355"/>
                    <a:pt x="540" y="355"/>
                    <a:pt x="540" y="355"/>
                  </a:cubicBezTo>
                  <a:cubicBezTo>
                    <a:pt x="540" y="355"/>
                    <a:pt x="540" y="355"/>
                    <a:pt x="541" y="355"/>
                  </a:cubicBezTo>
                  <a:cubicBezTo>
                    <a:pt x="541" y="355"/>
                    <a:pt x="541" y="355"/>
                    <a:pt x="541" y="354"/>
                  </a:cubicBezTo>
                  <a:cubicBezTo>
                    <a:pt x="541" y="354"/>
                    <a:pt x="541" y="354"/>
                    <a:pt x="542" y="354"/>
                  </a:cubicBezTo>
                  <a:cubicBezTo>
                    <a:pt x="542" y="354"/>
                    <a:pt x="543" y="354"/>
                    <a:pt x="544" y="353"/>
                  </a:cubicBezTo>
                  <a:cubicBezTo>
                    <a:pt x="544" y="353"/>
                    <a:pt x="544" y="353"/>
                    <a:pt x="544" y="353"/>
                  </a:cubicBezTo>
                  <a:cubicBezTo>
                    <a:pt x="544" y="353"/>
                    <a:pt x="544" y="353"/>
                    <a:pt x="544" y="353"/>
                  </a:cubicBezTo>
                  <a:cubicBezTo>
                    <a:pt x="544" y="353"/>
                    <a:pt x="545" y="353"/>
                    <a:pt x="545" y="353"/>
                  </a:cubicBezTo>
                  <a:cubicBezTo>
                    <a:pt x="546" y="352"/>
                    <a:pt x="546" y="354"/>
                    <a:pt x="547" y="354"/>
                  </a:cubicBezTo>
                  <a:cubicBezTo>
                    <a:pt x="548" y="354"/>
                    <a:pt x="549" y="353"/>
                    <a:pt x="550" y="353"/>
                  </a:cubicBezTo>
                  <a:cubicBezTo>
                    <a:pt x="551" y="353"/>
                    <a:pt x="551" y="353"/>
                    <a:pt x="551" y="355"/>
                  </a:cubicBezTo>
                  <a:cubicBezTo>
                    <a:pt x="551" y="357"/>
                    <a:pt x="554" y="357"/>
                    <a:pt x="554" y="356"/>
                  </a:cubicBezTo>
                  <a:cubicBezTo>
                    <a:pt x="554" y="355"/>
                    <a:pt x="554" y="355"/>
                    <a:pt x="555" y="354"/>
                  </a:cubicBezTo>
                  <a:cubicBezTo>
                    <a:pt x="556" y="353"/>
                    <a:pt x="558" y="353"/>
                    <a:pt x="560" y="353"/>
                  </a:cubicBezTo>
                  <a:cubicBezTo>
                    <a:pt x="562" y="353"/>
                    <a:pt x="566" y="351"/>
                    <a:pt x="566" y="351"/>
                  </a:cubicBezTo>
                  <a:cubicBezTo>
                    <a:pt x="567" y="350"/>
                    <a:pt x="566" y="349"/>
                    <a:pt x="566" y="348"/>
                  </a:cubicBezTo>
                  <a:cubicBezTo>
                    <a:pt x="566" y="348"/>
                    <a:pt x="568" y="349"/>
                    <a:pt x="569" y="349"/>
                  </a:cubicBezTo>
                  <a:cubicBezTo>
                    <a:pt x="571" y="349"/>
                    <a:pt x="571" y="347"/>
                    <a:pt x="572" y="347"/>
                  </a:cubicBezTo>
                  <a:cubicBezTo>
                    <a:pt x="572" y="346"/>
                    <a:pt x="574" y="347"/>
                    <a:pt x="575" y="347"/>
                  </a:cubicBezTo>
                  <a:cubicBezTo>
                    <a:pt x="577" y="347"/>
                    <a:pt x="578" y="346"/>
                    <a:pt x="578" y="345"/>
                  </a:cubicBezTo>
                  <a:cubicBezTo>
                    <a:pt x="578" y="345"/>
                    <a:pt x="579" y="344"/>
                    <a:pt x="580" y="344"/>
                  </a:cubicBezTo>
                  <a:cubicBezTo>
                    <a:pt x="581" y="344"/>
                    <a:pt x="583" y="342"/>
                    <a:pt x="584" y="341"/>
                  </a:cubicBezTo>
                  <a:cubicBezTo>
                    <a:pt x="584" y="340"/>
                    <a:pt x="584" y="339"/>
                    <a:pt x="585" y="339"/>
                  </a:cubicBezTo>
                  <a:cubicBezTo>
                    <a:pt x="587" y="338"/>
                    <a:pt x="586" y="337"/>
                    <a:pt x="586" y="336"/>
                  </a:cubicBezTo>
                  <a:cubicBezTo>
                    <a:pt x="586" y="336"/>
                    <a:pt x="588" y="335"/>
                    <a:pt x="589" y="334"/>
                  </a:cubicBezTo>
                  <a:cubicBezTo>
                    <a:pt x="590" y="333"/>
                    <a:pt x="589" y="332"/>
                    <a:pt x="589" y="332"/>
                  </a:cubicBezTo>
                  <a:cubicBezTo>
                    <a:pt x="590" y="331"/>
                    <a:pt x="590" y="327"/>
                    <a:pt x="590" y="326"/>
                  </a:cubicBezTo>
                  <a:cubicBezTo>
                    <a:pt x="590" y="325"/>
                    <a:pt x="592" y="324"/>
                    <a:pt x="594" y="323"/>
                  </a:cubicBezTo>
                  <a:cubicBezTo>
                    <a:pt x="595" y="323"/>
                    <a:pt x="595" y="323"/>
                    <a:pt x="595" y="321"/>
                  </a:cubicBezTo>
                  <a:cubicBezTo>
                    <a:pt x="595" y="320"/>
                    <a:pt x="596" y="319"/>
                    <a:pt x="596" y="318"/>
                  </a:cubicBezTo>
                  <a:cubicBezTo>
                    <a:pt x="597" y="318"/>
                    <a:pt x="596" y="316"/>
                    <a:pt x="595" y="315"/>
                  </a:cubicBezTo>
                  <a:cubicBezTo>
                    <a:pt x="595" y="315"/>
                    <a:pt x="592" y="315"/>
                    <a:pt x="591" y="314"/>
                  </a:cubicBezTo>
                  <a:cubicBezTo>
                    <a:pt x="590" y="313"/>
                    <a:pt x="594" y="310"/>
                    <a:pt x="594" y="310"/>
                  </a:cubicBezTo>
                  <a:cubicBezTo>
                    <a:pt x="594" y="309"/>
                    <a:pt x="592" y="308"/>
                    <a:pt x="592" y="307"/>
                  </a:cubicBezTo>
                  <a:cubicBezTo>
                    <a:pt x="591" y="307"/>
                    <a:pt x="592" y="307"/>
                    <a:pt x="592" y="307"/>
                  </a:cubicBezTo>
                  <a:cubicBezTo>
                    <a:pt x="593" y="306"/>
                    <a:pt x="591" y="303"/>
                    <a:pt x="589" y="303"/>
                  </a:cubicBezTo>
                  <a:cubicBezTo>
                    <a:pt x="588" y="302"/>
                    <a:pt x="586" y="300"/>
                    <a:pt x="585" y="299"/>
                  </a:cubicBezTo>
                  <a:cubicBezTo>
                    <a:pt x="584" y="297"/>
                    <a:pt x="582" y="294"/>
                    <a:pt x="580" y="293"/>
                  </a:cubicBezTo>
                  <a:cubicBezTo>
                    <a:pt x="579" y="292"/>
                    <a:pt x="579" y="291"/>
                    <a:pt x="580" y="290"/>
                  </a:cubicBezTo>
                  <a:cubicBezTo>
                    <a:pt x="580" y="289"/>
                    <a:pt x="582" y="287"/>
                    <a:pt x="582" y="286"/>
                  </a:cubicBezTo>
                  <a:cubicBezTo>
                    <a:pt x="582" y="285"/>
                    <a:pt x="583" y="284"/>
                    <a:pt x="585" y="284"/>
                  </a:cubicBezTo>
                  <a:cubicBezTo>
                    <a:pt x="586" y="284"/>
                    <a:pt x="589" y="283"/>
                    <a:pt x="591" y="283"/>
                  </a:cubicBezTo>
                  <a:cubicBezTo>
                    <a:pt x="593" y="282"/>
                    <a:pt x="592" y="281"/>
                    <a:pt x="590" y="281"/>
                  </a:cubicBezTo>
                  <a:cubicBezTo>
                    <a:pt x="588" y="281"/>
                    <a:pt x="585" y="280"/>
                    <a:pt x="584" y="279"/>
                  </a:cubicBezTo>
                  <a:cubicBezTo>
                    <a:pt x="582" y="279"/>
                    <a:pt x="579" y="281"/>
                    <a:pt x="578" y="282"/>
                  </a:cubicBezTo>
                  <a:cubicBezTo>
                    <a:pt x="577" y="282"/>
                    <a:pt x="575" y="281"/>
                    <a:pt x="574" y="279"/>
                  </a:cubicBezTo>
                  <a:cubicBezTo>
                    <a:pt x="573" y="277"/>
                    <a:pt x="570" y="276"/>
                    <a:pt x="569" y="274"/>
                  </a:cubicBezTo>
                  <a:cubicBezTo>
                    <a:pt x="568" y="273"/>
                    <a:pt x="567" y="273"/>
                    <a:pt x="569" y="272"/>
                  </a:cubicBezTo>
                  <a:cubicBezTo>
                    <a:pt x="571" y="272"/>
                    <a:pt x="573" y="272"/>
                    <a:pt x="574" y="272"/>
                  </a:cubicBezTo>
                  <a:cubicBezTo>
                    <a:pt x="576" y="271"/>
                    <a:pt x="574" y="270"/>
                    <a:pt x="575" y="268"/>
                  </a:cubicBezTo>
                  <a:cubicBezTo>
                    <a:pt x="576" y="267"/>
                    <a:pt x="581" y="264"/>
                    <a:pt x="581" y="264"/>
                  </a:cubicBezTo>
                  <a:cubicBezTo>
                    <a:pt x="582" y="263"/>
                    <a:pt x="583" y="263"/>
                    <a:pt x="583" y="263"/>
                  </a:cubicBezTo>
                  <a:cubicBezTo>
                    <a:pt x="584" y="263"/>
                    <a:pt x="585" y="264"/>
                    <a:pt x="585" y="265"/>
                  </a:cubicBezTo>
                  <a:cubicBezTo>
                    <a:pt x="586" y="266"/>
                    <a:pt x="584" y="268"/>
                    <a:pt x="584" y="268"/>
                  </a:cubicBezTo>
                  <a:cubicBezTo>
                    <a:pt x="583" y="269"/>
                    <a:pt x="584" y="269"/>
                    <a:pt x="584" y="270"/>
                  </a:cubicBezTo>
                  <a:cubicBezTo>
                    <a:pt x="585" y="272"/>
                    <a:pt x="584" y="272"/>
                    <a:pt x="585" y="273"/>
                  </a:cubicBezTo>
                  <a:cubicBezTo>
                    <a:pt x="586" y="273"/>
                    <a:pt x="590" y="270"/>
                    <a:pt x="592" y="269"/>
                  </a:cubicBezTo>
                  <a:cubicBezTo>
                    <a:pt x="592" y="269"/>
                    <a:pt x="593" y="269"/>
                    <a:pt x="593" y="269"/>
                  </a:cubicBezTo>
                  <a:cubicBezTo>
                    <a:pt x="593" y="269"/>
                    <a:pt x="593" y="269"/>
                    <a:pt x="593" y="269"/>
                  </a:cubicBezTo>
                  <a:cubicBezTo>
                    <a:pt x="594" y="269"/>
                    <a:pt x="594" y="269"/>
                    <a:pt x="594" y="269"/>
                  </a:cubicBezTo>
                  <a:cubicBezTo>
                    <a:pt x="594" y="269"/>
                    <a:pt x="594" y="269"/>
                    <a:pt x="594" y="269"/>
                  </a:cubicBezTo>
                  <a:cubicBezTo>
                    <a:pt x="595" y="269"/>
                    <a:pt x="595" y="269"/>
                    <a:pt x="595" y="269"/>
                  </a:cubicBezTo>
                  <a:cubicBezTo>
                    <a:pt x="595" y="269"/>
                    <a:pt x="595" y="269"/>
                    <a:pt x="595" y="269"/>
                  </a:cubicBezTo>
                  <a:cubicBezTo>
                    <a:pt x="595" y="269"/>
                    <a:pt x="595" y="269"/>
                    <a:pt x="595" y="269"/>
                  </a:cubicBezTo>
                  <a:cubicBezTo>
                    <a:pt x="595" y="269"/>
                    <a:pt x="595" y="269"/>
                    <a:pt x="595" y="269"/>
                  </a:cubicBezTo>
                  <a:cubicBezTo>
                    <a:pt x="595" y="269"/>
                    <a:pt x="596" y="269"/>
                    <a:pt x="596" y="269"/>
                  </a:cubicBezTo>
                  <a:cubicBezTo>
                    <a:pt x="596" y="269"/>
                    <a:pt x="596" y="269"/>
                    <a:pt x="596" y="269"/>
                  </a:cubicBezTo>
                  <a:cubicBezTo>
                    <a:pt x="597" y="270"/>
                    <a:pt x="598" y="270"/>
                    <a:pt x="599" y="270"/>
                  </a:cubicBezTo>
                  <a:cubicBezTo>
                    <a:pt x="600" y="270"/>
                    <a:pt x="599" y="272"/>
                    <a:pt x="599" y="273"/>
                  </a:cubicBezTo>
                  <a:cubicBezTo>
                    <a:pt x="600" y="274"/>
                    <a:pt x="598" y="276"/>
                    <a:pt x="598" y="277"/>
                  </a:cubicBezTo>
                  <a:cubicBezTo>
                    <a:pt x="598" y="277"/>
                    <a:pt x="598" y="277"/>
                    <a:pt x="598" y="277"/>
                  </a:cubicBezTo>
                  <a:cubicBezTo>
                    <a:pt x="599" y="277"/>
                    <a:pt x="599" y="277"/>
                    <a:pt x="599" y="277"/>
                  </a:cubicBezTo>
                  <a:cubicBezTo>
                    <a:pt x="599" y="277"/>
                    <a:pt x="599" y="277"/>
                    <a:pt x="599" y="277"/>
                  </a:cubicBezTo>
                  <a:cubicBezTo>
                    <a:pt x="599" y="277"/>
                    <a:pt x="599" y="278"/>
                    <a:pt x="600" y="278"/>
                  </a:cubicBezTo>
                  <a:cubicBezTo>
                    <a:pt x="600" y="278"/>
                    <a:pt x="600" y="278"/>
                    <a:pt x="600" y="278"/>
                  </a:cubicBezTo>
                  <a:cubicBezTo>
                    <a:pt x="601" y="278"/>
                    <a:pt x="601" y="278"/>
                    <a:pt x="601" y="278"/>
                  </a:cubicBezTo>
                  <a:cubicBezTo>
                    <a:pt x="601" y="278"/>
                    <a:pt x="602" y="278"/>
                    <a:pt x="602" y="278"/>
                  </a:cubicBezTo>
                  <a:cubicBezTo>
                    <a:pt x="602" y="278"/>
                    <a:pt x="602" y="278"/>
                    <a:pt x="602" y="278"/>
                  </a:cubicBezTo>
                  <a:cubicBezTo>
                    <a:pt x="603" y="278"/>
                    <a:pt x="604" y="279"/>
                    <a:pt x="605" y="279"/>
                  </a:cubicBezTo>
                  <a:cubicBezTo>
                    <a:pt x="605" y="279"/>
                    <a:pt x="605" y="279"/>
                    <a:pt x="606" y="279"/>
                  </a:cubicBezTo>
                  <a:cubicBezTo>
                    <a:pt x="606" y="279"/>
                    <a:pt x="606" y="279"/>
                    <a:pt x="606" y="279"/>
                  </a:cubicBezTo>
                  <a:cubicBezTo>
                    <a:pt x="606" y="279"/>
                    <a:pt x="606" y="279"/>
                    <a:pt x="606" y="279"/>
                  </a:cubicBezTo>
                  <a:cubicBezTo>
                    <a:pt x="607" y="279"/>
                    <a:pt x="608" y="282"/>
                    <a:pt x="608" y="282"/>
                  </a:cubicBezTo>
                  <a:cubicBezTo>
                    <a:pt x="608" y="283"/>
                    <a:pt x="607" y="282"/>
                    <a:pt x="606" y="282"/>
                  </a:cubicBezTo>
                  <a:cubicBezTo>
                    <a:pt x="605" y="283"/>
                    <a:pt x="608" y="286"/>
                    <a:pt x="608" y="287"/>
                  </a:cubicBezTo>
                  <a:cubicBezTo>
                    <a:pt x="609" y="288"/>
                    <a:pt x="608" y="290"/>
                    <a:pt x="608" y="291"/>
                  </a:cubicBezTo>
                  <a:cubicBezTo>
                    <a:pt x="608" y="293"/>
                    <a:pt x="609" y="295"/>
                    <a:pt x="610" y="295"/>
                  </a:cubicBezTo>
                  <a:cubicBezTo>
                    <a:pt x="611" y="295"/>
                    <a:pt x="613" y="293"/>
                    <a:pt x="614" y="293"/>
                  </a:cubicBezTo>
                  <a:cubicBezTo>
                    <a:pt x="614" y="292"/>
                    <a:pt x="616" y="293"/>
                    <a:pt x="617" y="293"/>
                  </a:cubicBezTo>
                  <a:cubicBezTo>
                    <a:pt x="618" y="293"/>
                    <a:pt x="619" y="291"/>
                    <a:pt x="620" y="290"/>
                  </a:cubicBezTo>
                  <a:cubicBezTo>
                    <a:pt x="620" y="288"/>
                    <a:pt x="619" y="286"/>
                    <a:pt x="618" y="285"/>
                  </a:cubicBezTo>
                  <a:cubicBezTo>
                    <a:pt x="618" y="283"/>
                    <a:pt x="617" y="280"/>
                    <a:pt x="616" y="278"/>
                  </a:cubicBezTo>
                  <a:cubicBezTo>
                    <a:pt x="616" y="278"/>
                    <a:pt x="616" y="278"/>
                    <a:pt x="616" y="278"/>
                  </a:cubicBezTo>
                  <a:cubicBezTo>
                    <a:pt x="616" y="278"/>
                    <a:pt x="616" y="278"/>
                    <a:pt x="616" y="278"/>
                  </a:cubicBezTo>
                  <a:cubicBezTo>
                    <a:pt x="615" y="276"/>
                    <a:pt x="613" y="275"/>
                    <a:pt x="612" y="273"/>
                  </a:cubicBezTo>
                  <a:cubicBezTo>
                    <a:pt x="612" y="273"/>
                    <a:pt x="612" y="273"/>
                    <a:pt x="611" y="273"/>
                  </a:cubicBezTo>
                  <a:cubicBezTo>
                    <a:pt x="611" y="273"/>
                    <a:pt x="611" y="273"/>
                    <a:pt x="610" y="272"/>
                  </a:cubicBezTo>
                  <a:cubicBezTo>
                    <a:pt x="607" y="271"/>
                    <a:pt x="608" y="270"/>
                    <a:pt x="608" y="269"/>
                  </a:cubicBezTo>
                  <a:cubicBezTo>
                    <a:pt x="609" y="268"/>
                    <a:pt x="611" y="268"/>
                    <a:pt x="612" y="267"/>
                  </a:cubicBezTo>
                  <a:cubicBezTo>
                    <a:pt x="613" y="266"/>
                    <a:pt x="615" y="262"/>
                    <a:pt x="615" y="261"/>
                  </a:cubicBezTo>
                  <a:cubicBezTo>
                    <a:pt x="616" y="260"/>
                    <a:pt x="617" y="256"/>
                    <a:pt x="617" y="256"/>
                  </a:cubicBezTo>
                  <a:cubicBezTo>
                    <a:pt x="617" y="256"/>
                    <a:pt x="617" y="255"/>
                    <a:pt x="617" y="255"/>
                  </a:cubicBezTo>
                  <a:cubicBezTo>
                    <a:pt x="618" y="255"/>
                    <a:pt x="619" y="255"/>
                    <a:pt x="620" y="254"/>
                  </a:cubicBezTo>
                  <a:cubicBezTo>
                    <a:pt x="620" y="254"/>
                    <a:pt x="620" y="254"/>
                    <a:pt x="620" y="254"/>
                  </a:cubicBezTo>
                  <a:cubicBezTo>
                    <a:pt x="620" y="254"/>
                    <a:pt x="620" y="254"/>
                    <a:pt x="620" y="254"/>
                  </a:cubicBezTo>
                  <a:cubicBezTo>
                    <a:pt x="621" y="254"/>
                    <a:pt x="621" y="252"/>
                    <a:pt x="622" y="251"/>
                  </a:cubicBezTo>
                  <a:cubicBezTo>
                    <a:pt x="622" y="251"/>
                    <a:pt x="624" y="253"/>
                    <a:pt x="625" y="254"/>
                  </a:cubicBezTo>
                  <a:cubicBezTo>
                    <a:pt x="627" y="255"/>
                    <a:pt x="631" y="253"/>
                    <a:pt x="632" y="253"/>
                  </a:cubicBezTo>
                  <a:cubicBezTo>
                    <a:pt x="633" y="252"/>
                    <a:pt x="635" y="249"/>
                    <a:pt x="636" y="248"/>
                  </a:cubicBezTo>
                  <a:cubicBezTo>
                    <a:pt x="636" y="247"/>
                    <a:pt x="638" y="245"/>
                    <a:pt x="638" y="244"/>
                  </a:cubicBezTo>
                  <a:cubicBezTo>
                    <a:pt x="639" y="243"/>
                    <a:pt x="640" y="242"/>
                    <a:pt x="642" y="241"/>
                  </a:cubicBezTo>
                  <a:cubicBezTo>
                    <a:pt x="643" y="240"/>
                    <a:pt x="644" y="236"/>
                    <a:pt x="644" y="235"/>
                  </a:cubicBezTo>
                  <a:cubicBezTo>
                    <a:pt x="644" y="234"/>
                    <a:pt x="646" y="231"/>
                    <a:pt x="647" y="229"/>
                  </a:cubicBezTo>
                  <a:cubicBezTo>
                    <a:pt x="647" y="227"/>
                    <a:pt x="648" y="227"/>
                    <a:pt x="649" y="226"/>
                  </a:cubicBezTo>
                  <a:cubicBezTo>
                    <a:pt x="650" y="225"/>
                    <a:pt x="648" y="219"/>
                    <a:pt x="648" y="216"/>
                  </a:cubicBezTo>
                  <a:cubicBezTo>
                    <a:pt x="648" y="213"/>
                    <a:pt x="647" y="212"/>
                    <a:pt x="647" y="210"/>
                  </a:cubicBezTo>
                  <a:cubicBezTo>
                    <a:pt x="647" y="208"/>
                    <a:pt x="649" y="205"/>
                    <a:pt x="649" y="204"/>
                  </a:cubicBezTo>
                  <a:cubicBezTo>
                    <a:pt x="649" y="203"/>
                    <a:pt x="647" y="202"/>
                    <a:pt x="647" y="202"/>
                  </a:cubicBezTo>
                  <a:cubicBezTo>
                    <a:pt x="646" y="203"/>
                    <a:pt x="645" y="199"/>
                    <a:pt x="644" y="198"/>
                  </a:cubicBezTo>
                  <a:cubicBezTo>
                    <a:pt x="643" y="198"/>
                    <a:pt x="644" y="198"/>
                    <a:pt x="645" y="197"/>
                  </a:cubicBezTo>
                  <a:cubicBezTo>
                    <a:pt x="645" y="197"/>
                    <a:pt x="642" y="195"/>
                    <a:pt x="640" y="195"/>
                  </a:cubicBezTo>
                  <a:cubicBezTo>
                    <a:pt x="639" y="194"/>
                    <a:pt x="639" y="192"/>
                    <a:pt x="638" y="192"/>
                  </a:cubicBezTo>
                  <a:cubicBezTo>
                    <a:pt x="636" y="191"/>
                    <a:pt x="633" y="190"/>
                    <a:pt x="632" y="190"/>
                  </a:cubicBezTo>
                  <a:cubicBezTo>
                    <a:pt x="631" y="190"/>
                    <a:pt x="634" y="193"/>
                    <a:pt x="633" y="193"/>
                  </a:cubicBezTo>
                  <a:cubicBezTo>
                    <a:pt x="632" y="193"/>
                    <a:pt x="631" y="194"/>
                    <a:pt x="629" y="194"/>
                  </a:cubicBezTo>
                  <a:cubicBezTo>
                    <a:pt x="627" y="194"/>
                    <a:pt x="629" y="193"/>
                    <a:pt x="629" y="193"/>
                  </a:cubicBezTo>
                  <a:cubicBezTo>
                    <a:pt x="629" y="192"/>
                    <a:pt x="626" y="193"/>
                    <a:pt x="625" y="193"/>
                  </a:cubicBezTo>
                  <a:cubicBezTo>
                    <a:pt x="624" y="193"/>
                    <a:pt x="626" y="191"/>
                    <a:pt x="625" y="191"/>
                  </a:cubicBezTo>
                  <a:cubicBezTo>
                    <a:pt x="625" y="190"/>
                    <a:pt x="624" y="190"/>
                    <a:pt x="624" y="191"/>
                  </a:cubicBezTo>
                  <a:cubicBezTo>
                    <a:pt x="623" y="191"/>
                    <a:pt x="620" y="189"/>
                    <a:pt x="619" y="189"/>
                  </a:cubicBezTo>
                  <a:cubicBezTo>
                    <a:pt x="618" y="190"/>
                    <a:pt x="617" y="188"/>
                    <a:pt x="619" y="187"/>
                  </a:cubicBezTo>
                  <a:cubicBezTo>
                    <a:pt x="622" y="185"/>
                    <a:pt x="627" y="180"/>
                    <a:pt x="627" y="179"/>
                  </a:cubicBezTo>
                  <a:cubicBezTo>
                    <a:pt x="627" y="177"/>
                    <a:pt x="631" y="175"/>
                    <a:pt x="632" y="174"/>
                  </a:cubicBezTo>
                  <a:cubicBezTo>
                    <a:pt x="633" y="173"/>
                    <a:pt x="634" y="170"/>
                    <a:pt x="636" y="169"/>
                  </a:cubicBezTo>
                  <a:cubicBezTo>
                    <a:pt x="637" y="167"/>
                    <a:pt x="636" y="166"/>
                    <a:pt x="639" y="163"/>
                  </a:cubicBezTo>
                  <a:cubicBezTo>
                    <a:pt x="642" y="160"/>
                    <a:pt x="651" y="161"/>
                    <a:pt x="652" y="162"/>
                  </a:cubicBezTo>
                  <a:cubicBezTo>
                    <a:pt x="654" y="162"/>
                    <a:pt x="657" y="162"/>
                    <a:pt x="659" y="162"/>
                  </a:cubicBezTo>
                  <a:cubicBezTo>
                    <a:pt x="660" y="162"/>
                    <a:pt x="664" y="164"/>
                    <a:pt x="665" y="163"/>
                  </a:cubicBezTo>
                  <a:cubicBezTo>
                    <a:pt x="666" y="162"/>
                    <a:pt x="665" y="162"/>
                    <a:pt x="663" y="162"/>
                  </a:cubicBezTo>
                  <a:cubicBezTo>
                    <a:pt x="661" y="161"/>
                    <a:pt x="664" y="160"/>
                    <a:pt x="665" y="160"/>
                  </a:cubicBezTo>
                  <a:cubicBezTo>
                    <a:pt x="666" y="160"/>
                    <a:pt x="666" y="160"/>
                    <a:pt x="665" y="159"/>
                  </a:cubicBezTo>
                  <a:cubicBezTo>
                    <a:pt x="664" y="159"/>
                    <a:pt x="668" y="159"/>
                    <a:pt x="669" y="159"/>
                  </a:cubicBezTo>
                  <a:cubicBezTo>
                    <a:pt x="670" y="159"/>
                    <a:pt x="670" y="160"/>
                    <a:pt x="670" y="160"/>
                  </a:cubicBezTo>
                  <a:cubicBezTo>
                    <a:pt x="671" y="161"/>
                    <a:pt x="672" y="159"/>
                    <a:pt x="672" y="159"/>
                  </a:cubicBezTo>
                  <a:cubicBezTo>
                    <a:pt x="673" y="159"/>
                    <a:pt x="673" y="161"/>
                    <a:pt x="673" y="161"/>
                  </a:cubicBezTo>
                  <a:cubicBezTo>
                    <a:pt x="673" y="162"/>
                    <a:pt x="674" y="162"/>
                    <a:pt x="676" y="163"/>
                  </a:cubicBezTo>
                  <a:cubicBezTo>
                    <a:pt x="677" y="164"/>
                    <a:pt x="674" y="164"/>
                    <a:pt x="674" y="164"/>
                  </a:cubicBezTo>
                  <a:cubicBezTo>
                    <a:pt x="673" y="164"/>
                    <a:pt x="675" y="166"/>
                    <a:pt x="676" y="166"/>
                  </a:cubicBezTo>
                  <a:cubicBezTo>
                    <a:pt x="676" y="166"/>
                    <a:pt x="680" y="165"/>
                    <a:pt x="681" y="164"/>
                  </a:cubicBezTo>
                  <a:cubicBezTo>
                    <a:pt x="682" y="163"/>
                    <a:pt x="682" y="163"/>
                    <a:pt x="684" y="164"/>
                  </a:cubicBezTo>
                  <a:cubicBezTo>
                    <a:pt x="685" y="164"/>
                    <a:pt x="685" y="164"/>
                    <a:pt x="686" y="164"/>
                  </a:cubicBezTo>
                  <a:cubicBezTo>
                    <a:pt x="686" y="164"/>
                    <a:pt x="687" y="164"/>
                    <a:pt x="688" y="164"/>
                  </a:cubicBezTo>
                  <a:cubicBezTo>
                    <a:pt x="689" y="164"/>
                    <a:pt x="689" y="163"/>
                    <a:pt x="691" y="163"/>
                  </a:cubicBezTo>
                  <a:cubicBezTo>
                    <a:pt x="692" y="163"/>
                    <a:pt x="692" y="162"/>
                    <a:pt x="692" y="161"/>
                  </a:cubicBezTo>
                  <a:cubicBezTo>
                    <a:pt x="691" y="160"/>
                    <a:pt x="688" y="161"/>
                    <a:pt x="687" y="161"/>
                  </a:cubicBezTo>
                  <a:cubicBezTo>
                    <a:pt x="686" y="161"/>
                    <a:pt x="686" y="160"/>
                    <a:pt x="687" y="160"/>
                  </a:cubicBezTo>
                  <a:cubicBezTo>
                    <a:pt x="688" y="159"/>
                    <a:pt x="689" y="157"/>
                    <a:pt x="689" y="156"/>
                  </a:cubicBezTo>
                  <a:cubicBezTo>
                    <a:pt x="690" y="156"/>
                    <a:pt x="691" y="155"/>
                    <a:pt x="692" y="155"/>
                  </a:cubicBezTo>
                  <a:cubicBezTo>
                    <a:pt x="693" y="154"/>
                    <a:pt x="693" y="149"/>
                    <a:pt x="694" y="147"/>
                  </a:cubicBezTo>
                  <a:cubicBezTo>
                    <a:pt x="695" y="146"/>
                    <a:pt x="699" y="145"/>
                    <a:pt x="699" y="145"/>
                  </a:cubicBezTo>
                  <a:cubicBezTo>
                    <a:pt x="700" y="144"/>
                    <a:pt x="701" y="145"/>
                    <a:pt x="702" y="145"/>
                  </a:cubicBezTo>
                  <a:cubicBezTo>
                    <a:pt x="703" y="144"/>
                    <a:pt x="703" y="142"/>
                    <a:pt x="704" y="142"/>
                  </a:cubicBezTo>
                  <a:cubicBezTo>
                    <a:pt x="705" y="141"/>
                    <a:pt x="703" y="145"/>
                    <a:pt x="704" y="146"/>
                  </a:cubicBezTo>
                  <a:cubicBezTo>
                    <a:pt x="704" y="147"/>
                    <a:pt x="702" y="148"/>
                    <a:pt x="703" y="149"/>
                  </a:cubicBezTo>
                  <a:cubicBezTo>
                    <a:pt x="703" y="150"/>
                    <a:pt x="705" y="151"/>
                    <a:pt x="706" y="151"/>
                  </a:cubicBezTo>
                  <a:cubicBezTo>
                    <a:pt x="707" y="152"/>
                    <a:pt x="707" y="151"/>
                    <a:pt x="707" y="150"/>
                  </a:cubicBezTo>
                  <a:cubicBezTo>
                    <a:pt x="708" y="149"/>
                    <a:pt x="710" y="146"/>
                    <a:pt x="711" y="146"/>
                  </a:cubicBezTo>
                  <a:cubicBezTo>
                    <a:pt x="711" y="145"/>
                    <a:pt x="710" y="144"/>
                    <a:pt x="709" y="142"/>
                  </a:cubicBezTo>
                  <a:cubicBezTo>
                    <a:pt x="708" y="141"/>
                    <a:pt x="709" y="140"/>
                    <a:pt x="710" y="140"/>
                  </a:cubicBezTo>
                  <a:cubicBezTo>
                    <a:pt x="711" y="140"/>
                    <a:pt x="712" y="139"/>
                    <a:pt x="712" y="139"/>
                  </a:cubicBezTo>
                  <a:cubicBezTo>
                    <a:pt x="713" y="138"/>
                    <a:pt x="713" y="140"/>
                    <a:pt x="713" y="141"/>
                  </a:cubicBezTo>
                  <a:cubicBezTo>
                    <a:pt x="714" y="141"/>
                    <a:pt x="714" y="141"/>
                    <a:pt x="713" y="142"/>
                  </a:cubicBezTo>
                  <a:cubicBezTo>
                    <a:pt x="712" y="143"/>
                    <a:pt x="713" y="146"/>
                    <a:pt x="713" y="147"/>
                  </a:cubicBezTo>
                  <a:cubicBezTo>
                    <a:pt x="713" y="147"/>
                    <a:pt x="714" y="148"/>
                    <a:pt x="714" y="149"/>
                  </a:cubicBezTo>
                  <a:cubicBezTo>
                    <a:pt x="715" y="149"/>
                    <a:pt x="714" y="150"/>
                    <a:pt x="713" y="150"/>
                  </a:cubicBezTo>
                  <a:cubicBezTo>
                    <a:pt x="713" y="151"/>
                    <a:pt x="714" y="151"/>
                    <a:pt x="715" y="151"/>
                  </a:cubicBezTo>
                  <a:cubicBezTo>
                    <a:pt x="715" y="152"/>
                    <a:pt x="712" y="154"/>
                    <a:pt x="712" y="155"/>
                  </a:cubicBezTo>
                  <a:cubicBezTo>
                    <a:pt x="712" y="156"/>
                    <a:pt x="711" y="157"/>
                    <a:pt x="710" y="158"/>
                  </a:cubicBezTo>
                  <a:cubicBezTo>
                    <a:pt x="709" y="158"/>
                    <a:pt x="706" y="162"/>
                    <a:pt x="705" y="163"/>
                  </a:cubicBezTo>
                  <a:cubicBezTo>
                    <a:pt x="704" y="164"/>
                    <a:pt x="703" y="169"/>
                    <a:pt x="703" y="170"/>
                  </a:cubicBezTo>
                  <a:cubicBezTo>
                    <a:pt x="702" y="170"/>
                    <a:pt x="700" y="171"/>
                    <a:pt x="699" y="171"/>
                  </a:cubicBezTo>
                  <a:cubicBezTo>
                    <a:pt x="698" y="171"/>
                    <a:pt x="699" y="172"/>
                    <a:pt x="699" y="173"/>
                  </a:cubicBezTo>
                  <a:cubicBezTo>
                    <a:pt x="699" y="175"/>
                    <a:pt x="696" y="179"/>
                    <a:pt x="696" y="180"/>
                  </a:cubicBezTo>
                  <a:cubicBezTo>
                    <a:pt x="695" y="181"/>
                    <a:pt x="697" y="187"/>
                    <a:pt x="699" y="190"/>
                  </a:cubicBezTo>
                  <a:cubicBezTo>
                    <a:pt x="700" y="192"/>
                    <a:pt x="701" y="196"/>
                    <a:pt x="702" y="198"/>
                  </a:cubicBezTo>
                  <a:cubicBezTo>
                    <a:pt x="703" y="201"/>
                    <a:pt x="705" y="202"/>
                    <a:pt x="705" y="203"/>
                  </a:cubicBezTo>
                  <a:cubicBezTo>
                    <a:pt x="706" y="203"/>
                    <a:pt x="707" y="205"/>
                    <a:pt x="708" y="206"/>
                  </a:cubicBezTo>
                  <a:cubicBezTo>
                    <a:pt x="709" y="207"/>
                    <a:pt x="709" y="210"/>
                    <a:pt x="711" y="211"/>
                  </a:cubicBezTo>
                  <a:cubicBezTo>
                    <a:pt x="713" y="213"/>
                    <a:pt x="712" y="209"/>
                    <a:pt x="713" y="208"/>
                  </a:cubicBezTo>
                  <a:cubicBezTo>
                    <a:pt x="714" y="208"/>
                    <a:pt x="715" y="205"/>
                    <a:pt x="715" y="204"/>
                  </a:cubicBezTo>
                  <a:cubicBezTo>
                    <a:pt x="715" y="203"/>
                    <a:pt x="713" y="203"/>
                    <a:pt x="714" y="203"/>
                  </a:cubicBezTo>
                  <a:cubicBezTo>
                    <a:pt x="714" y="202"/>
                    <a:pt x="713" y="201"/>
                    <a:pt x="713" y="201"/>
                  </a:cubicBezTo>
                  <a:cubicBezTo>
                    <a:pt x="712" y="200"/>
                    <a:pt x="713" y="198"/>
                    <a:pt x="714" y="198"/>
                  </a:cubicBezTo>
                  <a:cubicBezTo>
                    <a:pt x="715" y="197"/>
                    <a:pt x="717" y="198"/>
                    <a:pt x="717" y="198"/>
                  </a:cubicBezTo>
                  <a:cubicBezTo>
                    <a:pt x="718" y="198"/>
                    <a:pt x="715" y="195"/>
                    <a:pt x="715" y="194"/>
                  </a:cubicBezTo>
                  <a:cubicBezTo>
                    <a:pt x="716" y="192"/>
                    <a:pt x="717" y="192"/>
                    <a:pt x="717" y="191"/>
                  </a:cubicBezTo>
                  <a:cubicBezTo>
                    <a:pt x="718" y="190"/>
                    <a:pt x="720" y="189"/>
                    <a:pt x="721" y="189"/>
                  </a:cubicBezTo>
                  <a:cubicBezTo>
                    <a:pt x="722" y="189"/>
                    <a:pt x="723" y="189"/>
                    <a:pt x="723" y="188"/>
                  </a:cubicBezTo>
                  <a:cubicBezTo>
                    <a:pt x="724" y="187"/>
                    <a:pt x="723" y="186"/>
                    <a:pt x="722" y="186"/>
                  </a:cubicBezTo>
                  <a:cubicBezTo>
                    <a:pt x="721" y="186"/>
                    <a:pt x="721" y="185"/>
                    <a:pt x="722" y="184"/>
                  </a:cubicBezTo>
                  <a:cubicBezTo>
                    <a:pt x="722" y="184"/>
                    <a:pt x="722" y="183"/>
                    <a:pt x="721" y="182"/>
                  </a:cubicBezTo>
                  <a:cubicBezTo>
                    <a:pt x="721" y="182"/>
                    <a:pt x="722" y="181"/>
                    <a:pt x="723" y="180"/>
                  </a:cubicBezTo>
                  <a:cubicBezTo>
                    <a:pt x="724" y="180"/>
                    <a:pt x="725" y="181"/>
                    <a:pt x="726" y="181"/>
                  </a:cubicBezTo>
                  <a:cubicBezTo>
                    <a:pt x="726" y="180"/>
                    <a:pt x="726" y="179"/>
                    <a:pt x="726" y="178"/>
                  </a:cubicBezTo>
                  <a:cubicBezTo>
                    <a:pt x="726" y="177"/>
                    <a:pt x="724" y="177"/>
                    <a:pt x="723" y="177"/>
                  </a:cubicBezTo>
                  <a:cubicBezTo>
                    <a:pt x="722" y="177"/>
                    <a:pt x="721" y="176"/>
                    <a:pt x="721" y="174"/>
                  </a:cubicBezTo>
                  <a:cubicBezTo>
                    <a:pt x="720" y="173"/>
                    <a:pt x="722" y="172"/>
                    <a:pt x="722" y="172"/>
                  </a:cubicBezTo>
                  <a:cubicBezTo>
                    <a:pt x="723" y="171"/>
                    <a:pt x="721" y="169"/>
                    <a:pt x="720" y="169"/>
                  </a:cubicBezTo>
                  <a:cubicBezTo>
                    <a:pt x="719" y="170"/>
                    <a:pt x="718" y="169"/>
                    <a:pt x="719" y="168"/>
                  </a:cubicBezTo>
                  <a:cubicBezTo>
                    <a:pt x="719" y="168"/>
                    <a:pt x="718" y="166"/>
                    <a:pt x="718" y="165"/>
                  </a:cubicBezTo>
                  <a:cubicBezTo>
                    <a:pt x="718" y="164"/>
                    <a:pt x="719" y="161"/>
                    <a:pt x="720" y="161"/>
                  </a:cubicBezTo>
                  <a:cubicBezTo>
                    <a:pt x="721" y="160"/>
                    <a:pt x="721" y="159"/>
                    <a:pt x="720" y="158"/>
                  </a:cubicBezTo>
                  <a:cubicBezTo>
                    <a:pt x="720" y="157"/>
                    <a:pt x="721" y="157"/>
                    <a:pt x="722" y="157"/>
                  </a:cubicBezTo>
                  <a:cubicBezTo>
                    <a:pt x="723" y="156"/>
                    <a:pt x="723" y="157"/>
                    <a:pt x="724" y="157"/>
                  </a:cubicBezTo>
                  <a:cubicBezTo>
                    <a:pt x="725" y="157"/>
                    <a:pt x="724" y="157"/>
                    <a:pt x="725" y="156"/>
                  </a:cubicBezTo>
                  <a:cubicBezTo>
                    <a:pt x="725" y="155"/>
                    <a:pt x="727" y="154"/>
                    <a:pt x="728" y="154"/>
                  </a:cubicBezTo>
                  <a:cubicBezTo>
                    <a:pt x="729" y="154"/>
                    <a:pt x="728" y="156"/>
                    <a:pt x="729" y="156"/>
                  </a:cubicBezTo>
                  <a:cubicBezTo>
                    <a:pt x="730" y="157"/>
                    <a:pt x="731" y="154"/>
                    <a:pt x="732" y="154"/>
                  </a:cubicBezTo>
                  <a:cubicBezTo>
                    <a:pt x="733" y="153"/>
                    <a:pt x="733" y="153"/>
                    <a:pt x="733" y="152"/>
                  </a:cubicBezTo>
                  <a:cubicBezTo>
                    <a:pt x="733" y="152"/>
                    <a:pt x="735" y="151"/>
                    <a:pt x="736" y="151"/>
                  </a:cubicBezTo>
                  <a:cubicBezTo>
                    <a:pt x="738" y="152"/>
                    <a:pt x="739" y="154"/>
                    <a:pt x="739" y="155"/>
                  </a:cubicBezTo>
                  <a:cubicBezTo>
                    <a:pt x="740" y="156"/>
                    <a:pt x="741" y="155"/>
                    <a:pt x="741" y="154"/>
                  </a:cubicBezTo>
                  <a:cubicBezTo>
                    <a:pt x="742" y="153"/>
                    <a:pt x="742" y="152"/>
                    <a:pt x="742" y="152"/>
                  </a:cubicBezTo>
                  <a:cubicBezTo>
                    <a:pt x="743" y="151"/>
                    <a:pt x="744" y="151"/>
                    <a:pt x="745" y="151"/>
                  </a:cubicBezTo>
                  <a:cubicBezTo>
                    <a:pt x="745" y="151"/>
                    <a:pt x="744" y="149"/>
                    <a:pt x="744" y="149"/>
                  </a:cubicBezTo>
                  <a:cubicBezTo>
                    <a:pt x="744" y="148"/>
                    <a:pt x="746" y="149"/>
                    <a:pt x="746" y="149"/>
                  </a:cubicBezTo>
                  <a:cubicBezTo>
                    <a:pt x="747" y="148"/>
                    <a:pt x="745" y="147"/>
                    <a:pt x="745" y="147"/>
                  </a:cubicBezTo>
                  <a:cubicBezTo>
                    <a:pt x="745" y="146"/>
                    <a:pt x="746" y="147"/>
                    <a:pt x="746" y="147"/>
                  </a:cubicBezTo>
                  <a:cubicBezTo>
                    <a:pt x="747" y="147"/>
                    <a:pt x="748" y="146"/>
                    <a:pt x="748" y="145"/>
                  </a:cubicBezTo>
                  <a:cubicBezTo>
                    <a:pt x="748" y="145"/>
                    <a:pt x="749" y="146"/>
                    <a:pt x="750" y="146"/>
                  </a:cubicBezTo>
                  <a:cubicBezTo>
                    <a:pt x="750" y="146"/>
                    <a:pt x="751" y="143"/>
                    <a:pt x="754" y="140"/>
                  </a:cubicBezTo>
                  <a:cubicBezTo>
                    <a:pt x="758" y="137"/>
                    <a:pt x="763" y="137"/>
                    <a:pt x="764" y="137"/>
                  </a:cubicBezTo>
                  <a:cubicBezTo>
                    <a:pt x="765" y="137"/>
                    <a:pt x="765" y="137"/>
                    <a:pt x="767" y="138"/>
                  </a:cubicBezTo>
                  <a:cubicBezTo>
                    <a:pt x="769" y="138"/>
                    <a:pt x="769" y="137"/>
                    <a:pt x="770" y="137"/>
                  </a:cubicBezTo>
                  <a:cubicBezTo>
                    <a:pt x="770" y="137"/>
                    <a:pt x="770" y="135"/>
                    <a:pt x="770" y="135"/>
                  </a:cubicBezTo>
                  <a:cubicBezTo>
                    <a:pt x="770" y="134"/>
                    <a:pt x="768" y="132"/>
                    <a:pt x="767" y="132"/>
                  </a:cubicBezTo>
                  <a:cubicBezTo>
                    <a:pt x="766" y="132"/>
                    <a:pt x="766" y="130"/>
                    <a:pt x="764" y="130"/>
                  </a:cubicBezTo>
                  <a:cubicBezTo>
                    <a:pt x="763" y="129"/>
                    <a:pt x="763" y="128"/>
                    <a:pt x="763" y="128"/>
                  </a:cubicBezTo>
                  <a:cubicBezTo>
                    <a:pt x="762" y="127"/>
                    <a:pt x="762" y="127"/>
                    <a:pt x="762" y="128"/>
                  </a:cubicBezTo>
                  <a:cubicBezTo>
                    <a:pt x="761" y="129"/>
                    <a:pt x="762" y="129"/>
                    <a:pt x="759" y="128"/>
                  </a:cubicBezTo>
                  <a:cubicBezTo>
                    <a:pt x="756" y="128"/>
                    <a:pt x="757" y="125"/>
                    <a:pt x="757" y="124"/>
                  </a:cubicBezTo>
                  <a:cubicBezTo>
                    <a:pt x="757" y="123"/>
                    <a:pt x="757" y="122"/>
                    <a:pt x="755" y="122"/>
                  </a:cubicBezTo>
                  <a:cubicBezTo>
                    <a:pt x="753" y="122"/>
                    <a:pt x="754" y="121"/>
                    <a:pt x="755" y="121"/>
                  </a:cubicBezTo>
                  <a:cubicBezTo>
                    <a:pt x="756" y="121"/>
                    <a:pt x="758" y="121"/>
                    <a:pt x="759" y="121"/>
                  </a:cubicBezTo>
                  <a:cubicBezTo>
                    <a:pt x="760" y="121"/>
                    <a:pt x="761" y="122"/>
                    <a:pt x="762" y="122"/>
                  </a:cubicBezTo>
                  <a:cubicBezTo>
                    <a:pt x="763" y="122"/>
                    <a:pt x="765" y="121"/>
                    <a:pt x="767" y="120"/>
                  </a:cubicBezTo>
                  <a:cubicBezTo>
                    <a:pt x="768" y="119"/>
                    <a:pt x="768" y="117"/>
                    <a:pt x="768" y="116"/>
                  </a:cubicBezTo>
                  <a:cubicBezTo>
                    <a:pt x="767" y="116"/>
                    <a:pt x="767" y="115"/>
                    <a:pt x="766" y="115"/>
                  </a:cubicBezTo>
                  <a:cubicBezTo>
                    <a:pt x="766" y="115"/>
                    <a:pt x="766" y="111"/>
                    <a:pt x="766" y="111"/>
                  </a:cubicBezTo>
                  <a:cubicBezTo>
                    <a:pt x="766" y="110"/>
                    <a:pt x="767" y="111"/>
                    <a:pt x="768" y="111"/>
                  </a:cubicBezTo>
                  <a:cubicBezTo>
                    <a:pt x="768" y="112"/>
                    <a:pt x="769" y="112"/>
                    <a:pt x="768" y="113"/>
                  </a:cubicBezTo>
                  <a:cubicBezTo>
                    <a:pt x="768" y="113"/>
                    <a:pt x="769" y="114"/>
                    <a:pt x="769" y="115"/>
                  </a:cubicBezTo>
                  <a:cubicBezTo>
                    <a:pt x="770" y="115"/>
                    <a:pt x="770" y="116"/>
                    <a:pt x="772" y="116"/>
                  </a:cubicBezTo>
                  <a:cubicBezTo>
                    <a:pt x="773" y="117"/>
                    <a:pt x="778" y="117"/>
                    <a:pt x="779" y="117"/>
                  </a:cubicBezTo>
                  <a:cubicBezTo>
                    <a:pt x="780" y="117"/>
                    <a:pt x="783" y="119"/>
                    <a:pt x="782" y="120"/>
                  </a:cubicBezTo>
                  <a:cubicBezTo>
                    <a:pt x="781" y="120"/>
                    <a:pt x="783" y="122"/>
                    <a:pt x="784" y="122"/>
                  </a:cubicBezTo>
                  <a:cubicBezTo>
                    <a:pt x="785" y="122"/>
                    <a:pt x="788" y="122"/>
                    <a:pt x="790" y="123"/>
                  </a:cubicBezTo>
                  <a:cubicBezTo>
                    <a:pt x="791" y="123"/>
                    <a:pt x="792" y="125"/>
                    <a:pt x="794" y="125"/>
                  </a:cubicBezTo>
                  <a:cubicBezTo>
                    <a:pt x="795" y="125"/>
                    <a:pt x="797" y="124"/>
                    <a:pt x="797" y="123"/>
                  </a:cubicBezTo>
                  <a:cubicBezTo>
                    <a:pt x="797" y="123"/>
                    <a:pt x="795" y="122"/>
                    <a:pt x="795" y="123"/>
                  </a:cubicBezTo>
                  <a:cubicBezTo>
                    <a:pt x="794" y="123"/>
                    <a:pt x="794" y="122"/>
                    <a:pt x="793" y="122"/>
                  </a:cubicBezTo>
                  <a:cubicBezTo>
                    <a:pt x="793" y="121"/>
                    <a:pt x="794" y="121"/>
                    <a:pt x="795" y="121"/>
                  </a:cubicBezTo>
                  <a:cubicBezTo>
                    <a:pt x="796" y="120"/>
                    <a:pt x="795" y="119"/>
                    <a:pt x="794" y="118"/>
                  </a:cubicBezTo>
                  <a:cubicBezTo>
                    <a:pt x="794" y="117"/>
                    <a:pt x="793" y="116"/>
                    <a:pt x="793" y="116"/>
                  </a:cubicBezTo>
                  <a:cubicBezTo>
                    <a:pt x="794" y="116"/>
                    <a:pt x="796" y="116"/>
                    <a:pt x="797" y="116"/>
                  </a:cubicBezTo>
                  <a:cubicBezTo>
                    <a:pt x="799" y="116"/>
                    <a:pt x="797" y="115"/>
                    <a:pt x="797" y="114"/>
                  </a:cubicBezTo>
                  <a:cubicBezTo>
                    <a:pt x="796" y="114"/>
                    <a:pt x="799" y="115"/>
                    <a:pt x="800" y="116"/>
                  </a:cubicBezTo>
                  <a:cubicBezTo>
                    <a:pt x="801" y="116"/>
                    <a:pt x="800" y="116"/>
                    <a:pt x="800" y="114"/>
                  </a:cubicBezTo>
                  <a:cubicBezTo>
                    <a:pt x="801" y="113"/>
                    <a:pt x="801" y="113"/>
                    <a:pt x="802" y="113"/>
                  </a:cubicBezTo>
                  <a:cubicBezTo>
                    <a:pt x="803" y="112"/>
                    <a:pt x="802" y="112"/>
                    <a:pt x="800" y="111"/>
                  </a:cubicBezTo>
                  <a:cubicBezTo>
                    <a:pt x="797" y="110"/>
                    <a:pt x="797" y="109"/>
                    <a:pt x="796" y="108"/>
                  </a:cubicBezTo>
                  <a:cubicBezTo>
                    <a:pt x="796" y="107"/>
                    <a:pt x="795" y="107"/>
                    <a:pt x="795" y="108"/>
                  </a:cubicBezTo>
                  <a:cubicBezTo>
                    <a:pt x="794" y="108"/>
                    <a:pt x="793" y="105"/>
                    <a:pt x="792" y="105"/>
                  </a:cubicBezTo>
                  <a:cubicBezTo>
                    <a:pt x="791" y="105"/>
                    <a:pt x="789" y="104"/>
                    <a:pt x="789" y="105"/>
                  </a:cubicBezTo>
                  <a:cubicBezTo>
                    <a:pt x="788" y="105"/>
                    <a:pt x="785" y="104"/>
                    <a:pt x="785" y="105"/>
                  </a:cubicBezTo>
                  <a:cubicBezTo>
                    <a:pt x="784" y="105"/>
                    <a:pt x="786" y="109"/>
                    <a:pt x="785" y="109"/>
                  </a:cubicBezTo>
                  <a:cubicBezTo>
                    <a:pt x="784" y="110"/>
                    <a:pt x="782" y="103"/>
                    <a:pt x="782" y="102"/>
                  </a:cubicBezTo>
                  <a:cubicBezTo>
                    <a:pt x="782" y="101"/>
                    <a:pt x="781" y="100"/>
                    <a:pt x="780" y="100"/>
                  </a:cubicBezTo>
                  <a:cubicBezTo>
                    <a:pt x="779" y="100"/>
                    <a:pt x="776" y="99"/>
                    <a:pt x="774" y="99"/>
                  </a:cubicBezTo>
                  <a:cubicBezTo>
                    <a:pt x="772" y="99"/>
                    <a:pt x="771" y="96"/>
                    <a:pt x="769" y="96"/>
                  </a:cubicBezTo>
                  <a:cubicBezTo>
                    <a:pt x="768" y="96"/>
                    <a:pt x="765" y="95"/>
                    <a:pt x="764" y="94"/>
                  </a:cubicBezTo>
                  <a:cubicBezTo>
                    <a:pt x="762" y="93"/>
                    <a:pt x="761" y="93"/>
                    <a:pt x="759" y="92"/>
                  </a:cubicBezTo>
                  <a:cubicBezTo>
                    <a:pt x="756" y="91"/>
                    <a:pt x="756" y="90"/>
                    <a:pt x="755" y="89"/>
                  </a:cubicBezTo>
                  <a:cubicBezTo>
                    <a:pt x="753" y="88"/>
                    <a:pt x="752" y="89"/>
                    <a:pt x="751" y="88"/>
                  </a:cubicBezTo>
                  <a:cubicBezTo>
                    <a:pt x="750" y="88"/>
                    <a:pt x="750" y="86"/>
                    <a:pt x="749" y="85"/>
                  </a:cubicBezTo>
                  <a:cubicBezTo>
                    <a:pt x="747" y="85"/>
                    <a:pt x="745" y="84"/>
                    <a:pt x="743" y="84"/>
                  </a:cubicBezTo>
                  <a:cubicBezTo>
                    <a:pt x="741" y="83"/>
                    <a:pt x="741" y="82"/>
                    <a:pt x="739" y="81"/>
                  </a:cubicBezTo>
                  <a:cubicBezTo>
                    <a:pt x="736" y="80"/>
                    <a:pt x="728" y="81"/>
                    <a:pt x="725" y="81"/>
                  </a:cubicBezTo>
                  <a:cubicBezTo>
                    <a:pt x="722" y="80"/>
                    <a:pt x="720" y="79"/>
                    <a:pt x="720" y="79"/>
                  </a:cubicBezTo>
                  <a:cubicBezTo>
                    <a:pt x="719" y="80"/>
                    <a:pt x="720" y="81"/>
                    <a:pt x="721" y="81"/>
                  </a:cubicBezTo>
                  <a:cubicBezTo>
                    <a:pt x="722" y="82"/>
                    <a:pt x="719" y="82"/>
                    <a:pt x="719" y="82"/>
                  </a:cubicBezTo>
                  <a:cubicBezTo>
                    <a:pt x="719" y="83"/>
                    <a:pt x="720" y="84"/>
                    <a:pt x="721" y="84"/>
                  </a:cubicBezTo>
                  <a:cubicBezTo>
                    <a:pt x="723" y="85"/>
                    <a:pt x="722" y="85"/>
                    <a:pt x="722" y="86"/>
                  </a:cubicBezTo>
                  <a:cubicBezTo>
                    <a:pt x="722" y="87"/>
                    <a:pt x="722" y="87"/>
                    <a:pt x="723" y="88"/>
                  </a:cubicBezTo>
                  <a:cubicBezTo>
                    <a:pt x="724" y="88"/>
                    <a:pt x="723" y="89"/>
                    <a:pt x="723" y="89"/>
                  </a:cubicBezTo>
                  <a:cubicBezTo>
                    <a:pt x="722" y="89"/>
                    <a:pt x="723" y="91"/>
                    <a:pt x="722" y="92"/>
                  </a:cubicBezTo>
                  <a:cubicBezTo>
                    <a:pt x="721" y="92"/>
                    <a:pt x="720" y="90"/>
                    <a:pt x="720" y="90"/>
                  </a:cubicBezTo>
                  <a:cubicBezTo>
                    <a:pt x="719" y="90"/>
                    <a:pt x="720" y="92"/>
                    <a:pt x="720" y="92"/>
                  </a:cubicBezTo>
                  <a:cubicBezTo>
                    <a:pt x="719" y="92"/>
                    <a:pt x="717" y="89"/>
                    <a:pt x="717" y="89"/>
                  </a:cubicBezTo>
                  <a:cubicBezTo>
                    <a:pt x="717" y="88"/>
                    <a:pt x="714" y="87"/>
                    <a:pt x="713" y="86"/>
                  </a:cubicBezTo>
                  <a:cubicBezTo>
                    <a:pt x="712" y="85"/>
                    <a:pt x="711" y="82"/>
                    <a:pt x="711" y="82"/>
                  </a:cubicBezTo>
                  <a:cubicBezTo>
                    <a:pt x="710" y="82"/>
                    <a:pt x="710" y="82"/>
                    <a:pt x="710" y="83"/>
                  </a:cubicBezTo>
                  <a:cubicBezTo>
                    <a:pt x="710" y="84"/>
                    <a:pt x="703" y="83"/>
                    <a:pt x="701" y="83"/>
                  </a:cubicBezTo>
                  <a:cubicBezTo>
                    <a:pt x="698" y="82"/>
                    <a:pt x="693" y="82"/>
                    <a:pt x="692" y="82"/>
                  </a:cubicBezTo>
                  <a:cubicBezTo>
                    <a:pt x="690" y="83"/>
                    <a:pt x="689" y="84"/>
                    <a:pt x="689" y="85"/>
                  </a:cubicBezTo>
                  <a:cubicBezTo>
                    <a:pt x="689" y="86"/>
                    <a:pt x="690" y="89"/>
                    <a:pt x="690" y="89"/>
                  </a:cubicBezTo>
                  <a:cubicBezTo>
                    <a:pt x="689" y="90"/>
                    <a:pt x="688" y="87"/>
                    <a:pt x="688" y="86"/>
                  </a:cubicBezTo>
                  <a:cubicBezTo>
                    <a:pt x="688" y="85"/>
                    <a:pt x="686" y="85"/>
                    <a:pt x="685" y="84"/>
                  </a:cubicBezTo>
                  <a:cubicBezTo>
                    <a:pt x="684" y="83"/>
                    <a:pt x="683" y="82"/>
                    <a:pt x="682" y="81"/>
                  </a:cubicBezTo>
                  <a:cubicBezTo>
                    <a:pt x="680" y="80"/>
                    <a:pt x="681" y="81"/>
                    <a:pt x="681" y="80"/>
                  </a:cubicBezTo>
                  <a:cubicBezTo>
                    <a:pt x="681" y="79"/>
                    <a:pt x="680" y="78"/>
                    <a:pt x="679" y="77"/>
                  </a:cubicBezTo>
                  <a:cubicBezTo>
                    <a:pt x="678" y="76"/>
                    <a:pt x="676" y="73"/>
                    <a:pt x="674" y="72"/>
                  </a:cubicBezTo>
                  <a:cubicBezTo>
                    <a:pt x="671" y="71"/>
                    <a:pt x="665" y="72"/>
                    <a:pt x="662" y="72"/>
                  </a:cubicBezTo>
                  <a:cubicBezTo>
                    <a:pt x="659" y="72"/>
                    <a:pt x="655" y="73"/>
                    <a:pt x="653" y="73"/>
                  </a:cubicBezTo>
                  <a:cubicBezTo>
                    <a:pt x="651" y="73"/>
                    <a:pt x="649" y="72"/>
                    <a:pt x="648" y="71"/>
                  </a:cubicBezTo>
                  <a:cubicBezTo>
                    <a:pt x="647" y="71"/>
                    <a:pt x="643" y="67"/>
                    <a:pt x="642" y="66"/>
                  </a:cubicBezTo>
                  <a:cubicBezTo>
                    <a:pt x="641" y="65"/>
                    <a:pt x="639" y="66"/>
                    <a:pt x="639" y="65"/>
                  </a:cubicBezTo>
                  <a:cubicBezTo>
                    <a:pt x="639" y="64"/>
                    <a:pt x="641" y="65"/>
                    <a:pt x="642" y="65"/>
                  </a:cubicBezTo>
                  <a:cubicBezTo>
                    <a:pt x="642" y="65"/>
                    <a:pt x="641" y="63"/>
                    <a:pt x="641" y="62"/>
                  </a:cubicBezTo>
                  <a:cubicBezTo>
                    <a:pt x="640" y="61"/>
                    <a:pt x="638" y="60"/>
                    <a:pt x="636" y="60"/>
                  </a:cubicBezTo>
                  <a:cubicBezTo>
                    <a:pt x="634" y="60"/>
                    <a:pt x="633" y="59"/>
                    <a:pt x="631" y="59"/>
                  </a:cubicBezTo>
                  <a:cubicBezTo>
                    <a:pt x="629" y="59"/>
                    <a:pt x="630" y="60"/>
                    <a:pt x="629" y="60"/>
                  </a:cubicBezTo>
                  <a:cubicBezTo>
                    <a:pt x="629" y="60"/>
                    <a:pt x="627" y="60"/>
                    <a:pt x="626" y="60"/>
                  </a:cubicBezTo>
                  <a:cubicBezTo>
                    <a:pt x="625" y="60"/>
                    <a:pt x="625" y="61"/>
                    <a:pt x="624" y="61"/>
                  </a:cubicBezTo>
                  <a:cubicBezTo>
                    <a:pt x="623" y="61"/>
                    <a:pt x="621" y="61"/>
                    <a:pt x="620" y="61"/>
                  </a:cubicBezTo>
                  <a:cubicBezTo>
                    <a:pt x="618" y="61"/>
                    <a:pt x="619" y="61"/>
                    <a:pt x="620" y="60"/>
                  </a:cubicBezTo>
                  <a:cubicBezTo>
                    <a:pt x="620" y="59"/>
                    <a:pt x="620" y="59"/>
                    <a:pt x="620" y="58"/>
                  </a:cubicBezTo>
                  <a:cubicBezTo>
                    <a:pt x="619" y="58"/>
                    <a:pt x="620" y="58"/>
                    <a:pt x="621" y="58"/>
                  </a:cubicBezTo>
                  <a:cubicBezTo>
                    <a:pt x="622" y="58"/>
                    <a:pt x="627" y="59"/>
                    <a:pt x="628" y="59"/>
                  </a:cubicBezTo>
                  <a:cubicBezTo>
                    <a:pt x="630" y="59"/>
                    <a:pt x="622" y="57"/>
                    <a:pt x="619" y="57"/>
                  </a:cubicBezTo>
                  <a:cubicBezTo>
                    <a:pt x="616" y="57"/>
                    <a:pt x="610" y="56"/>
                    <a:pt x="608" y="56"/>
                  </a:cubicBezTo>
                  <a:cubicBezTo>
                    <a:pt x="607" y="57"/>
                    <a:pt x="603" y="58"/>
                    <a:pt x="602" y="58"/>
                  </a:cubicBezTo>
                  <a:cubicBezTo>
                    <a:pt x="602" y="58"/>
                    <a:pt x="601" y="59"/>
                    <a:pt x="602" y="61"/>
                  </a:cubicBezTo>
                  <a:cubicBezTo>
                    <a:pt x="603" y="62"/>
                    <a:pt x="603" y="61"/>
                    <a:pt x="603" y="60"/>
                  </a:cubicBezTo>
                  <a:cubicBezTo>
                    <a:pt x="604" y="60"/>
                    <a:pt x="604" y="61"/>
                    <a:pt x="606" y="61"/>
                  </a:cubicBezTo>
                  <a:cubicBezTo>
                    <a:pt x="607" y="62"/>
                    <a:pt x="604" y="61"/>
                    <a:pt x="604" y="62"/>
                  </a:cubicBezTo>
                  <a:cubicBezTo>
                    <a:pt x="605" y="62"/>
                    <a:pt x="604" y="62"/>
                    <a:pt x="604" y="63"/>
                  </a:cubicBezTo>
                  <a:cubicBezTo>
                    <a:pt x="603" y="64"/>
                    <a:pt x="606" y="66"/>
                    <a:pt x="607" y="67"/>
                  </a:cubicBezTo>
                  <a:cubicBezTo>
                    <a:pt x="607" y="67"/>
                    <a:pt x="606" y="67"/>
                    <a:pt x="605" y="67"/>
                  </a:cubicBezTo>
                  <a:cubicBezTo>
                    <a:pt x="605" y="67"/>
                    <a:pt x="605" y="67"/>
                    <a:pt x="604" y="68"/>
                  </a:cubicBezTo>
                  <a:cubicBezTo>
                    <a:pt x="603" y="68"/>
                    <a:pt x="602" y="66"/>
                    <a:pt x="602" y="66"/>
                  </a:cubicBezTo>
                  <a:cubicBezTo>
                    <a:pt x="602" y="65"/>
                    <a:pt x="600" y="65"/>
                    <a:pt x="599" y="66"/>
                  </a:cubicBezTo>
                  <a:cubicBezTo>
                    <a:pt x="598" y="66"/>
                    <a:pt x="600" y="67"/>
                    <a:pt x="601" y="68"/>
                  </a:cubicBezTo>
                  <a:cubicBezTo>
                    <a:pt x="601" y="69"/>
                    <a:pt x="600" y="69"/>
                    <a:pt x="599" y="69"/>
                  </a:cubicBezTo>
                  <a:cubicBezTo>
                    <a:pt x="599" y="69"/>
                    <a:pt x="600" y="71"/>
                    <a:pt x="599" y="71"/>
                  </a:cubicBezTo>
                  <a:cubicBezTo>
                    <a:pt x="598" y="71"/>
                    <a:pt x="596" y="68"/>
                    <a:pt x="595" y="68"/>
                  </a:cubicBezTo>
                  <a:cubicBezTo>
                    <a:pt x="594" y="67"/>
                    <a:pt x="593" y="66"/>
                    <a:pt x="592" y="67"/>
                  </a:cubicBezTo>
                  <a:cubicBezTo>
                    <a:pt x="591" y="67"/>
                    <a:pt x="590" y="66"/>
                    <a:pt x="588" y="66"/>
                  </a:cubicBezTo>
                  <a:cubicBezTo>
                    <a:pt x="587" y="65"/>
                    <a:pt x="586" y="66"/>
                    <a:pt x="586" y="67"/>
                  </a:cubicBezTo>
                  <a:cubicBezTo>
                    <a:pt x="585" y="67"/>
                    <a:pt x="584" y="67"/>
                    <a:pt x="583" y="67"/>
                  </a:cubicBezTo>
                  <a:cubicBezTo>
                    <a:pt x="582" y="67"/>
                    <a:pt x="580" y="64"/>
                    <a:pt x="579" y="63"/>
                  </a:cubicBezTo>
                  <a:cubicBezTo>
                    <a:pt x="578" y="62"/>
                    <a:pt x="579" y="63"/>
                    <a:pt x="578" y="65"/>
                  </a:cubicBezTo>
                  <a:cubicBezTo>
                    <a:pt x="577" y="66"/>
                    <a:pt x="577" y="68"/>
                    <a:pt x="578" y="70"/>
                  </a:cubicBezTo>
                  <a:cubicBezTo>
                    <a:pt x="578" y="72"/>
                    <a:pt x="576" y="73"/>
                    <a:pt x="576" y="74"/>
                  </a:cubicBezTo>
                  <a:cubicBezTo>
                    <a:pt x="575" y="74"/>
                    <a:pt x="575" y="73"/>
                    <a:pt x="574" y="72"/>
                  </a:cubicBezTo>
                  <a:cubicBezTo>
                    <a:pt x="574" y="72"/>
                    <a:pt x="573" y="72"/>
                    <a:pt x="572" y="72"/>
                  </a:cubicBezTo>
                  <a:cubicBezTo>
                    <a:pt x="572" y="72"/>
                    <a:pt x="571" y="70"/>
                    <a:pt x="571" y="70"/>
                  </a:cubicBezTo>
                  <a:cubicBezTo>
                    <a:pt x="571" y="69"/>
                    <a:pt x="570" y="68"/>
                    <a:pt x="570" y="68"/>
                  </a:cubicBezTo>
                  <a:cubicBezTo>
                    <a:pt x="569" y="67"/>
                    <a:pt x="569" y="67"/>
                    <a:pt x="567" y="66"/>
                  </a:cubicBezTo>
                  <a:cubicBezTo>
                    <a:pt x="566" y="65"/>
                    <a:pt x="566" y="65"/>
                    <a:pt x="566" y="64"/>
                  </a:cubicBezTo>
                  <a:cubicBezTo>
                    <a:pt x="565" y="63"/>
                    <a:pt x="565" y="64"/>
                    <a:pt x="564" y="64"/>
                  </a:cubicBezTo>
                  <a:cubicBezTo>
                    <a:pt x="564" y="64"/>
                    <a:pt x="563" y="63"/>
                    <a:pt x="563" y="63"/>
                  </a:cubicBezTo>
                  <a:cubicBezTo>
                    <a:pt x="563" y="62"/>
                    <a:pt x="562" y="62"/>
                    <a:pt x="562" y="63"/>
                  </a:cubicBezTo>
                  <a:cubicBezTo>
                    <a:pt x="562" y="63"/>
                    <a:pt x="560" y="60"/>
                    <a:pt x="560" y="60"/>
                  </a:cubicBezTo>
                  <a:cubicBezTo>
                    <a:pt x="559" y="59"/>
                    <a:pt x="557" y="59"/>
                    <a:pt x="556" y="59"/>
                  </a:cubicBezTo>
                  <a:cubicBezTo>
                    <a:pt x="555" y="59"/>
                    <a:pt x="554" y="58"/>
                    <a:pt x="554" y="57"/>
                  </a:cubicBezTo>
                  <a:cubicBezTo>
                    <a:pt x="553" y="56"/>
                    <a:pt x="558" y="58"/>
                    <a:pt x="559" y="59"/>
                  </a:cubicBezTo>
                  <a:cubicBezTo>
                    <a:pt x="561" y="59"/>
                    <a:pt x="561" y="60"/>
                    <a:pt x="562" y="61"/>
                  </a:cubicBezTo>
                  <a:cubicBezTo>
                    <a:pt x="564" y="62"/>
                    <a:pt x="565" y="62"/>
                    <a:pt x="565" y="62"/>
                  </a:cubicBezTo>
                  <a:cubicBezTo>
                    <a:pt x="565" y="61"/>
                    <a:pt x="564" y="55"/>
                    <a:pt x="564" y="54"/>
                  </a:cubicBezTo>
                  <a:cubicBezTo>
                    <a:pt x="564" y="53"/>
                    <a:pt x="562" y="53"/>
                    <a:pt x="560" y="52"/>
                  </a:cubicBezTo>
                  <a:cubicBezTo>
                    <a:pt x="559" y="51"/>
                    <a:pt x="560" y="50"/>
                    <a:pt x="558" y="49"/>
                  </a:cubicBezTo>
                  <a:cubicBezTo>
                    <a:pt x="557" y="49"/>
                    <a:pt x="557" y="48"/>
                    <a:pt x="556" y="48"/>
                  </a:cubicBezTo>
                  <a:cubicBezTo>
                    <a:pt x="555" y="48"/>
                    <a:pt x="553" y="48"/>
                    <a:pt x="553" y="48"/>
                  </a:cubicBezTo>
                  <a:cubicBezTo>
                    <a:pt x="552" y="48"/>
                    <a:pt x="551" y="48"/>
                    <a:pt x="550" y="48"/>
                  </a:cubicBezTo>
                  <a:cubicBezTo>
                    <a:pt x="548" y="48"/>
                    <a:pt x="547" y="48"/>
                    <a:pt x="546" y="47"/>
                  </a:cubicBezTo>
                  <a:cubicBezTo>
                    <a:pt x="545" y="46"/>
                    <a:pt x="545" y="46"/>
                    <a:pt x="543" y="46"/>
                  </a:cubicBezTo>
                  <a:cubicBezTo>
                    <a:pt x="542" y="46"/>
                    <a:pt x="541" y="45"/>
                    <a:pt x="540" y="45"/>
                  </a:cubicBezTo>
                  <a:cubicBezTo>
                    <a:pt x="539" y="45"/>
                    <a:pt x="539" y="46"/>
                    <a:pt x="538" y="47"/>
                  </a:cubicBezTo>
                  <a:cubicBezTo>
                    <a:pt x="538" y="47"/>
                    <a:pt x="540" y="48"/>
                    <a:pt x="541" y="49"/>
                  </a:cubicBezTo>
                  <a:cubicBezTo>
                    <a:pt x="542" y="50"/>
                    <a:pt x="542" y="50"/>
                    <a:pt x="541" y="50"/>
                  </a:cubicBezTo>
                  <a:cubicBezTo>
                    <a:pt x="540" y="51"/>
                    <a:pt x="540" y="51"/>
                    <a:pt x="541" y="52"/>
                  </a:cubicBezTo>
                  <a:cubicBezTo>
                    <a:pt x="543" y="53"/>
                    <a:pt x="540" y="52"/>
                    <a:pt x="541" y="53"/>
                  </a:cubicBezTo>
                  <a:cubicBezTo>
                    <a:pt x="542" y="54"/>
                    <a:pt x="538" y="54"/>
                    <a:pt x="536" y="53"/>
                  </a:cubicBezTo>
                  <a:cubicBezTo>
                    <a:pt x="533" y="52"/>
                    <a:pt x="531" y="53"/>
                    <a:pt x="530" y="53"/>
                  </a:cubicBezTo>
                  <a:cubicBezTo>
                    <a:pt x="529" y="53"/>
                    <a:pt x="528" y="50"/>
                    <a:pt x="528" y="50"/>
                  </a:cubicBezTo>
                  <a:cubicBezTo>
                    <a:pt x="528" y="49"/>
                    <a:pt x="525" y="49"/>
                    <a:pt x="523" y="49"/>
                  </a:cubicBezTo>
                  <a:cubicBezTo>
                    <a:pt x="521" y="49"/>
                    <a:pt x="518" y="48"/>
                    <a:pt x="517" y="47"/>
                  </a:cubicBezTo>
                  <a:cubicBezTo>
                    <a:pt x="516" y="47"/>
                    <a:pt x="517" y="47"/>
                    <a:pt x="516" y="48"/>
                  </a:cubicBezTo>
                  <a:cubicBezTo>
                    <a:pt x="516" y="48"/>
                    <a:pt x="512" y="46"/>
                    <a:pt x="510" y="46"/>
                  </a:cubicBezTo>
                  <a:cubicBezTo>
                    <a:pt x="508" y="46"/>
                    <a:pt x="507" y="46"/>
                    <a:pt x="506" y="47"/>
                  </a:cubicBezTo>
                  <a:cubicBezTo>
                    <a:pt x="506" y="48"/>
                    <a:pt x="508" y="50"/>
                    <a:pt x="509" y="51"/>
                  </a:cubicBezTo>
                  <a:cubicBezTo>
                    <a:pt x="510" y="52"/>
                    <a:pt x="507" y="53"/>
                    <a:pt x="506" y="54"/>
                  </a:cubicBezTo>
                  <a:cubicBezTo>
                    <a:pt x="506" y="54"/>
                    <a:pt x="507" y="52"/>
                    <a:pt x="507" y="51"/>
                  </a:cubicBezTo>
                  <a:cubicBezTo>
                    <a:pt x="506" y="50"/>
                    <a:pt x="504" y="44"/>
                    <a:pt x="503" y="44"/>
                  </a:cubicBezTo>
                  <a:cubicBezTo>
                    <a:pt x="503" y="43"/>
                    <a:pt x="502" y="43"/>
                    <a:pt x="500" y="43"/>
                  </a:cubicBezTo>
                  <a:cubicBezTo>
                    <a:pt x="499" y="43"/>
                    <a:pt x="499" y="40"/>
                    <a:pt x="498" y="39"/>
                  </a:cubicBezTo>
                  <a:cubicBezTo>
                    <a:pt x="498" y="39"/>
                    <a:pt x="498" y="40"/>
                    <a:pt x="496" y="40"/>
                  </a:cubicBezTo>
                  <a:cubicBezTo>
                    <a:pt x="495" y="41"/>
                    <a:pt x="495" y="41"/>
                    <a:pt x="494" y="42"/>
                  </a:cubicBezTo>
                  <a:cubicBezTo>
                    <a:pt x="492" y="44"/>
                    <a:pt x="492" y="44"/>
                    <a:pt x="490" y="45"/>
                  </a:cubicBezTo>
                  <a:cubicBezTo>
                    <a:pt x="488" y="46"/>
                    <a:pt x="485" y="50"/>
                    <a:pt x="484" y="51"/>
                  </a:cubicBezTo>
                  <a:cubicBezTo>
                    <a:pt x="482" y="52"/>
                    <a:pt x="483" y="49"/>
                    <a:pt x="483" y="47"/>
                  </a:cubicBezTo>
                  <a:cubicBezTo>
                    <a:pt x="483" y="44"/>
                    <a:pt x="483" y="43"/>
                    <a:pt x="482" y="43"/>
                  </a:cubicBezTo>
                  <a:cubicBezTo>
                    <a:pt x="482" y="42"/>
                    <a:pt x="484" y="43"/>
                    <a:pt x="485" y="43"/>
                  </a:cubicBezTo>
                  <a:cubicBezTo>
                    <a:pt x="486" y="43"/>
                    <a:pt x="490" y="37"/>
                    <a:pt x="491" y="36"/>
                  </a:cubicBezTo>
                  <a:cubicBezTo>
                    <a:pt x="493" y="36"/>
                    <a:pt x="493" y="35"/>
                    <a:pt x="495" y="34"/>
                  </a:cubicBezTo>
                  <a:cubicBezTo>
                    <a:pt x="496" y="33"/>
                    <a:pt x="497" y="34"/>
                    <a:pt x="500" y="32"/>
                  </a:cubicBezTo>
                  <a:cubicBezTo>
                    <a:pt x="502" y="30"/>
                    <a:pt x="501" y="25"/>
                    <a:pt x="501" y="23"/>
                  </a:cubicBezTo>
                  <a:cubicBezTo>
                    <a:pt x="501" y="20"/>
                    <a:pt x="501" y="19"/>
                    <a:pt x="500" y="18"/>
                  </a:cubicBezTo>
                  <a:cubicBezTo>
                    <a:pt x="499" y="17"/>
                    <a:pt x="499" y="17"/>
                    <a:pt x="498" y="15"/>
                  </a:cubicBezTo>
                  <a:cubicBezTo>
                    <a:pt x="497" y="14"/>
                    <a:pt x="496" y="13"/>
                    <a:pt x="495" y="13"/>
                  </a:cubicBezTo>
                  <a:cubicBezTo>
                    <a:pt x="494" y="13"/>
                    <a:pt x="493" y="13"/>
                    <a:pt x="493" y="13"/>
                  </a:cubicBezTo>
                  <a:cubicBezTo>
                    <a:pt x="493" y="13"/>
                    <a:pt x="491" y="13"/>
                    <a:pt x="490" y="13"/>
                  </a:cubicBezTo>
                  <a:cubicBezTo>
                    <a:pt x="489" y="14"/>
                    <a:pt x="481" y="13"/>
                    <a:pt x="478" y="13"/>
                  </a:cubicBezTo>
                  <a:cubicBezTo>
                    <a:pt x="475" y="13"/>
                    <a:pt x="476" y="14"/>
                    <a:pt x="475" y="15"/>
                  </a:cubicBezTo>
                  <a:cubicBezTo>
                    <a:pt x="474" y="16"/>
                    <a:pt x="473" y="16"/>
                    <a:pt x="472" y="17"/>
                  </a:cubicBezTo>
                  <a:cubicBezTo>
                    <a:pt x="471" y="17"/>
                    <a:pt x="471" y="15"/>
                    <a:pt x="472" y="14"/>
                  </a:cubicBezTo>
                  <a:cubicBezTo>
                    <a:pt x="472" y="13"/>
                    <a:pt x="473" y="10"/>
                    <a:pt x="473" y="10"/>
                  </a:cubicBezTo>
                  <a:cubicBezTo>
                    <a:pt x="473" y="9"/>
                    <a:pt x="471" y="9"/>
                    <a:pt x="470" y="9"/>
                  </a:cubicBezTo>
                  <a:cubicBezTo>
                    <a:pt x="469" y="9"/>
                    <a:pt x="471" y="8"/>
                    <a:pt x="471" y="7"/>
                  </a:cubicBezTo>
                  <a:cubicBezTo>
                    <a:pt x="472" y="7"/>
                    <a:pt x="472" y="6"/>
                    <a:pt x="472" y="5"/>
                  </a:cubicBezTo>
                  <a:cubicBezTo>
                    <a:pt x="472" y="4"/>
                    <a:pt x="472" y="4"/>
                    <a:pt x="470" y="3"/>
                  </a:cubicBezTo>
                  <a:cubicBezTo>
                    <a:pt x="469" y="2"/>
                    <a:pt x="468" y="1"/>
                    <a:pt x="467" y="1"/>
                  </a:cubicBezTo>
                  <a:cubicBezTo>
                    <a:pt x="465" y="0"/>
                    <a:pt x="465" y="0"/>
                    <a:pt x="464" y="0"/>
                  </a:cubicBezTo>
                  <a:cubicBezTo>
                    <a:pt x="463" y="0"/>
                    <a:pt x="463" y="0"/>
                    <a:pt x="462" y="1"/>
                  </a:cubicBezTo>
                  <a:cubicBezTo>
                    <a:pt x="461" y="1"/>
                    <a:pt x="458" y="2"/>
                    <a:pt x="458" y="3"/>
                  </a:cubicBezTo>
                  <a:cubicBezTo>
                    <a:pt x="458" y="4"/>
                    <a:pt x="458" y="5"/>
                    <a:pt x="456" y="7"/>
                  </a:cubicBezTo>
                  <a:cubicBezTo>
                    <a:pt x="455" y="9"/>
                    <a:pt x="456" y="10"/>
                    <a:pt x="456" y="12"/>
                  </a:cubicBezTo>
                  <a:cubicBezTo>
                    <a:pt x="456" y="14"/>
                    <a:pt x="456" y="15"/>
                    <a:pt x="452" y="15"/>
                  </a:cubicBezTo>
                  <a:cubicBezTo>
                    <a:pt x="449" y="16"/>
                    <a:pt x="449" y="14"/>
                    <a:pt x="448" y="16"/>
                  </a:cubicBezTo>
                  <a:cubicBezTo>
                    <a:pt x="447" y="17"/>
                    <a:pt x="449" y="19"/>
                    <a:pt x="453" y="21"/>
                  </a:cubicBezTo>
                  <a:cubicBezTo>
                    <a:pt x="457" y="22"/>
                    <a:pt x="456" y="21"/>
                    <a:pt x="456" y="22"/>
                  </a:cubicBezTo>
                  <a:cubicBezTo>
                    <a:pt x="456" y="23"/>
                    <a:pt x="454" y="22"/>
                    <a:pt x="453" y="22"/>
                  </a:cubicBezTo>
                  <a:cubicBezTo>
                    <a:pt x="451" y="23"/>
                    <a:pt x="453" y="23"/>
                    <a:pt x="454" y="23"/>
                  </a:cubicBezTo>
                  <a:cubicBezTo>
                    <a:pt x="455" y="23"/>
                    <a:pt x="456" y="24"/>
                    <a:pt x="457" y="25"/>
                  </a:cubicBezTo>
                  <a:cubicBezTo>
                    <a:pt x="458" y="27"/>
                    <a:pt x="456" y="28"/>
                    <a:pt x="456" y="29"/>
                  </a:cubicBezTo>
                  <a:cubicBezTo>
                    <a:pt x="456" y="29"/>
                    <a:pt x="456" y="27"/>
                    <a:pt x="455" y="26"/>
                  </a:cubicBezTo>
                  <a:cubicBezTo>
                    <a:pt x="455" y="25"/>
                    <a:pt x="454" y="25"/>
                    <a:pt x="453" y="26"/>
                  </a:cubicBezTo>
                  <a:cubicBezTo>
                    <a:pt x="451" y="26"/>
                    <a:pt x="450" y="25"/>
                    <a:pt x="450" y="24"/>
                  </a:cubicBezTo>
                  <a:cubicBezTo>
                    <a:pt x="449" y="23"/>
                    <a:pt x="448" y="22"/>
                    <a:pt x="447" y="21"/>
                  </a:cubicBezTo>
                  <a:cubicBezTo>
                    <a:pt x="445" y="20"/>
                    <a:pt x="445" y="21"/>
                    <a:pt x="443" y="21"/>
                  </a:cubicBezTo>
                  <a:cubicBezTo>
                    <a:pt x="442" y="22"/>
                    <a:pt x="443" y="20"/>
                    <a:pt x="441" y="19"/>
                  </a:cubicBezTo>
                  <a:cubicBezTo>
                    <a:pt x="440" y="19"/>
                    <a:pt x="441" y="18"/>
                    <a:pt x="439" y="19"/>
                  </a:cubicBezTo>
                  <a:cubicBezTo>
                    <a:pt x="438" y="19"/>
                    <a:pt x="438" y="19"/>
                    <a:pt x="436" y="19"/>
                  </a:cubicBezTo>
                  <a:cubicBezTo>
                    <a:pt x="434" y="19"/>
                    <a:pt x="434" y="20"/>
                    <a:pt x="432" y="20"/>
                  </a:cubicBezTo>
                  <a:cubicBezTo>
                    <a:pt x="431" y="20"/>
                    <a:pt x="432" y="19"/>
                    <a:pt x="432" y="18"/>
                  </a:cubicBezTo>
                  <a:cubicBezTo>
                    <a:pt x="432" y="18"/>
                    <a:pt x="430" y="19"/>
                    <a:pt x="429" y="20"/>
                  </a:cubicBezTo>
                  <a:cubicBezTo>
                    <a:pt x="427" y="20"/>
                    <a:pt x="426" y="21"/>
                    <a:pt x="425" y="22"/>
                  </a:cubicBezTo>
                  <a:cubicBezTo>
                    <a:pt x="424" y="22"/>
                    <a:pt x="420" y="23"/>
                    <a:pt x="417" y="25"/>
                  </a:cubicBezTo>
                  <a:cubicBezTo>
                    <a:pt x="414" y="26"/>
                    <a:pt x="414" y="28"/>
                    <a:pt x="412" y="30"/>
                  </a:cubicBezTo>
                  <a:cubicBezTo>
                    <a:pt x="411" y="31"/>
                    <a:pt x="412" y="31"/>
                    <a:pt x="410" y="32"/>
                  </a:cubicBezTo>
                  <a:cubicBezTo>
                    <a:pt x="409" y="32"/>
                    <a:pt x="407" y="33"/>
                    <a:pt x="406" y="34"/>
                  </a:cubicBezTo>
                  <a:cubicBezTo>
                    <a:pt x="405" y="35"/>
                    <a:pt x="405" y="35"/>
                    <a:pt x="404" y="36"/>
                  </a:cubicBezTo>
                  <a:cubicBezTo>
                    <a:pt x="402" y="37"/>
                    <a:pt x="403" y="38"/>
                    <a:pt x="403" y="39"/>
                  </a:cubicBezTo>
                  <a:cubicBezTo>
                    <a:pt x="403" y="40"/>
                    <a:pt x="405" y="40"/>
                    <a:pt x="404" y="41"/>
                  </a:cubicBezTo>
                  <a:cubicBezTo>
                    <a:pt x="404" y="42"/>
                    <a:pt x="404" y="43"/>
                    <a:pt x="402" y="43"/>
                  </a:cubicBezTo>
                  <a:cubicBezTo>
                    <a:pt x="400" y="43"/>
                    <a:pt x="399" y="44"/>
                    <a:pt x="396" y="45"/>
                  </a:cubicBezTo>
                  <a:cubicBezTo>
                    <a:pt x="393" y="46"/>
                    <a:pt x="391" y="45"/>
                    <a:pt x="390" y="46"/>
                  </a:cubicBezTo>
                  <a:cubicBezTo>
                    <a:pt x="388" y="47"/>
                    <a:pt x="390" y="50"/>
                    <a:pt x="389" y="51"/>
                  </a:cubicBezTo>
                  <a:cubicBezTo>
                    <a:pt x="389" y="53"/>
                    <a:pt x="390" y="54"/>
                    <a:pt x="391" y="55"/>
                  </a:cubicBezTo>
                  <a:cubicBezTo>
                    <a:pt x="392" y="57"/>
                    <a:pt x="392" y="58"/>
                    <a:pt x="394" y="58"/>
                  </a:cubicBezTo>
                  <a:cubicBezTo>
                    <a:pt x="395" y="59"/>
                    <a:pt x="397" y="60"/>
                    <a:pt x="398" y="61"/>
                  </a:cubicBezTo>
                  <a:cubicBezTo>
                    <a:pt x="399" y="62"/>
                    <a:pt x="400" y="62"/>
                    <a:pt x="401" y="63"/>
                  </a:cubicBezTo>
                  <a:cubicBezTo>
                    <a:pt x="402" y="64"/>
                    <a:pt x="402" y="67"/>
                    <a:pt x="402" y="68"/>
                  </a:cubicBezTo>
                  <a:cubicBezTo>
                    <a:pt x="402" y="69"/>
                    <a:pt x="401" y="73"/>
                    <a:pt x="401" y="74"/>
                  </a:cubicBezTo>
                  <a:cubicBezTo>
                    <a:pt x="401" y="75"/>
                    <a:pt x="400" y="72"/>
                    <a:pt x="399" y="71"/>
                  </a:cubicBezTo>
                  <a:cubicBezTo>
                    <a:pt x="399" y="71"/>
                    <a:pt x="398" y="71"/>
                    <a:pt x="397" y="71"/>
                  </a:cubicBezTo>
                  <a:cubicBezTo>
                    <a:pt x="396" y="72"/>
                    <a:pt x="398" y="69"/>
                    <a:pt x="399" y="68"/>
                  </a:cubicBezTo>
                  <a:cubicBezTo>
                    <a:pt x="400" y="68"/>
                    <a:pt x="400" y="66"/>
                    <a:pt x="400" y="65"/>
                  </a:cubicBezTo>
                  <a:cubicBezTo>
                    <a:pt x="400" y="64"/>
                    <a:pt x="394" y="64"/>
                    <a:pt x="392" y="63"/>
                  </a:cubicBezTo>
                  <a:cubicBezTo>
                    <a:pt x="391" y="62"/>
                    <a:pt x="387" y="56"/>
                    <a:pt x="386" y="55"/>
                  </a:cubicBezTo>
                  <a:cubicBezTo>
                    <a:pt x="386" y="53"/>
                    <a:pt x="383" y="53"/>
                    <a:pt x="383" y="53"/>
                  </a:cubicBezTo>
                  <a:cubicBezTo>
                    <a:pt x="382" y="53"/>
                    <a:pt x="380" y="55"/>
                    <a:pt x="380" y="55"/>
                  </a:cubicBezTo>
                  <a:cubicBezTo>
                    <a:pt x="379" y="56"/>
                    <a:pt x="381" y="56"/>
                    <a:pt x="382" y="57"/>
                  </a:cubicBezTo>
                  <a:cubicBezTo>
                    <a:pt x="383" y="57"/>
                    <a:pt x="383" y="58"/>
                    <a:pt x="382" y="59"/>
                  </a:cubicBezTo>
                  <a:cubicBezTo>
                    <a:pt x="382" y="59"/>
                    <a:pt x="382" y="57"/>
                    <a:pt x="381" y="58"/>
                  </a:cubicBezTo>
                  <a:cubicBezTo>
                    <a:pt x="380" y="59"/>
                    <a:pt x="378" y="57"/>
                    <a:pt x="377" y="57"/>
                  </a:cubicBezTo>
                  <a:cubicBezTo>
                    <a:pt x="376" y="57"/>
                    <a:pt x="374" y="57"/>
                    <a:pt x="374" y="58"/>
                  </a:cubicBezTo>
                  <a:cubicBezTo>
                    <a:pt x="375" y="58"/>
                    <a:pt x="374" y="59"/>
                    <a:pt x="375" y="60"/>
                  </a:cubicBezTo>
                  <a:cubicBezTo>
                    <a:pt x="375" y="62"/>
                    <a:pt x="377" y="63"/>
                    <a:pt x="378" y="64"/>
                  </a:cubicBezTo>
                  <a:cubicBezTo>
                    <a:pt x="379" y="64"/>
                    <a:pt x="381" y="64"/>
                    <a:pt x="382" y="65"/>
                  </a:cubicBezTo>
                  <a:cubicBezTo>
                    <a:pt x="383" y="66"/>
                    <a:pt x="383" y="67"/>
                    <a:pt x="382" y="68"/>
                  </a:cubicBezTo>
                  <a:cubicBezTo>
                    <a:pt x="382" y="69"/>
                    <a:pt x="380" y="67"/>
                    <a:pt x="378" y="67"/>
                  </a:cubicBezTo>
                  <a:cubicBezTo>
                    <a:pt x="377" y="68"/>
                    <a:pt x="375" y="68"/>
                    <a:pt x="374" y="68"/>
                  </a:cubicBezTo>
                  <a:cubicBezTo>
                    <a:pt x="373" y="68"/>
                    <a:pt x="372" y="67"/>
                    <a:pt x="372" y="65"/>
                  </a:cubicBezTo>
                  <a:cubicBezTo>
                    <a:pt x="373" y="64"/>
                    <a:pt x="372" y="56"/>
                    <a:pt x="371" y="55"/>
                  </a:cubicBezTo>
                  <a:cubicBezTo>
                    <a:pt x="370" y="54"/>
                    <a:pt x="369" y="53"/>
                    <a:pt x="369" y="53"/>
                  </a:cubicBezTo>
                  <a:cubicBezTo>
                    <a:pt x="369" y="54"/>
                    <a:pt x="369" y="58"/>
                    <a:pt x="369" y="59"/>
                  </a:cubicBezTo>
                  <a:cubicBezTo>
                    <a:pt x="369" y="60"/>
                    <a:pt x="365" y="62"/>
                    <a:pt x="365" y="63"/>
                  </a:cubicBezTo>
                  <a:cubicBezTo>
                    <a:pt x="365" y="65"/>
                    <a:pt x="364" y="65"/>
                    <a:pt x="364" y="67"/>
                  </a:cubicBezTo>
                  <a:cubicBezTo>
                    <a:pt x="363" y="68"/>
                    <a:pt x="367" y="71"/>
                    <a:pt x="368" y="72"/>
                  </a:cubicBezTo>
                  <a:cubicBezTo>
                    <a:pt x="369" y="73"/>
                    <a:pt x="368" y="74"/>
                    <a:pt x="368" y="75"/>
                  </a:cubicBezTo>
                  <a:cubicBezTo>
                    <a:pt x="368" y="75"/>
                    <a:pt x="367" y="81"/>
                    <a:pt x="368" y="83"/>
                  </a:cubicBezTo>
                  <a:cubicBezTo>
                    <a:pt x="368" y="86"/>
                    <a:pt x="368" y="87"/>
                    <a:pt x="369" y="88"/>
                  </a:cubicBezTo>
                  <a:cubicBezTo>
                    <a:pt x="370" y="88"/>
                    <a:pt x="370" y="87"/>
                    <a:pt x="371" y="87"/>
                  </a:cubicBezTo>
                  <a:cubicBezTo>
                    <a:pt x="372" y="87"/>
                    <a:pt x="373" y="86"/>
                    <a:pt x="374" y="86"/>
                  </a:cubicBezTo>
                  <a:cubicBezTo>
                    <a:pt x="375" y="86"/>
                    <a:pt x="378" y="86"/>
                    <a:pt x="380" y="86"/>
                  </a:cubicBezTo>
                  <a:cubicBezTo>
                    <a:pt x="382" y="87"/>
                    <a:pt x="382" y="88"/>
                    <a:pt x="383" y="90"/>
                  </a:cubicBezTo>
                  <a:cubicBezTo>
                    <a:pt x="383" y="91"/>
                    <a:pt x="385" y="93"/>
                    <a:pt x="386" y="94"/>
                  </a:cubicBezTo>
                  <a:cubicBezTo>
                    <a:pt x="387" y="96"/>
                    <a:pt x="384" y="96"/>
                    <a:pt x="384" y="98"/>
                  </a:cubicBezTo>
                  <a:cubicBezTo>
                    <a:pt x="384" y="101"/>
                    <a:pt x="386" y="102"/>
                    <a:pt x="388" y="102"/>
                  </a:cubicBezTo>
                  <a:cubicBezTo>
                    <a:pt x="389" y="103"/>
                    <a:pt x="387" y="103"/>
                    <a:pt x="386" y="103"/>
                  </a:cubicBezTo>
                  <a:cubicBezTo>
                    <a:pt x="385" y="103"/>
                    <a:pt x="384" y="104"/>
                    <a:pt x="384" y="105"/>
                  </a:cubicBezTo>
                  <a:cubicBezTo>
                    <a:pt x="383" y="105"/>
                    <a:pt x="382" y="104"/>
                    <a:pt x="382" y="103"/>
                  </a:cubicBezTo>
                  <a:cubicBezTo>
                    <a:pt x="381" y="103"/>
                    <a:pt x="381" y="97"/>
                    <a:pt x="380" y="95"/>
                  </a:cubicBezTo>
                  <a:cubicBezTo>
                    <a:pt x="380" y="93"/>
                    <a:pt x="379" y="91"/>
                    <a:pt x="378" y="90"/>
                  </a:cubicBezTo>
                  <a:cubicBezTo>
                    <a:pt x="376" y="89"/>
                    <a:pt x="371" y="93"/>
                    <a:pt x="370" y="94"/>
                  </a:cubicBezTo>
                  <a:cubicBezTo>
                    <a:pt x="370" y="95"/>
                    <a:pt x="371" y="95"/>
                    <a:pt x="372" y="97"/>
                  </a:cubicBezTo>
                  <a:cubicBezTo>
                    <a:pt x="372" y="98"/>
                    <a:pt x="371" y="101"/>
                    <a:pt x="370" y="103"/>
                  </a:cubicBezTo>
                  <a:cubicBezTo>
                    <a:pt x="369" y="106"/>
                    <a:pt x="366" y="110"/>
                    <a:pt x="365" y="110"/>
                  </a:cubicBezTo>
                  <a:cubicBezTo>
                    <a:pt x="364" y="111"/>
                    <a:pt x="367" y="112"/>
                    <a:pt x="368" y="114"/>
                  </a:cubicBezTo>
                  <a:cubicBezTo>
                    <a:pt x="369" y="115"/>
                    <a:pt x="369" y="116"/>
                    <a:pt x="368" y="118"/>
                  </a:cubicBezTo>
                  <a:cubicBezTo>
                    <a:pt x="368" y="119"/>
                    <a:pt x="365" y="113"/>
                    <a:pt x="364" y="112"/>
                  </a:cubicBezTo>
                  <a:cubicBezTo>
                    <a:pt x="363" y="111"/>
                    <a:pt x="360" y="111"/>
                    <a:pt x="358" y="111"/>
                  </a:cubicBezTo>
                  <a:cubicBezTo>
                    <a:pt x="356" y="111"/>
                    <a:pt x="353" y="110"/>
                    <a:pt x="352" y="108"/>
                  </a:cubicBezTo>
                  <a:cubicBezTo>
                    <a:pt x="351" y="107"/>
                    <a:pt x="350" y="108"/>
                    <a:pt x="350" y="108"/>
                  </a:cubicBezTo>
                  <a:cubicBezTo>
                    <a:pt x="349" y="109"/>
                    <a:pt x="349" y="108"/>
                    <a:pt x="349" y="107"/>
                  </a:cubicBezTo>
                  <a:cubicBezTo>
                    <a:pt x="350" y="106"/>
                    <a:pt x="355" y="107"/>
                    <a:pt x="357" y="107"/>
                  </a:cubicBezTo>
                  <a:cubicBezTo>
                    <a:pt x="359" y="107"/>
                    <a:pt x="360" y="106"/>
                    <a:pt x="362" y="105"/>
                  </a:cubicBezTo>
                  <a:cubicBezTo>
                    <a:pt x="364" y="104"/>
                    <a:pt x="366" y="95"/>
                    <a:pt x="366" y="94"/>
                  </a:cubicBezTo>
                  <a:cubicBezTo>
                    <a:pt x="367" y="93"/>
                    <a:pt x="366" y="92"/>
                    <a:pt x="365" y="91"/>
                  </a:cubicBezTo>
                  <a:cubicBezTo>
                    <a:pt x="364" y="90"/>
                    <a:pt x="362" y="85"/>
                    <a:pt x="362" y="82"/>
                  </a:cubicBezTo>
                  <a:cubicBezTo>
                    <a:pt x="362" y="79"/>
                    <a:pt x="362" y="76"/>
                    <a:pt x="362" y="74"/>
                  </a:cubicBezTo>
                  <a:cubicBezTo>
                    <a:pt x="362" y="72"/>
                    <a:pt x="359" y="70"/>
                    <a:pt x="359" y="68"/>
                  </a:cubicBezTo>
                  <a:cubicBezTo>
                    <a:pt x="358" y="67"/>
                    <a:pt x="359" y="66"/>
                    <a:pt x="359" y="65"/>
                  </a:cubicBezTo>
                  <a:cubicBezTo>
                    <a:pt x="360" y="64"/>
                    <a:pt x="360" y="58"/>
                    <a:pt x="361" y="57"/>
                  </a:cubicBezTo>
                  <a:cubicBezTo>
                    <a:pt x="361" y="56"/>
                    <a:pt x="362" y="56"/>
                    <a:pt x="362" y="55"/>
                  </a:cubicBezTo>
                  <a:cubicBezTo>
                    <a:pt x="362" y="54"/>
                    <a:pt x="360" y="53"/>
                    <a:pt x="359" y="53"/>
                  </a:cubicBezTo>
                  <a:cubicBezTo>
                    <a:pt x="358" y="53"/>
                    <a:pt x="356" y="54"/>
                    <a:pt x="354" y="54"/>
                  </a:cubicBezTo>
                  <a:cubicBezTo>
                    <a:pt x="352" y="54"/>
                    <a:pt x="351" y="53"/>
                    <a:pt x="351" y="53"/>
                  </a:cubicBezTo>
                  <a:cubicBezTo>
                    <a:pt x="350" y="53"/>
                    <a:pt x="349" y="53"/>
                    <a:pt x="348" y="54"/>
                  </a:cubicBezTo>
                  <a:cubicBezTo>
                    <a:pt x="347" y="55"/>
                    <a:pt x="348" y="56"/>
                    <a:pt x="346" y="62"/>
                  </a:cubicBezTo>
                  <a:cubicBezTo>
                    <a:pt x="345" y="67"/>
                    <a:pt x="340" y="68"/>
                    <a:pt x="340" y="69"/>
                  </a:cubicBezTo>
                  <a:cubicBezTo>
                    <a:pt x="340" y="70"/>
                    <a:pt x="339" y="71"/>
                    <a:pt x="339" y="72"/>
                  </a:cubicBezTo>
                  <a:cubicBezTo>
                    <a:pt x="339" y="73"/>
                    <a:pt x="339" y="72"/>
                    <a:pt x="340" y="73"/>
                  </a:cubicBezTo>
                  <a:cubicBezTo>
                    <a:pt x="341" y="73"/>
                    <a:pt x="341" y="79"/>
                    <a:pt x="342" y="79"/>
                  </a:cubicBezTo>
                  <a:cubicBezTo>
                    <a:pt x="342" y="80"/>
                    <a:pt x="341" y="80"/>
                    <a:pt x="340" y="80"/>
                  </a:cubicBezTo>
                  <a:cubicBezTo>
                    <a:pt x="340" y="80"/>
                    <a:pt x="340" y="83"/>
                    <a:pt x="341" y="84"/>
                  </a:cubicBezTo>
                  <a:cubicBezTo>
                    <a:pt x="342" y="85"/>
                    <a:pt x="342" y="84"/>
                    <a:pt x="343" y="83"/>
                  </a:cubicBezTo>
                  <a:cubicBezTo>
                    <a:pt x="343" y="83"/>
                    <a:pt x="344" y="86"/>
                    <a:pt x="345" y="88"/>
                  </a:cubicBezTo>
                  <a:cubicBezTo>
                    <a:pt x="346" y="89"/>
                    <a:pt x="347" y="90"/>
                    <a:pt x="349" y="89"/>
                  </a:cubicBezTo>
                  <a:cubicBezTo>
                    <a:pt x="350" y="89"/>
                    <a:pt x="349" y="94"/>
                    <a:pt x="348" y="95"/>
                  </a:cubicBezTo>
                  <a:cubicBezTo>
                    <a:pt x="347" y="96"/>
                    <a:pt x="347" y="92"/>
                    <a:pt x="344" y="91"/>
                  </a:cubicBezTo>
                  <a:cubicBezTo>
                    <a:pt x="342" y="89"/>
                    <a:pt x="339" y="88"/>
                    <a:pt x="339" y="87"/>
                  </a:cubicBezTo>
                  <a:cubicBezTo>
                    <a:pt x="338" y="87"/>
                    <a:pt x="334" y="83"/>
                    <a:pt x="331" y="83"/>
                  </a:cubicBezTo>
                  <a:cubicBezTo>
                    <a:pt x="329" y="83"/>
                    <a:pt x="327" y="82"/>
                    <a:pt x="324" y="82"/>
                  </a:cubicBezTo>
                  <a:cubicBezTo>
                    <a:pt x="322" y="82"/>
                    <a:pt x="321" y="81"/>
                    <a:pt x="320" y="81"/>
                  </a:cubicBezTo>
                  <a:cubicBezTo>
                    <a:pt x="319" y="80"/>
                    <a:pt x="318" y="81"/>
                    <a:pt x="319" y="82"/>
                  </a:cubicBezTo>
                  <a:cubicBezTo>
                    <a:pt x="319" y="82"/>
                    <a:pt x="317" y="83"/>
                    <a:pt x="318" y="85"/>
                  </a:cubicBezTo>
                  <a:cubicBezTo>
                    <a:pt x="319" y="87"/>
                    <a:pt x="320" y="88"/>
                    <a:pt x="320" y="89"/>
                  </a:cubicBezTo>
                  <a:cubicBezTo>
                    <a:pt x="321" y="91"/>
                    <a:pt x="319" y="91"/>
                    <a:pt x="318" y="91"/>
                  </a:cubicBezTo>
                  <a:cubicBezTo>
                    <a:pt x="316" y="91"/>
                    <a:pt x="317" y="92"/>
                    <a:pt x="317" y="94"/>
                  </a:cubicBezTo>
                  <a:cubicBezTo>
                    <a:pt x="317" y="96"/>
                    <a:pt x="316" y="94"/>
                    <a:pt x="315" y="93"/>
                  </a:cubicBezTo>
                  <a:cubicBezTo>
                    <a:pt x="314" y="93"/>
                    <a:pt x="314" y="93"/>
                    <a:pt x="315" y="93"/>
                  </a:cubicBezTo>
                  <a:cubicBezTo>
                    <a:pt x="315" y="93"/>
                    <a:pt x="315" y="92"/>
                    <a:pt x="315" y="91"/>
                  </a:cubicBezTo>
                  <a:cubicBezTo>
                    <a:pt x="316" y="91"/>
                    <a:pt x="314" y="90"/>
                    <a:pt x="314" y="89"/>
                  </a:cubicBezTo>
                  <a:cubicBezTo>
                    <a:pt x="313" y="89"/>
                    <a:pt x="312" y="89"/>
                    <a:pt x="311" y="91"/>
                  </a:cubicBezTo>
                  <a:cubicBezTo>
                    <a:pt x="309" y="92"/>
                    <a:pt x="309" y="92"/>
                    <a:pt x="306" y="92"/>
                  </a:cubicBezTo>
                  <a:cubicBezTo>
                    <a:pt x="304" y="93"/>
                    <a:pt x="304" y="91"/>
                    <a:pt x="302" y="92"/>
                  </a:cubicBezTo>
                  <a:cubicBezTo>
                    <a:pt x="300" y="93"/>
                    <a:pt x="300" y="93"/>
                    <a:pt x="299" y="94"/>
                  </a:cubicBezTo>
                  <a:cubicBezTo>
                    <a:pt x="299" y="94"/>
                    <a:pt x="300" y="95"/>
                    <a:pt x="299" y="95"/>
                  </a:cubicBezTo>
                  <a:cubicBezTo>
                    <a:pt x="297" y="96"/>
                    <a:pt x="297" y="95"/>
                    <a:pt x="297" y="96"/>
                  </a:cubicBezTo>
                  <a:cubicBezTo>
                    <a:pt x="296" y="97"/>
                    <a:pt x="295" y="97"/>
                    <a:pt x="295" y="98"/>
                  </a:cubicBezTo>
                  <a:cubicBezTo>
                    <a:pt x="294" y="98"/>
                    <a:pt x="294" y="97"/>
                    <a:pt x="293" y="98"/>
                  </a:cubicBezTo>
                  <a:cubicBezTo>
                    <a:pt x="292" y="98"/>
                    <a:pt x="293" y="97"/>
                    <a:pt x="291" y="97"/>
                  </a:cubicBezTo>
                  <a:cubicBezTo>
                    <a:pt x="290" y="98"/>
                    <a:pt x="291" y="96"/>
                    <a:pt x="291" y="96"/>
                  </a:cubicBezTo>
                  <a:cubicBezTo>
                    <a:pt x="292" y="95"/>
                    <a:pt x="294" y="94"/>
                    <a:pt x="295" y="94"/>
                  </a:cubicBezTo>
                  <a:cubicBezTo>
                    <a:pt x="295" y="93"/>
                    <a:pt x="295" y="91"/>
                    <a:pt x="295" y="90"/>
                  </a:cubicBezTo>
                  <a:cubicBezTo>
                    <a:pt x="295" y="89"/>
                    <a:pt x="296" y="89"/>
                    <a:pt x="297" y="88"/>
                  </a:cubicBezTo>
                  <a:cubicBezTo>
                    <a:pt x="297" y="88"/>
                    <a:pt x="295" y="89"/>
                    <a:pt x="294" y="90"/>
                  </a:cubicBezTo>
                  <a:cubicBezTo>
                    <a:pt x="292" y="90"/>
                    <a:pt x="290" y="92"/>
                    <a:pt x="289" y="92"/>
                  </a:cubicBezTo>
                  <a:cubicBezTo>
                    <a:pt x="288" y="93"/>
                    <a:pt x="287" y="93"/>
                    <a:pt x="284" y="94"/>
                  </a:cubicBezTo>
                  <a:cubicBezTo>
                    <a:pt x="282" y="94"/>
                    <a:pt x="281" y="97"/>
                    <a:pt x="280" y="97"/>
                  </a:cubicBezTo>
                  <a:cubicBezTo>
                    <a:pt x="279" y="98"/>
                    <a:pt x="278" y="97"/>
                    <a:pt x="277" y="97"/>
                  </a:cubicBezTo>
                  <a:cubicBezTo>
                    <a:pt x="276" y="97"/>
                    <a:pt x="278" y="98"/>
                    <a:pt x="278" y="99"/>
                  </a:cubicBezTo>
                  <a:cubicBezTo>
                    <a:pt x="278" y="99"/>
                    <a:pt x="275" y="99"/>
                    <a:pt x="275" y="100"/>
                  </a:cubicBezTo>
                  <a:cubicBezTo>
                    <a:pt x="274" y="100"/>
                    <a:pt x="275" y="102"/>
                    <a:pt x="274" y="104"/>
                  </a:cubicBezTo>
                  <a:cubicBezTo>
                    <a:pt x="274" y="106"/>
                    <a:pt x="270" y="105"/>
                    <a:pt x="268" y="106"/>
                  </a:cubicBezTo>
                  <a:cubicBezTo>
                    <a:pt x="266" y="106"/>
                    <a:pt x="266" y="104"/>
                    <a:pt x="266" y="103"/>
                  </a:cubicBezTo>
                  <a:cubicBezTo>
                    <a:pt x="265" y="102"/>
                    <a:pt x="264" y="102"/>
                    <a:pt x="263" y="102"/>
                  </a:cubicBezTo>
                  <a:cubicBezTo>
                    <a:pt x="262" y="101"/>
                    <a:pt x="263" y="100"/>
                    <a:pt x="264" y="99"/>
                  </a:cubicBezTo>
                  <a:cubicBezTo>
                    <a:pt x="265" y="98"/>
                    <a:pt x="268" y="97"/>
                    <a:pt x="268" y="97"/>
                  </a:cubicBezTo>
                  <a:cubicBezTo>
                    <a:pt x="269" y="97"/>
                    <a:pt x="267" y="95"/>
                    <a:pt x="266" y="94"/>
                  </a:cubicBezTo>
                  <a:cubicBezTo>
                    <a:pt x="266" y="93"/>
                    <a:pt x="264" y="92"/>
                    <a:pt x="262" y="92"/>
                  </a:cubicBezTo>
                  <a:cubicBezTo>
                    <a:pt x="260" y="92"/>
                    <a:pt x="259" y="92"/>
                    <a:pt x="257" y="91"/>
                  </a:cubicBezTo>
                  <a:cubicBezTo>
                    <a:pt x="255" y="91"/>
                    <a:pt x="256" y="92"/>
                    <a:pt x="257" y="93"/>
                  </a:cubicBezTo>
                  <a:cubicBezTo>
                    <a:pt x="258" y="93"/>
                    <a:pt x="259" y="95"/>
                    <a:pt x="259" y="96"/>
                  </a:cubicBezTo>
                  <a:cubicBezTo>
                    <a:pt x="260" y="97"/>
                    <a:pt x="257" y="102"/>
                    <a:pt x="257" y="103"/>
                  </a:cubicBezTo>
                  <a:cubicBezTo>
                    <a:pt x="257" y="104"/>
                    <a:pt x="260" y="104"/>
                    <a:pt x="261" y="106"/>
                  </a:cubicBezTo>
                  <a:cubicBezTo>
                    <a:pt x="262" y="108"/>
                    <a:pt x="259" y="111"/>
                    <a:pt x="259" y="112"/>
                  </a:cubicBezTo>
                  <a:cubicBezTo>
                    <a:pt x="258" y="112"/>
                    <a:pt x="257" y="112"/>
                    <a:pt x="257" y="111"/>
                  </a:cubicBezTo>
                  <a:cubicBezTo>
                    <a:pt x="256" y="111"/>
                    <a:pt x="255" y="110"/>
                    <a:pt x="254" y="110"/>
                  </a:cubicBezTo>
                  <a:cubicBezTo>
                    <a:pt x="253" y="110"/>
                    <a:pt x="253" y="109"/>
                    <a:pt x="253" y="109"/>
                  </a:cubicBezTo>
                  <a:cubicBezTo>
                    <a:pt x="252" y="109"/>
                    <a:pt x="251" y="111"/>
                    <a:pt x="250" y="112"/>
                  </a:cubicBezTo>
                  <a:cubicBezTo>
                    <a:pt x="249" y="112"/>
                    <a:pt x="247" y="113"/>
                    <a:pt x="246" y="114"/>
                  </a:cubicBezTo>
                  <a:cubicBezTo>
                    <a:pt x="245" y="115"/>
                    <a:pt x="243" y="116"/>
                    <a:pt x="243" y="117"/>
                  </a:cubicBezTo>
                  <a:cubicBezTo>
                    <a:pt x="242" y="118"/>
                    <a:pt x="245" y="121"/>
                    <a:pt x="246" y="121"/>
                  </a:cubicBezTo>
                  <a:cubicBezTo>
                    <a:pt x="246" y="122"/>
                    <a:pt x="246" y="122"/>
                    <a:pt x="245" y="123"/>
                  </a:cubicBezTo>
                  <a:cubicBezTo>
                    <a:pt x="245" y="124"/>
                    <a:pt x="241" y="122"/>
                    <a:pt x="240" y="122"/>
                  </a:cubicBezTo>
                  <a:cubicBezTo>
                    <a:pt x="239" y="121"/>
                    <a:pt x="238" y="122"/>
                    <a:pt x="237" y="122"/>
                  </a:cubicBezTo>
                  <a:cubicBezTo>
                    <a:pt x="237" y="123"/>
                    <a:pt x="235" y="121"/>
                    <a:pt x="234" y="120"/>
                  </a:cubicBezTo>
                  <a:cubicBezTo>
                    <a:pt x="234" y="119"/>
                    <a:pt x="233" y="119"/>
                    <a:pt x="232" y="119"/>
                  </a:cubicBezTo>
                  <a:cubicBezTo>
                    <a:pt x="231" y="119"/>
                    <a:pt x="232" y="119"/>
                    <a:pt x="232" y="120"/>
                  </a:cubicBezTo>
                  <a:cubicBezTo>
                    <a:pt x="231" y="121"/>
                    <a:pt x="231" y="121"/>
                    <a:pt x="230" y="121"/>
                  </a:cubicBezTo>
                  <a:cubicBezTo>
                    <a:pt x="230" y="121"/>
                    <a:pt x="230" y="123"/>
                    <a:pt x="232" y="125"/>
                  </a:cubicBezTo>
                  <a:cubicBezTo>
                    <a:pt x="234" y="127"/>
                    <a:pt x="233" y="125"/>
                    <a:pt x="235" y="125"/>
                  </a:cubicBezTo>
                  <a:cubicBezTo>
                    <a:pt x="236" y="124"/>
                    <a:pt x="236" y="127"/>
                    <a:pt x="236" y="128"/>
                  </a:cubicBezTo>
                  <a:cubicBezTo>
                    <a:pt x="237" y="129"/>
                    <a:pt x="235" y="129"/>
                    <a:pt x="234" y="129"/>
                  </a:cubicBezTo>
                  <a:cubicBezTo>
                    <a:pt x="233" y="130"/>
                    <a:pt x="231" y="129"/>
                    <a:pt x="230" y="128"/>
                  </a:cubicBezTo>
                  <a:cubicBezTo>
                    <a:pt x="228" y="127"/>
                    <a:pt x="229" y="126"/>
                    <a:pt x="228" y="126"/>
                  </a:cubicBezTo>
                  <a:cubicBezTo>
                    <a:pt x="227" y="126"/>
                    <a:pt x="226" y="125"/>
                    <a:pt x="225" y="125"/>
                  </a:cubicBezTo>
                  <a:cubicBezTo>
                    <a:pt x="224" y="124"/>
                    <a:pt x="223" y="123"/>
                    <a:pt x="224" y="123"/>
                  </a:cubicBezTo>
                  <a:cubicBezTo>
                    <a:pt x="224" y="122"/>
                    <a:pt x="224" y="120"/>
                    <a:pt x="223" y="119"/>
                  </a:cubicBezTo>
                  <a:cubicBezTo>
                    <a:pt x="223" y="117"/>
                    <a:pt x="222" y="117"/>
                    <a:pt x="223" y="117"/>
                  </a:cubicBezTo>
                  <a:cubicBezTo>
                    <a:pt x="224" y="117"/>
                    <a:pt x="224" y="115"/>
                    <a:pt x="223" y="114"/>
                  </a:cubicBezTo>
                  <a:cubicBezTo>
                    <a:pt x="223" y="114"/>
                    <a:pt x="220" y="111"/>
                    <a:pt x="219" y="111"/>
                  </a:cubicBezTo>
                  <a:cubicBezTo>
                    <a:pt x="219" y="111"/>
                    <a:pt x="218" y="110"/>
                    <a:pt x="218" y="109"/>
                  </a:cubicBezTo>
                  <a:cubicBezTo>
                    <a:pt x="218" y="109"/>
                    <a:pt x="217" y="108"/>
                    <a:pt x="216" y="108"/>
                  </a:cubicBezTo>
                  <a:cubicBezTo>
                    <a:pt x="215" y="108"/>
                    <a:pt x="214" y="108"/>
                    <a:pt x="213" y="107"/>
                  </a:cubicBezTo>
                  <a:cubicBezTo>
                    <a:pt x="212" y="107"/>
                    <a:pt x="213" y="106"/>
                    <a:pt x="214" y="106"/>
                  </a:cubicBezTo>
                  <a:cubicBezTo>
                    <a:pt x="214" y="106"/>
                    <a:pt x="214" y="105"/>
                    <a:pt x="215" y="104"/>
                  </a:cubicBezTo>
                  <a:cubicBezTo>
                    <a:pt x="215" y="104"/>
                    <a:pt x="216" y="106"/>
                    <a:pt x="218" y="107"/>
                  </a:cubicBezTo>
                  <a:cubicBezTo>
                    <a:pt x="219" y="108"/>
                    <a:pt x="223" y="109"/>
                    <a:pt x="224" y="110"/>
                  </a:cubicBezTo>
                  <a:cubicBezTo>
                    <a:pt x="226" y="110"/>
                    <a:pt x="230" y="111"/>
                    <a:pt x="232" y="111"/>
                  </a:cubicBezTo>
                  <a:cubicBezTo>
                    <a:pt x="234" y="112"/>
                    <a:pt x="237" y="112"/>
                    <a:pt x="238" y="112"/>
                  </a:cubicBezTo>
                  <a:cubicBezTo>
                    <a:pt x="239" y="112"/>
                    <a:pt x="241" y="111"/>
                    <a:pt x="243" y="111"/>
                  </a:cubicBezTo>
                  <a:cubicBezTo>
                    <a:pt x="244" y="111"/>
                    <a:pt x="245" y="110"/>
                    <a:pt x="247" y="109"/>
                  </a:cubicBezTo>
                  <a:cubicBezTo>
                    <a:pt x="248" y="107"/>
                    <a:pt x="248" y="104"/>
                    <a:pt x="248" y="103"/>
                  </a:cubicBezTo>
                  <a:cubicBezTo>
                    <a:pt x="247" y="103"/>
                    <a:pt x="248" y="99"/>
                    <a:pt x="247" y="98"/>
                  </a:cubicBezTo>
                  <a:cubicBezTo>
                    <a:pt x="246" y="98"/>
                    <a:pt x="246" y="97"/>
                    <a:pt x="244" y="97"/>
                  </a:cubicBezTo>
                  <a:cubicBezTo>
                    <a:pt x="243" y="96"/>
                    <a:pt x="243" y="95"/>
                    <a:pt x="242" y="96"/>
                  </a:cubicBezTo>
                  <a:cubicBezTo>
                    <a:pt x="241" y="96"/>
                    <a:pt x="241" y="95"/>
                    <a:pt x="240" y="94"/>
                  </a:cubicBezTo>
                  <a:cubicBezTo>
                    <a:pt x="239" y="94"/>
                    <a:pt x="239" y="94"/>
                    <a:pt x="237" y="93"/>
                  </a:cubicBezTo>
                  <a:cubicBezTo>
                    <a:pt x="235" y="93"/>
                    <a:pt x="235" y="93"/>
                    <a:pt x="234" y="92"/>
                  </a:cubicBezTo>
                  <a:cubicBezTo>
                    <a:pt x="233" y="91"/>
                    <a:pt x="229" y="88"/>
                    <a:pt x="228" y="87"/>
                  </a:cubicBezTo>
                  <a:cubicBezTo>
                    <a:pt x="226" y="87"/>
                    <a:pt x="225" y="86"/>
                    <a:pt x="223" y="86"/>
                  </a:cubicBezTo>
                  <a:cubicBezTo>
                    <a:pt x="222" y="87"/>
                    <a:pt x="221" y="86"/>
                    <a:pt x="220" y="86"/>
                  </a:cubicBezTo>
                  <a:cubicBezTo>
                    <a:pt x="219" y="86"/>
                    <a:pt x="218" y="86"/>
                    <a:pt x="218" y="85"/>
                  </a:cubicBezTo>
                  <a:cubicBezTo>
                    <a:pt x="218" y="85"/>
                    <a:pt x="217" y="85"/>
                    <a:pt x="216" y="86"/>
                  </a:cubicBezTo>
                  <a:cubicBezTo>
                    <a:pt x="215" y="87"/>
                    <a:pt x="216" y="84"/>
                    <a:pt x="215" y="84"/>
                  </a:cubicBezTo>
                  <a:cubicBezTo>
                    <a:pt x="214" y="84"/>
                    <a:pt x="213" y="83"/>
                    <a:pt x="214" y="84"/>
                  </a:cubicBezTo>
                  <a:cubicBezTo>
                    <a:pt x="215" y="84"/>
                    <a:pt x="218" y="82"/>
                    <a:pt x="216" y="82"/>
                  </a:cubicBezTo>
                  <a:cubicBezTo>
                    <a:pt x="214" y="81"/>
                    <a:pt x="212" y="80"/>
                    <a:pt x="212" y="81"/>
                  </a:cubicBezTo>
                  <a:cubicBezTo>
                    <a:pt x="212" y="81"/>
                    <a:pt x="211" y="82"/>
                    <a:pt x="211" y="82"/>
                  </a:cubicBezTo>
                  <a:cubicBezTo>
                    <a:pt x="211" y="82"/>
                    <a:pt x="211" y="82"/>
                    <a:pt x="211" y="82"/>
                  </a:cubicBezTo>
                  <a:cubicBezTo>
                    <a:pt x="211" y="82"/>
                    <a:pt x="211" y="82"/>
                    <a:pt x="210" y="82"/>
                  </a:cubicBezTo>
                  <a:cubicBezTo>
                    <a:pt x="210" y="82"/>
                    <a:pt x="210" y="82"/>
                    <a:pt x="210" y="82"/>
                  </a:cubicBezTo>
                  <a:cubicBezTo>
                    <a:pt x="210" y="82"/>
                    <a:pt x="210" y="82"/>
                    <a:pt x="209" y="82"/>
                  </a:cubicBezTo>
                  <a:cubicBezTo>
                    <a:pt x="209" y="82"/>
                    <a:pt x="209" y="82"/>
                    <a:pt x="209" y="82"/>
                  </a:cubicBezTo>
                  <a:cubicBezTo>
                    <a:pt x="208" y="82"/>
                    <a:pt x="208" y="82"/>
                    <a:pt x="208" y="82"/>
                  </a:cubicBezTo>
                  <a:cubicBezTo>
                    <a:pt x="206" y="82"/>
                    <a:pt x="204" y="81"/>
                    <a:pt x="204" y="81"/>
                  </a:cubicBezTo>
                  <a:cubicBezTo>
                    <a:pt x="204" y="80"/>
                    <a:pt x="201" y="80"/>
                    <a:pt x="200" y="79"/>
                  </a:cubicBezTo>
                  <a:cubicBezTo>
                    <a:pt x="200" y="78"/>
                    <a:pt x="202" y="79"/>
                    <a:pt x="204" y="79"/>
                  </a:cubicBezTo>
                  <a:cubicBezTo>
                    <a:pt x="205" y="79"/>
                    <a:pt x="206" y="79"/>
                    <a:pt x="206" y="79"/>
                  </a:cubicBezTo>
                  <a:cubicBezTo>
                    <a:pt x="207" y="78"/>
                    <a:pt x="208" y="77"/>
                    <a:pt x="209" y="77"/>
                  </a:cubicBezTo>
                  <a:cubicBezTo>
                    <a:pt x="209" y="76"/>
                    <a:pt x="209" y="75"/>
                    <a:pt x="208" y="75"/>
                  </a:cubicBezTo>
                  <a:cubicBezTo>
                    <a:pt x="207" y="75"/>
                    <a:pt x="207" y="74"/>
                    <a:pt x="205" y="74"/>
                  </a:cubicBezTo>
                  <a:cubicBezTo>
                    <a:pt x="204" y="74"/>
                    <a:pt x="204" y="73"/>
                    <a:pt x="203" y="74"/>
                  </a:cubicBezTo>
                  <a:cubicBezTo>
                    <a:pt x="202" y="74"/>
                    <a:pt x="203" y="73"/>
                    <a:pt x="202" y="72"/>
                  </a:cubicBezTo>
                  <a:cubicBezTo>
                    <a:pt x="201" y="71"/>
                    <a:pt x="200" y="72"/>
                    <a:pt x="200" y="73"/>
                  </a:cubicBezTo>
                  <a:cubicBezTo>
                    <a:pt x="199" y="73"/>
                    <a:pt x="199" y="74"/>
                    <a:pt x="199" y="75"/>
                  </a:cubicBezTo>
                  <a:cubicBezTo>
                    <a:pt x="198" y="75"/>
                    <a:pt x="198" y="74"/>
                    <a:pt x="199" y="74"/>
                  </a:cubicBezTo>
                  <a:cubicBezTo>
                    <a:pt x="199" y="74"/>
                    <a:pt x="198" y="74"/>
                    <a:pt x="198" y="74"/>
                  </a:cubicBezTo>
                  <a:cubicBezTo>
                    <a:pt x="197" y="74"/>
                    <a:pt x="197" y="73"/>
                    <a:pt x="198" y="73"/>
                  </a:cubicBezTo>
                  <a:cubicBezTo>
                    <a:pt x="198" y="72"/>
                    <a:pt x="199" y="71"/>
                    <a:pt x="199" y="71"/>
                  </a:cubicBezTo>
                  <a:cubicBezTo>
                    <a:pt x="199" y="71"/>
                    <a:pt x="199" y="69"/>
                    <a:pt x="198" y="70"/>
                  </a:cubicBezTo>
                  <a:cubicBezTo>
                    <a:pt x="197" y="70"/>
                    <a:pt x="196" y="70"/>
                    <a:pt x="196" y="70"/>
                  </a:cubicBezTo>
                  <a:cubicBezTo>
                    <a:pt x="195" y="71"/>
                    <a:pt x="194" y="73"/>
                    <a:pt x="194" y="74"/>
                  </a:cubicBezTo>
                  <a:cubicBezTo>
                    <a:pt x="194" y="75"/>
                    <a:pt x="193" y="75"/>
                    <a:pt x="193" y="75"/>
                  </a:cubicBezTo>
                  <a:cubicBezTo>
                    <a:pt x="192" y="75"/>
                    <a:pt x="193" y="70"/>
                    <a:pt x="193" y="70"/>
                  </a:cubicBezTo>
                  <a:cubicBezTo>
                    <a:pt x="194" y="69"/>
                    <a:pt x="192" y="70"/>
                    <a:pt x="191" y="71"/>
                  </a:cubicBezTo>
                  <a:cubicBezTo>
                    <a:pt x="190" y="72"/>
                    <a:pt x="190" y="74"/>
                    <a:pt x="189" y="74"/>
                  </a:cubicBezTo>
                  <a:cubicBezTo>
                    <a:pt x="188" y="75"/>
                    <a:pt x="188" y="78"/>
                    <a:pt x="187" y="79"/>
                  </a:cubicBezTo>
                  <a:cubicBezTo>
                    <a:pt x="186" y="80"/>
                    <a:pt x="187" y="77"/>
                    <a:pt x="187" y="76"/>
                  </a:cubicBezTo>
                  <a:cubicBezTo>
                    <a:pt x="188" y="76"/>
                    <a:pt x="188" y="74"/>
                    <a:pt x="188" y="73"/>
                  </a:cubicBezTo>
                  <a:cubicBezTo>
                    <a:pt x="189" y="73"/>
                    <a:pt x="190" y="71"/>
                    <a:pt x="189" y="71"/>
                  </a:cubicBezTo>
                  <a:cubicBezTo>
                    <a:pt x="188" y="71"/>
                    <a:pt x="188" y="70"/>
                    <a:pt x="187" y="71"/>
                  </a:cubicBezTo>
                  <a:cubicBezTo>
                    <a:pt x="186" y="71"/>
                    <a:pt x="186" y="70"/>
                    <a:pt x="185" y="70"/>
                  </a:cubicBezTo>
                  <a:cubicBezTo>
                    <a:pt x="184" y="70"/>
                    <a:pt x="185" y="71"/>
                    <a:pt x="185" y="72"/>
                  </a:cubicBezTo>
                  <a:cubicBezTo>
                    <a:pt x="185" y="72"/>
                    <a:pt x="184" y="73"/>
                    <a:pt x="184" y="73"/>
                  </a:cubicBezTo>
                  <a:cubicBezTo>
                    <a:pt x="184" y="74"/>
                    <a:pt x="184" y="73"/>
                    <a:pt x="183" y="73"/>
                  </a:cubicBezTo>
                  <a:cubicBezTo>
                    <a:pt x="183" y="73"/>
                    <a:pt x="183" y="74"/>
                    <a:pt x="183" y="75"/>
                  </a:cubicBezTo>
                  <a:cubicBezTo>
                    <a:pt x="184" y="75"/>
                    <a:pt x="182" y="75"/>
                    <a:pt x="182" y="74"/>
                  </a:cubicBezTo>
                  <a:cubicBezTo>
                    <a:pt x="182" y="74"/>
                    <a:pt x="181" y="74"/>
                    <a:pt x="180" y="74"/>
                  </a:cubicBezTo>
                  <a:cubicBezTo>
                    <a:pt x="179" y="75"/>
                    <a:pt x="179" y="75"/>
                    <a:pt x="179" y="76"/>
                  </a:cubicBezTo>
                  <a:cubicBezTo>
                    <a:pt x="179" y="76"/>
                    <a:pt x="181" y="77"/>
                    <a:pt x="181" y="78"/>
                  </a:cubicBezTo>
                  <a:cubicBezTo>
                    <a:pt x="180" y="78"/>
                    <a:pt x="180" y="79"/>
                    <a:pt x="180" y="80"/>
                  </a:cubicBezTo>
                  <a:cubicBezTo>
                    <a:pt x="181" y="81"/>
                    <a:pt x="179" y="79"/>
                    <a:pt x="179" y="80"/>
                  </a:cubicBezTo>
                  <a:cubicBezTo>
                    <a:pt x="178" y="80"/>
                    <a:pt x="178" y="78"/>
                    <a:pt x="179" y="78"/>
                  </a:cubicBezTo>
                  <a:cubicBezTo>
                    <a:pt x="179" y="77"/>
                    <a:pt x="179" y="76"/>
                    <a:pt x="178" y="77"/>
                  </a:cubicBezTo>
                  <a:cubicBezTo>
                    <a:pt x="176" y="78"/>
                    <a:pt x="177" y="76"/>
                    <a:pt x="175" y="76"/>
                  </a:cubicBezTo>
                  <a:cubicBezTo>
                    <a:pt x="174" y="77"/>
                    <a:pt x="172" y="77"/>
                    <a:pt x="172" y="78"/>
                  </a:cubicBezTo>
                  <a:cubicBezTo>
                    <a:pt x="172" y="79"/>
                    <a:pt x="174" y="79"/>
                    <a:pt x="175" y="80"/>
                  </a:cubicBezTo>
                  <a:cubicBezTo>
                    <a:pt x="176" y="80"/>
                    <a:pt x="175" y="81"/>
                    <a:pt x="176" y="82"/>
                  </a:cubicBezTo>
                  <a:cubicBezTo>
                    <a:pt x="176" y="82"/>
                    <a:pt x="174" y="80"/>
                    <a:pt x="173" y="80"/>
                  </a:cubicBezTo>
                  <a:cubicBezTo>
                    <a:pt x="172" y="80"/>
                    <a:pt x="173" y="81"/>
                    <a:pt x="173" y="82"/>
                  </a:cubicBezTo>
                  <a:cubicBezTo>
                    <a:pt x="173" y="82"/>
                    <a:pt x="172" y="81"/>
                    <a:pt x="172" y="81"/>
                  </a:cubicBezTo>
                  <a:cubicBezTo>
                    <a:pt x="171" y="80"/>
                    <a:pt x="171" y="82"/>
                    <a:pt x="170" y="83"/>
                  </a:cubicBezTo>
                  <a:cubicBezTo>
                    <a:pt x="169" y="83"/>
                    <a:pt x="170" y="81"/>
                    <a:pt x="170" y="81"/>
                  </a:cubicBezTo>
                  <a:cubicBezTo>
                    <a:pt x="170" y="80"/>
                    <a:pt x="170" y="81"/>
                    <a:pt x="169" y="82"/>
                  </a:cubicBezTo>
                  <a:cubicBezTo>
                    <a:pt x="168" y="83"/>
                    <a:pt x="168" y="82"/>
                    <a:pt x="168" y="81"/>
                  </a:cubicBezTo>
                  <a:cubicBezTo>
                    <a:pt x="169" y="81"/>
                    <a:pt x="168" y="80"/>
                    <a:pt x="166" y="80"/>
                  </a:cubicBezTo>
                  <a:cubicBezTo>
                    <a:pt x="165" y="80"/>
                    <a:pt x="166" y="79"/>
                    <a:pt x="166" y="78"/>
                  </a:cubicBezTo>
                  <a:cubicBezTo>
                    <a:pt x="166" y="77"/>
                    <a:pt x="165" y="78"/>
                    <a:pt x="164" y="79"/>
                  </a:cubicBezTo>
                  <a:cubicBezTo>
                    <a:pt x="163" y="80"/>
                    <a:pt x="163" y="80"/>
                    <a:pt x="164" y="82"/>
                  </a:cubicBezTo>
                  <a:cubicBezTo>
                    <a:pt x="164" y="83"/>
                    <a:pt x="162" y="82"/>
                    <a:pt x="162" y="83"/>
                  </a:cubicBezTo>
                  <a:cubicBezTo>
                    <a:pt x="161" y="84"/>
                    <a:pt x="162" y="84"/>
                    <a:pt x="163" y="84"/>
                  </a:cubicBezTo>
                  <a:cubicBezTo>
                    <a:pt x="164" y="85"/>
                    <a:pt x="164" y="86"/>
                    <a:pt x="164" y="86"/>
                  </a:cubicBezTo>
                  <a:cubicBezTo>
                    <a:pt x="164" y="87"/>
                    <a:pt x="162" y="86"/>
                    <a:pt x="161" y="87"/>
                  </a:cubicBezTo>
                  <a:cubicBezTo>
                    <a:pt x="161" y="87"/>
                    <a:pt x="161" y="88"/>
                    <a:pt x="160" y="88"/>
                  </a:cubicBezTo>
                  <a:cubicBezTo>
                    <a:pt x="159" y="88"/>
                    <a:pt x="159" y="89"/>
                    <a:pt x="160" y="89"/>
                  </a:cubicBezTo>
                  <a:cubicBezTo>
                    <a:pt x="161" y="90"/>
                    <a:pt x="160" y="90"/>
                    <a:pt x="159" y="90"/>
                  </a:cubicBezTo>
                  <a:cubicBezTo>
                    <a:pt x="158" y="90"/>
                    <a:pt x="157" y="90"/>
                    <a:pt x="157" y="91"/>
                  </a:cubicBezTo>
                  <a:cubicBezTo>
                    <a:pt x="156" y="91"/>
                    <a:pt x="155" y="91"/>
                    <a:pt x="154" y="91"/>
                  </a:cubicBezTo>
                  <a:cubicBezTo>
                    <a:pt x="154" y="90"/>
                    <a:pt x="153" y="90"/>
                    <a:pt x="152" y="91"/>
                  </a:cubicBezTo>
                  <a:cubicBezTo>
                    <a:pt x="152" y="92"/>
                    <a:pt x="151" y="93"/>
                    <a:pt x="151" y="94"/>
                  </a:cubicBezTo>
                  <a:cubicBezTo>
                    <a:pt x="151" y="94"/>
                    <a:pt x="153" y="94"/>
                    <a:pt x="154" y="94"/>
                  </a:cubicBezTo>
                  <a:cubicBezTo>
                    <a:pt x="155" y="93"/>
                    <a:pt x="153" y="95"/>
                    <a:pt x="152" y="96"/>
                  </a:cubicBezTo>
                  <a:cubicBezTo>
                    <a:pt x="151" y="96"/>
                    <a:pt x="153" y="96"/>
                    <a:pt x="154" y="96"/>
                  </a:cubicBezTo>
                  <a:cubicBezTo>
                    <a:pt x="155" y="95"/>
                    <a:pt x="154" y="97"/>
                    <a:pt x="153" y="97"/>
                  </a:cubicBezTo>
                  <a:cubicBezTo>
                    <a:pt x="152" y="97"/>
                    <a:pt x="151" y="97"/>
                    <a:pt x="150" y="98"/>
                  </a:cubicBezTo>
                  <a:cubicBezTo>
                    <a:pt x="150" y="99"/>
                    <a:pt x="152" y="99"/>
                    <a:pt x="153" y="100"/>
                  </a:cubicBezTo>
                  <a:cubicBezTo>
                    <a:pt x="155" y="100"/>
                    <a:pt x="149" y="99"/>
                    <a:pt x="149" y="100"/>
                  </a:cubicBezTo>
                  <a:cubicBezTo>
                    <a:pt x="149" y="101"/>
                    <a:pt x="148" y="102"/>
                    <a:pt x="148" y="102"/>
                  </a:cubicBezTo>
                  <a:cubicBezTo>
                    <a:pt x="148" y="103"/>
                    <a:pt x="149" y="103"/>
                    <a:pt x="150" y="103"/>
                  </a:cubicBezTo>
                  <a:cubicBezTo>
                    <a:pt x="151" y="103"/>
                    <a:pt x="148" y="104"/>
                    <a:pt x="147" y="104"/>
                  </a:cubicBezTo>
                  <a:cubicBezTo>
                    <a:pt x="147" y="104"/>
                    <a:pt x="145" y="105"/>
                    <a:pt x="145" y="106"/>
                  </a:cubicBezTo>
                  <a:cubicBezTo>
                    <a:pt x="145" y="107"/>
                    <a:pt x="144" y="107"/>
                    <a:pt x="143" y="108"/>
                  </a:cubicBezTo>
                  <a:cubicBezTo>
                    <a:pt x="142" y="109"/>
                    <a:pt x="142" y="110"/>
                    <a:pt x="142" y="111"/>
                  </a:cubicBezTo>
                  <a:cubicBezTo>
                    <a:pt x="142" y="111"/>
                    <a:pt x="142" y="111"/>
                    <a:pt x="144" y="112"/>
                  </a:cubicBezTo>
                  <a:cubicBezTo>
                    <a:pt x="146" y="113"/>
                    <a:pt x="143" y="112"/>
                    <a:pt x="142" y="112"/>
                  </a:cubicBezTo>
                  <a:cubicBezTo>
                    <a:pt x="141" y="112"/>
                    <a:pt x="140" y="114"/>
                    <a:pt x="141" y="114"/>
                  </a:cubicBezTo>
                  <a:cubicBezTo>
                    <a:pt x="142" y="114"/>
                    <a:pt x="141" y="115"/>
                    <a:pt x="141" y="116"/>
                  </a:cubicBezTo>
                  <a:cubicBezTo>
                    <a:pt x="141" y="117"/>
                    <a:pt x="140" y="118"/>
                    <a:pt x="139" y="119"/>
                  </a:cubicBezTo>
                  <a:cubicBezTo>
                    <a:pt x="138" y="120"/>
                    <a:pt x="140" y="119"/>
                    <a:pt x="140" y="119"/>
                  </a:cubicBezTo>
                  <a:cubicBezTo>
                    <a:pt x="141" y="119"/>
                    <a:pt x="139" y="121"/>
                    <a:pt x="138" y="121"/>
                  </a:cubicBezTo>
                  <a:cubicBezTo>
                    <a:pt x="137" y="122"/>
                    <a:pt x="136" y="122"/>
                    <a:pt x="136" y="123"/>
                  </a:cubicBezTo>
                  <a:cubicBezTo>
                    <a:pt x="136" y="124"/>
                    <a:pt x="135" y="123"/>
                    <a:pt x="134" y="123"/>
                  </a:cubicBezTo>
                  <a:cubicBezTo>
                    <a:pt x="133" y="123"/>
                    <a:pt x="131" y="126"/>
                    <a:pt x="131" y="127"/>
                  </a:cubicBezTo>
                  <a:cubicBezTo>
                    <a:pt x="130" y="128"/>
                    <a:pt x="129" y="129"/>
                    <a:pt x="128" y="130"/>
                  </a:cubicBezTo>
                  <a:cubicBezTo>
                    <a:pt x="128" y="130"/>
                    <a:pt x="130" y="131"/>
                    <a:pt x="131" y="131"/>
                  </a:cubicBezTo>
                  <a:cubicBezTo>
                    <a:pt x="132" y="131"/>
                    <a:pt x="134" y="130"/>
                    <a:pt x="134" y="130"/>
                  </a:cubicBezTo>
                  <a:cubicBezTo>
                    <a:pt x="135" y="129"/>
                    <a:pt x="132" y="132"/>
                    <a:pt x="131" y="132"/>
                  </a:cubicBezTo>
                  <a:cubicBezTo>
                    <a:pt x="130" y="132"/>
                    <a:pt x="130" y="131"/>
                    <a:pt x="129" y="131"/>
                  </a:cubicBezTo>
                  <a:cubicBezTo>
                    <a:pt x="129" y="131"/>
                    <a:pt x="128" y="132"/>
                    <a:pt x="128" y="132"/>
                  </a:cubicBezTo>
                  <a:cubicBezTo>
                    <a:pt x="128" y="133"/>
                    <a:pt x="126" y="133"/>
                    <a:pt x="125" y="133"/>
                  </a:cubicBezTo>
                  <a:cubicBezTo>
                    <a:pt x="124" y="133"/>
                    <a:pt x="124" y="134"/>
                    <a:pt x="124" y="135"/>
                  </a:cubicBezTo>
                  <a:cubicBezTo>
                    <a:pt x="124" y="136"/>
                    <a:pt x="124" y="136"/>
                    <a:pt x="124" y="137"/>
                  </a:cubicBezTo>
                  <a:cubicBezTo>
                    <a:pt x="125" y="138"/>
                    <a:pt x="124" y="137"/>
                    <a:pt x="122" y="136"/>
                  </a:cubicBezTo>
                  <a:cubicBezTo>
                    <a:pt x="121" y="136"/>
                    <a:pt x="121" y="137"/>
                    <a:pt x="120" y="138"/>
                  </a:cubicBezTo>
                  <a:cubicBezTo>
                    <a:pt x="119" y="138"/>
                    <a:pt x="117" y="138"/>
                    <a:pt x="116" y="138"/>
                  </a:cubicBezTo>
                  <a:cubicBezTo>
                    <a:pt x="115" y="139"/>
                    <a:pt x="116" y="139"/>
                    <a:pt x="117" y="139"/>
                  </a:cubicBezTo>
                  <a:cubicBezTo>
                    <a:pt x="118" y="140"/>
                    <a:pt x="117" y="140"/>
                    <a:pt x="115" y="140"/>
                  </a:cubicBezTo>
                  <a:cubicBezTo>
                    <a:pt x="114" y="140"/>
                    <a:pt x="114" y="140"/>
                    <a:pt x="114" y="141"/>
                  </a:cubicBezTo>
                  <a:cubicBezTo>
                    <a:pt x="114" y="142"/>
                    <a:pt x="112" y="141"/>
                    <a:pt x="111" y="142"/>
                  </a:cubicBezTo>
                  <a:cubicBezTo>
                    <a:pt x="111" y="143"/>
                    <a:pt x="113" y="143"/>
                    <a:pt x="112" y="143"/>
                  </a:cubicBezTo>
                  <a:cubicBezTo>
                    <a:pt x="111" y="143"/>
                    <a:pt x="109" y="143"/>
                    <a:pt x="110" y="144"/>
                  </a:cubicBezTo>
                  <a:cubicBezTo>
                    <a:pt x="111" y="145"/>
                    <a:pt x="111" y="146"/>
                    <a:pt x="112" y="147"/>
                  </a:cubicBezTo>
                  <a:cubicBezTo>
                    <a:pt x="112" y="149"/>
                    <a:pt x="114" y="149"/>
                    <a:pt x="112" y="148"/>
                  </a:cubicBezTo>
                  <a:cubicBezTo>
                    <a:pt x="110" y="148"/>
                    <a:pt x="110" y="149"/>
                    <a:pt x="111" y="150"/>
                  </a:cubicBezTo>
                  <a:cubicBezTo>
                    <a:pt x="112" y="151"/>
                    <a:pt x="112" y="151"/>
                    <a:pt x="110" y="151"/>
                  </a:cubicBezTo>
                  <a:cubicBezTo>
                    <a:pt x="108" y="152"/>
                    <a:pt x="110" y="152"/>
                    <a:pt x="111" y="153"/>
                  </a:cubicBezTo>
                  <a:cubicBezTo>
                    <a:pt x="111" y="153"/>
                    <a:pt x="110" y="154"/>
                    <a:pt x="111" y="154"/>
                  </a:cubicBezTo>
                  <a:cubicBezTo>
                    <a:pt x="112" y="154"/>
                    <a:pt x="109" y="155"/>
                    <a:pt x="111" y="156"/>
                  </a:cubicBezTo>
                  <a:cubicBezTo>
                    <a:pt x="112" y="157"/>
                    <a:pt x="112" y="156"/>
                    <a:pt x="113" y="155"/>
                  </a:cubicBezTo>
                  <a:cubicBezTo>
                    <a:pt x="114" y="154"/>
                    <a:pt x="113" y="156"/>
                    <a:pt x="112" y="157"/>
                  </a:cubicBezTo>
                  <a:cubicBezTo>
                    <a:pt x="111" y="159"/>
                    <a:pt x="111" y="157"/>
                    <a:pt x="110" y="158"/>
                  </a:cubicBezTo>
                  <a:cubicBezTo>
                    <a:pt x="108" y="158"/>
                    <a:pt x="110" y="159"/>
                    <a:pt x="111" y="160"/>
                  </a:cubicBezTo>
                  <a:cubicBezTo>
                    <a:pt x="111" y="162"/>
                    <a:pt x="111" y="161"/>
                    <a:pt x="112" y="161"/>
                  </a:cubicBezTo>
                  <a:cubicBezTo>
                    <a:pt x="113" y="161"/>
                    <a:pt x="113" y="161"/>
                    <a:pt x="114" y="160"/>
                  </a:cubicBezTo>
                  <a:cubicBezTo>
                    <a:pt x="115" y="160"/>
                    <a:pt x="113" y="162"/>
                    <a:pt x="114" y="163"/>
                  </a:cubicBezTo>
                  <a:cubicBezTo>
                    <a:pt x="114" y="164"/>
                    <a:pt x="113" y="163"/>
                    <a:pt x="112" y="163"/>
                  </a:cubicBezTo>
                  <a:cubicBezTo>
                    <a:pt x="111" y="164"/>
                    <a:pt x="111" y="165"/>
                    <a:pt x="112" y="166"/>
                  </a:cubicBezTo>
                  <a:cubicBezTo>
                    <a:pt x="113" y="166"/>
                    <a:pt x="114" y="168"/>
                    <a:pt x="115" y="168"/>
                  </a:cubicBezTo>
                  <a:cubicBezTo>
                    <a:pt x="116" y="169"/>
                    <a:pt x="118" y="169"/>
                    <a:pt x="120" y="169"/>
                  </a:cubicBezTo>
                  <a:cubicBezTo>
                    <a:pt x="121" y="168"/>
                    <a:pt x="121" y="169"/>
                    <a:pt x="122" y="168"/>
                  </a:cubicBezTo>
                  <a:cubicBezTo>
                    <a:pt x="123" y="168"/>
                    <a:pt x="125" y="166"/>
                    <a:pt x="126" y="164"/>
                  </a:cubicBezTo>
                  <a:cubicBezTo>
                    <a:pt x="128" y="162"/>
                    <a:pt x="129" y="162"/>
                    <a:pt x="130" y="162"/>
                  </a:cubicBezTo>
                  <a:cubicBezTo>
                    <a:pt x="131" y="161"/>
                    <a:pt x="131" y="161"/>
                    <a:pt x="131" y="159"/>
                  </a:cubicBezTo>
                  <a:cubicBezTo>
                    <a:pt x="131" y="159"/>
                    <a:pt x="131" y="159"/>
                    <a:pt x="131" y="159"/>
                  </a:cubicBezTo>
                  <a:cubicBezTo>
                    <a:pt x="131" y="159"/>
                    <a:pt x="131" y="159"/>
                    <a:pt x="131" y="159"/>
                  </a:cubicBezTo>
                  <a:cubicBezTo>
                    <a:pt x="131" y="159"/>
                    <a:pt x="131" y="159"/>
                    <a:pt x="131" y="159"/>
                  </a:cubicBezTo>
                  <a:cubicBezTo>
                    <a:pt x="131" y="159"/>
                    <a:pt x="131" y="159"/>
                    <a:pt x="131" y="159"/>
                  </a:cubicBezTo>
                  <a:cubicBezTo>
                    <a:pt x="131" y="159"/>
                    <a:pt x="131" y="160"/>
                    <a:pt x="131" y="160"/>
                  </a:cubicBezTo>
                  <a:cubicBezTo>
                    <a:pt x="131" y="160"/>
                    <a:pt x="131" y="160"/>
                    <a:pt x="131" y="160"/>
                  </a:cubicBezTo>
                  <a:cubicBezTo>
                    <a:pt x="131" y="160"/>
                    <a:pt x="132" y="160"/>
                    <a:pt x="132" y="160"/>
                  </a:cubicBezTo>
                  <a:cubicBezTo>
                    <a:pt x="132" y="160"/>
                    <a:pt x="132" y="161"/>
                    <a:pt x="132" y="161"/>
                  </a:cubicBezTo>
                  <a:cubicBezTo>
                    <a:pt x="132" y="161"/>
                    <a:pt x="132" y="161"/>
                    <a:pt x="132" y="161"/>
                  </a:cubicBezTo>
                  <a:cubicBezTo>
                    <a:pt x="132" y="161"/>
                    <a:pt x="132" y="161"/>
                    <a:pt x="132" y="162"/>
                  </a:cubicBezTo>
                  <a:cubicBezTo>
                    <a:pt x="132" y="162"/>
                    <a:pt x="132" y="162"/>
                    <a:pt x="132" y="162"/>
                  </a:cubicBezTo>
                  <a:cubicBezTo>
                    <a:pt x="132" y="162"/>
                    <a:pt x="132" y="162"/>
                    <a:pt x="132" y="162"/>
                  </a:cubicBezTo>
                  <a:cubicBezTo>
                    <a:pt x="132" y="163"/>
                    <a:pt x="133" y="163"/>
                    <a:pt x="133" y="163"/>
                  </a:cubicBezTo>
                  <a:cubicBezTo>
                    <a:pt x="133" y="164"/>
                    <a:pt x="133" y="167"/>
                    <a:pt x="134" y="168"/>
                  </a:cubicBezTo>
                  <a:cubicBezTo>
                    <a:pt x="134" y="169"/>
                    <a:pt x="135" y="169"/>
                    <a:pt x="136" y="168"/>
                  </a:cubicBezTo>
                  <a:cubicBezTo>
                    <a:pt x="137" y="167"/>
                    <a:pt x="135" y="171"/>
                    <a:pt x="135" y="172"/>
                  </a:cubicBezTo>
                  <a:cubicBezTo>
                    <a:pt x="135" y="173"/>
                    <a:pt x="137" y="176"/>
                    <a:pt x="138" y="177"/>
                  </a:cubicBezTo>
                  <a:cubicBezTo>
                    <a:pt x="138" y="178"/>
                    <a:pt x="139" y="180"/>
                    <a:pt x="139" y="181"/>
                  </a:cubicBezTo>
                  <a:cubicBezTo>
                    <a:pt x="139" y="182"/>
                    <a:pt x="138" y="185"/>
                    <a:pt x="139" y="185"/>
                  </a:cubicBezTo>
                  <a:cubicBezTo>
                    <a:pt x="139" y="185"/>
                    <a:pt x="141" y="185"/>
                    <a:pt x="142" y="185"/>
                  </a:cubicBezTo>
                  <a:cubicBezTo>
                    <a:pt x="144" y="185"/>
                    <a:pt x="144" y="185"/>
                    <a:pt x="145" y="184"/>
                  </a:cubicBezTo>
                  <a:cubicBezTo>
                    <a:pt x="145" y="183"/>
                    <a:pt x="145" y="182"/>
                    <a:pt x="147" y="181"/>
                  </a:cubicBezTo>
                  <a:cubicBezTo>
                    <a:pt x="149" y="180"/>
                    <a:pt x="150" y="181"/>
                    <a:pt x="151" y="180"/>
                  </a:cubicBezTo>
                  <a:cubicBezTo>
                    <a:pt x="152" y="180"/>
                    <a:pt x="154" y="174"/>
                    <a:pt x="155" y="173"/>
                  </a:cubicBezTo>
                  <a:cubicBezTo>
                    <a:pt x="155" y="171"/>
                    <a:pt x="155" y="169"/>
                    <a:pt x="155" y="168"/>
                  </a:cubicBezTo>
                  <a:cubicBezTo>
                    <a:pt x="155" y="167"/>
                    <a:pt x="158" y="164"/>
                    <a:pt x="158" y="163"/>
                  </a:cubicBezTo>
                  <a:cubicBezTo>
                    <a:pt x="159" y="163"/>
                    <a:pt x="159" y="163"/>
                    <a:pt x="160" y="163"/>
                  </a:cubicBezTo>
                  <a:cubicBezTo>
                    <a:pt x="160" y="163"/>
                    <a:pt x="161" y="160"/>
                    <a:pt x="162" y="160"/>
                  </a:cubicBezTo>
                  <a:cubicBezTo>
                    <a:pt x="163" y="159"/>
                    <a:pt x="163" y="158"/>
                    <a:pt x="164" y="158"/>
                  </a:cubicBezTo>
                  <a:cubicBezTo>
                    <a:pt x="164" y="157"/>
                    <a:pt x="163" y="155"/>
                    <a:pt x="162" y="154"/>
                  </a:cubicBezTo>
                  <a:cubicBezTo>
                    <a:pt x="162" y="153"/>
                    <a:pt x="161" y="152"/>
                    <a:pt x="159" y="152"/>
                  </a:cubicBezTo>
                  <a:cubicBezTo>
                    <a:pt x="157" y="152"/>
                    <a:pt x="157" y="151"/>
                    <a:pt x="157" y="150"/>
                  </a:cubicBezTo>
                  <a:cubicBezTo>
                    <a:pt x="156" y="149"/>
                    <a:pt x="157" y="146"/>
                    <a:pt x="157" y="146"/>
                  </a:cubicBezTo>
                  <a:cubicBezTo>
                    <a:pt x="158" y="145"/>
                    <a:pt x="158" y="142"/>
                    <a:pt x="158" y="141"/>
                  </a:cubicBezTo>
                  <a:cubicBezTo>
                    <a:pt x="159" y="140"/>
                    <a:pt x="157" y="139"/>
                    <a:pt x="157" y="139"/>
                  </a:cubicBezTo>
                  <a:cubicBezTo>
                    <a:pt x="157" y="138"/>
                    <a:pt x="158" y="139"/>
                    <a:pt x="159" y="139"/>
                  </a:cubicBezTo>
                  <a:cubicBezTo>
                    <a:pt x="160" y="139"/>
                    <a:pt x="162" y="136"/>
                    <a:pt x="163" y="135"/>
                  </a:cubicBezTo>
                  <a:cubicBezTo>
                    <a:pt x="164" y="134"/>
                    <a:pt x="164" y="132"/>
                    <a:pt x="165" y="132"/>
                  </a:cubicBezTo>
                  <a:cubicBezTo>
                    <a:pt x="165" y="131"/>
                    <a:pt x="168" y="130"/>
                    <a:pt x="168" y="130"/>
                  </a:cubicBezTo>
                  <a:cubicBezTo>
                    <a:pt x="169" y="130"/>
                    <a:pt x="171" y="129"/>
                    <a:pt x="171" y="128"/>
                  </a:cubicBezTo>
                  <a:cubicBezTo>
                    <a:pt x="171" y="126"/>
                    <a:pt x="174" y="125"/>
                    <a:pt x="174" y="124"/>
                  </a:cubicBezTo>
                  <a:cubicBezTo>
                    <a:pt x="175" y="123"/>
                    <a:pt x="173" y="123"/>
                    <a:pt x="173" y="122"/>
                  </a:cubicBezTo>
                  <a:cubicBezTo>
                    <a:pt x="172" y="121"/>
                    <a:pt x="173" y="121"/>
                    <a:pt x="174" y="120"/>
                  </a:cubicBezTo>
                  <a:cubicBezTo>
                    <a:pt x="174" y="120"/>
                    <a:pt x="174" y="119"/>
                    <a:pt x="174" y="119"/>
                  </a:cubicBezTo>
                  <a:cubicBezTo>
                    <a:pt x="175" y="118"/>
                    <a:pt x="175" y="118"/>
                    <a:pt x="176" y="117"/>
                  </a:cubicBezTo>
                  <a:cubicBezTo>
                    <a:pt x="178" y="116"/>
                    <a:pt x="177" y="116"/>
                    <a:pt x="177" y="116"/>
                  </a:cubicBezTo>
                  <a:cubicBezTo>
                    <a:pt x="177" y="115"/>
                    <a:pt x="179" y="115"/>
                    <a:pt x="180" y="115"/>
                  </a:cubicBezTo>
                  <a:cubicBezTo>
                    <a:pt x="181" y="116"/>
                    <a:pt x="181" y="116"/>
                    <a:pt x="181" y="116"/>
                  </a:cubicBezTo>
                  <a:cubicBezTo>
                    <a:pt x="181" y="116"/>
                    <a:pt x="181" y="116"/>
                    <a:pt x="182" y="116"/>
                  </a:cubicBezTo>
                  <a:cubicBezTo>
                    <a:pt x="182" y="116"/>
                    <a:pt x="182" y="115"/>
                    <a:pt x="182" y="115"/>
                  </a:cubicBezTo>
                  <a:cubicBezTo>
                    <a:pt x="182" y="115"/>
                    <a:pt x="182" y="115"/>
                    <a:pt x="183" y="115"/>
                  </a:cubicBezTo>
                  <a:cubicBezTo>
                    <a:pt x="183" y="115"/>
                    <a:pt x="183" y="115"/>
                    <a:pt x="183" y="115"/>
                  </a:cubicBezTo>
                  <a:cubicBezTo>
                    <a:pt x="184" y="115"/>
                    <a:pt x="184" y="115"/>
                    <a:pt x="184" y="115"/>
                  </a:cubicBezTo>
                  <a:cubicBezTo>
                    <a:pt x="186" y="115"/>
                    <a:pt x="186" y="116"/>
                    <a:pt x="187" y="117"/>
                  </a:cubicBezTo>
                  <a:cubicBezTo>
                    <a:pt x="188" y="118"/>
                    <a:pt x="187" y="121"/>
                    <a:pt x="186" y="121"/>
                  </a:cubicBezTo>
                  <a:cubicBezTo>
                    <a:pt x="185" y="121"/>
                    <a:pt x="183" y="125"/>
                    <a:pt x="182" y="126"/>
                  </a:cubicBezTo>
                  <a:cubicBezTo>
                    <a:pt x="182" y="127"/>
                    <a:pt x="178" y="130"/>
                    <a:pt x="177" y="131"/>
                  </a:cubicBezTo>
                  <a:cubicBezTo>
                    <a:pt x="177" y="133"/>
                    <a:pt x="173" y="136"/>
                    <a:pt x="172" y="137"/>
                  </a:cubicBezTo>
                  <a:cubicBezTo>
                    <a:pt x="171" y="138"/>
                    <a:pt x="172" y="138"/>
                    <a:pt x="173" y="139"/>
                  </a:cubicBezTo>
                  <a:cubicBezTo>
                    <a:pt x="173" y="141"/>
                    <a:pt x="174" y="146"/>
                    <a:pt x="174" y="147"/>
                  </a:cubicBezTo>
                  <a:cubicBezTo>
                    <a:pt x="173" y="148"/>
                    <a:pt x="173" y="149"/>
                    <a:pt x="173" y="150"/>
                  </a:cubicBezTo>
                  <a:cubicBezTo>
                    <a:pt x="173" y="151"/>
                    <a:pt x="173" y="152"/>
                    <a:pt x="174" y="152"/>
                  </a:cubicBezTo>
                  <a:cubicBezTo>
                    <a:pt x="176" y="152"/>
                    <a:pt x="177" y="153"/>
                    <a:pt x="177" y="154"/>
                  </a:cubicBezTo>
                  <a:cubicBezTo>
                    <a:pt x="177" y="155"/>
                    <a:pt x="177" y="155"/>
                    <a:pt x="179" y="156"/>
                  </a:cubicBezTo>
                  <a:cubicBezTo>
                    <a:pt x="180" y="156"/>
                    <a:pt x="182" y="156"/>
                    <a:pt x="183" y="156"/>
                  </a:cubicBezTo>
                  <a:cubicBezTo>
                    <a:pt x="184" y="156"/>
                    <a:pt x="185" y="155"/>
                    <a:pt x="187" y="155"/>
                  </a:cubicBezTo>
                  <a:cubicBezTo>
                    <a:pt x="189" y="154"/>
                    <a:pt x="191" y="154"/>
                    <a:pt x="193" y="153"/>
                  </a:cubicBezTo>
                  <a:cubicBezTo>
                    <a:pt x="194" y="153"/>
                    <a:pt x="195" y="153"/>
                    <a:pt x="195" y="153"/>
                  </a:cubicBezTo>
                  <a:cubicBezTo>
                    <a:pt x="196" y="153"/>
                    <a:pt x="196" y="153"/>
                    <a:pt x="196" y="153"/>
                  </a:cubicBezTo>
                  <a:cubicBezTo>
                    <a:pt x="196" y="153"/>
                    <a:pt x="196" y="153"/>
                    <a:pt x="196" y="153"/>
                  </a:cubicBezTo>
                  <a:cubicBezTo>
                    <a:pt x="197" y="153"/>
                    <a:pt x="198" y="153"/>
                    <a:pt x="199" y="153"/>
                  </a:cubicBezTo>
                  <a:cubicBezTo>
                    <a:pt x="200" y="152"/>
                    <a:pt x="200" y="152"/>
                    <a:pt x="200" y="153"/>
                  </a:cubicBezTo>
                  <a:cubicBezTo>
                    <a:pt x="200" y="155"/>
                    <a:pt x="202" y="154"/>
                    <a:pt x="203" y="155"/>
                  </a:cubicBezTo>
                  <a:cubicBezTo>
                    <a:pt x="204" y="155"/>
                    <a:pt x="204" y="157"/>
                    <a:pt x="203" y="157"/>
                  </a:cubicBezTo>
                  <a:cubicBezTo>
                    <a:pt x="201" y="157"/>
                    <a:pt x="198" y="157"/>
                    <a:pt x="199" y="158"/>
                  </a:cubicBezTo>
                  <a:cubicBezTo>
                    <a:pt x="199" y="158"/>
                    <a:pt x="199" y="158"/>
                    <a:pt x="199" y="158"/>
                  </a:cubicBezTo>
                  <a:cubicBezTo>
                    <a:pt x="199" y="158"/>
                    <a:pt x="199" y="158"/>
                    <a:pt x="199" y="158"/>
                  </a:cubicBezTo>
                  <a:cubicBezTo>
                    <a:pt x="199" y="159"/>
                    <a:pt x="199" y="159"/>
                    <a:pt x="198" y="159"/>
                  </a:cubicBezTo>
                  <a:cubicBezTo>
                    <a:pt x="198" y="159"/>
                    <a:pt x="198" y="159"/>
                    <a:pt x="197" y="159"/>
                  </a:cubicBezTo>
                  <a:cubicBezTo>
                    <a:pt x="197" y="159"/>
                    <a:pt x="197" y="159"/>
                    <a:pt x="197" y="159"/>
                  </a:cubicBezTo>
                  <a:cubicBezTo>
                    <a:pt x="194" y="159"/>
                    <a:pt x="189" y="159"/>
                    <a:pt x="187" y="159"/>
                  </a:cubicBezTo>
                  <a:cubicBezTo>
                    <a:pt x="186" y="159"/>
                    <a:pt x="181" y="161"/>
                    <a:pt x="181" y="162"/>
                  </a:cubicBezTo>
                  <a:cubicBezTo>
                    <a:pt x="181" y="164"/>
                    <a:pt x="182" y="166"/>
                    <a:pt x="183" y="167"/>
                  </a:cubicBezTo>
                  <a:cubicBezTo>
                    <a:pt x="183" y="167"/>
                    <a:pt x="184" y="167"/>
                    <a:pt x="184" y="167"/>
                  </a:cubicBezTo>
                  <a:cubicBezTo>
                    <a:pt x="184" y="167"/>
                    <a:pt x="184" y="167"/>
                    <a:pt x="184" y="167"/>
                  </a:cubicBezTo>
                  <a:cubicBezTo>
                    <a:pt x="184" y="167"/>
                    <a:pt x="184" y="168"/>
                    <a:pt x="184" y="168"/>
                  </a:cubicBezTo>
                  <a:cubicBezTo>
                    <a:pt x="184" y="168"/>
                    <a:pt x="184" y="168"/>
                    <a:pt x="184" y="168"/>
                  </a:cubicBezTo>
                  <a:cubicBezTo>
                    <a:pt x="184" y="169"/>
                    <a:pt x="185" y="169"/>
                    <a:pt x="185" y="170"/>
                  </a:cubicBezTo>
                  <a:cubicBezTo>
                    <a:pt x="185" y="171"/>
                    <a:pt x="185" y="171"/>
                    <a:pt x="185" y="172"/>
                  </a:cubicBezTo>
                  <a:cubicBezTo>
                    <a:pt x="185" y="174"/>
                    <a:pt x="183" y="176"/>
                    <a:pt x="182" y="176"/>
                  </a:cubicBezTo>
                  <a:cubicBezTo>
                    <a:pt x="180" y="175"/>
                    <a:pt x="178" y="171"/>
                    <a:pt x="177" y="171"/>
                  </a:cubicBezTo>
                  <a:cubicBezTo>
                    <a:pt x="176" y="171"/>
                    <a:pt x="173" y="172"/>
                    <a:pt x="173" y="173"/>
                  </a:cubicBezTo>
                  <a:cubicBezTo>
                    <a:pt x="173" y="174"/>
                    <a:pt x="172" y="175"/>
                    <a:pt x="172" y="176"/>
                  </a:cubicBezTo>
                  <a:cubicBezTo>
                    <a:pt x="171" y="177"/>
                    <a:pt x="171" y="178"/>
                    <a:pt x="171" y="179"/>
                  </a:cubicBezTo>
                  <a:cubicBezTo>
                    <a:pt x="171" y="180"/>
                    <a:pt x="171" y="181"/>
                    <a:pt x="171" y="181"/>
                  </a:cubicBezTo>
                  <a:cubicBezTo>
                    <a:pt x="171" y="181"/>
                    <a:pt x="171" y="181"/>
                    <a:pt x="171" y="181"/>
                  </a:cubicBezTo>
                  <a:cubicBezTo>
                    <a:pt x="171" y="182"/>
                    <a:pt x="171" y="183"/>
                    <a:pt x="171" y="183"/>
                  </a:cubicBezTo>
                  <a:cubicBezTo>
                    <a:pt x="171" y="184"/>
                    <a:pt x="170" y="184"/>
                    <a:pt x="170" y="185"/>
                  </a:cubicBezTo>
                  <a:cubicBezTo>
                    <a:pt x="170" y="185"/>
                    <a:pt x="170" y="185"/>
                    <a:pt x="170" y="185"/>
                  </a:cubicBezTo>
                  <a:cubicBezTo>
                    <a:pt x="170" y="185"/>
                    <a:pt x="170" y="186"/>
                    <a:pt x="169" y="186"/>
                  </a:cubicBezTo>
                  <a:cubicBezTo>
                    <a:pt x="169" y="186"/>
                    <a:pt x="169" y="186"/>
                    <a:pt x="169" y="186"/>
                  </a:cubicBezTo>
                  <a:cubicBezTo>
                    <a:pt x="169" y="187"/>
                    <a:pt x="168" y="187"/>
                    <a:pt x="168" y="187"/>
                  </a:cubicBezTo>
                  <a:cubicBezTo>
                    <a:pt x="168" y="188"/>
                    <a:pt x="167" y="188"/>
                    <a:pt x="167" y="188"/>
                  </a:cubicBezTo>
                  <a:cubicBezTo>
                    <a:pt x="167" y="188"/>
                    <a:pt x="167" y="188"/>
                    <a:pt x="167" y="188"/>
                  </a:cubicBezTo>
                  <a:cubicBezTo>
                    <a:pt x="167" y="188"/>
                    <a:pt x="167" y="188"/>
                    <a:pt x="167" y="188"/>
                  </a:cubicBezTo>
                  <a:cubicBezTo>
                    <a:pt x="167" y="189"/>
                    <a:pt x="167" y="189"/>
                    <a:pt x="167" y="189"/>
                  </a:cubicBezTo>
                  <a:cubicBezTo>
                    <a:pt x="167" y="189"/>
                    <a:pt x="166" y="189"/>
                    <a:pt x="166" y="189"/>
                  </a:cubicBezTo>
                  <a:cubicBezTo>
                    <a:pt x="166" y="190"/>
                    <a:pt x="166" y="190"/>
                    <a:pt x="166" y="190"/>
                  </a:cubicBezTo>
                  <a:cubicBezTo>
                    <a:pt x="166" y="190"/>
                    <a:pt x="166" y="190"/>
                    <a:pt x="166" y="190"/>
                  </a:cubicBezTo>
                  <a:cubicBezTo>
                    <a:pt x="165" y="190"/>
                    <a:pt x="165" y="191"/>
                    <a:pt x="165" y="191"/>
                  </a:cubicBezTo>
                  <a:cubicBezTo>
                    <a:pt x="165" y="191"/>
                    <a:pt x="165" y="191"/>
                    <a:pt x="165" y="191"/>
                  </a:cubicBezTo>
                  <a:cubicBezTo>
                    <a:pt x="164" y="191"/>
                    <a:pt x="164" y="191"/>
                    <a:pt x="164" y="191"/>
                  </a:cubicBezTo>
                  <a:cubicBezTo>
                    <a:pt x="162" y="191"/>
                    <a:pt x="163" y="189"/>
                    <a:pt x="160" y="189"/>
                  </a:cubicBezTo>
                  <a:cubicBezTo>
                    <a:pt x="158" y="189"/>
                    <a:pt x="152" y="190"/>
                    <a:pt x="150" y="191"/>
                  </a:cubicBezTo>
                  <a:cubicBezTo>
                    <a:pt x="150" y="192"/>
                    <a:pt x="149" y="192"/>
                    <a:pt x="149" y="192"/>
                  </a:cubicBezTo>
                  <a:cubicBezTo>
                    <a:pt x="149" y="192"/>
                    <a:pt x="148" y="192"/>
                    <a:pt x="148" y="192"/>
                  </a:cubicBezTo>
                  <a:cubicBezTo>
                    <a:pt x="148" y="192"/>
                    <a:pt x="148" y="192"/>
                    <a:pt x="147" y="192"/>
                  </a:cubicBezTo>
                  <a:cubicBezTo>
                    <a:pt x="147" y="192"/>
                    <a:pt x="147" y="193"/>
                    <a:pt x="147" y="193"/>
                  </a:cubicBezTo>
                  <a:cubicBezTo>
                    <a:pt x="146" y="193"/>
                    <a:pt x="146" y="193"/>
                    <a:pt x="146" y="193"/>
                  </a:cubicBezTo>
                  <a:cubicBezTo>
                    <a:pt x="146" y="193"/>
                    <a:pt x="145" y="193"/>
                    <a:pt x="145" y="193"/>
                  </a:cubicBezTo>
                  <a:cubicBezTo>
                    <a:pt x="145" y="193"/>
                    <a:pt x="145" y="193"/>
                    <a:pt x="144" y="193"/>
                  </a:cubicBezTo>
                  <a:cubicBezTo>
                    <a:pt x="143" y="193"/>
                    <a:pt x="143" y="191"/>
                    <a:pt x="143" y="190"/>
                  </a:cubicBezTo>
                  <a:cubicBezTo>
                    <a:pt x="142" y="190"/>
                    <a:pt x="142" y="191"/>
                    <a:pt x="141" y="192"/>
                  </a:cubicBezTo>
                  <a:cubicBezTo>
                    <a:pt x="140" y="193"/>
                    <a:pt x="140" y="191"/>
                    <a:pt x="138" y="191"/>
                  </a:cubicBezTo>
                  <a:cubicBezTo>
                    <a:pt x="137" y="191"/>
                    <a:pt x="134" y="193"/>
                    <a:pt x="133" y="193"/>
                  </a:cubicBezTo>
                  <a:cubicBezTo>
                    <a:pt x="132" y="193"/>
                    <a:pt x="133" y="191"/>
                    <a:pt x="133" y="191"/>
                  </a:cubicBezTo>
                  <a:cubicBezTo>
                    <a:pt x="132" y="190"/>
                    <a:pt x="129" y="192"/>
                    <a:pt x="129" y="192"/>
                  </a:cubicBezTo>
                  <a:cubicBezTo>
                    <a:pt x="128" y="191"/>
                    <a:pt x="127" y="190"/>
                    <a:pt x="128" y="190"/>
                  </a:cubicBezTo>
                  <a:cubicBezTo>
                    <a:pt x="128" y="190"/>
                    <a:pt x="128" y="190"/>
                    <a:pt x="128" y="190"/>
                  </a:cubicBezTo>
                  <a:cubicBezTo>
                    <a:pt x="128" y="190"/>
                    <a:pt x="128" y="189"/>
                    <a:pt x="128" y="189"/>
                  </a:cubicBezTo>
                  <a:cubicBezTo>
                    <a:pt x="128" y="189"/>
                    <a:pt x="128" y="189"/>
                    <a:pt x="128" y="189"/>
                  </a:cubicBezTo>
                  <a:cubicBezTo>
                    <a:pt x="128" y="189"/>
                    <a:pt x="128" y="189"/>
                    <a:pt x="128" y="189"/>
                  </a:cubicBezTo>
                  <a:cubicBezTo>
                    <a:pt x="128" y="189"/>
                    <a:pt x="128" y="189"/>
                    <a:pt x="128" y="189"/>
                  </a:cubicBezTo>
                  <a:cubicBezTo>
                    <a:pt x="128" y="189"/>
                    <a:pt x="128" y="188"/>
                    <a:pt x="128" y="188"/>
                  </a:cubicBezTo>
                  <a:cubicBezTo>
                    <a:pt x="128" y="188"/>
                    <a:pt x="128" y="188"/>
                    <a:pt x="128" y="188"/>
                  </a:cubicBezTo>
                  <a:cubicBezTo>
                    <a:pt x="128" y="188"/>
                    <a:pt x="128" y="188"/>
                    <a:pt x="128" y="188"/>
                  </a:cubicBezTo>
                  <a:cubicBezTo>
                    <a:pt x="127" y="188"/>
                    <a:pt x="127" y="188"/>
                    <a:pt x="127" y="188"/>
                  </a:cubicBezTo>
                  <a:cubicBezTo>
                    <a:pt x="127" y="187"/>
                    <a:pt x="127" y="187"/>
                    <a:pt x="127" y="187"/>
                  </a:cubicBezTo>
                  <a:cubicBezTo>
                    <a:pt x="127" y="187"/>
                    <a:pt x="127" y="187"/>
                    <a:pt x="127" y="187"/>
                  </a:cubicBezTo>
                  <a:cubicBezTo>
                    <a:pt x="127" y="187"/>
                    <a:pt x="127" y="187"/>
                    <a:pt x="127" y="187"/>
                  </a:cubicBezTo>
                  <a:cubicBezTo>
                    <a:pt x="127" y="187"/>
                    <a:pt x="127" y="187"/>
                    <a:pt x="127" y="187"/>
                  </a:cubicBezTo>
                  <a:cubicBezTo>
                    <a:pt x="127" y="186"/>
                    <a:pt x="127" y="186"/>
                    <a:pt x="127" y="186"/>
                  </a:cubicBezTo>
                  <a:cubicBezTo>
                    <a:pt x="127" y="186"/>
                    <a:pt x="129" y="186"/>
                    <a:pt x="130" y="186"/>
                  </a:cubicBezTo>
                  <a:cubicBezTo>
                    <a:pt x="131" y="185"/>
                    <a:pt x="128" y="184"/>
                    <a:pt x="127" y="184"/>
                  </a:cubicBezTo>
                  <a:cubicBezTo>
                    <a:pt x="126" y="184"/>
                    <a:pt x="128" y="182"/>
                    <a:pt x="129" y="181"/>
                  </a:cubicBezTo>
                  <a:cubicBezTo>
                    <a:pt x="131" y="180"/>
                    <a:pt x="131" y="180"/>
                    <a:pt x="132" y="179"/>
                  </a:cubicBezTo>
                  <a:cubicBezTo>
                    <a:pt x="132" y="178"/>
                    <a:pt x="131" y="178"/>
                    <a:pt x="130" y="179"/>
                  </a:cubicBezTo>
                  <a:cubicBezTo>
                    <a:pt x="129" y="179"/>
                    <a:pt x="128" y="176"/>
                    <a:pt x="129" y="175"/>
                  </a:cubicBezTo>
                  <a:cubicBezTo>
                    <a:pt x="130" y="175"/>
                    <a:pt x="130" y="173"/>
                    <a:pt x="130" y="172"/>
                  </a:cubicBezTo>
                  <a:cubicBezTo>
                    <a:pt x="130" y="171"/>
                    <a:pt x="128" y="172"/>
                    <a:pt x="127" y="173"/>
                  </a:cubicBezTo>
                  <a:cubicBezTo>
                    <a:pt x="127" y="173"/>
                    <a:pt x="126" y="175"/>
                    <a:pt x="126" y="175"/>
                  </a:cubicBezTo>
                  <a:cubicBezTo>
                    <a:pt x="127" y="176"/>
                    <a:pt x="126" y="177"/>
                    <a:pt x="125" y="177"/>
                  </a:cubicBezTo>
                  <a:cubicBezTo>
                    <a:pt x="124" y="178"/>
                    <a:pt x="124" y="176"/>
                    <a:pt x="123" y="175"/>
                  </a:cubicBezTo>
                  <a:cubicBezTo>
                    <a:pt x="123" y="175"/>
                    <a:pt x="122" y="176"/>
                    <a:pt x="122" y="177"/>
                  </a:cubicBezTo>
                  <a:cubicBezTo>
                    <a:pt x="121" y="177"/>
                    <a:pt x="121" y="181"/>
                    <a:pt x="121" y="182"/>
                  </a:cubicBezTo>
                  <a:cubicBezTo>
                    <a:pt x="120" y="182"/>
                    <a:pt x="121" y="184"/>
                    <a:pt x="122" y="185"/>
                  </a:cubicBezTo>
                  <a:cubicBezTo>
                    <a:pt x="122" y="185"/>
                    <a:pt x="122" y="186"/>
                    <a:pt x="122" y="186"/>
                  </a:cubicBezTo>
                  <a:cubicBezTo>
                    <a:pt x="122" y="186"/>
                    <a:pt x="122" y="186"/>
                    <a:pt x="122" y="186"/>
                  </a:cubicBezTo>
                  <a:cubicBezTo>
                    <a:pt x="122" y="186"/>
                    <a:pt x="122" y="187"/>
                    <a:pt x="122" y="187"/>
                  </a:cubicBezTo>
                  <a:cubicBezTo>
                    <a:pt x="122" y="187"/>
                    <a:pt x="122" y="188"/>
                    <a:pt x="122" y="188"/>
                  </a:cubicBezTo>
                  <a:cubicBezTo>
                    <a:pt x="122" y="188"/>
                    <a:pt x="122" y="188"/>
                    <a:pt x="122" y="188"/>
                  </a:cubicBezTo>
                  <a:cubicBezTo>
                    <a:pt x="122" y="188"/>
                    <a:pt x="122" y="189"/>
                    <a:pt x="122" y="189"/>
                  </a:cubicBezTo>
                  <a:cubicBezTo>
                    <a:pt x="122" y="190"/>
                    <a:pt x="122" y="190"/>
                    <a:pt x="122" y="190"/>
                  </a:cubicBezTo>
                  <a:cubicBezTo>
                    <a:pt x="123" y="190"/>
                    <a:pt x="123" y="190"/>
                    <a:pt x="123" y="191"/>
                  </a:cubicBezTo>
                  <a:cubicBezTo>
                    <a:pt x="123" y="191"/>
                    <a:pt x="123" y="191"/>
                    <a:pt x="123" y="191"/>
                  </a:cubicBezTo>
                  <a:cubicBezTo>
                    <a:pt x="123" y="191"/>
                    <a:pt x="123" y="192"/>
                    <a:pt x="123" y="192"/>
                  </a:cubicBezTo>
                  <a:cubicBezTo>
                    <a:pt x="123" y="192"/>
                    <a:pt x="123" y="192"/>
                    <a:pt x="123" y="192"/>
                  </a:cubicBezTo>
                  <a:cubicBezTo>
                    <a:pt x="123" y="192"/>
                    <a:pt x="123" y="193"/>
                    <a:pt x="123" y="193"/>
                  </a:cubicBezTo>
                  <a:cubicBezTo>
                    <a:pt x="123" y="194"/>
                    <a:pt x="123" y="195"/>
                    <a:pt x="122" y="196"/>
                  </a:cubicBezTo>
                  <a:cubicBezTo>
                    <a:pt x="121" y="196"/>
                    <a:pt x="118" y="193"/>
                    <a:pt x="117" y="195"/>
                  </a:cubicBezTo>
                  <a:cubicBezTo>
                    <a:pt x="116" y="195"/>
                    <a:pt x="116" y="195"/>
                    <a:pt x="116" y="196"/>
                  </a:cubicBezTo>
                  <a:cubicBezTo>
                    <a:pt x="115" y="196"/>
                    <a:pt x="115" y="196"/>
                    <a:pt x="115" y="196"/>
                  </a:cubicBezTo>
                  <a:cubicBezTo>
                    <a:pt x="115" y="196"/>
                    <a:pt x="115" y="196"/>
                    <a:pt x="114" y="196"/>
                  </a:cubicBezTo>
                  <a:cubicBezTo>
                    <a:pt x="114" y="196"/>
                    <a:pt x="114" y="196"/>
                    <a:pt x="114" y="196"/>
                  </a:cubicBezTo>
                  <a:cubicBezTo>
                    <a:pt x="114" y="196"/>
                    <a:pt x="113" y="197"/>
                    <a:pt x="113" y="197"/>
                  </a:cubicBezTo>
                  <a:cubicBezTo>
                    <a:pt x="112" y="197"/>
                    <a:pt x="111" y="197"/>
                    <a:pt x="110" y="198"/>
                  </a:cubicBezTo>
                  <a:cubicBezTo>
                    <a:pt x="108" y="199"/>
                    <a:pt x="108" y="199"/>
                    <a:pt x="107" y="199"/>
                  </a:cubicBezTo>
                  <a:cubicBezTo>
                    <a:pt x="106" y="199"/>
                    <a:pt x="104" y="204"/>
                    <a:pt x="103" y="206"/>
                  </a:cubicBezTo>
                  <a:cubicBezTo>
                    <a:pt x="103" y="206"/>
                    <a:pt x="103" y="206"/>
                    <a:pt x="103" y="207"/>
                  </a:cubicBezTo>
                  <a:cubicBezTo>
                    <a:pt x="103" y="207"/>
                    <a:pt x="103" y="207"/>
                    <a:pt x="103" y="207"/>
                  </a:cubicBezTo>
                  <a:cubicBezTo>
                    <a:pt x="102" y="207"/>
                    <a:pt x="102" y="207"/>
                    <a:pt x="102" y="207"/>
                  </a:cubicBezTo>
                  <a:cubicBezTo>
                    <a:pt x="102" y="207"/>
                    <a:pt x="102" y="207"/>
                    <a:pt x="102" y="207"/>
                  </a:cubicBezTo>
                  <a:cubicBezTo>
                    <a:pt x="102" y="208"/>
                    <a:pt x="101" y="208"/>
                    <a:pt x="101" y="208"/>
                  </a:cubicBezTo>
                  <a:cubicBezTo>
                    <a:pt x="101" y="208"/>
                    <a:pt x="101" y="208"/>
                    <a:pt x="101" y="208"/>
                  </a:cubicBezTo>
                  <a:cubicBezTo>
                    <a:pt x="101" y="208"/>
                    <a:pt x="101" y="208"/>
                    <a:pt x="101" y="208"/>
                  </a:cubicBezTo>
                  <a:cubicBezTo>
                    <a:pt x="100" y="208"/>
                    <a:pt x="100" y="208"/>
                    <a:pt x="100" y="208"/>
                  </a:cubicBezTo>
                  <a:cubicBezTo>
                    <a:pt x="100" y="208"/>
                    <a:pt x="100" y="208"/>
                    <a:pt x="100" y="208"/>
                  </a:cubicBezTo>
                  <a:cubicBezTo>
                    <a:pt x="100" y="208"/>
                    <a:pt x="100" y="208"/>
                    <a:pt x="100" y="208"/>
                  </a:cubicBezTo>
                  <a:cubicBezTo>
                    <a:pt x="100" y="208"/>
                    <a:pt x="100" y="208"/>
                    <a:pt x="99" y="208"/>
                  </a:cubicBezTo>
                  <a:cubicBezTo>
                    <a:pt x="99" y="208"/>
                    <a:pt x="98" y="208"/>
                    <a:pt x="97" y="208"/>
                  </a:cubicBezTo>
                  <a:cubicBezTo>
                    <a:pt x="96" y="208"/>
                    <a:pt x="96" y="208"/>
                    <a:pt x="95" y="209"/>
                  </a:cubicBezTo>
                  <a:cubicBezTo>
                    <a:pt x="95" y="209"/>
                    <a:pt x="95" y="209"/>
                    <a:pt x="95" y="209"/>
                  </a:cubicBezTo>
                  <a:cubicBezTo>
                    <a:pt x="95" y="209"/>
                    <a:pt x="94" y="209"/>
                    <a:pt x="94" y="210"/>
                  </a:cubicBezTo>
                  <a:cubicBezTo>
                    <a:pt x="93" y="211"/>
                    <a:pt x="94" y="213"/>
                    <a:pt x="94" y="214"/>
                  </a:cubicBezTo>
                  <a:cubicBezTo>
                    <a:pt x="94" y="214"/>
                    <a:pt x="92" y="216"/>
                    <a:pt x="91" y="216"/>
                  </a:cubicBezTo>
                  <a:cubicBezTo>
                    <a:pt x="91" y="217"/>
                    <a:pt x="90" y="216"/>
                    <a:pt x="88" y="217"/>
                  </a:cubicBezTo>
                  <a:cubicBezTo>
                    <a:pt x="87" y="218"/>
                    <a:pt x="87" y="219"/>
                    <a:pt x="86" y="220"/>
                  </a:cubicBezTo>
                  <a:cubicBezTo>
                    <a:pt x="84" y="221"/>
                    <a:pt x="83" y="220"/>
                    <a:pt x="82" y="219"/>
                  </a:cubicBezTo>
                  <a:cubicBezTo>
                    <a:pt x="80" y="218"/>
                    <a:pt x="79" y="218"/>
                    <a:pt x="80" y="219"/>
                  </a:cubicBezTo>
                  <a:cubicBezTo>
                    <a:pt x="80" y="220"/>
                    <a:pt x="81" y="222"/>
                    <a:pt x="81" y="223"/>
                  </a:cubicBezTo>
                  <a:cubicBezTo>
                    <a:pt x="81" y="223"/>
                    <a:pt x="80" y="224"/>
                    <a:pt x="78" y="224"/>
                  </a:cubicBezTo>
                  <a:cubicBezTo>
                    <a:pt x="76" y="224"/>
                    <a:pt x="74" y="222"/>
                    <a:pt x="71" y="223"/>
                  </a:cubicBezTo>
                  <a:cubicBezTo>
                    <a:pt x="68" y="223"/>
                    <a:pt x="67" y="224"/>
                    <a:pt x="68" y="224"/>
                  </a:cubicBezTo>
                  <a:cubicBezTo>
                    <a:pt x="68" y="224"/>
                    <a:pt x="68" y="226"/>
                    <a:pt x="68" y="227"/>
                  </a:cubicBezTo>
                  <a:cubicBezTo>
                    <a:pt x="69" y="228"/>
                    <a:pt x="76" y="230"/>
                    <a:pt x="77" y="231"/>
                  </a:cubicBezTo>
                  <a:cubicBezTo>
                    <a:pt x="78" y="231"/>
                    <a:pt x="77" y="232"/>
                    <a:pt x="77" y="233"/>
                  </a:cubicBezTo>
                  <a:cubicBezTo>
                    <a:pt x="78" y="234"/>
                    <a:pt x="80" y="235"/>
                    <a:pt x="81" y="240"/>
                  </a:cubicBezTo>
                  <a:cubicBezTo>
                    <a:pt x="82" y="244"/>
                    <a:pt x="80" y="245"/>
                    <a:pt x="80" y="247"/>
                  </a:cubicBezTo>
                  <a:cubicBezTo>
                    <a:pt x="80" y="247"/>
                    <a:pt x="80" y="248"/>
                    <a:pt x="80" y="248"/>
                  </a:cubicBezTo>
                  <a:cubicBezTo>
                    <a:pt x="80" y="248"/>
                    <a:pt x="80" y="248"/>
                    <a:pt x="80" y="249"/>
                  </a:cubicBezTo>
                  <a:cubicBezTo>
                    <a:pt x="79" y="249"/>
                    <a:pt x="79" y="249"/>
                    <a:pt x="79" y="249"/>
                  </a:cubicBezTo>
                  <a:cubicBezTo>
                    <a:pt x="79" y="249"/>
                    <a:pt x="79" y="250"/>
                    <a:pt x="79" y="250"/>
                  </a:cubicBezTo>
                  <a:cubicBezTo>
                    <a:pt x="79" y="250"/>
                    <a:pt x="79" y="250"/>
                    <a:pt x="79" y="250"/>
                  </a:cubicBezTo>
                  <a:cubicBezTo>
                    <a:pt x="79" y="250"/>
                    <a:pt x="78" y="250"/>
                    <a:pt x="78" y="251"/>
                  </a:cubicBezTo>
                  <a:cubicBezTo>
                    <a:pt x="78" y="251"/>
                    <a:pt x="78" y="251"/>
                    <a:pt x="77" y="251"/>
                  </a:cubicBezTo>
                  <a:cubicBezTo>
                    <a:pt x="75" y="252"/>
                    <a:pt x="70" y="250"/>
                    <a:pt x="68" y="250"/>
                  </a:cubicBezTo>
                  <a:cubicBezTo>
                    <a:pt x="65" y="250"/>
                    <a:pt x="59" y="250"/>
                    <a:pt x="57" y="250"/>
                  </a:cubicBezTo>
                  <a:cubicBezTo>
                    <a:pt x="55" y="250"/>
                    <a:pt x="53" y="250"/>
                    <a:pt x="52" y="251"/>
                  </a:cubicBezTo>
                  <a:cubicBezTo>
                    <a:pt x="51" y="252"/>
                    <a:pt x="49" y="251"/>
                    <a:pt x="47" y="252"/>
                  </a:cubicBezTo>
                  <a:cubicBezTo>
                    <a:pt x="46" y="254"/>
                    <a:pt x="47" y="254"/>
                    <a:pt x="48" y="256"/>
                  </a:cubicBezTo>
                  <a:cubicBezTo>
                    <a:pt x="48" y="256"/>
                    <a:pt x="48" y="257"/>
                    <a:pt x="48" y="257"/>
                  </a:cubicBezTo>
                  <a:cubicBezTo>
                    <a:pt x="48" y="257"/>
                    <a:pt x="48" y="258"/>
                    <a:pt x="48" y="258"/>
                  </a:cubicBezTo>
                  <a:cubicBezTo>
                    <a:pt x="48" y="258"/>
                    <a:pt x="48" y="258"/>
                    <a:pt x="48" y="259"/>
                  </a:cubicBezTo>
                  <a:cubicBezTo>
                    <a:pt x="48" y="259"/>
                    <a:pt x="48" y="259"/>
                    <a:pt x="48" y="259"/>
                  </a:cubicBezTo>
                  <a:cubicBezTo>
                    <a:pt x="48" y="259"/>
                    <a:pt x="48" y="259"/>
                    <a:pt x="48" y="260"/>
                  </a:cubicBezTo>
                  <a:cubicBezTo>
                    <a:pt x="48" y="260"/>
                    <a:pt x="48" y="260"/>
                    <a:pt x="48" y="260"/>
                  </a:cubicBezTo>
                  <a:cubicBezTo>
                    <a:pt x="48" y="261"/>
                    <a:pt x="48" y="261"/>
                    <a:pt x="48" y="261"/>
                  </a:cubicBezTo>
                  <a:cubicBezTo>
                    <a:pt x="48" y="261"/>
                    <a:pt x="48" y="262"/>
                    <a:pt x="49" y="263"/>
                  </a:cubicBezTo>
                  <a:cubicBezTo>
                    <a:pt x="49" y="263"/>
                    <a:pt x="49" y="263"/>
                    <a:pt x="49" y="263"/>
                  </a:cubicBezTo>
                  <a:cubicBezTo>
                    <a:pt x="49" y="263"/>
                    <a:pt x="49" y="263"/>
                    <a:pt x="49" y="263"/>
                  </a:cubicBezTo>
                  <a:cubicBezTo>
                    <a:pt x="49" y="264"/>
                    <a:pt x="49" y="264"/>
                    <a:pt x="49" y="264"/>
                  </a:cubicBezTo>
                  <a:cubicBezTo>
                    <a:pt x="49" y="264"/>
                    <a:pt x="49" y="264"/>
                    <a:pt x="49" y="264"/>
                  </a:cubicBezTo>
                  <a:cubicBezTo>
                    <a:pt x="49" y="265"/>
                    <a:pt x="49" y="265"/>
                    <a:pt x="49" y="265"/>
                  </a:cubicBezTo>
                  <a:cubicBezTo>
                    <a:pt x="49" y="267"/>
                    <a:pt x="46" y="271"/>
                    <a:pt x="45" y="273"/>
                  </a:cubicBezTo>
                  <a:cubicBezTo>
                    <a:pt x="44" y="275"/>
                    <a:pt x="45" y="274"/>
                    <a:pt x="46" y="275"/>
                  </a:cubicBezTo>
                  <a:cubicBezTo>
                    <a:pt x="47" y="275"/>
                    <a:pt x="47" y="278"/>
                    <a:pt x="47" y="279"/>
                  </a:cubicBezTo>
                  <a:cubicBezTo>
                    <a:pt x="46" y="281"/>
                    <a:pt x="46" y="282"/>
                    <a:pt x="48" y="282"/>
                  </a:cubicBezTo>
                  <a:cubicBezTo>
                    <a:pt x="49" y="282"/>
                    <a:pt x="49" y="282"/>
                    <a:pt x="50" y="282"/>
                  </a:cubicBezTo>
                  <a:cubicBezTo>
                    <a:pt x="50" y="282"/>
                    <a:pt x="50" y="282"/>
                    <a:pt x="50" y="282"/>
                  </a:cubicBezTo>
                  <a:cubicBezTo>
                    <a:pt x="50" y="282"/>
                    <a:pt x="50" y="282"/>
                    <a:pt x="51" y="282"/>
                  </a:cubicBezTo>
                  <a:cubicBezTo>
                    <a:pt x="51" y="282"/>
                    <a:pt x="51" y="282"/>
                    <a:pt x="51" y="282"/>
                  </a:cubicBezTo>
                  <a:cubicBezTo>
                    <a:pt x="51" y="282"/>
                    <a:pt x="51" y="282"/>
                    <a:pt x="52" y="281"/>
                  </a:cubicBezTo>
                  <a:cubicBezTo>
                    <a:pt x="52" y="281"/>
                    <a:pt x="52" y="281"/>
                    <a:pt x="52" y="281"/>
                  </a:cubicBezTo>
                  <a:cubicBezTo>
                    <a:pt x="54" y="281"/>
                    <a:pt x="57" y="286"/>
                    <a:pt x="58" y="286"/>
                  </a:cubicBezTo>
                  <a:cubicBezTo>
                    <a:pt x="58" y="287"/>
                    <a:pt x="59" y="287"/>
                    <a:pt x="60" y="287"/>
                  </a:cubicBezTo>
                  <a:cubicBezTo>
                    <a:pt x="61" y="286"/>
                    <a:pt x="62" y="285"/>
                    <a:pt x="64" y="285"/>
                  </a:cubicBezTo>
                  <a:cubicBezTo>
                    <a:pt x="67" y="284"/>
                    <a:pt x="65" y="284"/>
                    <a:pt x="67" y="284"/>
                  </a:cubicBezTo>
                  <a:cubicBezTo>
                    <a:pt x="69" y="284"/>
                    <a:pt x="77" y="281"/>
                    <a:pt x="79" y="280"/>
                  </a:cubicBezTo>
                  <a:cubicBezTo>
                    <a:pt x="80" y="279"/>
                    <a:pt x="81" y="279"/>
                    <a:pt x="81" y="278"/>
                  </a:cubicBezTo>
                  <a:cubicBezTo>
                    <a:pt x="81" y="277"/>
                    <a:pt x="83" y="275"/>
                    <a:pt x="84" y="274"/>
                  </a:cubicBezTo>
                  <a:cubicBezTo>
                    <a:pt x="84" y="273"/>
                    <a:pt x="83" y="272"/>
                    <a:pt x="83" y="270"/>
                  </a:cubicBezTo>
                  <a:cubicBezTo>
                    <a:pt x="83" y="268"/>
                    <a:pt x="86" y="265"/>
                    <a:pt x="86" y="264"/>
                  </a:cubicBezTo>
                  <a:cubicBezTo>
                    <a:pt x="86" y="264"/>
                    <a:pt x="88" y="263"/>
                    <a:pt x="90" y="262"/>
                  </a:cubicBezTo>
                  <a:cubicBezTo>
                    <a:pt x="92" y="261"/>
                    <a:pt x="91" y="262"/>
                    <a:pt x="92" y="262"/>
                  </a:cubicBezTo>
                  <a:cubicBezTo>
                    <a:pt x="92" y="262"/>
                    <a:pt x="96" y="260"/>
                    <a:pt x="97" y="258"/>
                  </a:cubicBezTo>
                  <a:cubicBezTo>
                    <a:pt x="97" y="258"/>
                    <a:pt x="97" y="258"/>
                    <a:pt x="97" y="258"/>
                  </a:cubicBezTo>
                  <a:cubicBezTo>
                    <a:pt x="97" y="258"/>
                    <a:pt x="97" y="258"/>
                    <a:pt x="97" y="258"/>
                  </a:cubicBezTo>
                  <a:cubicBezTo>
                    <a:pt x="97" y="258"/>
                    <a:pt x="97" y="258"/>
                    <a:pt x="97" y="258"/>
                  </a:cubicBezTo>
                  <a:cubicBezTo>
                    <a:pt x="97" y="257"/>
                    <a:pt x="97" y="257"/>
                    <a:pt x="97" y="257"/>
                  </a:cubicBezTo>
                  <a:cubicBezTo>
                    <a:pt x="97" y="257"/>
                    <a:pt x="97" y="257"/>
                    <a:pt x="97" y="257"/>
                  </a:cubicBezTo>
                  <a:cubicBezTo>
                    <a:pt x="97" y="257"/>
                    <a:pt x="97" y="257"/>
                    <a:pt x="97" y="257"/>
                  </a:cubicBezTo>
                  <a:cubicBezTo>
                    <a:pt x="97" y="256"/>
                    <a:pt x="97" y="256"/>
                    <a:pt x="97" y="255"/>
                  </a:cubicBezTo>
                  <a:cubicBezTo>
                    <a:pt x="97" y="255"/>
                    <a:pt x="97" y="255"/>
                    <a:pt x="97" y="255"/>
                  </a:cubicBezTo>
                  <a:cubicBezTo>
                    <a:pt x="97" y="254"/>
                    <a:pt x="101" y="250"/>
                    <a:pt x="102" y="250"/>
                  </a:cubicBezTo>
                  <a:cubicBezTo>
                    <a:pt x="103" y="250"/>
                    <a:pt x="107" y="252"/>
                    <a:pt x="110" y="252"/>
                  </a:cubicBezTo>
                  <a:cubicBezTo>
                    <a:pt x="110" y="252"/>
                    <a:pt x="111" y="252"/>
                    <a:pt x="111" y="252"/>
                  </a:cubicBezTo>
                  <a:cubicBezTo>
                    <a:pt x="112" y="251"/>
                    <a:pt x="112" y="251"/>
                    <a:pt x="112" y="251"/>
                  </a:cubicBezTo>
                  <a:cubicBezTo>
                    <a:pt x="112" y="251"/>
                    <a:pt x="113" y="251"/>
                    <a:pt x="113" y="251"/>
                  </a:cubicBezTo>
                  <a:cubicBezTo>
                    <a:pt x="113" y="251"/>
                    <a:pt x="113" y="251"/>
                    <a:pt x="113" y="251"/>
                  </a:cubicBezTo>
                  <a:cubicBezTo>
                    <a:pt x="113" y="251"/>
                    <a:pt x="114" y="250"/>
                    <a:pt x="114" y="250"/>
                  </a:cubicBezTo>
                  <a:cubicBezTo>
                    <a:pt x="114" y="250"/>
                    <a:pt x="114" y="250"/>
                    <a:pt x="114" y="250"/>
                  </a:cubicBezTo>
                  <a:cubicBezTo>
                    <a:pt x="115" y="250"/>
                    <a:pt x="115" y="250"/>
                    <a:pt x="115" y="250"/>
                  </a:cubicBezTo>
                  <a:cubicBezTo>
                    <a:pt x="115" y="250"/>
                    <a:pt x="115" y="250"/>
                    <a:pt x="115" y="249"/>
                  </a:cubicBezTo>
                  <a:cubicBezTo>
                    <a:pt x="115" y="249"/>
                    <a:pt x="116" y="249"/>
                    <a:pt x="116" y="249"/>
                  </a:cubicBezTo>
                  <a:cubicBezTo>
                    <a:pt x="117" y="248"/>
                    <a:pt x="117" y="248"/>
                    <a:pt x="117" y="248"/>
                  </a:cubicBezTo>
                  <a:cubicBezTo>
                    <a:pt x="117" y="248"/>
                    <a:pt x="118" y="248"/>
                    <a:pt x="118" y="247"/>
                  </a:cubicBezTo>
                  <a:cubicBezTo>
                    <a:pt x="118" y="247"/>
                    <a:pt x="118" y="247"/>
                    <a:pt x="118" y="247"/>
                  </a:cubicBezTo>
                  <a:cubicBezTo>
                    <a:pt x="119" y="247"/>
                    <a:pt x="119" y="246"/>
                    <a:pt x="120" y="246"/>
                  </a:cubicBezTo>
                  <a:cubicBezTo>
                    <a:pt x="120" y="246"/>
                    <a:pt x="120" y="245"/>
                    <a:pt x="120" y="245"/>
                  </a:cubicBezTo>
                  <a:cubicBezTo>
                    <a:pt x="121" y="245"/>
                    <a:pt x="124" y="246"/>
                    <a:pt x="126" y="247"/>
                  </a:cubicBezTo>
                  <a:cubicBezTo>
                    <a:pt x="127" y="248"/>
                    <a:pt x="127" y="249"/>
                    <a:pt x="129" y="252"/>
                  </a:cubicBezTo>
                  <a:cubicBezTo>
                    <a:pt x="130" y="254"/>
                    <a:pt x="134" y="257"/>
                    <a:pt x="135" y="258"/>
                  </a:cubicBezTo>
                  <a:cubicBezTo>
                    <a:pt x="135" y="259"/>
                    <a:pt x="143" y="263"/>
                    <a:pt x="144" y="264"/>
                  </a:cubicBezTo>
                  <a:cubicBezTo>
                    <a:pt x="145" y="265"/>
                    <a:pt x="146" y="267"/>
                    <a:pt x="147" y="268"/>
                  </a:cubicBezTo>
                  <a:cubicBezTo>
                    <a:pt x="148" y="268"/>
                    <a:pt x="149" y="269"/>
                    <a:pt x="149" y="270"/>
                  </a:cubicBezTo>
                  <a:cubicBezTo>
                    <a:pt x="150" y="271"/>
                    <a:pt x="151" y="272"/>
                    <a:pt x="151" y="274"/>
                  </a:cubicBezTo>
                  <a:cubicBezTo>
                    <a:pt x="150" y="275"/>
                    <a:pt x="148" y="278"/>
                    <a:pt x="149" y="278"/>
                  </a:cubicBezTo>
                  <a:cubicBezTo>
                    <a:pt x="150" y="279"/>
                    <a:pt x="151" y="276"/>
                    <a:pt x="152" y="275"/>
                  </a:cubicBezTo>
                  <a:cubicBezTo>
                    <a:pt x="152" y="275"/>
                    <a:pt x="153" y="272"/>
                    <a:pt x="154" y="271"/>
                  </a:cubicBezTo>
                  <a:cubicBezTo>
                    <a:pt x="154" y="270"/>
                    <a:pt x="152" y="269"/>
                    <a:pt x="152" y="269"/>
                  </a:cubicBezTo>
                  <a:cubicBezTo>
                    <a:pt x="151" y="268"/>
                    <a:pt x="153" y="266"/>
                    <a:pt x="154" y="266"/>
                  </a:cubicBezTo>
                  <a:cubicBezTo>
                    <a:pt x="154" y="266"/>
                    <a:pt x="156" y="266"/>
                    <a:pt x="157" y="267"/>
                  </a:cubicBezTo>
                  <a:cubicBezTo>
                    <a:pt x="158" y="268"/>
                    <a:pt x="159" y="268"/>
                    <a:pt x="160" y="267"/>
                  </a:cubicBezTo>
                  <a:cubicBezTo>
                    <a:pt x="160" y="266"/>
                    <a:pt x="158" y="264"/>
                    <a:pt x="157" y="263"/>
                  </a:cubicBezTo>
                  <a:cubicBezTo>
                    <a:pt x="155" y="262"/>
                    <a:pt x="152" y="261"/>
                    <a:pt x="150" y="261"/>
                  </a:cubicBezTo>
                  <a:cubicBezTo>
                    <a:pt x="149" y="260"/>
                    <a:pt x="150" y="259"/>
                    <a:pt x="150" y="258"/>
                  </a:cubicBezTo>
                  <a:cubicBezTo>
                    <a:pt x="150" y="257"/>
                    <a:pt x="148" y="258"/>
                    <a:pt x="147" y="258"/>
                  </a:cubicBezTo>
                  <a:cubicBezTo>
                    <a:pt x="146" y="258"/>
                    <a:pt x="145" y="257"/>
                    <a:pt x="144" y="256"/>
                  </a:cubicBezTo>
                  <a:cubicBezTo>
                    <a:pt x="143" y="255"/>
                    <a:pt x="141" y="251"/>
                    <a:pt x="141" y="250"/>
                  </a:cubicBezTo>
                  <a:cubicBezTo>
                    <a:pt x="140" y="249"/>
                    <a:pt x="139" y="248"/>
                    <a:pt x="138" y="248"/>
                  </a:cubicBezTo>
                  <a:cubicBezTo>
                    <a:pt x="137" y="248"/>
                    <a:pt x="136" y="246"/>
                    <a:pt x="135" y="245"/>
                  </a:cubicBezTo>
                  <a:cubicBezTo>
                    <a:pt x="134" y="245"/>
                    <a:pt x="136" y="244"/>
                    <a:pt x="136" y="243"/>
                  </a:cubicBezTo>
                  <a:cubicBezTo>
                    <a:pt x="137" y="242"/>
                    <a:pt x="136" y="242"/>
                    <a:pt x="135" y="242"/>
                  </a:cubicBezTo>
                  <a:cubicBezTo>
                    <a:pt x="135" y="241"/>
                    <a:pt x="135" y="241"/>
                    <a:pt x="136" y="240"/>
                  </a:cubicBezTo>
                  <a:cubicBezTo>
                    <a:pt x="137" y="240"/>
                    <a:pt x="139" y="239"/>
                    <a:pt x="140" y="239"/>
                  </a:cubicBezTo>
                  <a:cubicBezTo>
                    <a:pt x="140" y="239"/>
                    <a:pt x="140" y="239"/>
                    <a:pt x="140" y="239"/>
                  </a:cubicBezTo>
                  <a:cubicBezTo>
                    <a:pt x="140" y="239"/>
                    <a:pt x="140" y="239"/>
                    <a:pt x="140" y="239"/>
                  </a:cubicBezTo>
                  <a:cubicBezTo>
                    <a:pt x="140" y="239"/>
                    <a:pt x="140" y="239"/>
                    <a:pt x="140" y="239"/>
                  </a:cubicBezTo>
                  <a:cubicBezTo>
                    <a:pt x="140" y="239"/>
                    <a:pt x="140" y="239"/>
                    <a:pt x="140" y="239"/>
                  </a:cubicBezTo>
                  <a:cubicBezTo>
                    <a:pt x="140" y="239"/>
                    <a:pt x="140" y="239"/>
                    <a:pt x="140" y="239"/>
                  </a:cubicBezTo>
                  <a:cubicBezTo>
                    <a:pt x="141" y="240"/>
                    <a:pt x="141" y="240"/>
                    <a:pt x="141" y="241"/>
                  </a:cubicBezTo>
                  <a:cubicBezTo>
                    <a:pt x="141" y="241"/>
                    <a:pt x="141" y="241"/>
                    <a:pt x="141" y="241"/>
                  </a:cubicBezTo>
                  <a:cubicBezTo>
                    <a:pt x="141" y="241"/>
                    <a:pt x="141" y="241"/>
                    <a:pt x="141" y="242"/>
                  </a:cubicBezTo>
                  <a:cubicBezTo>
                    <a:pt x="141" y="242"/>
                    <a:pt x="141" y="242"/>
                    <a:pt x="141" y="242"/>
                  </a:cubicBezTo>
                  <a:cubicBezTo>
                    <a:pt x="141" y="242"/>
                    <a:pt x="142" y="242"/>
                    <a:pt x="142" y="243"/>
                  </a:cubicBezTo>
                  <a:cubicBezTo>
                    <a:pt x="143" y="244"/>
                    <a:pt x="143" y="242"/>
                    <a:pt x="144" y="242"/>
                  </a:cubicBezTo>
                  <a:cubicBezTo>
                    <a:pt x="145" y="241"/>
                    <a:pt x="144" y="243"/>
                    <a:pt x="144" y="244"/>
                  </a:cubicBezTo>
                  <a:cubicBezTo>
                    <a:pt x="144" y="246"/>
                    <a:pt x="145" y="245"/>
                    <a:pt x="146" y="246"/>
                  </a:cubicBezTo>
                  <a:cubicBezTo>
                    <a:pt x="148" y="247"/>
                    <a:pt x="147" y="247"/>
                    <a:pt x="147" y="248"/>
                  </a:cubicBezTo>
                  <a:cubicBezTo>
                    <a:pt x="148" y="250"/>
                    <a:pt x="151" y="250"/>
                    <a:pt x="152" y="251"/>
                  </a:cubicBezTo>
                  <a:cubicBezTo>
                    <a:pt x="153" y="251"/>
                    <a:pt x="154" y="252"/>
                    <a:pt x="155" y="253"/>
                  </a:cubicBezTo>
                  <a:cubicBezTo>
                    <a:pt x="155" y="253"/>
                    <a:pt x="155" y="253"/>
                    <a:pt x="155" y="253"/>
                  </a:cubicBezTo>
                  <a:cubicBezTo>
                    <a:pt x="155" y="253"/>
                    <a:pt x="155" y="253"/>
                    <a:pt x="155" y="253"/>
                  </a:cubicBezTo>
                  <a:cubicBezTo>
                    <a:pt x="155" y="253"/>
                    <a:pt x="155" y="253"/>
                    <a:pt x="155" y="253"/>
                  </a:cubicBezTo>
                  <a:cubicBezTo>
                    <a:pt x="156" y="253"/>
                    <a:pt x="156" y="253"/>
                    <a:pt x="156" y="253"/>
                  </a:cubicBezTo>
                  <a:cubicBezTo>
                    <a:pt x="157" y="253"/>
                    <a:pt x="157" y="253"/>
                    <a:pt x="157" y="254"/>
                  </a:cubicBezTo>
                  <a:cubicBezTo>
                    <a:pt x="158" y="254"/>
                    <a:pt x="158" y="254"/>
                    <a:pt x="159" y="254"/>
                  </a:cubicBezTo>
                  <a:cubicBezTo>
                    <a:pt x="159" y="255"/>
                    <a:pt x="159" y="255"/>
                    <a:pt x="160" y="255"/>
                  </a:cubicBezTo>
                  <a:cubicBezTo>
                    <a:pt x="160" y="255"/>
                    <a:pt x="160" y="255"/>
                    <a:pt x="160" y="256"/>
                  </a:cubicBezTo>
                  <a:cubicBezTo>
                    <a:pt x="160" y="256"/>
                    <a:pt x="161" y="256"/>
                    <a:pt x="161" y="257"/>
                  </a:cubicBezTo>
                  <a:cubicBezTo>
                    <a:pt x="161" y="257"/>
                    <a:pt x="161" y="257"/>
                    <a:pt x="162" y="257"/>
                  </a:cubicBezTo>
                  <a:cubicBezTo>
                    <a:pt x="162" y="257"/>
                    <a:pt x="162" y="257"/>
                    <a:pt x="162" y="257"/>
                  </a:cubicBezTo>
                  <a:cubicBezTo>
                    <a:pt x="162" y="258"/>
                    <a:pt x="162" y="258"/>
                    <a:pt x="163" y="258"/>
                  </a:cubicBezTo>
                  <a:cubicBezTo>
                    <a:pt x="163" y="258"/>
                    <a:pt x="163" y="258"/>
                    <a:pt x="163" y="258"/>
                  </a:cubicBezTo>
                  <a:cubicBezTo>
                    <a:pt x="163" y="258"/>
                    <a:pt x="163" y="258"/>
                    <a:pt x="163" y="258"/>
                  </a:cubicBezTo>
                  <a:cubicBezTo>
                    <a:pt x="164" y="259"/>
                    <a:pt x="164" y="259"/>
                    <a:pt x="164" y="259"/>
                  </a:cubicBezTo>
                  <a:cubicBezTo>
                    <a:pt x="164" y="260"/>
                    <a:pt x="163" y="264"/>
                    <a:pt x="164" y="267"/>
                  </a:cubicBezTo>
                  <a:cubicBezTo>
                    <a:pt x="164" y="267"/>
                    <a:pt x="164" y="268"/>
                    <a:pt x="164" y="268"/>
                  </a:cubicBezTo>
                  <a:cubicBezTo>
                    <a:pt x="164" y="268"/>
                    <a:pt x="164" y="268"/>
                    <a:pt x="164" y="268"/>
                  </a:cubicBezTo>
                  <a:cubicBezTo>
                    <a:pt x="165" y="268"/>
                    <a:pt x="165" y="269"/>
                    <a:pt x="165" y="269"/>
                  </a:cubicBezTo>
                  <a:cubicBezTo>
                    <a:pt x="165" y="269"/>
                    <a:pt x="165" y="269"/>
                    <a:pt x="165" y="269"/>
                  </a:cubicBezTo>
                  <a:cubicBezTo>
                    <a:pt x="165" y="269"/>
                    <a:pt x="165" y="269"/>
                    <a:pt x="165" y="269"/>
                  </a:cubicBezTo>
                  <a:cubicBezTo>
                    <a:pt x="165" y="269"/>
                    <a:pt x="165" y="270"/>
                    <a:pt x="165" y="270"/>
                  </a:cubicBezTo>
                  <a:cubicBezTo>
                    <a:pt x="165" y="270"/>
                    <a:pt x="165" y="270"/>
                    <a:pt x="165" y="270"/>
                  </a:cubicBezTo>
                  <a:cubicBezTo>
                    <a:pt x="165" y="270"/>
                    <a:pt x="165" y="270"/>
                    <a:pt x="165" y="270"/>
                  </a:cubicBezTo>
                  <a:cubicBezTo>
                    <a:pt x="165" y="270"/>
                    <a:pt x="165" y="270"/>
                    <a:pt x="165" y="270"/>
                  </a:cubicBezTo>
                  <a:cubicBezTo>
                    <a:pt x="166" y="270"/>
                    <a:pt x="166" y="271"/>
                    <a:pt x="166" y="271"/>
                  </a:cubicBezTo>
                  <a:cubicBezTo>
                    <a:pt x="166" y="273"/>
                    <a:pt x="167" y="271"/>
                    <a:pt x="168" y="271"/>
                  </a:cubicBezTo>
                  <a:cubicBezTo>
                    <a:pt x="168" y="272"/>
                    <a:pt x="169" y="271"/>
                    <a:pt x="170" y="273"/>
                  </a:cubicBezTo>
                  <a:cubicBezTo>
                    <a:pt x="171" y="274"/>
                    <a:pt x="169" y="274"/>
                    <a:pt x="170" y="275"/>
                  </a:cubicBezTo>
                  <a:cubicBezTo>
                    <a:pt x="172" y="275"/>
                    <a:pt x="177" y="275"/>
                    <a:pt x="178" y="275"/>
                  </a:cubicBezTo>
                  <a:cubicBezTo>
                    <a:pt x="179" y="275"/>
                    <a:pt x="179" y="276"/>
                    <a:pt x="178" y="277"/>
                  </a:cubicBezTo>
                  <a:cubicBezTo>
                    <a:pt x="177" y="278"/>
                    <a:pt x="174" y="276"/>
                    <a:pt x="173" y="276"/>
                  </a:cubicBezTo>
                  <a:cubicBezTo>
                    <a:pt x="172" y="276"/>
                    <a:pt x="172" y="276"/>
                    <a:pt x="171" y="277"/>
                  </a:cubicBezTo>
                  <a:cubicBezTo>
                    <a:pt x="170" y="278"/>
                    <a:pt x="173" y="279"/>
                    <a:pt x="173" y="281"/>
                  </a:cubicBezTo>
                  <a:cubicBezTo>
                    <a:pt x="173" y="282"/>
                    <a:pt x="173" y="282"/>
                    <a:pt x="174" y="282"/>
                  </a:cubicBezTo>
                  <a:cubicBezTo>
                    <a:pt x="175" y="282"/>
                    <a:pt x="175" y="283"/>
                    <a:pt x="176" y="284"/>
                  </a:cubicBezTo>
                  <a:cubicBezTo>
                    <a:pt x="176" y="285"/>
                    <a:pt x="177" y="283"/>
                    <a:pt x="178" y="283"/>
                  </a:cubicBezTo>
                  <a:cubicBezTo>
                    <a:pt x="178" y="283"/>
                    <a:pt x="179" y="282"/>
                    <a:pt x="179" y="280"/>
                  </a:cubicBezTo>
                  <a:cubicBezTo>
                    <a:pt x="179" y="279"/>
                    <a:pt x="179" y="279"/>
                    <a:pt x="180" y="279"/>
                  </a:cubicBezTo>
                  <a:cubicBezTo>
                    <a:pt x="180" y="279"/>
                    <a:pt x="180" y="278"/>
                    <a:pt x="180" y="277"/>
                  </a:cubicBezTo>
                  <a:cubicBezTo>
                    <a:pt x="180" y="276"/>
                    <a:pt x="181" y="277"/>
                    <a:pt x="181" y="277"/>
                  </a:cubicBezTo>
                  <a:cubicBezTo>
                    <a:pt x="182" y="278"/>
                    <a:pt x="182" y="277"/>
                    <a:pt x="182" y="276"/>
                  </a:cubicBezTo>
                  <a:cubicBezTo>
                    <a:pt x="182" y="276"/>
                    <a:pt x="184" y="277"/>
                    <a:pt x="185" y="277"/>
                  </a:cubicBezTo>
                  <a:cubicBezTo>
                    <a:pt x="185" y="277"/>
                    <a:pt x="185" y="277"/>
                    <a:pt x="185" y="276"/>
                  </a:cubicBezTo>
                  <a:cubicBezTo>
                    <a:pt x="184" y="275"/>
                    <a:pt x="184" y="274"/>
                    <a:pt x="183" y="274"/>
                  </a:cubicBezTo>
                  <a:cubicBezTo>
                    <a:pt x="181" y="274"/>
                    <a:pt x="180" y="271"/>
                    <a:pt x="179" y="270"/>
                  </a:cubicBezTo>
                  <a:cubicBezTo>
                    <a:pt x="178" y="268"/>
                    <a:pt x="177" y="266"/>
                    <a:pt x="178" y="265"/>
                  </a:cubicBezTo>
                  <a:cubicBezTo>
                    <a:pt x="178" y="265"/>
                    <a:pt x="179" y="266"/>
                    <a:pt x="181" y="266"/>
                  </a:cubicBezTo>
                  <a:cubicBezTo>
                    <a:pt x="182" y="267"/>
                    <a:pt x="182" y="265"/>
                    <a:pt x="182" y="264"/>
                  </a:cubicBezTo>
                  <a:cubicBezTo>
                    <a:pt x="181" y="263"/>
                    <a:pt x="184" y="264"/>
                    <a:pt x="185" y="264"/>
                  </a:cubicBezTo>
                  <a:cubicBezTo>
                    <a:pt x="187" y="264"/>
                    <a:pt x="187" y="263"/>
                    <a:pt x="189" y="263"/>
                  </a:cubicBezTo>
                  <a:cubicBezTo>
                    <a:pt x="189" y="263"/>
                    <a:pt x="189" y="263"/>
                    <a:pt x="189" y="263"/>
                  </a:cubicBezTo>
                  <a:cubicBezTo>
                    <a:pt x="189" y="263"/>
                    <a:pt x="189" y="263"/>
                    <a:pt x="190" y="263"/>
                  </a:cubicBezTo>
                  <a:cubicBezTo>
                    <a:pt x="190" y="263"/>
                    <a:pt x="190" y="263"/>
                    <a:pt x="190" y="263"/>
                  </a:cubicBezTo>
                  <a:cubicBezTo>
                    <a:pt x="190" y="263"/>
                    <a:pt x="191" y="263"/>
                    <a:pt x="191" y="263"/>
                  </a:cubicBezTo>
                  <a:cubicBezTo>
                    <a:pt x="191" y="263"/>
                    <a:pt x="191" y="263"/>
                    <a:pt x="191" y="263"/>
                  </a:cubicBezTo>
                  <a:cubicBezTo>
                    <a:pt x="191" y="264"/>
                    <a:pt x="192" y="264"/>
                    <a:pt x="192" y="264"/>
                  </a:cubicBezTo>
                  <a:cubicBezTo>
                    <a:pt x="192" y="264"/>
                    <a:pt x="192" y="264"/>
                    <a:pt x="192" y="264"/>
                  </a:cubicBezTo>
                  <a:cubicBezTo>
                    <a:pt x="192" y="264"/>
                    <a:pt x="192" y="264"/>
                    <a:pt x="192" y="264"/>
                  </a:cubicBezTo>
                  <a:cubicBezTo>
                    <a:pt x="193" y="264"/>
                    <a:pt x="193" y="264"/>
                    <a:pt x="193" y="264"/>
                  </a:cubicBezTo>
                  <a:cubicBezTo>
                    <a:pt x="195" y="264"/>
                    <a:pt x="195" y="264"/>
                    <a:pt x="196" y="263"/>
                  </a:cubicBezTo>
                  <a:cubicBezTo>
                    <a:pt x="198" y="263"/>
                    <a:pt x="197" y="264"/>
                    <a:pt x="200" y="262"/>
                  </a:cubicBezTo>
                  <a:cubicBezTo>
                    <a:pt x="202" y="261"/>
                    <a:pt x="201" y="261"/>
                    <a:pt x="200" y="261"/>
                  </a:cubicBezTo>
                  <a:cubicBezTo>
                    <a:pt x="200" y="260"/>
                    <a:pt x="200" y="260"/>
                    <a:pt x="200" y="260"/>
                  </a:cubicBezTo>
                  <a:cubicBezTo>
                    <a:pt x="200" y="260"/>
                    <a:pt x="200" y="260"/>
                    <a:pt x="200" y="260"/>
                  </a:cubicBezTo>
                  <a:cubicBezTo>
                    <a:pt x="200" y="260"/>
                    <a:pt x="200" y="260"/>
                    <a:pt x="200" y="260"/>
                  </a:cubicBezTo>
                  <a:cubicBezTo>
                    <a:pt x="200" y="260"/>
                    <a:pt x="200" y="260"/>
                    <a:pt x="200" y="260"/>
                  </a:cubicBezTo>
                  <a:cubicBezTo>
                    <a:pt x="200" y="260"/>
                    <a:pt x="200" y="260"/>
                    <a:pt x="200" y="259"/>
                  </a:cubicBezTo>
                  <a:cubicBezTo>
                    <a:pt x="200" y="259"/>
                    <a:pt x="200" y="259"/>
                    <a:pt x="200" y="259"/>
                  </a:cubicBezTo>
                  <a:cubicBezTo>
                    <a:pt x="200" y="259"/>
                    <a:pt x="200" y="258"/>
                    <a:pt x="200" y="257"/>
                  </a:cubicBezTo>
                  <a:cubicBezTo>
                    <a:pt x="199" y="255"/>
                    <a:pt x="197" y="255"/>
                    <a:pt x="198" y="254"/>
                  </a:cubicBezTo>
                  <a:cubicBezTo>
                    <a:pt x="198" y="253"/>
                    <a:pt x="199" y="252"/>
                    <a:pt x="199" y="252"/>
                  </a:cubicBezTo>
                  <a:cubicBezTo>
                    <a:pt x="199" y="251"/>
                    <a:pt x="199" y="251"/>
                    <a:pt x="199" y="251"/>
                  </a:cubicBezTo>
                  <a:cubicBezTo>
                    <a:pt x="199" y="251"/>
                    <a:pt x="199" y="251"/>
                    <a:pt x="199" y="251"/>
                  </a:cubicBezTo>
                  <a:cubicBezTo>
                    <a:pt x="199" y="251"/>
                    <a:pt x="199" y="251"/>
                    <a:pt x="200" y="250"/>
                  </a:cubicBezTo>
                  <a:cubicBezTo>
                    <a:pt x="200" y="250"/>
                    <a:pt x="200" y="250"/>
                    <a:pt x="200" y="250"/>
                  </a:cubicBezTo>
                  <a:cubicBezTo>
                    <a:pt x="200" y="250"/>
                    <a:pt x="200" y="250"/>
                    <a:pt x="200" y="250"/>
                  </a:cubicBezTo>
                  <a:cubicBezTo>
                    <a:pt x="201" y="249"/>
                    <a:pt x="202" y="247"/>
                    <a:pt x="202" y="246"/>
                  </a:cubicBezTo>
                  <a:cubicBezTo>
                    <a:pt x="202" y="244"/>
                    <a:pt x="203" y="243"/>
                    <a:pt x="205" y="242"/>
                  </a:cubicBezTo>
                  <a:cubicBezTo>
                    <a:pt x="207" y="242"/>
                    <a:pt x="206" y="240"/>
                    <a:pt x="206" y="239"/>
                  </a:cubicBezTo>
                  <a:cubicBezTo>
                    <a:pt x="206" y="239"/>
                    <a:pt x="206" y="239"/>
                    <a:pt x="206" y="239"/>
                  </a:cubicBezTo>
                  <a:cubicBezTo>
                    <a:pt x="206" y="239"/>
                    <a:pt x="206" y="239"/>
                    <a:pt x="206" y="239"/>
                  </a:cubicBezTo>
                  <a:cubicBezTo>
                    <a:pt x="206" y="239"/>
                    <a:pt x="207" y="239"/>
                    <a:pt x="207" y="239"/>
                  </a:cubicBezTo>
                  <a:cubicBezTo>
                    <a:pt x="207" y="238"/>
                    <a:pt x="208" y="237"/>
                    <a:pt x="208" y="237"/>
                  </a:cubicBezTo>
                  <a:cubicBezTo>
                    <a:pt x="209" y="236"/>
                    <a:pt x="210" y="235"/>
                    <a:pt x="210" y="233"/>
                  </a:cubicBezTo>
                  <a:cubicBezTo>
                    <a:pt x="211" y="232"/>
                    <a:pt x="214" y="233"/>
                    <a:pt x="215" y="233"/>
                  </a:cubicBezTo>
                  <a:cubicBezTo>
                    <a:pt x="216" y="233"/>
                    <a:pt x="216" y="234"/>
                    <a:pt x="216" y="235"/>
                  </a:cubicBezTo>
                  <a:cubicBezTo>
                    <a:pt x="217" y="236"/>
                    <a:pt x="221" y="235"/>
                    <a:pt x="222" y="235"/>
                  </a:cubicBezTo>
                  <a:cubicBezTo>
                    <a:pt x="223" y="235"/>
                    <a:pt x="221" y="237"/>
                    <a:pt x="219" y="237"/>
                  </a:cubicBezTo>
                  <a:cubicBezTo>
                    <a:pt x="217" y="238"/>
                    <a:pt x="217" y="239"/>
                    <a:pt x="218" y="239"/>
                  </a:cubicBezTo>
                  <a:cubicBezTo>
                    <a:pt x="218" y="240"/>
                    <a:pt x="220" y="242"/>
                    <a:pt x="221" y="243"/>
                  </a:cubicBezTo>
                  <a:cubicBezTo>
                    <a:pt x="222" y="244"/>
                    <a:pt x="222" y="245"/>
                    <a:pt x="224" y="245"/>
                  </a:cubicBezTo>
                  <a:cubicBezTo>
                    <a:pt x="225" y="245"/>
                    <a:pt x="225" y="243"/>
                    <a:pt x="226" y="243"/>
                  </a:cubicBezTo>
                  <a:cubicBezTo>
                    <a:pt x="227" y="242"/>
                    <a:pt x="228" y="242"/>
                    <a:pt x="229" y="242"/>
                  </a:cubicBezTo>
                  <a:cubicBezTo>
                    <a:pt x="229" y="241"/>
                    <a:pt x="230" y="243"/>
                    <a:pt x="231" y="243"/>
                  </a:cubicBezTo>
                  <a:cubicBezTo>
                    <a:pt x="232" y="243"/>
                    <a:pt x="232" y="242"/>
                    <a:pt x="233" y="243"/>
                  </a:cubicBezTo>
                  <a:cubicBezTo>
                    <a:pt x="234" y="243"/>
                    <a:pt x="233" y="242"/>
                    <a:pt x="233" y="241"/>
                  </a:cubicBezTo>
                  <a:cubicBezTo>
                    <a:pt x="233" y="240"/>
                    <a:pt x="233" y="240"/>
                    <a:pt x="232" y="239"/>
                  </a:cubicBezTo>
                  <a:cubicBezTo>
                    <a:pt x="231" y="238"/>
                    <a:pt x="230" y="239"/>
                    <a:pt x="229" y="239"/>
                  </a:cubicBezTo>
                  <a:cubicBezTo>
                    <a:pt x="227" y="239"/>
                    <a:pt x="227" y="237"/>
                    <a:pt x="227" y="236"/>
                  </a:cubicBezTo>
                  <a:cubicBezTo>
                    <a:pt x="226" y="236"/>
                    <a:pt x="227" y="235"/>
                    <a:pt x="228" y="235"/>
                  </a:cubicBezTo>
                  <a:cubicBezTo>
                    <a:pt x="229" y="234"/>
                    <a:pt x="230" y="233"/>
                    <a:pt x="231" y="233"/>
                  </a:cubicBezTo>
                  <a:cubicBezTo>
                    <a:pt x="232" y="232"/>
                    <a:pt x="233" y="233"/>
                    <a:pt x="234" y="233"/>
                  </a:cubicBezTo>
                  <a:cubicBezTo>
                    <a:pt x="235" y="232"/>
                    <a:pt x="237" y="231"/>
                    <a:pt x="238" y="231"/>
                  </a:cubicBezTo>
                  <a:cubicBezTo>
                    <a:pt x="238" y="231"/>
                    <a:pt x="239" y="231"/>
                    <a:pt x="239" y="231"/>
                  </a:cubicBezTo>
                  <a:cubicBezTo>
                    <a:pt x="239" y="231"/>
                    <a:pt x="239" y="231"/>
                    <a:pt x="239" y="231"/>
                  </a:cubicBezTo>
                  <a:cubicBezTo>
                    <a:pt x="240" y="231"/>
                    <a:pt x="240" y="231"/>
                    <a:pt x="240" y="231"/>
                  </a:cubicBezTo>
                  <a:cubicBezTo>
                    <a:pt x="240" y="231"/>
                    <a:pt x="240" y="231"/>
                    <a:pt x="241" y="231"/>
                  </a:cubicBezTo>
                  <a:cubicBezTo>
                    <a:pt x="241" y="230"/>
                    <a:pt x="241" y="230"/>
                    <a:pt x="241" y="230"/>
                  </a:cubicBezTo>
                  <a:cubicBezTo>
                    <a:pt x="241" y="230"/>
                    <a:pt x="242" y="230"/>
                    <a:pt x="242" y="230"/>
                  </a:cubicBezTo>
                  <a:cubicBezTo>
                    <a:pt x="242" y="230"/>
                    <a:pt x="242" y="230"/>
                    <a:pt x="242" y="230"/>
                  </a:cubicBezTo>
                  <a:cubicBezTo>
                    <a:pt x="242" y="230"/>
                    <a:pt x="242" y="230"/>
                    <a:pt x="243" y="230"/>
                  </a:cubicBezTo>
                  <a:cubicBezTo>
                    <a:pt x="243" y="230"/>
                    <a:pt x="245" y="230"/>
                    <a:pt x="244" y="230"/>
                  </a:cubicBezTo>
                  <a:cubicBezTo>
                    <a:pt x="244" y="231"/>
                    <a:pt x="242" y="232"/>
                    <a:pt x="241" y="233"/>
                  </a:cubicBezTo>
                  <a:cubicBezTo>
                    <a:pt x="240" y="234"/>
                    <a:pt x="238" y="233"/>
                    <a:pt x="239" y="235"/>
                  </a:cubicBezTo>
                  <a:cubicBezTo>
                    <a:pt x="239" y="236"/>
                    <a:pt x="239" y="239"/>
                    <a:pt x="237" y="240"/>
                  </a:cubicBezTo>
                  <a:cubicBezTo>
                    <a:pt x="236" y="241"/>
                    <a:pt x="236" y="240"/>
                    <a:pt x="235" y="241"/>
                  </a:cubicBezTo>
                  <a:cubicBezTo>
                    <a:pt x="234" y="241"/>
                    <a:pt x="236" y="242"/>
                    <a:pt x="238" y="243"/>
                  </a:cubicBezTo>
                  <a:cubicBezTo>
                    <a:pt x="239" y="244"/>
                    <a:pt x="240" y="244"/>
                    <a:pt x="242" y="244"/>
                  </a:cubicBezTo>
                  <a:cubicBezTo>
                    <a:pt x="243" y="245"/>
                    <a:pt x="246" y="249"/>
                    <a:pt x="247" y="250"/>
                  </a:cubicBezTo>
                  <a:cubicBezTo>
                    <a:pt x="248" y="250"/>
                    <a:pt x="248" y="250"/>
                    <a:pt x="248" y="250"/>
                  </a:cubicBezTo>
                  <a:cubicBezTo>
                    <a:pt x="248" y="251"/>
                    <a:pt x="248" y="251"/>
                    <a:pt x="248" y="251"/>
                  </a:cubicBezTo>
                  <a:cubicBezTo>
                    <a:pt x="248" y="251"/>
                    <a:pt x="248" y="251"/>
                    <a:pt x="248" y="251"/>
                  </a:cubicBezTo>
                  <a:cubicBezTo>
                    <a:pt x="249" y="251"/>
                    <a:pt x="249" y="251"/>
                    <a:pt x="250" y="251"/>
                  </a:cubicBezTo>
                  <a:cubicBezTo>
                    <a:pt x="250" y="251"/>
                    <a:pt x="251" y="251"/>
                    <a:pt x="251" y="251"/>
                  </a:cubicBezTo>
                  <a:cubicBezTo>
                    <a:pt x="253" y="252"/>
                    <a:pt x="253" y="252"/>
                    <a:pt x="254" y="254"/>
                  </a:cubicBezTo>
                  <a:cubicBezTo>
                    <a:pt x="254" y="256"/>
                    <a:pt x="255" y="257"/>
                    <a:pt x="255" y="258"/>
                  </a:cubicBezTo>
                  <a:cubicBezTo>
                    <a:pt x="255" y="259"/>
                    <a:pt x="255" y="259"/>
                    <a:pt x="255" y="259"/>
                  </a:cubicBezTo>
                  <a:cubicBezTo>
                    <a:pt x="255" y="259"/>
                    <a:pt x="255" y="259"/>
                    <a:pt x="255" y="259"/>
                  </a:cubicBezTo>
                  <a:cubicBezTo>
                    <a:pt x="255" y="259"/>
                    <a:pt x="255" y="259"/>
                    <a:pt x="255" y="259"/>
                  </a:cubicBezTo>
                  <a:cubicBezTo>
                    <a:pt x="255" y="260"/>
                    <a:pt x="254" y="260"/>
                    <a:pt x="254" y="260"/>
                  </a:cubicBezTo>
                  <a:cubicBezTo>
                    <a:pt x="254" y="260"/>
                    <a:pt x="254" y="260"/>
                    <a:pt x="254" y="260"/>
                  </a:cubicBezTo>
                  <a:cubicBezTo>
                    <a:pt x="253" y="261"/>
                    <a:pt x="252" y="261"/>
                    <a:pt x="251" y="262"/>
                  </a:cubicBezTo>
                  <a:cubicBezTo>
                    <a:pt x="251" y="262"/>
                    <a:pt x="251" y="262"/>
                    <a:pt x="251" y="262"/>
                  </a:cubicBezTo>
                  <a:cubicBezTo>
                    <a:pt x="251" y="262"/>
                    <a:pt x="250" y="262"/>
                    <a:pt x="250" y="262"/>
                  </a:cubicBezTo>
                  <a:cubicBezTo>
                    <a:pt x="247" y="263"/>
                    <a:pt x="247" y="262"/>
                    <a:pt x="246" y="262"/>
                  </a:cubicBezTo>
                  <a:cubicBezTo>
                    <a:pt x="245" y="262"/>
                    <a:pt x="244" y="263"/>
                    <a:pt x="241" y="263"/>
                  </a:cubicBezTo>
                  <a:cubicBezTo>
                    <a:pt x="239" y="263"/>
                    <a:pt x="235" y="261"/>
                    <a:pt x="234" y="260"/>
                  </a:cubicBezTo>
                  <a:cubicBezTo>
                    <a:pt x="232" y="260"/>
                    <a:pt x="232" y="259"/>
                    <a:pt x="230" y="258"/>
                  </a:cubicBezTo>
                  <a:cubicBezTo>
                    <a:pt x="227" y="258"/>
                    <a:pt x="226" y="257"/>
                    <a:pt x="222" y="257"/>
                  </a:cubicBezTo>
                  <a:cubicBezTo>
                    <a:pt x="217" y="257"/>
                    <a:pt x="217" y="258"/>
                    <a:pt x="214" y="260"/>
                  </a:cubicBezTo>
                  <a:cubicBezTo>
                    <a:pt x="211" y="262"/>
                    <a:pt x="207" y="261"/>
                    <a:pt x="205" y="261"/>
                  </a:cubicBezTo>
                  <a:cubicBezTo>
                    <a:pt x="203" y="261"/>
                    <a:pt x="204" y="262"/>
                    <a:pt x="205" y="263"/>
                  </a:cubicBezTo>
                  <a:cubicBezTo>
                    <a:pt x="206" y="264"/>
                    <a:pt x="205" y="263"/>
                    <a:pt x="203" y="264"/>
                  </a:cubicBezTo>
                  <a:cubicBezTo>
                    <a:pt x="202" y="264"/>
                    <a:pt x="203" y="264"/>
                    <a:pt x="202" y="265"/>
                  </a:cubicBezTo>
                  <a:cubicBezTo>
                    <a:pt x="202" y="265"/>
                    <a:pt x="197" y="265"/>
                    <a:pt x="196" y="265"/>
                  </a:cubicBezTo>
                  <a:cubicBezTo>
                    <a:pt x="194" y="265"/>
                    <a:pt x="194" y="267"/>
                    <a:pt x="193" y="268"/>
                  </a:cubicBezTo>
                  <a:cubicBezTo>
                    <a:pt x="192" y="269"/>
                    <a:pt x="193" y="270"/>
                    <a:pt x="194" y="271"/>
                  </a:cubicBezTo>
                  <a:cubicBezTo>
                    <a:pt x="195" y="272"/>
                    <a:pt x="195" y="273"/>
                    <a:pt x="194" y="274"/>
                  </a:cubicBezTo>
                  <a:cubicBezTo>
                    <a:pt x="193" y="274"/>
                    <a:pt x="191" y="274"/>
                    <a:pt x="190" y="274"/>
                  </a:cubicBezTo>
                  <a:cubicBezTo>
                    <a:pt x="189" y="274"/>
                    <a:pt x="190" y="275"/>
                    <a:pt x="192" y="276"/>
                  </a:cubicBezTo>
                  <a:cubicBezTo>
                    <a:pt x="193" y="277"/>
                    <a:pt x="194" y="276"/>
                    <a:pt x="195" y="276"/>
                  </a:cubicBezTo>
                  <a:cubicBezTo>
                    <a:pt x="196" y="276"/>
                    <a:pt x="196" y="277"/>
                    <a:pt x="195" y="277"/>
                  </a:cubicBezTo>
                  <a:cubicBezTo>
                    <a:pt x="195" y="278"/>
                    <a:pt x="195" y="279"/>
                    <a:pt x="196" y="280"/>
                  </a:cubicBezTo>
                  <a:cubicBezTo>
                    <a:pt x="197" y="280"/>
                    <a:pt x="196" y="281"/>
                    <a:pt x="198" y="281"/>
                  </a:cubicBezTo>
                  <a:cubicBezTo>
                    <a:pt x="199" y="282"/>
                    <a:pt x="200" y="282"/>
                    <a:pt x="201" y="283"/>
                  </a:cubicBezTo>
                  <a:cubicBezTo>
                    <a:pt x="202" y="283"/>
                    <a:pt x="203" y="283"/>
                    <a:pt x="204" y="284"/>
                  </a:cubicBezTo>
                  <a:cubicBezTo>
                    <a:pt x="205" y="285"/>
                    <a:pt x="207" y="286"/>
                    <a:pt x="209" y="286"/>
                  </a:cubicBezTo>
                  <a:cubicBezTo>
                    <a:pt x="210" y="286"/>
                    <a:pt x="210" y="284"/>
                    <a:pt x="210" y="283"/>
                  </a:cubicBezTo>
                  <a:cubicBezTo>
                    <a:pt x="210" y="283"/>
                    <a:pt x="215" y="284"/>
                    <a:pt x="216" y="285"/>
                  </a:cubicBezTo>
                  <a:cubicBezTo>
                    <a:pt x="218" y="286"/>
                    <a:pt x="221" y="286"/>
                    <a:pt x="223" y="285"/>
                  </a:cubicBezTo>
                  <a:cubicBezTo>
                    <a:pt x="225" y="285"/>
                    <a:pt x="226" y="283"/>
                    <a:pt x="227" y="282"/>
                  </a:cubicBezTo>
                  <a:cubicBezTo>
                    <a:pt x="227" y="282"/>
                    <a:pt x="228" y="283"/>
                    <a:pt x="229" y="282"/>
                  </a:cubicBezTo>
                  <a:cubicBezTo>
                    <a:pt x="230" y="282"/>
                    <a:pt x="230" y="283"/>
                    <a:pt x="231" y="283"/>
                  </a:cubicBezTo>
                  <a:cubicBezTo>
                    <a:pt x="232" y="284"/>
                    <a:pt x="232" y="283"/>
                    <a:pt x="232" y="283"/>
                  </a:cubicBezTo>
                  <a:cubicBezTo>
                    <a:pt x="232" y="283"/>
                    <a:pt x="232" y="283"/>
                    <a:pt x="232" y="283"/>
                  </a:cubicBezTo>
                  <a:cubicBezTo>
                    <a:pt x="232" y="283"/>
                    <a:pt x="232" y="283"/>
                    <a:pt x="232" y="283"/>
                  </a:cubicBezTo>
                  <a:cubicBezTo>
                    <a:pt x="232" y="283"/>
                    <a:pt x="232" y="283"/>
                    <a:pt x="232" y="284"/>
                  </a:cubicBezTo>
                  <a:cubicBezTo>
                    <a:pt x="232" y="284"/>
                    <a:pt x="232" y="284"/>
                    <a:pt x="232" y="284"/>
                  </a:cubicBezTo>
                  <a:cubicBezTo>
                    <a:pt x="232" y="284"/>
                    <a:pt x="232" y="284"/>
                    <a:pt x="232" y="284"/>
                  </a:cubicBezTo>
                  <a:cubicBezTo>
                    <a:pt x="232" y="284"/>
                    <a:pt x="232" y="285"/>
                    <a:pt x="232" y="285"/>
                  </a:cubicBezTo>
                  <a:cubicBezTo>
                    <a:pt x="232" y="286"/>
                    <a:pt x="232" y="286"/>
                    <a:pt x="232" y="286"/>
                  </a:cubicBezTo>
                  <a:cubicBezTo>
                    <a:pt x="232" y="286"/>
                    <a:pt x="232" y="286"/>
                    <a:pt x="232" y="286"/>
                  </a:cubicBezTo>
                  <a:cubicBezTo>
                    <a:pt x="232" y="287"/>
                    <a:pt x="232" y="291"/>
                    <a:pt x="232" y="292"/>
                  </a:cubicBezTo>
                  <a:cubicBezTo>
                    <a:pt x="232" y="292"/>
                    <a:pt x="232" y="293"/>
                    <a:pt x="232" y="293"/>
                  </a:cubicBezTo>
                  <a:cubicBezTo>
                    <a:pt x="232" y="293"/>
                    <a:pt x="232" y="293"/>
                    <a:pt x="232" y="293"/>
                  </a:cubicBezTo>
                  <a:cubicBezTo>
                    <a:pt x="231" y="293"/>
                    <a:pt x="231" y="293"/>
                    <a:pt x="231" y="294"/>
                  </a:cubicBezTo>
                  <a:cubicBezTo>
                    <a:pt x="231" y="294"/>
                    <a:pt x="231" y="294"/>
                    <a:pt x="230" y="294"/>
                  </a:cubicBezTo>
                  <a:cubicBezTo>
                    <a:pt x="230" y="294"/>
                    <a:pt x="230" y="294"/>
                    <a:pt x="230" y="294"/>
                  </a:cubicBezTo>
                  <a:cubicBezTo>
                    <a:pt x="230" y="295"/>
                    <a:pt x="230" y="295"/>
                    <a:pt x="230" y="295"/>
                  </a:cubicBezTo>
                  <a:cubicBezTo>
                    <a:pt x="230" y="295"/>
                    <a:pt x="230" y="296"/>
                    <a:pt x="230" y="296"/>
                  </a:cubicBezTo>
                  <a:cubicBezTo>
                    <a:pt x="230" y="296"/>
                    <a:pt x="230" y="296"/>
                    <a:pt x="230" y="296"/>
                  </a:cubicBezTo>
                  <a:cubicBezTo>
                    <a:pt x="230" y="297"/>
                    <a:pt x="230" y="298"/>
                    <a:pt x="229" y="299"/>
                  </a:cubicBezTo>
                  <a:cubicBezTo>
                    <a:pt x="229" y="299"/>
                    <a:pt x="229" y="299"/>
                    <a:pt x="229" y="299"/>
                  </a:cubicBezTo>
                  <a:cubicBezTo>
                    <a:pt x="229" y="299"/>
                    <a:pt x="229" y="300"/>
                    <a:pt x="229" y="300"/>
                  </a:cubicBezTo>
                  <a:cubicBezTo>
                    <a:pt x="228" y="301"/>
                    <a:pt x="228" y="302"/>
                    <a:pt x="227" y="303"/>
                  </a:cubicBezTo>
                  <a:cubicBezTo>
                    <a:pt x="227" y="304"/>
                    <a:pt x="227" y="304"/>
                    <a:pt x="226" y="305"/>
                  </a:cubicBezTo>
                  <a:cubicBezTo>
                    <a:pt x="226" y="305"/>
                    <a:pt x="226" y="305"/>
                    <a:pt x="226" y="305"/>
                  </a:cubicBezTo>
                  <a:cubicBezTo>
                    <a:pt x="226" y="306"/>
                    <a:pt x="226" y="306"/>
                    <a:pt x="226" y="307"/>
                  </a:cubicBezTo>
                  <a:cubicBezTo>
                    <a:pt x="226" y="307"/>
                    <a:pt x="226" y="307"/>
                    <a:pt x="225" y="307"/>
                  </a:cubicBezTo>
                  <a:cubicBezTo>
                    <a:pt x="225" y="307"/>
                    <a:pt x="225" y="308"/>
                    <a:pt x="225" y="308"/>
                  </a:cubicBezTo>
                  <a:cubicBezTo>
                    <a:pt x="225" y="308"/>
                    <a:pt x="225" y="308"/>
                    <a:pt x="225" y="309"/>
                  </a:cubicBezTo>
                  <a:cubicBezTo>
                    <a:pt x="223" y="310"/>
                    <a:pt x="218" y="309"/>
                    <a:pt x="217" y="309"/>
                  </a:cubicBezTo>
                  <a:cubicBezTo>
                    <a:pt x="215" y="309"/>
                    <a:pt x="215" y="308"/>
                    <a:pt x="214" y="307"/>
                  </a:cubicBezTo>
                  <a:cubicBezTo>
                    <a:pt x="213" y="306"/>
                    <a:pt x="212" y="308"/>
                    <a:pt x="211" y="307"/>
                  </a:cubicBezTo>
                  <a:cubicBezTo>
                    <a:pt x="210" y="306"/>
                    <a:pt x="211" y="307"/>
                    <a:pt x="209" y="307"/>
                  </a:cubicBezTo>
                  <a:cubicBezTo>
                    <a:pt x="208" y="308"/>
                    <a:pt x="206" y="310"/>
                    <a:pt x="205" y="311"/>
                  </a:cubicBezTo>
                  <a:cubicBezTo>
                    <a:pt x="203" y="311"/>
                    <a:pt x="198" y="310"/>
                    <a:pt x="196" y="309"/>
                  </a:cubicBezTo>
                  <a:cubicBezTo>
                    <a:pt x="195" y="309"/>
                    <a:pt x="190" y="307"/>
                    <a:pt x="189" y="307"/>
                  </a:cubicBezTo>
                  <a:cubicBezTo>
                    <a:pt x="189" y="307"/>
                    <a:pt x="188" y="307"/>
                    <a:pt x="188" y="307"/>
                  </a:cubicBezTo>
                  <a:cubicBezTo>
                    <a:pt x="187" y="307"/>
                    <a:pt x="186" y="307"/>
                    <a:pt x="184" y="306"/>
                  </a:cubicBezTo>
                  <a:cubicBezTo>
                    <a:pt x="184" y="306"/>
                    <a:pt x="184" y="306"/>
                    <a:pt x="184" y="306"/>
                  </a:cubicBezTo>
                  <a:cubicBezTo>
                    <a:pt x="183" y="306"/>
                    <a:pt x="182" y="306"/>
                    <a:pt x="182" y="306"/>
                  </a:cubicBezTo>
                  <a:cubicBezTo>
                    <a:pt x="178" y="305"/>
                    <a:pt x="179" y="305"/>
                    <a:pt x="178" y="304"/>
                  </a:cubicBezTo>
                  <a:cubicBezTo>
                    <a:pt x="178" y="303"/>
                    <a:pt x="177" y="302"/>
                    <a:pt x="175" y="302"/>
                  </a:cubicBezTo>
                  <a:cubicBezTo>
                    <a:pt x="173" y="301"/>
                    <a:pt x="168" y="303"/>
                    <a:pt x="167" y="304"/>
                  </a:cubicBezTo>
                  <a:cubicBezTo>
                    <a:pt x="166" y="305"/>
                    <a:pt x="165" y="305"/>
                    <a:pt x="165" y="307"/>
                  </a:cubicBezTo>
                  <a:cubicBezTo>
                    <a:pt x="166" y="310"/>
                    <a:pt x="166" y="312"/>
                    <a:pt x="163" y="313"/>
                  </a:cubicBezTo>
                  <a:cubicBezTo>
                    <a:pt x="161" y="314"/>
                    <a:pt x="160" y="314"/>
                    <a:pt x="157" y="312"/>
                  </a:cubicBezTo>
                  <a:cubicBezTo>
                    <a:pt x="154" y="310"/>
                    <a:pt x="153" y="310"/>
                    <a:pt x="151" y="310"/>
                  </a:cubicBezTo>
                  <a:cubicBezTo>
                    <a:pt x="148" y="310"/>
                    <a:pt x="146" y="307"/>
                    <a:pt x="146" y="306"/>
                  </a:cubicBezTo>
                  <a:cubicBezTo>
                    <a:pt x="146" y="305"/>
                    <a:pt x="146" y="303"/>
                    <a:pt x="144" y="303"/>
                  </a:cubicBezTo>
                  <a:cubicBezTo>
                    <a:pt x="142" y="303"/>
                    <a:pt x="141" y="302"/>
                    <a:pt x="139" y="302"/>
                  </a:cubicBezTo>
                  <a:cubicBezTo>
                    <a:pt x="136" y="302"/>
                    <a:pt x="134" y="302"/>
                    <a:pt x="133" y="301"/>
                  </a:cubicBezTo>
                  <a:cubicBezTo>
                    <a:pt x="132" y="301"/>
                    <a:pt x="132" y="301"/>
                    <a:pt x="132" y="301"/>
                  </a:cubicBezTo>
                  <a:cubicBezTo>
                    <a:pt x="132" y="301"/>
                    <a:pt x="131" y="301"/>
                    <a:pt x="131" y="300"/>
                  </a:cubicBezTo>
                  <a:cubicBezTo>
                    <a:pt x="131" y="300"/>
                    <a:pt x="131" y="300"/>
                    <a:pt x="131" y="300"/>
                  </a:cubicBezTo>
                  <a:cubicBezTo>
                    <a:pt x="131" y="300"/>
                    <a:pt x="131" y="300"/>
                    <a:pt x="131" y="300"/>
                  </a:cubicBezTo>
                  <a:cubicBezTo>
                    <a:pt x="131" y="300"/>
                    <a:pt x="130" y="300"/>
                    <a:pt x="130" y="300"/>
                  </a:cubicBezTo>
                  <a:cubicBezTo>
                    <a:pt x="130" y="300"/>
                    <a:pt x="130" y="300"/>
                    <a:pt x="129" y="301"/>
                  </a:cubicBezTo>
                  <a:cubicBezTo>
                    <a:pt x="128" y="301"/>
                    <a:pt x="129" y="300"/>
                    <a:pt x="129" y="299"/>
                  </a:cubicBezTo>
                  <a:cubicBezTo>
                    <a:pt x="129" y="298"/>
                    <a:pt x="127" y="299"/>
                    <a:pt x="126" y="298"/>
                  </a:cubicBezTo>
                  <a:cubicBezTo>
                    <a:pt x="124" y="297"/>
                    <a:pt x="126" y="295"/>
                    <a:pt x="127" y="294"/>
                  </a:cubicBezTo>
                  <a:cubicBezTo>
                    <a:pt x="128" y="293"/>
                    <a:pt x="129" y="290"/>
                    <a:pt x="128" y="289"/>
                  </a:cubicBezTo>
                  <a:cubicBezTo>
                    <a:pt x="127" y="288"/>
                    <a:pt x="128" y="286"/>
                    <a:pt x="128" y="285"/>
                  </a:cubicBezTo>
                  <a:cubicBezTo>
                    <a:pt x="128" y="284"/>
                    <a:pt x="129" y="283"/>
                    <a:pt x="128" y="283"/>
                  </a:cubicBezTo>
                  <a:cubicBezTo>
                    <a:pt x="127" y="283"/>
                    <a:pt x="127" y="282"/>
                    <a:pt x="125" y="281"/>
                  </a:cubicBezTo>
                  <a:cubicBezTo>
                    <a:pt x="124" y="280"/>
                    <a:pt x="121" y="282"/>
                    <a:pt x="120" y="282"/>
                  </a:cubicBezTo>
                  <a:cubicBezTo>
                    <a:pt x="119" y="282"/>
                    <a:pt x="119" y="282"/>
                    <a:pt x="119" y="282"/>
                  </a:cubicBezTo>
                  <a:cubicBezTo>
                    <a:pt x="118" y="282"/>
                    <a:pt x="118" y="282"/>
                    <a:pt x="117" y="282"/>
                  </a:cubicBezTo>
                  <a:cubicBezTo>
                    <a:pt x="116" y="282"/>
                    <a:pt x="115" y="282"/>
                    <a:pt x="115" y="282"/>
                  </a:cubicBezTo>
                  <a:cubicBezTo>
                    <a:pt x="112" y="282"/>
                    <a:pt x="108" y="283"/>
                    <a:pt x="107" y="284"/>
                  </a:cubicBezTo>
                  <a:cubicBezTo>
                    <a:pt x="105" y="284"/>
                    <a:pt x="104" y="283"/>
                    <a:pt x="103" y="283"/>
                  </a:cubicBezTo>
                  <a:cubicBezTo>
                    <a:pt x="102" y="282"/>
                    <a:pt x="99" y="283"/>
                    <a:pt x="97" y="283"/>
                  </a:cubicBezTo>
                  <a:cubicBezTo>
                    <a:pt x="95" y="283"/>
                    <a:pt x="95" y="282"/>
                    <a:pt x="94" y="282"/>
                  </a:cubicBezTo>
                  <a:cubicBezTo>
                    <a:pt x="93" y="281"/>
                    <a:pt x="92" y="283"/>
                    <a:pt x="92" y="284"/>
                  </a:cubicBezTo>
                  <a:cubicBezTo>
                    <a:pt x="91" y="285"/>
                    <a:pt x="88" y="285"/>
                    <a:pt x="86" y="285"/>
                  </a:cubicBezTo>
                  <a:cubicBezTo>
                    <a:pt x="85" y="286"/>
                    <a:pt x="83" y="287"/>
                    <a:pt x="83" y="288"/>
                  </a:cubicBezTo>
                  <a:cubicBezTo>
                    <a:pt x="82" y="288"/>
                    <a:pt x="80" y="288"/>
                    <a:pt x="78" y="289"/>
                  </a:cubicBezTo>
                  <a:cubicBezTo>
                    <a:pt x="78" y="289"/>
                    <a:pt x="77" y="289"/>
                    <a:pt x="77" y="289"/>
                  </a:cubicBezTo>
                  <a:cubicBezTo>
                    <a:pt x="77" y="289"/>
                    <a:pt x="77" y="290"/>
                    <a:pt x="77" y="290"/>
                  </a:cubicBezTo>
                  <a:cubicBezTo>
                    <a:pt x="77" y="290"/>
                    <a:pt x="76" y="290"/>
                    <a:pt x="76" y="290"/>
                  </a:cubicBezTo>
                  <a:cubicBezTo>
                    <a:pt x="76" y="290"/>
                    <a:pt x="76" y="290"/>
                    <a:pt x="76" y="290"/>
                  </a:cubicBezTo>
                  <a:cubicBezTo>
                    <a:pt x="76" y="291"/>
                    <a:pt x="75" y="291"/>
                    <a:pt x="75" y="291"/>
                  </a:cubicBezTo>
                  <a:cubicBezTo>
                    <a:pt x="75" y="291"/>
                    <a:pt x="75" y="291"/>
                    <a:pt x="74" y="291"/>
                  </a:cubicBezTo>
                  <a:cubicBezTo>
                    <a:pt x="73" y="292"/>
                    <a:pt x="73" y="291"/>
                    <a:pt x="72" y="291"/>
                  </a:cubicBezTo>
                  <a:cubicBezTo>
                    <a:pt x="70" y="290"/>
                    <a:pt x="66" y="291"/>
                    <a:pt x="64" y="291"/>
                  </a:cubicBezTo>
                  <a:cubicBezTo>
                    <a:pt x="62" y="291"/>
                    <a:pt x="61" y="288"/>
                    <a:pt x="60" y="288"/>
                  </a:cubicBezTo>
                  <a:cubicBezTo>
                    <a:pt x="59" y="288"/>
                    <a:pt x="57" y="290"/>
                    <a:pt x="56" y="292"/>
                  </a:cubicBezTo>
                  <a:cubicBezTo>
                    <a:pt x="56" y="293"/>
                    <a:pt x="54" y="297"/>
                    <a:pt x="52" y="298"/>
                  </a:cubicBezTo>
                  <a:cubicBezTo>
                    <a:pt x="49" y="300"/>
                    <a:pt x="47" y="299"/>
                    <a:pt x="46" y="300"/>
                  </a:cubicBezTo>
                  <a:cubicBezTo>
                    <a:pt x="45" y="301"/>
                    <a:pt x="43" y="303"/>
                    <a:pt x="43" y="304"/>
                  </a:cubicBezTo>
                  <a:cubicBezTo>
                    <a:pt x="42" y="306"/>
                    <a:pt x="41" y="306"/>
                    <a:pt x="40" y="307"/>
                  </a:cubicBezTo>
                  <a:cubicBezTo>
                    <a:pt x="39" y="309"/>
                    <a:pt x="40" y="311"/>
                    <a:pt x="39" y="315"/>
                  </a:cubicBezTo>
                  <a:cubicBezTo>
                    <a:pt x="39" y="319"/>
                    <a:pt x="33" y="322"/>
                    <a:pt x="30" y="323"/>
                  </a:cubicBezTo>
                  <a:cubicBezTo>
                    <a:pt x="30" y="323"/>
                    <a:pt x="29" y="323"/>
                    <a:pt x="28" y="323"/>
                  </a:cubicBezTo>
                  <a:cubicBezTo>
                    <a:pt x="28" y="323"/>
                    <a:pt x="28" y="324"/>
                    <a:pt x="28" y="324"/>
                  </a:cubicBezTo>
                  <a:cubicBezTo>
                    <a:pt x="27" y="324"/>
                    <a:pt x="27" y="324"/>
                    <a:pt x="27" y="324"/>
                  </a:cubicBezTo>
                  <a:cubicBezTo>
                    <a:pt x="26" y="324"/>
                    <a:pt x="26" y="325"/>
                    <a:pt x="26" y="325"/>
                  </a:cubicBezTo>
                  <a:cubicBezTo>
                    <a:pt x="26" y="325"/>
                    <a:pt x="25" y="325"/>
                    <a:pt x="25" y="325"/>
                  </a:cubicBezTo>
                  <a:cubicBezTo>
                    <a:pt x="25" y="325"/>
                    <a:pt x="25" y="326"/>
                    <a:pt x="25" y="326"/>
                  </a:cubicBezTo>
                  <a:cubicBezTo>
                    <a:pt x="24" y="326"/>
                    <a:pt x="24" y="326"/>
                    <a:pt x="24" y="326"/>
                  </a:cubicBezTo>
                  <a:cubicBezTo>
                    <a:pt x="24" y="326"/>
                    <a:pt x="24" y="326"/>
                    <a:pt x="24" y="327"/>
                  </a:cubicBezTo>
                  <a:cubicBezTo>
                    <a:pt x="22" y="328"/>
                    <a:pt x="22" y="330"/>
                    <a:pt x="20" y="331"/>
                  </a:cubicBezTo>
                  <a:cubicBezTo>
                    <a:pt x="18" y="332"/>
                    <a:pt x="16" y="337"/>
                    <a:pt x="16" y="338"/>
                  </a:cubicBezTo>
                  <a:cubicBezTo>
                    <a:pt x="16" y="339"/>
                    <a:pt x="10" y="343"/>
                    <a:pt x="10" y="345"/>
                  </a:cubicBezTo>
                  <a:cubicBezTo>
                    <a:pt x="9" y="347"/>
                    <a:pt x="7" y="350"/>
                    <a:pt x="6" y="350"/>
                  </a:cubicBezTo>
                  <a:cubicBezTo>
                    <a:pt x="6" y="350"/>
                    <a:pt x="6" y="351"/>
                    <a:pt x="6" y="351"/>
                  </a:cubicBezTo>
                  <a:cubicBezTo>
                    <a:pt x="5" y="351"/>
                    <a:pt x="5" y="351"/>
                    <a:pt x="5" y="351"/>
                  </a:cubicBezTo>
                  <a:cubicBezTo>
                    <a:pt x="5" y="351"/>
                    <a:pt x="5" y="352"/>
                    <a:pt x="5" y="352"/>
                  </a:cubicBezTo>
                  <a:cubicBezTo>
                    <a:pt x="5" y="352"/>
                    <a:pt x="5" y="352"/>
                    <a:pt x="5" y="352"/>
                  </a:cubicBezTo>
                  <a:cubicBezTo>
                    <a:pt x="5" y="352"/>
                    <a:pt x="5" y="353"/>
                    <a:pt x="5" y="353"/>
                  </a:cubicBezTo>
                  <a:cubicBezTo>
                    <a:pt x="5" y="353"/>
                    <a:pt x="5" y="353"/>
                    <a:pt x="5" y="353"/>
                  </a:cubicBezTo>
                  <a:cubicBezTo>
                    <a:pt x="5" y="354"/>
                    <a:pt x="4" y="354"/>
                    <a:pt x="4" y="355"/>
                  </a:cubicBezTo>
                  <a:cubicBezTo>
                    <a:pt x="4" y="355"/>
                    <a:pt x="4" y="355"/>
                    <a:pt x="4" y="355"/>
                  </a:cubicBezTo>
                  <a:cubicBezTo>
                    <a:pt x="5" y="357"/>
                    <a:pt x="7" y="358"/>
                    <a:pt x="8" y="359"/>
                  </a:cubicBezTo>
                  <a:cubicBezTo>
                    <a:pt x="8" y="360"/>
                    <a:pt x="7" y="361"/>
                    <a:pt x="7" y="362"/>
                  </a:cubicBezTo>
                  <a:cubicBezTo>
                    <a:pt x="6" y="364"/>
                    <a:pt x="8" y="365"/>
                    <a:pt x="8" y="367"/>
                  </a:cubicBezTo>
                  <a:cubicBezTo>
                    <a:pt x="9" y="369"/>
                    <a:pt x="6" y="372"/>
                    <a:pt x="6" y="374"/>
                  </a:cubicBezTo>
                  <a:cubicBezTo>
                    <a:pt x="6" y="374"/>
                    <a:pt x="6" y="375"/>
                    <a:pt x="6" y="376"/>
                  </a:cubicBezTo>
                  <a:cubicBezTo>
                    <a:pt x="6" y="376"/>
                    <a:pt x="5" y="377"/>
                    <a:pt x="5" y="377"/>
                  </a:cubicBezTo>
                  <a:cubicBezTo>
                    <a:pt x="5" y="377"/>
                    <a:pt x="5" y="377"/>
                    <a:pt x="5" y="378"/>
                  </a:cubicBezTo>
                  <a:cubicBezTo>
                    <a:pt x="5" y="378"/>
                    <a:pt x="5" y="378"/>
                    <a:pt x="5" y="378"/>
                  </a:cubicBezTo>
                  <a:cubicBezTo>
                    <a:pt x="4" y="379"/>
                    <a:pt x="4" y="379"/>
                    <a:pt x="4" y="379"/>
                  </a:cubicBezTo>
                  <a:cubicBezTo>
                    <a:pt x="4" y="379"/>
                    <a:pt x="4" y="379"/>
                    <a:pt x="4" y="380"/>
                  </a:cubicBezTo>
                  <a:cubicBezTo>
                    <a:pt x="2" y="381"/>
                    <a:pt x="0" y="383"/>
                    <a:pt x="1" y="384"/>
                  </a:cubicBezTo>
                  <a:cubicBezTo>
                    <a:pt x="3" y="385"/>
                    <a:pt x="2" y="385"/>
                    <a:pt x="3" y="388"/>
                  </a:cubicBezTo>
                  <a:cubicBezTo>
                    <a:pt x="3" y="388"/>
                    <a:pt x="3" y="388"/>
                    <a:pt x="3" y="388"/>
                  </a:cubicBezTo>
                  <a:cubicBezTo>
                    <a:pt x="3" y="389"/>
                    <a:pt x="3" y="390"/>
                    <a:pt x="3" y="390"/>
                  </a:cubicBezTo>
                  <a:cubicBezTo>
                    <a:pt x="3" y="390"/>
                    <a:pt x="3" y="390"/>
                    <a:pt x="3" y="390"/>
                  </a:cubicBezTo>
                  <a:cubicBezTo>
                    <a:pt x="3" y="390"/>
                    <a:pt x="3" y="391"/>
                    <a:pt x="2" y="391"/>
                  </a:cubicBezTo>
                  <a:cubicBezTo>
                    <a:pt x="2" y="391"/>
                    <a:pt x="2" y="392"/>
                    <a:pt x="2" y="392"/>
                  </a:cubicBezTo>
                  <a:cubicBezTo>
                    <a:pt x="2" y="392"/>
                    <a:pt x="2" y="393"/>
                    <a:pt x="2" y="393"/>
                  </a:cubicBezTo>
                  <a:cubicBezTo>
                    <a:pt x="2" y="393"/>
                    <a:pt x="2" y="393"/>
                    <a:pt x="2" y="393"/>
                  </a:cubicBezTo>
                  <a:cubicBezTo>
                    <a:pt x="2" y="393"/>
                    <a:pt x="3" y="393"/>
                    <a:pt x="3" y="394"/>
                  </a:cubicBezTo>
                  <a:cubicBezTo>
                    <a:pt x="3" y="394"/>
                    <a:pt x="3" y="394"/>
                    <a:pt x="3" y="394"/>
                  </a:cubicBezTo>
                  <a:cubicBezTo>
                    <a:pt x="3" y="394"/>
                    <a:pt x="3" y="394"/>
                    <a:pt x="3" y="394"/>
                  </a:cubicBezTo>
                  <a:cubicBezTo>
                    <a:pt x="3" y="394"/>
                    <a:pt x="4" y="394"/>
                    <a:pt x="4" y="395"/>
                  </a:cubicBezTo>
                  <a:cubicBezTo>
                    <a:pt x="5" y="395"/>
                    <a:pt x="5" y="395"/>
                    <a:pt x="6" y="396"/>
                  </a:cubicBezTo>
                  <a:cubicBezTo>
                    <a:pt x="8" y="397"/>
                    <a:pt x="7" y="398"/>
                    <a:pt x="7" y="398"/>
                  </a:cubicBezTo>
                  <a:cubicBezTo>
                    <a:pt x="8" y="399"/>
                    <a:pt x="8" y="399"/>
                    <a:pt x="8" y="399"/>
                  </a:cubicBezTo>
                  <a:cubicBezTo>
                    <a:pt x="8" y="399"/>
                    <a:pt x="8" y="399"/>
                    <a:pt x="8" y="400"/>
                  </a:cubicBezTo>
                  <a:cubicBezTo>
                    <a:pt x="8" y="400"/>
                    <a:pt x="8" y="400"/>
                    <a:pt x="8" y="400"/>
                  </a:cubicBezTo>
                  <a:cubicBezTo>
                    <a:pt x="9" y="400"/>
                    <a:pt x="9" y="400"/>
                    <a:pt x="9" y="400"/>
                  </a:cubicBezTo>
                  <a:cubicBezTo>
                    <a:pt x="9" y="400"/>
                    <a:pt x="9" y="400"/>
                    <a:pt x="9" y="400"/>
                  </a:cubicBezTo>
                  <a:cubicBezTo>
                    <a:pt x="10" y="401"/>
                    <a:pt x="10" y="401"/>
                    <a:pt x="11" y="401"/>
                  </a:cubicBezTo>
                  <a:cubicBezTo>
                    <a:pt x="13" y="403"/>
                    <a:pt x="12" y="403"/>
                    <a:pt x="13" y="404"/>
                  </a:cubicBezTo>
                  <a:cubicBezTo>
                    <a:pt x="14" y="405"/>
                    <a:pt x="15" y="407"/>
                    <a:pt x="15" y="407"/>
                  </a:cubicBezTo>
                  <a:cubicBezTo>
                    <a:pt x="15" y="407"/>
                    <a:pt x="15" y="407"/>
                    <a:pt x="16" y="407"/>
                  </a:cubicBezTo>
                  <a:cubicBezTo>
                    <a:pt x="16" y="407"/>
                    <a:pt x="16" y="407"/>
                    <a:pt x="16" y="407"/>
                  </a:cubicBezTo>
                  <a:cubicBezTo>
                    <a:pt x="16" y="408"/>
                    <a:pt x="16" y="408"/>
                    <a:pt x="16" y="408"/>
                  </a:cubicBezTo>
                  <a:cubicBezTo>
                    <a:pt x="16" y="408"/>
                    <a:pt x="16" y="408"/>
                    <a:pt x="16" y="408"/>
                  </a:cubicBezTo>
                  <a:cubicBezTo>
                    <a:pt x="16" y="408"/>
                    <a:pt x="16" y="409"/>
                    <a:pt x="16" y="409"/>
                  </a:cubicBezTo>
                  <a:cubicBezTo>
                    <a:pt x="16" y="409"/>
                    <a:pt x="16" y="410"/>
                    <a:pt x="17" y="411"/>
                  </a:cubicBezTo>
                  <a:cubicBezTo>
                    <a:pt x="17" y="411"/>
                    <a:pt x="17" y="411"/>
                    <a:pt x="17" y="411"/>
                  </a:cubicBezTo>
                  <a:cubicBezTo>
                    <a:pt x="17" y="411"/>
                    <a:pt x="17" y="411"/>
                    <a:pt x="17" y="411"/>
                  </a:cubicBezTo>
                  <a:cubicBezTo>
                    <a:pt x="17" y="412"/>
                    <a:pt x="18" y="413"/>
                    <a:pt x="19" y="415"/>
                  </a:cubicBezTo>
                  <a:cubicBezTo>
                    <a:pt x="19" y="415"/>
                    <a:pt x="19" y="415"/>
                    <a:pt x="19" y="415"/>
                  </a:cubicBezTo>
                  <a:cubicBezTo>
                    <a:pt x="20" y="416"/>
                    <a:pt x="20" y="416"/>
                    <a:pt x="20" y="416"/>
                  </a:cubicBezTo>
                  <a:cubicBezTo>
                    <a:pt x="20" y="416"/>
                    <a:pt x="21" y="416"/>
                    <a:pt x="21" y="416"/>
                  </a:cubicBezTo>
                  <a:cubicBezTo>
                    <a:pt x="21" y="416"/>
                    <a:pt x="21" y="416"/>
                    <a:pt x="21" y="417"/>
                  </a:cubicBezTo>
                  <a:cubicBezTo>
                    <a:pt x="22" y="417"/>
                    <a:pt x="22" y="417"/>
                    <a:pt x="23" y="418"/>
                  </a:cubicBezTo>
                  <a:cubicBezTo>
                    <a:pt x="23" y="418"/>
                    <a:pt x="24" y="418"/>
                    <a:pt x="24" y="418"/>
                  </a:cubicBezTo>
                  <a:cubicBezTo>
                    <a:pt x="26" y="420"/>
                    <a:pt x="31" y="424"/>
                    <a:pt x="33" y="425"/>
                  </a:cubicBezTo>
                  <a:cubicBezTo>
                    <a:pt x="33" y="425"/>
                    <a:pt x="34" y="425"/>
                    <a:pt x="34" y="426"/>
                  </a:cubicBezTo>
                  <a:cubicBezTo>
                    <a:pt x="34" y="426"/>
                    <a:pt x="35" y="426"/>
                    <a:pt x="35" y="426"/>
                  </a:cubicBezTo>
                  <a:cubicBezTo>
                    <a:pt x="35" y="426"/>
                    <a:pt x="36" y="426"/>
                    <a:pt x="36" y="427"/>
                  </a:cubicBezTo>
                  <a:cubicBezTo>
                    <a:pt x="37" y="427"/>
                    <a:pt x="37" y="427"/>
                    <a:pt x="37" y="427"/>
                  </a:cubicBezTo>
                  <a:cubicBezTo>
                    <a:pt x="38" y="427"/>
                    <a:pt x="38" y="427"/>
                    <a:pt x="38" y="427"/>
                  </a:cubicBezTo>
                  <a:cubicBezTo>
                    <a:pt x="39" y="427"/>
                    <a:pt x="39" y="428"/>
                    <a:pt x="39" y="428"/>
                  </a:cubicBezTo>
                  <a:cubicBezTo>
                    <a:pt x="40" y="428"/>
                    <a:pt x="40" y="428"/>
                    <a:pt x="40" y="428"/>
                  </a:cubicBezTo>
                  <a:cubicBezTo>
                    <a:pt x="40" y="428"/>
                    <a:pt x="40" y="428"/>
                    <a:pt x="40" y="428"/>
                  </a:cubicBezTo>
                  <a:cubicBezTo>
                    <a:pt x="42" y="428"/>
                    <a:pt x="51" y="424"/>
                    <a:pt x="54" y="424"/>
                  </a:cubicBezTo>
                  <a:cubicBezTo>
                    <a:pt x="54" y="424"/>
                    <a:pt x="55" y="424"/>
                    <a:pt x="55" y="424"/>
                  </a:cubicBezTo>
                  <a:cubicBezTo>
                    <a:pt x="55" y="424"/>
                    <a:pt x="56" y="424"/>
                    <a:pt x="56" y="424"/>
                  </a:cubicBezTo>
                  <a:cubicBezTo>
                    <a:pt x="56" y="424"/>
                    <a:pt x="56" y="424"/>
                    <a:pt x="57" y="424"/>
                  </a:cubicBezTo>
                  <a:cubicBezTo>
                    <a:pt x="57" y="424"/>
                    <a:pt x="57" y="424"/>
                    <a:pt x="57" y="424"/>
                  </a:cubicBezTo>
                  <a:cubicBezTo>
                    <a:pt x="58" y="425"/>
                    <a:pt x="58" y="425"/>
                    <a:pt x="58" y="425"/>
                  </a:cubicBezTo>
                  <a:cubicBezTo>
                    <a:pt x="59" y="425"/>
                    <a:pt x="59" y="425"/>
                    <a:pt x="59" y="425"/>
                  </a:cubicBezTo>
                  <a:cubicBezTo>
                    <a:pt x="59" y="425"/>
                    <a:pt x="60" y="425"/>
                    <a:pt x="60" y="425"/>
                  </a:cubicBezTo>
                  <a:cubicBezTo>
                    <a:pt x="60" y="425"/>
                    <a:pt x="60" y="425"/>
                    <a:pt x="61" y="425"/>
                  </a:cubicBezTo>
                  <a:cubicBezTo>
                    <a:pt x="62" y="426"/>
                    <a:pt x="63" y="426"/>
                    <a:pt x="64" y="426"/>
                  </a:cubicBezTo>
                  <a:cubicBezTo>
                    <a:pt x="64" y="426"/>
                    <a:pt x="64" y="426"/>
                    <a:pt x="64" y="426"/>
                  </a:cubicBezTo>
                  <a:cubicBezTo>
                    <a:pt x="64" y="426"/>
                    <a:pt x="65" y="426"/>
                    <a:pt x="65" y="426"/>
                  </a:cubicBezTo>
                  <a:cubicBezTo>
                    <a:pt x="65" y="427"/>
                    <a:pt x="66" y="426"/>
                    <a:pt x="66" y="426"/>
                  </a:cubicBezTo>
                  <a:cubicBezTo>
                    <a:pt x="66" y="426"/>
                    <a:pt x="66" y="426"/>
                    <a:pt x="66" y="426"/>
                  </a:cubicBezTo>
                  <a:cubicBezTo>
                    <a:pt x="67" y="426"/>
                    <a:pt x="67" y="426"/>
                    <a:pt x="67" y="426"/>
                  </a:cubicBezTo>
                  <a:cubicBezTo>
                    <a:pt x="67" y="426"/>
                    <a:pt x="67" y="426"/>
                    <a:pt x="67" y="426"/>
                  </a:cubicBezTo>
                  <a:cubicBezTo>
                    <a:pt x="68" y="426"/>
                    <a:pt x="68" y="426"/>
                    <a:pt x="69" y="426"/>
                  </a:cubicBezTo>
                  <a:cubicBezTo>
                    <a:pt x="69" y="426"/>
                    <a:pt x="69" y="426"/>
                    <a:pt x="69" y="426"/>
                  </a:cubicBezTo>
                  <a:cubicBezTo>
                    <a:pt x="69" y="426"/>
                    <a:pt x="70" y="425"/>
                    <a:pt x="70" y="425"/>
                  </a:cubicBezTo>
                  <a:cubicBezTo>
                    <a:pt x="70" y="425"/>
                    <a:pt x="71" y="425"/>
                    <a:pt x="71" y="425"/>
                  </a:cubicBezTo>
                  <a:cubicBezTo>
                    <a:pt x="71" y="425"/>
                    <a:pt x="71" y="425"/>
                    <a:pt x="72" y="425"/>
                  </a:cubicBezTo>
                  <a:cubicBezTo>
                    <a:pt x="72" y="425"/>
                    <a:pt x="72" y="424"/>
                    <a:pt x="72" y="424"/>
                  </a:cubicBezTo>
                  <a:cubicBezTo>
                    <a:pt x="74" y="424"/>
                    <a:pt x="75" y="423"/>
                    <a:pt x="76" y="423"/>
                  </a:cubicBezTo>
                  <a:cubicBezTo>
                    <a:pt x="76" y="423"/>
                    <a:pt x="76" y="423"/>
                    <a:pt x="76" y="423"/>
                  </a:cubicBezTo>
                  <a:cubicBezTo>
                    <a:pt x="77" y="422"/>
                    <a:pt x="78" y="422"/>
                    <a:pt x="79" y="422"/>
                  </a:cubicBezTo>
                  <a:cubicBezTo>
                    <a:pt x="79" y="422"/>
                    <a:pt x="79" y="422"/>
                    <a:pt x="79" y="422"/>
                  </a:cubicBezTo>
                  <a:cubicBezTo>
                    <a:pt x="79" y="421"/>
                    <a:pt x="79" y="421"/>
                    <a:pt x="80" y="421"/>
                  </a:cubicBezTo>
                  <a:cubicBezTo>
                    <a:pt x="80" y="421"/>
                    <a:pt x="80" y="421"/>
                    <a:pt x="80" y="421"/>
                  </a:cubicBezTo>
                  <a:cubicBezTo>
                    <a:pt x="80" y="421"/>
                    <a:pt x="80" y="421"/>
                    <a:pt x="81" y="421"/>
                  </a:cubicBezTo>
                  <a:cubicBezTo>
                    <a:pt x="81" y="421"/>
                    <a:pt x="81" y="421"/>
                    <a:pt x="81" y="421"/>
                  </a:cubicBezTo>
                  <a:cubicBezTo>
                    <a:pt x="81" y="421"/>
                    <a:pt x="81" y="420"/>
                    <a:pt x="81" y="420"/>
                  </a:cubicBezTo>
                  <a:cubicBezTo>
                    <a:pt x="81" y="420"/>
                    <a:pt x="81" y="420"/>
                    <a:pt x="81" y="420"/>
                  </a:cubicBezTo>
                  <a:cubicBezTo>
                    <a:pt x="81" y="420"/>
                    <a:pt x="81" y="420"/>
                    <a:pt x="81" y="420"/>
                  </a:cubicBezTo>
                  <a:cubicBezTo>
                    <a:pt x="82" y="420"/>
                    <a:pt x="82" y="420"/>
                    <a:pt x="82" y="420"/>
                  </a:cubicBezTo>
                  <a:cubicBezTo>
                    <a:pt x="82" y="420"/>
                    <a:pt x="82" y="420"/>
                    <a:pt x="82" y="420"/>
                  </a:cubicBezTo>
                  <a:cubicBezTo>
                    <a:pt x="82" y="420"/>
                    <a:pt x="83" y="420"/>
                    <a:pt x="83" y="420"/>
                  </a:cubicBezTo>
                  <a:cubicBezTo>
                    <a:pt x="83" y="420"/>
                    <a:pt x="83" y="420"/>
                    <a:pt x="83" y="420"/>
                  </a:cubicBezTo>
                  <a:cubicBezTo>
                    <a:pt x="84" y="420"/>
                    <a:pt x="85" y="420"/>
                    <a:pt x="86" y="420"/>
                  </a:cubicBezTo>
                  <a:cubicBezTo>
                    <a:pt x="87" y="420"/>
                    <a:pt x="88" y="420"/>
                    <a:pt x="88" y="420"/>
                  </a:cubicBezTo>
                  <a:cubicBezTo>
                    <a:pt x="88" y="420"/>
                    <a:pt x="88" y="420"/>
                    <a:pt x="88" y="420"/>
                  </a:cubicBezTo>
                  <a:cubicBezTo>
                    <a:pt x="89" y="420"/>
                    <a:pt x="89" y="420"/>
                    <a:pt x="89" y="420"/>
                  </a:cubicBezTo>
                  <a:cubicBezTo>
                    <a:pt x="90" y="420"/>
                    <a:pt x="90" y="420"/>
                    <a:pt x="90" y="420"/>
                  </a:cubicBezTo>
                  <a:cubicBezTo>
                    <a:pt x="90" y="420"/>
                    <a:pt x="90" y="419"/>
                    <a:pt x="90" y="419"/>
                  </a:cubicBezTo>
                  <a:cubicBezTo>
                    <a:pt x="91" y="419"/>
                    <a:pt x="91" y="419"/>
                    <a:pt x="91" y="419"/>
                  </a:cubicBezTo>
                  <a:cubicBezTo>
                    <a:pt x="91" y="419"/>
                    <a:pt x="91" y="419"/>
                    <a:pt x="91" y="419"/>
                  </a:cubicBezTo>
                  <a:cubicBezTo>
                    <a:pt x="91" y="419"/>
                    <a:pt x="92" y="419"/>
                    <a:pt x="92" y="419"/>
                  </a:cubicBezTo>
                  <a:cubicBezTo>
                    <a:pt x="92" y="419"/>
                    <a:pt x="92" y="419"/>
                    <a:pt x="92" y="419"/>
                  </a:cubicBezTo>
                  <a:cubicBezTo>
                    <a:pt x="92" y="419"/>
                    <a:pt x="92" y="419"/>
                    <a:pt x="92" y="419"/>
                  </a:cubicBezTo>
                  <a:cubicBezTo>
                    <a:pt x="92" y="419"/>
                    <a:pt x="93" y="419"/>
                    <a:pt x="93" y="419"/>
                  </a:cubicBezTo>
                  <a:cubicBezTo>
                    <a:pt x="93" y="419"/>
                    <a:pt x="93" y="419"/>
                    <a:pt x="93" y="419"/>
                  </a:cubicBezTo>
                  <a:cubicBezTo>
                    <a:pt x="94" y="419"/>
                    <a:pt x="96" y="423"/>
                    <a:pt x="97" y="423"/>
                  </a:cubicBezTo>
                  <a:cubicBezTo>
                    <a:pt x="98" y="424"/>
                    <a:pt x="98" y="428"/>
                    <a:pt x="100" y="429"/>
                  </a:cubicBezTo>
                  <a:cubicBezTo>
                    <a:pt x="100" y="429"/>
                    <a:pt x="100" y="429"/>
                    <a:pt x="101" y="429"/>
                  </a:cubicBezTo>
                  <a:cubicBezTo>
                    <a:pt x="101" y="429"/>
                    <a:pt x="101" y="429"/>
                    <a:pt x="101" y="429"/>
                  </a:cubicBezTo>
                  <a:cubicBezTo>
                    <a:pt x="101" y="429"/>
                    <a:pt x="102" y="429"/>
                    <a:pt x="102" y="429"/>
                  </a:cubicBezTo>
                  <a:cubicBezTo>
                    <a:pt x="102" y="429"/>
                    <a:pt x="102" y="429"/>
                    <a:pt x="102" y="429"/>
                  </a:cubicBezTo>
                  <a:cubicBezTo>
                    <a:pt x="103" y="429"/>
                    <a:pt x="103" y="429"/>
                    <a:pt x="104" y="429"/>
                  </a:cubicBezTo>
                  <a:cubicBezTo>
                    <a:pt x="104" y="429"/>
                    <a:pt x="104" y="429"/>
                    <a:pt x="104" y="429"/>
                  </a:cubicBezTo>
                  <a:cubicBezTo>
                    <a:pt x="106" y="429"/>
                    <a:pt x="108" y="429"/>
                    <a:pt x="110" y="429"/>
                  </a:cubicBezTo>
                  <a:cubicBezTo>
                    <a:pt x="110" y="429"/>
                    <a:pt x="111" y="429"/>
                    <a:pt x="111" y="429"/>
                  </a:cubicBezTo>
                  <a:cubicBezTo>
                    <a:pt x="111" y="429"/>
                    <a:pt x="111" y="429"/>
                    <a:pt x="111" y="429"/>
                  </a:cubicBezTo>
                  <a:cubicBezTo>
                    <a:pt x="112" y="429"/>
                    <a:pt x="112" y="429"/>
                    <a:pt x="112" y="429"/>
                  </a:cubicBezTo>
                  <a:cubicBezTo>
                    <a:pt x="115" y="429"/>
                    <a:pt x="115" y="430"/>
                    <a:pt x="116" y="431"/>
                  </a:cubicBezTo>
                  <a:cubicBezTo>
                    <a:pt x="116" y="431"/>
                    <a:pt x="118" y="434"/>
                    <a:pt x="117" y="436"/>
                  </a:cubicBezTo>
                  <a:cubicBezTo>
                    <a:pt x="117" y="437"/>
                    <a:pt x="117" y="437"/>
                    <a:pt x="117" y="438"/>
                  </a:cubicBezTo>
                  <a:cubicBezTo>
                    <a:pt x="117" y="438"/>
                    <a:pt x="117" y="438"/>
                    <a:pt x="117" y="438"/>
                  </a:cubicBezTo>
                  <a:cubicBezTo>
                    <a:pt x="117" y="439"/>
                    <a:pt x="116" y="439"/>
                    <a:pt x="116" y="439"/>
                  </a:cubicBezTo>
                  <a:cubicBezTo>
                    <a:pt x="116" y="440"/>
                    <a:pt x="116" y="440"/>
                    <a:pt x="116" y="441"/>
                  </a:cubicBezTo>
                  <a:cubicBezTo>
                    <a:pt x="116" y="441"/>
                    <a:pt x="116" y="441"/>
                    <a:pt x="116" y="441"/>
                  </a:cubicBezTo>
                  <a:cubicBezTo>
                    <a:pt x="115" y="442"/>
                    <a:pt x="115" y="442"/>
                    <a:pt x="115" y="442"/>
                  </a:cubicBezTo>
                  <a:cubicBezTo>
                    <a:pt x="115" y="442"/>
                    <a:pt x="115" y="443"/>
                    <a:pt x="115" y="443"/>
                  </a:cubicBezTo>
                  <a:cubicBezTo>
                    <a:pt x="115" y="443"/>
                    <a:pt x="115" y="443"/>
                    <a:pt x="115" y="443"/>
                  </a:cubicBezTo>
                  <a:cubicBezTo>
                    <a:pt x="115" y="444"/>
                    <a:pt x="115" y="444"/>
                    <a:pt x="115" y="444"/>
                  </a:cubicBezTo>
                  <a:cubicBezTo>
                    <a:pt x="115" y="444"/>
                    <a:pt x="115" y="444"/>
                    <a:pt x="115" y="444"/>
                  </a:cubicBezTo>
                  <a:cubicBezTo>
                    <a:pt x="115" y="445"/>
                    <a:pt x="115" y="446"/>
                    <a:pt x="115" y="447"/>
                  </a:cubicBezTo>
                  <a:cubicBezTo>
                    <a:pt x="115" y="447"/>
                    <a:pt x="115" y="447"/>
                    <a:pt x="115" y="447"/>
                  </a:cubicBezTo>
                  <a:cubicBezTo>
                    <a:pt x="115" y="448"/>
                    <a:pt x="114" y="448"/>
                    <a:pt x="114" y="448"/>
                  </a:cubicBezTo>
                  <a:cubicBezTo>
                    <a:pt x="114" y="448"/>
                    <a:pt x="114" y="448"/>
                    <a:pt x="114" y="449"/>
                  </a:cubicBezTo>
                  <a:cubicBezTo>
                    <a:pt x="114" y="449"/>
                    <a:pt x="114" y="449"/>
                    <a:pt x="114" y="449"/>
                  </a:cubicBezTo>
                  <a:cubicBezTo>
                    <a:pt x="114" y="451"/>
                    <a:pt x="114" y="451"/>
                    <a:pt x="112" y="452"/>
                  </a:cubicBezTo>
                  <a:cubicBezTo>
                    <a:pt x="111" y="453"/>
                    <a:pt x="112" y="453"/>
                    <a:pt x="114" y="455"/>
                  </a:cubicBezTo>
                  <a:cubicBezTo>
                    <a:pt x="115" y="457"/>
                    <a:pt x="114" y="456"/>
                    <a:pt x="115" y="458"/>
                  </a:cubicBezTo>
                  <a:cubicBezTo>
                    <a:pt x="115" y="458"/>
                    <a:pt x="115" y="458"/>
                    <a:pt x="115" y="459"/>
                  </a:cubicBezTo>
                  <a:cubicBezTo>
                    <a:pt x="115" y="459"/>
                    <a:pt x="115" y="459"/>
                    <a:pt x="115" y="459"/>
                  </a:cubicBezTo>
                  <a:cubicBezTo>
                    <a:pt x="115" y="459"/>
                    <a:pt x="115" y="459"/>
                    <a:pt x="116" y="460"/>
                  </a:cubicBezTo>
                  <a:cubicBezTo>
                    <a:pt x="116" y="460"/>
                    <a:pt x="116" y="460"/>
                    <a:pt x="116" y="460"/>
                  </a:cubicBezTo>
                  <a:cubicBezTo>
                    <a:pt x="116" y="460"/>
                    <a:pt x="117" y="461"/>
                    <a:pt x="117" y="461"/>
                  </a:cubicBezTo>
                  <a:cubicBezTo>
                    <a:pt x="117" y="461"/>
                    <a:pt x="117" y="461"/>
                    <a:pt x="117" y="462"/>
                  </a:cubicBezTo>
                  <a:cubicBezTo>
                    <a:pt x="119" y="463"/>
                    <a:pt x="121" y="466"/>
                    <a:pt x="123" y="468"/>
                  </a:cubicBezTo>
                  <a:cubicBezTo>
                    <a:pt x="123" y="468"/>
                    <a:pt x="123" y="468"/>
                    <a:pt x="123" y="468"/>
                  </a:cubicBezTo>
                  <a:cubicBezTo>
                    <a:pt x="123" y="468"/>
                    <a:pt x="123" y="468"/>
                    <a:pt x="123" y="468"/>
                  </a:cubicBezTo>
                  <a:cubicBezTo>
                    <a:pt x="123" y="468"/>
                    <a:pt x="124" y="469"/>
                    <a:pt x="124" y="469"/>
                  </a:cubicBezTo>
                  <a:cubicBezTo>
                    <a:pt x="124" y="469"/>
                    <a:pt x="124" y="469"/>
                    <a:pt x="124" y="469"/>
                  </a:cubicBezTo>
                  <a:cubicBezTo>
                    <a:pt x="124" y="469"/>
                    <a:pt x="124" y="469"/>
                    <a:pt x="124" y="469"/>
                  </a:cubicBezTo>
                  <a:cubicBezTo>
                    <a:pt x="124" y="469"/>
                    <a:pt x="124" y="469"/>
                    <a:pt x="124" y="470"/>
                  </a:cubicBezTo>
                  <a:cubicBezTo>
                    <a:pt x="124" y="470"/>
                    <a:pt x="124" y="470"/>
                    <a:pt x="125" y="470"/>
                  </a:cubicBezTo>
                  <a:cubicBezTo>
                    <a:pt x="125" y="470"/>
                    <a:pt x="125" y="470"/>
                    <a:pt x="125" y="471"/>
                  </a:cubicBezTo>
                  <a:cubicBezTo>
                    <a:pt x="125" y="472"/>
                    <a:pt x="125" y="473"/>
                    <a:pt x="125" y="474"/>
                  </a:cubicBezTo>
                  <a:cubicBezTo>
                    <a:pt x="125" y="474"/>
                    <a:pt x="126" y="474"/>
                    <a:pt x="126" y="475"/>
                  </a:cubicBezTo>
                  <a:cubicBezTo>
                    <a:pt x="125" y="475"/>
                    <a:pt x="126" y="475"/>
                    <a:pt x="126" y="476"/>
                  </a:cubicBezTo>
                  <a:cubicBezTo>
                    <a:pt x="126" y="476"/>
                    <a:pt x="126" y="476"/>
                    <a:pt x="126" y="476"/>
                  </a:cubicBezTo>
                  <a:cubicBezTo>
                    <a:pt x="126" y="477"/>
                    <a:pt x="127" y="478"/>
                    <a:pt x="128" y="479"/>
                  </a:cubicBezTo>
                  <a:cubicBezTo>
                    <a:pt x="128" y="479"/>
                    <a:pt x="128" y="479"/>
                    <a:pt x="128" y="479"/>
                  </a:cubicBezTo>
                  <a:cubicBezTo>
                    <a:pt x="128" y="479"/>
                    <a:pt x="129" y="483"/>
                    <a:pt x="130" y="485"/>
                  </a:cubicBezTo>
                  <a:cubicBezTo>
                    <a:pt x="131" y="487"/>
                    <a:pt x="130" y="493"/>
                    <a:pt x="131" y="495"/>
                  </a:cubicBezTo>
                  <a:cubicBezTo>
                    <a:pt x="132" y="496"/>
                    <a:pt x="132" y="501"/>
                    <a:pt x="132" y="503"/>
                  </a:cubicBezTo>
                  <a:cubicBezTo>
                    <a:pt x="132" y="505"/>
                    <a:pt x="132" y="505"/>
                    <a:pt x="131" y="506"/>
                  </a:cubicBezTo>
                  <a:cubicBezTo>
                    <a:pt x="130" y="508"/>
                    <a:pt x="128" y="508"/>
                    <a:pt x="127" y="509"/>
                  </a:cubicBezTo>
                  <a:cubicBezTo>
                    <a:pt x="127" y="511"/>
                    <a:pt x="124" y="522"/>
                    <a:pt x="124" y="523"/>
                  </a:cubicBezTo>
                  <a:cubicBezTo>
                    <a:pt x="124" y="523"/>
                    <a:pt x="124" y="524"/>
                    <a:pt x="124" y="524"/>
                  </a:cubicBezTo>
                  <a:cubicBezTo>
                    <a:pt x="124" y="524"/>
                    <a:pt x="124" y="524"/>
                    <a:pt x="124" y="524"/>
                  </a:cubicBezTo>
                  <a:cubicBezTo>
                    <a:pt x="124" y="525"/>
                    <a:pt x="124" y="525"/>
                    <a:pt x="123" y="526"/>
                  </a:cubicBezTo>
                  <a:cubicBezTo>
                    <a:pt x="123" y="526"/>
                    <a:pt x="123" y="526"/>
                    <a:pt x="123" y="526"/>
                  </a:cubicBezTo>
                  <a:cubicBezTo>
                    <a:pt x="123" y="527"/>
                    <a:pt x="123" y="527"/>
                    <a:pt x="123" y="527"/>
                  </a:cubicBezTo>
                  <a:cubicBezTo>
                    <a:pt x="123" y="528"/>
                    <a:pt x="123" y="528"/>
                    <a:pt x="123" y="528"/>
                  </a:cubicBezTo>
                  <a:cubicBezTo>
                    <a:pt x="123" y="529"/>
                    <a:pt x="123" y="529"/>
                    <a:pt x="123" y="530"/>
                  </a:cubicBezTo>
                  <a:cubicBezTo>
                    <a:pt x="123" y="530"/>
                    <a:pt x="123" y="530"/>
                    <a:pt x="123" y="530"/>
                  </a:cubicBezTo>
                  <a:cubicBezTo>
                    <a:pt x="123" y="530"/>
                    <a:pt x="123" y="530"/>
                    <a:pt x="123" y="530"/>
                  </a:cubicBezTo>
                  <a:cubicBezTo>
                    <a:pt x="123" y="531"/>
                    <a:pt x="123" y="531"/>
                    <a:pt x="123" y="531"/>
                  </a:cubicBezTo>
                  <a:cubicBezTo>
                    <a:pt x="123" y="531"/>
                    <a:pt x="123" y="532"/>
                    <a:pt x="123" y="532"/>
                  </a:cubicBezTo>
                  <a:cubicBezTo>
                    <a:pt x="123" y="532"/>
                    <a:pt x="123" y="532"/>
                    <a:pt x="123" y="533"/>
                  </a:cubicBezTo>
                  <a:cubicBezTo>
                    <a:pt x="124" y="533"/>
                    <a:pt x="124" y="533"/>
                    <a:pt x="124" y="534"/>
                  </a:cubicBezTo>
                  <a:cubicBezTo>
                    <a:pt x="124" y="534"/>
                    <a:pt x="124" y="534"/>
                    <a:pt x="124" y="534"/>
                  </a:cubicBezTo>
                  <a:cubicBezTo>
                    <a:pt x="124" y="535"/>
                    <a:pt x="124" y="535"/>
                    <a:pt x="124" y="535"/>
                  </a:cubicBezTo>
                  <a:cubicBezTo>
                    <a:pt x="126" y="538"/>
                    <a:pt x="129" y="543"/>
                    <a:pt x="129" y="546"/>
                  </a:cubicBezTo>
                  <a:cubicBezTo>
                    <a:pt x="130" y="550"/>
                    <a:pt x="132" y="552"/>
                    <a:pt x="134" y="556"/>
                  </a:cubicBezTo>
                  <a:cubicBezTo>
                    <a:pt x="136" y="559"/>
                    <a:pt x="134" y="566"/>
                    <a:pt x="135" y="569"/>
                  </a:cubicBezTo>
                  <a:cubicBezTo>
                    <a:pt x="136" y="573"/>
                    <a:pt x="137" y="576"/>
                    <a:pt x="137" y="580"/>
                  </a:cubicBezTo>
                  <a:cubicBezTo>
                    <a:pt x="137" y="581"/>
                    <a:pt x="137" y="582"/>
                    <a:pt x="137" y="582"/>
                  </a:cubicBezTo>
                  <a:cubicBezTo>
                    <a:pt x="137" y="582"/>
                    <a:pt x="137" y="582"/>
                    <a:pt x="137" y="583"/>
                  </a:cubicBezTo>
                  <a:cubicBezTo>
                    <a:pt x="137" y="583"/>
                    <a:pt x="137" y="583"/>
                    <a:pt x="137" y="584"/>
                  </a:cubicBezTo>
                  <a:cubicBezTo>
                    <a:pt x="137" y="584"/>
                    <a:pt x="137" y="584"/>
                    <a:pt x="137" y="584"/>
                  </a:cubicBezTo>
                  <a:cubicBezTo>
                    <a:pt x="138" y="585"/>
                    <a:pt x="138" y="585"/>
                    <a:pt x="138" y="585"/>
                  </a:cubicBezTo>
                  <a:cubicBezTo>
                    <a:pt x="138" y="585"/>
                    <a:pt x="138" y="586"/>
                    <a:pt x="138" y="586"/>
                  </a:cubicBezTo>
                  <a:cubicBezTo>
                    <a:pt x="139" y="586"/>
                    <a:pt x="139" y="587"/>
                    <a:pt x="139" y="587"/>
                  </a:cubicBezTo>
                  <a:cubicBezTo>
                    <a:pt x="139" y="587"/>
                    <a:pt x="139" y="587"/>
                    <a:pt x="139" y="588"/>
                  </a:cubicBezTo>
                  <a:cubicBezTo>
                    <a:pt x="140" y="588"/>
                    <a:pt x="140" y="588"/>
                    <a:pt x="140" y="588"/>
                  </a:cubicBezTo>
                  <a:cubicBezTo>
                    <a:pt x="140" y="589"/>
                    <a:pt x="140" y="589"/>
                    <a:pt x="140" y="589"/>
                  </a:cubicBezTo>
                  <a:cubicBezTo>
                    <a:pt x="141" y="589"/>
                    <a:pt x="141" y="590"/>
                    <a:pt x="141" y="590"/>
                  </a:cubicBezTo>
                  <a:cubicBezTo>
                    <a:pt x="141" y="590"/>
                    <a:pt x="141" y="590"/>
                    <a:pt x="142" y="590"/>
                  </a:cubicBezTo>
                  <a:cubicBezTo>
                    <a:pt x="142" y="591"/>
                    <a:pt x="142" y="591"/>
                    <a:pt x="142" y="591"/>
                  </a:cubicBezTo>
                  <a:cubicBezTo>
                    <a:pt x="143" y="591"/>
                    <a:pt x="143" y="592"/>
                    <a:pt x="143" y="592"/>
                  </a:cubicBezTo>
                  <a:cubicBezTo>
                    <a:pt x="145" y="595"/>
                    <a:pt x="146" y="596"/>
                    <a:pt x="147" y="599"/>
                  </a:cubicBezTo>
                  <a:cubicBezTo>
                    <a:pt x="148" y="602"/>
                    <a:pt x="146" y="600"/>
                    <a:pt x="145" y="602"/>
                  </a:cubicBezTo>
                  <a:cubicBezTo>
                    <a:pt x="144" y="603"/>
                    <a:pt x="146" y="606"/>
                    <a:pt x="147" y="609"/>
                  </a:cubicBezTo>
                  <a:cubicBezTo>
                    <a:pt x="148" y="612"/>
                    <a:pt x="148" y="615"/>
                    <a:pt x="147" y="617"/>
                  </a:cubicBezTo>
                  <a:cubicBezTo>
                    <a:pt x="146" y="619"/>
                    <a:pt x="147" y="619"/>
                    <a:pt x="147" y="621"/>
                  </a:cubicBezTo>
                  <a:cubicBezTo>
                    <a:pt x="148" y="624"/>
                    <a:pt x="148" y="624"/>
                    <a:pt x="149" y="626"/>
                  </a:cubicBezTo>
                  <a:cubicBezTo>
                    <a:pt x="149" y="628"/>
                    <a:pt x="150" y="627"/>
                    <a:pt x="152" y="628"/>
                  </a:cubicBezTo>
                  <a:cubicBezTo>
                    <a:pt x="153" y="628"/>
                    <a:pt x="153" y="630"/>
                    <a:pt x="155" y="630"/>
                  </a:cubicBezTo>
                  <a:cubicBezTo>
                    <a:pt x="158" y="631"/>
                    <a:pt x="158" y="630"/>
                    <a:pt x="158" y="628"/>
                  </a:cubicBezTo>
                  <a:cubicBezTo>
                    <a:pt x="159" y="627"/>
                    <a:pt x="161" y="628"/>
                    <a:pt x="163" y="628"/>
                  </a:cubicBezTo>
                  <a:cubicBezTo>
                    <a:pt x="164" y="628"/>
                    <a:pt x="164" y="627"/>
                    <a:pt x="165" y="626"/>
                  </a:cubicBezTo>
                  <a:cubicBezTo>
                    <a:pt x="167" y="625"/>
                    <a:pt x="168" y="625"/>
                    <a:pt x="170" y="625"/>
                  </a:cubicBezTo>
                  <a:cubicBezTo>
                    <a:pt x="173" y="625"/>
                    <a:pt x="175" y="625"/>
                    <a:pt x="176" y="625"/>
                  </a:cubicBezTo>
                  <a:cubicBezTo>
                    <a:pt x="178" y="625"/>
                    <a:pt x="180" y="626"/>
                    <a:pt x="181" y="625"/>
                  </a:cubicBezTo>
                  <a:cubicBezTo>
                    <a:pt x="182" y="625"/>
                    <a:pt x="185" y="625"/>
                    <a:pt x="186" y="624"/>
                  </a:cubicBezTo>
                  <a:cubicBezTo>
                    <a:pt x="188" y="624"/>
                    <a:pt x="190" y="623"/>
                    <a:pt x="191" y="622"/>
                  </a:cubicBezTo>
                  <a:cubicBezTo>
                    <a:pt x="193" y="620"/>
                    <a:pt x="199" y="614"/>
                    <a:pt x="200" y="614"/>
                  </a:cubicBezTo>
                  <a:cubicBezTo>
                    <a:pt x="201" y="613"/>
                    <a:pt x="206" y="606"/>
                    <a:pt x="207" y="605"/>
                  </a:cubicBezTo>
                  <a:cubicBezTo>
                    <a:pt x="208" y="603"/>
                    <a:pt x="209" y="603"/>
                    <a:pt x="210" y="603"/>
                  </a:cubicBezTo>
                  <a:cubicBezTo>
                    <a:pt x="211" y="603"/>
                    <a:pt x="214" y="598"/>
                    <a:pt x="215" y="597"/>
                  </a:cubicBezTo>
                  <a:cubicBezTo>
                    <a:pt x="216" y="595"/>
                    <a:pt x="218" y="593"/>
                    <a:pt x="219" y="592"/>
                  </a:cubicBezTo>
                  <a:cubicBezTo>
                    <a:pt x="220" y="590"/>
                    <a:pt x="221" y="587"/>
                    <a:pt x="222" y="585"/>
                  </a:cubicBezTo>
                  <a:cubicBezTo>
                    <a:pt x="222" y="585"/>
                    <a:pt x="222" y="584"/>
                    <a:pt x="222" y="584"/>
                  </a:cubicBezTo>
                  <a:cubicBezTo>
                    <a:pt x="222" y="584"/>
                    <a:pt x="222" y="584"/>
                    <a:pt x="222" y="584"/>
                  </a:cubicBezTo>
                  <a:cubicBezTo>
                    <a:pt x="222" y="583"/>
                    <a:pt x="222" y="582"/>
                    <a:pt x="222" y="582"/>
                  </a:cubicBezTo>
                  <a:cubicBezTo>
                    <a:pt x="222" y="582"/>
                    <a:pt x="222" y="582"/>
                    <a:pt x="222" y="582"/>
                  </a:cubicBezTo>
                  <a:cubicBezTo>
                    <a:pt x="222" y="582"/>
                    <a:pt x="222" y="582"/>
                    <a:pt x="222" y="582"/>
                  </a:cubicBezTo>
                  <a:cubicBezTo>
                    <a:pt x="222" y="581"/>
                    <a:pt x="222" y="581"/>
                    <a:pt x="222" y="580"/>
                  </a:cubicBezTo>
                  <a:cubicBezTo>
                    <a:pt x="222" y="580"/>
                    <a:pt x="222" y="580"/>
                    <a:pt x="222" y="580"/>
                  </a:cubicBezTo>
                  <a:cubicBezTo>
                    <a:pt x="223" y="580"/>
                    <a:pt x="223" y="579"/>
                    <a:pt x="223" y="578"/>
                  </a:cubicBezTo>
                  <a:cubicBezTo>
                    <a:pt x="223" y="578"/>
                    <a:pt x="223" y="578"/>
                    <a:pt x="223" y="578"/>
                  </a:cubicBezTo>
                  <a:cubicBezTo>
                    <a:pt x="223" y="578"/>
                    <a:pt x="223" y="578"/>
                    <a:pt x="223" y="578"/>
                  </a:cubicBezTo>
                  <a:cubicBezTo>
                    <a:pt x="222" y="577"/>
                    <a:pt x="223" y="574"/>
                    <a:pt x="226" y="572"/>
                  </a:cubicBezTo>
                  <a:cubicBezTo>
                    <a:pt x="228" y="571"/>
                    <a:pt x="234" y="568"/>
                    <a:pt x="235" y="565"/>
                  </a:cubicBezTo>
                  <a:cubicBezTo>
                    <a:pt x="236" y="562"/>
                    <a:pt x="234" y="554"/>
                    <a:pt x="234" y="553"/>
                  </a:cubicBezTo>
                  <a:cubicBezTo>
                    <a:pt x="234" y="552"/>
                    <a:pt x="233" y="546"/>
                    <a:pt x="232" y="546"/>
                  </a:cubicBezTo>
                  <a:cubicBezTo>
                    <a:pt x="231" y="546"/>
                    <a:pt x="231" y="545"/>
                    <a:pt x="232" y="542"/>
                  </a:cubicBezTo>
                  <a:cubicBezTo>
                    <a:pt x="233" y="540"/>
                    <a:pt x="243" y="532"/>
                    <a:pt x="246" y="530"/>
                  </a:cubicBezTo>
                  <a:cubicBezTo>
                    <a:pt x="248" y="528"/>
                    <a:pt x="252" y="527"/>
                    <a:pt x="253" y="526"/>
                  </a:cubicBezTo>
                  <a:cubicBezTo>
                    <a:pt x="254" y="525"/>
                    <a:pt x="259" y="519"/>
                    <a:pt x="260" y="519"/>
                  </a:cubicBezTo>
                  <a:cubicBezTo>
                    <a:pt x="260" y="518"/>
                    <a:pt x="259" y="515"/>
                    <a:pt x="258" y="513"/>
                  </a:cubicBezTo>
                  <a:cubicBezTo>
                    <a:pt x="257" y="511"/>
                    <a:pt x="257" y="503"/>
                    <a:pt x="257" y="501"/>
                  </a:cubicBezTo>
                  <a:cubicBezTo>
                    <a:pt x="257" y="501"/>
                    <a:pt x="257" y="500"/>
                    <a:pt x="257" y="500"/>
                  </a:cubicBezTo>
                  <a:cubicBezTo>
                    <a:pt x="257" y="500"/>
                    <a:pt x="257" y="500"/>
                    <a:pt x="257" y="499"/>
                  </a:cubicBezTo>
                  <a:cubicBezTo>
                    <a:pt x="257" y="499"/>
                    <a:pt x="257" y="499"/>
                    <a:pt x="257" y="498"/>
                  </a:cubicBezTo>
                  <a:cubicBezTo>
                    <a:pt x="257" y="498"/>
                    <a:pt x="257" y="498"/>
                    <a:pt x="257" y="498"/>
                  </a:cubicBezTo>
                  <a:cubicBezTo>
                    <a:pt x="257" y="497"/>
                    <a:pt x="257" y="497"/>
                    <a:pt x="257" y="497"/>
                  </a:cubicBezTo>
                  <a:cubicBezTo>
                    <a:pt x="257" y="496"/>
                    <a:pt x="257" y="496"/>
                    <a:pt x="257" y="496"/>
                  </a:cubicBezTo>
                  <a:cubicBezTo>
                    <a:pt x="257" y="496"/>
                    <a:pt x="257" y="496"/>
                    <a:pt x="257" y="496"/>
                  </a:cubicBezTo>
                  <a:cubicBezTo>
                    <a:pt x="257" y="495"/>
                    <a:pt x="257" y="495"/>
                    <a:pt x="257" y="495"/>
                  </a:cubicBezTo>
                  <a:cubicBezTo>
                    <a:pt x="256" y="493"/>
                    <a:pt x="253" y="491"/>
                    <a:pt x="252" y="489"/>
                  </a:cubicBezTo>
                  <a:cubicBezTo>
                    <a:pt x="251" y="488"/>
                    <a:pt x="252" y="480"/>
                    <a:pt x="252" y="479"/>
                  </a:cubicBezTo>
                  <a:cubicBezTo>
                    <a:pt x="252" y="478"/>
                    <a:pt x="250" y="474"/>
                    <a:pt x="250" y="473"/>
                  </a:cubicBezTo>
                  <a:cubicBezTo>
                    <a:pt x="250" y="472"/>
                    <a:pt x="250" y="470"/>
                    <a:pt x="250" y="469"/>
                  </a:cubicBezTo>
                  <a:cubicBezTo>
                    <a:pt x="250" y="469"/>
                    <a:pt x="250" y="469"/>
                    <a:pt x="250" y="469"/>
                  </a:cubicBezTo>
                  <a:cubicBezTo>
                    <a:pt x="250" y="469"/>
                    <a:pt x="250" y="469"/>
                    <a:pt x="250" y="469"/>
                  </a:cubicBezTo>
                  <a:cubicBezTo>
                    <a:pt x="251" y="469"/>
                    <a:pt x="251" y="469"/>
                    <a:pt x="251" y="469"/>
                  </a:cubicBezTo>
                  <a:cubicBezTo>
                    <a:pt x="251" y="469"/>
                    <a:pt x="251" y="469"/>
                    <a:pt x="251" y="469"/>
                  </a:cubicBezTo>
                  <a:cubicBezTo>
                    <a:pt x="251" y="468"/>
                    <a:pt x="252" y="467"/>
                    <a:pt x="252" y="466"/>
                  </a:cubicBezTo>
                  <a:cubicBezTo>
                    <a:pt x="252" y="466"/>
                    <a:pt x="252" y="466"/>
                    <a:pt x="252" y="466"/>
                  </a:cubicBezTo>
                  <a:cubicBezTo>
                    <a:pt x="253" y="465"/>
                    <a:pt x="253" y="465"/>
                    <a:pt x="253" y="464"/>
                  </a:cubicBezTo>
                  <a:cubicBezTo>
                    <a:pt x="254" y="462"/>
                    <a:pt x="257" y="457"/>
                    <a:pt x="258" y="456"/>
                  </a:cubicBezTo>
                  <a:cubicBezTo>
                    <a:pt x="258" y="456"/>
                    <a:pt x="258" y="456"/>
                    <a:pt x="258" y="456"/>
                  </a:cubicBezTo>
                  <a:cubicBezTo>
                    <a:pt x="258" y="456"/>
                    <a:pt x="258" y="456"/>
                    <a:pt x="259" y="456"/>
                  </a:cubicBezTo>
                  <a:cubicBezTo>
                    <a:pt x="259" y="456"/>
                    <a:pt x="259" y="456"/>
                    <a:pt x="259" y="455"/>
                  </a:cubicBezTo>
                  <a:cubicBezTo>
                    <a:pt x="259" y="455"/>
                    <a:pt x="259" y="455"/>
                    <a:pt x="259" y="455"/>
                  </a:cubicBezTo>
                  <a:cubicBezTo>
                    <a:pt x="260" y="455"/>
                    <a:pt x="261" y="455"/>
                    <a:pt x="261" y="455"/>
                  </a:cubicBezTo>
                  <a:cubicBezTo>
                    <a:pt x="262" y="455"/>
                    <a:pt x="268" y="447"/>
                    <a:pt x="270" y="443"/>
                  </a:cubicBezTo>
                  <a:cubicBezTo>
                    <a:pt x="272" y="440"/>
                    <a:pt x="278" y="437"/>
                    <a:pt x="280" y="436"/>
                  </a:cubicBezTo>
                  <a:cubicBezTo>
                    <a:pt x="282" y="435"/>
                    <a:pt x="281" y="435"/>
                    <a:pt x="281" y="434"/>
                  </a:cubicBezTo>
                  <a:cubicBezTo>
                    <a:pt x="282" y="433"/>
                    <a:pt x="283" y="432"/>
                    <a:pt x="285" y="431"/>
                  </a:cubicBezTo>
                  <a:cubicBezTo>
                    <a:pt x="287" y="430"/>
                    <a:pt x="292" y="420"/>
                    <a:pt x="293" y="417"/>
                  </a:cubicBezTo>
                  <a:cubicBezTo>
                    <a:pt x="294" y="415"/>
                    <a:pt x="298" y="408"/>
                    <a:pt x="299" y="406"/>
                  </a:cubicBezTo>
                  <a:cubicBezTo>
                    <a:pt x="300" y="405"/>
                    <a:pt x="300" y="398"/>
                    <a:pt x="300" y="396"/>
                  </a:cubicBezTo>
                  <a:cubicBezTo>
                    <a:pt x="300" y="394"/>
                    <a:pt x="300" y="393"/>
                    <a:pt x="299" y="394"/>
                  </a:cubicBezTo>
                  <a:cubicBezTo>
                    <a:pt x="298" y="394"/>
                    <a:pt x="294" y="396"/>
                    <a:pt x="293" y="397"/>
                  </a:cubicBezTo>
                  <a:cubicBezTo>
                    <a:pt x="291" y="398"/>
                    <a:pt x="287" y="397"/>
                    <a:pt x="285" y="397"/>
                  </a:cubicBezTo>
                  <a:cubicBezTo>
                    <a:pt x="283" y="398"/>
                    <a:pt x="283" y="399"/>
                    <a:pt x="282" y="399"/>
                  </a:cubicBezTo>
                  <a:cubicBezTo>
                    <a:pt x="280" y="400"/>
                    <a:pt x="281" y="399"/>
                    <a:pt x="279" y="398"/>
                  </a:cubicBezTo>
                  <a:cubicBezTo>
                    <a:pt x="277" y="398"/>
                    <a:pt x="273" y="400"/>
                    <a:pt x="272" y="401"/>
                  </a:cubicBezTo>
                  <a:cubicBezTo>
                    <a:pt x="271" y="401"/>
                    <a:pt x="268" y="397"/>
                    <a:pt x="268" y="396"/>
                  </a:cubicBezTo>
                  <a:cubicBezTo>
                    <a:pt x="268" y="396"/>
                    <a:pt x="267" y="395"/>
                    <a:pt x="267" y="395"/>
                  </a:cubicBezTo>
                  <a:cubicBezTo>
                    <a:pt x="267" y="395"/>
                    <a:pt x="267" y="395"/>
                    <a:pt x="267" y="395"/>
                  </a:cubicBezTo>
                  <a:cubicBezTo>
                    <a:pt x="267" y="395"/>
                    <a:pt x="267" y="395"/>
                    <a:pt x="267" y="395"/>
                  </a:cubicBezTo>
                  <a:cubicBezTo>
                    <a:pt x="267" y="395"/>
                    <a:pt x="266" y="394"/>
                    <a:pt x="266" y="394"/>
                  </a:cubicBezTo>
                  <a:cubicBezTo>
                    <a:pt x="266" y="394"/>
                    <a:pt x="266" y="394"/>
                    <a:pt x="266" y="394"/>
                  </a:cubicBezTo>
                  <a:cubicBezTo>
                    <a:pt x="266" y="394"/>
                    <a:pt x="266" y="394"/>
                    <a:pt x="266" y="394"/>
                  </a:cubicBezTo>
                  <a:cubicBezTo>
                    <a:pt x="266" y="394"/>
                    <a:pt x="266" y="393"/>
                    <a:pt x="266" y="393"/>
                  </a:cubicBezTo>
                  <a:cubicBezTo>
                    <a:pt x="266" y="392"/>
                    <a:pt x="266" y="392"/>
                    <a:pt x="266" y="391"/>
                  </a:cubicBezTo>
                  <a:cubicBezTo>
                    <a:pt x="265" y="391"/>
                    <a:pt x="265" y="390"/>
                    <a:pt x="265" y="389"/>
                  </a:cubicBezTo>
                  <a:cubicBezTo>
                    <a:pt x="265" y="389"/>
                    <a:pt x="265" y="389"/>
                    <a:pt x="265" y="389"/>
                  </a:cubicBezTo>
                  <a:cubicBezTo>
                    <a:pt x="264" y="389"/>
                    <a:pt x="264" y="389"/>
                    <a:pt x="264" y="389"/>
                  </a:cubicBezTo>
                  <a:cubicBezTo>
                    <a:pt x="264" y="388"/>
                    <a:pt x="264" y="388"/>
                    <a:pt x="264" y="388"/>
                  </a:cubicBezTo>
                  <a:cubicBezTo>
                    <a:pt x="262" y="387"/>
                    <a:pt x="261" y="386"/>
                    <a:pt x="259" y="385"/>
                  </a:cubicBezTo>
                  <a:cubicBezTo>
                    <a:pt x="258" y="384"/>
                    <a:pt x="257" y="382"/>
                    <a:pt x="256" y="382"/>
                  </a:cubicBezTo>
                  <a:cubicBezTo>
                    <a:pt x="255" y="382"/>
                    <a:pt x="252" y="378"/>
                    <a:pt x="250" y="378"/>
                  </a:cubicBezTo>
                  <a:cubicBezTo>
                    <a:pt x="249" y="378"/>
                    <a:pt x="248" y="373"/>
                    <a:pt x="247" y="371"/>
                  </a:cubicBezTo>
                  <a:cubicBezTo>
                    <a:pt x="247" y="370"/>
                    <a:pt x="247" y="370"/>
                    <a:pt x="246" y="369"/>
                  </a:cubicBezTo>
                  <a:cubicBezTo>
                    <a:pt x="246" y="369"/>
                    <a:pt x="246" y="369"/>
                    <a:pt x="246" y="369"/>
                  </a:cubicBezTo>
                  <a:cubicBezTo>
                    <a:pt x="246" y="368"/>
                    <a:pt x="245" y="368"/>
                    <a:pt x="244" y="367"/>
                  </a:cubicBezTo>
                  <a:cubicBezTo>
                    <a:pt x="244" y="367"/>
                    <a:pt x="244" y="367"/>
                    <a:pt x="244" y="367"/>
                  </a:cubicBezTo>
                  <a:cubicBezTo>
                    <a:pt x="244" y="366"/>
                    <a:pt x="244" y="366"/>
                    <a:pt x="244" y="366"/>
                  </a:cubicBezTo>
                  <a:cubicBezTo>
                    <a:pt x="244" y="366"/>
                    <a:pt x="243" y="366"/>
                    <a:pt x="243" y="366"/>
                  </a:cubicBezTo>
                  <a:cubicBezTo>
                    <a:pt x="243" y="366"/>
                    <a:pt x="243" y="365"/>
                    <a:pt x="243" y="365"/>
                  </a:cubicBezTo>
                  <a:cubicBezTo>
                    <a:pt x="243" y="365"/>
                    <a:pt x="243" y="365"/>
                    <a:pt x="243" y="365"/>
                  </a:cubicBezTo>
                  <a:cubicBezTo>
                    <a:pt x="243" y="365"/>
                    <a:pt x="242" y="365"/>
                    <a:pt x="242" y="365"/>
                  </a:cubicBezTo>
                  <a:cubicBezTo>
                    <a:pt x="241" y="364"/>
                    <a:pt x="238" y="360"/>
                    <a:pt x="238" y="357"/>
                  </a:cubicBezTo>
                  <a:cubicBezTo>
                    <a:pt x="238" y="355"/>
                    <a:pt x="237" y="352"/>
                    <a:pt x="237" y="351"/>
                  </a:cubicBezTo>
                  <a:cubicBezTo>
                    <a:pt x="237" y="349"/>
                    <a:pt x="237" y="348"/>
                    <a:pt x="235" y="348"/>
                  </a:cubicBezTo>
                  <a:cubicBezTo>
                    <a:pt x="233" y="347"/>
                    <a:pt x="231" y="344"/>
                    <a:pt x="231" y="344"/>
                  </a:cubicBezTo>
                  <a:cubicBezTo>
                    <a:pt x="230" y="343"/>
                    <a:pt x="232" y="342"/>
                    <a:pt x="231" y="341"/>
                  </a:cubicBezTo>
                  <a:cubicBezTo>
                    <a:pt x="231" y="340"/>
                    <a:pt x="225" y="329"/>
                    <a:pt x="224" y="327"/>
                  </a:cubicBezTo>
                  <a:cubicBezTo>
                    <a:pt x="222" y="324"/>
                    <a:pt x="223" y="324"/>
                    <a:pt x="223" y="323"/>
                  </a:cubicBezTo>
                  <a:cubicBezTo>
                    <a:pt x="223" y="323"/>
                    <a:pt x="221" y="321"/>
                    <a:pt x="220" y="320"/>
                  </a:cubicBezTo>
                  <a:cubicBezTo>
                    <a:pt x="219" y="319"/>
                    <a:pt x="224" y="323"/>
                    <a:pt x="225" y="324"/>
                  </a:cubicBezTo>
                  <a:cubicBezTo>
                    <a:pt x="225" y="324"/>
                    <a:pt x="225" y="324"/>
                    <a:pt x="226" y="324"/>
                  </a:cubicBezTo>
                  <a:cubicBezTo>
                    <a:pt x="226" y="324"/>
                    <a:pt x="226" y="324"/>
                    <a:pt x="226" y="324"/>
                  </a:cubicBezTo>
                  <a:cubicBezTo>
                    <a:pt x="226" y="324"/>
                    <a:pt x="226" y="323"/>
                    <a:pt x="226" y="323"/>
                  </a:cubicBezTo>
                  <a:cubicBezTo>
                    <a:pt x="227" y="323"/>
                    <a:pt x="227" y="323"/>
                    <a:pt x="228" y="323"/>
                  </a:cubicBezTo>
                  <a:cubicBezTo>
                    <a:pt x="228" y="323"/>
                    <a:pt x="228" y="323"/>
                    <a:pt x="228" y="323"/>
                  </a:cubicBezTo>
                  <a:cubicBezTo>
                    <a:pt x="230" y="323"/>
                    <a:pt x="232" y="328"/>
                    <a:pt x="233" y="330"/>
                  </a:cubicBezTo>
                  <a:cubicBezTo>
                    <a:pt x="235" y="332"/>
                    <a:pt x="237" y="334"/>
                    <a:pt x="238" y="335"/>
                  </a:cubicBezTo>
                  <a:cubicBezTo>
                    <a:pt x="239" y="335"/>
                    <a:pt x="237" y="336"/>
                    <a:pt x="238" y="337"/>
                  </a:cubicBezTo>
                  <a:cubicBezTo>
                    <a:pt x="238" y="338"/>
                    <a:pt x="240" y="339"/>
                    <a:pt x="241" y="340"/>
                  </a:cubicBezTo>
                  <a:cubicBezTo>
                    <a:pt x="242" y="340"/>
                    <a:pt x="247" y="347"/>
                    <a:pt x="247" y="348"/>
                  </a:cubicBezTo>
                  <a:cubicBezTo>
                    <a:pt x="248" y="349"/>
                    <a:pt x="247" y="349"/>
                    <a:pt x="246" y="350"/>
                  </a:cubicBezTo>
                  <a:cubicBezTo>
                    <a:pt x="246" y="351"/>
                    <a:pt x="248" y="355"/>
                    <a:pt x="249" y="357"/>
                  </a:cubicBezTo>
                  <a:cubicBezTo>
                    <a:pt x="250" y="358"/>
                    <a:pt x="252" y="359"/>
                    <a:pt x="253" y="360"/>
                  </a:cubicBezTo>
                  <a:cubicBezTo>
                    <a:pt x="254" y="361"/>
                    <a:pt x="256" y="363"/>
                    <a:pt x="257" y="365"/>
                  </a:cubicBezTo>
                  <a:cubicBezTo>
                    <a:pt x="258" y="367"/>
                    <a:pt x="261" y="370"/>
                    <a:pt x="262" y="372"/>
                  </a:cubicBezTo>
                  <a:cubicBezTo>
                    <a:pt x="262" y="373"/>
                    <a:pt x="262" y="373"/>
                    <a:pt x="262" y="373"/>
                  </a:cubicBezTo>
                  <a:cubicBezTo>
                    <a:pt x="262" y="373"/>
                    <a:pt x="262" y="374"/>
                    <a:pt x="262" y="374"/>
                  </a:cubicBezTo>
                  <a:cubicBezTo>
                    <a:pt x="262" y="374"/>
                    <a:pt x="262" y="374"/>
                    <a:pt x="262" y="374"/>
                  </a:cubicBezTo>
                  <a:cubicBezTo>
                    <a:pt x="262" y="374"/>
                    <a:pt x="262" y="374"/>
                    <a:pt x="262" y="374"/>
                  </a:cubicBezTo>
                  <a:cubicBezTo>
                    <a:pt x="262" y="374"/>
                    <a:pt x="262" y="374"/>
                    <a:pt x="262" y="375"/>
                  </a:cubicBezTo>
                  <a:cubicBezTo>
                    <a:pt x="262" y="375"/>
                    <a:pt x="262" y="375"/>
                    <a:pt x="262" y="375"/>
                  </a:cubicBezTo>
                  <a:cubicBezTo>
                    <a:pt x="262" y="376"/>
                    <a:pt x="262" y="376"/>
                    <a:pt x="262" y="376"/>
                  </a:cubicBezTo>
                  <a:cubicBezTo>
                    <a:pt x="262" y="376"/>
                    <a:pt x="262" y="376"/>
                    <a:pt x="262" y="376"/>
                  </a:cubicBezTo>
                  <a:cubicBezTo>
                    <a:pt x="262" y="378"/>
                    <a:pt x="266" y="385"/>
                    <a:pt x="266" y="387"/>
                  </a:cubicBezTo>
                  <a:cubicBezTo>
                    <a:pt x="266" y="388"/>
                    <a:pt x="267" y="390"/>
                    <a:pt x="268" y="390"/>
                  </a:cubicBezTo>
                  <a:cubicBezTo>
                    <a:pt x="270" y="390"/>
                    <a:pt x="273" y="389"/>
                    <a:pt x="274" y="388"/>
                  </a:cubicBezTo>
                  <a:cubicBezTo>
                    <a:pt x="275" y="387"/>
                    <a:pt x="279" y="387"/>
                    <a:pt x="282" y="387"/>
                  </a:cubicBezTo>
                  <a:cubicBezTo>
                    <a:pt x="285" y="387"/>
                    <a:pt x="292" y="383"/>
                    <a:pt x="294" y="382"/>
                  </a:cubicBezTo>
                  <a:cubicBezTo>
                    <a:pt x="296" y="380"/>
                    <a:pt x="303" y="379"/>
                    <a:pt x="304" y="378"/>
                  </a:cubicBezTo>
                  <a:cubicBezTo>
                    <a:pt x="304" y="378"/>
                    <a:pt x="305" y="375"/>
                    <a:pt x="305" y="374"/>
                  </a:cubicBezTo>
                  <a:cubicBezTo>
                    <a:pt x="305" y="374"/>
                    <a:pt x="306" y="374"/>
                    <a:pt x="306" y="374"/>
                  </a:cubicBezTo>
                  <a:cubicBezTo>
                    <a:pt x="306" y="374"/>
                    <a:pt x="306" y="374"/>
                    <a:pt x="306" y="374"/>
                  </a:cubicBezTo>
                  <a:cubicBezTo>
                    <a:pt x="306" y="374"/>
                    <a:pt x="306" y="374"/>
                    <a:pt x="307" y="374"/>
                  </a:cubicBezTo>
                  <a:cubicBezTo>
                    <a:pt x="307" y="374"/>
                    <a:pt x="307" y="373"/>
                    <a:pt x="307" y="373"/>
                  </a:cubicBezTo>
                  <a:cubicBezTo>
                    <a:pt x="307" y="373"/>
                    <a:pt x="307" y="373"/>
                    <a:pt x="308" y="373"/>
                  </a:cubicBezTo>
                  <a:cubicBezTo>
                    <a:pt x="308" y="373"/>
                    <a:pt x="308" y="373"/>
                    <a:pt x="308" y="373"/>
                  </a:cubicBezTo>
                  <a:cubicBezTo>
                    <a:pt x="308" y="373"/>
                    <a:pt x="309" y="373"/>
                    <a:pt x="309" y="373"/>
                  </a:cubicBezTo>
                  <a:cubicBezTo>
                    <a:pt x="309" y="373"/>
                    <a:pt x="309" y="373"/>
                    <a:pt x="309" y="372"/>
                  </a:cubicBezTo>
                  <a:cubicBezTo>
                    <a:pt x="310" y="372"/>
                    <a:pt x="310" y="372"/>
                    <a:pt x="310" y="372"/>
                  </a:cubicBezTo>
                  <a:cubicBezTo>
                    <a:pt x="310" y="372"/>
                    <a:pt x="311" y="372"/>
                    <a:pt x="311" y="372"/>
                  </a:cubicBezTo>
                  <a:cubicBezTo>
                    <a:pt x="311" y="372"/>
                    <a:pt x="311" y="372"/>
                    <a:pt x="311" y="372"/>
                  </a:cubicBezTo>
                  <a:cubicBezTo>
                    <a:pt x="312" y="372"/>
                    <a:pt x="312" y="372"/>
                    <a:pt x="312" y="372"/>
                  </a:cubicBezTo>
                  <a:cubicBezTo>
                    <a:pt x="312" y="372"/>
                    <a:pt x="312" y="372"/>
                    <a:pt x="312" y="372"/>
                  </a:cubicBezTo>
                  <a:cubicBezTo>
                    <a:pt x="313" y="372"/>
                    <a:pt x="313" y="371"/>
                    <a:pt x="313" y="371"/>
                  </a:cubicBezTo>
                  <a:cubicBezTo>
                    <a:pt x="313" y="371"/>
                    <a:pt x="313" y="371"/>
                    <a:pt x="313" y="371"/>
                  </a:cubicBezTo>
                  <a:cubicBezTo>
                    <a:pt x="315" y="371"/>
                    <a:pt x="318" y="371"/>
                    <a:pt x="318" y="370"/>
                  </a:cubicBezTo>
                  <a:cubicBezTo>
                    <a:pt x="318" y="368"/>
                    <a:pt x="319" y="368"/>
                    <a:pt x="320" y="367"/>
                  </a:cubicBezTo>
                  <a:cubicBezTo>
                    <a:pt x="322" y="367"/>
                    <a:pt x="322" y="366"/>
                    <a:pt x="322" y="365"/>
                  </a:cubicBezTo>
                  <a:cubicBezTo>
                    <a:pt x="323" y="364"/>
                    <a:pt x="325" y="363"/>
                    <a:pt x="327" y="363"/>
                  </a:cubicBezTo>
                  <a:cubicBezTo>
                    <a:pt x="328" y="363"/>
                    <a:pt x="327" y="362"/>
                    <a:pt x="327" y="360"/>
                  </a:cubicBezTo>
                  <a:cubicBezTo>
                    <a:pt x="327" y="359"/>
                    <a:pt x="327" y="358"/>
                    <a:pt x="328" y="356"/>
                  </a:cubicBezTo>
                  <a:cubicBezTo>
                    <a:pt x="328" y="354"/>
                    <a:pt x="328" y="356"/>
                    <a:pt x="329" y="357"/>
                  </a:cubicBezTo>
                  <a:cubicBezTo>
                    <a:pt x="330" y="357"/>
                    <a:pt x="331" y="354"/>
                    <a:pt x="332" y="353"/>
                  </a:cubicBezTo>
                  <a:cubicBezTo>
                    <a:pt x="333" y="353"/>
                    <a:pt x="334" y="351"/>
                    <a:pt x="334" y="349"/>
                  </a:cubicBezTo>
                  <a:cubicBezTo>
                    <a:pt x="335" y="348"/>
                    <a:pt x="335" y="347"/>
                    <a:pt x="334" y="347"/>
                  </a:cubicBezTo>
                  <a:cubicBezTo>
                    <a:pt x="332" y="346"/>
                    <a:pt x="332" y="345"/>
                    <a:pt x="330" y="343"/>
                  </a:cubicBezTo>
                  <a:cubicBezTo>
                    <a:pt x="329" y="342"/>
                    <a:pt x="326" y="342"/>
                    <a:pt x="324" y="342"/>
                  </a:cubicBezTo>
                  <a:cubicBezTo>
                    <a:pt x="324" y="342"/>
                    <a:pt x="324" y="342"/>
                    <a:pt x="324" y="342"/>
                  </a:cubicBezTo>
                  <a:cubicBezTo>
                    <a:pt x="323" y="342"/>
                    <a:pt x="323" y="342"/>
                    <a:pt x="323" y="341"/>
                  </a:cubicBezTo>
                  <a:cubicBezTo>
                    <a:pt x="323" y="341"/>
                    <a:pt x="323" y="341"/>
                    <a:pt x="323" y="341"/>
                  </a:cubicBezTo>
                  <a:cubicBezTo>
                    <a:pt x="323" y="341"/>
                    <a:pt x="323" y="341"/>
                    <a:pt x="323" y="341"/>
                  </a:cubicBezTo>
                  <a:cubicBezTo>
                    <a:pt x="322" y="341"/>
                    <a:pt x="322" y="341"/>
                    <a:pt x="322" y="340"/>
                  </a:cubicBezTo>
                  <a:cubicBezTo>
                    <a:pt x="322" y="340"/>
                    <a:pt x="322" y="340"/>
                    <a:pt x="322" y="340"/>
                  </a:cubicBezTo>
                  <a:cubicBezTo>
                    <a:pt x="322" y="340"/>
                    <a:pt x="322" y="340"/>
                    <a:pt x="321" y="339"/>
                  </a:cubicBezTo>
                  <a:cubicBezTo>
                    <a:pt x="321" y="339"/>
                    <a:pt x="321" y="339"/>
                    <a:pt x="321" y="339"/>
                  </a:cubicBezTo>
                  <a:cubicBezTo>
                    <a:pt x="321" y="339"/>
                    <a:pt x="321" y="339"/>
                    <a:pt x="321" y="338"/>
                  </a:cubicBezTo>
                  <a:cubicBezTo>
                    <a:pt x="321" y="338"/>
                    <a:pt x="321" y="338"/>
                    <a:pt x="321" y="338"/>
                  </a:cubicBezTo>
                  <a:cubicBezTo>
                    <a:pt x="320" y="337"/>
                    <a:pt x="320" y="336"/>
                    <a:pt x="320" y="335"/>
                  </a:cubicBezTo>
                  <a:cubicBezTo>
                    <a:pt x="319" y="333"/>
                    <a:pt x="321" y="332"/>
                    <a:pt x="320" y="332"/>
                  </a:cubicBezTo>
                  <a:cubicBezTo>
                    <a:pt x="319" y="332"/>
                    <a:pt x="313" y="338"/>
                    <a:pt x="312" y="340"/>
                  </a:cubicBezTo>
                  <a:cubicBezTo>
                    <a:pt x="311" y="341"/>
                    <a:pt x="307" y="340"/>
                    <a:pt x="305" y="340"/>
                  </a:cubicBezTo>
                  <a:cubicBezTo>
                    <a:pt x="303" y="340"/>
                    <a:pt x="303" y="341"/>
                    <a:pt x="301" y="340"/>
                  </a:cubicBezTo>
                  <a:cubicBezTo>
                    <a:pt x="301" y="340"/>
                    <a:pt x="301" y="340"/>
                    <a:pt x="300" y="340"/>
                  </a:cubicBezTo>
                  <a:cubicBezTo>
                    <a:pt x="300" y="340"/>
                    <a:pt x="300" y="340"/>
                    <a:pt x="300" y="340"/>
                  </a:cubicBezTo>
                  <a:cubicBezTo>
                    <a:pt x="300" y="340"/>
                    <a:pt x="300" y="339"/>
                    <a:pt x="300" y="339"/>
                  </a:cubicBezTo>
                  <a:cubicBezTo>
                    <a:pt x="299" y="339"/>
                    <a:pt x="299" y="339"/>
                    <a:pt x="299" y="339"/>
                  </a:cubicBezTo>
                  <a:cubicBezTo>
                    <a:pt x="299" y="339"/>
                    <a:pt x="299" y="339"/>
                    <a:pt x="299" y="339"/>
                  </a:cubicBezTo>
                  <a:cubicBezTo>
                    <a:pt x="299" y="339"/>
                    <a:pt x="299" y="338"/>
                    <a:pt x="299" y="338"/>
                  </a:cubicBezTo>
                  <a:cubicBezTo>
                    <a:pt x="299" y="338"/>
                    <a:pt x="299" y="338"/>
                    <a:pt x="298" y="338"/>
                  </a:cubicBezTo>
                  <a:cubicBezTo>
                    <a:pt x="298" y="337"/>
                    <a:pt x="301" y="336"/>
                    <a:pt x="301" y="335"/>
                  </a:cubicBezTo>
                  <a:cubicBezTo>
                    <a:pt x="301" y="334"/>
                    <a:pt x="299" y="332"/>
                    <a:pt x="298" y="331"/>
                  </a:cubicBezTo>
                  <a:cubicBezTo>
                    <a:pt x="298" y="331"/>
                    <a:pt x="297" y="333"/>
                    <a:pt x="297" y="334"/>
                  </a:cubicBezTo>
                  <a:cubicBezTo>
                    <a:pt x="296" y="334"/>
                    <a:pt x="296" y="334"/>
                    <a:pt x="296" y="334"/>
                  </a:cubicBezTo>
                  <a:cubicBezTo>
                    <a:pt x="296" y="334"/>
                    <a:pt x="296" y="334"/>
                    <a:pt x="296" y="334"/>
                  </a:cubicBezTo>
                  <a:cubicBezTo>
                    <a:pt x="296" y="334"/>
                    <a:pt x="296" y="334"/>
                    <a:pt x="295" y="334"/>
                  </a:cubicBezTo>
                  <a:cubicBezTo>
                    <a:pt x="295" y="334"/>
                    <a:pt x="295" y="334"/>
                    <a:pt x="295" y="334"/>
                  </a:cubicBezTo>
                  <a:cubicBezTo>
                    <a:pt x="295" y="333"/>
                    <a:pt x="295" y="333"/>
                    <a:pt x="295" y="333"/>
                  </a:cubicBezTo>
                  <a:cubicBezTo>
                    <a:pt x="295" y="333"/>
                    <a:pt x="294" y="333"/>
                    <a:pt x="294" y="333"/>
                  </a:cubicBezTo>
                  <a:cubicBezTo>
                    <a:pt x="294" y="332"/>
                    <a:pt x="293" y="330"/>
                    <a:pt x="293" y="329"/>
                  </a:cubicBezTo>
                  <a:cubicBezTo>
                    <a:pt x="293" y="328"/>
                    <a:pt x="291" y="326"/>
                    <a:pt x="290" y="325"/>
                  </a:cubicBezTo>
                  <a:cubicBezTo>
                    <a:pt x="289" y="325"/>
                    <a:pt x="287" y="323"/>
                    <a:pt x="287" y="322"/>
                  </a:cubicBezTo>
                  <a:cubicBezTo>
                    <a:pt x="287" y="322"/>
                    <a:pt x="287" y="321"/>
                    <a:pt x="286" y="321"/>
                  </a:cubicBezTo>
                  <a:cubicBezTo>
                    <a:pt x="286" y="321"/>
                    <a:pt x="286" y="321"/>
                    <a:pt x="286" y="321"/>
                  </a:cubicBezTo>
                  <a:cubicBezTo>
                    <a:pt x="286" y="320"/>
                    <a:pt x="286" y="320"/>
                    <a:pt x="285" y="319"/>
                  </a:cubicBezTo>
                  <a:cubicBezTo>
                    <a:pt x="285" y="319"/>
                    <a:pt x="284" y="318"/>
                    <a:pt x="284" y="318"/>
                  </a:cubicBezTo>
                  <a:cubicBezTo>
                    <a:pt x="284" y="318"/>
                    <a:pt x="283" y="317"/>
                    <a:pt x="283" y="317"/>
                  </a:cubicBezTo>
                  <a:cubicBezTo>
                    <a:pt x="283" y="317"/>
                    <a:pt x="283" y="317"/>
                    <a:pt x="283" y="317"/>
                  </a:cubicBezTo>
                  <a:cubicBezTo>
                    <a:pt x="283" y="317"/>
                    <a:pt x="283" y="317"/>
                    <a:pt x="283" y="317"/>
                  </a:cubicBezTo>
                  <a:cubicBezTo>
                    <a:pt x="283" y="317"/>
                    <a:pt x="283" y="317"/>
                    <a:pt x="283" y="317"/>
                  </a:cubicBezTo>
                  <a:cubicBezTo>
                    <a:pt x="283" y="316"/>
                    <a:pt x="284" y="316"/>
                    <a:pt x="284" y="316"/>
                  </a:cubicBezTo>
                  <a:cubicBezTo>
                    <a:pt x="284" y="316"/>
                    <a:pt x="284" y="316"/>
                    <a:pt x="284" y="316"/>
                  </a:cubicBezTo>
                  <a:cubicBezTo>
                    <a:pt x="284" y="316"/>
                    <a:pt x="284" y="316"/>
                    <a:pt x="284" y="316"/>
                  </a:cubicBezTo>
                  <a:cubicBezTo>
                    <a:pt x="284" y="316"/>
                    <a:pt x="284" y="316"/>
                    <a:pt x="284" y="316"/>
                  </a:cubicBezTo>
                  <a:cubicBezTo>
                    <a:pt x="284" y="316"/>
                    <a:pt x="284" y="316"/>
                    <a:pt x="284" y="315"/>
                  </a:cubicBezTo>
                  <a:cubicBezTo>
                    <a:pt x="284" y="315"/>
                    <a:pt x="286" y="315"/>
                    <a:pt x="287" y="315"/>
                  </a:cubicBezTo>
                  <a:cubicBezTo>
                    <a:pt x="287" y="315"/>
                    <a:pt x="287" y="315"/>
                    <a:pt x="287" y="315"/>
                  </a:cubicBezTo>
                  <a:cubicBezTo>
                    <a:pt x="287" y="315"/>
                    <a:pt x="287" y="315"/>
                    <a:pt x="288" y="315"/>
                  </a:cubicBezTo>
                  <a:cubicBezTo>
                    <a:pt x="288" y="315"/>
                    <a:pt x="288" y="314"/>
                    <a:pt x="288" y="314"/>
                  </a:cubicBezTo>
                  <a:cubicBezTo>
                    <a:pt x="288" y="314"/>
                    <a:pt x="288" y="314"/>
                    <a:pt x="288" y="314"/>
                  </a:cubicBezTo>
                  <a:cubicBezTo>
                    <a:pt x="288" y="314"/>
                    <a:pt x="288" y="314"/>
                    <a:pt x="288" y="314"/>
                  </a:cubicBezTo>
                  <a:cubicBezTo>
                    <a:pt x="288" y="314"/>
                    <a:pt x="288" y="314"/>
                    <a:pt x="288" y="314"/>
                  </a:cubicBezTo>
                  <a:cubicBezTo>
                    <a:pt x="288" y="314"/>
                    <a:pt x="288" y="314"/>
                    <a:pt x="288" y="314"/>
                  </a:cubicBezTo>
                  <a:cubicBezTo>
                    <a:pt x="288" y="313"/>
                    <a:pt x="289" y="314"/>
                    <a:pt x="290" y="315"/>
                  </a:cubicBezTo>
                  <a:cubicBezTo>
                    <a:pt x="290" y="315"/>
                    <a:pt x="292" y="316"/>
                    <a:pt x="293" y="316"/>
                  </a:cubicBezTo>
                  <a:cubicBezTo>
                    <a:pt x="293" y="316"/>
                    <a:pt x="295" y="319"/>
                    <a:pt x="296" y="321"/>
                  </a:cubicBezTo>
                  <a:cubicBezTo>
                    <a:pt x="297" y="323"/>
                    <a:pt x="298" y="323"/>
                    <a:pt x="300" y="323"/>
                  </a:cubicBezTo>
                  <a:cubicBezTo>
                    <a:pt x="303" y="324"/>
                    <a:pt x="303" y="325"/>
                    <a:pt x="304" y="326"/>
                  </a:cubicBezTo>
                  <a:cubicBezTo>
                    <a:pt x="305" y="327"/>
                    <a:pt x="308" y="328"/>
                    <a:pt x="309" y="329"/>
                  </a:cubicBezTo>
                  <a:cubicBezTo>
                    <a:pt x="311" y="329"/>
                    <a:pt x="313" y="330"/>
                    <a:pt x="314" y="330"/>
                  </a:cubicBezTo>
                  <a:cubicBezTo>
                    <a:pt x="315" y="330"/>
                    <a:pt x="318" y="327"/>
                    <a:pt x="319" y="327"/>
                  </a:cubicBezTo>
                  <a:cubicBezTo>
                    <a:pt x="319" y="326"/>
                    <a:pt x="321" y="328"/>
                    <a:pt x="321" y="330"/>
                  </a:cubicBezTo>
                  <a:cubicBezTo>
                    <a:pt x="322" y="332"/>
                    <a:pt x="322" y="333"/>
                    <a:pt x="325" y="334"/>
                  </a:cubicBezTo>
                  <a:cubicBezTo>
                    <a:pt x="328" y="334"/>
                    <a:pt x="337" y="335"/>
                    <a:pt x="338" y="335"/>
                  </a:cubicBezTo>
                  <a:cubicBezTo>
                    <a:pt x="338" y="335"/>
                    <a:pt x="338" y="335"/>
                    <a:pt x="339" y="335"/>
                  </a:cubicBezTo>
                  <a:cubicBezTo>
                    <a:pt x="339" y="335"/>
                    <a:pt x="339" y="335"/>
                    <a:pt x="339" y="335"/>
                  </a:cubicBezTo>
                  <a:cubicBezTo>
                    <a:pt x="340" y="336"/>
                    <a:pt x="342" y="336"/>
                    <a:pt x="344" y="336"/>
                  </a:cubicBezTo>
                  <a:cubicBezTo>
                    <a:pt x="344" y="336"/>
                    <a:pt x="344" y="336"/>
                    <a:pt x="344" y="336"/>
                  </a:cubicBezTo>
                  <a:cubicBezTo>
                    <a:pt x="345" y="336"/>
                    <a:pt x="345" y="336"/>
                    <a:pt x="346" y="336"/>
                  </a:cubicBezTo>
                  <a:cubicBezTo>
                    <a:pt x="349" y="335"/>
                    <a:pt x="349" y="335"/>
                    <a:pt x="351" y="335"/>
                  </a:cubicBezTo>
                  <a:cubicBezTo>
                    <a:pt x="352" y="335"/>
                    <a:pt x="352" y="336"/>
                    <a:pt x="354" y="336"/>
                  </a:cubicBezTo>
                  <a:cubicBezTo>
                    <a:pt x="356" y="336"/>
                    <a:pt x="362" y="335"/>
                    <a:pt x="363" y="335"/>
                  </a:cubicBezTo>
                  <a:cubicBezTo>
                    <a:pt x="364" y="335"/>
                    <a:pt x="365" y="338"/>
                    <a:pt x="366" y="339"/>
                  </a:cubicBezTo>
                  <a:cubicBezTo>
                    <a:pt x="367" y="339"/>
                    <a:pt x="366" y="341"/>
                    <a:pt x="368" y="342"/>
                  </a:cubicBezTo>
                  <a:cubicBezTo>
                    <a:pt x="368" y="342"/>
                    <a:pt x="369" y="342"/>
                    <a:pt x="369" y="342"/>
                  </a:cubicBezTo>
                  <a:cubicBezTo>
                    <a:pt x="369" y="342"/>
                    <a:pt x="369" y="342"/>
                    <a:pt x="369" y="342"/>
                  </a:cubicBezTo>
                  <a:cubicBezTo>
                    <a:pt x="370" y="342"/>
                    <a:pt x="370" y="342"/>
                    <a:pt x="370" y="342"/>
                  </a:cubicBezTo>
                  <a:cubicBezTo>
                    <a:pt x="370" y="342"/>
                    <a:pt x="370" y="342"/>
                    <a:pt x="370" y="342"/>
                  </a:cubicBezTo>
                  <a:cubicBezTo>
                    <a:pt x="371" y="342"/>
                    <a:pt x="371" y="342"/>
                    <a:pt x="371" y="342"/>
                  </a:cubicBezTo>
                  <a:cubicBezTo>
                    <a:pt x="371" y="342"/>
                    <a:pt x="372" y="342"/>
                    <a:pt x="372" y="342"/>
                  </a:cubicBezTo>
                  <a:cubicBezTo>
                    <a:pt x="373" y="342"/>
                    <a:pt x="372" y="342"/>
                    <a:pt x="373" y="344"/>
                  </a:cubicBezTo>
                  <a:cubicBezTo>
                    <a:pt x="373" y="347"/>
                    <a:pt x="379" y="346"/>
                    <a:pt x="380" y="347"/>
                  </a:cubicBezTo>
                  <a:cubicBezTo>
                    <a:pt x="381" y="347"/>
                    <a:pt x="379" y="348"/>
                    <a:pt x="378" y="348"/>
                  </a:cubicBezTo>
                  <a:cubicBezTo>
                    <a:pt x="376" y="349"/>
                    <a:pt x="374" y="347"/>
                    <a:pt x="374" y="348"/>
                  </a:cubicBezTo>
                  <a:cubicBezTo>
                    <a:pt x="374" y="348"/>
                    <a:pt x="381" y="356"/>
                    <a:pt x="382" y="357"/>
                  </a:cubicBezTo>
                  <a:cubicBezTo>
                    <a:pt x="384" y="357"/>
                    <a:pt x="387" y="356"/>
                    <a:pt x="388" y="355"/>
                  </a:cubicBezTo>
                  <a:cubicBezTo>
                    <a:pt x="389" y="354"/>
                    <a:pt x="388" y="349"/>
                    <a:pt x="389" y="350"/>
                  </a:cubicBezTo>
                  <a:cubicBezTo>
                    <a:pt x="389" y="350"/>
                    <a:pt x="390" y="353"/>
                    <a:pt x="390" y="354"/>
                  </a:cubicBezTo>
                  <a:cubicBezTo>
                    <a:pt x="391" y="354"/>
                    <a:pt x="392" y="360"/>
                    <a:pt x="392" y="361"/>
                  </a:cubicBezTo>
                  <a:cubicBezTo>
                    <a:pt x="392" y="362"/>
                    <a:pt x="393" y="366"/>
                    <a:pt x="394" y="369"/>
                  </a:cubicBezTo>
                  <a:cubicBezTo>
                    <a:pt x="395" y="372"/>
                    <a:pt x="399" y="380"/>
                    <a:pt x="400" y="382"/>
                  </a:cubicBezTo>
                  <a:cubicBezTo>
                    <a:pt x="401" y="384"/>
                    <a:pt x="403" y="386"/>
                    <a:pt x="403" y="388"/>
                  </a:cubicBezTo>
                  <a:cubicBezTo>
                    <a:pt x="403" y="390"/>
                    <a:pt x="407" y="395"/>
                    <a:pt x="407" y="396"/>
                  </a:cubicBezTo>
                  <a:cubicBezTo>
                    <a:pt x="408" y="397"/>
                    <a:pt x="413" y="406"/>
                    <a:pt x="414" y="408"/>
                  </a:cubicBezTo>
                  <a:cubicBezTo>
                    <a:pt x="415" y="409"/>
                    <a:pt x="417" y="411"/>
                    <a:pt x="418" y="411"/>
                  </a:cubicBezTo>
                  <a:cubicBezTo>
                    <a:pt x="419" y="412"/>
                    <a:pt x="421" y="409"/>
                    <a:pt x="421" y="408"/>
                  </a:cubicBezTo>
                  <a:cubicBezTo>
                    <a:pt x="421" y="407"/>
                    <a:pt x="423" y="407"/>
                    <a:pt x="423" y="407"/>
                  </a:cubicBezTo>
                  <a:cubicBezTo>
                    <a:pt x="424" y="407"/>
                    <a:pt x="425" y="404"/>
                    <a:pt x="425" y="404"/>
                  </a:cubicBezTo>
                  <a:cubicBezTo>
                    <a:pt x="426" y="403"/>
                    <a:pt x="427" y="402"/>
                    <a:pt x="428" y="400"/>
                  </a:cubicBezTo>
                  <a:cubicBezTo>
                    <a:pt x="428" y="399"/>
                    <a:pt x="427" y="397"/>
                    <a:pt x="426" y="396"/>
                  </a:cubicBezTo>
                  <a:cubicBezTo>
                    <a:pt x="426" y="395"/>
                    <a:pt x="427" y="393"/>
                    <a:pt x="428" y="392"/>
                  </a:cubicBezTo>
                  <a:cubicBezTo>
                    <a:pt x="428" y="391"/>
                    <a:pt x="429" y="387"/>
                    <a:pt x="428" y="385"/>
                  </a:cubicBezTo>
                  <a:cubicBezTo>
                    <a:pt x="428" y="382"/>
                    <a:pt x="428" y="380"/>
                    <a:pt x="428" y="378"/>
                  </a:cubicBezTo>
                  <a:cubicBezTo>
                    <a:pt x="429" y="377"/>
                    <a:pt x="430" y="377"/>
                    <a:pt x="431" y="377"/>
                  </a:cubicBezTo>
                  <a:cubicBezTo>
                    <a:pt x="432" y="376"/>
                    <a:pt x="432" y="375"/>
                    <a:pt x="433" y="375"/>
                  </a:cubicBezTo>
                  <a:cubicBezTo>
                    <a:pt x="434" y="374"/>
                    <a:pt x="434" y="371"/>
                    <a:pt x="436" y="370"/>
                  </a:cubicBezTo>
                  <a:cubicBezTo>
                    <a:pt x="438" y="369"/>
                    <a:pt x="444" y="364"/>
                    <a:pt x="447" y="362"/>
                  </a:cubicBezTo>
                  <a:cubicBezTo>
                    <a:pt x="449" y="359"/>
                    <a:pt x="451" y="359"/>
                    <a:pt x="452" y="359"/>
                  </a:cubicBezTo>
                  <a:cubicBezTo>
                    <a:pt x="453" y="359"/>
                    <a:pt x="453" y="358"/>
                    <a:pt x="453" y="356"/>
                  </a:cubicBezTo>
                  <a:cubicBezTo>
                    <a:pt x="453" y="355"/>
                    <a:pt x="452" y="353"/>
                    <a:pt x="453" y="353"/>
                  </a:cubicBezTo>
                  <a:cubicBezTo>
                    <a:pt x="454" y="353"/>
                    <a:pt x="456" y="352"/>
                    <a:pt x="457" y="351"/>
                  </a:cubicBezTo>
                  <a:cubicBezTo>
                    <a:pt x="458" y="351"/>
                    <a:pt x="460" y="352"/>
                    <a:pt x="460" y="352"/>
                  </a:cubicBezTo>
                  <a:cubicBezTo>
                    <a:pt x="460" y="352"/>
                    <a:pt x="460" y="352"/>
                    <a:pt x="461" y="352"/>
                  </a:cubicBezTo>
                  <a:cubicBezTo>
                    <a:pt x="461" y="352"/>
                    <a:pt x="461" y="352"/>
                    <a:pt x="461" y="352"/>
                  </a:cubicBezTo>
                  <a:cubicBezTo>
                    <a:pt x="461" y="352"/>
                    <a:pt x="461" y="352"/>
                    <a:pt x="461" y="352"/>
                  </a:cubicBezTo>
                  <a:cubicBezTo>
                    <a:pt x="461" y="352"/>
                    <a:pt x="462" y="352"/>
                    <a:pt x="462" y="352"/>
                  </a:cubicBezTo>
                  <a:cubicBezTo>
                    <a:pt x="462" y="352"/>
                    <a:pt x="462" y="352"/>
                    <a:pt x="462" y="352"/>
                  </a:cubicBezTo>
                  <a:cubicBezTo>
                    <a:pt x="462" y="351"/>
                    <a:pt x="462" y="351"/>
                    <a:pt x="462" y="351"/>
                  </a:cubicBezTo>
                  <a:cubicBezTo>
                    <a:pt x="463" y="351"/>
                    <a:pt x="463" y="351"/>
                    <a:pt x="463" y="351"/>
                  </a:cubicBezTo>
                  <a:cubicBezTo>
                    <a:pt x="463" y="351"/>
                    <a:pt x="463" y="351"/>
                    <a:pt x="463" y="351"/>
                  </a:cubicBezTo>
                  <a:cubicBezTo>
                    <a:pt x="463" y="351"/>
                    <a:pt x="463" y="351"/>
                    <a:pt x="464" y="351"/>
                  </a:cubicBezTo>
                  <a:cubicBezTo>
                    <a:pt x="464" y="351"/>
                    <a:pt x="464" y="351"/>
                    <a:pt x="464" y="351"/>
                  </a:cubicBezTo>
                  <a:cubicBezTo>
                    <a:pt x="464" y="351"/>
                    <a:pt x="464" y="351"/>
                    <a:pt x="464" y="351"/>
                  </a:cubicBezTo>
                  <a:cubicBezTo>
                    <a:pt x="464" y="351"/>
                    <a:pt x="464" y="351"/>
                    <a:pt x="464" y="351"/>
                  </a:cubicBezTo>
                  <a:cubicBezTo>
                    <a:pt x="464" y="350"/>
                    <a:pt x="465" y="350"/>
                    <a:pt x="465" y="350"/>
                  </a:cubicBezTo>
                  <a:cubicBezTo>
                    <a:pt x="465" y="350"/>
                    <a:pt x="466" y="350"/>
                    <a:pt x="467" y="351"/>
                  </a:cubicBezTo>
                  <a:cubicBezTo>
                    <a:pt x="469" y="351"/>
                    <a:pt x="468" y="350"/>
                    <a:pt x="468" y="349"/>
                  </a:cubicBezTo>
                  <a:cubicBezTo>
                    <a:pt x="468" y="348"/>
                    <a:pt x="469" y="348"/>
                    <a:pt x="469" y="348"/>
                  </a:cubicBezTo>
                  <a:cubicBezTo>
                    <a:pt x="470" y="349"/>
                    <a:pt x="471" y="348"/>
                    <a:pt x="471" y="347"/>
                  </a:cubicBezTo>
                  <a:cubicBezTo>
                    <a:pt x="471" y="346"/>
                    <a:pt x="472" y="349"/>
                    <a:pt x="473" y="350"/>
                  </a:cubicBezTo>
                  <a:cubicBezTo>
                    <a:pt x="473" y="351"/>
                    <a:pt x="474" y="353"/>
                    <a:pt x="475" y="354"/>
                  </a:cubicBezTo>
                  <a:cubicBezTo>
                    <a:pt x="475" y="354"/>
                    <a:pt x="475" y="354"/>
                    <a:pt x="475" y="354"/>
                  </a:cubicBezTo>
                  <a:cubicBezTo>
                    <a:pt x="475" y="354"/>
                    <a:pt x="475" y="354"/>
                    <a:pt x="475" y="354"/>
                  </a:cubicBezTo>
                  <a:cubicBezTo>
                    <a:pt x="475" y="355"/>
                    <a:pt x="475" y="355"/>
                    <a:pt x="476" y="355"/>
                  </a:cubicBezTo>
                  <a:cubicBezTo>
                    <a:pt x="476" y="355"/>
                    <a:pt x="476" y="355"/>
                    <a:pt x="476" y="355"/>
                  </a:cubicBezTo>
                  <a:cubicBezTo>
                    <a:pt x="476" y="356"/>
                    <a:pt x="476" y="356"/>
                    <a:pt x="476" y="356"/>
                  </a:cubicBezTo>
                  <a:cubicBezTo>
                    <a:pt x="476" y="356"/>
                    <a:pt x="476" y="357"/>
                    <a:pt x="476" y="357"/>
                  </a:cubicBezTo>
                  <a:cubicBezTo>
                    <a:pt x="477" y="357"/>
                    <a:pt x="477" y="357"/>
                    <a:pt x="477" y="357"/>
                  </a:cubicBezTo>
                  <a:cubicBezTo>
                    <a:pt x="477" y="358"/>
                    <a:pt x="477" y="358"/>
                    <a:pt x="478" y="358"/>
                  </a:cubicBezTo>
                  <a:cubicBezTo>
                    <a:pt x="480" y="360"/>
                    <a:pt x="482" y="361"/>
                    <a:pt x="484" y="363"/>
                  </a:cubicBezTo>
                  <a:cubicBezTo>
                    <a:pt x="486" y="365"/>
                    <a:pt x="487" y="368"/>
                    <a:pt x="488" y="369"/>
                  </a:cubicBezTo>
                  <a:cubicBezTo>
                    <a:pt x="488" y="370"/>
                    <a:pt x="487" y="374"/>
                    <a:pt x="487" y="375"/>
                  </a:cubicBezTo>
                  <a:cubicBezTo>
                    <a:pt x="486" y="376"/>
                    <a:pt x="488" y="377"/>
                    <a:pt x="490" y="378"/>
                  </a:cubicBezTo>
                  <a:cubicBezTo>
                    <a:pt x="491" y="378"/>
                    <a:pt x="493" y="377"/>
                    <a:pt x="495" y="376"/>
                  </a:cubicBezTo>
                  <a:cubicBezTo>
                    <a:pt x="497" y="375"/>
                    <a:pt x="498" y="372"/>
                    <a:pt x="499" y="373"/>
                  </a:cubicBezTo>
                  <a:cubicBezTo>
                    <a:pt x="499" y="374"/>
                    <a:pt x="499" y="373"/>
                    <a:pt x="500" y="3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184" name="Freeform 17"/>
            <p:cNvSpPr>
              <a:spLocks/>
            </p:cNvSpPr>
            <p:nvPr/>
          </p:nvSpPr>
          <p:spPr bwMode="auto">
            <a:xfrm>
              <a:off x="5077706" y="4607745"/>
              <a:ext cx="168401" cy="353643"/>
            </a:xfrm>
            <a:custGeom>
              <a:avLst/>
              <a:gdLst>
                <a:gd name="T0" fmla="*/ 26 w 34"/>
                <a:gd name="T1" fmla="*/ 0 h 71"/>
                <a:gd name="T2" fmla="*/ 25 w 34"/>
                <a:gd name="T3" fmla="*/ 4 h 71"/>
                <a:gd name="T4" fmla="*/ 24 w 34"/>
                <a:gd name="T5" fmla="*/ 7 h 71"/>
                <a:gd name="T6" fmla="*/ 22 w 34"/>
                <a:gd name="T7" fmla="*/ 9 h 71"/>
                <a:gd name="T8" fmla="*/ 19 w 34"/>
                <a:gd name="T9" fmla="*/ 10 h 71"/>
                <a:gd name="T10" fmla="*/ 20 w 34"/>
                <a:gd name="T11" fmla="*/ 13 h 71"/>
                <a:gd name="T12" fmla="*/ 17 w 34"/>
                <a:gd name="T13" fmla="*/ 15 h 71"/>
                <a:gd name="T14" fmla="*/ 14 w 34"/>
                <a:gd name="T15" fmla="*/ 18 h 71"/>
                <a:gd name="T16" fmla="*/ 12 w 34"/>
                <a:gd name="T17" fmla="*/ 17 h 71"/>
                <a:gd name="T18" fmla="*/ 8 w 34"/>
                <a:gd name="T19" fmla="*/ 19 h 71"/>
                <a:gd name="T20" fmla="*/ 6 w 34"/>
                <a:gd name="T21" fmla="*/ 20 h 71"/>
                <a:gd name="T22" fmla="*/ 3 w 34"/>
                <a:gd name="T23" fmla="*/ 26 h 71"/>
                <a:gd name="T24" fmla="*/ 7 w 34"/>
                <a:gd name="T25" fmla="*/ 39 h 71"/>
                <a:gd name="T26" fmla="*/ 3 w 34"/>
                <a:gd name="T27" fmla="*/ 45 h 71"/>
                <a:gd name="T28" fmla="*/ 0 w 34"/>
                <a:gd name="T29" fmla="*/ 51 h 71"/>
                <a:gd name="T30" fmla="*/ 2 w 34"/>
                <a:gd name="T31" fmla="*/ 54 h 71"/>
                <a:gd name="T32" fmla="*/ 2 w 34"/>
                <a:gd name="T33" fmla="*/ 56 h 71"/>
                <a:gd name="T34" fmla="*/ 3 w 34"/>
                <a:gd name="T35" fmla="*/ 65 h 71"/>
                <a:gd name="T36" fmla="*/ 7 w 34"/>
                <a:gd name="T37" fmla="*/ 68 h 71"/>
                <a:gd name="T38" fmla="*/ 10 w 34"/>
                <a:gd name="T39" fmla="*/ 71 h 71"/>
                <a:gd name="T40" fmla="*/ 17 w 34"/>
                <a:gd name="T41" fmla="*/ 67 h 71"/>
                <a:gd name="T42" fmla="*/ 20 w 34"/>
                <a:gd name="T43" fmla="*/ 65 h 71"/>
                <a:gd name="T44" fmla="*/ 23 w 34"/>
                <a:gd name="T45" fmla="*/ 53 h 71"/>
                <a:gd name="T46" fmla="*/ 27 w 34"/>
                <a:gd name="T47" fmla="*/ 34 h 71"/>
                <a:gd name="T48" fmla="*/ 30 w 34"/>
                <a:gd name="T49" fmla="*/ 22 h 71"/>
                <a:gd name="T50" fmla="*/ 31 w 34"/>
                <a:gd name="T51" fmla="*/ 17 h 71"/>
                <a:gd name="T52" fmla="*/ 33 w 34"/>
                <a:gd name="T53" fmla="*/ 18 h 71"/>
                <a:gd name="T54" fmla="*/ 31 w 34"/>
                <a:gd name="T55" fmla="*/ 5 h 71"/>
                <a:gd name="T56" fmla="*/ 26 w 34"/>
                <a:gd name="T57"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 h="71">
                  <a:moveTo>
                    <a:pt x="26" y="0"/>
                  </a:moveTo>
                  <a:cubicBezTo>
                    <a:pt x="24" y="0"/>
                    <a:pt x="25" y="3"/>
                    <a:pt x="25" y="4"/>
                  </a:cubicBezTo>
                  <a:cubicBezTo>
                    <a:pt x="25" y="4"/>
                    <a:pt x="24" y="6"/>
                    <a:pt x="24" y="7"/>
                  </a:cubicBezTo>
                  <a:cubicBezTo>
                    <a:pt x="23" y="7"/>
                    <a:pt x="22" y="8"/>
                    <a:pt x="22" y="9"/>
                  </a:cubicBezTo>
                  <a:cubicBezTo>
                    <a:pt x="22" y="10"/>
                    <a:pt x="21" y="9"/>
                    <a:pt x="19" y="10"/>
                  </a:cubicBezTo>
                  <a:cubicBezTo>
                    <a:pt x="18" y="12"/>
                    <a:pt x="19" y="12"/>
                    <a:pt x="20" y="13"/>
                  </a:cubicBezTo>
                  <a:cubicBezTo>
                    <a:pt x="21" y="14"/>
                    <a:pt x="19" y="14"/>
                    <a:pt x="17" y="15"/>
                  </a:cubicBezTo>
                  <a:cubicBezTo>
                    <a:pt x="16" y="16"/>
                    <a:pt x="16" y="16"/>
                    <a:pt x="14" y="18"/>
                  </a:cubicBezTo>
                  <a:cubicBezTo>
                    <a:pt x="13" y="19"/>
                    <a:pt x="13" y="18"/>
                    <a:pt x="12" y="17"/>
                  </a:cubicBezTo>
                  <a:cubicBezTo>
                    <a:pt x="10" y="17"/>
                    <a:pt x="10" y="18"/>
                    <a:pt x="8" y="19"/>
                  </a:cubicBezTo>
                  <a:cubicBezTo>
                    <a:pt x="7" y="20"/>
                    <a:pt x="6" y="19"/>
                    <a:pt x="6" y="20"/>
                  </a:cubicBezTo>
                  <a:cubicBezTo>
                    <a:pt x="7" y="21"/>
                    <a:pt x="4" y="24"/>
                    <a:pt x="3" y="26"/>
                  </a:cubicBezTo>
                  <a:cubicBezTo>
                    <a:pt x="3" y="28"/>
                    <a:pt x="6" y="37"/>
                    <a:pt x="7" y="39"/>
                  </a:cubicBezTo>
                  <a:cubicBezTo>
                    <a:pt x="7" y="41"/>
                    <a:pt x="5" y="42"/>
                    <a:pt x="3" y="45"/>
                  </a:cubicBezTo>
                  <a:cubicBezTo>
                    <a:pt x="1" y="47"/>
                    <a:pt x="0" y="50"/>
                    <a:pt x="0" y="51"/>
                  </a:cubicBezTo>
                  <a:cubicBezTo>
                    <a:pt x="0" y="53"/>
                    <a:pt x="0" y="53"/>
                    <a:pt x="2" y="54"/>
                  </a:cubicBezTo>
                  <a:cubicBezTo>
                    <a:pt x="3" y="56"/>
                    <a:pt x="1" y="55"/>
                    <a:pt x="2" y="56"/>
                  </a:cubicBezTo>
                  <a:cubicBezTo>
                    <a:pt x="3" y="57"/>
                    <a:pt x="3" y="62"/>
                    <a:pt x="3" y="65"/>
                  </a:cubicBezTo>
                  <a:cubicBezTo>
                    <a:pt x="4" y="67"/>
                    <a:pt x="5" y="68"/>
                    <a:pt x="7" y="68"/>
                  </a:cubicBezTo>
                  <a:cubicBezTo>
                    <a:pt x="8" y="68"/>
                    <a:pt x="8" y="70"/>
                    <a:pt x="10" y="71"/>
                  </a:cubicBezTo>
                  <a:cubicBezTo>
                    <a:pt x="11" y="71"/>
                    <a:pt x="16" y="68"/>
                    <a:pt x="17" y="67"/>
                  </a:cubicBezTo>
                  <a:cubicBezTo>
                    <a:pt x="18" y="67"/>
                    <a:pt x="19" y="66"/>
                    <a:pt x="20" y="65"/>
                  </a:cubicBezTo>
                  <a:cubicBezTo>
                    <a:pt x="21" y="64"/>
                    <a:pt x="22" y="56"/>
                    <a:pt x="23" y="53"/>
                  </a:cubicBezTo>
                  <a:cubicBezTo>
                    <a:pt x="25" y="49"/>
                    <a:pt x="27" y="37"/>
                    <a:pt x="27" y="34"/>
                  </a:cubicBezTo>
                  <a:cubicBezTo>
                    <a:pt x="28" y="31"/>
                    <a:pt x="30" y="23"/>
                    <a:pt x="30" y="22"/>
                  </a:cubicBezTo>
                  <a:cubicBezTo>
                    <a:pt x="31" y="21"/>
                    <a:pt x="30" y="18"/>
                    <a:pt x="31" y="17"/>
                  </a:cubicBezTo>
                  <a:cubicBezTo>
                    <a:pt x="31" y="16"/>
                    <a:pt x="31" y="18"/>
                    <a:pt x="33" y="18"/>
                  </a:cubicBezTo>
                  <a:cubicBezTo>
                    <a:pt x="34" y="18"/>
                    <a:pt x="32" y="7"/>
                    <a:pt x="31" y="5"/>
                  </a:cubicBezTo>
                  <a:cubicBezTo>
                    <a:pt x="31" y="4"/>
                    <a:pt x="27" y="0"/>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185" name="Freeform 18"/>
            <p:cNvSpPr>
              <a:spLocks/>
            </p:cNvSpPr>
            <p:nvPr/>
          </p:nvSpPr>
          <p:spPr bwMode="auto">
            <a:xfrm>
              <a:off x="5854457" y="4113065"/>
              <a:ext cx="54731" cy="86307"/>
            </a:xfrm>
            <a:custGeom>
              <a:avLst/>
              <a:gdLst>
                <a:gd name="T0" fmla="*/ 5 w 11"/>
                <a:gd name="T1" fmla="*/ 1 h 17"/>
                <a:gd name="T2" fmla="*/ 2 w 11"/>
                <a:gd name="T3" fmla="*/ 2 h 17"/>
                <a:gd name="T4" fmla="*/ 1 w 11"/>
                <a:gd name="T5" fmla="*/ 4 h 17"/>
                <a:gd name="T6" fmla="*/ 1 w 11"/>
                <a:gd name="T7" fmla="*/ 7 h 17"/>
                <a:gd name="T8" fmla="*/ 5 w 11"/>
                <a:gd name="T9" fmla="*/ 16 h 17"/>
                <a:gd name="T10" fmla="*/ 9 w 11"/>
                <a:gd name="T11" fmla="*/ 14 h 17"/>
                <a:gd name="T12" fmla="*/ 10 w 11"/>
                <a:gd name="T13" fmla="*/ 9 h 17"/>
                <a:gd name="T14" fmla="*/ 5 w 11"/>
                <a:gd name="T15" fmla="*/ 1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7">
                  <a:moveTo>
                    <a:pt x="5" y="1"/>
                  </a:moveTo>
                  <a:cubicBezTo>
                    <a:pt x="2" y="0"/>
                    <a:pt x="4" y="1"/>
                    <a:pt x="2" y="2"/>
                  </a:cubicBezTo>
                  <a:cubicBezTo>
                    <a:pt x="1" y="3"/>
                    <a:pt x="0" y="2"/>
                    <a:pt x="1" y="4"/>
                  </a:cubicBezTo>
                  <a:cubicBezTo>
                    <a:pt x="2" y="5"/>
                    <a:pt x="2" y="4"/>
                    <a:pt x="1" y="7"/>
                  </a:cubicBezTo>
                  <a:cubicBezTo>
                    <a:pt x="0" y="9"/>
                    <a:pt x="2" y="17"/>
                    <a:pt x="5" y="16"/>
                  </a:cubicBezTo>
                  <a:cubicBezTo>
                    <a:pt x="7" y="16"/>
                    <a:pt x="8" y="14"/>
                    <a:pt x="9" y="14"/>
                  </a:cubicBezTo>
                  <a:cubicBezTo>
                    <a:pt x="10" y="14"/>
                    <a:pt x="11" y="11"/>
                    <a:pt x="10" y="9"/>
                  </a:cubicBezTo>
                  <a:cubicBezTo>
                    <a:pt x="10" y="7"/>
                    <a:pt x="7" y="3"/>
                    <a:pt x="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186" name="Freeform 19"/>
            <p:cNvSpPr>
              <a:spLocks/>
            </p:cNvSpPr>
            <p:nvPr/>
          </p:nvSpPr>
          <p:spPr bwMode="auto">
            <a:xfrm>
              <a:off x="6203890" y="4188846"/>
              <a:ext cx="277863" cy="284177"/>
            </a:xfrm>
            <a:custGeom>
              <a:avLst/>
              <a:gdLst>
                <a:gd name="T0" fmla="*/ 54 w 56"/>
                <a:gd name="T1" fmla="*/ 55 h 57"/>
                <a:gd name="T2" fmla="*/ 56 w 56"/>
                <a:gd name="T3" fmla="*/ 52 h 57"/>
                <a:gd name="T4" fmla="*/ 54 w 56"/>
                <a:gd name="T5" fmla="*/ 46 h 57"/>
                <a:gd name="T6" fmla="*/ 54 w 56"/>
                <a:gd name="T7" fmla="*/ 45 h 57"/>
                <a:gd name="T8" fmla="*/ 54 w 56"/>
                <a:gd name="T9" fmla="*/ 42 h 57"/>
                <a:gd name="T10" fmla="*/ 54 w 56"/>
                <a:gd name="T11" fmla="*/ 39 h 57"/>
                <a:gd name="T12" fmla="*/ 49 w 56"/>
                <a:gd name="T13" fmla="*/ 38 h 57"/>
                <a:gd name="T14" fmla="*/ 46 w 56"/>
                <a:gd name="T15" fmla="*/ 34 h 57"/>
                <a:gd name="T16" fmla="*/ 43 w 56"/>
                <a:gd name="T17" fmla="*/ 30 h 57"/>
                <a:gd name="T18" fmla="*/ 43 w 56"/>
                <a:gd name="T19" fmla="*/ 28 h 57"/>
                <a:gd name="T20" fmla="*/ 39 w 56"/>
                <a:gd name="T21" fmla="*/ 25 h 57"/>
                <a:gd name="T22" fmla="*/ 39 w 56"/>
                <a:gd name="T23" fmla="*/ 23 h 57"/>
                <a:gd name="T24" fmla="*/ 36 w 56"/>
                <a:gd name="T25" fmla="*/ 22 h 57"/>
                <a:gd name="T26" fmla="*/ 35 w 56"/>
                <a:gd name="T27" fmla="*/ 20 h 57"/>
                <a:gd name="T28" fmla="*/ 33 w 56"/>
                <a:gd name="T29" fmla="*/ 20 h 57"/>
                <a:gd name="T30" fmla="*/ 31 w 56"/>
                <a:gd name="T31" fmla="*/ 18 h 57"/>
                <a:gd name="T32" fmla="*/ 26 w 56"/>
                <a:gd name="T33" fmla="*/ 18 h 57"/>
                <a:gd name="T34" fmla="*/ 23 w 56"/>
                <a:gd name="T35" fmla="*/ 14 h 57"/>
                <a:gd name="T36" fmla="*/ 21 w 56"/>
                <a:gd name="T37" fmla="*/ 13 h 57"/>
                <a:gd name="T38" fmla="*/ 14 w 56"/>
                <a:gd name="T39" fmla="*/ 8 h 57"/>
                <a:gd name="T40" fmla="*/ 10 w 56"/>
                <a:gd name="T41" fmla="*/ 4 h 57"/>
                <a:gd name="T42" fmla="*/ 5 w 56"/>
                <a:gd name="T43" fmla="*/ 3 h 57"/>
                <a:gd name="T44" fmla="*/ 1 w 56"/>
                <a:gd name="T45" fmla="*/ 1 h 57"/>
                <a:gd name="T46" fmla="*/ 3 w 56"/>
                <a:gd name="T47" fmla="*/ 7 h 57"/>
                <a:gd name="T48" fmla="*/ 7 w 56"/>
                <a:gd name="T49" fmla="*/ 10 h 57"/>
                <a:gd name="T50" fmla="*/ 8 w 56"/>
                <a:gd name="T51" fmla="*/ 12 h 57"/>
                <a:gd name="T52" fmla="*/ 13 w 56"/>
                <a:gd name="T53" fmla="*/ 16 h 57"/>
                <a:gd name="T54" fmla="*/ 15 w 56"/>
                <a:gd name="T55" fmla="*/ 18 h 57"/>
                <a:gd name="T56" fmla="*/ 19 w 56"/>
                <a:gd name="T57" fmla="*/ 20 h 57"/>
                <a:gd name="T58" fmla="*/ 22 w 56"/>
                <a:gd name="T59" fmla="*/ 26 h 57"/>
                <a:gd name="T60" fmla="*/ 25 w 56"/>
                <a:gd name="T61" fmla="*/ 29 h 57"/>
                <a:gd name="T62" fmla="*/ 28 w 56"/>
                <a:gd name="T63" fmla="*/ 32 h 57"/>
                <a:gd name="T64" fmla="*/ 32 w 56"/>
                <a:gd name="T65" fmla="*/ 39 h 57"/>
                <a:gd name="T66" fmla="*/ 40 w 56"/>
                <a:gd name="T67" fmla="*/ 46 h 57"/>
                <a:gd name="T68" fmla="*/ 47 w 56"/>
                <a:gd name="T69" fmla="*/ 52 h 57"/>
                <a:gd name="T70" fmla="*/ 52 w 56"/>
                <a:gd name="T71" fmla="*/ 56 h 57"/>
                <a:gd name="T72" fmla="*/ 51 w 56"/>
                <a:gd name="T73" fmla="*/ 53 h 57"/>
                <a:gd name="T74" fmla="*/ 54 w 56"/>
                <a:gd name="T75"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6" h="57">
                  <a:moveTo>
                    <a:pt x="54" y="55"/>
                  </a:moveTo>
                  <a:cubicBezTo>
                    <a:pt x="55" y="55"/>
                    <a:pt x="56" y="54"/>
                    <a:pt x="56" y="52"/>
                  </a:cubicBezTo>
                  <a:cubicBezTo>
                    <a:pt x="55" y="51"/>
                    <a:pt x="55" y="47"/>
                    <a:pt x="54" y="46"/>
                  </a:cubicBezTo>
                  <a:cubicBezTo>
                    <a:pt x="53" y="45"/>
                    <a:pt x="52" y="45"/>
                    <a:pt x="54" y="45"/>
                  </a:cubicBezTo>
                  <a:cubicBezTo>
                    <a:pt x="55" y="44"/>
                    <a:pt x="54" y="43"/>
                    <a:pt x="54" y="42"/>
                  </a:cubicBezTo>
                  <a:cubicBezTo>
                    <a:pt x="54" y="41"/>
                    <a:pt x="55" y="40"/>
                    <a:pt x="54" y="39"/>
                  </a:cubicBezTo>
                  <a:cubicBezTo>
                    <a:pt x="52" y="39"/>
                    <a:pt x="49" y="39"/>
                    <a:pt x="49" y="38"/>
                  </a:cubicBezTo>
                  <a:cubicBezTo>
                    <a:pt x="49" y="38"/>
                    <a:pt x="47" y="35"/>
                    <a:pt x="46" y="34"/>
                  </a:cubicBezTo>
                  <a:cubicBezTo>
                    <a:pt x="44" y="32"/>
                    <a:pt x="42" y="31"/>
                    <a:pt x="43" y="30"/>
                  </a:cubicBezTo>
                  <a:cubicBezTo>
                    <a:pt x="43" y="30"/>
                    <a:pt x="43" y="29"/>
                    <a:pt x="43" y="28"/>
                  </a:cubicBezTo>
                  <a:cubicBezTo>
                    <a:pt x="43" y="28"/>
                    <a:pt x="40" y="26"/>
                    <a:pt x="39" y="25"/>
                  </a:cubicBezTo>
                  <a:cubicBezTo>
                    <a:pt x="39" y="24"/>
                    <a:pt x="40" y="23"/>
                    <a:pt x="39" y="23"/>
                  </a:cubicBezTo>
                  <a:cubicBezTo>
                    <a:pt x="38" y="23"/>
                    <a:pt x="38" y="23"/>
                    <a:pt x="36" y="22"/>
                  </a:cubicBezTo>
                  <a:cubicBezTo>
                    <a:pt x="35" y="21"/>
                    <a:pt x="36" y="20"/>
                    <a:pt x="35" y="20"/>
                  </a:cubicBezTo>
                  <a:cubicBezTo>
                    <a:pt x="34" y="20"/>
                    <a:pt x="34" y="20"/>
                    <a:pt x="33" y="20"/>
                  </a:cubicBezTo>
                  <a:cubicBezTo>
                    <a:pt x="32" y="19"/>
                    <a:pt x="32" y="18"/>
                    <a:pt x="31" y="18"/>
                  </a:cubicBezTo>
                  <a:cubicBezTo>
                    <a:pt x="31" y="18"/>
                    <a:pt x="27" y="18"/>
                    <a:pt x="26" y="18"/>
                  </a:cubicBezTo>
                  <a:cubicBezTo>
                    <a:pt x="25" y="16"/>
                    <a:pt x="24" y="15"/>
                    <a:pt x="23" y="14"/>
                  </a:cubicBezTo>
                  <a:cubicBezTo>
                    <a:pt x="23" y="14"/>
                    <a:pt x="22" y="14"/>
                    <a:pt x="21" y="13"/>
                  </a:cubicBezTo>
                  <a:cubicBezTo>
                    <a:pt x="20" y="12"/>
                    <a:pt x="16" y="10"/>
                    <a:pt x="14" y="8"/>
                  </a:cubicBezTo>
                  <a:cubicBezTo>
                    <a:pt x="13" y="6"/>
                    <a:pt x="11" y="4"/>
                    <a:pt x="10" y="4"/>
                  </a:cubicBezTo>
                  <a:cubicBezTo>
                    <a:pt x="9" y="4"/>
                    <a:pt x="6" y="4"/>
                    <a:pt x="5" y="3"/>
                  </a:cubicBezTo>
                  <a:cubicBezTo>
                    <a:pt x="3" y="2"/>
                    <a:pt x="1" y="0"/>
                    <a:pt x="1" y="1"/>
                  </a:cubicBezTo>
                  <a:cubicBezTo>
                    <a:pt x="0" y="2"/>
                    <a:pt x="2" y="6"/>
                    <a:pt x="3" y="7"/>
                  </a:cubicBezTo>
                  <a:cubicBezTo>
                    <a:pt x="4" y="9"/>
                    <a:pt x="7" y="10"/>
                    <a:pt x="7" y="10"/>
                  </a:cubicBezTo>
                  <a:cubicBezTo>
                    <a:pt x="7" y="11"/>
                    <a:pt x="6" y="11"/>
                    <a:pt x="8" y="12"/>
                  </a:cubicBezTo>
                  <a:cubicBezTo>
                    <a:pt x="11" y="14"/>
                    <a:pt x="12" y="15"/>
                    <a:pt x="13" y="16"/>
                  </a:cubicBezTo>
                  <a:cubicBezTo>
                    <a:pt x="14" y="17"/>
                    <a:pt x="13" y="18"/>
                    <a:pt x="15" y="18"/>
                  </a:cubicBezTo>
                  <a:cubicBezTo>
                    <a:pt x="17" y="18"/>
                    <a:pt x="18" y="19"/>
                    <a:pt x="19" y="20"/>
                  </a:cubicBezTo>
                  <a:cubicBezTo>
                    <a:pt x="19" y="21"/>
                    <a:pt x="19" y="25"/>
                    <a:pt x="22" y="26"/>
                  </a:cubicBezTo>
                  <a:cubicBezTo>
                    <a:pt x="24" y="28"/>
                    <a:pt x="24" y="28"/>
                    <a:pt x="25" y="29"/>
                  </a:cubicBezTo>
                  <a:cubicBezTo>
                    <a:pt x="26" y="31"/>
                    <a:pt x="26" y="31"/>
                    <a:pt x="28" y="32"/>
                  </a:cubicBezTo>
                  <a:cubicBezTo>
                    <a:pt x="30" y="33"/>
                    <a:pt x="30" y="37"/>
                    <a:pt x="32" y="39"/>
                  </a:cubicBezTo>
                  <a:cubicBezTo>
                    <a:pt x="34" y="42"/>
                    <a:pt x="39" y="46"/>
                    <a:pt x="40" y="46"/>
                  </a:cubicBezTo>
                  <a:cubicBezTo>
                    <a:pt x="42" y="47"/>
                    <a:pt x="46" y="51"/>
                    <a:pt x="47" y="52"/>
                  </a:cubicBezTo>
                  <a:cubicBezTo>
                    <a:pt x="47" y="52"/>
                    <a:pt x="53" y="57"/>
                    <a:pt x="52" y="56"/>
                  </a:cubicBezTo>
                  <a:cubicBezTo>
                    <a:pt x="51" y="55"/>
                    <a:pt x="50" y="53"/>
                    <a:pt x="51" y="53"/>
                  </a:cubicBezTo>
                  <a:cubicBezTo>
                    <a:pt x="51" y="54"/>
                    <a:pt x="53" y="55"/>
                    <a:pt x="54"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187" name="Freeform 20"/>
            <p:cNvSpPr>
              <a:spLocks/>
            </p:cNvSpPr>
            <p:nvPr/>
          </p:nvSpPr>
          <p:spPr bwMode="auto">
            <a:xfrm>
              <a:off x="6471227" y="4458288"/>
              <a:ext cx="218923" cy="69467"/>
            </a:xfrm>
            <a:custGeom>
              <a:avLst/>
              <a:gdLst>
                <a:gd name="T0" fmla="*/ 40 w 44"/>
                <a:gd name="T1" fmla="*/ 8 h 14"/>
                <a:gd name="T2" fmla="*/ 39 w 44"/>
                <a:gd name="T3" fmla="*/ 7 h 14"/>
                <a:gd name="T4" fmla="*/ 39 w 44"/>
                <a:gd name="T5" fmla="*/ 6 h 14"/>
                <a:gd name="T6" fmla="*/ 39 w 44"/>
                <a:gd name="T7" fmla="*/ 5 h 14"/>
                <a:gd name="T8" fmla="*/ 30 w 44"/>
                <a:gd name="T9" fmla="*/ 4 h 14"/>
                <a:gd name="T10" fmla="*/ 25 w 44"/>
                <a:gd name="T11" fmla="*/ 3 h 14"/>
                <a:gd name="T12" fmla="*/ 21 w 44"/>
                <a:gd name="T13" fmla="*/ 4 h 14"/>
                <a:gd name="T14" fmla="*/ 16 w 44"/>
                <a:gd name="T15" fmla="*/ 4 h 14"/>
                <a:gd name="T16" fmla="*/ 10 w 44"/>
                <a:gd name="T17" fmla="*/ 1 h 14"/>
                <a:gd name="T18" fmla="*/ 7 w 44"/>
                <a:gd name="T19" fmla="*/ 1 h 14"/>
                <a:gd name="T20" fmla="*/ 3 w 44"/>
                <a:gd name="T21" fmla="*/ 2 h 14"/>
                <a:gd name="T22" fmla="*/ 1 w 44"/>
                <a:gd name="T23" fmla="*/ 4 h 14"/>
                <a:gd name="T24" fmla="*/ 6 w 44"/>
                <a:gd name="T25" fmla="*/ 6 h 14"/>
                <a:gd name="T26" fmla="*/ 5 w 44"/>
                <a:gd name="T27" fmla="*/ 7 h 14"/>
                <a:gd name="T28" fmla="*/ 11 w 44"/>
                <a:gd name="T29" fmla="*/ 8 h 14"/>
                <a:gd name="T30" fmla="*/ 20 w 44"/>
                <a:gd name="T31" fmla="*/ 9 h 14"/>
                <a:gd name="T32" fmla="*/ 26 w 44"/>
                <a:gd name="T33" fmla="*/ 11 h 14"/>
                <a:gd name="T34" fmla="*/ 37 w 44"/>
                <a:gd name="T35" fmla="*/ 12 h 14"/>
                <a:gd name="T36" fmla="*/ 43 w 44"/>
                <a:gd name="T37" fmla="*/ 14 h 14"/>
                <a:gd name="T38" fmla="*/ 43 w 44"/>
                <a:gd name="T39" fmla="*/ 9 h 14"/>
                <a:gd name="T40" fmla="*/ 40 w 44"/>
                <a:gd name="T41" fmla="*/ 8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4" h="14">
                  <a:moveTo>
                    <a:pt x="40" y="8"/>
                  </a:moveTo>
                  <a:cubicBezTo>
                    <a:pt x="40" y="8"/>
                    <a:pt x="39" y="7"/>
                    <a:pt x="39" y="7"/>
                  </a:cubicBezTo>
                  <a:cubicBezTo>
                    <a:pt x="38" y="6"/>
                    <a:pt x="38" y="6"/>
                    <a:pt x="39" y="6"/>
                  </a:cubicBezTo>
                  <a:cubicBezTo>
                    <a:pt x="39" y="6"/>
                    <a:pt x="40" y="5"/>
                    <a:pt x="39" y="5"/>
                  </a:cubicBezTo>
                  <a:cubicBezTo>
                    <a:pt x="37" y="4"/>
                    <a:pt x="32" y="5"/>
                    <a:pt x="30" y="4"/>
                  </a:cubicBezTo>
                  <a:cubicBezTo>
                    <a:pt x="28" y="3"/>
                    <a:pt x="27" y="3"/>
                    <a:pt x="25" y="3"/>
                  </a:cubicBezTo>
                  <a:cubicBezTo>
                    <a:pt x="23" y="3"/>
                    <a:pt x="23" y="4"/>
                    <a:pt x="21" y="4"/>
                  </a:cubicBezTo>
                  <a:cubicBezTo>
                    <a:pt x="19" y="4"/>
                    <a:pt x="17" y="4"/>
                    <a:pt x="16" y="4"/>
                  </a:cubicBezTo>
                  <a:cubicBezTo>
                    <a:pt x="15" y="4"/>
                    <a:pt x="12" y="1"/>
                    <a:pt x="10" y="1"/>
                  </a:cubicBezTo>
                  <a:cubicBezTo>
                    <a:pt x="9" y="0"/>
                    <a:pt x="9" y="1"/>
                    <a:pt x="7" y="1"/>
                  </a:cubicBezTo>
                  <a:cubicBezTo>
                    <a:pt x="6" y="1"/>
                    <a:pt x="4" y="2"/>
                    <a:pt x="3" y="2"/>
                  </a:cubicBezTo>
                  <a:cubicBezTo>
                    <a:pt x="3" y="3"/>
                    <a:pt x="2" y="4"/>
                    <a:pt x="1" y="4"/>
                  </a:cubicBezTo>
                  <a:cubicBezTo>
                    <a:pt x="0" y="5"/>
                    <a:pt x="4" y="5"/>
                    <a:pt x="6" y="6"/>
                  </a:cubicBezTo>
                  <a:cubicBezTo>
                    <a:pt x="7" y="6"/>
                    <a:pt x="6" y="6"/>
                    <a:pt x="5" y="7"/>
                  </a:cubicBezTo>
                  <a:cubicBezTo>
                    <a:pt x="4" y="8"/>
                    <a:pt x="10" y="8"/>
                    <a:pt x="11" y="8"/>
                  </a:cubicBezTo>
                  <a:cubicBezTo>
                    <a:pt x="13" y="8"/>
                    <a:pt x="18" y="8"/>
                    <a:pt x="20" y="9"/>
                  </a:cubicBezTo>
                  <a:cubicBezTo>
                    <a:pt x="23" y="10"/>
                    <a:pt x="23" y="10"/>
                    <a:pt x="26" y="11"/>
                  </a:cubicBezTo>
                  <a:cubicBezTo>
                    <a:pt x="30" y="13"/>
                    <a:pt x="34" y="12"/>
                    <a:pt x="37" y="12"/>
                  </a:cubicBezTo>
                  <a:cubicBezTo>
                    <a:pt x="40" y="12"/>
                    <a:pt x="39" y="12"/>
                    <a:pt x="43" y="14"/>
                  </a:cubicBezTo>
                  <a:cubicBezTo>
                    <a:pt x="44" y="14"/>
                    <a:pt x="43" y="10"/>
                    <a:pt x="43" y="9"/>
                  </a:cubicBezTo>
                  <a:cubicBezTo>
                    <a:pt x="43" y="8"/>
                    <a:pt x="41" y="8"/>
                    <a:pt x="4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188" name="Freeform 21"/>
            <p:cNvSpPr>
              <a:spLocks/>
            </p:cNvSpPr>
            <p:nvPr/>
          </p:nvSpPr>
          <p:spPr bwMode="auto">
            <a:xfrm>
              <a:off x="6690149" y="4508809"/>
              <a:ext cx="21051" cy="8420"/>
            </a:xfrm>
            <a:custGeom>
              <a:avLst/>
              <a:gdLst>
                <a:gd name="T0" fmla="*/ 1 w 4"/>
                <a:gd name="T1" fmla="*/ 1 h 2"/>
                <a:gd name="T2" fmla="*/ 3 w 4"/>
                <a:gd name="T3" fmla="*/ 2 h 2"/>
                <a:gd name="T4" fmla="*/ 4 w 4"/>
                <a:gd name="T5" fmla="*/ 1 h 2"/>
                <a:gd name="T6" fmla="*/ 1 w 4"/>
                <a:gd name="T7" fmla="*/ 1 h 2"/>
              </a:gdLst>
              <a:ahLst/>
              <a:cxnLst>
                <a:cxn ang="0">
                  <a:pos x="T0" y="T1"/>
                </a:cxn>
                <a:cxn ang="0">
                  <a:pos x="T2" y="T3"/>
                </a:cxn>
                <a:cxn ang="0">
                  <a:pos x="T4" y="T5"/>
                </a:cxn>
                <a:cxn ang="0">
                  <a:pos x="T6" y="T7"/>
                </a:cxn>
              </a:cxnLst>
              <a:rect l="0" t="0" r="r" b="b"/>
              <a:pathLst>
                <a:path w="4" h="2">
                  <a:moveTo>
                    <a:pt x="1" y="1"/>
                  </a:moveTo>
                  <a:cubicBezTo>
                    <a:pt x="0" y="1"/>
                    <a:pt x="1" y="2"/>
                    <a:pt x="3" y="2"/>
                  </a:cubicBezTo>
                  <a:cubicBezTo>
                    <a:pt x="4" y="2"/>
                    <a:pt x="4" y="1"/>
                    <a:pt x="4" y="1"/>
                  </a:cubicBezTo>
                  <a:cubicBezTo>
                    <a:pt x="4" y="0"/>
                    <a:pt x="2"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189" name="Freeform 22"/>
            <p:cNvSpPr>
              <a:spLocks/>
            </p:cNvSpPr>
            <p:nvPr/>
          </p:nvSpPr>
          <p:spPr bwMode="auto">
            <a:xfrm>
              <a:off x="6721725" y="4517228"/>
              <a:ext cx="18945" cy="10525"/>
            </a:xfrm>
            <a:custGeom>
              <a:avLst/>
              <a:gdLst>
                <a:gd name="T0" fmla="*/ 2 w 4"/>
                <a:gd name="T1" fmla="*/ 0 h 2"/>
                <a:gd name="T2" fmla="*/ 2 w 4"/>
                <a:gd name="T3" fmla="*/ 2 h 2"/>
                <a:gd name="T4" fmla="*/ 2 w 4"/>
                <a:gd name="T5" fmla="*/ 0 h 2"/>
              </a:gdLst>
              <a:ahLst/>
              <a:cxnLst>
                <a:cxn ang="0">
                  <a:pos x="T0" y="T1"/>
                </a:cxn>
                <a:cxn ang="0">
                  <a:pos x="T2" y="T3"/>
                </a:cxn>
                <a:cxn ang="0">
                  <a:pos x="T4" y="T5"/>
                </a:cxn>
              </a:cxnLst>
              <a:rect l="0" t="0" r="r" b="b"/>
              <a:pathLst>
                <a:path w="4" h="2">
                  <a:moveTo>
                    <a:pt x="2" y="0"/>
                  </a:moveTo>
                  <a:cubicBezTo>
                    <a:pt x="1" y="0"/>
                    <a:pt x="0" y="2"/>
                    <a:pt x="2" y="2"/>
                  </a:cubicBezTo>
                  <a:cubicBezTo>
                    <a:pt x="3" y="2"/>
                    <a:pt x="4"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190" name="Freeform 23"/>
            <p:cNvSpPr>
              <a:spLocks/>
            </p:cNvSpPr>
            <p:nvPr/>
          </p:nvSpPr>
          <p:spPr bwMode="auto">
            <a:xfrm>
              <a:off x="6744879" y="4517228"/>
              <a:ext cx="25260" cy="10525"/>
            </a:xfrm>
            <a:custGeom>
              <a:avLst/>
              <a:gdLst>
                <a:gd name="T0" fmla="*/ 4 w 5"/>
                <a:gd name="T1" fmla="*/ 2 h 2"/>
                <a:gd name="T2" fmla="*/ 3 w 5"/>
                <a:gd name="T3" fmla="*/ 0 h 2"/>
                <a:gd name="T4" fmla="*/ 0 w 5"/>
                <a:gd name="T5" fmla="*/ 1 h 2"/>
                <a:gd name="T6" fmla="*/ 4 w 5"/>
                <a:gd name="T7" fmla="*/ 2 h 2"/>
              </a:gdLst>
              <a:ahLst/>
              <a:cxnLst>
                <a:cxn ang="0">
                  <a:pos x="T0" y="T1"/>
                </a:cxn>
                <a:cxn ang="0">
                  <a:pos x="T2" y="T3"/>
                </a:cxn>
                <a:cxn ang="0">
                  <a:pos x="T4" y="T5"/>
                </a:cxn>
                <a:cxn ang="0">
                  <a:pos x="T6" y="T7"/>
                </a:cxn>
              </a:cxnLst>
              <a:rect l="0" t="0" r="r" b="b"/>
              <a:pathLst>
                <a:path w="5" h="2">
                  <a:moveTo>
                    <a:pt x="4" y="2"/>
                  </a:moveTo>
                  <a:cubicBezTo>
                    <a:pt x="5" y="2"/>
                    <a:pt x="4" y="1"/>
                    <a:pt x="3" y="0"/>
                  </a:cubicBezTo>
                  <a:cubicBezTo>
                    <a:pt x="1" y="0"/>
                    <a:pt x="1" y="0"/>
                    <a:pt x="0" y="1"/>
                  </a:cubicBezTo>
                  <a:cubicBezTo>
                    <a:pt x="0" y="2"/>
                    <a:pt x="3" y="2"/>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191" name="Freeform 24"/>
            <p:cNvSpPr>
              <a:spLocks/>
            </p:cNvSpPr>
            <p:nvPr/>
          </p:nvSpPr>
          <p:spPr bwMode="auto">
            <a:xfrm>
              <a:off x="6755405" y="4513019"/>
              <a:ext cx="39995" cy="14735"/>
            </a:xfrm>
            <a:custGeom>
              <a:avLst/>
              <a:gdLst>
                <a:gd name="T0" fmla="*/ 8 w 8"/>
                <a:gd name="T1" fmla="*/ 1 h 3"/>
                <a:gd name="T2" fmla="*/ 3 w 8"/>
                <a:gd name="T3" fmla="*/ 0 h 3"/>
                <a:gd name="T4" fmla="*/ 6 w 8"/>
                <a:gd name="T5" fmla="*/ 3 h 3"/>
                <a:gd name="T6" fmla="*/ 8 w 8"/>
                <a:gd name="T7" fmla="*/ 1 h 3"/>
              </a:gdLst>
              <a:ahLst/>
              <a:cxnLst>
                <a:cxn ang="0">
                  <a:pos x="T0" y="T1"/>
                </a:cxn>
                <a:cxn ang="0">
                  <a:pos x="T2" y="T3"/>
                </a:cxn>
                <a:cxn ang="0">
                  <a:pos x="T4" y="T5"/>
                </a:cxn>
                <a:cxn ang="0">
                  <a:pos x="T6" y="T7"/>
                </a:cxn>
              </a:cxnLst>
              <a:rect l="0" t="0" r="r" b="b"/>
              <a:pathLst>
                <a:path w="8" h="3">
                  <a:moveTo>
                    <a:pt x="8" y="1"/>
                  </a:moveTo>
                  <a:cubicBezTo>
                    <a:pt x="8" y="1"/>
                    <a:pt x="6" y="0"/>
                    <a:pt x="3" y="0"/>
                  </a:cubicBezTo>
                  <a:cubicBezTo>
                    <a:pt x="0" y="0"/>
                    <a:pt x="5" y="3"/>
                    <a:pt x="6" y="3"/>
                  </a:cubicBezTo>
                  <a:cubicBezTo>
                    <a:pt x="7" y="3"/>
                    <a:pt x="8" y="2"/>
                    <a:pt x="8"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192" name="Freeform 25"/>
            <p:cNvSpPr>
              <a:spLocks/>
            </p:cNvSpPr>
            <p:nvPr/>
          </p:nvSpPr>
          <p:spPr bwMode="auto">
            <a:xfrm>
              <a:off x="6795400" y="4531965"/>
              <a:ext cx="54731" cy="35785"/>
            </a:xfrm>
            <a:custGeom>
              <a:avLst/>
              <a:gdLst>
                <a:gd name="T0" fmla="*/ 4 w 11"/>
                <a:gd name="T1" fmla="*/ 1 h 7"/>
                <a:gd name="T2" fmla="*/ 3 w 11"/>
                <a:gd name="T3" fmla="*/ 2 h 7"/>
                <a:gd name="T4" fmla="*/ 9 w 11"/>
                <a:gd name="T5" fmla="*/ 6 h 7"/>
                <a:gd name="T6" fmla="*/ 10 w 11"/>
                <a:gd name="T7" fmla="*/ 5 h 7"/>
                <a:gd name="T8" fmla="*/ 4 w 11"/>
                <a:gd name="T9" fmla="*/ 1 h 7"/>
              </a:gdLst>
              <a:ahLst/>
              <a:cxnLst>
                <a:cxn ang="0">
                  <a:pos x="T0" y="T1"/>
                </a:cxn>
                <a:cxn ang="0">
                  <a:pos x="T2" y="T3"/>
                </a:cxn>
                <a:cxn ang="0">
                  <a:pos x="T4" y="T5"/>
                </a:cxn>
                <a:cxn ang="0">
                  <a:pos x="T6" y="T7"/>
                </a:cxn>
                <a:cxn ang="0">
                  <a:pos x="T8" y="T9"/>
                </a:cxn>
              </a:cxnLst>
              <a:rect l="0" t="0" r="r" b="b"/>
              <a:pathLst>
                <a:path w="11" h="7">
                  <a:moveTo>
                    <a:pt x="4" y="1"/>
                  </a:moveTo>
                  <a:cubicBezTo>
                    <a:pt x="2" y="0"/>
                    <a:pt x="0" y="1"/>
                    <a:pt x="3" y="2"/>
                  </a:cubicBezTo>
                  <a:cubicBezTo>
                    <a:pt x="5" y="3"/>
                    <a:pt x="6" y="5"/>
                    <a:pt x="9" y="6"/>
                  </a:cubicBezTo>
                  <a:cubicBezTo>
                    <a:pt x="11" y="7"/>
                    <a:pt x="10" y="5"/>
                    <a:pt x="10" y="5"/>
                  </a:cubicBezTo>
                  <a:cubicBezTo>
                    <a:pt x="10" y="4"/>
                    <a:pt x="6" y="1"/>
                    <a:pt x="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193" name="Freeform 26"/>
            <p:cNvSpPr>
              <a:spLocks/>
            </p:cNvSpPr>
            <p:nvPr/>
          </p:nvSpPr>
          <p:spPr bwMode="auto">
            <a:xfrm>
              <a:off x="6810137" y="4513019"/>
              <a:ext cx="79991" cy="14735"/>
            </a:xfrm>
            <a:custGeom>
              <a:avLst/>
              <a:gdLst>
                <a:gd name="T0" fmla="*/ 12 w 16"/>
                <a:gd name="T1" fmla="*/ 3 h 3"/>
                <a:gd name="T2" fmla="*/ 15 w 16"/>
                <a:gd name="T3" fmla="*/ 1 h 3"/>
                <a:gd name="T4" fmla="*/ 11 w 16"/>
                <a:gd name="T5" fmla="*/ 1 h 3"/>
                <a:gd name="T6" fmla="*/ 4 w 16"/>
                <a:gd name="T7" fmla="*/ 1 h 3"/>
                <a:gd name="T8" fmla="*/ 1 w 16"/>
                <a:gd name="T9" fmla="*/ 2 h 3"/>
                <a:gd name="T10" fmla="*/ 7 w 16"/>
                <a:gd name="T11" fmla="*/ 3 h 3"/>
                <a:gd name="T12" fmla="*/ 12 w 16"/>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16" h="3">
                  <a:moveTo>
                    <a:pt x="12" y="3"/>
                  </a:moveTo>
                  <a:cubicBezTo>
                    <a:pt x="13" y="3"/>
                    <a:pt x="14" y="2"/>
                    <a:pt x="15" y="1"/>
                  </a:cubicBezTo>
                  <a:cubicBezTo>
                    <a:pt x="16" y="0"/>
                    <a:pt x="13" y="1"/>
                    <a:pt x="11" y="1"/>
                  </a:cubicBezTo>
                  <a:cubicBezTo>
                    <a:pt x="9" y="2"/>
                    <a:pt x="7" y="1"/>
                    <a:pt x="4" y="1"/>
                  </a:cubicBezTo>
                  <a:cubicBezTo>
                    <a:pt x="2" y="0"/>
                    <a:pt x="2" y="1"/>
                    <a:pt x="1" y="2"/>
                  </a:cubicBezTo>
                  <a:cubicBezTo>
                    <a:pt x="0" y="3"/>
                    <a:pt x="5" y="3"/>
                    <a:pt x="7" y="3"/>
                  </a:cubicBezTo>
                  <a:cubicBezTo>
                    <a:pt x="8" y="3"/>
                    <a:pt x="11" y="3"/>
                    <a:pt x="1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194" name="Freeform 27"/>
            <p:cNvSpPr>
              <a:spLocks/>
            </p:cNvSpPr>
            <p:nvPr/>
          </p:nvSpPr>
          <p:spPr bwMode="auto">
            <a:xfrm>
              <a:off x="6904862" y="4517229"/>
              <a:ext cx="75781" cy="35785"/>
            </a:xfrm>
            <a:custGeom>
              <a:avLst/>
              <a:gdLst>
                <a:gd name="T0" fmla="*/ 3 w 15"/>
                <a:gd name="T1" fmla="*/ 7 h 7"/>
                <a:gd name="T2" fmla="*/ 4 w 15"/>
                <a:gd name="T3" fmla="*/ 7 h 7"/>
                <a:gd name="T4" fmla="*/ 5 w 15"/>
                <a:gd name="T5" fmla="*/ 7 h 7"/>
                <a:gd name="T6" fmla="*/ 5 w 15"/>
                <a:gd name="T7" fmla="*/ 7 h 7"/>
                <a:gd name="T8" fmla="*/ 6 w 15"/>
                <a:gd name="T9" fmla="*/ 7 h 7"/>
                <a:gd name="T10" fmla="*/ 6 w 15"/>
                <a:gd name="T11" fmla="*/ 6 h 7"/>
                <a:gd name="T12" fmla="*/ 7 w 15"/>
                <a:gd name="T13" fmla="*/ 6 h 7"/>
                <a:gd name="T14" fmla="*/ 8 w 15"/>
                <a:gd name="T15" fmla="*/ 5 h 7"/>
                <a:gd name="T16" fmla="*/ 8 w 15"/>
                <a:gd name="T17" fmla="*/ 5 h 7"/>
                <a:gd name="T18" fmla="*/ 8 w 15"/>
                <a:gd name="T19" fmla="*/ 5 h 7"/>
                <a:gd name="T20" fmla="*/ 8 w 15"/>
                <a:gd name="T21" fmla="*/ 4 h 7"/>
                <a:gd name="T22" fmla="*/ 9 w 15"/>
                <a:gd name="T23" fmla="*/ 4 h 7"/>
                <a:gd name="T24" fmla="*/ 9 w 15"/>
                <a:gd name="T25" fmla="*/ 3 h 7"/>
                <a:gd name="T26" fmla="*/ 10 w 15"/>
                <a:gd name="T27" fmla="*/ 3 h 7"/>
                <a:gd name="T28" fmla="*/ 10 w 15"/>
                <a:gd name="T29" fmla="*/ 3 h 7"/>
                <a:gd name="T30" fmla="*/ 13 w 15"/>
                <a:gd name="T31" fmla="*/ 1 h 7"/>
                <a:gd name="T32" fmla="*/ 6 w 15"/>
                <a:gd name="T33" fmla="*/ 2 h 7"/>
                <a:gd name="T34" fmla="*/ 5 w 15"/>
                <a:gd name="T35" fmla="*/ 2 h 7"/>
                <a:gd name="T36" fmla="*/ 5 w 15"/>
                <a:gd name="T37" fmla="*/ 3 h 7"/>
                <a:gd name="T38" fmla="*/ 4 w 15"/>
                <a:gd name="T39" fmla="*/ 3 h 7"/>
                <a:gd name="T40" fmla="*/ 3 w 15"/>
                <a:gd name="T41" fmla="*/ 4 h 7"/>
                <a:gd name="T42" fmla="*/ 3 w 15"/>
                <a:gd name="T43" fmla="*/ 4 h 7"/>
                <a:gd name="T44" fmla="*/ 1 w 15"/>
                <a:gd name="T45" fmla="*/ 5 h 7"/>
                <a:gd name="T46" fmla="*/ 3 w 15"/>
                <a:gd name="T4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 h="7">
                  <a:moveTo>
                    <a:pt x="3" y="7"/>
                  </a:moveTo>
                  <a:cubicBezTo>
                    <a:pt x="4" y="7"/>
                    <a:pt x="4" y="7"/>
                    <a:pt x="4" y="7"/>
                  </a:cubicBezTo>
                  <a:cubicBezTo>
                    <a:pt x="4" y="7"/>
                    <a:pt x="5" y="7"/>
                    <a:pt x="5" y="7"/>
                  </a:cubicBezTo>
                  <a:cubicBezTo>
                    <a:pt x="5" y="7"/>
                    <a:pt x="5" y="7"/>
                    <a:pt x="5" y="7"/>
                  </a:cubicBezTo>
                  <a:cubicBezTo>
                    <a:pt x="6" y="7"/>
                    <a:pt x="6" y="7"/>
                    <a:pt x="6" y="7"/>
                  </a:cubicBezTo>
                  <a:cubicBezTo>
                    <a:pt x="6" y="6"/>
                    <a:pt x="6" y="6"/>
                    <a:pt x="6" y="6"/>
                  </a:cubicBezTo>
                  <a:cubicBezTo>
                    <a:pt x="7" y="6"/>
                    <a:pt x="7" y="6"/>
                    <a:pt x="7" y="6"/>
                  </a:cubicBezTo>
                  <a:cubicBezTo>
                    <a:pt x="7" y="6"/>
                    <a:pt x="7" y="5"/>
                    <a:pt x="8" y="5"/>
                  </a:cubicBezTo>
                  <a:cubicBezTo>
                    <a:pt x="8" y="5"/>
                    <a:pt x="8" y="5"/>
                    <a:pt x="8" y="5"/>
                  </a:cubicBezTo>
                  <a:cubicBezTo>
                    <a:pt x="8" y="5"/>
                    <a:pt x="8" y="5"/>
                    <a:pt x="8" y="5"/>
                  </a:cubicBezTo>
                  <a:cubicBezTo>
                    <a:pt x="8" y="4"/>
                    <a:pt x="8" y="4"/>
                    <a:pt x="8" y="4"/>
                  </a:cubicBezTo>
                  <a:cubicBezTo>
                    <a:pt x="9" y="4"/>
                    <a:pt x="9" y="4"/>
                    <a:pt x="9" y="4"/>
                  </a:cubicBezTo>
                  <a:cubicBezTo>
                    <a:pt x="9" y="3"/>
                    <a:pt x="9" y="3"/>
                    <a:pt x="9" y="3"/>
                  </a:cubicBezTo>
                  <a:cubicBezTo>
                    <a:pt x="9" y="3"/>
                    <a:pt x="10" y="3"/>
                    <a:pt x="10" y="3"/>
                  </a:cubicBezTo>
                  <a:cubicBezTo>
                    <a:pt x="10" y="3"/>
                    <a:pt x="10" y="3"/>
                    <a:pt x="10" y="3"/>
                  </a:cubicBezTo>
                  <a:cubicBezTo>
                    <a:pt x="11" y="3"/>
                    <a:pt x="15" y="2"/>
                    <a:pt x="13" y="1"/>
                  </a:cubicBezTo>
                  <a:cubicBezTo>
                    <a:pt x="11" y="0"/>
                    <a:pt x="6" y="1"/>
                    <a:pt x="6" y="2"/>
                  </a:cubicBezTo>
                  <a:cubicBezTo>
                    <a:pt x="6" y="2"/>
                    <a:pt x="6" y="2"/>
                    <a:pt x="5" y="2"/>
                  </a:cubicBezTo>
                  <a:cubicBezTo>
                    <a:pt x="5" y="3"/>
                    <a:pt x="5" y="3"/>
                    <a:pt x="5" y="3"/>
                  </a:cubicBezTo>
                  <a:cubicBezTo>
                    <a:pt x="5" y="3"/>
                    <a:pt x="5" y="3"/>
                    <a:pt x="4" y="3"/>
                  </a:cubicBezTo>
                  <a:cubicBezTo>
                    <a:pt x="4" y="3"/>
                    <a:pt x="4" y="4"/>
                    <a:pt x="3" y="4"/>
                  </a:cubicBezTo>
                  <a:cubicBezTo>
                    <a:pt x="3" y="4"/>
                    <a:pt x="3" y="4"/>
                    <a:pt x="3" y="4"/>
                  </a:cubicBezTo>
                  <a:cubicBezTo>
                    <a:pt x="2" y="4"/>
                    <a:pt x="2" y="5"/>
                    <a:pt x="1" y="5"/>
                  </a:cubicBezTo>
                  <a:cubicBezTo>
                    <a:pt x="0" y="7"/>
                    <a:pt x="1" y="7"/>
                    <a:pt x="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195" name="Freeform 28"/>
            <p:cNvSpPr>
              <a:spLocks/>
            </p:cNvSpPr>
            <p:nvPr/>
          </p:nvSpPr>
          <p:spPr bwMode="auto">
            <a:xfrm>
              <a:off x="6765930" y="4294096"/>
              <a:ext cx="124196" cy="153667"/>
            </a:xfrm>
            <a:custGeom>
              <a:avLst/>
              <a:gdLst>
                <a:gd name="T0" fmla="*/ 24 w 25"/>
                <a:gd name="T1" fmla="*/ 0 h 31"/>
                <a:gd name="T2" fmla="*/ 21 w 25"/>
                <a:gd name="T3" fmla="*/ 3 h 31"/>
                <a:gd name="T4" fmla="*/ 16 w 25"/>
                <a:gd name="T5" fmla="*/ 3 h 31"/>
                <a:gd name="T6" fmla="*/ 9 w 25"/>
                <a:gd name="T7" fmla="*/ 2 h 31"/>
                <a:gd name="T8" fmla="*/ 6 w 25"/>
                <a:gd name="T9" fmla="*/ 2 h 31"/>
                <a:gd name="T10" fmla="*/ 4 w 25"/>
                <a:gd name="T11" fmla="*/ 4 h 31"/>
                <a:gd name="T12" fmla="*/ 2 w 25"/>
                <a:gd name="T13" fmla="*/ 9 h 31"/>
                <a:gd name="T14" fmla="*/ 1 w 25"/>
                <a:gd name="T15" fmla="*/ 12 h 31"/>
                <a:gd name="T16" fmla="*/ 1 w 25"/>
                <a:gd name="T17" fmla="*/ 17 h 31"/>
                <a:gd name="T18" fmla="*/ 0 w 25"/>
                <a:gd name="T19" fmla="*/ 21 h 31"/>
                <a:gd name="T20" fmla="*/ 4 w 25"/>
                <a:gd name="T21" fmla="*/ 23 h 31"/>
                <a:gd name="T22" fmla="*/ 5 w 25"/>
                <a:gd name="T23" fmla="*/ 28 h 31"/>
                <a:gd name="T24" fmla="*/ 5 w 25"/>
                <a:gd name="T25" fmla="*/ 30 h 31"/>
                <a:gd name="T26" fmla="*/ 9 w 25"/>
                <a:gd name="T27" fmla="*/ 30 h 31"/>
                <a:gd name="T28" fmla="*/ 8 w 25"/>
                <a:gd name="T29" fmla="*/ 23 h 31"/>
                <a:gd name="T30" fmla="*/ 8 w 25"/>
                <a:gd name="T31" fmla="*/ 19 h 31"/>
                <a:gd name="T32" fmla="*/ 11 w 25"/>
                <a:gd name="T33" fmla="*/ 19 h 31"/>
                <a:gd name="T34" fmla="*/ 11 w 25"/>
                <a:gd name="T35" fmla="*/ 22 h 31"/>
                <a:gd name="T36" fmla="*/ 13 w 25"/>
                <a:gd name="T37" fmla="*/ 26 h 31"/>
                <a:gd name="T38" fmla="*/ 15 w 25"/>
                <a:gd name="T39" fmla="*/ 28 h 31"/>
                <a:gd name="T40" fmla="*/ 16 w 25"/>
                <a:gd name="T41" fmla="*/ 27 h 31"/>
                <a:gd name="T42" fmla="*/ 18 w 25"/>
                <a:gd name="T43" fmla="*/ 26 h 31"/>
                <a:gd name="T44" fmla="*/ 16 w 25"/>
                <a:gd name="T45" fmla="*/ 23 h 31"/>
                <a:gd name="T46" fmla="*/ 16 w 25"/>
                <a:gd name="T47" fmla="*/ 20 h 31"/>
                <a:gd name="T48" fmla="*/ 15 w 25"/>
                <a:gd name="T49" fmla="*/ 17 h 31"/>
                <a:gd name="T50" fmla="*/ 12 w 25"/>
                <a:gd name="T51" fmla="*/ 15 h 31"/>
                <a:gd name="T52" fmla="*/ 14 w 25"/>
                <a:gd name="T53" fmla="*/ 12 h 31"/>
                <a:gd name="T54" fmla="*/ 17 w 25"/>
                <a:gd name="T55" fmla="*/ 10 h 31"/>
                <a:gd name="T56" fmla="*/ 16 w 25"/>
                <a:gd name="T57" fmla="*/ 9 h 31"/>
                <a:gd name="T58" fmla="*/ 10 w 25"/>
                <a:gd name="T59" fmla="*/ 11 h 31"/>
                <a:gd name="T60" fmla="*/ 7 w 25"/>
                <a:gd name="T61" fmla="*/ 12 h 31"/>
                <a:gd name="T62" fmla="*/ 4 w 25"/>
                <a:gd name="T63" fmla="*/ 9 h 31"/>
                <a:gd name="T64" fmla="*/ 5 w 25"/>
                <a:gd name="T65" fmla="*/ 6 h 31"/>
                <a:gd name="T66" fmla="*/ 8 w 25"/>
                <a:gd name="T67" fmla="*/ 6 h 31"/>
                <a:gd name="T68" fmla="*/ 13 w 25"/>
                <a:gd name="T69" fmla="*/ 5 h 31"/>
                <a:gd name="T70" fmla="*/ 17 w 25"/>
                <a:gd name="T71" fmla="*/ 6 h 31"/>
                <a:gd name="T72" fmla="*/ 21 w 25"/>
                <a:gd name="T73" fmla="*/ 5 h 31"/>
                <a:gd name="T74" fmla="*/ 24 w 25"/>
                <a:gd name="T75" fmla="*/ 3 h 31"/>
                <a:gd name="T76" fmla="*/ 24 w 25"/>
                <a:gd name="T7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5" h="31">
                  <a:moveTo>
                    <a:pt x="24" y="0"/>
                  </a:moveTo>
                  <a:cubicBezTo>
                    <a:pt x="23" y="0"/>
                    <a:pt x="22" y="2"/>
                    <a:pt x="21" y="3"/>
                  </a:cubicBezTo>
                  <a:cubicBezTo>
                    <a:pt x="20" y="4"/>
                    <a:pt x="17" y="3"/>
                    <a:pt x="16" y="3"/>
                  </a:cubicBezTo>
                  <a:cubicBezTo>
                    <a:pt x="14" y="3"/>
                    <a:pt x="12" y="3"/>
                    <a:pt x="9" y="2"/>
                  </a:cubicBezTo>
                  <a:cubicBezTo>
                    <a:pt x="7" y="1"/>
                    <a:pt x="7" y="1"/>
                    <a:pt x="6" y="2"/>
                  </a:cubicBezTo>
                  <a:cubicBezTo>
                    <a:pt x="6" y="3"/>
                    <a:pt x="5" y="3"/>
                    <a:pt x="4" y="4"/>
                  </a:cubicBezTo>
                  <a:cubicBezTo>
                    <a:pt x="3" y="5"/>
                    <a:pt x="3" y="8"/>
                    <a:pt x="2" y="9"/>
                  </a:cubicBezTo>
                  <a:cubicBezTo>
                    <a:pt x="1" y="10"/>
                    <a:pt x="1" y="11"/>
                    <a:pt x="1" y="12"/>
                  </a:cubicBezTo>
                  <a:cubicBezTo>
                    <a:pt x="0" y="13"/>
                    <a:pt x="1" y="15"/>
                    <a:pt x="1" y="17"/>
                  </a:cubicBezTo>
                  <a:cubicBezTo>
                    <a:pt x="0" y="19"/>
                    <a:pt x="0" y="18"/>
                    <a:pt x="0" y="21"/>
                  </a:cubicBezTo>
                  <a:cubicBezTo>
                    <a:pt x="1" y="23"/>
                    <a:pt x="2" y="22"/>
                    <a:pt x="4" y="23"/>
                  </a:cubicBezTo>
                  <a:cubicBezTo>
                    <a:pt x="5" y="24"/>
                    <a:pt x="6" y="26"/>
                    <a:pt x="5" y="28"/>
                  </a:cubicBezTo>
                  <a:cubicBezTo>
                    <a:pt x="4" y="30"/>
                    <a:pt x="4" y="30"/>
                    <a:pt x="5" y="30"/>
                  </a:cubicBezTo>
                  <a:cubicBezTo>
                    <a:pt x="6" y="31"/>
                    <a:pt x="8" y="30"/>
                    <a:pt x="9" y="30"/>
                  </a:cubicBezTo>
                  <a:cubicBezTo>
                    <a:pt x="9" y="30"/>
                    <a:pt x="8" y="24"/>
                    <a:pt x="8" y="23"/>
                  </a:cubicBezTo>
                  <a:cubicBezTo>
                    <a:pt x="7" y="22"/>
                    <a:pt x="8" y="19"/>
                    <a:pt x="8" y="19"/>
                  </a:cubicBezTo>
                  <a:cubicBezTo>
                    <a:pt x="8" y="19"/>
                    <a:pt x="12" y="18"/>
                    <a:pt x="11" y="19"/>
                  </a:cubicBezTo>
                  <a:cubicBezTo>
                    <a:pt x="10" y="20"/>
                    <a:pt x="10" y="21"/>
                    <a:pt x="11" y="22"/>
                  </a:cubicBezTo>
                  <a:cubicBezTo>
                    <a:pt x="13" y="24"/>
                    <a:pt x="12" y="25"/>
                    <a:pt x="13" y="26"/>
                  </a:cubicBezTo>
                  <a:cubicBezTo>
                    <a:pt x="13" y="26"/>
                    <a:pt x="14" y="27"/>
                    <a:pt x="15" y="28"/>
                  </a:cubicBezTo>
                  <a:cubicBezTo>
                    <a:pt x="16" y="28"/>
                    <a:pt x="16" y="27"/>
                    <a:pt x="16" y="27"/>
                  </a:cubicBezTo>
                  <a:cubicBezTo>
                    <a:pt x="16" y="26"/>
                    <a:pt x="17" y="26"/>
                    <a:pt x="18" y="26"/>
                  </a:cubicBezTo>
                  <a:cubicBezTo>
                    <a:pt x="19" y="25"/>
                    <a:pt x="17" y="24"/>
                    <a:pt x="16" y="23"/>
                  </a:cubicBezTo>
                  <a:cubicBezTo>
                    <a:pt x="15" y="21"/>
                    <a:pt x="16" y="21"/>
                    <a:pt x="16" y="20"/>
                  </a:cubicBezTo>
                  <a:cubicBezTo>
                    <a:pt x="17" y="20"/>
                    <a:pt x="17" y="18"/>
                    <a:pt x="15" y="17"/>
                  </a:cubicBezTo>
                  <a:cubicBezTo>
                    <a:pt x="12" y="17"/>
                    <a:pt x="13" y="16"/>
                    <a:pt x="12" y="15"/>
                  </a:cubicBezTo>
                  <a:cubicBezTo>
                    <a:pt x="12" y="15"/>
                    <a:pt x="13" y="12"/>
                    <a:pt x="14" y="12"/>
                  </a:cubicBezTo>
                  <a:cubicBezTo>
                    <a:pt x="14" y="11"/>
                    <a:pt x="16" y="11"/>
                    <a:pt x="17" y="10"/>
                  </a:cubicBezTo>
                  <a:cubicBezTo>
                    <a:pt x="18" y="9"/>
                    <a:pt x="18" y="9"/>
                    <a:pt x="16" y="9"/>
                  </a:cubicBezTo>
                  <a:cubicBezTo>
                    <a:pt x="13" y="9"/>
                    <a:pt x="10" y="10"/>
                    <a:pt x="10" y="11"/>
                  </a:cubicBezTo>
                  <a:cubicBezTo>
                    <a:pt x="10" y="12"/>
                    <a:pt x="8" y="12"/>
                    <a:pt x="7" y="12"/>
                  </a:cubicBezTo>
                  <a:cubicBezTo>
                    <a:pt x="5" y="12"/>
                    <a:pt x="4" y="10"/>
                    <a:pt x="4" y="9"/>
                  </a:cubicBezTo>
                  <a:cubicBezTo>
                    <a:pt x="5" y="8"/>
                    <a:pt x="6" y="7"/>
                    <a:pt x="5" y="6"/>
                  </a:cubicBezTo>
                  <a:cubicBezTo>
                    <a:pt x="5" y="5"/>
                    <a:pt x="7" y="5"/>
                    <a:pt x="8" y="6"/>
                  </a:cubicBezTo>
                  <a:cubicBezTo>
                    <a:pt x="9" y="6"/>
                    <a:pt x="12" y="6"/>
                    <a:pt x="13" y="5"/>
                  </a:cubicBezTo>
                  <a:cubicBezTo>
                    <a:pt x="13" y="5"/>
                    <a:pt x="15" y="5"/>
                    <a:pt x="17" y="6"/>
                  </a:cubicBezTo>
                  <a:cubicBezTo>
                    <a:pt x="19" y="6"/>
                    <a:pt x="20" y="6"/>
                    <a:pt x="21" y="5"/>
                  </a:cubicBezTo>
                  <a:cubicBezTo>
                    <a:pt x="22" y="5"/>
                    <a:pt x="24" y="3"/>
                    <a:pt x="24" y="3"/>
                  </a:cubicBezTo>
                  <a:cubicBezTo>
                    <a:pt x="25" y="2"/>
                    <a:pt x="25" y="0"/>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196" name="Freeform 29"/>
            <p:cNvSpPr>
              <a:spLocks/>
            </p:cNvSpPr>
            <p:nvPr/>
          </p:nvSpPr>
          <p:spPr bwMode="auto">
            <a:xfrm>
              <a:off x="6536481" y="4167797"/>
              <a:ext cx="218923" cy="250497"/>
            </a:xfrm>
            <a:custGeom>
              <a:avLst/>
              <a:gdLst>
                <a:gd name="T0" fmla="*/ 41 w 44"/>
                <a:gd name="T1" fmla="*/ 28 h 50"/>
                <a:gd name="T2" fmla="*/ 38 w 44"/>
                <a:gd name="T3" fmla="*/ 23 h 50"/>
                <a:gd name="T4" fmla="*/ 34 w 44"/>
                <a:gd name="T5" fmla="*/ 16 h 50"/>
                <a:gd name="T6" fmla="*/ 36 w 44"/>
                <a:gd name="T7" fmla="*/ 15 h 50"/>
                <a:gd name="T8" fmla="*/ 35 w 44"/>
                <a:gd name="T9" fmla="*/ 14 h 50"/>
                <a:gd name="T10" fmla="*/ 35 w 44"/>
                <a:gd name="T11" fmla="*/ 14 h 50"/>
                <a:gd name="T12" fmla="*/ 39 w 44"/>
                <a:gd name="T13" fmla="*/ 12 h 50"/>
                <a:gd name="T14" fmla="*/ 35 w 44"/>
                <a:gd name="T15" fmla="*/ 6 h 50"/>
                <a:gd name="T16" fmla="*/ 31 w 44"/>
                <a:gd name="T17" fmla="*/ 2 h 50"/>
                <a:gd name="T18" fmla="*/ 25 w 44"/>
                <a:gd name="T19" fmla="*/ 6 h 50"/>
                <a:gd name="T20" fmla="*/ 23 w 44"/>
                <a:gd name="T21" fmla="*/ 10 h 50"/>
                <a:gd name="T22" fmla="*/ 22 w 44"/>
                <a:gd name="T23" fmla="*/ 10 h 50"/>
                <a:gd name="T24" fmla="*/ 22 w 44"/>
                <a:gd name="T25" fmla="*/ 10 h 50"/>
                <a:gd name="T26" fmla="*/ 21 w 44"/>
                <a:gd name="T27" fmla="*/ 10 h 50"/>
                <a:gd name="T28" fmla="*/ 19 w 44"/>
                <a:gd name="T29" fmla="*/ 14 h 50"/>
                <a:gd name="T30" fmla="*/ 19 w 44"/>
                <a:gd name="T31" fmla="*/ 14 h 50"/>
                <a:gd name="T32" fmla="*/ 17 w 44"/>
                <a:gd name="T33" fmla="*/ 15 h 50"/>
                <a:gd name="T34" fmla="*/ 16 w 44"/>
                <a:gd name="T35" fmla="*/ 16 h 50"/>
                <a:gd name="T36" fmla="*/ 16 w 44"/>
                <a:gd name="T37" fmla="*/ 16 h 50"/>
                <a:gd name="T38" fmla="*/ 15 w 44"/>
                <a:gd name="T39" fmla="*/ 17 h 50"/>
                <a:gd name="T40" fmla="*/ 15 w 44"/>
                <a:gd name="T41" fmla="*/ 19 h 50"/>
                <a:gd name="T42" fmla="*/ 7 w 44"/>
                <a:gd name="T43" fmla="*/ 25 h 50"/>
                <a:gd name="T44" fmla="*/ 4 w 44"/>
                <a:gd name="T45" fmla="*/ 25 h 50"/>
                <a:gd name="T46" fmla="*/ 2 w 44"/>
                <a:gd name="T47" fmla="*/ 24 h 50"/>
                <a:gd name="T48" fmla="*/ 1 w 44"/>
                <a:gd name="T49" fmla="*/ 23 h 50"/>
                <a:gd name="T50" fmla="*/ 0 w 44"/>
                <a:gd name="T51" fmla="*/ 29 h 50"/>
                <a:gd name="T52" fmla="*/ 4 w 44"/>
                <a:gd name="T53" fmla="*/ 37 h 50"/>
                <a:gd name="T54" fmla="*/ 13 w 44"/>
                <a:gd name="T55" fmla="*/ 45 h 50"/>
                <a:gd name="T56" fmla="*/ 19 w 44"/>
                <a:gd name="T57" fmla="*/ 46 h 50"/>
                <a:gd name="T58" fmla="*/ 27 w 44"/>
                <a:gd name="T59" fmla="*/ 48 h 50"/>
                <a:gd name="T60" fmla="*/ 34 w 44"/>
                <a:gd name="T61" fmla="*/ 44 h 50"/>
                <a:gd name="T62" fmla="*/ 39 w 44"/>
                <a:gd name="T63" fmla="*/ 3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4" h="50">
                  <a:moveTo>
                    <a:pt x="39" y="32"/>
                  </a:moveTo>
                  <a:cubicBezTo>
                    <a:pt x="40" y="29"/>
                    <a:pt x="39" y="28"/>
                    <a:pt x="41" y="28"/>
                  </a:cubicBezTo>
                  <a:cubicBezTo>
                    <a:pt x="43" y="28"/>
                    <a:pt x="44" y="27"/>
                    <a:pt x="43" y="26"/>
                  </a:cubicBezTo>
                  <a:cubicBezTo>
                    <a:pt x="41" y="25"/>
                    <a:pt x="37" y="24"/>
                    <a:pt x="38" y="23"/>
                  </a:cubicBezTo>
                  <a:cubicBezTo>
                    <a:pt x="39" y="22"/>
                    <a:pt x="39" y="21"/>
                    <a:pt x="38" y="21"/>
                  </a:cubicBezTo>
                  <a:cubicBezTo>
                    <a:pt x="38" y="20"/>
                    <a:pt x="33" y="16"/>
                    <a:pt x="34" y="16"/>
                  </a:cubicBezTo>
                  <a:cubicBezTo>
                    <a:pt x="34" y="16"/>
                    <a:pt x="37" y="16"/>
                    <a:pt x="36" y="15"/>
                  </a:cubicBezTo>
                  <a:cubicBezTo>
                    <a:pt x="36" y="15"/>
                    <a:pt x="36" y="15"/>
                    <a:pt x="36" y="15"/>
                  </a:cubicBezTo>
                  <a:cubicBezTo>
                    <a:pt x="36" y="15"/>
                    <a:pt x="36" y="15"/>
                    <a:pt x="35" y="15"/>
                  </a:cubicBezTo>
                  <a:cubicBezTo>
                    <a:pt x="35" y="15"/>
                    <a:pt x="35" y="15"/>
                    <a:pt x="35" y="14"/>
                  </a:cubicBezTo>
                  <a:cubicBezTo>
                    <a:pt x="35" y="14"/>
                    <a:pt x="35" y="14"/>
                    <a:pt x="35" y="14"/>
                  </a:cubicBezTo>
                  <a:cubicBezTo>
                    <a:pt x="35" y="14"/>
                    <a:pt x="35" y="14"/>
                    <a:pt x="35" y="14"/>
                  </a:cubicBezTo>
                  <a:cubicBezTo>
                    <a:pt x="35" y="14"/>
                    <a:pt x="35" y="14"/>
                    <a:pt x="35" y="14"/>
                  </a:cubicBezTo>
                  <a:cubicBezTo>
                    <a:pt x="36" y="14"/>
                    <a:pt x="40" y="13"/>
                    <a:pt x="39" y="12"/>
                  </a:cubicBezTo>
                  <a:cubicBezTo>
                    <a:pt x="37" y="11"/>
                    <a:pt x="42" y="9"/>
                    <a:pt x="41" y="8"/>
                  </a:cubicBezTo>
                  <a:cubicBezTo>
                    <a:pt x="39" y="8"/>
                    <a:pt x="37" y="6"/>
                    <a:pt x="35" y="6"/>
                  </a:cubicBezTo>
                  <a:cubicBezTo>
                    <a:pt x="33" y="5"/>
                    <a:pt x="32" y="5"/>
                    <a:pt x="32" y="4"/>
                  </a:cubicBezTo>
                  <a:cubicBezTo>
                    <a:pt x="32" y="4"/>
                    <a:pt x="32" y="3"/>
                    <a:pt x="31" y="2"/>
                  </a:cubicBezTo>
                  <a:cubicBezTo>
                    <a:pt x="30" y="1"/>
                    <a:pt x="29" y="0"/>
                    <a:pt x="28" y="1"/>
                  </a:cubicBezTo>
                  <a:cubicBezTo>
                    <a:pt x="27" y="1"/>
                    <a:pt x="25" y="6"/>
                    <a:pt x="25" y="6"/>
                  </a:cubicBezTo>
                  <a:cubicBezTo>
                    <a:pt x="25" y="6"/>
                    <a:pt x="24" y="8"/>
                    <a:pt x="24" y="8"/>
                  </a:cubicBezTo>
                  <a:cubicBezTo>
                    <a:pt x="24" y="9"/>
                    <a:pt x="23" y="10"/>
                    <a:pt x="23" y="10"/>
                  </a:cubicBezTo>
                  <a:cubicBezTo>
                    <a:pt x="23" y="10"/>
                    <a:pt x="23" y="10"/>
                    <a:pt x="23" y="10"/>
                  </a:cubicBezTo>
                  <a:cubicBezTo>
                    <a:pt x="23" y="10"/>
                    <a:pt x="22" y="10"/>
                    <a:pt x="22" y="10"/>
                  </a:cubicBezTo>
                  <a:cubicBezTo>
                    <a:pt x="22" y="10"/>
                    <a:pt x="22" y="10"/>
                    <a:pt x="22" y="10"/>
                  </a:cubicBezTo>
                  <a:cubicBezTo>
                    <a:pt x="22" y="10"/>
                    <a:pt x="22" y="10"/>
                    <a:pt x="22" y="10"/>
                  </a:cubicBezTo>
                  <a:cubicBezTo>
                    <a:pt x="22" y="10"/>
                    <a:pt x="22" y="10"/>
                    <a:pt x="22" y="10"/>
                  </a:cubicBezTo>
                  <a:cubicBezTo>
                    <a:pt x="21" y="10"/>
                    <a:pt x="21" y="10"/>
                    <a:pt x="21" y="10"/>
                  </a:cubicBezTo>
                  <a:cubicBezTo>
                    <a:pt x="21" y="10"/>
                    <a:pt x="20" y="12"/>
                    <a:pt x="19" y="12"/>
                  </a:cubicBezTo>
                  <a:cubicBezTo>
                    <a:pt x="18" y="12"/>
                    <a:pt x="19" y="13"/>
                    <a:pt x="19" y="14"/>
                  </a:cubicBezTo>
                  <a:cubicBezTo>
                    <a:pt x="19" y="14"/>
                    <a:pt x="19" y="14"/>
                    <a:pt x="19" y="14"/>
                  </a:cubicBezTo>
                  <a:cubicBezTo>
                    <a:pt x="19" y="14"/>
                    <a:pt x="19" y="14"/>
                    <a:pt x="19" y="14"/>
                  </a:cubicBezTo>
                  <a:cubicBezTo>
                    <a:pt x="18" y="14"/>
                    <a:pt x="18" y="15"/>
                    <a:pt x="17" y="15"/>
                  </a:cubicBezTo>
                  <a:cubicBezTo>
                    <a:pt x="17" y="15"/>
                    <a:pt x="17" y="15"/>
                    <a:pt x="17" y="15"/>
                  </a:cubicBezTo>
                  <a:cubicBezTo>
                    <a:pt x="17" y="15"/>
                    <a:pt x="17" y="16"/>
                    <a:pt x="17" y="16"/>
                  </a:cubicBezTo>
                  <a:cubicBezTo>
                    <a:pt x="17" y="16"/>
                    <a:pt x="17" y="16"/>
                    <a:pt x="16" y="16"/>
                  </a:cubicBezTo>
                  <a:cubicBezTo>
                    <a:pt x="16" y="16"/>
                    <a:pt x="16" y="16"/>
                    <a:pt x="16" y="16"/>
                  </a:cubicBezTo>
                  <a:cubicBezTo>
                    <a:pt x="16" y="16"/>
                    <a:pt x="16" y="16"/>
                    <a:pt x="16" y="16"/>
                  </a:cubicBezTo>
                  <a:cubicBezTo>
                    <a:pt x="16" y="16"/>
                    <a:pt x="16" y="17"/>
                    <a:pt x="16" y="17"/>
                  </a:cubicBezTo>
                  <a:cubicBezTo>
                    <a:pt x="16" y="17"/>
                    <a:pt x="16" y="17"/>
                    <a:pt x="15" y="17"/>
                  </a:cubicBezTo>
                  <a:cubicBezTo>
                    <a:pt x="15" y="17"/>
                    <a:pt x="15" y="17"/>
                    <a:pt x="15" y="17"/>
                  </a:cubicBezTo>
                  <a:cubicBezTo>
                    <a:pt x="14" y="17"/>
                    <a:pt x="15" y="18"/>
                    <a:pt x="15" y="19"/>
                  </a:cubicBezTo>
                  <a:cubicBezTo>
                    <a:pt x="14" y="19"/>
                    <a:pt x="10" y="19"/>
                    <a:pt x="9" y="19"/>
                  </a:cubicBezTo>
                  <a:cubicBezTo>
                    <a:pt x="8" y="19"/>
                    <a:pt x="8" y="25"/>
                    <a:pt x="7" y="25"/>
                  </a:cubicBezTo>
                  <a:cubicBezTo>
                    <a:pt x="7" y="25"/>
                    <a:pt x="5" y="25"/>
                    <a:pt x="4" y="25"/>
                  </a:cubicBezTo>
                  <a:cubicBezTo>
                    <a:pt x="4" y="25"/>
                    <a:pt x="4" y="25"/>
                    <a:pt x="4" y="25"/>
                  </a:cubicBezTo>
                  <a:cubicBezTo>
                    <a:pt x="3" y="25"/>
                    <a:pt x="3" y="24"/>
                    <a:pt x="2" y="24"/>
                  </a:cubicBezTo>
                  <a:cubicBezTo>
                    <a:pt x="2" y="24"/>
                    <a:pt x="2" y="24"/>
                    <a:pt x="2" y="24"/>
                  </a:cubicBezTo>
                  <a:cubicBezTo>
                    <a:pt x="2" y="24"/>
                    <a:pt x="2" y="24"/>
                    <a:pt x="2" y="24"/>
                  </a:cubicBezTo>
                  <a:cubicBezTo>
                    <a:pt x="2" y="23"/>
                    <a:pt x="1" y="23"/>
                    <a:pt x="1" y="23"/>
                  </a:cubicBezTo>
                  <a:cubicBezTo>
                    <a:pt x="1" y="23"/>
                    <a:pt x="1" y="23"/>
                    <a:pt x="1" y="23"/>
                  </a:cubicBezTo>
                  <a:cubicBezTo>
                    <a:pt x="0" y="23"/>
                    <a:pt x="0" y="28"/>
                    <a:pt x="0" y="29"/>
                  </a:cubicBezTo>
                  <a:cubicBezTo>
                    <a:pt x="0" y="30"/>
                    <a:pt x="2" y="36"/>
                    <a:pt x="3" y="36"/>
                  </a:cubicBezTo>
                  <a:cubicBezTo>
                    <a:pt x="4" y="36"/>
                    <a:pt x="4" y="35"/>
                    <a:pt x="4" y="37"/>
                  </a:cubicBezTo>
                  <a:cubicBezTo>
                    <a:pt x="4" y="38"/>
                    <a:pt x="7" y="44"/>
                    <a:pt x="7" y="44"/>
                  </a:cubicBezTo>
                  <a:cubicBezTo>
                    <a:pt x="8" y="44"/>
                    <a:pt x="13" y="45"/>
                    <a:pt x="13" y="45"/>
                  </a:cubicBezTo>
                  <a:cubicBezTo>
                    <a:pt x="14" y="45"/>
                    <a:pt x="13" y="46"/>
                    <a:pt x="14" y="46"/>
                  </a:cubicBezTo>
                  <a:cubicBezTo>
                    <a:pt x="16" y="46"/>
                    <a:pt x="19" y="46"/>
                    <a:pt x="19" y="46"/>
                  </a:cubicBezTo>
                  <a:cubicBezTo>
                    <a:pt x="20" y="45"/>
                    <a:pt x="19" y="45"/>
                    <a:pt x="21" y="46"/>
                  </a:cubicBezTo>
                  <a:cubicBezTo>
                    <a:pt x="24" y="47"/>
                    <a:pt x="27" y="48"/>
                    <a:pt x="27" y="48"/>
                  </a:cubicBezTo>
                  <a:cubicBezTo>
                    <a:pt x="28" y="49"/>
                    <a:pt x="28" y="50"/>
                    <a:pt x="30" y="49"/>
                  </a:cubicBezTo>
                  <a:cubicBezTo>
                    <a:pt x="32" y="48"/>
                    <a:pt x="34" y="46"/>
                    <a:pt x="34" y="44"/>
                  </a:cubicBezTo>
                  <a:cubicBezTo>
                    <a:pt x="34" y="42"/>
                    <a:pt x="34" y="40"/>
                    <a:pt x="35" y="39"/>
                  </a:cubicBezTo>
                  <a:cubicBezTo>
                    <a:pt x="36" y="37"/>
                    <a:pt x="38" y="34"/>
                    <a:pt x="39"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197" name="Freeform 30"/>
            <p:cNvSpPr>
              <a:spLocks/>
            </p:cNvSpPr>
            <p:nvPr/>
          </p:nvSpPr>
          <p:spPr bwMode="auto">
            <a:xfrm>
              <a:off x="6452283" y="3879408"/>
              <a:ext cx="48415" cy="44205"/>
            </a:xfrm>
            <a:custGeom>
              <a:avLst/>
              <a:gdLst>
                <a:gd name="T0" fmla="*/ 5 w 10"/>
                <a:gd name="T1" fmla="*/ 1 h 9"/>
                <a:gd name="T2" fmla="*/ 1 w 10"/>
                <a:gd name="T3" fmla="*/ 3 h 9"/>
                <a:gd name="T4" fmla="*/ 1 w 10"/>
                <a:gd name="T5" fmla="*/ 8 h 9"/>
                <a:gd name="T6" fmla="*/ 8 w 10"/>
                <a:gd name="T7" fmla="*/ 7 h 9"/>
                <a:gd name="T8" fmla="*/ 9 w 10"/>
                <a:gd name="T9" fmla="*/ 4 h 9"/>
                <a:gd name="T10" fmla="*/ 8 w 10"/>
                <a:gd name="T11" fmla="*/ 1 h 9"/>
                <a:gd name="T12" fmla="*/ 5 w 10"/>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10" h="9">
                  <a:moveTo>
                    <a:pt x="5" y="1"/>
                  </a:moveTo>
                  <a:cubicBezTo>
                    <a:pt x="3" y="1"/>
                    <a:pt x="2" y="3"/>
                    <a:pt x="1" y="3"/>
                  </a:cubicBezTo>
                  <a:cubicBezTo>
                    <a:pt x="0" y="4"/>
                    <a:pt x="0" y="8"/>
                    <a:pt x="1" y="8"/>
                  </a:cubicBezTo>
                  <a:cubicBezTo>
                    <a:pt x="5" y="9"/>
                    <a:pt x="8" y="7"/>
                    <a:pt x="8" y="7"/>
                  </a:cubicBezTo>
                  <a:cubicBezTo>
                    <a:pt x="8" y="6"/>
                    <a:pt x="8" y="4"/>
                    <a:pt x="9" y="4"/>
                  </a:cubicBezTo>
                  <a:cubicBezTo>
                    <a:pt x="9" y="4"/>
                    <a:pt x="10" y="2"/>
                    <a:pt x="8" y="1"/>
                  </a:cubicBezTo>
                  <a:cubicBezTo>
                    <a:pt x="7" y="0"/>
                    <a:pt x="7" y="0"/>
                    <a:pt x="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198" name="Freeform 31"/>
            <p:cNvSpPr>
              <a:spLocks/>
            </p:cNvSpPr>
            <p:nvPr/>
          </p:nvSpPr>
          <p:spPr bwMode="auto">
            <a:xfrm>
              <a:off x="6675415" y="3759424"/>
              <a:ext cx="39995" cy="84201"/>
            </a:xfrm>
            <a:custGeom>
              <a:avLst/>
              <a:gdLst>
                <a:gd name="T0" fmla="*/ 5 w 8"/>
                <a:gd name="T1" fmla="*/ 1 h 17"/>
                <a:gd name="T2" fmla="*/ 1 w 8"/>
                <a:gd name="T3" fmla="*/ 5 h 17"/>
                <a:gd name="T4" fmla="*/ 1 w 8"/>
                <a:gd name="T5" fmla="*/ 10 h 17"/>
                <a:gd name="T6" fmla="*/ 4 w 8"/>
                <a:gd name="T7" fmla="*/ 16 h 17"/>
                <a:gd name="T8" fmla="*/ 5 w 8"/>
                <a:gd name="T9" fmla="*/ 15 h 17"/>
                <a:gd name="T10" fmla="*/ 7 w 8"/>
                <a:gd name="T11" fmla="*/ 9 h 17"/>
                <a:gd name="T12" fmla="*/ 7 w 8"/>
                <a:gd name="T13" fmla="*/ 4 h 17"/>
                <a:gd name="T14" fmla="*/ 5 w 8"/>
                <a:gd name="T15" fmla="*/ 1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17">
                  <a:moveTo>
                    <a:pt x="5" y="1"/>
                  </a:moveTo>
                  <a:cubicBezTo>
                    <a:pt x="5" y="0"/>
                    <a:pt x="1" y="4"/>
                    <a:pt x="1" y="5"/>
                  </a:cubicBezTo>
                  <a:cubicBezTo>
                    <a:pt x="1" y="5"/>
                    <a:pt x="0" y="9"/>
                    <a:pt x="1" y="10"/>
                  </a:cubicBezTo>
                  <a:cubicBezTo>
                    <a:pt x="1" y="12"/>
                    <a:pt x="3" y="15"/>
                    <a:pt x="4" y="16"/>
                  </a:cubicBezTo>
                  <a:cubicBezTo>
                    <a:pt x="5" y="17"/>
                    <a:pt x="5" y="17"/>
                    <a:pt x="5" y="15"/>
                  </a:cubicBezTo>
                  <a:cubicBezTo>
                    <a:pt x="6" y="13"/>
                    <a:pt x="6" y="10"/>
                    <a:pt x="7" y="9"/>
                  </a:cubicBezTo>
                  <a:cubicBezTo>
                    <a:pt x="7" y="9"/>
                    <a:pt x="8" y="5"/>
                    <a:pt x="7" y="4"/>
                  </a:cubicBezTo>
                  <a:cubicBezTo>
                    <a:pt x="6" y="3"/>
                    <a:pt x="6" y="2"/>
                    <a:pt x="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199" name="Freeform 32"/>
            <p:cNvSpPr>
              <a:spLocks/>
            </p:cNvSpPr>
            <p:nvPr/>
          </p:nvSpPr>
          <p:spPr bwMode="auto">
            <a:xfrm>
              <a:off x="6831185" y="3569969"/>
              <a:ext cx="54731" cy="69467"/>
            </a:xfrm>
            <a:custGeom>
              <a:avLst/>
              <a:gdLst>
                <a:gd name="T0" fmla="*/ 8 w 11"/>
                <a:gd name="T1" fmla="*/ 3 h 14"/>
                <a:gd name="T2" fmla="*/ 7 w 11"/>
                <a:gd name="T3" fmla="*/ 1 h 14"/>
                <a:gd name="T4" fmla="*/ 5 w 11"/>
                <a:gd name="T5" fmla="*/ 1 h 14"/>
                <a:gd name="T6" fmla="*/ 2 w 11"/>
                <a:gd name="T7" fmla="*/ 1 h 14"/>
                <a:gd name="T8" fmla="*/ 0 w 11"/>
                <a:gd name="T9" fmla="*/ 3 h 14"/>
                <a:gd name="T10" fmla="*/ 0 w 11"/>
                <a:gd name="T11" fmla="*/ 5 h 14"/>
                <a:gd name="T12" fmla="*/ 3 w 11"/>
                <a:gd name="T13" fmla="*/ 7 h 14"/>
                <a:gd name="T14" fmla="*/ 2 w 11"/>
                <a:gd name="T15" fmla="*/ 5 h 14"/>
                <a:gd name="T16" fmla="*/ 4 w 11"/>
                <a:gd name="T17" fmla="*/ 6 h 14"/>
                <a:gd name="T18" fmla="*/ 4 w 11"/>
                <a:gd name="T19" fmla="*/ 9 h 14"/>
                <a:gd name="T20" fmla="*/ 4 w 11"/>
                <a:gd name="T21" fmla="*/ 11 h 14"/>
                <a:gd name="T22" fmla="*/ 6 w 11"/>
                <a:gd name="T23" fmla="*/ 14 h 14"/>
                <a:gd name="T24" fmla="*/ 6 w 11"/>
                <a:gd name="T25" fmla="*/ 12 h 14"/>
                <a:gd name="T26" fmla="*/ 8 w 11"/>
                <a:gd name="T27" fmla="*/ 14 h 14"/>
                <a:gd name="T28" fmla="*/ 9 w 11"/>
                <a:gd name="T29" fmla="*/ 13 h 14"/>
                <a:gd name="T30" fmla="*/ 9 w 11"/>
                <a:gd name="T31" fmla="*/ 9 h 14"/>
                <a:gd name="T32" fmla="*/ 10 w 11"/>
                <a:gd name="T33" fmla="*/ 5 h 14"/>
                <a:gd name="T34" fmla="*/ 8 w 11"/>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14">
                  <a:moveTo>
                    <a:pt x="8" y="3"/>
                  </a:moveTo>
                  <a:cubicBezTo>
                    <a:pt x="8" y="2"/>
                    <a:pt x="8" y="1"/>
                    <a:pt x="7" y="1"/>
                  </a:cubicBezTo>
                  <a:cubicBezTo>
                    <a:pt x="6" y="2"/>
                    <a:pt x="6" y="2"/>
                    <a:pt x="5" y="1"/>
                  </a:cubicBezTo>
                  <a:cubicBezTo>
                    <a:pt x="4" y="0"/>
                    <a:pt x="3" y="0"/>
                    <a:pt x="2" y="1"/>
                  </a:cubicBezTo>
                  <a:cubicBezTo>
                    <a:pt x="2" y="2"/>
                    <a:pt x="1" y="3"/>
                    <a:pt x="0" y="3"/>
                  </a:cubicBezTo>
                  <a:cubicBezTo>
                    <a:pt x="0" y="3"/>
                    <a:pt x="0" y="5"/>
                    <a:pt x="0" y="5"/>
                  </a:cubicBezTo>
                  <a:cubicBezTo>
                    <a:pt x="0" y="5"/>
                    <a:pt x="2" y="7"/>
                    <a:pt x="3" y="7"/>
                  </a:cubicBezTo>
                  <a:cubicBezTo>
                    <a:pt x="3" y="7"/>
                    <a:pt x="2" y="5"/>
                    <a:pt x="2" y="5"/>
                  </a:cubicBezTo>
                  <a:cubicBezTo>
                    <a:pt x="3" y="4"/>
                    <a:pt x="4" y="5"/>
                    <a:pt x="4" y="6"/>
                  </a:cubicBezTo>
                  <a:cubicBezTo>
                    <a:pt x="5" y="7"/>
                    <a:pt x="4" y="9"/>
                    <a:pt x="4" y="9"/>
                  </a:cubicBezTo>
                  <a:cubicBezTo>
                    <a:pt x="3" y="9"/>
                    <a:pt x="4" y="11"/>
                    <a:pt x="4" y="11"/>
                  </a:cubicBezTo>
                  <a:cubicBezTo>
                    <a:pt x="4" y="12"/>
                    <a:pt x="5" y="14"/>
                    <a:pt x="6" y="14"/>
                  </a:cubicBezTo>
                  <a:cubicBezTo>
                    <a:pt x="6" y="14"/>
                    <a:pt x="6" y="12"/>
                    <a:pt x="6" y="12"/>
                  </a:cubicBezTo>
                  <a:cubicBezTo>
                    <a:pt x="6" y="12"/>
                    <a:pt x="7" y="14"/>
                    <a:pt x="8" y="14"/>
                  </a:cubicBezTo>
                  <a:cubicBezTo>
                    <a:pt x="8" y="14"/>
                    <a:pt x="9" y="13"/>
                    <a:pt x="9" y="13"/>
                  </a:cubicBezTo>
                  <a:cubicBezTo>
                    <a:pt x="10" y="12"/>
                    <a:pt x="9" y="11"/>
                    <a:pt x="9" y="9"/>
                  </a:cubicBezTo>
                  <a:cubicBezTo>
                    <a:pt x="9" y="8"/>
                    <a:pt x="10" y="6"/>
                    <a:pt x="10" y="5"/>
                  </a:cubicBezTo>
                  <a:cubicBezTo>
                    <a:pt x="11" y="5"/>
                    <a:pt x="9" y="4"/>
                    <a:pt x="8"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200" name="Freeform 33"/>
            <p:cNvSpPr>
              <a:spLocks/>
            </p:cNvSpPr>
            <p:nvPr/>
          </p:nvSpPr>
          <p:spPr bwMode="auto">
            <a:xfrm>
              <a:off x="6885917" y="3559446"/>
              <a:ext cx="48415" cy="44205"/>
            </a:xfrm>
            <a:custGeom>
              <a:avLst/>
              <a:gdLst>
                <a:gd name="T0" fmla="*/ 3 w 10"/>
                <a:gd name="T1" fmla="*/ 9 h 9"/>
                <a:gd name="T2" fmla="*/ 5 w 10"/>
                <a:gd name="T3" fmla="*/ 5 h 9"/>
                <a:gd name="T4" fmla="*/ 8 w 10"/>
                <a:gd name="T5" fmla="*/ 5 h 9"/>
                <a:gd name="T6" fmla="*/ 9 w 10"/>
                <a:gd name="T7" fmla="*/ 2 h 9"/>
                <a:gd name="T8" fmla="*/ 6 w 10"/>
                <a:gd name="T9" fmla="*/ 1 h 9"/>
                <a:gd name="T10" fmla="*/ 4 w 10"/>
                <a:gd name="T11" fmla="*/ 3 h 9"/>
                <a:gd name="T12" fmla="*/ 2 w 10"/>
                <a:gd name="T13" fmla="*/ 3 h 9"/>
                <a:gd name="T14" fmla="*/ 0 w 10"/>
                <a:gd name="T15" fmla="*/ 5 h 9"/>
                <a:gd name="T16" fmla="*/ 1 w 10"/>
                <a:gd name="T17" fmla="*/ 6 h 9"/>
                <a:gd name="T18" fmla="*/ 3 w 10"/>
                <a:gd name="T1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9">
                  <a:moveTo>
                    <a:pt x="3" y="9"/>
                  </a:moveTo>
                  <a:cubicBezTo>
                    <a:pt x="4" y="9"/>
                    <a:pt x="5" y="6"/>
                    <a:pt x="5" y="5"/>
                  </a:cubicBezTo>
                  <a:cubicBezTo>
                    <a:pt x="6" y="4"/>
                    <a:pt x="8" y="5"/>
                    <a:pt x="8" y="5"/>
                  </a:cubicBezTo>
                  <a:cubicBezTo>
                    <a:pt x="9" y="5"/>
                    <a:pt x="10" y="2"/>
                    <a:pt x="9" y="2"/>
                  </a:cubicBezTo>
                  <a:cubicBezTo>
                    <a:pt x="9" y="1"/>
                    <a:pt x="7" y="0"/>
                    <a:pt x="6" y="1"/>
                  </a:cubicBezTo>
                  <a:cubicBezTo>
                    <a:pt x="5" y="1"/>
                    <a:pt x="6" y="3"/>
                    <a:pt x="4" y="3"/>
                  </a:cubicBezTo>
                  <a:cubicBezTo>
                    <a:pt x="3" y="3"/>
                    <a:pt x="2" y="2"/>
                    <a:pt x="2" y="3"/>
                  </a:cubicBezTo>
                  <a:cubicBezTo>
                    <a:pt x="1" y="3"/>
                    <a:pt x="0" y="5"/>
                    <a:pt x="0" y="5"/>
                  </a:cubicBezTo>
                  <a:cubicBezTo>
                    <a:pt x="0" y="6"/>
                    <a:pt x="0" y="6"/>
                    <a:pt x="1" y="6"/>
                  </a:cubicBezTo>
                  <a:cubicBezTo>
                    <a:pt x="2" y="6"/>
                    <a:pt x="2" y="8"/>
                    <a:pt x="3"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201" name="Freeform 34"/>
            <p:cNvSpPr>
              <a:spLocks/>
            </p:cNvSpPr>
            <p:nvPr/>
          </p:nvSpPr>
          <p:spPr bwMode="auto">
            <a:xfrm>
              <a:off x="6850131" y="3395255"/>
              <a:ext cx="204187" cy="189452"/>
            </a:xfrm>
            <a:custGeom>
              <a:avLst/>
              <a:gdLst>
                <a:gd name="T0" fmla="*/ 37 w 41"/>
                <a:gd name="T1" fmla="*/ 27 h 38"/>
                <a:gd name="T2" fmla="*/ 36 w 41"/>
                <a:gd name="T3" fmla="*/ 30 h 38"/>
                <a:gd name="T4" fmla="*/ 39 w 41"/>
                <a:gd name="T5" fmla="*/ 28 h 38"/>
                <a:gd name="T6" fmla="*/ 39 w 41"/>
                <a:gd name="T7" fmla="*/ 24 h 38"/>
                <a:gd name="T8" fmla="*/ 38 w 41"/>
                <a:gd name="T9" fmla="*/ 16 h 38"/>
                <a:gd name="T10" fmla="*/ 39 w 41"/>
                <a:gd name="T11" fmla="*/ 14 h 38"/>
                <a:gd name="T12" fmla="*/ 40 w 41"/>
                <a:gd name="T13" fmla="*/ 9 h 38"/>
                <a:gd name="T14" fmla="*/ 35 w 41"/>
                <a:gd name="T15" fmla="*/ 1 h 38"/>
                <a:gd name="T16" fmla="*/ 33 w 41"/>
                <a:gd name="T17" fmla="*/ 1 h 38"/>
                <a:gd name="T18" fmla="*/ 35 w 41"/>
                <a:gd name="T19" fmla="*/ 2 h 38"/>
                <a:gd name="T20" fmla="*/ 32 w 41"/>
                <a:gd name="T21" fmla="*/ 1 h 38"/>
                <a:gd name="T22" fmla="*/ 31 w 41"/>
                <a:gd name="T23" fmla="*/ 2 h 38"/>
                <a:gd name="T24" fmla="*/ 31 w 41"/>
                <a:gd name="T25" fmla="*/ 5 h 38"/>
                <a:gd name="T26" fmla="*/ 32 w 41"/>
                <a:gd name="T27" fmla="*/ 8 h 38"/>
                <a:gd name="T28" fmla="*/ 31 w 41"/>
                <a:gd name="T29" fmla="*/ 16 h 38"/>
                <a:gd name="T30" fmla="*/ 25 w 41"/>
                <a:gd name="T31" fmla="*/ 21 h 38"/>
                <a:gd name="T32" fmla="*/ 22 w 41"/>
                <a:gd name="T33" fmla="*/ 20 h 38"/>
                <a:gd name="T34" fmla="*/ 21 w 41"/>
                <a:gd name="T35" fmla="*/ 20 h 38"/>
                <a:gd name="T36" fmla="*/ 20 w 41"/>
                <a:gd name="T37" fmla="*/ 25 h 38"/>
                <a:gd name="T38" fmla="*/ 19 w 41"/>
                <a:gd name="T39" fmla="*/ 28 h 38"/>
                <a:gd name="T40" fmla="*/ 15 w 41"/>
                <a:gd name="T41" fmla="*/ 27 h 38"/>
                <a:gd name="T42" fmla="*/ 7 w 41"/>
                <a:gd name="T43" fmla="*/ 28 h 38"/>
                <a:gd name="T44" fmla="*/ 2 w 41"/>
                <a:gd name="T45" fmla="*/ 33 h 38"/>
                <a:gd name="T46" fmla="*/ 3 w 41"/>
                <a:gd name="T47" fmla="*/ 35 h 38"/>
                <a:gd name="T48" fmla="*/ 7 w 41"/>
                <a:gd name="T49" fmla="*/ 34 h 38"/>
                <a:gd name="T50" fmla="*/ 11 w 41"/>
                <a:gd name="T51" fmla="*/ 33 h 38"/>
                <a:gd name="T52" fmla="*/ 15 w 41"/>
                <a:gd name="T53" fmla="*/ 32 h 38"/>
                <a:gd name="T54" fmla="*/ 18 w 41"/>
                <a:gd name="T55" fmla="*/ 34 h 38"/>
                <a:gd name="T56" fmla="*/ 21 w 41"/>
                <a:gd name="T57" fmla="*/ 38 h 38"/>
                <a:gd name="T58" fmla="*/ 25 w 41"/>
                <a:gd name="T59" fmla="*/ 34 h 38"/>
                <a:gd name="T60" fmla="*/ 27 w 41"/>
                <a:gd name="T61" fmla="*/ 33 h 38"/>
                <a:gd name="T62" fmla="*/ 32 w 41"/>
                <a:gd name="T63" fmla="*/ 32 h 38"/>
                <a:gd name="T64" fmla="*/ 34 w 41"/>
                <a:gd name="T65" fmla="*/ 32 h 38"/>
                <a:gd name="T66" fmla="*/ 35 w 41"/>
                <a:gd name="T67" fmla="*/ 2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 h="38">
                  <a:moveTo>
                    <a:pt x="35" y="28"/>
                  </a:moveTo>
                  <a:cubicBezTo>
                    <a:pt x="36" y="28"/>
                    <a:pt x="36" y="27"/>
                    <a:pt x="37" y="27"/>
                  </a:cubicBezTo>
                  <a:cubicBezTo>
                    <a:pt x="37" y="27"/>
                    <a:pt x="37" y="28"/>
                    <a:pt x="37" y="28"/>
                  </a:cubicBezTo>
                  <a:cubicBezTo>
                    <a:pt x="37" y="28"/>
                    <a:pt x="36" y="29"/>
                    <a:pt x="36" y="30"/>
                  </a:cubicBezTo>
                  <a:cubicBezTo>
                    <a:pt x="37" y="31"/>
                    <a:pt x="38" y="31"/>
                    <a:pt x="39" y="31"/>
                  </a:cubicBezTo>
                  <a:cubicBezTo>
                    <a:pt x="39" y="31"/>
                    <a:pt x="39" y="30"/>
                    <a:pt x="39" y="28"/>
                  </a:cubicBezTo>
                  <a:cubicBezTo>
                    <a:pt x="39" y="27"/>
                    <a:pt x="41" y="28"/>
                    <a:pt x="40" y="27"/>
                  </a:cubicBezTo>
                  <a:cubicBezTo>
                    <a:pt x="39" y="26"/>
                    <a:pt x="39" y="24"/>
                    <a:pt x="39" y="24"/>
                  </a:cubicBezTo>
                  <a:cubicBezTo>
                    <a:pt x="39" y="23"/>
                    <a:pt x="39" y="21"/>
                    <a:pt x="39" y="20"/>
                  </a:cubicBezTo>
                  <a:cubicBezTo>
                    <a:pt x="39" y="19"/>
                    <a:pt x="38" y="16"/>
                    <a:pt x="38" y="16"/>
                  </a:cubicBezTo>
                  <a:cubicBezTo>
                    <a:pt x="38" y="15"/>
                    <a:pt x="38" y="14"/>
                    <a:pt x="38" y="14"/>
                  </a:cubicBezTo>
                  <a:cubicBezTo>
                    <a:pt x="39" y="14"/>
                    <a:pt x="39" y="14"/>
                    <a:pt x="39" y="14"/>
                  </a:cubicBezTo>
                  <a:cubicBezTo>
                    <a:pt x="40" y="14"/>
                    <a:pt x="39" y="13"/>
                    <a:pt x="39" y="12"/>
                  </a:cubicBezTo>
                  <a:cubicBezTo>
                    <a:pt x="39" y="11"/>
                    <a:pt x="40" y="10"/>
                    <a:pt x="40" y="9"/>
                  </a:cubicBezTo>
                  <a:cubicBezTo>
                    <a:pt x="40" y="9"/>
                    <a:pt x="38" y="4"/>
                    <a:pt x="37" y="4"/>
                  </a:cubicBezTo>
                  <a:cubicBezTo>
                    <a:pt x="37" y="4"/>
                    <a:pt x="36" y="1"/>
                    <a:pt x="35" y="1"/>
                  </a:cubicBezTo>
                  <a:cubicBezTo>
                    <a:pt x="35" y="0"/>
                    <a:pt x="34" y="0"/>
                    <a:pt x="34" y="0"/>
                  </a:cubicBezTo>
                  <a:cubicBezTo>
                    <a:pt x="33" y="0"/>
                    <a:pt x="33" y="1"/>
                    <a:pt x="33" y="1"/>
                  </a:cubicBezTo>
                  <a:cubicBezTo>
                    <a:pt x="33" y="1"/>
                    <a:pt x="34" y="1"/>
                    <a:pt x="34" y="1"/>
                  </a:cubicBezTo>
                  <a:cubicBezTo>
                    <a:pt x="35" y="1"/>
                    <a:pt x="35" y="2"/>
                    <a:pt x="35" y="2"/>
                  </a:cubicBezTo>
                  <a:cubicBezTo>
                    <a:pt x="35" y="3"/>
                    <a:pt x="34" y="2"/>
                    <a:pt x="33" y="2"/>
                  </a:cubicBezTo>
                  <a:cubicBezTo>
                    <a:pt x="33" y="2"/>
                    <a:pt x="33" y="2"/>
                    <a:pt x="32" y="1"/>
                  </a:cubicBezTo>
                  <a:cubicBezTo>
                    <a:pt x="32" y="1"/>
                    <a:pt x="32" y="0"/>
                    <a:pt x="31" y="0"/>
                  </a:cubicBezTo>
                  <a:cubicBezTo>
                    <a:pt x="31" y="1"/>
                    <a:pt x="31" y="1"/>
                    <a:pt x="31" y="2"/>
                  </a:cubicBezTo>
                  <a:cubicBezTo>
                    <a:pt x="31" y="2"/>
                    <a:pt x="31" y="3"/>
                    <a:pt x="30" y="3"/>
                  </a:cubicBezTo>
                  <a:cubicBezTo>
                    <a:pt x="30" y="4"/>
                    <a:pt x="31" y="4"/>
                    <a:pt x="31" y="5"/>
                  </a:cubicBezTo>
                  <a:cubicBezTo>
                    <a:pt x="32" y="6"/>
                    <a:pt x="32" y="6"/>
                    <a:pt x="31" y="7"/>
                  </a:cubicBezTo>
                  <a:cubicBezTo>
                    <a:pt x="31" y="7"/>
                    <a:pt x="32" y="7"/>
                    <a:pt x="32" y="8"/>
                  </a:cubicBezTo>
                  <a:cubicBezTo>
                    <a:pt x="33" y="8"/>
                    <a:pt x="32" y="11"/>
                    <a:pt x="32" y="12"/>
                  </a:cubicBezTo>
                  <a:cubicBezTo>
                    <a:pt x="32" y="13"/>
                    <a:pt x="32" y="15"/>
                    <a:pt x="31" y="16"/>
                  </a:cubicBezTo>
                  <a:cubicBezTo>
                    <a:pt x="30" y="17"/>
                    <a:pt x="29" y="19"/>
                    <a:pt x="28" y="19"/>
                  </a:cubicBezTo>
                  <a:cubicBezTo>
                    <a:pt x="27" y="19"/>
                    <a:pt x="25" y="21"/>
                    <a:pt x="25" y="21"/>
                  </a:cubicBezTo>
                  <a:cubicBezTo>
                    <a:pt x="25" y="22"/>
                    <a:pt x="24" y="22"/>
                    <a:pt x="23" y="22"/>
                  </a:cubicBezTo>
                  <a:cubicBezTo>
                    <a:pt x="23" y="22"/>
                    <a:pt x="22" y="21"/>
                    <a:pt x="22" y="20"/>
                  </a:cubicBezTo>
                  <a:cubicBezTo>
                    <a:pt x="23" y="20"/>
                    <a:pt x="23" y="19"/>
                    <a:pt x="23" y="19"/>
                  </a:cubicBezTo>
                  <a:cubicBezTo>
                    <a:pt x="22" y="19"/>
                    <a:pt x="21" y="19"/>
                    <a:pt x="21" y="20"/>
                  </a:cubicBezTo>
                  <a:cubicBezTo>
                    <a:pt x="21" y="20"/>
                    <a:pt x="21" y="21"/>
                    <a:pt x="21" y="22"/>
                  </a:cubicBezTo>
                  <a:cubicBezTo>
                    <a:pt x="21" y="23"/>
                    <a:pt x="20" y="24"/>
                    <a:pt x="20" y="25"/>
                  </a:cubicBezTo>
                  <a:cubicBezTo>
                    <a:pt x="19" y="26"/>
                    <a:pt x="20" y="26"/>
                    <a:pt x="20" y="27"/>
                  </a:cubicBezTo>
                  <a:cubicBezTo>
                    <a:pt x="20" y="28"/>
                    <a:pt x="19" y="28"/>
                    <a:pt x="19" y="28"/>
                  </a:cubicBezTo>
                  <a:cubicBezTo>
                    <a:pt x="18" y="28"/>
                    <a:pt x="18" y="27"/>
                    <a:pt x="17" y="27"/>
                  </a:cubicBezTo>
                  <a:cubicBezTo>
                    <a:pt x="17" y="27"/>
                    <a:pt x="17" y="27"/>
                    <a:pt x="15" y="27"/>
                  </a:cubicBezTo>
                  <a:cubicBezTo>
                    <a:pt x="13" y="27"/>
                    <a:pt x="13" y="27"/>
                    <a:pt x="12" y="28"/>
                  </a:cubicBezTo>
                  <a:cubicBezTo>
                    <a:pt x="11" y="28"/>
                    <a:pt x="8" y="28"/>
                    <a:pt x="7" y="28"/>
                  </a:cubicBezTo>
                  <a:cubicBezTo>
                    <a:pt x="6" y="28"/>
                    <a:pt x="5" y="30"/>
                    <a:pt x="4" y="31"/>
                  </a:cubicBezTo>
                  <a:cubicBezTo>
                    <a:pt x="3" y="31"/>
                    <a:pt x="3" y="32"/>
                    <a:pt x="2" y="33"/>
                  </a:cubicBezTo>
                  <a:cubicBezTo>
                    <a:pt x="2" y="33"/>
                    <a:pt x="0" y="33"/>
                    <a:pt x="0" y="34"/>
                  </a:cubicBezTo>
                  <a:cubicBezTo>
                    <a:pt x="0" y="35"/>
                    <a:pt x="2" y="35"/>
                    <a:pt x="3" y="35"/>
                  </a:cubicBezTo>
                  <a:cubicBezTo>
                    <a:pt x="4" y="35"/>
                    <a:pt x="5" y="35"/>
                    <a:pt x="5" y="34"/>
                  </a:cubicBezTo>
                  <a:cubicBezTo>
                    <a:pt x="5" y="34"/>
                    <a:pt x="6" y="34"/>
                    <a:pt x="7" y="34"/>
                  </a:cubicBezTo>
                  <a:cubicBezTo>
                    <a:pt x="7" y="35"/>
                    <a:pt x="9" y="34"/>
                    <a:pt x="9" y="34"/>
                  </a:cubicBezTo>
                  <a:cubicBezTo>
                    <a:pt x="10" y="34"/>
                    <a:pt x="10" y="33"/>
                    <a:pt x="11" y="33"/>
                  </a:cubicBezTo>
                  <a:cubicBezTo>
                    <a:pt x="11" y="33"/>
                    <a:pt x="12" y="33"/>
                    <a:pt x="13" y="32"/>
                  </a:cubicBezTo>
                  <a:cubicBezTo>
                    <a:pt x="13" y="32"/>
                    <a:pt x="15" y="32"/>
                    <a:pt x="15" y="32"/>
                  </a:cubicBezTo>
                  <a:cubicBezTo>
                    <a:pt x="16" y="32"/>
                    <a:pt x="17" y="32"/>
                    <a:pt x="18" y="32"/>
                  </a:cubicBezTo>
                  <a:cubicBezTo>
                    <a:pt x="19" y="33"/>
                    <a:pt x="18" y="34"/>
                    <a:pt x="18" y="34"/>
                  </a:cubicBezTo>
                  <a:cubicBezTo>
                    <a:pt x="17" y="34"/>
                    <a:pt x="18" y="36"/>
                    <a:pt x="19" y="36"/>
                  </a:cubicBezTo>
                  <a:cubicBezTo>
                    <a:pt x="20" y="37"/>
                    <a:pt x="20" y="38"/>
                    <a:pt x="21" y="38"/>
                  </a:cubicBezTo>
                  <a:cubicBezTo>
                    <a:pt x="23" y="38"/>
                    <a:pt x="23" y="35"/>
                    <a:pt x="24" y="35"/>
                  </a:cubicBezTo>
                  <a:cubicBezTo>
                    <a:pt x="24" y="34"/>
                    <a:pt x="25" y="34"/>
                    <a:pt x="25" y="34"/>
                  </a:cubicBezTo>
                  <a:cubicBezTo>
                    <a:pt x="25" y="34"/>
                    <a:pt x="25" y="32"/>
                    <a:pt x="25" y="32"/>
                  </a:cubicBezTo>
                  <a:cubicBezTo>
                    <a:pt x="26" y="32"/>
                    <a:pt x="26" y="33"/>
                    <a:pt x="27" y="33"/>
                  </a:cubicBezTo>
                  <a:cubicBezTo>
                    <a:pt x="27" y="33"/>
                    <a:pt x="28" y="33"/>
                    <a:pt x="29" y="33"/>
                  </a:cubicBezTo>
                  <a:cubicBezTo>
                    <a:pt x="30" y="33"/>
                    <a:pt x="31" y="32"/>
                    <a:pt x="32" y="32"/>
                  </a:cubicBezTo>
                  <a:cubicBezTo>
                    <a:pt x="32" y="31"/>
                    <a:pt x="32" y="30"/>
                    <a:pt x="33" y="30"/>
                  </a:cubicBezTo>
                  <a:cubicBezTo>
                    <a:pt x="33" y="30"/>
                    <a:pt x="33" y="32"/>
                    <a:pt x="34" y="32"/>
                  </a:cubicBezTo>
                  <a:cubicBezTo>
                    <a:pt x="34" y="32"/>
                    <a:pt x="34" y="29"/>
                    <a:pt x="34" y="29"/>
                  </a:cubicBezTo>
                  <a:cubicBezTo>
                    <a:pt x="34" y="28"/>
                    <a:pt x="35" y="28"/>
                    <a:pt x="35"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202" name="Freeform 35"/>
            <p:cNvSpPr>
              <a:spLocks/>
            </p:cNvSpPr>
            <p:nvPr/>
          </p:nvSpPr>
          <p:spPr bwMode="auto">
            <a:xfrm>
              <a:off x="6984853" y="3290004"/>
              <a:ext cx="113671" cy="105251"/>
            </a:xfrm>
            <a:custGeom>
              <a:avLst/>
              <a:gdLst>
                <a:gd name="T0" fmla="*/ 20 w 23"/>
                <a:gd name="T1" fmla="*/ 9 h 21"/>
                <a:gd name="T2" fmla="*/ 20 w 23"/>
                <a:gd name="T3" fmla="*/ 7 h 21"/>
                <a:gd name="T4" fmla="*/ 17 w 23"/>
                <a:gd name="T5" fmla="*/ 8 h 21"/>
                <a:gd name="T6" fmla="*/ 16 w 23"/>
                <a:gd name="T7" fmla="*/ 6 h 21"/>
                <a:gd name="T8" fmla="*/ 14 w 23"/>
                <a:gd name="T9" fmla="*/ 7 h 21"/>
                <a:gd name="T10" fmla="*/ 10 w 23"/>
                <a:gd name="T11" fmla="*/ 4 h 21"/>
                <a:gd name="T12" fmla="*/ 6 w 23"/>
                <a:gd name="T13" fmla="*/ 1 h 21"/>
                <a:gd name="T14" fmla="*/ 5 w 23"/>
                <a:gd name="T15" fmla="*/ 1 h 21"/>
                <a:gd name="T16" fmla="*/ 5 w 23"/>
                <a:gd name="T17" fmla="*/ 3 h 21"/>
                <a:gd name="T18" fmla="*/ 6 w 23"/>
                <a:gd name="T19" fmla="*/ 8 h 21"/>
                <a:gd name="T20" fmla="*/ 6 w 23"/>
                <a:gd name="T21" fmla="*/ 10 h 21"/>
                <a:gd name="T22" fmla="*/ 5 w 23"/>
                <a:gd name="T23" fmla="*/ 13 h 21"/>
                <a:gd name="T24" fmla="*/ 3 w 23"/>
                <a:gd name="T25" fmla="*/ 12 h 21"/>
                <a:gd name="T26" fmla="*/ 2 w 23"/>
                <a:gd name="T27" fmla="*/ 14 h 21"/>
                <a:gd name="T28" fmla="*/ 1 w 23"/>
                <a:gd name="T29" fmla="*/ 15 h 21"/>
                <a:gd name="T30" fmla="*/ 2 w 23"/>
                <a:gd name="T31" fmla="*/ 18 h 21"/>
                <a:gd name="T32" fmla="*/ 2 w 23"/>
                <a:gd name="T33" fmla="*/ 19 h 21"/>
                <a:gd name="T34" fmla="*/ 3 w 23"/>
                <a:gd name="T35" fmla="*/ 20 h 21"/>
                <a:gd name="T36" fmla="*/ 5 w 23"/>
                <a:gd name="T37" fmla="*/ 19 h 21"/>
                <a:gd name="T38" fmla="*/ 6 w 23"/>
                <a:gd name="T39" fmla="*/ 19 h 21"/>
                <a:gd name="T40" fmla="*/ 5 w 23"/>
                <a:gd name="T41" fmla="*/ 17 h 21"/>
                <a:gd name="T42" fmla="*/ 3 w 23"/>
                <a:gd name="T43" fmla="*/ 17 h 21"/>
                <a:gd name="T44" fmla="*/ 3 w 23"/>
                <a:gd name="T45" fmla="*/ 15 h 21"/>
                <a:gd name="T46" fmla="*/ 5 w 23"/>
                <a:gd name="T47" fmla="*/ 16 h 21"/>
                <a:gd name="T48" fmla="*/ 7 w 23"/>
                <a:gd name="T49" fmla="*/ 15 h 21"/>
                <a:gd name="T50" fmla="*/ 10 w 23"/>
                <a:gd name="T51" fmla="*/ 16 h 21"/>
                <a:gd name="T52" fmla="*/ 14 w 23"/>
                <a:gd name="T53" fmla="*/ 18 h 21"/>
                <a:gd name="T54" fmla="*/ 15 w 23"/>
                <a:gd name="T55" fmla="*/ 16 h 21"/>
                <a:gd name="T56" fmla="*/ 18 w 23"/>
                <a:gd name="T57" fmla="*/ 12 h 21"/>
                <a:gd name="T58" fmla="*/ 23 w 23"/>
                <a:gd name="T59" fmla="*/ 11 h 21"/>
                <a:gd name="T60" fmla="*/ 21 w 23"/>
                <a:gd name="T61" fmla="*/ 11 h 21"/>
                <a:gd name="T62" fmla="*/ 20 w 23"/>
                <a:gd name="T63" fmla="*/ 9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 h="21">
                  <a:moveTo>
                    <a:pt x="20" y="9"/>
                  </a:moveTo>
                  <a:cubicBezTo>
                    <a:pt x="20" y="8"/>
                    <a:pt x="20" y="7"/>
                    <a:pt x="20" y="7"/>
                  </a:cubicBezTo>
                  <a:cubicBezTo>
                    <a:pt x="19" y="6"/>
                    <a:pt x="18" y="8"/>
                    <a:pt x="17" y="8"/>
                  </a:cubicBezTo>
                  <a:cubicBezTo>
                    <a:pt x="16" y="8"/>
                    <a:pt x="16" y="7"/>
                    <a:pt x="16" y="6"/>
                  </a:cubicBezTo>
                  <a:cubicBezTo>
                    <a:pt x="16" y="6"/>
                    <a:pt x="15" y="6"/>
                    <a:pt x="14" y="7"/>
                  </a:cubicBezTo>
                  <a:cubicBezTo>
                    <a:pt x="13" y="7"/>
                    <a:pt x="11" y="5"/>
                    <a:pt x="10" y="4"/>
                  </a:cubicBezTo>
                  <a:cubicBezTo>
                    <a:pt x="8" y="3"/>
                    <a:pt x="6" y="1"/>
                    <a:pt x="6" y="1"/>
                  </a:cubicBezTo>
                  <a:cubicBezTo>
                    <a:pt x="6" y="0"/>
                    <a:pt x="5" y="1"/>
                    <a:pt x="5" y="1"/>
                  </a:cubicBezTo>
                  <a:cubicBezTo>
                    <a:pt x="4" y="2"/>
                    <a:pt x="5" y="2"/>
                    <a:pt x="5" y="3"/>
                  </a:cubicBezTo>
                  <a:cubicBezTo>
                    <a:pt x="6" y="3"/>
                    <a:pt x="6" y="7"/>
                    <a:pt x="6" y="8"/>
                  </a:cubicBezTo>
                  <a:cubicBezTo>
                    <a:pt x="6" y="8"/>
                    <a:pt x="6" y="10"/>
                    <a:pt x="6" y="10"/>
                  </a:cubicBezTo>
                  <a:cubicBezTo>
                    <a:pt x="7" y="11"/>
                    <a:pt x="6" y="12"/>
                    <a:pt x="5" y="13"/>
                  </a:cubicBezTo>
                  <a:cubicBezTo>
                    <a:pt x="5" y="13"/>
                    <a:pt x="4" y="12"/>
                    <a:pt x="3" y="12"/>
                  </a:cubicBezTo>
                  <a:cubicBezTo>
                    <a:pt x="2" y="12"/>
                    <a:pt x="3" y="13"/>
                    <a:pt x="2" y="14"/>
                  </a:cubicBezTo>
                  <a:cubicBezTo>
                    <a:pt x="2" y="14"/>
                    <a:pt x="1" y="15"/>
                    <a:pt x="1" y="15"/>
                  </a:cubicBezTo>
                  <a:cubicBezTo>
                    <a:pt x="0" y="16"/>
                    <a:pt x="1" y="17"/>
                    <a:pt x="2" y="18"/>
                  </a:cubicBezTo>
                  <a:cubicBezTo>
                    <a:pt x="3" y="19"/>
                    <a:pt x="2" y="19"/>
                    <a:pt x="2" y="19"/>
                  </a:cubicBezTo>
                  <a:cubicBezTo>
                    <a:pt x="2" y="20"/>
                    <a:pt x="2" y="20"/>
                    <a:pt x="3" y="20"/>
                  </a:cubicBezTo>
                  <a:cubicBezTo>
                    <a:pt x="4" y="21"/>
                    <a:pt x="4" y="20"/>
                    <a:pt x="5" y="19"/>
                  </a:cubicBezTo>
                  <a:cubicBezTo>
                    <a:pt x="5" y="19"/>
                    <a:pt x="6" y="19"/>
                    <a:pt x="6" y="19"/>
                  </a:cubicBezTo>
                  <a:cubicBezTo>
                    <a:pt x="7" y="19"/>
                    <a:pt x="6" y="17"/>
                    <a:pt x="5" y="17"/>
                  </a:cubicBezTo>
                  <a:cubicBezTo>
                    <a:pt x="4" y="17"/>
                    <a:pt x="4" y="17"/>
                    <a:pt x="3" y="17"/>
                  </a:cubicBezTo>
                  <a:cubicBezTo>
                    <a:pt x="2" y="16"/>
                    <a:pt x="3" y="15"/>
                    <a:pt x="3" y="15"/>
                  </a:cubicBezTo>
                  <a:cubicBezTo>
                    <a:pt x="4" y="15"/>
                    <a:pt x="5" y="16"/>
                    <a:pt x="5" y="16"/>
                  </a:cubicBezTo>
                  <a:cubicBezTo>
                    <a:pt x="5" y="17"/>
                    <a:pt x="7" y="15"/>
                    <a:pt x="7" y="15"/>
                  </a:cubicBezTo>
                  <a:cubicBezTo>
                    <a:pt x="8" y="15"/>
                    <a:pt x="9" y="16"/>
                    <a:pt x="10" y="16"/>
                  </a:cubicBezTo>
                  <a:cubicBezTo>
                    <a:pt x="11" y="16"/>
                    <a:pt x="14" y="17"/>
                    <a:pt x="14" y="18"/>
                  </a:cubicBezTo>
                  <a:cubicBezTo>
                    <a:pt x="15" y="19"/>
                    <a:pt x="15" y="17"/>
                    <a:pt x="15" y="16"/>
                  </a:cubicBezTo>
                  <a:cubicBezTo>
                    <a:pt x="16" y="14"/>
                    <a:pt x="17" y="13"/>
                    <a:pt x="18" y="12"/>
                  </a:cubicBezTo>
                  <a:cubicBezTo>
                    <a:pt x="19" y="12"/>
                    <a:pt x="23" y="11"/>
                    <a:pt x="23" y="11"/>
                  </a:cubicBezTo>
                  <a:cubicBezTo>
                    <a:pt x="23" y="11"/>
                    <a:pt x="22" y="11"/>
                    <a:pt x="21" y="11"/>
                  </a:cubicBezTo>
                  <a:cubicBezTo>
                    <a:pt x="21" y="11"/>
                    <a:pt x="20" y="9"/>
                    <a:pt x="20"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203" name="Freeform 36"/>
            <p:cNvSpPr>
              <a:spLocks/>
            </p:cNvSpPr>
            <p:nvPr/>
          </p:nvSpPr>
          <p:spPr bwMode="auto">
            <a:xfrm>
              <a:off x="6934332" y="3039505"/>
              <a:ext cx="109461" cy="235763"/>
            </a:xfrm>
            <a:custGeom>
              <a:avLst/>
              <a:gdLst>
                <a:gd name="T0" fmla="*/ 2 w 22"/>
                <a:gd name="T1" fmla="*/ 9 h 47"/>
                <a:gd name="T2" fmla="*/ 5 w 22"/>
                <a:gd name="T3" fmla="*/ 13 h 47"/>
                <a:gd name="T4" fmla="*/ 7 w 22"/>
                <a:gd name="T5" fmla="*/ 18 h 47"/>
                <a:gd name="T6" fmla="*/ 8 w 22"/>
                <a:gd name="T7" fmla="*/ 22 h 47"/>
                <a:gd name="T8" fmla="*/ 9 w 22"/>
                <a:gd name="T9" fmla="*/ 25 h 47"/>
                <a:gd name="T10" fmla="*/ 9 w 22"/>
                <a:gd name="T11" fmla="*/ 26 h 47"/>
                <a:gd name="T12" fmla="*/ 9 w 22"/>
                <a:gd name="T13" fmla="*/ 30 h 47"/>
                <a:gd name="T14" fmla="*/ 12 w 22"/>
                <a:gd name="T15" fmla="*/ 37 h 47"/>
                <a:gd name="T16" fmla="*/ 14 w 22"/>
                <a:gd name="T17" fmla="*/ 47 h 47"/>
                <a:gd name="T18" fmla="*/ 16 w 22"/>
                <a:gd name="T19" fmla="*/ 44 h 47"/>
                <a:gd name="T20" fmla="*/ 20 w 22"/>
                <a:gd name="T21" fmla="*/ 46 h 47"/>
                <a:gd name="T22" fmla="*/ 18 w 22"/>
                <a:gd name="T23" fmla="*/ 42 h 47"/>
                <a:gd name="T24" fmla="*/ 15 w 22"/>
                <a:gd name="T25" fmla="*/ 38 h 47"/>
                <a:gd name="T26" fmla="*/ 15 w 22"/>
                <a:gd name="T27" fmla="*/ 34 h 47"/>
                <a:gd name="T28" fmla="*/ 15 w 22"/>
                <a:gd name="T29" fmla="*/ 30 h 47"/>
                <a:gd name="T30" fmla="*/ 21 w 22"/>
                <a:gd name="T31" fmla="*/ 33 h 47"/>
                <a:gd name="T32" fmla="*/ 19 w 22"/>
                <a:gd name="T33" fmla="*/ 30 h 47"/>
                <a:gd name="T34" fmla="*/ 19 w 22"/>
                <a:gd name="T35" fmla="*/ 29 h 47"/>
                <a:gd name="T36" fmla="*/ 19 w 22"/>
                <a:gd name="T37" fmla="*/ 29 h 47"/>
                <a:gd name="T38" fmla="*/ 18 w 22"/>
                <a:gd name="T39" fmla="*/ 28 h 47"/>
                <a:gd name="T40" fmla="*/ 18 w 22"/>
                <a:gd name="T41" fmla="*/ 28 h 47"/>
                <a:gd name="T42" fmla="*/ 18 w 22"/>
                <a:gd name="T43" fmla="*/ 27 h 47"/>
                <a:gd name="T44" fmla="*/ 18 w 22"/>
                <a:gd name="T45" fmla="*/ 27 h 47"/>
                <a:gd name="T46" fmla="*/ 17 w 22"/>
                <a:gd name="T47" fmla="*/ 26 h 47"/>
                <a:gd name="T48" fmla="*/ 17 w 22"/>
                <a:gd name="T49" fmla="*/ 24 h 47"/>
                <a:gd name="T50" fmla="*/ 14 w 22"/>
                <a:gd name="T51" fmla="*/ 21 h 47"/>
                <a:gd name="T52" fmla="*/ 10 w 22"/>
                <a:gd name="T53" fmla="*/ 13 h 47"/>
                <a:gd name="T54" fmla="*/ 8 w 22"/>
                <a:gd name="T55" fmla="*/ 10 h 47"/>
                <a:gd name="T56" fmla="*/ 6 w 22"/>
                <a:gd name="T57" fmla="*/ 4 h 47"/>
                <a:gd name="T58" fmla="*/ 5 w 22"/>
                <a:gd name="T59" fmla="*/ 2 h 47"/>
                <a:gd name="T60" fmla="*/ 1 w 22"/>
                <a:gd name="T61" fmla="*/ 1 h 47"/>
                <a:gd name="T62" fmla="*/ 4 w 22"/>
                <a:gd name="T63" fmla="*/ 4 h 47"/>
                <a:gd name="T64" fmla="*/ 2 w 22"/>
                <a:gd name="T65" fmla="*/ 5 h 47"/>
                <a:gd name="T66" fmla="*/ 2 w 22"/>
                <a:gd name="T67" fmla="*/ 9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2" h="47">
                  <a:moveTo>
                    <a:pt x="2" y="9"/>
                  </a:moveTo>
                  <a:cubicBezTo>
                    <a:pt x="3" y="10"/>
                    <a:pt x="4" y="11"/>
                    <a:pt x="5" y="13"/>
                  </a:cubicBezTo>
                  <a:cubicBezTo>
                    <a:pt x="6" y="14"/>
                    <a:pt x="6" y="18"/>
                    <a:pt x="7" y="18"/>
                  </a:cubicBezTo>
                  <a:cubicBezTo>
                    <a:pt x="8" y="19"/>
                    <a:pt x="8" y="21"/>
                    <a:pt x="8" y="22"/>
                  </a:cubicBezTo>
                  <a:cubicBezTo>
                    <a:pt x="8" y="22"/>
                    <a:pt x="9" y="24"/>
                    <a:pt x="9" y="25"/>
                  </a:cubicBezTo>
                  <a:cubicBezTo>
                    <a:pt x="9" y="25"/>
                    <a:pt x="9" y="26"/>
                    <a:pt x="9" y="26"/>
                  </a:cubicBezTo>
                  <a:cubicBezTo>
                    <a:pt x="9" y="27"/>
                    <a:pt x="9" y="29"/>
                    <a:pt x="9" y="30"/>
                  </a:cubicBezTo>
                  <a:cubicBezTo>
                    <a:pt x="9" y="31"/>
                    <a:pt x="12" y="36"/>
                    <a:pt x="12" y="37"/>
                  </a:cubicBezTo>
                  <a:cubicBezTo>
                    <a:pt x="12" y="38"/>
                    <a:pt x="13" y="46"/>
                    <a:pt x="14" y="47"/>
                  </a:cubicBezTo>
                  <a:cubicBezTo>
                    <a:pt x="16" y="47"/>
                    <a:pt x="15" y="45"/>
                    <a:pt x="16" y="44"/>
                  </a:cubicBezTo>
                  <a:cubicBezTo>
                    <a:pt x="16" y="44"/>
                    <a:pt x="18" y="46"/>
                    <a:pt x="20" y="46"/>
                  </a:cubicBezTo>
                  <a:cubicBezTo>
                    <a:pt x="22" y="47"/>
                    <a:pt x="18" y="42"/>
                    <a:pt x="18" y="42"/>
                  </a:cubicBezTo>
                  <a:cubicBezTo>
                    <a:pt x="18" y="41"/>
                    <a:pt x="16" y="39"/>
                    <a:pt x="15" y="38"/>
                  </a:cubicBezTo>
                  <a:cubicBezTo>
                    <a:pt x="14" y="37"/>
                    <a:pt x="14" y="35"/>
                    <a:pt x="15" y="34"/>
                  </a:cubicBezTo>
                  <a:cubicBezTo>
                    <a:pt x="15" y="33"/>
                    <a:pt x="15" y="31"/>
                    <a:pt x="15" y="30"/>
                  </a:cubicBezTo>
                  <a:cubicBezTo>
                    <a:pt x="16" y="30"/>
                    <a:pt x="20" y="32"/>
                    <a:pt x="21" y="33"/>
                  </a:cubicBezTo>
                  <a:cubicBezTo>
                    <a:pt x="22" y="33"/>
                    <a:pt x="20" y="31"/>
                    <a:pt x="19" y="30"/>
                  </a:cubicBezTo>
                  <a:cubicBezTo>
                    <a:pt x="19" y="30"/>
                    <a:pt x="19" y="30"/>
                    <a:pt x="19" y="29"/>
                  </a:cubicBezTo>
                  <a:cubicBezTo>
                    <a:pt x="19" y="29"/>
                    <a:pt x="19" y="29"/>
                    <a:pt x="19" y="29"/>
                  </a:cubicBezTo>
                  <a:cubicBezTo>
                    <a:pt x="19" y="29"/>
                    <a:pt x="18" y="28"/>
                    <a:pt x="18" y="28"/>
                  </a:cubicBezTo>
                  <a:cubicBezTo>
                    <a:pt x="18" y="28"/>
                    <a:pt x="18" y="28"/>
                    <a:pt x="18" y="28"/>
                  </a:cubicBezTo>
                  <a:cubicBezTo>
                    <a:pt x="18" y="28"/>
                    <a:pt x="18" y="27"/>
                    <a:pt x="18" y="27"/>
                  </a:cubicBezTo>
                  <a:cubicBezTo>
                    <a:pt x="18" y="27"/>
                    <a:pt x="18" y="27"/>
                    <a:pt x="18" y="27"/>
                  </a:cubicBezTo>
                  <a:cubicBezTo>
                    <a:pt x="18" y="26"/>
                    <a:pt x="18" y="26"/>
                    <a:pt x="17" y="26"/>
                  </a:cubicBezTo>
                  <a:cubicBezTo>
                    <a:pt x="17" y="25"/>
                    <a:pt x="17" y="25"/>
                    <a:pt x="17" y="24"/>
                  </a:cubicBezTo>
                  <a:cubicBezTo>
                    <a:pt x="17" y="23"/>
                    <a:pt x="15" y="22"/>
                    <a:pt x="14" y="21"/>
                  </a:cubicBezTo>
                  <a:cubicBezTo>
                    <a:pt x="13" y="19"/>
                    <a:pt x="11" y="14"/>
                    <a:pt x="10" y="13"/>
                  </a:cubicBezTo>
                  <a:cubicBezTo>
                    <a:pt x="9" y="12"/>
                    <a:pt x="9" y="12"/>
                    <a:pt x="8" y="10"/>
                  </a:cubicBezTo>
                  <a:cubicBezTo>
                    <a:pt x="8" y="9"/>
                    <a:pt x="6" y="5"/>
                    <a:pt x="6" y="4"/>
                  </a:cubicBezTo>
                  <a:cubicBezTo>
                    <a:pt x="5" y="3"/>
                    <a:pt x="5" y="3"/>
                    <a:pt x="5" y="2"/>
                  </a:cubicBezTo>
                  <a:cubicBezTo>
                    <a:pt x="5" y="1"/>
                    <a:pt x="2" y="0"/>
                    <a:pt x="1" y="1"/>
                  </a:cubicBezTo>
                  <a:cubicBezTo>
                    <a:pt x="0" y="1"/>
                    <a:pt x="3" y="3"/>
                    <a:pt x="4" y="4"/>
                  </a:cubicBezTo>
                  <a:cubicBezTo>
                    <a:pt x="4" y="5"/>
                    <a:pt x="3" y="4"/>
                    <a:pt x="2" y="5"/>
                  </a:cubicBezTo>
                  <a:cubicBezTo>
                    <a:pt x="1" y="6"/>
                    <a:pt x="2" y="8"/>
                    <a:pt x="2"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204" name="Freeform 37"/>
            <p:cNvSpPr>
              <a:spLocks/>
            </p:cNvSpPr>
            <p:nvPr/>
          </p:nvSpPr>
          <p:spPr bwMode="auto">
            <a:xfrm>
              <a:off x="6696464" y="3908880"/>
              <a:ext cx="119987" cy="134721"/>
            </a:xfrm>
            <a:custGeom>
              <a:avLst/>
              <a:gdLst>
                <a:gd name="T0" fmla="*/ 5 w 24"/>
                <a:gd name="T1" fmla="*/ 1 h 27"/>
                <a:gd name="T2" fmla="*/ 3 w 24"/>
                <a:gd name="T3" fmla="*/ 4 h 27"/>
                <a:gd name="T4" fmla="*/ 4 w 24"/>
                <a:gd name="T5" fmla="*/ 12 h 27"/>
                <a:gd name="T6" fmla="*/ 1 w 24"/>
                <a:gd name="T7" fmla="*/ 11 h 27"/>
                <a:gd name="T8" fmla="*/ 1 w 24"/>
                <a:gd name="T9" fmla="*/ 14 h 27"/>
                <a:gd name="T10" fmla="*/ 3 w 24"/>
                <a:gd name="T11" fmla="*/ 17 h 27"/>
                <a:gd name="T12" fmla="*/ 6 w 24"/>
                <a:gd name="T13" fmla="*/ 19 h 27"/>
                <a:gd name="T14" fmla="*/ 6 w 24"/>
                <a:gd name="T15" fmla="*/ 21 h 27"/>
                <a:gd name="T16" fmla="*/ 9 w 24"/>
                <a:gd name="T17" fmla="*/ 22 h 27"/>
                <a:gd name="T18" fmla="*/ 12 w 24"/>
                <a:gd name="T19" fmla="*/ 21 h 27"/>
                <a:gd name="T20" fmla="*/ 12 w 24"/>
                <a:gd name="T21" fmla="*/ 22 h 27"/>
                <a:gd name="T22" fmla="*/ 14 w 24"/>
                <a:gd name="T23" fmla="*/ 23 h 27"/>
                <a:gd name="T24" fmla="*/ 17 w 24"/>
                <a:gd name="T25" fmla="*/ 24 h 27"/>
                <a:gd name="T26" fmla="*/ 17 w 24"/>
                <a:gd name="T27" fmla="*/ 22 h 27"/>
                <a:gd name="T28" fmla="*/ 19 w 24"/>
                <a:gd name="T29" fmla="*/ 24 h 27"/>
                <a:gd name="T30" fmla="*/ 18 w 24"/>
                <a:gd name="T31" fmla="*/ 26 h 27"/>
                <a:gd name="T32" fmla="*/ 23 w 24"/>
                <a:gd name="T33" fmla="*/ 27 h 27"/>
                <a:gd name="T34" fmla="*/ 23 w 24"/>
                <a:gd name="T35" fmla="*/ 26 h 27"/>
                <a:gd name="T36" fmla="*/ 21 w 24"/>
                <a:gd name="T37" fmla="*/ 24 h 27"/>
                <a:gd name="T38" fmla="*/ 21 w 24"/>
                <a:gd name="T39" fmla="*/ 22 h 27"/>
                <a:gd name="T40" fmla="*/ 19 w 24"/>
                <a:gd name="T41" fmla="*/ 21 h 27"/>
                <a:gd name="T42" fmla="*/ 17 w 24"/>
                <a:gd name="T43" fmla="*/ 20 h 27"/>
                <a:gd name="T44" fmla="*/ 12 w 24"/>
                <a:gd name="T45" fmla="*/ 20 h 27"/>
                <a:gd name="T46" fmla="*/ 11 w 24"/>
                <a:gd name="T47" fmla="*/ 17 h 27"/>
                <a:gd name="T48" fmla="*/ 13 w 24"/>
                <a:gd name="T49" fmla="*/ 18 h 27"/>
                <a:gd name="T50" fmla="*/ 12 w 24"/>
                <a:gd name="T51" fmla="*/ 16 h 27"/>
                <a:gd name="T52" fmla="*/ 10 w 24"/>
                <a:gd name="T53" fmla="*/ 14 h 27"/>
                <a:gd name="T54" fmla="*/ 12 w 24"/>
                <a:gd name="T55" fmla="*/ 12 h 27"/>
                <a:gd name="T56" fmla="*/ 11 w 24"/>
                <a:gd name="T57" fmla="*/ 7 h 27"/>
                <a:gd name="T58" fmla="*/ 10 w 24"/>
                <a:gd name="T59" fmla="*/ 4 h 27"/>
                <a:gd name="T60" fmla="*/ 8 w 24"/>
                <a:gd name="T61" fmla="*/ 2 h 27"/>
                <a:gd name="T62" fmla="*/ 5 w 24"/>
                <a:gd name="T63" fmla="*/ 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 h="27">
                  <a:moveTo>
                    <a:pt x="5" y="1"/>
                  </a:moveTo>
                  <a:cubicBezTo>
                    <a:pt x="3" y="1"/>
                    <a:pt x="2" y="2"/>
                    <a:pt x="3" y="4"/>
                  </a:cubicBezTo>
                  <a:cubicBezTo>
                    <a:pt x="3" y="5"/>
                    <a:pt x="4" y="11"/>
                    <a:pt x="4" y="12"/>
                  </a:cubicBezTo>
                  <a:cubicBezTo>
                    <a:pt x="3" y="13"/>
                    <a:pt x="2" y="11"/>
                    <a:pt x="1" y="11"/>
                  </a:cubicBezTo>
                  <a:cubicBezTo>
                    <a:pt x="0" y="11"/>
                    <a:pt x="2" y="14"/>
                    <a:pt x="1" y="14"/>
                  </a:cubicBezTo>
                  <a:cubicBezTo>
                    <a:pt x="1" y="15"/>
                    <a:pt x="2" y="16"/>
                    <a:pt x="3" y="17"/>
                  </a:cubicBezTo>
                  <a:cubicBezTo>
                    <a:pt x="4" y="18"/>
                    <a:pt x="7" y="18"/>
                    <a:pt x="6" y="19"/>
                  </a:cubicBezTo>
                  <a:cubicBezTo>
                    <a:pt x="4" y="20"/>
                    <a:pt x="5" y="20"/>
                    <a:pt x="6" y="21"/>
                  </a:cubicBezTo>
                  <a:cubicBezTo>
                    <a:pt x="7" y="21"/>
                    <a:pt x="8" y="22"/>
                    <a:pt x="9" y="22"/>
                  </a:cubicBezTo>
                  <a:cubicBezTo>
                    <a:pt x="11" y="23"/>
                    <a:pt x="11" y="22"/>
                    <a:pt x="12" y="21"/>
                  </a:cubicBezTo>
                  <a:cubicBezTo>
                    <a:pt x="13" y="21"/>
                    <a:pt x="12" y="22"/>
                    <a:pt x="12" y="22"/>
                  </a:cubicBezTo>
                  <a:cubicBezTo>
                    <a:pt x="12" y="23"/>
                    <a:pt x="13" y="23"/>
                    <a:pt x="14" y="23"/>
                  </a:cubicBezTo>
                  <a:cubicBezTo>
                    <a:pt x="16" y="23"/>
                    <a:pt x="16" y="24"/>
                    <a:pt x="17" y="24"/>
                  </a:cubicBezTo>
                  <a:cubicBezTo>
                    <a:pt x="17" y="25"/>
                    <a:pt x="17" y="23"/>
                    <a:pt x="17" y="22"/>
                  </a:cubicBezTo>
                  <a:cubicBezTo>
                    <a:pt x="17" y="22"/>
                    <a:pt x="18" y="23"/>
                    <a:pt x="19" y="24"/>
                  </a:cubicBezTo>
                  <a:cubicBezTo>
                    <a:pt x="19" y="25"/>
                    <a:pt x="18" y="25"/>
                    <a:pt x="18" y="26"/>
                  </a:cubicBezTo>
                  <a:cubicBezTo>
                    <a:pt x="19" y="26"/>
                    <a:pt x="22" y="27"/>
                    <a:pt x="23" y="27"/>
                  </a:cubicBezTo>
                  <a:cubicBezTo>
                    <a:pt x="24" y="27"/>
                    <a:pt x="23" y="26"/>
                    <a:pt x="23" y="26"/>
                  </a:cubicBezTo>
                  <a:cubicBezTo>
                    <a:pt x="23" y="25"/>
                    <a:pt x="22" y="24"/>
                    <a:pt x="21" y="24"/>
                  </a:cubicBezTo>
                  <a:cubicBezTo>
                    <a:pt x="21" y="23"/>
                    <a:pt x="22" y="23"/>
                    <a:pt x="21" y="22"/>
                  </a:cubicBezTo>
                  <a:cubicBezTo>
                    <a:pt x="21" y="21"/>
                    <a:pt x="20" y="21"/>
                    <a:pt x="19" y="21"/>
                  </a:cubicBezTo>
                  <a:cubicBezTo>
                    <a:pt x="18" y="21"/>
                    <a:pt x="18" y="21"/>
                    <a:pt x="17" y="20"/>
                  </a:cubicBezTo>
                  <a:cubicBezTo>
                    <a:pt x="16" y="20"/>
                    <a:pt x="14" y="20"/>
                    <a:pt x="12" y="20"/>
                  </a:cubicBezTo>
                  <a:cubicBezTo>
                    <a:pt x="11" y="20"/>
                    <a:pt x="11" y="18"/>
                    <a:pt x="11" y="17"/>
                  </a:cubicBezTo>
                  <a:cubicBezTo>
                    <a:pt x="11" y="16"/>
                    <a:pt x="12" y="18"/>
                    <a:pt x="13" y="18"/>
                  </a:cubicBezTo>
                  <a:cubicBezTo>
                    <a:pt x="15" y="19"/>
                    <a:pt x="13" y="16"/>
                    <a:pt x="12" y="16"/>
                  </a:cubicBezTo>
                  <a:cubicBezTo>
                    <a:pt x="11" y="15"/>
                    <a:pt x="10" y="14"/>
                    <a:pt x="10" y="14"/>
                  </a:cubicBezTo>
                  <a:cubicBezTo>
                    <a:pt x="10" y="13"/>
                    <a:pt x="12" y="12"/>
                    <a:pt x="12" y="12"/>
                  </a:cubicBezTo>
                  <a:cubicBezTo>
                    <a:pt x="12" y="11"/>
                    <a:pt x="13" y="8"/>
                    <a:pt x="11" y="7"/>
                  </a:cubicBezTo>
                  <a:cubicBezTo>
                    <a:pt x="9" y="5"/>
                    <a:pt x="9" y="4"/>
                    <a:pt x="10" y="4"/>
                  </a:cubicBezTo>
                  <a:cubicBezTo>
                    <a:pt x="10" y="3"/>
                    <a:pt x="10" y="2"/>
                    <a:pt x="8" y="2"/>
                  </a:cubicBezTo>
                  <a:cubicBezTo>
                    <a:pt x="6" y="2"/>
                    <a:pt x="7" y="0"/>
                    <a:pt x="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205" name="Freeform 38"/>
            <p:cNvSpPr>
              <a:spLocks/>
            </p:cNvSpPr>
            <p:nvPr/>
          </p:nvSpPr>
          <p:spPr bwMode="auto">
            <a:xfrm>
              <a:off x="6816449" y="4043599"/>
              <a:ext cx="37891" cy="54731"/>
            </a:xfrm>
            <a:custGeom>
              <a:avLst/>
              <a:gdLst>
                <a:gd name="T0" fmla="*/ 1 w 8"/>
                <a:gd name="T1" fmla="*/ 1 h 11"/>
                <a:gd name="T2" fmla="*/ 2 w 8"/>
                <a:gd name="T3" fmla="*/ 2 h 11"/>
                <a:gd name="T4" fmla="*/ 4 w 8"/>
                <a:gd name="T5" fmla="*/ 5 h 11"/>
                <a:gd name="T6" fmla="*/ 4 w 8"/>
                <a:gd name="T7" fmla="*/ 7 h 11"/>
                <a:gd name="T8" fmla="*/ 3 w 8"/>
                <a:gd name="T9" fmla="*/ 8 h 11"/>
                <a:gd name="T10" fmla="*/ 5 w 8"/>
                <a:gd name="T11" fmla="*/ 11 h 11"/>
                <a:gd name="T12" fmla="*/ 6 w 8"/>
                <a:gd name="T13" fmla="*/ 8 h 11"/>
                <a:gd name="T14" fmla="*/ 7 w 8"/>
                <a:gd name="T15" fmla="*/ 6 h 11"/>
                <a:gd name="T16" fmla="*/ 6 w 8"/>
                <a:gd name="T17" fmla="*/ 3 h 11"/>
                <a:gd name="T18" fmla="*/ 4 w 8"/>
                <a:gd name="T19" fmla="*/ 1 h 11"/>
                <a:gd name="T20" fmla="*/ 1 w 8"/>
                <a:gd name="T21"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11">
                  <a:moveTo>
                    <a:pt x="1" y="1"/>
                  </a:moveTo>
                  <a:cubicBezTo>
                    <a:pt x="1" y="2"/>
                    <a:pt x="0" y="1"/>
                    <a:pt x="2" y="2"/>
                  </a:cubicBezTo>
                  <a:cubicBezTo>
                    <a:pt x="3" y="3"/>
                    <a:pt x="4" y="4"/>
                    <a:pt x="4" y="5"/>
                  </a:cubicBezTo>
                  <a:cubicBezTo>
                    <a:pt x="4" y="6"/>
                    <a:pt x="5" y="7"/>
                    <a:pt x="4" y="7"/>
                  </a:cubicBezTo>
                  <a:cubicBezTo>
                    <a:pt x="4" y="7"/>
                    <a:pt x="3" y="7"/>
                    <a:pt x="3" y="8"/>
                  </a:cubicBezTo>
                  <a:cubicBezTo>
                    <a:pt x="4" y="9"/>
                    <a:pt x="5" y="11"/>
                    <a:pt x="5" y="11"/>
                  </a:cubicBezTo>
                  <a:cubicBezTo>
                    <a:pt x="6" y="10"/>
                    <a:pt x="5" y="8"/>
                    <a:pt x="6" y="8"/>
                  </a:cubicBezTo>
                  <a:cubicBezTo>
                    <a:pt x="7" y="7"/>
                    <a:pt x="8" y="8"/>
                    <a:pt x="7" y="6"/>
                  </a:cubicBezTo>
                  <a:cubicBezTo>
                    <a:pt x="7" y="5"/>
                    <a:pt x="7" y="3"/>
                    <a:pt x="6" y="3"/>
                  </a:cubicBezTo>
                  <a:cubicBezTo>
                    <a:pt x="5" y="2"/>
                    <a:pt x="5" y="1"/>
                    <a:pt x="4" y="1"/>
                  </a:cubicBezTo>
                  <a:cubicBezTo>
                    <a:pt x="2" y="0"/>
                    <a:pt x="2" y="1"/>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206" name="Freeform 39"/>
            <p:cNvSpPr>
              <a:spLocks/>
            </p:cNvSpPr>
            <p:nvPr/>
          </p:nvSpPr>
          <p:spPr bwMode="auto">
            <a:xfrm>
              <a:off x="6791191" y="4102541"/>
              <a:ext cx="109461" cy="90516"/>
            </a:xfrm>
            <a:custGeom>
              <a:avLst/>
              <a:gdLst>
                <a:gd name="T0" fmla="*/ 20 w 22"/>
                <a:gd name="T1" fmla="*/ 9 h 18"/>
                <a:gd name="T2" fmla="*/ 14 w 22"/>
                <a:gd name="T3" fmla="*/ 1 h 18"/>
                <a:gd name="T4" fmla="*/ 14 w 22"/>
                <a:gd name="T5" fmla="*/ 5 h 18"/>
                <a:gd name="T6" fmla="*/ 11 w 22"/>
                <a:gd name="T7" fmla="*/ 6 h 18"/>
                <a:gd name="T8" fmla="*/ 8 w 22"/>
                <a:gd name="T9" fmla="*/ 8 h 18"/>
                <a:gd name="T10" fmla="*/ 6 w 22"/>
                <a:gd name="T11" fmla="*/ 7 h 18"/>
                <a:gd name="T12" fmla="*/ 4 w 22"/>
                <a:gd name="T13" fmla="*/ 8 h 18"/>
                <a:gd name="T14" fmla="*/ 3 w 22"/>
                <a:gd name="T15" fmla="*/ 8 h 18"/>
                <a:gd name="T16" fmla="*/ 0 w 22"/>
                <a:gd name="T17" fmla="*/ 10 h 18"/>
                <a:gd name="T18" fmla="*/ 1 w 22"/>
                <a:gd name="T19" fmla="*/ 12 h 18"/>
                <a:gd name="T20" fmla="*/ 3 w 22"/>
                <a:gd name="T21" fmla="*/ 10 h 18"/>
                <a:gd name="T22" fmla="*/ 5 w 22"/>
                <a:gd name="T23" fmla="*/ 12 h 18"/>
                <a:gd name="T24" fmla="*/ 8 w 22"/>
                <a:gd name="T25" fmla="*/ 10 h 18"/>
                <a:gd name="T26" fmla="*/ 10 w 22"/>
                <a:gd name="T27" fmla="*/ 12 h 18"/>
                <a:gd name="T28" fmla="*/ 11 w 22"/>
                <a:gd name="T29" fmla="*/ 16 h 18"/>
                <a:gd name="T30" fmla="*/ 15 w 22"/>
                <a:gd name="T31" fmla="*/ 18 h 18"/>
                <a:gd name="T32" fmla="*/ 17 w 22"/>
                <a:gd name="T33" fmla="*/ 16 h 18"/>
                <a:gd name="T34" fmla="*/ 16 w 22"/>
                <a:gd name="T35" fmla="*/ 14 h 18"/>
                <a:gd name="T36" fmla="*/ 18 w 22"/>
                <a:gd name="T37" fmla="*/ 13 h 18"/>
                <a:gd name="T38" fmla="*/ 21 w 22"/>
                <a:gd name="T39" fmla="*/ 14 h 18"/>
                <a:gd name="T40" fmla="*/ 20 w 22"/>
                <a:gd name="T41"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 h="18">
                  <a:moveTo>
                    <a:pt x="20" y="9"/>
                  </a:moveTo>
                  <a:cubicBezTo>
                    <a:pt x="19" y="7"/>
                    <a:pt x="16" y="1"/>
                    <a:pt x="14" y="1"/>
                  </a:cubicBezTo>
                  <a:cubicBezTo>
                    <a:pt x="14" y="0"/>
                    <a:pt x="14" y="5"/>
                    <a:pt x="14" y="5"/>
                  </a:cubicBezTo>
                  <a:cubicBezTo>
                    <a:pt x="13" y="5"/>
                    <a:pt x="11" y="5"/>
                    <a:pt x="11" y="6"/>
                  </a:cubicBezTo>
                  <a:cubicBezTo>
                    <a:pt x="11" y="7"/>
                    <a:pt x="9" y="9"/>
                    <a:pt x="8" y="8"/>
                  </a:cubicBezTo>
                  <a:cubicBezTo>
                    <a:pt x="8" y="8"/>
                    <a:pt x="7" y="7"/>
                    <a:pt x="6" y="7"/>
                  </a:cubicBezTo>
                  <a:cubicBezTo>
                    <a:pt x="6" y="7"/>
                    <a:pt x="4" y="7"/>
                    <a:pt x="4" y="8"/>
                  </a:cubicBezTo>
                  <a:cubicBezTo>
                    <a:pt x="5" y="8"/>
                    <a:pt x="4" y="8"/>
                    <a:pt x="3" y="8"/>
                  </a:cubicBezTo>
                  <a:cubicBezTo>
                    <a:pt x="2" y="9"/>
                    <a:pt x="0" y="9"/>
                    <a:pt x="0" y="10"/>
                  </a:cubicBezTo>
                  <a:cubicBezTo>
                    <a:pt x="1" y="11"/>
                    <a:pt x="0" y="13"/>
                    <a:pt x="1" y="12"/>
                  </a:cubicBezTo>
                  <a:cubicBezTo>
                    <a:pt x="2" y="11"/>
                    <a:pt x="2" y="10"/>
                    <a:pt x="3" y="10"/>
                  </a:cubicBezTo>
                  <a:cubicBezTo>
                    <a:pt x="3" y="11"/>
                    <a:pt x="3" y="12"/>
                    <a:pt x="5" y="12"/>
                  </a:cubicBezTo>
                  <a:cubicBezTo>
                    <a:pt x="6" y="11"/>
                    <a:pt x="8" y="10"/>
                    <a:pt x="8" y="10"/>
                  </a:cubicBezTo>
                  <a:cubicBezTo>
                    <a:pt x="9" y="11"/>
                    <a:pt x="11" y="12"/>
                    <a:pt x="10" y="12"/>
                  </a:cubicBezTo>
                  <a:cubicBezTo>
                    <a:pt x="10" y="13"/>
                    <a:pt x="9" y="15"/>
                    <a:pt x="11" y="16"/>
                  </a:cubicBezTo>
                  <a:cubicBezTo>
                    <a:pt x="13" y="18"/>
                    <a:pt x="14" y="18"/>
                    <a:pt x="15" y="18"/>
                  </a:cubicBezTo>
                  <a:cubicBezTo>
                    <a:pt x="16" y="18"/>
                    <a:pt x="18" y="17"/>
                    <a:pt x="17" y="16"/>
                  </a:cubicBezTo>
                  <a:cubicBezTo>
                    <a:pt x="16" y="15"/>
                    <a:pt x="16" y="14"/>
                    <a:pt x="16" y="14"/>
                  </a:cubicBezTo>
                  <a:cubicBezTo>
                    <a:pt x="16" y="13"/>
                    <a:pt x="17" y="13"/>
                    <a:pt x="18" y="13"/>
                  </a:cubicBezTo>
                  <a:cubicBezTo>
                    <a:pt x="19" y="14"/>
                    <a:pt x="20" y="15"/>
                    <a:pt x="21" y="14"/>
                  </a:cubicBezTo>
                  <a:cubicBezTo>
                    <a:pt x="22" y="13"/>
                    <a:pt x="20" y="11"/>
                    <a:pt x="20"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207" name="Freeform 40"/>
            <p:cNvSpPr>
              <a:spLocks/>
            </p:cNvSpPr>
            <p:nvPr/>
          </p:nvSpPr>
          <p:spPr bwMode="auto">
            <a:xfrm>
              <a:off x="6765929" y="4064649"/>
              <a:ext cx="39995" cy="33680"/>
            </a:xfrm>
            <a:custGeom>
              <a:avLst/>
              <a:gdLst>
                <a:gd name="T0" fmla="*/ 5 w 8"/>
                <a:gd name="T1" fmla="*/ 5 h 7"/>
                <a:gd name="T2" fmla="*/ 7 w 8"/>
                <a:gd name="T3" fmla="*/ 3 h 7"/>
                <a:gd name="T4" fmla="*/ 5 w 8"/>
                <a:gd name="T5" fmla="*/ 1 h 7"/>
                <a:gd name="T6" fmla="*/ 2 w 8"/>
                <a:gd name="T7" fmla="*/ 0 h 7"/>
                <a:gd name="T8" fmla="*/ 3 w 8"/>
                <a:gd name="T9" fmla="*/ 3 h 7"/>
                <a:gd name="T10" fmla="*/ 2 w 8"/>
                <a:gd name="T11" fmla="*/ 6 h 7"/>
                <a:gd name="T12" fmla="*/ 5 w 8"/>
                <a:gd name="T13" fmla="*/ 5 h 7"/>
              </a:gdLst>
              <a:ahLst/>
              <a:cxnLst>
                <a:cxn ang="0">
                  <a:pos x="T0" y="T1"/>
                </a:cxn>
                <a:cxn ang="0">
                  <a:pos x="T2" y="T3"/>
                </a:cxn>
                <a:cxn ang="0">
                  <a:pos x="T4" y="T5"/>
                </a:cxn>
                <a:cxn ang="0">
                  <a:pos x="T6" y="T7"/>
                </a:cxn>
                <a:cxn ang="0">
                  <a:pos x="T8" y="T9"/>
                </a:cxn>
                <a:cxn ang="0">
                  <a:pos x="T10" y="T11"/>
                </a:cxn>
                <a:cxn ang="0">
                  <a:pos x="T12" y="T13"/>
                </a:cxn>
              </a:cxnLst>
              <a:rect l="0" t="0" r="r" b="b"/>
              <a:pathLst>
                <a:path w="8" h="7">
                  <a:moveTo>
                    <a:pt x="5" y="5"/>
                  </a:moveTo>
                  <a:cubicBezTo>
                    <a:pt x="6" y="4"/>
                    <a:pt x="6" y="4"/>
                    <a:pt x="7" y="3"/>
                  </a:cubicBezTo>
                  <a:cubicBezTo>
                    <a:pt x="8" y="3"/>
                    <a:pt x="7" y="1"/>
                    <a:pt x="5" y="1"/>
                  </a:cubicBezTo>
                  <a:cubicBezTo>
                    <a:pt x="4" y="1"/>
                    <a:pt x="3" y="0"/>
                    <a:pt x="2" y="0"/>
                  </a:cubicBezTo>
                  <a:cubicBezTo>
                    <a:pt x="0" y="0"/>
                    <a:pt x="2" y="2"/>
                    <a:pt x="3" y="3"/>
                  </a:cubicBezTo>
                  <a:cubicBezTo>
                    <a:pt x="4" y="4"/>
                    <a:pt x="2" y="4"/>
                    <a:pt x="2" y="6"/>
                  </a:cubicBezTo>
                  <a:cubicBezTo>
                    <a:pt x="2" y="7"/>
                    <a:pt x="4" y="6"/>
                    <a:pt x="5"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208" name="Freeform 41"/>
            <p:cNvSpPr>
              <a:spLocks/>
            </p:cNvSpPr>
            <p:nvPr/>
          </p:nvSpPr>
          <p:spPr bwMode="auto">
            <a:xfrm>
              <a:off x="6791191" y="4083595"/>
              <a:ext cx="25260" cy="50520"/>
            </a:xfrm>
            <a:custGeom>
              <a:avLst/>
              <a:gdLst>
                <a:gd name="T0" fmla="*/ 4 w 5"/>
                <a:gd name="T1" fmla="*/ 0 h 10"/>
                <a:gd name="T2" fmla="*/ 1 w 5"/>
                <a:gd name="T3" fmla="*/ 3 h 10"/>
                <a:gd name="T4" fmla="*/ 1 w 5"/>
                <a:gd name="T5" fmla="*/ 6 h 10"/>
                <a:gd name="T6" fmla="*/ 4 w 5"/>
                <a:gd name="T7" fmla="*/ 9 h 10"/>
                <a:gd name="T8" fmla="*/ 4 w 5"/>
                <a:gd name="T9" fmla="*/ 4 h 10"/>
                <a:gd name="T10" fmla="*/ 4 w 5"/>
                <a:gd name="T11" fmla="*/ 0 h 10"/>
              </a:gdLst>
              <a:ahLst/>
              <a:cxnLst>
                <a:cxn ang="0">
                  <a:pos x="T0" y="T1"/>
                </a:cxn>
                <a:cxn ang="0">
                  <a:pos x="T2" y="T3"/>
                </a:cxn>
                <a:cxn ang="0">
                  <a:pos x="T4" y="T5"/>
                </a:cxn>
                <a:cxn ang="0">
                  <a:pos x="T6" y="T7"/>
                </a:cxn>
                <a:cxn ang="0">
                  <a:pos x="T8" y="T9"/>
                </a:cxn>
                <a:cxn ang="0">
                  <a:pos x="T10" y="T11"/>
                </a:cxn>
              </a:cxnLst>
              <a:rect l="0" t="0" r="r" b="b"/>
              <a:pathLst>
                <a:path w="5" h="10">
                  <a:moveTo>
                    <a:pt x="4" y="0"/>
                  </a:moveTo>
                  <a:cubicBezTo>
                    <a:pt x="3" y="0"/>
                    <a:pt x="2" y="2"/>
                    <a:pt x="1" y="3"/>
                  </a:cubicBezTo>
                  <a:cubicBezTo>
                    <a:pt x="1" y="4"/>
                    <a:pt x="0" y="5"/>
                    <a:pt x="1" y="6"/>
                  </a:cubicBezTo>
                  <a:cubicBezTo>
                    <a:pt x="2" y="7"/>
                    <a:pt x="4" y="10"/>
                    <a:pt x="4" y="9"/>
                  </a:cubicBezTo>
                  <a:cubicBezTo>
                    <a:pt x="4" y="8"/>
                    <a:pt x="4" y="6"/>
                    <a:pt x="4" y="4"/>
                  </a:cubicBezTo>
                  <a:cubicBezTo>
                    <a:pt x="4" y="3"/>
                    <a:pt x="5" y="1"/>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209" name="Freeform 42"/>
            <p:cNvSpPr>
              <a:spLocks/>
            </p:cNvSpPr>
            <p:nvPr/>
          </p:nvSpPr>
          <p:spPr bwMode="auto">
            <a:xfrm>
              <a:off x="6816451" y="4098331"/>
              <a:ext cx="33680" cy="14735"/>
            </a:xfrm>
            <a:custGeom>
              <a:avLst/>
              <a:gdLst>
                <a:gd name="T0" fmla="*/ 1 w 7"/>
                <a:gd name="T1" fmla="*/ 3 h 3"/>
                <a:gd name="T2" fmla="*/ 3 w 7"/>
                <a:gd name="T3" fmla="*/ 1 h 3"/>
                <a:gd name="T4" fmla="*/ 1 w 7"/>
                <a:gd name="T5" fmla="*/ 3 h 3"/>
              </a:gdLst>
              <a:ahLst/>
              <a:cxnLst>
                <a:cxn ang="0">
                  <a:pos x="T0" y="T1"/>
                </a:cxn>
                <a:cxn ang="0">
                  <a:pos x="T2" y="T3"/>
                </a:cxn>
                <a:cxn ang="0">
                  <a:pos x="T4" y="T5"/>
                </a:cxn>
              </a:cxnLst>
              <a:rect l="0" t="0" r="r" b="b"/>
              <a:pathLst>
                <a:path w="7" h="3">
                  <a:moveTo>
                    <a:pt x="1" y="3"/>
                  </a:moveTo>
                  <a:cubicBezTo>
                    <a:pt x="2" y="3"/>
                    <a:pt x="7" y="2"/>
                    <a:pt x="3" y="1"/>
                  </a:cubicBezTo>
                  <a:cubicBezTo>
                    <a:pt x="1" y="0"/>
                    <a:pt x="0"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210" name="Freeform 43"/>
            <p:cNvSpPr>
              <a:spLocks/>
            </p:cNvSpPr>
            <p:nvPr/>
          </p:nvSpPr>
          <p:spPr bwMode="auto">
            <a:xfrm>
              <a:off x="6725934" y="4028865"/>
              <a:ext cx="29471" cy="25260"/>
            </a:xfrm>
            <a:custGeom>
              <a:avLst/>
              <a:gdLst>
                <a:gd name="T0" fmla="*/ 4 w 6"/>
                <a:gd name="T1" fmla="*/ 0 h 5"/>
                <a:gd name="T2" fmla="*/ 0 w 6"/>
                <a:gd name="T3" fmla="*/ 0 h 5"/>
                <a:gd name="T4" fmla="*/ 2 w 6"/>
                <a:gd name="T5" fmla="*/ 2 h 5"/>
                <a:gd name="T6" fmla="*/ 5 w 6"/>
                <a:gd name="T7" fmla="*/ 5 h 5"/>
                <a:gd name="T8" fmla="*/ 6 w 6"/>
                <a:gd name="T9" fmla="*/ 3 h 5"/>
                <a:gd name="T10" fmla="*/ 4 w 6"/>
                <a:gd name="T11" fmla="*/ 0 h 5"/>
              </a:gdLst>
              <a:ahLst/>
              <a:cxnLst>
                <a:cxn ang="0">
                  <a:pos x="T0" y="T1"/>
                </a:cxn>
                <a:cxn ang="0">
                  <a:pos x="T2" y="T3"/>
                </a:cxn>
                <a:cxn ang="0">
                  <a:pos x="T4" y="T5"/>
                </a:cxn>
                <a:cxn ang="0">
                  <a:pos x="T6" y="T7"/>
                </a:cxn>
                <a:cxn ang="0">
                  <a:pos x="T8" y="T9"/>
                </a:cxn>
                <a:cxn ang="0">
                  <a:pos x="T10" y="T11"/>
                </a:cxn>
              </a:cxnLst>
              <a:rect l="0" t="0" r="r" b="b"/>
              <a:pathLst>
                <a:path w="6" h="5">
                  <a:moveTo>
                    <a:pt x="4" y="0"/>
                  </a:moveTo>
                  <a:cubicBezTo>
                    <a:pt x="3" y="0"/>
                    <a:pt x="0" y="0"/>
                    <a:pt x="0" y="0"/>
                  </a:cubicBezTo>
                  <a:cubicBezTo>
                    <a:pt x="1" y="1"/>
                    <a:pt x="1" y="2"/>
                    <a:pt x="2" y="2"/>
                  </a:cubicBezTo>
                  <a:cubicBezTo>
                    <a:pt x="3" y="2"/>
                    <a:pt x="3" y="5"/>
                    <a:pt x="5" y="5"/>
                  </a:cubicBezTo>
                  <a:cubicBezTo>
                    <a:pt x="6" y="5"/>
                    <a:pt x="6" y="4"/>
                    <a:pt x="6" y="3"/>
                  </a:cubicBezTo>
                  <a:cubicBezTo>
                    <a:pt x="6" y="2"/>
                    <a:pt x="6" y="1"/>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211" name="Freeform 44"/>
            <p:cNvSpPr>
              <a:spLocks/>
            </p:cNvSpPr>
            <p:nvPr/>
          </p:nvSpPr>
          <p:spPr bwMode="auto">
            <a:xfrm>
              <a:off x="6675415" y="4079385"/>
              <a:ext cx="50520" cy="58940"/>
            </a:xfrm>
            <a:custGeom>
              <a:avLst/>
              <a:gdLst>
                <a:gd name="T0" fmla="*/ 4 w 10"/>
                <a:gd name="T1" fmla="*/ 7 h 12"/>
                <a:gd name="T2" fmla="*/ 1 w 10"/>
                <a:gd name="T3" fmla="*/ 12 h 12"/>
                <a:gd name="T4" fmla="*/ 6 w 10"/>
                <a:gd name="T5" fmla="*/ 8 h 12"/>
                <a:gd name="T6" fmla="*/ 10 w 10"/>
                <a:gd name="T7" fmla="*/ 4 h 12"/>
                <a:gd name="T8" fmla="*/ 8 w 10"/>
                <a:gd name="T9" fmla="*/ 1 h 12"/>
                <a:gd name="T10" fmla="*/ 8 w 10"/>
                <a:gd name="T11" fmla="*/ 3 h 12"/>
                <a:gd name="T12" fmla="*/ 4 w 10"/>
                <a:gd name="T13" fmla="*/ 7 h 12"/>
              </a:gdLst>
              <a:ahLst/>
              <a:cxnLst>
                <a:cxn ang="0">
                  <a:pos x="T0" y="T1"/>
                </a:cxn>
                <a:cxn ang="0">
                  <a:pos x="T2" y="T3"/>
                </a:cxn>
                <a:cxn ang="0">
                  <a:pos x="T4" y="T5"/>
                </a:cxn>
                <a:cxn ang="0">
                  <a:pos x="T6" y="T7"/>
                </a:cxn>
                <a:cxn ang="0">
                  <a:pos x="T8" y="T9"/>
                </a:cxn>
                <a:cxn ang="0">
                  <a:pos x="T10" y="T11"/>
                </a:cxn>
                <a:cxn ang="0">
                  <a:pos x="T12" y="T13"/>
                </a:cxn>
              </a:cxnLst>
              <a:rect l="0" t="0" r="r" b="b"/>
              <a:pathLst>
                <a:path w="10" h="12">
                  <a:moveTo>
                    <a:pt x="4" y="7"/>
                  </a:moveTo>
                  <a:cubicBezTo>
                    <a:pt x="4" y="7"/>
                    <a:pt x="0" y="12"/>
                    <a:pt x="1" y="12"/>
                  </a:cubicBezTo>
                  <a:cubicBezTo>
                    <a:pt x="2" y="12"/>
                    <a:pt x="5" y="8"/>
                    <a:pt x="6" y="8"/>
                  </a:cubicBezTo>
                  <a:cubicBezTo>
                    <a:pt x="7" y="7"/>
                    <a:pt x="10" y="5"/>
                    <a:pt x="10" y="4"/>
                  </a:cubicBezTo>
                  <a:cubicBezTo>
                    <a:pt x="10" y="3"/>
                    <a:pt x="9" y="0"/>
                    <a:pt x="8" y="1"/>
                  </a:cubicBezTo>
                  <a:cubicBezTo>
                    <a:pt x="8" y="1"/>
                    <a:pt x="9" y="3"/>
                    <a:pt x="8" y="3"/>
                  </a:cubicBezTo>
                  <a:cubicBezTo>
                    <a:pt x="7" y="4"/>
                    <a:pt x="5" y="6"/>
                    <a:pt x="4"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212" name="Freeform 45"/>
            <p:cNvSpPr>
              <a:spLocks/>
            </p:cNvSpPr>
            <p:nvPr/>
          </p:nvSpPr>
          <p:spPr bwMode="auto">
            <a:xfrm>
              <a:off x="7020638" y="4327777"/>
              <a:ext cx="532569" cy="244183"/>
            </a:xfrm>
            <a:custGeom>
              <a:avLst/>
              <a:gdLst>
                <a:gd name="T0" fmla="*/ 80 w 107"/>
                <a:gd name="T1" fmla="*/ 36 h 49"/>
                <a:gd name="T2" fmla="*/ 87 w 107"/>
                <a:gd name="T3" fmla="*/ 44 h 49"/>
                <a:gd name="T4" fmla="*/ 100 w 107"/>
                <a:gd name="T5" fmla="*/ 47 h 49"/>
                <a:gd name="T6" fmla="*/ 105 w 107"/>
                <a:gd name="T7" fmla="*/ 48 h 49"/>
                <a:gd name="T8" fmla="*/ 93 w 107"/>
                <a:gd name="T9" fmla="*/ 40 h 49"/>
                <a:gd name="T10" fmla="*/ 83 w 107"/>
                <a:gd name="T11" fmla="*/ 29 h 49"/>
                <a:gd name="T12" fmla="*/ 82 w 107"/>
                <a:gd name="T13" fmla="*/ 25 h 49"/>
                <a:gd name="T14" fmla="*/ 73 w 107"/>
                <a:gd name="T15" fmla="*/ 20 h 49"/>
                <a:gd name="T16" fmla="*/ 65 w 107"/>
                <a:gd name="T17" fmla="*/ 15 h 49"/>
                <a:gd name="T18" fmla="*/ 51 w 107"/>
                <a:gd name="T19" fmla="*/ 11 h 49"/>
                <a:gd name="T20" fmla="*/ 50 w 107"/>
                <a:gd name="T21" fmla="*/ 10 h 49"/>
                <a:gd name="T22" fmla="*/ 48 w 107"/>
                <a:gd name="T23" fmla="*/ 9 h 49"/>
                <a:gd name="T24" fmla="*/ 48 w 107"/>
                <a:gd name="T25" fmla="*/ 9 h 49"/>
                <a:gd name="T26" fmla="*/ 47 w 107"/>
                <a:gd name="T27" fmla="*/ 9 h 49"/>
                <a:gd name="T28" fmla="*/ 45 w 107"/>
                <a:gd name="T29" fmla="*/ 9 h 49"/>
                <a:gd name="T30" fmla="*/ 33 w 107"/>
                <a:gd name="T31" fmla="*/ 5 h 49"/>
                <a:gd name="T32" fmla="*/ 28 w 107"/>
                <a:gd name="T33" fmla="*/ 7 h 49"/>
                <a:gd name="T34" fmla="*/ 28 w 107"/>
                <a:gd name="T35" fmla="*/ 10 h 49"/>
                <a:gd name="T36" fmla="*/ 25 w 107"/>
                <a:gd name="T37" fmla="*/ 14 h 49"/>
                <a:gd name="T38" fmla="*/ 19 w 107"/>
                <a:gd name="T39" fmla="*/ 9 h 49"/>
                <a:gd name="T40" fmla="*/ 14 w 107"/>
                <a:gd name="T41" fmla="*/ 3 h 49"/>
                <a:gd name="T42" fmla="*/ 5 w 107"/>
                <a:gd name="T43" fmla="*/ 2 h 49"/>
                <a:gd name="T44" fmla="*/ 2 w 107"/>
                <a:gd name="T45" fmla="*/ 3 h 49"/>
                <a:gd name="T46" fmla="*/ 9 w 107"/>
                <a:gd name="T47" fmla="*/ 7 h 49"/>
                <a:gd name="T48" fmla="*/ 13 w 107"/>
                <a:gd name="T49" fmla="*/ 11 h 49"/>
                <a:gd name="T50" fmla="*/ 15 w 107"/>
                <a:gd name="T51" fmla="*/ 15 h 49"/>
                <a:gd name="T52" fmla="*/ 18 w 107"/>
                <a:gd name="T53" fmla="*/ 16 h 49"/>
                <a:gd name="T54" fmla="*/ 21 w 107"/>
                <a:gd name="T55" fmla="*/ 17 h 49"/>
                <a:gd name="T56" fmla="*/ 36 w 107"/>
                <a:gd name="T57" fmla="*/ 23 h 49"/>
                <a:gd name="T58" fmla="*/ 48 w 107"/>
                <a:gd name="T59" fmla="*/ 34 h 49"/>
                <a:gd name="T60" fmla="*/ 42 w 107"/>
                <a:gd name="T61" fmla="*/ 38 h 49"/>
                <a:gd name="T62" fmla="*/ 49 w 107"/>
                <a:gd name="T63" fmla="*/ 37 h 49"/>
                <a:gd name="T64" fmla="*/ 54 w 107"/>
                <a:gd name="T65" fmla="*/ 37 h 49"/>
                <a:gd name="T66" fmla="*/ 54 w 107"/>
                <a:gd name="T67" fmla="*/ 38 h 49"/>
                <a:gd name="T68" fmla="*/ 55 w 107"/>
                <a:gd name="T69" fmla="*/ 39 h 49"/>
                <a:gd name="T70" fmla="*/ 56 w 107"/>
                <a:gd name="T71" fmla="*/ 40 h 49"/>
                <a:gd name="T72" fmla="*/ 57 w 107"/>
                <a:gd name="T73" fmla="*/ 41 h 49"/>
                <a:gd name="T74" fmla="*/ 58 w 107"/>
                <a:gd name="T75" fmla="*/ 41 h 49"/>
                <a:gd name="T76" fmla="*/ 59 w 107"/>
                <a:gd name="T77" fmla="*/ 42 h 49"/>
                <a:gd name="T78" fmla="*/ 59 w 107"/>
                <a:gd name="T79" fmla="*/ 42 h 49"/>
                <a:gd name="T80" fmla="*/ 66 w 107"/>
                <a:gd name="T81" fmla="*/ 42 h 49"/>
                <a:gd name="T82" fmla="*/ 66 w 107"/>
                <a:gd name="T83" fmla="*/ 37 h 49"/>
                <a:gd name="T84" fmla="*/ 70 w 107"/>
                <a:gd name="T85" fmla="*/ 35 h 49"/>
                <a:gd name="T86" fmla="*/ 76 w 107"/>
                <a:gd name="T87" fmla="*/ 35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 h="49">
                  <a:moveTo>
                    <a:pt x="76" y="35"/>
                  </a:moveTo>
                  <a:cubicBezTo>
                    <a:pt x="78" y="36"/>
                    <a:pt x="79" y="36"/>
                    <a:pt x="80" y="36"/>
                  </a:cubicBezTo>
                  <a:cubicBezTo>
                    <a:pt x="80" y="36"/>
                    <a:pt x="83" y="39"/>
                    <a:pt x="83" y="39"/>
                  </a:cubicBezTo>
                  <a:cubicBezTo>
                    <a:pt x="83" y="39"/>
                    <a:pt x="86" y="43"/>
                    <a:pt x="87" y="44"/>
                  </a:cubicBezTo>
                  <a:cubicBezTo>
                    <a:pt x="88" y="45"/>
                    <a:pt x="91" y="45"/>
                    <a:pt x="92" y="45"/>
                  </a:cubicBezTo>
                  <a:cubicBezTo>
                    <a:pt x="94" y="45"/>
                    <a:pt x="98" y="47"/>
                    <a:pt x="100" y="47"/>
                  </a:cubicBezTo>
                  <a:cubicBezTo>
                    <a:pt x="101" y="48"/>
                    <a:pt x="101" y="49"/>
                    <a:pt x="103" y="49"/>
                  </a:cubicBezTo>
                  <a:cubicBezTo>
                    <a:pt x="105" y="49"/>
                    <a:pt x="107" y="49"/>
                    <a:pt x="105" y="48"/>
                  </a:cubicBezTo>
                  <a:cubicBezTo>
                    <a:pt x="103" y="47"/>
                    <a:pt x="103" y="46"/>
                    <a:pt x="100" y="44"/>
                  </a:cubicBezTo>
                  <a:cubicBezTo>
                    <a:pt x="98" y="43"/>
                    <a:pt x="95" y="41"/>
                    <a:pt x="93" y="40"/>
                  </a:cubicBezTo>
                  <a:cubicBezTo>
                    <a:pt x="92" y="40"/>
                    <a:pt x="91" y="38"/>
                    <a:pt x="89" y="36"/>
                  </a:cubicBezTo>
                  <a:cubicBezTo>
                    <a:pt x="87" y="34"/>
                    <a:pt x="81" y="29"/>
                    <a:pt x="83" y="29"/>
                  </a:cubicBezTo>
                  <a:cubicBezTo>
                    <a:pt x="84" y="29"/>
                    <a:pt x="88" y="30"/>
                    <a:pt x="87" y="29"/>
                  </a:cubicBezTo>
                  <a:cubicBezTo>
                    <a:pt x="86" y="28"/>
                    <a:pt x="84" y="26"/>
                    <a:pt x="82" y="25"/>
                  </a:cubicBezTo>
                  <a:cubicBezTo>
                    <a:pt x="80" y="25"/>
                    <a:pt x="76" y="24"/>
                    <a:pt x="75" y="23"/>
                  </a:cubicBezTo>
                  <a:cubicBezTo>
                    <a:pt x="75" y="22"/>
                    <a:pt x="76" y="22"/>
                    <a:pt x="73" y="20"/>
                  </a:cubicBezTo>
                  <a:cubicBezTo>
                    <a:pt x="70" y="19"/>
                    <a:pt x="69" y="18"/>
                    <a:pt x="68" y="17"/>
                  </a:cubicBezTo>
                  <a:cubicBezTo>
                    <a:pt x="67" y="16"/>
                    <a:pt x="68" y="16"/>
                    <a:pt x="65" y="15"/>
                  </a:cubicBezTo>
                  <a:cubicBezTo>
                    <a:pt x="63" y="15"/>
                    <a:pt x="62" y="14"/>
                    <a:pt x="59" y="13"/>
                  </a:cubicBezTo>
                  <a:cubicBezTo>
                    <a:pt x="57" y="12"/>
                    <a:pt x="53" y="12"/>
                    <a:pt x="51" y="11"/>
                  </a:cubicBezTo>
                  <a:cubicBezTo>
                    <a:pt x="51" y="11"/>
                    <a:pt x="51" y="10"/>
                    <a:pt x="50" y="10"/>
                  </a:cubicBezTo>
                  <a:cubicBezTo>
                    <a:pt x="50" y="10"/>
                    <a:pt x="50" y="10"/>
                    <a:pt x="50" y="10"/>
                  </a:cubicBezTo>
                  <a:cubicBezTo>
                    <a:pt x="49" y="10"/>
                    <a:pt x="49" y="10"/>
                    <a:pt x="48" y="10"/>
                  </a:cubicBezTo>
                  <a:cubicBezTo>
                    <a:pt x="48" y="10"/>
                    <a:pt x="48" y="10"/>
                    <a:pt x="48" y="9"/>
                  </a:cubicBezTo>
                  <a:cubicBezTo>
                    <a:pt x="48" y="9"/>
                    <a:pt x="48" y="9"/>
                    <a:pt x="48" y="9"/>
                  </a:cubicBezTo>
                  <a:cubicBezTo>
                    <a:pt x="48" y="9"/>
                    <a:pt x="48" y="9"/>
                    <a:pt x="48" y="9"/>
                  </a:cubicBezTo>
                  <a:cubicBezTo>
                    <a:pt x="48" y="9"/>
                    <a:pt x="47" y="9"/>
                    <a:pt x="47" y="9"/>
                  </a:cubicBezTo>
                  <a:cubicBezTo>
                    <a:pt x="47" y="9"/>
                    <a:pt x="47" y="9"/>
                    <a:pt x="47" y="9"/>
                  </a:cubicBezTo>
                  <a:cubicBezTo>
                    <a:pt x="48" y="8"/>
                    <a:pt x="46" y="7"/>
                    <a:pt x="46" y="7"/>
                  </a:cubicBezTo>
                  <a:cubicBezTo>
                    <a:pt x="46" y="8"/>
                    <a:pt x="46" y="9"/>
                    <a:pt x="45" y="9"/>
                  </a:cubicBezTo>
                  <a:cubicBezTo>
                    <a:pt x="44" y="9"/>
                    <a:pt x="42" y="8"/>
                    <a:pt x="40" y="8"/>
                  </a:cubicBezTo>
                  <a:cubicBezTo>
                    <a:pt x="38" y="8"/>
                    <a:pt x="34" y="5"/>
                    <a:pt x="33" y="5"/>
                  </a:cubicBezTo>
                  <a:cubicBezTo>
                    <a:pt x="33" y="5"/>
                    <a:pt x="32" y="8"/>
                    <a:pt x="31" y="8"/>
                  </a:cubicBezTo>
                  <a:cubicBezTo>
                    <a:pt x="31" y="8"/>
                    <a:pt x="30" y="7"/>
                    <a:pt x="28" y="7"/>
                  </a:cubicBezTo>
                  <a:cubicBezTo>
                    <a:pt x="27" y="7"/>
                    <a:pt x="25" y="8"/>
                    <a:pt x="25" y="8"/>
                  </a:cubicBezTo>
                  <a:cubicBezTo>
                    <a:pt x="26" y="8"/>
                    <a:pt x="28" y="9"/>
                    <a:pt x="28" y="10"/>
                  </a:cubicBezTo>
                  <a:cubicBezTo>
                    <a:pt x="27" y="10"/>
                    <a:pt x="28" y="12"/>
                    <a:pt x="27" y="12"/>
                  </a:cubicBezTo>
                  <a:cubicBezTo>
                    <a:pt x="27" y="12"/>
                    <a:pt x="26" y="14"/>
                    <a:pt x="25" y="14"/>
                  </a:cubicBezTo>
                  <a:cubicBezTo>
                    <a:pt x="23" y="13"/>
                    <a:pt x="24" y="12"/>
                    <a:pt x="24" y="11"/>
                  </a:cubicBezTo>
                  <a:cubicBezTo>
                    <a:pt x="23" y="11"/>
                    <a:pt x="20" y="9"/>
                    <a:pt x="19" y="9"/>
                  </a:cubicBezTo>
                  <a:cubicBezTo>
                    <a:pt x="17" y="9"/>
                    <a:pt x="20" y="8"/>
                    <a:pt x="18" y="6"/>
                  </a:cubicBezTo>
                  <a:cubicBezTo>
                    <a:pt x="17" y="4"/>
                    <a:pt x="15" y="3"/>
                    <a:pt x="14" y="3"/>
                  </a:cubicBezTo>
                  <a:cubicBezTo>
                    <a:pt x="14" y="3"/>
                    <a:pt x="9" y="2"/>
                    <a:pt x="8" y="1"/>
                  </a:cubicBezTo>
                  <a:cubicBezTo>
                    <a:pt x="7" y="1"/>
                    <a:pt x="5" y="2"/>
                    <a:pt x="5" y="2"/>
                  </a:cubicBezTo>
                  <a:cubicBezTo>
                    <a:pt x="4" y="2"/>
                    <a:pt x="0" y="0"/>
                    <a:pt x="1" y="1"/>
                  </a:cubicBezTo>
                  <a:cubicBezTo>
                    <a:pt x="1" y="2"/>
                    <a:pt x="1" y="3"/>
                    <a:pt x="2" y="3"/>
                  </a:cubicBezTo>
                  <a:cubicBezTo>
                    <a:pt x="3" y="3"/>
                    <a:pt x="3" y="2"/>
                    <a:pt x="4" y="3"/>
                  </a:cubicBezTo>
                  <a:cubicBezTo>
                    <a:pt x="5" y="5"/>
                    <a:pt x="5" y="6"/>
                    <a:pt x="9" y="7"/>
                  </a:cubicBezTo>
                  <a:cubicBezTo>
                    <a:pt x="12" y="9"/>
                    <a:pt x="16" y="8"/>
                    <a:pt x="15" y="9"/>
                  </a:cubicBezTo>
                  <a:cubicBezTo>
                    <a:pt x="15" y="9"/>
                    <a:pt x="14" y="11"/>
                    <a:pt x="13" y="11"/>
                  </a:cubicBezTo>
                  <a:cubicBezTo>
                    <a:pt x="12" y="11"/>
                    <a:pt x="9" y="11"/>
                    <a:pt x="11" y="12"/>
                  </a:cubicBezTo>
                  <a:cubicBezTo>
                    <a:pt x="13" y="13"/>
                    <a:pt x="16" y="15"/>
                    <a:pt x="15" y="15"/>
                  </a:cubicBezTo>
                  <a:cubicBezTo>
                    <a:pt x="14" y="15"/>
                    <a:pt x="13" y="16"/>
                    <a:pt x="15" y="17"/>
                  </a:cubicBezTo>
                  <a:cubicBezTo>
                    <a:pt x="17" y="18"/>
                    <a:pt x="18" y="17"/>
                    <a:pt x="18" y="16"/>
                  </a:cubicBezTo>
                  <a:cubicBezTo>
                    <a:pt x="17" y="15"/>
                    <a:pt x="16" y="13"/>
                    <a:pt x="18" y="14"/>
                  </a:cubicBezTo>
                  <a:cubicBezTo>
                    <a:pt x="19" y="15"/>
                    <a:pt x="19" y="16"/>
                    <a:pt x="21" y="17"/>
                  </a:cubicBezTo>
                  <a:cubicBezTo>
                    <a:pt x="24" y="18"/>
                    <a:pt x="29" y="19"/>
                    <a:pt x="31" y="20"/>
                  </a:cubicBezTo>
                  <a:cubicBezTo>
                    <a:pt x="32" y="21"/>
                    <a:pt x="35" y="23"/>
                    <a:pt x="36" y="23"/>
                  </a:cubicBezTo>
                  <a:cubicBezTo>
                    <a:pt x="37" y="23"/>
                    <a:pt x="40" y="24"/>
                    <a:pt x="42" y="26"/>
                  </a:cubicBezTo>
                  <a:cubicBezTo>
                    <a:pt x="44" y="29"/>
                    <a:pt x="49" y="34"/>
                    <a:pt x="48" y="34"/>
                  </a:cubicBezTo>
                  <a:cubicBezTo>
                    <a:pt x="47" y="34"/>
                    <a:pt x="45" y="33"/>
                    <a:pt x="44" y="34"/>
                  </a:cubicBezTo>
                  <a:cubicBezTo>
                    <a:pt x="44" y="35"/>
                    <a:pt x="41" y="38"/>
                    <a:pt x="42" y="38"/>
                  </a:cubicBezTo>
                  <a:cubicBezTo>
                    <a:pt x="43" y="38"/>
                    <a:pt x="47" y="35"/>
                    <a:pt x="47" y="36"/>
                  </a:cubicBezTo>
                  <a:cubicBezTo>
                    <a:pt x="47" y="36"/>
                    <a:pt x="48" y="38"/>
                    <a:pt x="49" y="37"/>
                  </a:cubicBezTo>
                  <a:cubicBezTo>
                    <a:pt x="50" y="36"/>
                    <a:pt x="51" y="35"/>
                    <a:pt x="51" y="36"/>
                  </a:cubicBezTo>
                  <a:cubicBezTo>
                    <a:pt x="52" y="36"/>
                    <a:pt x="53" y="36"/>
                    <a:pt x="54" y="37"/>
                  </a:cubicBezTo>
                  <a:cubicBezTo>
                    <a:pt x="54" y="38"/>
                    <a:pt x="54" y="38"/>
                    <a:pt x="54" y="38"/>
                  </a:cubicBezTo>
                  <a:cubicBezTo>
                    <a:pt x="54" y="38"/>
                    <a:pt x="54" y="38"/>
                    <a:pt x="54" y="38"/>
                  </a:cubicBezTo>
                  <a:cubicBezTo>
                    <a:pt x="55" y="38"/>
                    <a:pt x="55" y="39"/>
                    <a:pt x="55" y="39"/>
                  </a:cubicBezTo>
                  <a:cubicBezTo>
                    <a:pt x="55" y="39"/>
                    <a:pt x="55" y="39"/>
                    <a:pt x="55" y="39"/>
                  </a:cubicBezTo>
                  <a:cubicBezTo>
                    <a:pt x="55" y="39"/>
                    <a:pt x="56" y="40"/>
                    <a:pt x="56" y="40"/>
                  </a:cubicBezTo>
                  <a:cubicBezTo>
                    <a:pt x="56" y="40"/>
                    <a:pt x="56" y="40"/>
                    <a:pt x="56" y="40"/>
                  </a:cubicBezTo>
                  <a:cubicBezTo>
                    <a:pt x="56" y="40"/>
                    <a:pt x="57" y="41"/>
                    <a:pt x="57" y="41"/>
                  </a:cubicBezTo>
                  <a:cubicBezTo>
                    <a:pt x="57" y="41"/>
                    <a:pt x="57" y="41"/>
                    <a:pt x="57" y="41"/>
                  </a:cubicBezTo>
                  <a:cubicBezTo>
                    <a:pt x="57" y="41"/>
                    <a:pt x="57" y="41"/>
                    <a:pt x="57" y="41"/>
                  </a:cubicBezTo>
                  <a:cubicBezTo>
                    <a:pt x="57" y="41"/>
                    <a:pt x="58" y="41"/>
                    <a:pt x="58" y="41"/>
                  </a:cubicBezTo>
                  <a:cubicBezTo>
                    <a:pt x="58" y="41"/>
                    <a:pt x="58" y="41"/>
                    <a:pt x="58" y="41"/>
                  </a:cubicBezTo>
                  <a:cubicBezTo>
                    <a:pt x="58" y="42"/>
                    <a:pt x="58" y="42"/>
                    <a:pt x="59" y="42"/>
                  </a:cubicBezTo>
                  <a:cubicBezTo>
                    <a:pt x="59" y="42"/>
                    <a:pt x="59" y="42"/>
                    <a:pt x="59" y="42"/>
                  </a:cubicBezTo>
                  <a:cubicBezTo>
                    <a:pt x="59" y="42"/>
                    <a:pt x="59" y="42"/>
                    <a:pt x="59" y="42"/>
                  </a:cubicBezTo>
                  <a:cubicBezTo>
                    <a:pt x="60" y="42"/>
                    <a:pt x="60" y="42"/>
                    <a:pt x="60" y="42"/>
                  </a:cubicBezTo>
                  <a:cubicBezTo>
                    <a:pt x="61" y="42"/>
                    <a:pt x="64" y="42"/>
                    <a:pt x="66" y="42"/>
                  </a:cubicBezTo>
                  <a:cubicBezTo>
                    <a:pt x="67" y="42"/>
                    <a:pt x="69" y="41"/>
                    <a:pt x="68" y="40"/>
                  </a:cubicBezTo>
                  <a:cubicBezTo>
                    <a:pt x="67" y="39"/>
                    <a:pt x="65" y="37"/>
                    <a:pt x="66" y="37"/>
                  </a:cubicBezTo>
                  <a:cubicBezTo>
                    <a:pt x="67" y="36"/>
                    <a:pt x="69" y="37"/>
                    <a:pt x="69" y="36"/>
                  </a:cubicBezTo>
                  <a:cubicBezTo>
                    <a:pt x="69" y="36"/>
                    <a:pt x="69" y="35"/>
                    <a:pt x="70" y="35"/>
                  </a:cubicBezTo>
                  <a:cubicBezTo>
                    <a:pt x="71" y="34"/>
                    <a:pt x="74" y="36"/>
                    <a:pt x="74" y="35"/>
                  </a:cubicBezTo>
                  <a:cubicBezTo>
                    <a:pt x="75" y="35"/>
                    <a:pt x="73" y="34"/>
                    <a:pt x="76"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213" name="Freeform 46"/>
            <p:cNvSpPr>
              <a:spLocks/>
            </p:cNvSpPr>
            <p:nvPr/>
          </p:nvSpPr>
          <p:spPr bwMode="auto">
            <a:xfrm>
              <a:off x="7462691" y="4433027"/>
              <a:ext cx="79991" cy="29471"/>
            </a:xfrm>
            <a:custGeom>
              <a:avLst/>
              <a:gdLst>
                <a:gd name="T0" fmla="*/ 12 w 16"/>
                <a:gd name="T1" fmla="*/ 1 h 6"/>
                <a:gd name="T2" fmla="*/ 8 w 16"/>
                <a:gd name="T3" fmla="*/ 4 h 6"/>
                <a:gd name="T4" fmla="*/ 6 w 16"/>
                <a:gd name="T5" fmla="*/ 3 h 6"/>
                <a:gd name="T6" fmla="*/ 1 w 16"/>
                <a:gd name="T7" fmla="*/ 5 h 6"/>
                <a:gd name="T8" fmla="*/ 11 w 16"/>
                <a:gd name="T9" fmla="*/ 6 h 6"/>
                <a:gd name="T10" fmla="*/ 15 w 16"/>
                <a:gd name="T11" fmla="*/ 2 h 6"/>
                <a:gd name="T12" fmla="*/ 12 w 16"/>
                <a:gd name="T13" fmla="*/ 1 h 6"/>
              </a:gdLst>
              <a:ahLst/>
              <a:cxnLst>
                <a:cxn ang="0">
                  <a:pos x="T0" y="T1"/>
                </a:cxn>
                <a:cxn ang="0">
                  <a:pos x="T2" y="T3"/>
                </a:cxn>
                <a:cxn ang="0">
                  <a:pos x="T4" y="T5"/>
                </a:cxn>
                <a:cxn ang="0">
                  <a:pos x="T6" y="T7"/>
                </a:cxn>
                <a:cxn ang="0">
                  <a:pos x="T8" y="T9"/>
                </a:cxn>
                <a:cxn ang="0">
                  <a:pos x="T10" y="T11"/>
                </a:cxn>
                <a:cxn ang="0">
                  <a:pos x="T12" y="T13"/>
                </a:cxn>
              </a:cxnLst>
              <a:rect l="0" t="0" r="r" b="b"/>
              <a:pathLst>
                <a:path w="16" h="6">
                  <a:moveTo>
                    <a:pt x="12" y="1"/>
                  </a:moveTo>
                  <a:cubicBezTo>
                    <a:pt x="11" y="1"/>
                    <a:pt x="9" y="4"/>
                    <a:pt x="8" y="4"/>
                  </a:cubicBezTo>
                  <a:cubicBezTo>
                    <a:pt x="7" y="4"/>
                    <a:pt x="7" y="2"/>
                    <a:pt x="6" y="3"/>
                  </a:cubicBezTo>
                  <a:cubicBezTo>
                    <a:pt x="6" y="3"/>
                    <a:pt x="0" y="4"/>
                    <a:pt x="1" y="5"/>
                  </a:cubicBezTo>
                  <a:cubicBezTo>
                    <a:pt x="2" y="5"/>
                    <a:pt x="10" y="6"/>
                    <a:pt x="11" y="6"/>
                  </a:cubicBezTo>
                  <a:cubicBezTo>
                    <a:pt x="12" y="5"/>
                    <a:pt x="16" y="3"/>
                    <a:pt x="15" y="2"/>
                  </a:cubicBezTo>
                  <a:cubicBezTo>
                    <a:pt x="15" y="1"/>
                    <a:pt x="12" y="0"/>
                    <a:pt x="1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214" name="Freeform 47"/>
            <p:cNvSpPr>
              <a:spLocks/>
            </p:cNvSpPr>
            <p:nvPr/>
          </p:nvSpPr>
          <p:spPr bwMode="auto">
            <a:xfrm>
              <a:off x="7601621" y="4454078"/>
              <a:ext cx="54731" cy="29471"/>
            </a:xfrm>
            <a:custGeom>
              <a:avLst/>
              <a:gdLst>
                <a:gd name="T0" fmla="*/ 5 w 11"/>
                <a:gd name="T1" fmla="*/ 5 h 6"/>
                <a:gd name="T2" fmla="*/ 2 w 11"/>
                <a:gd name="T3" fmla="*/ 0 h 6"/>
                <a:gd name="T4" fmla="*/ 5 w 11"/>
                <a:gd name="T5" fmla="*/ 5 h 6"/>
              </a:gdLst>
              <a:ahLst/>
              <a:cxnLst>
                <a:cxn ang="0">
                  <a:pos x="T0" y="T1"/>
                </a:cxn>
                <a:cxn ang="0">
                  <a:pos x="T2" y="T3"/>
                </a:cxn>
                <a:cxn ang="0">
                  <a:pos x="T4" y="T5"/>
                </a:cxn>
              </a:cxnLst>
              <a:rect l="0" t="0" r="r" b="b"/>
              <a:pathLst>
                <a:path w="11" h="6">
                  <a:moveTo>
                    <a:pt x="5" y="5"/>
                  </a:moveTo>
                  <a:cubicBezTo>
                    <a:pt x="11" y="6"/>
                    <a:pt x="4" y="1"/>
                    <a:pt x="2" y="0"/>
                  </a:cubicBezTo>
                  <a:cubicBezTo>
                    <a:pt x="0" y="0"/>
                    <a:pt x="4" y="5"/>
                    <a:pt x="5"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215" name="Freeform 48"/>
            <p:cNvSpPr>
              <a:spLocks/>
            </p:cNvSpPr>
            <p:nvPr/>
          </p:nvSpPr>
          <p:spPr bwMode="auto">
            <a:xfrm>
              <a:off x="7921585" y="4807720"/>
              <a:ext cx="88411" cy="54731"/>
            </a:xfrm>
            <a:custGeom>
              <a:avLst/>
              <a:gdLst>
                <a:gd name="T0" fmla="*/ 11 w 18"/>
                <a:gd name="T1" fmla="*/ 7 h 11"/>
                <a:gd name="T2" fmla="*/ 1 w 18"/>
                <a:gd name="T3" fmla="*/ 1 h 11"/>
                <a:gd name="T4" fmla="*/ 8 w 18"/>
                <a:gd name="T5" fmla="*/ 7 h 11"/>
                <a:gd name="T6" fmla="*/ 17 w 18"/>
                <a:gd name="T7" fmla="*/ 11 h 11"/>
                <a:gd name="T8" fmla="*/ 11 w 18"/>
                <a:gd name="T9" fmla="*/ 7 h 11"/>
              </a:gdLst>
              <a:ahLst/>
              <a:cxnLst>
                <a:cxn ang="0">
                  <a:pos x="T0" y="T1"/>
                </a:cxn>
                <a:cxn ang="0">
                  <a:pos x="T2" y="T3"/>
                </a:cxn>
                <a:cxn ang="0">
                  <a:pos x="T4" y="T5"/>
                </a:cxn>
                <a:cxn ang="0">
                  <a:pos x="T6" y="T7"/>
                </a:cxn>
                <a:cxn ang="0">
                  <a:pos x="T8" y="T9"/>
                </a:cxn>
              </a:cxnLst>
              <a:rect l="0" t="0" r="r" b="b"/>
              <a:pathLst>
                <a:path w="18" h="11">
                  <a:moveTo>
                    <a:pt x="11" y="7"/>
                  </a:moveTo>
                  <a:cubicBezTo>
                    <a:pt x="10" y="6"/>
                    <a:pt x="2" y="1"/>
                    <a:pt x="1" y="1"/>
                  </a:cubicBezTo>
                  <a:cubicBezTo>
                    <a:pt x="0" y="0"/>
                    <a:pt x="6" y="6"/>
                    <a:pt x="8" y="7"/>
                  </a:cubicBezTo>
                  <a:cubicBezTo>
                    <a:pt x="11" y="9"/>
                    <a:pt x="16" y="11"/>
                    <a:pt x="17" y="11"/>
                  </a:cubicBezTo>
                  <a:cubicBezTo>
                    <a:pt x="18" y="11"/>
                    <a:pt x="13" y="8"/>
                    <a:pt x="11"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216" name="Freeform 49"/>
            <p:cNvSpPr>
              <a:spLocks/>
            </p:cNvSpPr>
            <p:nvPr/>
          </p:nvSpPr>
          <p:spPr bwMode="auto">
            <a:xfrm>
              <a:off x="8191027" y="4727730"/>
              <a:ext cx="33680" cy="29471"/>
            </a:xfrm>
            <a:custGeom>
              <a:avLst/>
              <a:gdLst>
                <a:gd name="T0" fmla="*/ 5 w 7"/>
                <a:gd name="T1" fmla="*/ 3 h 6"/>
                <a:gd name="T2" fmla="*/ 2 w 7"/>
                <a:gd name="T3" fmla="*/ 1 h 6"/>
                <a:gd name="T4" fmla="*/ 0 w 7"/>
                <a:gd name="T5" fmla="*/ 4 h 6"/>
                <a:gd name="T6" fmla="*/ 6 w 7"/>
                <a:gd name="T7" fmla="*/ 6 h 6"/>
                <a:gd name="T8" fmla="*/ 5 w 7"/>
                <a:gd name="T9" fmla="*/ 3 h 6"/>
              </a:gdLst>
              <a:ahLst/>
              <a:cxnLst>
                <a:cxn ang="0">
                  <a:pos x="T0" y="T1"/>
                </a:cxn>
                <a:cxn ang="0">
                  <a:pos x="T2" y="T3"/>
                </a:cxn>
                <a:cxn ang="0">
                  <a:pos x="T4" y="T5"/>
                </a:cxn>
                <a:cxn ang="0">
                  <a:pos x="T6" y="T7"/>
                </a:cxn>
                <a:cxn ang="0">
                  <a:pos x="T8" y="T9"/>
                </a:cxn>
              </a:cxnLst>
              <a:rect l="0" t="0" r="r" b="b"/>
              <a:pathLst>
                <a:path w="7" h="6">
                  <a:moveTo>
                    <a:pt x="5" y="3"/>
                  </a:moveTo>
                  <a:cubicBezTo>
                    <a:pt x="4" y="2"/>
                    <a:pt x="2" y="0"/>
                    <a:pt x="2" y="1"/>
                  </a:cubicBezTo>
                  <a:cubicBezTo>
                    <a:pt x="3" y="2"/>
                    <a:pt x="1" y="2"/>
                    <a:pt x="0" y="4"/>
                  </a:cubicBezTo>
                  <a:cubicBezTo>
                    <a:pt x="0" y="6"/>
                    <a:pt x="4" y="6"/>
                    <a:pt x="6" y="6"/>
                  </a:cubicBezTo>
                  <a:cubicBezTo>
                    <a:pt x="7" y="6"/>
                    <a:pt x="7" y="4"/>
                    <a:pt x="5"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217" name="Freeform 50"/>
            <p:cNvSpPr>
              <a:spLocks/>
            </p:cNvSpPr>
            <p:nvPr/>
          </p:nvSpPr>
          <p:spPr bwMode="auto">
            <a:xfrm>
              <a:off x="8199447" y="4698259"/>
              <a:ext cx="31575" cy="29471"/>
            </a:xfrm>
            <a:custGeom>
              <a:avLst/>
              <a:gdLst>
                <a:gd name="T0" fmla="*/ 2 w 6"/>
                <a:gd name="T1" fmla="*/ 4 h 6"/>
                <a:gd name="T2" fmla="*/ 5 w 6"/>
                <a:gd name="T3" fmla="*/ 1 h 6"/>
                <a:gd name="T4" fmla="*/ 2 w 6"/>
                <a:gd name="T5" fmla="*/ 3 h 6"/>
                <a:gd name="T6" fmla="*/ 2 w 6"/>
                <a:gd name="T7" fmla="*/ 4 h 6"/>
              </a:gdLst>
              <a:ahLst/>
              <a:cxnLst>
                <a:cxn ang="0">
                  <a:pos x="T0" y="T1"/>
                </a:cxn>
                <a:cxn ang="0">
                  <a:pos x="T2" y="T3"/>
                </a:cxn>
                <a:cxn ang="0">
                  <a:pos x="T4" y="T5"/>
                </a:cxn>
                <a:cxn ang="0">
                  <a:pos x="T6" y="T7"/>
                </a:cxn>
              </a:cxnLst>
              <a:rect l="0" t="0" r="r" b="b"/>
              <a:pathLst>
                <a:path w="6" h="6">
                  <a:moveTo>
                    <a:pt x="2" y="4"/>
                  </a:moveTo>
                  <a:cubicBezTo>
                    <a:pt x="4" y="6"/>
                    <a:pt x="6" y="2"/>
                    <a:pt x="5" y="1"/>
                  </a:cubicBezTo>
                  <a:cubicBezTo>
                    <a:pt x="5" y="0"/>
                    <a:pt x="4" y="2"/>
                    <a:pt x="2" y="3"/>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218" name="Freeform 51"/>
            <p:cNvSpPr>
              <a:spLocks/>
            </p:cNvSpPr>
            <p:nvPr/>
          </p:nvSpPr>
          <p:spPr bwMode="auto">
            <a:xfrm>
              <a:off x="7932109" y="4668790"/>
              <a:ext cx="33680" cy="29471"/>
            </a:xfrm>
            <a:custGeom>
              <a:avLst/>
              <a:gdLst>
                <a:gd name="T0" fmla="*/ 6 w 7"/>
                <a:gd name="T1" fmla="*/ 3 h 6"/>
                <a:gd name="T2" fmla="*/ 2 w 7"/>
                <a:gd name="T3" fmla="*/ 0 h 6"/>
                <a:gd name="T4" fmla="*/ 5 w 7"/>
                <a:gd name="T5" fmla="*/ 5 h 6"/>
                <a:gd name="T6" fmla="*/ 6 w 7"/>
                <a:gd name="T7" fmla="*/ 3 h 6"/>
              </a:gdLst>
              <a:ahLst/>
              <a:cxnLst>
                <a:cxn ang="0">
                  <a:pos x="T0" y="T1"/>
                </a:cxn>
                <a:cxn ang="0">
                  <a:pos x="T2" y="T3"/>
                </a:cxn>
                <a:cxn ang="0">
                  <a:pos x="T4" y="T5"/>
                </a:cxn>
                <a:cxn ang="0">
                  <a:pos x="T6" y="T7"/>
                </a:cxn>
              </a:cxnLst>
              <a:rect l="0" t="0" r="r" b="b"/>
              <a:pathLst>
                <a:path w="7" h="6">
                  <a:moveTo>
                    <a:pt x="6" y="3"/>
                  </a:moveTo>
                  <a:cubicBezTo>
                    <a:pt x="6" y="2"/>
                    <a:pt x="5" y="1"/>
                    <a:pt x="2" y="0"/>
                  </a:cubicBezTo>
                  <a:cubicBezTo>
                    <a:pt x="0" y="0"/>
                    <a:pt x="4" y="4"/>
                    <a:pt x="5" y="5"/>
                  </a:cubicBezTo>
                  <a:cubicBezTo>
                    <a:pt x="6" y="6"/>
                    <a:pt x="7" y="4"/>
                    <a:pt x="6"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219" name="Freeform 52"/>
            <p:cNvSpPr>
              <a:spLocks/>
            </p:cNvSpPr>
            <p:nvPr/>
          </p:nvSpPr>
          <p:spPr bwMode="auto">
            <a:xfrm>
              <a:off x="7527948" y="4418293"/>
              <a:ext cx="18945" cy="18945"/>
            </a:xfrm>
            <a:custGeom>
              <a:avLst/>
              <a:gdLst>
                <a:gd name="T0" fmla="*/ 3 w 4"/>
                <a:gd name="T1" fmla="*/ 1 h 4"/>
                <a:gd name="T2" fmla="*/ 0 w 4"/>
                <a:gd name="T3" fmla="*/ 0 h 4"/>
                <a:gd name="T4" fmla="*/ 2 w 4"/>
                <a:gd name="T5" fmla="*/ 3 h 4"/>
                <a:gd name="T6" fmla="*/ 3 w 4"/>
                <a:gd name="T7" fmla="*/ 1 h 4"/>
              </a:gdLst>
              <a:ahLst/>
              <a:cxnLst>
                <a:cxn ang="0">
                  <a:pos x="T0" y="T1"/>
                </a:cxn>
                <a:cxn ang="0">
                  <a:pos x="T2" y="T3"/>
                </a:cxn>
                <a:cxn ang="0">
                  <a:pos x="T4" y="T5"/>
                </a:cxn>
                <a:cxn ang="0">
                  <a:pos x="T6" y="T7"/>
                </a:cxn>
              </a:cxnLst>
              <a:rect l="0" t="0" r="r" b="b"/>
              <a:pathLst>
                <a:path w="4" h="4">
                  <a:moveTo>
                    <a:pt x="3" y="1"/>
                  </a:moveTo>
                  <a:cubicBezTo>
                    <a:pt x="3" y="0"/>
                    <a:pt x="1" y="0"/>
                    <a:pt x="0" y="0"/>
                  </a:cubicBezTo>
                  <a:cubicBezTo>
                    <a:pt x="0" y="1"/>
                    <a:pt x="1" y="2"/>
                    <a:pt x="2" y="3"/>
                  </a:cubicBezTo>
                  <a:cubicBezTo>
                    <a:pt x="4" y="4"/>
                    <a:pt x="4" y="1"/>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220" name="Freeform 53"/>
            <p:cNvSpPr>
              <a:spLocks/>
            </p:cNvSpPr>
            <p:nvPr/>
          </p:nvSpPr>
          <p:spPr bwMode="auto">
            <a:xfrm>
              <a:off x="6736459" y="4571960"/>
              <a:ext cx="1014619" cy="795697"/>
            </a:xfrm>
            <a:custGeom>
              <a:avLst/>
              <a:gdLst>
                <a:gd name="T0" fmla="*/ 195 w 204"/>
                <a:gd name="T1" fmla="*/ 79 h 159"/>
                <a:gd name="T2" fmla="*/ 180 w 204"/>
                <a:gd name="T3" fmla="*/ 62 h 159"/>
                <a:gd name="T4" fmla="*/ 173 w 204"/>
                <a:gd name="T5" fmla="*/ 57 h 159"/>
                <a:gd name="T6" fmla="*/ 159 w 204"/>
                <a:gd name="T7" fmla="*/ 44 h 159"/>
                <a:gd name="T8" fmla="*/ 148 w 204"/>
                <a:gd name="T9" fmla="*/ 31 h 159"/>
                <a:gd name="T10" fmla="*/ 137 w 204"/>
                <a:gd name="T11" fmla="*/ 17 h 159"/>
                <a:gd name="T12" fmla="*/ 129 w 204"/>
                <a:gd name="T13" fmla="*/ 6 h 159"/>
                <a:gd name="T14" fmla="*/ 123 w 204"/>
                <a:gd name="T15" fmla="*/ 6 h 159"/>
                <a:gd name="T16" fmla="*/ 126 w 204"/>
                <a:gd name="T17" fmla="*/ 23 h 159"/>
                <a:gd name="T18" fmla="*/ 119 w 204"/>
                <a:gd name="T19" fmla="*/ 33 h 159"/>
                <a:gd name="T20" fmla="*/ 108 w 204"/>
                <a:gd name="T21" fmla="*/ 26 h 159"/>
                <a:gd name="T22" fmla="*/ 96 w 204"/>
                <a:gd name="T23" fmla="*/ 20 h 159"/>
                <a:gd name="T24" fmla="*/ 97 w 204"/>
                <a:gd name="T25" fmla="*/ 12 h 159"/>
                <a:gd name="T26" fmla="*/ 96 w 204"/>
                <a:gd name="T27" fmla="*/ 6 h 159"/>
                <a:gd name="T28" fmla="*/ 91 w 204"/>
                <a:gd name="T29" fmla="*/ 7 h 159"/>
                <a:gd name="T30" fmla="*/ 79 w 204"/>
                <a:gd name="T31" fmla="*/ 3 h 159"/>
                <a:gd name="T32" fmla="*/ 71 w 204"/>
                <a:gd name="T33" fmla="*/ 7 h 159"/>
                <a:gd name="T34" fmla="*/ 67 w 204"/>
                <a:gd name="T35" fmla="*/ 14 h 159"/>
                <a:gd name="T36" fmla="*/ 69 w 204"/>
                <a:gd name="T37" fmla="*/ 22 h 159"/>
                <a:gd name="T38" fmla="*/ 61 w 204"/>
                <a:gd name="T39" fmla="*/ 21 h 159"/>
                <a:gd name="T40" fmla="*/ 52 w 204"/>
                <a:gd name="T41" fmla="*/ 17 h 159"/>
                <a:gd name="T42" fmla="*/ 48 w 204"/>
                <a:gd name="T43" fmla="*/ 21 h 159"/>
                <a:gd name="T44" fmla="*/ 45 w 204"/>
                <a:gd name="T45" fmla="*/ 26 h 159"/>
                <a:gd name="T46" fmla="*/ 42 w 204"/>
                <a:gd name="T47" fmla="*/ 30 h 159"/>
                <a:gd name="T48" fmla="*/ 35 w 204"/>
                <a:gd name="T49" fmla="*/ 33 h 159"/>
                <a:gd name="T50" fmla="*/ 32 w 204"/>
                <a:gd name="T51" fmla="*/ 44 h 159"/>
                <a:gd name="T52" fmla="*/ 9 w 204"/>
                <a:gd name="T53" fmla="*/ 52 h 159"/>
                <a:gd name="T54" fmla="*/ 3 w 204"/>
                <a:gd name="T55" fmla="*/ 58 h 159"/>
                <a:gd name="T56" fmla="*/ 2 w 204"/>
                <a:gd name="T57" fmla="*/ 70 h 159"/>
                <a:gd name="T58" fmla="*/ 4 w 204"/>
                <a:gd name="T59" fmla="*/ 76 h 159"/>
                <a:gd name="T60" fmla="*/ 4 w 204"/>
                <a:gd name="T61" fmla="*/ 81 h 159"/>
                <a:gd name="T62" fmla="*/ 9 w 204"/>
                <a:gd name="T63" fmla="*/ 90 h 159"/>
                <a:gd name="T64" fmla="*/ 20 w 204"/>
                <a:gd name="T65" fmla="*/ 112 h 159"/>
                <a:gd name="T66" fmla="*/ 19 w 204"/>
                <a:gd name="T67" fmla="*/ 123 h 159"/>
                <a:gd name="T68" fmla="*/ 25 w 204"/>
                <a:gd name="T69" fmla="*/ 132 h 159"/>
                <a:gd name="T70" fmla="*/ 43 w 204"/>
                <a:gd name="T71" fmla="*/ 126 h 159"/>
                <a:gd name="T72" fmla="*/ 57 w 204"/>
                <a:gd name="T73" fmla="*/ 125 h 159"/>
                <a:gd name="T74" fmla="*/ 74 w 204"/>
                <a:gd name="T75" fmla="*/ 119 h 159"/>
                <a:gd name="T76" fmla="*/ 98 w 204"/>
                <a:gd name="T77" fmla="*/ 114 h 159"/>
                <a:gd name="T78" fmla="*/ 112 w 204"/>
                <a:gd name="T79" fmla="*/ 121 h 159"/>
                <a:gd name="T80" fmla="*/ 120 w 204"/>
                <a:gd name="T81" fmla="*/ 132 h 159"/>
                <a:gd name="T82" fmla="*/ 125 w 204"/>
                <a:gd name="T83" fmla="*/ 125 h 159"/>
                <a:gd name="T84" fmla="*/ 129 w 204"/>
                <a:gd name="T85" fmla="*/ 125 h 159"/>
                <a:gd name="T86" fmla="*/ 129 w 204"/>
                <a:gd name="T87" fmla="*/ 134 h 159"/>
                <a:gd name="T88" fmla="*/ 136 w 204"/>
                <a:gd name="T89" fmla="*/ 134 h 159"/>
                <a:gd name="T90" fmla="*/ 139 w 204"/>
                <a:gd name="T91" fmla="*/ 138 h 159"/>
                <a:gd name="T92" fmla="*/ 153 w 204"/>
                <a:gd name="T93" fmla="*/ 154 h 159"/>
                <a:gd name="T94" fmla="*/ 166 w 204"/>
                <a:gd name="T95" fmla="*/ 158 h 159"/>
                <a:gd name="T96" fmla="*/ 175 w 204"/>
                <a:gd name="T97" fmla="*/ 156 h 159"/>
                <a:gd name="T98" fmla="*/ 187 w 204"/>
                <a:gd name="T99" fmla="*/ 154 h 159"/>
                <a:gd name="T100" fmla="*/ 196 w 204"/>
                <a:gd name="T101" fmla="*/ 141 h 159"/>
                <a:gd name="T102" fmla="*/ 199 w 204"/>
                <a:gd name="T103" fmla="*/ 122 h 159"/>
                <a:gd name="T104" fmla="*/ 201 w 204"/>
                <a:gd name="T105" fmla="*/ 92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4" h="159">
                  <a:moveTo>
                    <a:pt x="201" y="92"/>
                  </a:moveTo>
                  <a:cubicBezTo>
                    <a:pt x="200" y="90"/>
                    <a:pt x="199" y="89"/>
                    <a:pt x="199" y="87"/>
                  </a:cubicBezTo>
                  <a:cubicBezTo>
                    <a:pt x="198" y="84"/>
                    <a:pt x="195" y="80"/>
                    <a:pt x="195" y="79"/>
                  </a:cubicBezTo>
                  <a:cubicBezTo>
                    <a:pt x="194" y="78"/>
                    <a:pt x="190" y="72"/>
                    <a:pt x="189" y="71"/>
                  </a:cubicBezTo>
                  <a:cubicBezTo>
                    <a:pt x="188" y="70"/>
                    <a:pt x="185" y="67"/>
                    <a:pt x="183" y="66"/>
                  </a:cubicBezTo>
                  <a:cubicBezTo>
                    <a:pt x="182" y="65"/>
                    <a:pt x="181" y="65"/>
                    <a:pt x="180" y="62"/>
                  </a:cubicBezTo>
                  <a:cubicBezTo>
                    <a:pt x="178" y="59"/>
                    <a:pt x="177" y="59"/>
                    <a:pt x="177" y="59"/>
                  </a:cubicBezTo>
                  <a:cubicBezTo>
                    <a:pt x="176" y="59"/>
                    <a:pt x="175" y="58"/>
                    <a:pt x="175" y="59"/>
                  </a:cubicBezTo>
                  <a:cubicBezTo>
                    <a:pt x="175" y="59"/>
                    <a:pt x="174" y="59"/>
                    <a:pt x="173" y="57"/>
                  </a:cubicBezTo>
                  <a:cubicBezTo>
                    <a:pt x="171" y="55"/>
                    <a:pt x="170" y="53"/>
                    <a:pt x="169" y="52"/>
                  </a:cubicBezTo>
                  <a:cubicBezTo>
                    <a:pt x="168" y="51"/>
                    <a:pt x="166" y="48"/>
                    <a:pt x="165" y="47"/>
                  </a:cubicBezTo>
                  <a:cubicBezTo>
                    <a:pt x="163" y="47"/>
                    <a:pt x="160" y="46"/>
                    <a:pt x="159" y="44"/>
                  </a:cubicBezTo>
                  <a:cubicBezTo>
                    <a:pt x="158" y="43"/>
                    <a:pt x="156" y="42"/>
                    <a:pt x="155" y="41"/>
                  </a:cubicBezTo>
                  <a:cubicBezTo>
                    <a:pt x="154" y="40"/>
                    <a:pt x="151" y="39"/>
                    <a:pt x="151" y="37"/>
                  </a:cubicBezTo>
                  <a:cubicBezTo>
                    <a:pt x="151" y="36"/>
                    <a:pt x="150" y="34"/>
                    <a:pt x="148" y="31"/>
                  </a:cubicBezTo>
                  <a:cubicBezTo>
                    <a:pt x="147" y="29"/>
                    <a:pt x="144" y="25"/>
                    <a:pt x="143" y="23"/>
                  </a:cubicBezTo>
                  <a:cubicBezTo>
                    <a:pt x="143" y="22"/>
                    <a:pt x="141" y="19"/>
                    <a:pt x="140" y="18"/>
                  </a:cubicBezTo>
                  <a:cubicBezTo>
                    <a:pt x="139" y="17"/>
                    <a:pt x="138" y="17"/>
                    <a:pt x="137" y="17"/>
                  </a:cubicBezTo>
                  <a:cubicBezTo>
                    <a:pt x="136" y="17"/>
                    <a:pt x="135" y="18"/>
                    <a:pt x="135" y="17"/>
                  </a:cubicBezTo>
                  <a:cubicBezTo>
                    <a:pt x="134" y="16"/>
                    <a:pt x="133" y="11"/>
                    <a:pt x="131" y="9"/>
                  </a:cubicBezTo>
                  <a:cubicBezTo>
                    <a:pt x="129" y="6"/>
                    <a:pt x="128" y="6"/>
                    <a:pt x="129" y="6"/>
                  </a:cubicBezTo>
                  <a:cubicBezTo>
                    <a:pt x="130" y="5"/>
                    <a:pt x="127" y="4"/>
                    <a:pt x="127" y="4"/>
                  </a:cubicBezTo>
                  <a:cubicBezTo>
                    <a:pt x="126" y="3"/>
                    <a:pt x="125" y="0"/>
                    <a:pt x="124" y="0"/>
                  </a:cubicBezTo>
                  <a:cubicBezTo>
                    <a:pt x="123" y="0"/>
                    <a:pt x="123" y="5"/>
                    <a:pt x="123" y="6"/>
                  </a:cubicBezTo>
                  <a:cubicBezTo>
                    <a:pt x="122" y="7"/>
                    <a:pt x="123" y="10"/>
                    <a:pt x="123" y="10"/>
                  </a:cubicBezTo>
                  <a:cubicBezTo>
                    <a:pt x="123" y="11"/>
                    <a:pt x="123" y="12"/>
                    <a:pt x="124" y="14"/>
                  </a:cubicBezTo>
                  <a:cubicBezTo>
                    <a:pt x="124" y="15"/>
                    <a:pt x="126" y="22"/>
                    <a:pt x="126" y="23"/>
                  </a:cubicBezTo>
                  <a:cubicBezTo>
                    <a:pt x="126" y="25"/>
                    <a:pt x="125" y="34"/>
                    <a:pt x="124" y="34"/>
                  </a:cubicBezTo>
                  <a:cubicBezTo>
                    <a:pt x="123" y="34"/>
                    <a:pt x="122" y="33"/>
                    <a:pt x="121" y="33"/>
                  </a:cubicBezTo>
                  <a:cubicBezTo>
                    <a:pt x="120" y="33"/>
                    <a:pt x="121" y="34"/>
                    <a:pt x="119" y="33"/>
                  </a:cubicBezTo>
                  <a:cubicBezTo>
                    <a:pt x="118" y="33"/>
                    <a:pt x="118" y="32"/>
                    <a:pt x="116" y="31"/>
                  </a:cubicBezTo>
                  <a:cubicBezTo>
                    <a:pt x="115" y="30"/>
                    <a:pt x="112" y="30"/>
                    <a:pt x="111" y="29"/>
                  </a:cubicBezTo>
                  <a:cubicBezTo>
                    <a:pt x="110" y="28"/>
                    <a:pt x="110" y="27"/>
                    <a:pt x="108" y="26"/>
                  </a:cubicBezTo>
                  <a:cubicBezTo>
                    <a:pt x="106" y="25"/>
                    <a:pt x="105" y="24"/>
                    <a:pt x="104" y="24"/>
                  </a:cubicBezTo>
                  <a:cubicBezTo>
                    <a:pt x="102" y="23"/>
                    <a:pt x="102" y="24"/>
                    <a:pt x="101" y="23"/>
                  </a:cubicBezTo>
                  <a:cubicBezTo>
                    <a:pt x="100" y="22"/>
                    <a:pt x="97" y="21"/>
                    <a:pt x="96" y="20"/>
                  </a:cubicBezTo>
                  <a:cubicBezTo>
                    <a:pt x="96" y="18"/>
                    <a:pt x="97" y="16"/>
                    <a:pt x="97" y="16"/>
                  </a:cubicBezTo>
                  <a:cubicBezTo>
                    <a:pt x="98" y="16"/>
                    <a:pt x="98" y="14"/>
                    <a:pt x="98" y="14"/>
                  </a:cubicBezTo>
                  <a:cubicBezTo>
                    <a:pt x="97" y="13"/>
                    <a:pt x="96" y="12"/>
                    <a:pt x="97" y="12"/>
                  </a:cubicBezTo>
                  <a:cubicBezTo>
                    <a:pt x="99" y="11"/>
                    <a:pt x="100" y="12"/>
                    <a:pt x="99" y="11"/>
                  </a:cubicBezTo>
                  <a:cubicBezTo>
                    <a:pt x="99" y="10"/>
                    <a:pt x="101" y="7"/>
                    <a:pt x="99" y="6"/>
                  </a:cubicBezTo>
                  <a:cubicBezTo>
                    <a:pt x="97" y="5"/>
                    <a:pt x="96" y="5"/>
                    <a:pt x="96" y="6"/>
                  </a:cubicBezTo>
                  <a:cubicBezTo>
                    <a:pt x="96" y="6"/>
                    <a:pt x="97" y="8"/>
                    <a:pt x="96" y="7"/>
                  </a:cubicBezTo>
                  <a:cubicBezTo>
                    <a:pt x="95" y="6"/>
                    <a:pt x="94" y="5"/>
                    <a:pt x="93" y="6"/>
                  </a:cubicBezTo>
                  <a:cubicBezTo>
                    <a:pt x="93" y="6"/>
                    <a:pt x="93" y="7"/>
                    <a:pt x="91" y="7"/>
                  </a:cubicBezTo>
                  <a:cubicBezTo>
                    <a:pt x="90" y="6"/>
                    <a:pt x="87" y="5"/>
                    <a:pt x="86" y="5"/>
                  </a:cubicBezTo>
                  <a:cubicBezTo>
                    <a:pt x="84" y="5"/>
                    <a:pt x="83" y="4"/>
                    <a:pt x="82" y="4"/>
                  </a:cubicBezTo>
                  <a:cubicBezTo>
                    <a:pt x="81" y="3"/>
                    <a:pt x="79" y="3"/>
                    <a:pt x="79" y="3"/>
                  </a:cubicBezTo>
                  <a:cubicBezTo>
                    <a:pt x="79" y="3"/>
                    <a:pt x="80" y="5"/>
                    <a:pt x="79" y="6"/>
                  </a:cubicBezTo>
                  <a:cubicBezTo>
                    <a:pt x="78" y="7"/>
                    <a:pt x="74" y="8"/>
                    <a:pt x="74" y="7"/>
                  </a:cubicBezTo>
                  <a:cubicBezTo>
                    <a:pt x="73" y="7"/>
                    <a:pt x="72" y="6"/>
                    <a:pt x="71" y="7"/>
                  </a:cubicBezTo>
                  <a:cubicBezTo>
                    <a:pt x="70" y="8"/>
                    <a:pt x="69" y="10"/>
                    <a:pt x="69" y="10"/>
                  </a:cubicBezTo>
                  <a:cubicBezTo>
                    <a:pt x="68" y="10"/>
                    <a:pt x="70" y="12"/>
                    <a:pt x="69" y="12"/>
                  </a:cubicBezTo>
                  <a:cubicBezTo>
                    <a:pt x="68" y="13"/>
                    <a:pt x="68" y="13"/>
                    <a:pt x="67" y="14"/>
                  </a:cubicBezTo>
                  <a:cubicBezTo>
                    <a:pt x="67" y="15"/>
                    <a:pt x="66" y="18"/>
                    <a:pt x="67" y="18"/>
                  </a:cubicBezTo>
                  <a:cubicBezTo>
                    <a:pt x="68" y="18"/>
                    <a:pt x="70" y="19"/>
                    <a:pt x="69" y="19"/>
                  </a:cubicBezTo>
                  <a:cubicBezTo>
                    <a:pt x="69" y="20"/>
                    <a:pt x="71" y="22"/>
                    <a:pt x="69" y="22"/>
                  </a:cubicBezTo>
                  <a:cubicBezTo>
                    <a:pt x="68" y="21"/>
                    <a:pt x="67" y="20"/>
                    <a:pt x="66" y="20"/>
                  </a:cubicBezTo>
                  <a:cubicBezTo>
                    <a:pt x="66" y="20"/>
                    <a:pt x="63" y="20"/>
                    <a:pt x="63" y="20"/>
                  </a:cubicBezTo>
                  <a:cubicBezTo>
                    <a:pt x="62" y="20"/>
                    <a:pt x="62" y="22"/>
                    <a:pt x="61" y="21"/>
                  </a:cubicBezTo>
                  <a:cubicBezTo>
                    <a:pt x="60" y="19"/>
                    <a:pt x="61" y="19"/>
                    <a:pt x="59" y="18"/>
                  </a:cubicBezTo>
                  <a:cubicBezTo>
                    <a:pt x="58" y="18"/>
                    <a:pt x="57" y="16"/>
                    <a:pt x="56" y="16"/>
                  </a:cubicBezTo>
                  <a:cubicBezTo>
                    <a:pt x="55" y="15"/>
                    <a:pt x="53" y="17"/>
                    <a:pt x="52" y="17"/>
                  </a:cubicBezTo>
                  <a:cubicBezTo>
                    <a:pt x="51" y="16"/>
                    <a:pt x="51" y="15"/>
                    <a:pt x="50" y="16"/>
                  </a:cubicBezTo>
                  <a:cubicBezTo>
                    <a:pt x="50" y="17"/>
                    <a:pt x="50" y="19"/>
                    <a:pt x="49" y="18"/>
                  </a:cubicBezTo>
                  <a:cubicBezTo>
                    <a:pt x="48" y="18"/>
                    <a:pt x="48" y="20"/>
                    <a:pt x="48" y="21"/>
                  </a:cubicBezTo>
                  <a:cubicBezTo>
                    <a:pt x="48" y="21"/>
                    <a:pt x="49" y="24"/>
                    <a:pt x="48" y="23"/>
                  </a:cubicBezTo>
                  <a:cubicBezTo>
                    <a:pt x="46" y="23"/>
                    <a:pt x="45" y="22"/>
                    <a:pt x="45" y="22"/>
                  </a:cubicBezTo>
                  <a:cubicBezTo>
                    <a:pt x="45" y="23"/>
                    <a:pt x="44" y="25"/>
                    <a:pt x="45" y="26"/>
                  </a:cubicBezTo>
                  <a:cubicBezTo>
                    <a:pt x="45" y="26"/>
                    <a:pt x="45" y="28"/>
                    <a:pt x="44" y="28"/>
                  </a:cubicBezTo>
                  <a:cubicBezTo>
                    <a:pt x="44" y="28"/>
                    <a:pt x="42" y="27"/>
                    <a:pt x="42" y="27"/>
                  </a:cubicBezTo>
                  <a:cubicBezTo>
                    <a:pt x="42" y="28"/>
                    <a:pt x="42" y="29"/>
                    <a:pt x="42" y="30"/>
                  </a:cubicBezTo>
                  <a:cubicBezTo>
                    <a:pt x="43" y="31"/>
                    <a:pt x="43" y="34"/>
                    <a:pt x="42" y="33"/>
                  </a:cubicBezTo>
                  <a:cubicBezTo>
                    <a:pt x="41" y="32"/>
                    <a:pt x="39" y="29"/>
                    <a:pt x="38" y="29"/>
                  </a:cubicBezTo>
                  <a:cubicBezTo>
                    <a:pt x="38" y="29"/>
                    <a:pt x="35" y="32"/>
                    <a:pt x="35" y="33"/>
                  </a:cubicBezTo>
                  <a:cubicBezTo>
                    <a:pt x="35" y="35"/>
                    <a:pt x="37" y="37"/>
                    <a:pt x="36" y="38"/>
                  </a:cubicBezTo>
                  <a:cubicBezTo>
                    <a:pt x="35" y="39"/>
                    <a:pt x="35" y="41"/>
                    <a:pt x="35" y="42"/>
                  </a:cubicBezTo>
                  <a:cubicBezTo>
                    <a:pt x="34" y="43"/>
                    <a:pt x="33" y="43"/>
                    <a:pt x="32" y="44"/>
                  </a:cubicBezTo>
                  <a:cubicBezTo>
                    <a:pt x="30" y="45"/>
                    <a:pt x="24" y="47"/>
                    <a:pt x="23" y="48"/>
                  </a:cubicBezTo>
                  <a:cubicBezTo>
                    <a:pt x="21" y="49"/>
                    <a:pt x="19" y="50"/>
                    <a:pt x="17" y="50"/>
                  </a:cubicBezTo>
                  <a:cubicBezTo>
                    <a:pt x="15" y="50"/>
                    <a:pt x="10" y="51"/>
                    <a:pt x="9" y="52"/>
                  </a:cubicBezTo>
                  <a:cubicBezTo>
                    <a:pt x="8" y="53"/>
                    <a:pt x="7" y="55"/>
                    <a:pt x="6" y="55"/>
                  </a:cubicBezTo>
                  <a:cubicBezTo>
                    <a:pt x="5" y="55"/>
                    <a:pt x="4" y="60"/>
                    <a:pt x="4" y="59"/>
                  </a:cubicBezTo>
                  <a:cubicBezTo>
                    <a:pt x="3" y="59"/>
                    <a:pt x="4" y="57"/>
                    <a:pt x="3" y="58"/>
                  </a:cubicBezTo>
                  <a:cubicBezTo>
                    <a:pt x="2" y="59"/>
                    <a:pt x="0" y="60"/>
                    <a:pt x="1" y="62"/>
                  </a:cubicBezTo>
                  <a:cubicBezTo>
                    <a:pt x="2" y="64"/>
                    <a:pt x="2" y="65"/>
                    <a:pt x="2" y="66"/>
                  </a:cubicBezTo>
                  <a:cubicBezTo>
                    <a:pt x="1" y="67"/>
                    <a:pt x="1" y="71"/>
                    <a:pt x="2" y="70"/>
                  </a:cubicBezTo>
                  <a:cubicBezTo>
                    <a:pt x="2" y="70"/>
                    <a:pt x="3" y="68"/>
                    <a:pt x="3" y="68"/>
                  </a:cubicBezTo>
                  <a:cubicBezTo>
                    <a:pt x="3" y="69"/>
                    <a:pt x="2" y="70"/>
                    <a:pt x="3" y="72"/>
                  </a:cubicBezTo>
                  <a:cubicBezTo>
                    <a:pt x="3" y="74"/>
                    <a:pt x="3" y="74"/>
                    <a:pt x="4" y="76"/>
                  </a:cubicBezTo>
                  <a:cubicBezTo>
                    <a:pt x="6" y="77"/>
                    <a:pt x="8" y="80"/>
                    <a:pt x="6" y="80"/>
                  </a:cubicBezTo>
                  <a:cubicBezTo>
                    <a:pt x="5" y="79"/>
                    <a:pt x="3" y="77"/>
                    <a:pt x="4" y="78"/>
                  </a:cubicBezTo>
                  <a:cubicBezTo>
                    <a:pt x="4" y="79"/>
                    <a:pt x="4" y="81"/>
                    <a:pt x="4" y="81"/>
                  </a:cubicBezTo>
                  <a:cubicBezTo>
                    <a:pt x="3" y="80"/>
                    <a:pt x="2" y="78"/>
                    <a:pt x="2" y="80"/>
                  </a:cubicBezTo>
                  <a:cubicBezTo>
                    <a:pt x="3" y="82"/>
                    <a:pt x="3" y="84"/>
                    <a:pt x="5" y="85"/>
                  </a:cubicBezTo>
                  <a:cubicBezTo>
                    <a:pt x="6" y="86"/>
                    <a:pt x="8" y="89"/>
                    <a:pt x="9" y="90"/>
                  </a:cubicBezTo>
                  <a:cubicBezTo>
                    <a:pt x="9" y="92"/>
                    <a:pt x="12" y="96"/>
                    <a:pt x="12" y="97"/>
                  </a:cubicBezTo>
                  <a:cubicBezTo>
                    <a:pt x="13" y="97"/>
                    <a:pt x="15" y="101"/>
                    <a:pt x="15" y="103"/>
                  </a:cubicBezTo>
                  <a:cubicBezTo>
                    <a:pt x="16" y="104"/>
                    <a:pt x="18" y="110"/>
                    <a:pt x="20" y="112"/>
                  </a:cubicBezTo>
                  <a:cubicBezTo>
                    <a:pt x="21" y="115"/>
                    <a:pt x="23" y="119"/>
                    <a:pt x="22" y="119"/>
                  </a:cubicBezTo>
                  <a:cubicBezTo>
                    <a:pt x="21" y="118"/>
                    <a:pt x="20" y="116"/>
                    <a:pt x="20" y="118"/>
                  </a:cubicBezTo>
                  <a:cubicBezTo>
                    <a:pt x="20" y="120"/>
                    <a:pt x="20" y="122"/>
                    <a:pt x="19" y="123"/>
                  </a:cubicBezTo>
                  <a:cubicBezTo>
                    <a:pt x="18" y="124"/>
                    <a:pt x="17" y="124"/>
                    <a:pt x="18" y="125"/>
                  </a:cubicBezTo>
                  <a:cubicBezTo>
                    <a:pt x="18" y="126"/>
                    <a:pt x="19" y="128"/>
                    <a:pt x="20" y="128"/>
                  </a:cubicBezTo>
                  <a:cubicBezTo>
                    <a:pt x="22" y="129"/>
                    <a:pt x="23" y="131"/>
                    <a:pt x="25" y="132"/>
                  </a:cubicBezTo>
                  <a:cubicBezTo>
                    <a:pt x="27" y="133"/>
                    <a:pt x="31" y="134"/>
                    <a:pt x="32" y="133"/>
                  </a:cubicBezTo>
                  <a:cubicBezTo>
                    <a:pt x="34" y="133"/>
                    <a:pt x="37" y="130"/>
                    <a:pt x="38" y="129"/>
                  </a:cubicBezTo>
                  <a:cubicBezTo>
                    <a:pt x="40" y="129"/>
                    <a:pt x="41" y="126"/>
                    <a:pt x="43" y="126"/>
                  </a:cubicBezTo>
                  <a:cubicBezTo>
                    <a:pt x="44" y="126"/>
                    <a:pt x="49" y="125"/>
                    <a:pt x="51" y="126"/>
                  </a:cubicBezTo>
                  <a:cubicBezTo>
                    <a:pt x="52" y="126"/>
                    <a:pt x="54" y="127"/>
                    <a:pt x="55" y="126"/>
                  </a:cubicBezTo>
                  <a:cubicBezTo>
                    <a:pt x="56" y="125"/>
                    <a:pt x="56" y="124"/>
                    <a:pt x="57" y="125"/>
                  </a:cubicBezTo>
                  <a:cubicBezTo>
                    <a:pt x="58" y="126"/>
                    <a:pt x="59" y="127"/>
                    <a:pt x="60" y="126"/>
                  </a:cubicBezTo>
                  <a:cubicBezTo>
                    <a:pt x="61" y="124"/>
                    <a:pt x="61" y="120"/>
                    <a:pt x="63" y="120"/>
                  </a:cubicBezTo>
                  <a:cubicBezTo>
                    <a:pt x="65" y="119"/>
                    <a:pt x="70" y="119"/>
                    <a:pt x="74" y="119"/>
                  </a:cubicBezTo>
                  <a:cubicBezTo>
                    <a:pt x="79" y="119"/>
                    <a:pt x="79" y="120"/>
                    <a:pt x="82" y="118"/>
                  </a:cubicBezTo>
                  <a:cubicBezTo>
                    <a:pt x="85" y="116"/>
                    <a:pt x="90" y="115"/>
                    <a:pt x="92" y="114"/>
                  </a:cubicBezTo>
                  <a:cubicBezTo>
                    <a:pt x="94" y="114"/>
                    <a:pt x="96" y="113"/>
                    <a:pt x="98" y="114"/>
                  </a:cubicBezTo>
                  <a:cubicBezTo>
                    <a:pt x="100" y="115"/>
                    <a:pt x="101" y="117"/>
                    <a:pt x="105" y="117"/>
                  </a:cubicBezTo>
                  <a:cubicBezTo>
                    <a:pt x="108" y="117"/>
                    <a:pt x="111" y="118"/>
                    <a:pt x="111" y="118"/>
                  </a:cubicBezTo>
                  <a:cubicBezTo>
                    <a:pt x="112" y="119"/>
                    <a:pt x="111" y="119"/>
                    <a:pt x="112" y="121"/>
                  </a:cubicBezTo>
                  <a:cubicBezTo>
                    <a:pt x="112" y="122"/>
                    <a:pt x="113" y="121"/>
                    <a:pt x="114" y="123"/>
                  </a:cubicBezTo>
                  <a:cubicBezTo>
                    <a:pt x="115" y="125"/>
                    <a:pt x="117" y="127"/>
                    <a:pt x="118" y="128"/>
                  </a:cubicBezTo>
                  <a:cubicBezTo>
                    <a:pt x="118" y="129"/>
                    <a:pt x="119" y="131"/>
                    <a:pt x="120" y="132"/>
                  </a:cubicBezTo>
                  <a:cubicBezTo>
                    <a:pt x="121" y="132"/>
                    <a:pt x="123" y="134"/>
                    <a:pt x="123" y="133"/>
                  </a:cubicBezTo>
                  <a:cubicBezTo>
                    <a:pt x="123" y="131"/>
                    <a:pt x="122" y="131"/>
                    <a:pt x="123" y="130"/>
                  </a:cubicBezTo>
                  <a:cubicBezTo>
                    <a:pt x="124" y="129"/>
                    <a:pt x="123" y="125"/>
                    <a:pt x="125" y="125"/>
                  </a:cubicBezTo>
                  <a:cubicBezTo>
                    <a:pt x="127" y="124"/>
                    <a:pt x="127" y="124"/>
                    <a:pt x="127" y="123"/>
                  </a:cubicBezTo>
                  <a:cubicBezTo>
                    <a:pt x="127" y="122"/>
                    <a:pt x="129" y="120"/>
                    <a:pt x="129" y="121"/>
                  </a:cubicBezTo>
                  <a:cubicBezTo>
                    <a:pt x="129" y="121"/>
                    <a:pt x="130" y="123"/>
                    <a:pt x="129" y="125"/>
                  </a:cubicBezTo>
                  <a:cubicBezTo>
                    <a:pt x="129" y="126"/>
                    <a:pt x="130" y="131"/>
                    <a:pt x="129" y="132"/>
                  </a:cubicBezTo>
                  <a:cubicBezTo>
                    <a:pt x="129" y="132"/>
                    <a:pt x="128" y="133"/>
                    <a:pt x="128" y="134"/>
                  </a:cubicBezTo>
                  <a:cubicBezTo>
                    <a:pt x="128" y="135"/>
                    <a:pt x="129" y="135"/>
                    <a:pt x="129" y="134"/>
                  </a:cubicBezTo>
                  <a:cubicBezTo>
                    <a:pt x="130" y="134"/>
                    <a:pt x="132" y="133"/>
                    <a:pt x="132" y="132"/>
                  </a:cubicBezTo>
                  <a:cubicBezTo>
                    <a:pt x="132" y="131"/>
                    <a:pt x="132" y="128"/>
                    <a:pt x="133" y="129"/>
                  </a:cubicBezTo>
                  <a:cubicBezTo>
                    <a:pt x="133" y="130"/>
                    <a:pt x="135" y="133"/>
                    <a:pt x="136" y="134"/>
                  </a:cubicBezTo>
                  <a:cubicBezTo>
                    <a:pt x="137" y="136"/>
                    <a:pt x="134" y="137"/>
                    <a:pt x="134" y="137"/>
                  </a:cubicBezTo>
                  <a:cubicBezTo>
                    <a:pt x="135" y="138"/>
                    <a:pt x="136" y="138"/>
                    <a:pt x="137" y="138"/>
                  </a:cubicBezTo>
                  <a:cubicBezTo>
                    <a:pt x="138" y="137"/>
                    <a:pt x="137" y="135"/>
                    <a:pt x="139" y="138"/>
                  </a:cubicBezTo>
                  <a:cubicBezTo>
                    <a:pt x="141" y="140"/>
                    <a:pt x="144" y="143"/>
                    <a:pt x="145" y="145"/>
                  </a:cubicBezTo>
                  <a:cubicBezTo>
                    <a:pt x="145" y="147"/>
                    <a:pt x="146" y="149"/>
                    <a:pt x="148" y="151"/>
                  </a:cubicBezTo>
                  <a:cubicBezTo>
                    <a:pt x="150" y="153"/>
                    <a:pt x="149" y="153"/>
                    <a:pt x="153" y="154"/>
                  </a:cubicBezTo>
                  <a:cubicBezTo>
                    <a:pt x="156" y="155"/>
                    <a:pt x="155" y="158"/>
                    <a:pt x="157" y="157"/>
                  </a:cubicBezTo>
                  <a:cubicBezTo>
                    <a:pt x="158" y="156"/>
                    <a:pt x="157" y="154"/>
                    <a:pt x="159" y="155"/>
                  </a:cubicBezTo>
                  <a:cubicBezTo>
                    <a:pt x="161" y="156"/>
                    <a:pt x="165" y="159"/>
                    <a:pt x="166" y="158"/>
                  </a:cubicBezTo>
                  <a:cubicBezTo>
                    <a:pt x="167" y="158"/>
                    <a:pt x="169" y="156"/>
                    <a:pt x="171" y="156"/>
                  </a:cubicBezTo>
                  <a:cubicBezTo>
                    <a:pt x="172" y="156"/>
                    <a:pt x="172" y="153"/>
                    <a:pt x="172" y="153"/>
                  </a:cubicBezTo>
                  <a:cubicBezTo>
                    <a:pt x="172" y="153"/>
                    <a:pt x="173" y="153"/>
                    <a:pt x="175" y="156"/>
                  </a:cubicBezTo>
                  <a:cubicBezTo>
                    <a:pt x="178" y="158"/>
                    <a:pt x="178" y="159"/>
                    <a:pt x="180" y="159"/>
                  </a:cubicBezTo>
                  <a:cubicBezTo>
                    <a:pt x="182" y="158"/>
                    <a:pt x="184" y="159"/>
                    <a:pt x="185" y="158"/>
                  </a:cubicBezTo>
                  <a:cubicBezTo>
                    <a:pt x="186" y="156"/>
                    <a:pt x="185" y="154"/>
                    <a:pt x="187" y="154"/>
                  </a:cubicBezTo>
                  <a:cubicBezTo>
                    <a:pt x="190" y="153"/>
                    <a:pt x="191" y="153"/>
                    <a:pt x="193" y="152"/>
                  </a:cubicBezTo>
                  <a:cubicBezTo>
                    <a:pt x="195" y="151"/>
                    <a:pt x="197" y="152"/>
                    <a:pt x="197" y="150"/>
                  </a:cubicBezTo>
                  <a:cubicBezTo>
                    <a:pt x="197" y="148"/>
                    <a:pt x="195" y="142"/>
                    <a:pt x="196" y="141"/>
                  </a:cubicBezTo>
                  <a:cubicBezTo>
                    <a:pt x="196" y="141"/>
                    <a:pt x="195" y="137"/>
                    <a:pt x="196" y="135"/>
                  </a:cubicBezTo>
                  <a:cubicBezTo>
                    <a:pt x="196" y="133"/>
                    <a:pt x="195" y="130"/>
                    <a:pt x="196" y="129"/>
                  </a:cubicBezTo>
                  <a:cubicBezTo>
                    <a:pt x="197" y="128"/>
                    <a:pt x="198" y="123"/>
                    <a:pt x="199" y="122"/>
                  </a:cubicBezTo>
                  <a:cubicBezTo>
                    <a:pt x="200" y="121"/>
                    <a:pt x="201" y="121"/>
                    <a:pt x="203" y="119"/>
                  </a:cubicBezTo>
                  <a:cubicBezTo>
                    <a:pt x="204" y="118"/>
                    <a:pt x="204" y="105"/>
                    <a:pt x="203" y="102"/>
                  </a:cubicBezTo>
                  <a:cubicBezTo>
                    <a:pt x="203" y="99"/>
                    <a:pt x="203" y="94"/>
                    <a:pt x="201"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221" name="Freeform 54"/>
            <p:cNvSpPr>
              <a:spLocks/>
            </p:cNvSpPr>
            <p:nvPr/>
          </p:nvSpPr>
          <p:spPr bwMode="auto">
            <a:xfrm>
              <a:off x="7618462" y="5430807"/>
              <a:ext cx="109461" cy="115776"/>
            </a:xfrm>
            <a:custGeom>
              <a:avLst/>
              <a:gdLst>
                <a:gd name="T0" fmla="*/ 18 w 22"/>
                <a:gd name="T1" fmla="*/ 2 h 23"/>
                <a:gd name="T2" fmla="*/ 12 w 22"/>
                <a:gd name="T3" fmla="*/ 3 h 23"/>
                <a:gd name="T4" fmla="*/ 4 w 22"/>
                <a:gd name="T5" fmla="*/ 1 h 23"/>
                <a:gd name="T6" fmla="*/ 0 w 22"/>
                <a:gd name="T7" fmla="*/ 2 h 23"/>
                <a:gd name="T8" fmla="*/ 6 w 22"/>
                <a:gd name="T9" fmla="*/ 11 h 23"/>
                <a:gd name="T10" fmla="*/ 8 w 22"/>
                <a:gd name="T11" fmla="*/ 16 h 23"/>
                <a:gd name="T12" fmla="*/ 16 w 22"/>
                <a:gd name="T13" fmla="*/ 23 h 23"/>
                <a:gd name="T14" fmla="*/ 18 w 22"/>
                <a:gd name="T15" fmla="*/ 18 h 23"/>
                <a:gd name="T16" fmla="*/ 21 w 22"/>
                <a:gd name="T17" fmla="*/ 20 h 23"/>
                <a:gd name="T18" fmla="*/ 21 w 22"/>
                <a:gd name="T19" fmla="*/ 18 h 23"/>
                <a:gd name="T20" fmla="*/ 22 w 22"/>
                <a:gd name="T21" fmla="*/ 13 h 23"/>
                <a:gd name="T22" fmla="*/ 20 w 22"/>
                <a:gd name="T23" fmla="*/ 5 h 23"/>
                <a:gd name="T24" fmla="*/ 18 w 22"/>
                <a:gd name="T25" fmla="*/ 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23">
                  <a:moveTo>
                    <a:pt x="18" y="2"/>
                  </a:moveTo>
                  <a:cubicBezTo>
                    <a:pt x="17" y="1"/>
                    <a:pt x="13" y="3"/>
                    <a:pt x="12" y="3"/>
                  </a:cubicBezTo>
                  <a:cubicBezTo>
                    <a:pt x="10" y="4"/>
                    <a:pt x="7" y="3"/>
                    <a:pt x="4" y="1"/>
                  </a:cubicBezTo>
                  <a:cubicBezTo>
                    <a:pt x="1" y="0"/>
                    <a:pt x="0" y="1"/>
                    <a:pt x="0" y="2"/>
                  </a:cubicBezTo>
                  <a:cubicBezTo>
                    <a:pt x="1" y="2"/>
                    <a:pt x="5" y="9"/>
                    <a:pt x="6" y="11"/>
                  </a:cubicBezTo>
                  <a:cubicBezTo>
                    <a:pt x="7" y="13"/>
                    <a:pt x="8" y="13"/>
                    <a:pt x="8" y="16"/>
                  </a:cubicBezTo>
                  <a:cubicBezTo>
                    <a:pt x="9" y="19"/>
                    <a:pt x="14" y="23"/>
                    <a:pt x="16" y="23"/>
                  </a:cubicBezTo>
                  <a:cubicBezTo>
                    <a:pt x="18" y="23"/>
                    <a:pt x="18" y="19"/>
                    <a:pt x="18" y="18"/>
                  </a:cubicBezTo>
                  <a:cubicBezTo>
                    <a:pt x="19" y="17"/>
                    <a:pt x="20" y="19"/>
                    <a:pt x="21" y="20"/>
                  </a:cubicBezTo>
                  <a:cubicBezTo>
                    <a:pt x="22" y="21"/>
                    <a:pt x="21" y="18"/>
                    <a:pt x="21" y="18"/>
                  </a:cubicBezTo>
                  <a:cubicBezTo>
                    <a:pt x="20" y="17"/>
                    <a:pt x="21" y="14"/>
                    <a:pt x="22" y="13"/>
                  </a:cubicBezTo>
                  <a:cubicBezTo>
                    <a:pt x="22" y="12"/>
                    <a:pt x="21" y="7"/>
                    <a:pt x="20" y="5"/>
                  </a:cubicBezTo>
                  <a:cubicBezTo>
                    <a:pt x="18" y="4"/>
                    <a:pt x="20" y="4"/>
                    <a:pt x="18"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222" name="Freeform 55"/>
            <p:cNvSpPr>
              <a:spLocks/>
            </p:cNvSpPr>
            <p:nvPr/>
          </p:nvSpPr>
          <p:spPr bwMode="auto">
            <a:xfrm>
              <a:off x="8205761" y="5426595"/>
              <a:ext cx="138931" cy="244183"/>
            </a:xfrm>
            <a:custGeom>
              <a:avLst/>
              <a:gdLst>
                <a:gd name="T0" fmla="*/ 27 w 28"/>
                <a:gd name="T1" fmla="*/ 14 h 49"/>
                <a:gd name="T2" fmla="*/ 25 w 28"/>
                <a:gd name="T3" fmla="*/ 6 h 49"/>
                <a:gd name="T4" fmla="*/ 23 w 28"/>
                <a:gd name="T5" fmla="*/ 3 h 49"/>
                <a:gd name="T6" fmla="*/ 21 w 28"/>
                <a:gd name="T7" fmla="*/ 5 h 49"/>
                <a:gd name="T8" fmla="*/ 19 w 28"/>
                <a:gd name="T9" fmla="*/ 3 h 49"/>
                <a:gd name="T10" fmla="*/ 17 w 28"/>
                <a:gd name="T11" fmla="*/ 1 h 49"/>
                <a:gd name="T12" fmla="*/ 14 w 28"/>
                <a:gd name="T13" fmla="*/ 2 h 49"/>
                <a:gd name="T14" fmla="*/ 13 w 28"/>
                <a:gd name="T15" fmla="*/ 9 h 49"/>
                <a:gd name="T16" fmla="*/ 13 w 28"/>
                <a:gd name="T17" fmla="*/ 14 h 49"/>
                <a:gd name="T18" fmla="*/ 9 w 28"/>
                <a:gd name="T19" fmla="*/ 23 h 49"/>
                <a:gd name="T20" fmla="*/ 4 w 28"/>
                <a:gd name="T21" fmla="*/ 28 h 49"/>
                <a:gd name="T22" fmla="*/ 4 w 28"/>
                <a:gd name="T23" fmla="*/ 34 h 49"/>
                <a:gd name="T24" fmla="*/ 2 w 28"/>
                <a:gd name="T25" fmla="*/ 38 h 49"/>
                <a:gd name="T26" fmla="*/ 0 w 28"/>
                <a:gd name="T27" fmla="*/ 42 h 49"/>
                <a:gd name="T28" fmla="*/ 7 w 28"/>
                <a:gd name="T29" fmla="*/ 45 h 49"/>
                <a:gd name="T30" fmla="*/ 10 w 28"/>
                <a:gd name="T31" fmla="*/ 48 h 49"/>
                <a:gd name="T32" fmla="*/ 15 w 28"/>
                <a:gd name="T33" fmla="*/ 48 h 49"/>
                <a:gd name="T34" fmla="*/ 19 w 28"/>
                <a:gd name="T35" fmla="*/ 44 h 49"/>
                <a:gd name="T36" fmla="*/ 20 w 28"/>
                <a:gd name="T37" fmla="*/ 38 h 49"/>
                <a:gd name="T38" fmla="*/ 18 w 28"/>
                <a:gd name="T39" fmla="*/ 31 h 49"/>
                <a:gd name="T40" fmla="*/ 24 w 28"/>
                <a:gd name="T41" fmla="*/ 26 h 49"/>
                <a:gd name="T42" fmla="*/ 27 w 28"/>
                <a:gd name="T43" fmla="*/ 26 h 49"/>
                <a:gd name="T44" fmla="*/ 25 w 28"/>
                <a:gd name="T45" fmla="*/ 21 h 49"/>
                <a:gd name="T46" fmla="*/ 27 w 28"/>
                <a:gd name="T47" fmla="*/ 1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8" h="49">
                  <a:moveTo>
                    <a:pt x="27" y="14"/>
                  </a:moveTo>
                  <a:cubicBezTo>
                    <a:pt x="27" y="12"/>
                    <a:pt x="26" y="9"/>
                    <a:pt x="25" y="6"/>
                  </a:cubicBezTo>
                  <a:cubicBezTo>
                    <a:pt x="24" y="3"/>
                    <a:pt x="24" y="4"/>
                    <a:pt x="23" y="3"/>
                  </a:cubicBezTo>
                  <a:cubicBezTo>
                    <a:pt x="22" y="3"/>
                    <a:pt x="21" y="4"/>
                    <a:pt x="21" y="5"/>
                  </a:cubicBezTo>
                  <a:cubicBezTo>
                    <a:pt x="21" y="6"/>
                    <a:pt x="20" y="4"/>
                    <a:pt x="19" y="3"/>
                  </a:cubicBezTo>
                  <a:cubicBezTo>
                    <a:pt x="19" y="2"/>
                    <a:pt x="18" y="2"/>
                    <a:pt x="17" y="1"/>
                  </a:cubicBezTo>
                  <a:cubicBezTo>
                    <a:pt x="16" y="0"/>
                    <a:pt x="14" y="0"/>
                    <a:pt x="14" y="2"/>
                  </a:cubicBezTo>
                  <a:cubicBezTo>
                    <a:pt x="14" y="4"/>
                    <a:pt x="14" y="8"/>
                    <a:pt x="13" y="9"/>
                  </a:cubicBezTo>
                  <a:cubicBezTo>
                    <a:pt x="12" y="10"/>
                    <a:pt x="12" y="12"/>
                    <a:pt x="13" y="14"/>
                  </a:cubicBezTo>
                  <a:cubicBezTo>
                    <a:pt x="14" y="17"/>
                    <a:pt x="10" y="21"/>
                    <a:pt x="9" y="23"/>
                  </a:cubicBezTo>
                  <a:cubicBezTo>
                    <a:pt x="8" y="25"/>
                    <a:pt x="6" y="27"/>
                    <a:pt x="4" y="28"/>
                  </a:cubicBezTo>
                  <a:cubicBezTo>
                    <a:pt x="3" y="28"/>
                    <a:pt x="5" y="33"/>
                    <a:pt x="4" y="34"/>
                  </a:cubicBezTo>
                  <a:cubicBezTo>
                    <a:pt x="2" y="35"/>
                    <a:pt x="2" y="36"/>
                    <a:pt x="2" y="38"/>
                  </a:cubicBezTo>
                  <a:cubicBezTo>
                    <a:pt x="1" y="39"/>
                    <a:pt x="0" y="40"/>
                    <a:pt x="0" y="42"/>
                  </a:cubicBezTo>
                  <a:cubicBezTo>
                    <a:pt x="1" y="44"/>
                    <a:pt x="6" y="45"/>
                    <a:pt x="7" y="45"/>
                  </a:cubicBezTo>
                  <a:cubicBezTo>
                    <a:pt x="8" y="45"/>
                    <a:pt x="8" y="46"/>
                    <a:pt x="10" y="48"/>
                  </a:cubicBezTo>
                  <a:cubicBezTo>
                    <a:pt x="11" y="49"/>
                    <a:pt x="14" y="49"/>
                    <a:pt x="15" y="48"/>
                  </a:cubicBezTo>
                  <a:cubicBezTo>
                    <a:pt x="16" y="48"/>
                    <a:pt x="18" y="45"/>
                    <a:pt x="19" y="44"/>
                  </a:cubicBezTo>
                  <a:cubicBezTo>
                    <a:pt x="20" y="42"/>
                    <a:pt x="20" y="40"/>
                    <a:pt x="20" y="38"/>
                  </a:cubicBezTo>
                  <a:cubicBezTo>
                    <a:pt x="20" y="37"/>
                    <a:pt x="19" y="32"/>
                    <a:pt x="18" y="31"/>
                  </a:cubicBezTo>
                  <a:cubicBezTo>
                    <a:pt x="18" y="30"/>
                    <a:pt x="23" y="27"/>
                    <a:pt x="24" y="26"/>
                  </a:cubicBezTo>
                  <a:cubicBezTo>
                    <a:pt x="25" y="25"/>
                    <a:pt x="26" y="26"/>
                    <a:pt x="27" y="26"/>
                  </a:cubicBezTo>
                  <a:cubicBezTo>
                    <a:pt x="28" y="25"/>
                    <a:pt x="25" y="23"/>
                    <a:pt x="25" y="21"/>
                  </a:cubicBezTo>
                  <a:cubicBezTo>
                    <a:pt x="25" y="19"/>
                    <a:pt x="26" y="15"/>
                    <a:pt x="27"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223" name="Freeform 56"/>
            <p:cNvSpPr>
              <a:spLocks/>
            </p:cNvSpPr>
            <p:nvPr/>
          </p:nvSpPr>
          <p:spPr bwMode="auto">
            <a:xfrm>
              <a:off x="8205762" y="5207675"/>
              <a:ext cx="193663" cy="254707"/>
            </a:xfrm>
            <a:custGeom>
              <a:avLst/>
              <a:gdLst>
                <a:gd name="T0" fmla="*/ 38 w 39"/>
                <a:gd name="T1" fmla="*/ 32 h 51"/>
                <a:gd name="T2" fmla="*/ 39 w 39"/>
                <a:gd name="T3" fmla="*/ 25 h 51"/>
                <a:gd name="T4" fmla="*/ 35 w 39"/>
                <a:gd name="T5" fmla="*/ 24 h 51"/>
                <a:gd name="T6" fmla="*/ 31 w 39"/>
                <a:gd name="T7" fmla="*/ 25 h 51"/>
                <a:gd name="T8" fmla="*/ 25 w 39"/>
                <a:gd name="T9" fmla="*/ 20 h 51"/>
                <a:gd name="T10" fmla="*/ 20 w 39"/>
                <a:gd name="T11" fmla="*/ 13 h 51"/>
                <a:gd name="T12" fmla="*/ 21 w 39"/>
                <a:gd name="T13" fmla="*/ 17 h 51"/>
                <a:gd name="T14" fmla="*/ 21 w 39"/>
                <a:gd name="T15" fmla="*/ 20 h 51"/>
                <a:gd name="T16" fmla="*/ 17 w 39"/>
                <a:gd name="T17" fmla="*/ 17 h 51"/>
                <a:gd name="T18" fmla="*/ 15 w 39"/>
                <a:gd name="T19" fmla="*/ 11 h 51"/>
                <a:gd name="T20" fmla="*/ 9 w 39"/>
                <a:gd name="T21" fmla="*/ 6 h 51"/>
                <a:gd name="T22" fmla="*/ 2 w 39"/>
                <a:gd name="T23" fmla="*/ 1 h 51"/>
                <a:gd name="T24" fmla="*/ 8 w 39"/>
                <a:gd name="T25" fmla="*/ 9 h 51"/>
                <a:gd name="T26" fmla="*/ 15 w 39"/>
                <a:gd name="T27" fmla="*/ 17 h 51"/>
                <a:gd name="T28" fmla="*/ 18 w 39"/>
                <a:gd name="T29" fmla="*/ 20 h 51"/>
                <a:gd name="T30" fmla="*/ 20 w 39"/>
                <a:gd name="T31" fmla="*/ 23 h 51"/>
                <a:gd name="T32" fmla="*/ 20 w 39"/>
                <a:gd name="T33" fmla="*/ 29 h 51"/>
                <a:gd name="T34" fmla="*/ 18 w 39"/>
                <a:gd name="T35" fmla="*/ 35 h 51"/>
                <a:gd name="T36" fmla="*/ 27 w 39"/>
                <a:gd name="T37" fmla="*/ 41 h 51"/>
                <a:gd name="T38" fmla="*/ 28 w 39"/>
                <a:gd name="T39" fmla="*/ 49 h 51"/>
                <a:gd name="T40" fmla="*/ 33 w 39"/>
                <a:gd name="T41" fmla="*/ 51 h 51"/>
                <a:gd name="T42" fmla="*/ 34 w 39"/>
                <a:gd name="T43" fmla="*/ 46 h 51"/>
                <a:gd name="T44" fmla="*/ 37 w 39"/>
                <a:gd name="T45" fmla="*/ 39 h 51"/>
                <a:gd name="T46" fmla="*/ 36 w 39"/>
                <a:gd name="T47" fmla="*/ 35 h 51"/>
                <a:gd name="T48" fmla="*/ 38 w 39"/>
                <a:gd name="T49"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9" h="51">
                  <a:moveTo>
                    <a:pt x="38" y="32"/>
                  </a:moveTo>
                  <a:cubicBezTo>
                    <a:pt x="38" y="31"/>
                    <a:pt x="39" y="27"/>
                    <a:pt x="39" y="25"/>
                  </a:cubicBezTo>
                  <a:cubicBezTo>
                    <a:pt x="38" y="24"/>
                    <a:pt x="36" y="23"/>
                    <a:pt x="35" y="24"/>
                  </a:cubicBezTo>
                  <a:cubicBezTo>
                    <a:pt x="33" y="25"/>
                    <a:pt x="34" y="26"/>
                    <a:pt x="31" y="25"/>
                  </a:cubicBezTo>
                  <a:cubicBezTo>
                    <a:pt x="28" y="24"/>
                    <a:pt x="25" y="21"/>
                    <a:pt x="25" y="20"/>
                  </a:cubicBezTo>
                  <a:cubicBezTo>
                    <a:pt x="24" y="19"/>
                    <a:pt x="21" y="14"/>
                    <a:pt x="20" y="13"/>
                  </a:cubicBezTo>
                  <a:cubicBezTo>
                    <a:pt x="19" y="12"/>
                    <a:pt x="20" y="15"/>
                    <a:pt x="21" y="17"/>
                  </a:cubicBezTo>
                  <a:cubicBezTo>
                    <a:pt x="23" y="19"/>
                    <a:pt x="22" y="20"/>
                    <a:pt x="21" y="20"/>
                  </a:cubicBezTo>
                  <a:cubicBezTo>
                    <a:pt x="21" y="21"/>
                    <a:pt x="19" y="19"/>
                    <a:pt x="17" y="17"/>
                  </a:cubicBezTo>
                  <a:cubicBezTo>
                    <a:pt x="16" y="14"/>
                    <a:pt x="15" y="13"/>
                    <a:pt x="15" y="11"/>
                  </a:cubicBezTo>
                  <a:cubicBezTo>
                    <a:pt x="15" y="10"/>
                    <a:pt x="11" y="7"/>
                    <a:pt x="9" y="6"/>
                  </a:cubicBezTo>
                  <a:cubicBezTo>
                    <a:pt x="7" y="5"/>
                    <a:pt x="4" y="2"/>
                    <a:pt x="2" y="1"/>
                  </a:cubicBezTo>
                  <a:cubicBezTo>
                    <a:pt x="0" y="0"/>
                    <a:pt x="6" y="7"/>
                    <a:pt x="8" y="9"/>
                  </a:cubicBezTo>
                  <a:cubicBezTo>
                    <a:pt x="10" y="11"/>
                    <a:pt x="14" y="16"/>
                    <a:pt x="15" y="17"/>
                  </a:cubicBezTo>
                  <a:cubicBezTo>
                    <a:pt x="17" y="18"/>
                    <a:pt x="18" y="19"/>
                    <a:pt x="18" y="20"/>
                  </a:cubicBezTo>
                  <a:cubicBezTo>
                    <a:pt x="17" y="21"/>
                    <a:pt x="17" y="21"/>
                    <a:pt x="20" y="23"/>
                  </a:cubicBezTo>
                  <a:cubicBezTo>
                    <a:pt x="22" y="25"/>
                    <a:pt x="19" y="26"/>
                    <a:pt x="20" y="29"/>
                  </a:cubicBezTo>
                  <a:cubicBezTo>
                    <a:pt x="21" y="31"/>
                    <a:pt x="19" y="34"/>
                    <a:pt x="18" y="35"/>
                  </a:cubicBezTo>
                  <a:cubicBezTo>
                    <a:pt x="18" y="37"/>
                    <a:pt x="25" y="39"/>
                    <a:pt x="27" y="41"/>
                  </a:cubicBezTo>
                  <a:cubicBezTo>
                    <a:pt x="30" y="43"/>
                    <a:pt x="27" y="49"/>
                    <a:pt x="28" y="49"/>
                  </a:cubicBezTo>
                  <a:cubicBezTo>
                    <a:pt x="29" y="51"/>
                    <a:pt x="32" y="51"/>
                    <a:pt x="33" y="51"/>
                  </a:cubicBezTo>
                  <a:cubicBezTo>
                    <a:pt x="34" y="51"/>
                    <a:pt x="34" y="48"/>
                    <a:pt x="34" y="46"/>
                  </a:cubicBezTo>
                  <a:cubicBezTo>
                    <a:pt x="34" y="45"/>
                    <a:pt x="36" y="40"/>
                    <a:pt x="37" y="39"/>
                  </a:cubicBezTo>
                  <a:cubicBezTo>
                    <a:pt x="37" y="37"/>
                    <a:pt x="35" y="36"/>
                    <a:pt x="36" y="35"/>
                  </a:cubicBezTo>
                  <a:cubicBezTo>
                    <a:pt x="37" y="34"/>
                    <a:pt x="38" y="33"/>
                    <a:pt x="38"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224" name="Freeform 57"/>
            <p:cNvSpPr>
              <a:spLocks/>
            </p:cNvSpPr>
            <p:nvPr/>
          </p:nvSpPr>
          <p:spPr bwMode="auto">
            <a:xfrm>
              <a:off x="977131" y="2401687"/>
              <a:ext cx="2292364" cy="3574319"/>
            </a:xfrm>
            <a:custGeom>
              <a:avLst/>
              <a:gdLst>
                <a:gd name="T0" fmla="*/ 393 w 460"/>
                <a:gd name="T1" fmla="*/ 367 h 716"/>
                <a:gd name="T2" fmla="*/ 379 w 460"/>
                <a:gd name="T3" fmla="*/ 358 h 716"/>
                <a:gd name="T4" fmla="*/ 355 w 460"/>
                <a:gd name="T5" fmla="*/ 339 h 716"/>
                <a:gd name="T6" fmla="*/ 294 w 460"/>
                <a:gd name="T7" fmla="*/ 337 h 716"/>
                <a:gd name="T8" fmla="*/ 256 w 460"/>
                <a:gd name="T9" fmla="*/ 338 h 716"/>
                <a:gd name="T10" fmla="*/ 261 w 460"/>
                <a:gd name="T11" fmla="*/ 317 h 716"/>
                <a:gd name="T12" fmla="*/ 238 w 460"/>
                <a:gd name="T13" fmla="*/ 314 h 716"/>
                <a:gd name="T14" fmla="*/ 250 w 460"/>
                <a:gd name="T15" fmla="*/ 290 h 716"/>
                <a:gd name="T16" fmla="*/ 209 w 460"/>
                <a:gd name="T17" fmla="*/ 279 h 716"/>
                <a:gd name="T18" fmla="*/ 229 w 460"/>
                <a:gd name="T19" fmla="*/ 255 h 716"/>
                <a:gd name="T20" fmla="*/ 282 w 460"/>
                <a:gd name="T21" fmla="*/ 270 h 716"/>
                <a:gd name="T22" fmla="*/ 319 w 460"/>
                <a:gd name="T23" fmla="*/ 218 h 716"/>
                <a:gd name="T24" fmla="*/ 363 w 460"/>
                <a:gd name="T25" fmla="*/ 180 h 716"/>
                <a:gd name="T26" fmla="*/ 372 w 460"/>
                <a:gd name="T27" fmla="*/ 184 h 716"/>
                <a:gd name="T28" fmla="*/ 364 w 460"/>
                <a:gd name="T29" fmla="*/ 160 h 716"/>
                <a:gd name="T30" fmla="*/ 412 w 460"/>
                <a:gd name="T31" fmla="*/ 132 h 716"/>
                <a:gd name="T32" fmla="*/ 393 w 460"/>
                <a:gd name="T33" fmla="*/ 104 h 716"/>
                <a:gd name="T34" fmla="*/ 371 w 460"/>
                <a:gd name="T35" fmla="*/ 95 h 716"/>
                <a:gd name="T36" fmla="*/ 339 w 460"/>
                <a:gd name="T37" fmla="*/ 88 h 716"/>
                <a:gd name="T38" fmla="*/ 325 w 460"/>
                <a:gd name="T39" fmla="*/ 142 h 716"/>
                <a:gd name="T40" fmla="*/ 277 w 460"/>
                <a:gd name="T41" fmla="*/ 113 h 716"/>
                <a:gd name="T42" fmla="*/ 296 w 460"/>
                <a:gd name="T43" fmla="*/ 72 h 716"/>
                <a:gd name="T44" fmla="*/ 317 w 460"/>
                <a:gd name="T45" fmla="*/ 47 h 716"/>
                <a:gd name="T46" fmla="*/ 340 w 460"/>
                <a:gd name="T47" fmla="*/ 30 h 716"/>
                <a:gd name="T48" fmla="*/ 328 w 460"/>
                <a:gd name="T49" fmla="*/ 28 h 716"/>
                <a:gd name="T50" fmla="*/ 309 w 460"/>
                <a:gd name="T51" fmla="*/ 24 h 716"/>
                <a:gd name="T52" fmla="*/ 291 w 460"/>
                <a:gd name="T53" fmla="*/ 18 h 716"/>
                <a:gd name="T54" fmla="*/ 284 w 460"/>
                <a:gd name="T55" fmla="*/ 33 h 716"/>
                <a:gd name="T56" fmla="*/ 242 w 460"/>
                <a:gd name="T57" fmla="*/ 32 h 716"/>
                <a:gd name="T58" fmla="*/ 226 w 460"/>
                <a:gd name="T59" fmla="*/ 37 h 716"/>
                <a:gd name="T60" fmla="*/ 189 w 460"/>
                <a:gd name="T61" fmla="*/ 20 h 716"/>
                <a:gd name="T62" fmla="*/ 163 w 460"/>
                <a:gd name="T63" fmla="*/ 19 h 716"/>
                <a:gd name="T64" fmla="*/ 128 w 460"/>
                <a:gd name="T65" fmla="*/ 21 h 716"/>
                <a:gd name="T66" fmla="*/ 78 w 460"/>
                <a:gd name="T67" fmla="*/ 8 h 716"/>
                <a:gd name="T68" fmla="*/ 32 w 460"/>
                <a:gd name="T69" fmla="*/ 42 h 716"/>
                <a:gd name="T70" fmla="*/ 22 w 460"/>
                <a:gd name="T71" fmla="*/ 48 h 716"/>
                <a:gd name="T72" fmla="*/ 26 w 460"/>
                <a:gd name="T73" fmla="*/ 70 h 716"/>
                <a:gd name="T74" fmla="*/ 15 w 460"/>
                <a:gd name="T75" fmla="*/ 95 h 716"/>
                <a:gd name="T76" fmla="*/ 15 w 460"/>
                <a:gd name="T77" fmla="*/ 115 h 716"/>
                <a:gd name="T78" fmla="*/ 49 w 460"/>
                <a:gd name="T79" fmla="*/ 95 h 716"/>
                <a:gd name="T80" fmla="*/ 73 w 460"/>
                <a:gd name="T81" fmla="*/ 91 h 716"/>
                <a:gd name="T82" fmla="*/ 111 w 460"/>
                <a:gd name="T83" fmla="*/ 102 h 716"/>
                <a:gd name="T84" fmla="*/ 129 w 460"/>
                <a:gd name="T85" fmla="*/ 124 h 716"/>
                <a:gd name="T86" fmla="*/ 138 w 460"/>
                <a:gd name="T87" fmla="*/ 149 h 716"/>
                <a:gd name="T88" fmla="*/ 135 w 460"/>
                <a:gd name="T89" fmla="*/ 163 h 716"/>
                <a:gd name="T90" fmla="*/ 139 w 460"/>
                <a:gd name="T91" fmla="*/ 237 h 716"/>
                <a:gd name="T92" fmla="*/ 155 w 460"/>
                <a:gd name="T93" fmla="*/ 281 h 716"/>
                <a:gd name="T94" fmla="*/ 160 w 460"/>
                <a:gd name="T95" fmla="*/ 262 h 716"/>
                <a:gd name="T96" fmla="*/ 222 w 460"/>
                <a:gd name="T97" fmla="*/ 321 h 716"/>
                <a:gd name="T98" fmla="*/ 240 w 460"/>
                <a:gd name="T99" fmla="*/ 326 h 716"/>
                <a:gd name="T100" fmla="*/ 246 w 460"/>
                <a:gd name="T101" fmla="*/ 340 h 716"/>
                <a:gd name="T102" fmla="*/ 279 w 460"/>
                <a:gd name="T103" fmla="*/ 354 h 716"/>
                <a:gd name="T104" fmla="*/ 253 w 460"/>
                <a:gd name="T105" fmla="*/ 396 h 716"/>
                <a:gd name="T106" fmla="*/ 265 w 460"/>
                <a:gd name="T107" fmla="*/ 458 h 716"/>
                <a:gd name="T108" fmla="*/ 259 w 460"/>
                <a:gd name="T109" fmla="*/ 546 h 716"/>
                <a:gd name="T110" fmla="*/ 232 w 460"/>
                <a:gd name="T111" fmla="*/ 635 h 716"/>
                <a:gd name="T112" fmla="*/ 213 w 460"/>
                <a:gd name="T113" fmla="*/ 687 h 716"/>
                <a:gd name="T114" fmla="*/ 236 w 460"/>
                <a:gd name="T115" fmla="*/ 704 h 716"/>
                <a:gd name="T116" fmla="*/ 250 w 460"/>
                <a:gd name="T117" fmla="*/ 677 h 716"/>
                <a:gd name="T118" fmla="*/ 301 w 460"/>
                <a:gd name="T119" fmla="*/ 594 h 716"/>
                <a:gd name="T120" fmla="*/ 349 w 460"/>
                <a:gd name="T121" fmla="*/ 556 h 716"/>
                <a:gd name="T122" fmla="*/ 395 w 460"/>
                <a:gd name="T123" fmla="*/ 498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60" h="716">
                  <a:moveTo>
                    <a:pt x="458" y="407"/>
                  </a:moveTo>
                  <a:cubicBezTo>
                    <a:pt x="457" y="406"/>
                    <a:pt x="455" y="405"/>
                    <a:pt x="452" y="404"/>
                  </a:cubicBezTo>
                  <a:cubicBezTo>
                    <a:pt x="449" y="404"/>
                    <a:pt x="446" y="404"/>
                    <a:pt x="445" y="402"/>
                  </a:cubicBezTo>
                  <a:cubicBezTo>
                    <a:pt x="443" y="401"/>
                    <a:pt x="442" y="398"/>
                    <a:pt x="438" y="397"/>
                  </a:cubicBezTo>
                  <a:cubicBezTo>
                    <a:pt x="434" y="397"/>
                    <a:pt x="430" y="397"/>
                    <a:pt x="428" y="397"/>
                  </a:cubicBezTo>
                  <a:cubicBezTo>
                    <a:pt x="426" y="396"/>
                    <a:pt x="426" y="395"/>
                    <a:pt x="423" y="395"/>
                  </a:cubicBezTo>
                  <a:cubicBezTo>
                    <a:pt x="421" y="395"/>
                    <a:pt x="419" y="395"/>
                    <a:pt x="418" y="395"/>
                  </a:cubicBezTo>
                  <a:cubicBezTo>
                    <a:pt x="418" y="394"/>
                    <a:pt x="417" y="392"/>
                    <a:pt x="416" y="392"/>
                  </a:cubicBezTo>
                  <a:cubicBezTo>
                    <a:pt x="414" y="391"/>
                    <a:pt x="410" y="389"/>
                    <a:pt x="409" y="388"/>
                  </a:cubicBezTo>
                  <a:cubicBezTo>
                    <a:pt x="408" y="388"/>
                    <a:pt x="406" y="386"/>
                    <a:pt x="405" y="387"/>
                  </a:cubicBezTo>
                  <a:cubicBezTo>
                    <a:pt x="403" y="388"/>
                    <a:pt x="400" y="393"/>
                    <a:pt x="399" y="393"/>
                  </a:cubicBezTo>
                  <a:cubicBezTo>
                    <a:pt x="398" y="393"/>
                    <a:pt x="402" y="388"/>
                    <a:pt x="403" y="388"/>
                  </a:cubicBezTo>
                  <a:cubicBezTo>
                    <a:pt x="403" y="387"/>
                    <a:pt x="403" y="385"/>
                    <a:pt x="401" y="385"/>
                  </a:cubicBezTo>
                  <a:cubicBezTo>
                    <a:pt x="399" y="385"/>
                    <a:pt x="397" y="386"/>
                    <a:pt x="396" y="385"/>
                  </a:cubicBezTo>
                  <a:cubicBezTo>
                    <a:pt x="396" y="385"/>
                    <a:pt x="396" y="382"/>
                    <a:pt x="394" y="383"/>
                  </a:cubicBezTo>
                  <a:cubicBezTo>
                    <a:pt x="393" y="384"/>
                    <a:pt x="391" y="387"/>
                    <a:pt x="391" y="386"/>
                  </a:cubicBezTo>
                  <a:cubicBezTo>
                    <a:pt x="391" y="384"/>
                    <a:pt x="394" y="383"/>
                    <a:pt x="395" y="382"/>
                  </a:cubicBezTo>
                  <a:cubicBezTo>
                    <a:pt x="396" y="382"/>
                    <a:pt x="397" y="379"/>
                    <a:pt x="397" y="378"/>
                  </a:cubicBezTo>
                  <a:cubicBezTo>
                    <a:pt x="397" y="377"/>
                    <a:pt x="396" y="377"/>
                    <a:pt x="395" y="375"/>
                  </a:cubicBezTo>
                  <a:cubicBezTo>
                    <a:pt x="394" y="374"/>
                    <a:pt x="393" y="368"/>
                    <a:pt x="393" y="367"/>
                  </a:cubicBezTo>
                  <a:cubicBezTo>
                    <a:pt x="393" y="367"/>
                    <a:pt x="393" y="366"/>
                    <a:pt x="392" y="366"/>
                  </a:cubicBezTo>
                  <a:cubicBezTo>
                    <a:pt x="392" y="366"/>
                    <a:pt x="392" y="366"/>
                    <a:pt x="392" y="366"/>
                  </a:cubicBezTo>
                  <a:cubicBezTo>
                    <a:pt x="392" y="366"/>
                    <a:pt x="392" y="366"/>
                    <a:pt x="392" y="366"/>
                  </a:cubicBezTo>
                  <a:cubicBezTo>
                    <a:pt x="392" y="365"/>
                    <a:pt x="392" y="365"/>
                    <a:pt x="391" y="365"/>
                  </a:cubicBezTo>
                  <a:cubicBezTo>
                    <a:pt x="391" y="365"/>
                    <a:pt x="391" y="364"/>
                    <a:pt x="391" y="364"/>
                  </a:cubicBezTo>
                  <a:cubicBezTo>
                    <a:pt x="391" y="364"/>
                    <a:pt x="390" y="364"/>
                    <a:pt x="390" y="364"/>
                  </a:cubicBezTo>
                  <a:cubicBezTo>
                    <a:pt x="390" y="364"/>
                    <a:pt x="389" y="363"/>
                    <a:pt x="389" y="363"/>
                  </a:cubicBezTo>
                  <a:cubicBezTo>
                    <a:pt x="389" y="363"/>
                    <a:pt x="389" y="363"/>
                    <a:pt x="389" y="363"/>
                  </a:cubicBezTo>
                  <a:cubicBezTo>
                    <a:pt x="389" y="363"/>
                    <a:pt x="388" y="363"/>
                    <a:pt x="388" y="362"/>
                  </a:cubicBezTo>
                  <a:cubicBezTo>
                    <a:pt x="388" y="362"/>
                    <a:pt x="388" y="362"/>
                    <a:pt x="388" y="362"/>
                  </a:cubicBezTo>
                  <a:cubicBezTo>
                    <a:pt x="388" y="362"/>
                    <a:pt x="387" y="362"/>
                    <a:pt x="387" y="362"/>
                  </a:cubicBezTo>
                  <a:cubicBezTo>
                    <a:pt x="387" y="362"/>
                    <a:pt x="387" y="361"/>
                    <a:pt x="386" y="361"/>
                  </a:cubicBezTo>
                  <a:cubicBezTo>
                    <a:pt x="386" y="361"/>
                    <a:pt x="386" y="361"/>
                    <a:pt x="386" y="361"/>
                  </a:cubicBezTo>
                  <a:cubicBezTo>
                    <a:pt x="386" y="361"/>
                    <a:pt x="385" y="360"/>
                    <a:pt x="385" y="360"/>
                  </a:cubicBezTo>
                  <a:cubicBezTo>
                    <a:pt x="385" y="360"/>
                    <a:pt x="384" y="360"/>
                    <a:pt x="384" y="360"/>
                  </a:cubicBezTo>
                  <a:cubicBezTo>
                    <a:pt x="384" y="360"/>
                    <a:pt x="383" y="360"/>
                    <a:pt x="383" y="359"/>
                  </a:cubicBezTo>
                  <a:cubicBezTo>
                    <a:pt x="383" y="359"/>
                    <a:pt x="383" y="359"/>
                    <a:pt x="383" y="359"/>
                  </a:cubicBezTo>
                  <a:cubicBezTo>
                    <a:pt x="382" y="359"/>
                    <a:pt x="382" y="359"/>
                    <a:pt x="382" y="359"/>
                  </a:cubicBezTo>
                  <a:cubicBezTo>
                    <a:pt x="381" y="358"/>
                    <a:pt x="380" y="358"/>
                    <a:pt x="380" y="358"/>
                  </a:cubicBezTo>
                  <a:cubicBezTo>
                    <a:pt x="379" y="358"/>
                    <a:pt x="379" y="358"/>
                    <a:pt x="379" y="358"/>
                  </a:cubicBezTo>
                  <a:cubicBezTo>
                    <a:pt x="376" y="358"/>
                    <a:pt x="373" y="359"/>
                    <a:pt x="371" y="358"/>
                  </a:cubicBezTo>
                  <a:cubicBezTo>
                    <a:pt x="371" y="358"/>
                    <a:pt x="370" y="358"/>
                    <a:pt x="370" y="358"/>
                  </a:cubicBezTo>
                  <a:cubicBezTo>
                    <a:pt x="370" y="358"/>
                    <a:pt x="370" y="357"/>
                    <a:pt x="369" y="357"/>
                  </a:cubicBezTo>
                  <a:cubicBezTo>
                    <a:pt x="369" y="357"/>
                    <a:pt x="369" y="357"/>
                    <a:pt x="369" y="357"/>
                  </a:cubicBezTo>
                  <a:cubicBezTo>
                    <a:pt x="369" y="357"/>
                    <a:pt x="368" y="356"/>
                    <a:pt x="368" y="356"/>
                  </a:cubicBezTo>
                  <a:cubicBezTo>
                    <a:pt x="368" y="356"/>
                    <a:pt x="368" y="356"/>
                    <a:pt x="367" y="356"/>
                  </a:cubicBezTo>
                  <a:cubicBezTo>
                    <a:pt x="367" y="355"/>
                    <a:pt x="367" y="355"/>
                    <a:pt x="366" y="355"/>
                  </a:cubicBezTo>
                  <a:cubicBezTo>
                    <a:pt x="366" y="355"/>
                    <a:pt x="366" y="354"/>
                    <a:pt x="365" y="354"/>
                  </a:cubicBezTo>
                  <a:cubicBezTo>
                    <a:pt x="365" y="354"/>
                    <a:pt x="365" y="354"/>
                    <a:pt x="365" y="354"/>
                  </a:cubicBezTo>
                  <a:cubicBezTo>
                    <a:pt x="365" y="354"/>
                    <a:pt x="364" y="354"/>
                    <a:pt x="364" y="354"/>
                  </a:cubicBezTo>
                  <a:cubicBezTo>
                    <a:pt x="363" y="353"/>
                    <a:pt x="364" y="353"/>
                    <a:pt x="362" y="351"/>
                  </a:cubicBezTo>
                  <a:cubicBezTo>
                    <a:pt x="361" y="349"/>
                    <a:pt x="361" y="348"/>
                    <a:pt x="358" y="347"/>
                  </a:cubicBezTo>
                  <a:cubicBezTo>
                    <a:pt x="358" y="347"/>
                    <a:pt x="358" y="347"/>
                    <a:pt x="358" y="347"/>
                  </a:cubicBezTo>
                  <a:cubicBezTo>
                    <a:pt x="357" y="347"/>
                    <a:pt x="357" y="347"/>
                    <a:pt x="357" y="347"/>
                  </a:cubicBezTo>
                  <a:cubicBezTo>
                    <a:pt x="357" y="347"/>
                    <a:pt x="357" y="347"/>
                    <a:pt x="357" y="347"/>
                  </a:cubicBezTo>
                  <a:cubicBezTo>
                    <a:pt x="356" y="347"/>
                    <a:pt x="356" y="347"/>
                    <a:pt x="356" y="346"/>
                  </a:cubicBezTo>
                  <a:cubicBezTo>
                    <a:pt x="356" y="346"/>
                    <a:pt x="356" y="346"/>
                    <a:pt x="356" y="346"/>
                  </a:cubicBezTo>
                  <a:cubicBezTo>
                    <a:pt x="355" y="346"/>
                    <a:pt x="355" y="346"/>
                    <a:pt x="355" y="346"/>
                  </a:cubicBezTo>
                  <a:cubicBezTo>
                    <a:pt x="353" y="346"/>
                    <a:pt x="354" y="346"/>
                    <a:pt x="354" y="344"/>
                  </a:cubicBezTo>
                  <a:cubicBezTo>
                    <a:pt x="354" y="343"/>
                    <a:pt x="353" y="340"/>
                    <a:pt x="355" y="339"/>
                  </a:cubicBezTo>
                  <a:cubicBezTo>
                    <a:pt x="356" y="339"/>
                    <a:pt x="356" y="337"/>
                    <a:pt x="355" y="338"/>
                  </a:cubicBezTo>
                  <a:cubicBezTo>
                    <a:pt x="353" y="339"/>
                    <a:pt x="352" y="341"/>
                    <a:pt x="350" y="340"/>
                  </a:cubicBezTo>
                  <a:cubicBezTo>
                    <a:pt x="347" y="339"/>
                    <a:pt x="348" y="338"/>
                    <a:pt x="345" y="338"/>
                  </a:cubicBezTo>
                  <a:cubicBezTo>
                    <a:pt x="343" y="338"/>
                    <a:pt x="340" y="340"/>
                    <a:pt x="337" y="339"/>
                  </a:cubicBezTo>
                  <a:cubicBezTo>
                    <a:pt x="334" y="339"/>
                    <a:pt x="332" y="337"/>
                    <a:pt x="330" y="337"/>
                  </a:cubicBezTo>
                  <a:cubicBezTo>
                    <a:pt x="328" y="337"/>
                    <a:pt x="325" y="339"/>
                    <a:pt x="324" y="338"/>
                  </a:cubicBezTo>
                  <a:cubicBezTo>
                    <a:pt x="323" y="337"/>
                    <a:pt x="325" y="336"/>
                    <a:pt x="324" y="335"/>
                  </a:cubicBezTo>
                  <a:cubicBezTo>
                    <a:pt x="323" y="334"/>
                    <a:pt x="319" y="333"/>
                    <a:pt x="318" y="334"/>
                  </a:cubicBezTo>
                  <a:cubicBezTo>
                    <a:pt x="316" y="335"/>
                    <a:pt x="313" y="336"/>
                    <a:pt x="311" y="336"/>
                  </a:cubicBezTo>
                  <a:cubicBezTo>
                    <a:pt x="310" y="336"/>
                    <a:pt x="307" y="338"/>
                    <a:pt x="308" y="336"/>
                  </a:cubicBezTo>
                  <a:cubicBezTo>
                    <a:pt x="308" y="336"/>
                    <a:pt x="308" y="336"/>
                    <a:pt x="308" y="335"/>
                  </a:cubicBezTo>
                  <a:cubicBezTo>
                    <a:pt x="308" y="335"/>
                    <a:pt x="308" y="335"/>
                    <a:pt x="308" y="335"/>
                  </a:cubicBezTo>
                  <a:cubicBezTo>
                    <a:pt x="308" y="335"/>
                    <a:pt x="308" y="335"/>
                    <a:pt x="309" y="334"/>
                  </a:cubicBezTo>
                  <a:cubicBezTo>
                    <a:pt x="309" y="334"/>
                    <a:pt x="309" y="334"/>
                    <a:pt x="309" y="334"/>
                  </a:cubicBezTo>
                  <a:cubicBezTo>
                    <a:pt x="309" y="334"/>
                    <a:pt x="310" y="334"/>
                    <a:pt x="310" y="333"/>
                  </a:cubicBezTo>
                  <a:cubicBezTo>
                    <a:pt x="312" y="333"/>
                    <a:pt x="313" y="332"/>
                    <a:pt x="312" y="330"/>
                  </a:cubicBezTo>
                  <a:cubicBezTo>
                    <a:pt x="310" y="329"/>
                    <a:pt x="309" y="329"/>
                    <a:pt x="308" y="331"/>
                  </a:cubicBezTo>
                  <a:cubicBezTo>
                    <a:pt x="306" y="332"/>
                    <a:pt x="302" y="335"/>
                    <a:pt x="301" y="334"/>
                  </a:cubicBezTo>
                  <a:cubicBezTo>
                    <a:pt x="300" y="334"/>
                    <a:pt x="299" y="333"/>
                    <a:pt x="298" y="334"/>
                  </a:cubicBezTo>
                  <a:cubicBezTo>
                    <a:pt x="297" y="335"/>
                    <a:pt x="295" y="336"/>
                    <a:pt x="294" y="337"/>
                  </a:cubicBezTo>
                  <a:cubicBezTo>
                    <a:pt x="293" y="337"/>
                    <a:pt x="291" y="337"/>
                    <a:pt x="292" y="338"/>
                  </a:cubicBezTo>
                  <a:cubicBezTo>
                    <a:pt x="292" y="339"/>
                    <a:pt x="290" y="339"/>
                    <a:pt x="290" y="340"/>
                  </a:cubicBezTo>
                  <a:cubicBezTo>
                    <a:pt x="290" y="341"/>
                    <a:pt x="290" y="342"/>
                    <a:pt x="289" y="342"/>
                  </a:cubicBezTo>
                  <a:cubicBezTo>
                    <a:pt x="288" y="342"/>
                    <a:pt x="286" y="345"/>
                    <a:pt x="285" y="346"/>
                  </a:cubicBezTo>
                  <a:cubicBezTo>
                    <a:pt x="285" y="346"/>
                    <a:pt x="283" y="346"/>
                    <a:pt x="282" y="346"/>
                  </a:cubicBezTo>
                  <a:cubicBezTo>
                    <a:pt x="282" y="346"/>
                    <a:pt x="282" y="346"/>
                    <a:pt x="282" y="346"/>
                  </a:cubicBezTo>
                  <a:cubicBezTo>
                    <a:pt x="282" y="345"/>
                    <a:pt x="282" y="345"/>
                    <a:pt x="281" y="345"/>
                  </a:cubicBezTo>
                  <a:cubicBezTo>
                    <a:pt x="281" y="345"/>
                    <a:pt x="281" y="345"/>
                    <a:pt x="281" y="345"/>
                  </a:cubicBezTo>
                  <a:cubicBezTo>
                    <a:pt x="281" y="345"/>
                    <a:pt x="281" y="344"/>
                    <a:pt x="281" y="344"/>
                  </a:cubicBezTo>
                  <a:cubicBezTo>
                    <a:pt x="281" y="344"/>
                    <a:pt x="280" y="344"/>
                    <a:pt x="280" y="344"/>
                  </a:cubicBezTo>
                  <a:cubicBezTo>
                    <a:pt x="280" y="344"/>
                    <a:pt x="280" y="344"/>
                    <a:pt x="279" y="343"/>
                  </a:cubicBezTo>
                  <a:cubicBezTo>
                    <a:pt x="277" y="343"/>
                    <a:pt x="274" y="342"/>
                    <a:pt x="273" y="342"/>
                  </a:cubicBezTo>
                  <a:cubicBezTo>
                    <a:pt x="271" y="343"/>
                    <a:pt x="270" y="344"/>
                    <a:pt x="269" y="344"/>
                  </a:cubicBezTo>
                  <a:cubicBezTo>
                    <a:pt x="267" y="344"/>
                    <a:pt x="264" y="345"/>
                    <a:pt x="263" y="344"/>
                  </a:cubicBezTo>
                  <a:cubicBezTo>
                    <a:pt x="262" y="343"/>
                    <a:pt x="261" y="345"/>
                    <a:pt x="260" y="344"/>
                  </a:cubicBezTo>
                  <a:cubicBezTo>
                    <a:pt x="259" y="342"/>
                    <a:pt x="260" y="343"/>
                    <a:pt x="259" y="341"/>
                  </a:cubicBezTo>
                  <a:cubicBezTo>
                    <a:pt x="259" y="340"/>
                    <a:pt x="258" y="340"/>
                    <a:pt x="258" y="340"/>
                  </a:cubicBezTo>
                  <a:cubicBezTo>
                    <a:pt x="258" y="340"/>
                    <a:pt x="258" y="340"/>
                    <a:pt x="258" y="340"/>
                  </a:cubicBezTo>
                  <a:cubicBezTo>
                    <a:pt x="257" y="339"/>
                    <a:pt x="257" y="339"/>
                    <a:pt x="256" y="338"/>
                  </a:cubicBezTo>
                  <a:cubicBezTo>
                    <a:pt x="256" y="338"/>
                    <a:pt x="256" y="338"/>
                    <a:pt x="256" y="338"/>
                  </a:cubicBezTo>
                  <a:cubicBezTo>
                    <a:pt x="256" y="338"/>
                    <a:pt x="256" y="338"/>
                    <a:pt x="256" y="338"/>
                  </a:cubicBezTo>
                  <a:cubicBezTo>
                    <a:pt x="256" y="338"/>
                    <a:pt x="256" y="338"/>
                    <a:pt x="256" y="338"/>
                  </a:cubicBezTo>
                  <a:cubicBezTo>
                    <a:pt x="256" y="338"/>
                    <a:pt x="256" y="338"/>
                    <a:pt x="256" y="338"/>
                  </a:cubicBezTo>
                  <a:cubicBezTo>
                    <a:pt x="256" y="338"/>
                    <a:pt x="256" y="338"/>
                    <a:pt x="256" y="337"/>
                  </a:cubicBezTo>
                  <a:cubicBezTo>
                    <a:pt x="255" y="337"/>
                    <a:pt x="255" y="337"/>
                    <a:pt x="255" y="337"/>
                  </a:cubicBezTo>
                  <a:cubicBezTo>
                    <a:pt x="255" y="336"/>
                    <a:pt x="255" y="336"/>
                    <a:pt x="255" y="336"/>
                  </a:cubicBezTo>
                  <a:cubicBezTo>
                    <a:pt x="255" y="336"/>
                    <a:pt x="255" y="335"/>
                    <a:pt x="255" y="335"/>
                  </a:cubicBezTo>
                  <a:cubicBezTo>
                    <a:pt x="255" y="335"/>
                    <a:pt x="255" y="335"/>
                    <a:pt x="255" y="334"/>
                  </a:cubicBezTo>
                  <a:cubicBezTo>
                    <a:pt x="255" y="334"/>
                    <a:pt x="255" y="334"/>
                    <a:pt x="255" y="334"/>
                  </a:cubicBezTo>
                  <a:cubicBezTo>
                    <a:pt x="255" y="334"/>
                    <a:pt x="255" y="333"/>
                    <a:pt x="255" y="333"/>
                  </a:cubicBezTo>
                  <a:cubicBezTo>
                    <a:pt x="255" y="333"/>
                    <a:pt x="255" y="333"/>
                    <a:pt x="255" y="333"/>
                  </a:cubicBezTo>
                  <a:cubicBezTo>
                    <a:pt x="255" y="333"/>
                    <a:pt x="255" y="333"/>
                    <a:pt x="256" y="332"/>
                  </a:cubicBezTo>
                  <a:cubicBezTo>
                    <a:pt x="257" y="332"/>
                    <a:pt x="256" y="331"/>
                    <a:pt x="257" y="330"/>
                  </a:cubicBezTo>
                  <a:cubicBezTo>
                    <a:pt x="258" y="329"/>
                    <a:pt x="258" y="325"/>
                    <a:pt x="260" y="324"/>
                  </a:cubicBezTo>
                  <a:cubicBezTo>
                    <a:pt x="261" y="323"/>
                    <a:pt x="261" y="321"/>
                    <a:pt x="261" y="320"/>
                  </a:cubicBezTo>
                  <a:cubicBezTo>
                    <a:pt x="261" y="320"/>
                    <a:pt x="261" y="320"/>
                    <a:pt x="261" y="319"/>
                  </a:cubicBezTo>
                  <a:cubicBezTo>
                    <a:pt x="261" y="319"/>
                    <a:pt x="261" y="319"/>
                    <a:pt x="261" y="319"/>
                  </a:cubicBezTo>
                  <a:cubicBezTo>
                    <a:pt x="261" y="319"/>
                    <a:pt x="261" y="318"/>
                    <a:pt x="261" y="318"/>
                  </a:cubicBezTo>
                  <a:cubicBezTo>
                    <a:pt x="261" y="318"/>
                    <a:pt x="261" y="317"/>
                    <a:pt x="261" y="317"/>
                  </a:cubicBezTo>
                  <a:cubicBezTo>
                    <a:pt x="261" y="317"/>
                    <a:pt x="261" y="317"/>
                    <a:pt x="261" y="317"/>
                  </a:cubicBezTo>
                  <a:cubicBezTo>
                    <a:pt x="261" y="317"/>
                    <a:pt x="261" y="316"/>
                    <a:pt x="261" y="316"/>
                  </a:cubicBezTo>
                  <a:cubicBezTo>
                    <a:pt x="261" y="316"/>
                    <a:pt x="261" y="316"/>
                    <a:pt x="261" y="316"/>
                  </a:cubicBezTo>
                  <a:cubicBezTo>
                    <a:pt x="261" y="316"/>
                    <a:pt x="261" y="316"/>
                    <a:pt x="261" y="315"/>
                  </a:cubicBezTo>
                  <a:cubicBezTo>
                    <a:pt x="261" y="315"/>
                    <a:pt x="261" y="315"/>
                    <a:pt x="261" y="315"/>
                  </a:cubicBezTo>
                  <a:cubicBezTo>
                    <a:pt x="260" y="315"/>
                    <a:pt x="260" y="315"/>
                    <a:pt x="260" y="315"/>
                  </a:cubicBezTo>
                  <a:cubicBezTo>
                    <a:pt x="258" y="315"/>
                    <a:pt x="257" y="315"/>
                    <a:pt x="256" y="315"/>
                  </a:cubicBezTo>
                  <a:cubicBezTo>
                    <a:pt x="255" y="315"/>
                    <a:pt x="254" y="314"/>
                    <a:pt x="253" y="314"/>
                  </a:cubicBezTo>
                  <a:cubicBezTo>
                    <a:pt x="252" y="315"/>
                    <a:pt x="251" y="315"/>
                    <a:pt x="249" y="315"/>
                  </a:cubicBezTo>
                  <a:cubicBezTo>
                    <a:pt x="247" y="315"/>
                    <a:pt x="244" y="315"/>
                    <a:pt x="243" y="315"/>
                  </a:cubicBezTo>
                  <a:cubicBezTo>
                    <a:pt x="243" y="315"/>
                    <a:pt x="242" y="315"/>
                    <a:pt x="242" y="315"/>
                  </a:cubicBezTo>
                  <a:cubicBezTo>
                    <a:pt x="242" y="315"/>
                    <a:pt x="242" y="315"/>
                    <a:pt x="241" y="315"/>
                  </a:cubicBezTo>
                  <a:cubicBezTo>
                    <a:pt x="241" y="315"/>
                    <a:pt x="241" y="315"/>
                    <a:pt x="241" y="315"/>
                  </a:cubicBezTo>
                  <a:cubicBezTo>
                    <a:pt x="241" y="315"/>
                    <a:pt x="241" y="315"/>
                    <a:pt x="240" y="315"/>
                  </a:cubicBezTo>
                  <a:cubicBezTo>
                    <a:pt x="240" y="315"/>
                    <a:pt x="240" y="315"/>
                    <a:pt x="240" y="315"/>
                  </a:cubicBezTo>
                  <a:cubicBezTo>
                    <a:pt x="240" y="315"/>
                    <a:pt x="240" y="315"/>
                    <a:pt x="239" y="315"/>
                  </a:cubicBezTo>
                  <a:cubicBezTo>
                    <a:pt x="239" y="315"/>
                    <a:pt x="239" y="315"/>
                    <a:pt x="239" y="315"/>
                  </a:cubicBezTo>
                  <a:cubicBezTo>
                    <a:pt x="239" y="315"/>
                    <a:pt x="239" y="315"/>
                    <a:pt x="239" y="315"/>
                  </a:cubicBezTo>
                  <a:cubicBezTo>
                    <a:pt x="239" y="314"/>
                    <a:pt x="238" y="314"/>
                    <a:pt x="238" y="314"/>
                  </a:cubicBezTo>
                  <a:cubicBezTo>
                    <a:pt x="238" y="314"/>
                    <a:pt x="238" y="314"/>
                    <a:pt x="238" y="314"/>
                  </a:cubicBezTo>
                  <a:cubicBezTo>
                    <a:pt x="238" y="314"/>
                    <a:pt x="238" y="314"/>
                    <a:pt x="238" y="314"/>
                  </a:cubicBezTo>
                  <a:cubicBezTo>
                    <a:pt x="238" y="314"/>
                    <a:pt x="238" y="314"/>
                    <a:pt x="238" y="314"/>
                  </a:cubicBezTo>
                  <a:cubicBezTo>
                    <a:pt x="238" y="314"/>
                    <a:pt x="238" y="314"/>
                    <a:pt x="238" y="313"/>
                  </a:cubicBezTo>
                  <a:cubicBezTo>
                    <a:pt x="238" y="313"/>
                    <a:pt x="238" y="313"/>
                    <a:pt x="238" y="313"/>
                  </a:cubicBezTo>
                  <a:cubicBezTo>
                    <a:pt x="239" y="313"/>
                    <a:pt x="239" y="313"/>
                    <a:pt x="239" y="313"/>
                  </a:cubicBezTo>
                  <a:cubicBezTo>
                    <a:pt x="239" y="313"/>
                    <a:pt x="239" y="313"/>
                    <a:pt x="239" y="313"/>
                  </a:cubicBezTo>
                  <a:cubicBezTo>
                    <a:pt x="241" y="312"/>
                    <a:pt x="241" y="311"/>
                    <a:pt x="242" y="309"/>
                  </a:cubicBezTo>
                  <a:cubicBezTo>
                    <a:pt x="243" y="307"/>
                    <a:pt x="244" y="305"/>
                    <a:pt x="244" y="304"/>
                  </a:cubicBezTo>
                  <a:cubicBezTo>
                    <a:pt x="244" y="303"/>
                    <a:pt x="244" y="303"/>
                    <a:pt x="244" y="303"/>
                  </a:cubicBezTo>
                  <a:cubicBezTo>
                    <a:pt x="244" y="303"/>
                    <a:pt x="244" y="303"/>
                    <a:pt x="244" y="303"/>
                  </a:cubicBezTo>
                  <a:cubicBezTo>
                    <a:pt x="244" y="302"/>
                    <a:pt x="244" y="302"/>
                    <a:pt x="244" y="302"/>
                  </a:cubicBezTo>
                  <a:cubicBezTo>
                    <a:pt x="244" y="302"/>
                    <a:pt x="244" y="302"/>
                    <a:pt x="244" y="302"/>
                  </a:cubicBezTo>
                  <a:cubicBezTo>
                    <a:pt x="244" y="302"/>
                    <a:pt x="244" y="302"/>
                    <a:pt x="244" y="302"/>
                  </a:cubicBezTo>
                  <a:cubicBezTo>
                    <a:pt x="244" y="302"/>
                    <a:pt x="244" y="302"/>
                    <a:pt x="244" y="302"/>
                  </a:cubicBezTo>
                  <a:cubicBezTo>
                    <a:pt x="244" y="302"/>
                    <a:pt x="244" y="302"/>
                    <a:pt x="244" y="302"/>
                  </a:cubicBezTo>
                  <a:cubicBezTo>
                    <a:pt x="244" y="302"/>
                    <a:pt x="244" y="302"/>
                    <a:pt x="245" y="302"/>
                  </a:cubicBezTo>
                  <a:cubicBezTo>
                    <a:pt x="246" y="303"/>
                    <a:pt x="246" y="303"/>
                    <a:pt x="247" y="302"/>
                  </a:cubicBezTo>
                  <a:cubicBezTo>
                    <a:pt x="248" y="301"/>
                    <a:pt x="249" y="296"/>
                    <a:pt x="250" y="295"/>
                  </a:cubicBezTo>
                  <a:cubicBezTo>
                    <a:pt x="251" y="294"/>
                    <a:pt x="253" y="293"/>
                    <a:pt x="253" y="292"/>
                  </a:cubicBezTo>
                  <a:cubicBezTo>
                    <a:pt x="253" y="291"/>
                    <a:pt x="253" y="290"/>
                    <a:pt x="253" y="290"/>
                  </a:cubicBezTo>
                  <a:cubicBezTo>
                    <a:pt x="252" y="290"/>
                    <a:pt x="251" y="290"/>
                    <a:pt x="250" y="290"/>
                  </a:cubicBezTo>
                  <a:cubicBezTo>
                    <a:pt x="250" y="290"/>
                    <a:pt x="250" y="289"/>
                    <a:pt x="249" y="289"/>
                  </a:cubicBezTo>
                  <a:cubicBezTo>
                    <a:pt x="248" y="289"/>
                    <a:pt x="247" y="290"/>
                    <a:pt x="246" y="289"/>
                  </a:cubicBezTo>
                  <a:cubicBezTo>
                    <a:pt x="245" y="289"/>
                    <a:pt x="244" y="289"/>
                    <a:pt x="243" y="289"/>
                  </a:cubicBezTo>
                  <a:cubicBezTo>
                    <a:pt x="241" y="290"/>
                    <a:pt x="239" y="292"/>
                    <a:pt x="238" y="292"/>
                  </a:cubicBezTo>
                  <a:cubicBezTo>
                    <a:pt x="238" y="292"/>
                    <a:pt x="236" y="295"/>
                    <a:pt x="236" y="295"/>
                  </a:cubicBezTo>
                  <a:cubicBezTo>
                    <a:pt x="236" y="296"/>
                    <a:pt x="235" y="297"/>
                    <a:pt x="235" y="297"/>
                  </a:cubicBezTo>
                  <a:cubicBezTo>
                    <a:pt x="234" y="298"/>
                    <a:pt x="235" y="298"/>
                    <a:pt x="234" y="299"/>
                  </a:cubicBezTo>
                  <a:cubicBezTo>
                    <a:pt x="234" y="299"/>
                    <a:pt x="232" y="302"/>
                    <a:pt x="230" y="302"/>
                  </a:cubicBezTo>
                  <a:cubicBezTo>
                    <a:pt x="227" y="301"/>
                    <a:pt x="226" y="301"/>
                    <a:pt x="225" y="302"/>
                  </a:cubicBezTo>
                  <a:cubicBezTo>
                    <a:pt x="224" y="303"/>
                    <a:pt x="224" y="303"/>
                    <a:pt x="223" y="303"/>
                  </a:cubicBezTo>
                  <a:cubicBezTo>
                    <a:pt x="221" y="303"/>
                    <a:pt x="221" y="302"/>
                    <a:pt x="220" y="302"/>
                  </a:cubicBezTo>
                  <a:cubicBezTo>
                    <a:pt x="220" y="302"/>
                    <a:pt x="218" y="304"/>
                    <a:pt x="218" y="303"/>
                  </a:cubicBezTo>
                  <a:cubicBezTo>
                    <a:pt x="217" y="303"/>
                    <a:pt x="217" y="303"/>
                    <a:pt x="216" y="302"/>
                  </a:cubicBezTo>
                  <a:cubicBezTo>
                    <a:pt x="215" y="302"/>
                    <a:pt x="211" y="301"/>
                    <a:pt x="211" y="300"/>
                  </a:cubicBezTo>
                  <a:cubicBezTo>
                    <a:pt x="211" y="300"/>
                    <a:pt x="212" y="300"/>
                    <a:pt x="211" y="299"/>
                  </a:cubicBezTo>
                  <a:cubicBezTo>
                    <a:pt x="210" y="298"/>
                    <a:pt x="211" y="297"/>
                    <a:pt x="211" y="296"/>
                  </a:cubicBezTo>
                  <a:cubicBezTo>
                    <a:pt x="211" y="295"/>
                    <a:pt x="208" y="294"/>
                    <a:pt x="208" y="292"/>
                  </a:cubicBezTo>
                  <a:cubicBezTo>
                    <a:pt x="208" y="290"/>
                    <a:pt x="209" y="290"/>
                    <a:pt x="209" y="288"/>
                  </a:cubicBezTo>
                  <a:cubicBezTo>
                    <a:pt x="208" y="286"/>
                    <a:pt x="207" y="285"/>
                    <a:pt x="208" y="284"/>
                  </a:cubicBezTo>
                  <a:cubicBezTo>
                    <a:pt x="209" y="283"/>
                    <a:pt x="208" y="280"/>
                    <a:pt x="209" y="279"/>
                  </a:cubicBezTo>
                  <a:cubicBezTo>
                    <a:pt x="211" y="277"/>
                    <a:pt x="212" y="275"/>
                    <a:pt x="213" y="273"/>
                  </a:cubicBezTo>
                  <a:cubicBezTo>
                    <a:pt x="213" y="273"/>
                    <a:pt x="213" y="273"/>
                    <a:pt x="214" y="273"/>
                  </a:cubicBezTo>
                  <a:cubicBezTo>
                    <a:pt x="214" y="273"/>
                    <a:pt x="214" y="273"/>
                    <a:pt x="214" y="273"/>
                  </a:cubicBezTo>
                  <a:cubicBezTo>
                    <a:pt x="214" y="272"/>
                    <a:pt x="214" y="272"/>
                    <a:pt x="214" y="272"/>
                  </a:cubicBezTo>
                  <a:cubicBezTo>
                    <a:pt x="214" y="272"/>
                    <a:pt x="214" y="272"/>
                    <a:pt x="214" y="272"/>
                  </a:cubicBezTo>
                  <a:cubicBezTo>
                    <a:pt x="214" y="271"/>
                    <a:pt x="215" y="271"/>
                    <a:pt x="215" y="271"/>
                  </a:cubicBezTo>
                  <a:cubicBezTo>
                    <a:pt x="215" y="271"/>
                    <a:pt x="215" y="271"/>
                    <a:pt x="215" y="271"/>
                  </a:cubicBezTo>
                  <a:cubicBezTo>
                    <a:pt x="215" y="270"/>
                    <a:pt x="215" y="270"/>
                    <a:pt x="215" y="270"/>
                  </a:cubicBezTo>
                  <a:cubicBezTo>
                    <a:pt x="215" y="270"/>
                    <a:pt x="215" y="270"/>
                    <a:pt x="215" y="270"/>
                  </a:cubicBezTo>
                  <a:cubicBezTo>
                    <a:pt x="215" y="270"/>
                    <a:pt x="215" y="270"/>
                    <a:pt x="215" y="270"/>
                  </a:cubicBezTo>
                  <a:cubicBezTo>
                    <a:pt x="215" y="269"/>
                    <a:pt x="215" y="269"/>
                    <a:pt x="215" y="269"/>
                  </a:cubicBezTo>
                  <a:cubicBezTo>
                    <a:pt x="215" y="269"/>
                    <a:pt x="215" y="269"/>
                    <a:pt x="215" y="268"/>
                  </a:cubicBezTo>
                  <a:cubicBezTo>
                    <a:pt x="216" y="268"/>
                    <a:pt x="216" y="268"/>
                    <a:pt x="216" y="268"/>
                  </a:cubicBezTo>
                  <a:cubicBezTo>
                    <a:pt x="216" y="268"/>
                    <a:pt x="216" y="268"/>
                    <a:pt x="216" y="267"/>
                  </a:cubicBezTo>
                  <a:cubicBezTo>
                    <a:pt x="216" y="267"/>
                    <a:pt x="216" y="267"/>
                    <a:pt x="216" y="267"/>
                  </a:cubicBezTo>
                  <a:cubicBezTo>
                    <a:pt x="216" y="267"/>
                    <a:pt x="216" y="266"/>
                    <a:pt x="216" y="266"/>
                  </a:cubicBezTo>
                  <a:cubicBezTo>
                    <a:pt x="216" y="264"/>
                    <a:pt x="217" y="263"/>
                    <a:pt x="217" y="262"/>
                  </a:cubicBezTo>
                  <a:cubicBezTo>
                    <a:pt x="217" y="262"/>
                    <a:pt x="216" y="261"/>
                    <a:pt x="219" y="261"/>
                  </a:cubicBezTo>
                  <a:cubicBezTo>
                    <a:pt x="221" y="260"/>
                    <a:pt x="221" y="259"/>
                    <a:pt x="222" y="258"/>
                  </a:cubicBezTo>
                  <a:cubicBezTo>
                    <a:pt x="224" y="257"/>
                    <a:pt x="227" y="256"/>
                    <a:pt x="229" y="255"/>
                  </a:cubicBezTo>
                  <a:cubicBezTo>
                    <a:pt x="230" y="254"/>
                    <a:pt x="228" y="253"/>
                    <a:pt x="230" y="254"/>
                  </a:cubicBezTo>
                  <a:cubicBezTo>
                    <a:pt x="232" y="255"/>
                    <a:pt x="233" y="254"/>
                    <a:pt x="234" y="254"/>
                  </a:cubicBezTo>
                  <a:cubicBezTo>
                    <a:pt x="235" y="254"/>
                    <a:pt x="239" y="254"/>
                    <a:pt x="239" y="254"/>
                  </a:cubicBezTo>
                  <a:cubicBezTo>
                    <a:pt x="240" y="253"/>
                    <a:pt x="242" y="253"/>
                    <a:pt x="242" y="253"/>
                  </a:cubicBezTo>
                  <a:cubicBezTo>
                    <a:pt x="242" y="254"/>
                    <a:pt x="245" y="254"/>
                    <a:pt x="245" y="255"/>
                  </a:cubicBezTo>
                  <a:cubicBezTo>
                    <a:pt x="245" y="255"/>
                    <a:pt x="246" y="256"/>
                    <a:pt x="247" y="256"/>
                  </a:cubicBezTo>
                  <a:cubicBezTo>
                    <a:pt x="248" y="255"/>
                    <a:pt x="249" y="254"/>
                    <a:pt x="251" y="253"/>
                  </a:cubicBezTo>
                  <a:cubicBezTo>
                    <a:pt x="254" y="252"/>
                    <a:pt x="255" y="251"/>
                    <a:pt x="257" y="251"/>
                  </a:cubicBezTo>
                  <a:cubicBezTo>
                    <a:pt x="258" y="251"/>
                    <a:pt x="259" y="251"/>
                    <a:pt x="260" y="250"/>
                  </a:cubicBezTo>
                  <a:cubicBezTo>
                    <a:pt x="261" y="250"/>
                    <a:pt x="259" y="251"/>
                    <a:pt x="261" y="251"/>
                  </a:cubicBezTo>
                  <a:cubicBezTo>
                    <a:pt x="263" y="250"/>
                    <a:pt x="263" y="250"/>
                    <a:pt x="265" y="251"/>
                  </a:cubicBezTo>
                  <a:cubicBezTo>
                    <a:pt x="266" y="251"/>
                    <a:pt x="267" y="250"/>
                    <a:pt x="268" y="251"/>
                  </a:cubicBezTo>
                  <a:cubicBezTo>
                    <a:pt x="268" y="251"/>
                    <a:pt x="270" y="253"/>
                    <a:pt x="271" y="253"/>
                  </a:cubicBezTo>
                  <a:cubicBezTo>
                    <a:pt x="273" y="253"/>
                    <a:pt x="274" y="253"/>
                    <a:pt x="274" y="252"/>
                  </a:cubicBezTo>
                  <a:cubicBezTo>
                    <a:pt x="275" y="251"/>
                    <a:pt x="276" y="250"/>
                    <a:pt x="277" y="252"/>
                  </a:cubicBezTo>
                  <a:cubicBezTo>
                    <a:pt x="278" y="253"/>
                    <a:pt x="278" y="255"/>
                    <a:pt x="279" y="256"/>
                  </a:cubicBezTo>
                  <a:cubicBezTo>
                    <a:pt x="280" y="256"/>
                    <a:pt x="279" y="261"/>
                    <a:pt x="279" y="262"/>
                  </a:cubicBezTo>
                  <a:cubicBezTo>
                    <a:pt x="279" y="263"/>
                    <a:pt x="279" y="267"/>
                    <a:pt x="280" y="267"/>
                  </a:cubicBezTo>
                  <a:cubicBezTo>
                    <a:pt x="280" y="266"/>
                    <a:pt x="280" y="265"/>
                    <a:pt x="281" y="266"/>
                  </a:cubicBezTo>
                  <a:cubicBezTo>
                    <a:pt x="281" y="267"/>
                    <a:pt x="281" y="269"/>
                    <a:pt x="282" y="270"/>
                  </a:cubicBezTo>
                  <a:cubicBezTo>
                    <a:pt x="283" y="272"/>
                    <a:pt x="283" y="272"/>
                    <a:pt x="283" y="273"/>
                  </a:cubicBezTo>
                  <a:cubicBezTo>
                    <a:pt x="284" y="274"/>
                    <a:pt x="285" y="276"/>
                    <a:pt x="286" y="275"/>
                  </a:cubicBezTo>
                  <a:cubicBezTo>
                    <a:pt x="287" y="274"/>
                    <a:pt x="288" y="269"/>
                    <a:pt x="288" y="267"/>
                  </a:cubicBezTo>
                  <a:cubicBezTo>
                    <a:pt x="289" y="265"/>
                    <a:pt x="289" y="259"/>
                    <a:pt x="288" y="257"/>
                  </a:cubicBezTo>
                  <a:cubicBezTo>
                    <a:pt x="287" y="255"/>
                    <a:pt x="285" y="252"/>
                    <a:pt x="287" y="249"/>
                  </a:cubicBezTo>
                  <a:cubicBezTo>
                    <a:pt x="289" y="246"/>
                    <a:pt x="290" y="244"/>
                    <a:pt x="291" y="242"/>
                  </a:cubicBezTo>
                  <a:cubicBezTo>
                    <a:pt x="292" y="241"/>
                    <a:pt x="294" y="241"/>
                    <a:pt x="295" y="240"/>
                  </a:cubicBezTo>
                  <a:cubicBezTo>
                    <a:pt x="296" y="240"/>
                    <a:pt x="297" y="240"/>
                    <a:pt x="298" y="239"/>
                  </a:cubicBezTo>
                  <a:cubicBezTo>
                    <a:pt x="300" y="238"/>
                    <a:pt x="302" y="235"/>
                    <a:pt x="302" y="235"/>
                  </a:cubicBezTo>
                  <a:cubicBezTo>
                    <a:pt x="302" y="235"/>
                    <a:pt x="304" y="235"/>
                    <a:pt x="305" y="235"/>
                  </a:cubicBezTo>
                  <a:cubicBezTo>
                    <a:pt x="307" y="234"/>
                    <a:pt x="309" y="231"/>
                    <a:pt x="310" y="230"/>
                  </a:cubicBezTo>
                  <a:cubicBezTo>
                    <a:pt x="311" y="230"/>
                    <a:pt x="313" y="230"/>
                    <a:pt x="313" y="229"/>
                  </a:cubicBezTo>
                  <a:cubicBezTo>
                    <a:pt x="313" y="229"/>
                    <a:pt x="314" y="227"/>
                    <a:pt x="314" y="227"/>
                  </a:cubicBezTo>
                  <a:cubicBezTo>
                    <a:pt x="315" y="227"/>
                    <a:pt x="317" y="226"/>
                    <a:pt x="317" y="226"/>
                  </a:cubicBezTo>
                  <a:cubicBezTo>
                    <a:pt x="317" y="225"/>
                    <a:pt x="318" y="222"/>
                    <a:pt x="317" y="221"/>
                  </a:cubicBezTo>
                  <a:cubicBezTo>
                    <a:pt x="317" y="220"/>
                    <a:pt x="316" y="219"/>
                    <a:pt x="316" y="218"/>
                  </a:cubicBezTo>
                  <a:cubicBezTo>
                    <a:pt x="316" y="218"/>
                    <a:pt x="317" y="216"/>
                    <a:pt x="317" y="215"/>
                  </a:cubicBezTo>
                  <a:cubicBezTo>
                    <a:pt x="317" y="215"/>
                    <a:pt x="318" y="213"/>
                    <a:pt x="318" y="214"/>
                  </a:cubicBezTo>
                  <a:cubicBezTo>
                    <a:pt x="318" y="214"/>
                    <a:pt x="320" y="215"/>
                    <a:pt x="319" y="216"/>
                  </a:cubicBezTo>
                  <a:cubicBezTo>
                    <a:pt x="318" y="216"/>
                    <a:pt x="318" y="218"/>
                    <a:pt x="319" y="218"/>
                  </a:cubicBezTo>
                  <a:cubicBezTo>
                    <a:pt x="320" y="217"/>
                    <a:pt x="321" y="216"/>
                    <a:pt x="321" y="216"/>
                  </a:cubicBezTo>
                  <a:cubicBezTo>
                    <a:pt x="321" y="215"/>
                    <a:pt x="323" y="212"/>
                    <a:pt x="324" y="211"/>
                  </a:cubicBezTo>
                  <a:cubicBezTo>
                    <a:pt x="325" y="210"/>
                    <a:pt x="323" y="209"/>
                    <a:pt x="324" y="209"/>
                  </a:cubicBezTo>
                  <a:cubicBezTo>
                    <a:pt x="324" y="208"/>
                    <a:pt x="325" y="209"/>
                    <a:pt x="326" y="208"/>
                  </a:cubicBezTo>
                  <a:cubicBezTo>
                    <a:pt x="327" y="207"/>
                    <a:pt x="330" y="204"/>
                    <a:pt x="330" y="203"/>
                  </a:cubicBezTo>
                  <a:cubicBezTo>
                    <a:pt x="330" y="203"/>
                    <a:pt x="329" y="202"/>
                    <a:pt x="331" y="201"/>
                  </a:cubicBezTo>
                  <a:cubicBezTo>
                    <a:pt x="332" y="201"/>
                    <a:pt x="334" y="201"/>
                    <a:pt x="334" y="201"/>
                  </a:cubicBezTo>
                  <a:cubicBezTo>
                    <a:pt x="334" y="200"/>
                    <a:pt x="335" y="199"/>
                    <a:pt x="336" y="199"/>
                  </a:cubicBezTo>
                  <a:cubicBezTo>
                    <a:pt x="336" y="199"/>
                    <a:pt x="337" y="200"/>
                    <a:pt x="338" y="200"/>
                  </a:cubicBezTo>
                  <a:cubicBezTo>
                    <a:pt x="340" y="199"/>
                    <a:pt x="343" y="197"/>
                    <a:pt x="345" y="197"/>
                  </a:cubicBezTo>
                  <a:cubicBezTo>
                    <a:pt x="346" y="197"/>
                    <a:pt x="348" y="197"/>
                    <a:pt x="347" y="196"/>
                  </a:cubicBezTo>
                  <a:cubicBezTo>
                    <a:pt x="347" y="195"/>
                    <a:pt x="346" y="195"/>
                    <a:pt x="345" y="195"/>
                  </a:cubicBezTo>
                  <a:cubicBezTo>
                    <a:pt x="345" y="194"/>
                    <a:pt x="346" y="192"/>
                    <a:pt x="346" y="191"/>
                  </a:cubicBezTo>
                  <a:cubicBezTo>
                    <a:pt x="346" y="190"/>
                    <a:pt x="348" y="188"/>
                    <a:pt x="349" y="187"/>
                  </a:cubicBezTo>
                  <a:cubicBezTo>
                    <a:pt x="350" y="186"/>
                    <a:pt x="353" y="185"/>
                    <a:pt x="355" y="184"/>
                  </a:cubicBezTo>
                  <a:cubicBezTo>
                    <a:pt x="356" y="183"/>
                    <a:pt x="356" y="183"/>
                    <a:pt x="357" y="183"/>
                  </a:cubicBezTo>
                  <a:cubicBezTo>
                    <a:pt x="359" y="183"/>
                    <a:pt x="363" y="181"/>
                    <a:pt x="364" y="180"/>
                  </a:cubicBezTo>
                  <a:cubicBezTo>
                    <a:pt x="364" y="180"/>
                    <a:pt x="364" y="180"/>
                    <a:pt x="364" y="180"/>
                  </a:cubicBezTo>
                  <a:cubicBezTo>
                    <a:pt x="364" y="180"/>
                    <a:pt x="364" y="180"/>
                    <a:pt x="364" y="180"/>
                  </a:cubicBezTo>
                  <a:cubicBezTo>
                    <a:pt x="363" y="180"/>
                    <a:pt x="363" y="180"/>
                    <a:pt x="363" y="180"/>
                  </a:cubicBezTo>
                  <a:cubicBezTo>
                    <a:pt x="363" y="180"/>
                    <a:pt x="363" y="180"/>
                    <a:pt x="363" y="179"/>
                  </a:cubicBezTo>
                  <a:cubicBezTo>
                    <a:pt x="363" y="179"/>
                    <a:pt x="363" y="179"/>
                    <a:pt x="363" y="179"/>
                  </a:cubicBezTo>
                  <a:cubicBezTo>
                    <a:pt x="363" y="179"/>
                    <a:pt x="363" y="179"/>
                    <a:pt x="363" y="179"/>
                  </a:cubicBezTo>
                  <a:cubicBezTo>
                    <a:pt x="363" y="179"/>
                    <a:pt x="363" y="179"/>
                    <a:pt x="363" y="179"/>
                  </a:cubicBezTo>
                  <a:cubicBezTo>
                    <a:pt x="363" y="179"/>
                    <a:pt x="363" y="179"/>
                    <a:pt x="363" y="179"/>
                  </a:cubicBezTo>
                  <a:cubicBezTo>
                    <a:pt x="363" y="179"/>
                    <a:pt x="363" y="179"/>
                    <a:pt x="363" y="179"/>
                  </a:cubicBezTo>
                  <a:cubicBezTo>
                    <a:pt x="363" y="179"/>
                    <a:pt x="363" y="179"/>
                    <a:pt x="363" y="179"/>
                  </a:cubicBezTo>
                  <a:cubicBezTo>
                    <a:pt x="363" y="179"/>
                    <a:pt x="363" y="179"/>
                    <a:pt x="363" y="179"/>
                  </a:cubicBezTo>
                  <a:cubicBezTo>
                    <a:pt x="363" y="179"/>
                    <a:pt x="363" y="179"/>
                    <a:pt x="363" y="179"/>
                  </a:cubicBezTo>
                  <a:cubicBezTo>
                    <a:pt x="363" y="179"/>
                    <a:pt x="363" y="179"/>
                    <a:pt x="364" y="179"/>
                  </a:cubicBezTo>
                  <a:cubicBezTo>
                    <a:pt x="364" y="179"/>
                    <a:pt x="364" y="179"/>
                    <a:pt x="364" y="179"/>
                  </a:cubicBezTo>
                  <a:cubicBezTo>
                    <a:pt x="367" y="179"/>
                    <a:pt x="368" y="178"/>
                    <a:pt x="370" y="177"/>
                  </a:cubicBezTo>
                  <a:cubicBezTo>
                    <a:pt x="371" y="177"/>
                    <a:pt x="372" y="176"/>
                    <a:pt x="372" y="177"/>
                  </a:cubicBezTo>
                  <a:cubicBezTo>
                    <a:pt x="372" y="177"/>
                    <a:pt x="371" y="178"/>
                    <a:pt x="372" y="177"/>
                  </a:cubicBezTo>
                  <a:cubicBezTo>
                    <a:pt x="374" y="177"/>
                    <a:pt x="377" y="177"/>
                    <a:pt x="377" y="177"/>
                  </a:cubicBezTo>
                  <a:cubicBezTo>
                    <a:pt x="376" y="177"/>
                    <a:pt x="375" y="179"/>
                    <a:pt x="374" y="179"/>
                  </a:cubicBezTo>
                  <a:cubicBezTo>
                    <a:pt x="374" y="179"/>
                    <a:pt x="373" y="178"/>
                    <a:pt x="372" y="179"/>
                  </a:cubicBezTo>
                  <a:cubicBezTo>
                    <a:pt x="370" y="180"/>
                    <a:pt x="367" y="182"/>
                    <a:pt x="366" y="182"/>
                  </a:cubicBezTo>
                  <a:cubicBezTo>
                    <a:pt x="366" y="183"/>
                    <a:pt x="366" y="187"/>
                    <a:pt x="367" y="187"/>
                  </a:cubicBezTo>
                  <a:cubicBezTo>
                    <a:pt x="368" y="186"/>
                    <a:pt x="371" y="185"/>
                    <a:pt x="372" y="184"/>
                  </a:cubicBezTo>
                  <a:cubicBezTo>
                    <a:pt x="372" y="183"/>
                    <a:pt x="373" y="181"/>
                    <a:pt x="375" y="181"/>
                  </a:cubicBezTo>
                  <a:cubicBezTo>
                    <a:pt x="377" y="181"/>
                    <a:pt x="377" y="182"/>
                    <a:pt x="379" y="181"/>
                  </a:cubicBezTo>
                  <a:cubicBezTo>
                    <a:pt x="381" y="181"/>
                    <a:pt x="384" y="178"/>
                    <a:pt x="386" y="178"/>
                  </a:cubicBezTo>
                  <a:cubicBezTo>
                    <a:pt x="387" y="178"/>
                    <a:pt x="388" y="178"/>
                    <a:pt x="388" y="177"/>
                  </a:cubicBezTo>
                  <a:cubicBezTo>
                    <a:pt x="387" y="177"/>
                    <a:pt x="387" y="176"/>
                    <a:pt x="386" y="176"/>
                  </a:cubicBezTo>
                  <a:cubicBezTo>
                    <a:pt x="384" y="175"/>
                    <a:pt x="385" y="174"/>
                    <a:pt x="384" y="175"/>
                  </a:cubicBezTo>
                  <a:cubicBezTo>
                    <a:pt x="383" y="175"/>
                    <a:pt x="382" y="175"/>
                    <a:pt x="381" y="175"/>
                  </a:cubicBezTo>
                  <a:cubicBezTo>
                    <a:pt x="379" y="175"/>
                    <a:pt x="378" y="174"/>
                    <a:pt x="378" y="173"/>
                  </a:cubicBezTo>
                  <a:cubicBezTo>
                    <a:pt x="378" y="173"/>
                    <a:pt x="375" y="173"/>
                    <a:pt x="374" y="173"/>
                  </a:cubicBezTo>
                  <a:cubicBezTo>
                    <a:pt x="374" y="173"/>
                    <a:pt x="374" y="172"/>
                    <a:pt x="374" y="171"/>
                  </a:cubicBezTo>
                  <a:cubicBezTo>
                    <a:pt x="373" y="170"/>
                    <a:pt x="372" y="169"/>
                    <a:pt x="373" y="169"/>
                  </a:cubicBezTo>
                  <a:cubicBezTo>
                    <a:pt x="374" y="168"/>
                    <a:pt x="375" y="165"/>
                    <a:pt x="374" y="165"/>
                  </a:cubicBezTo>
                  <a:cubicBezTo>
                    <a:pt x="373" y="165"/>
                    <a:pt x="372" y="166"/>
                    <a:pt x="372" y="165"/>
                  </a:cubicBezTo>
                  <a:cubicBezTo>
                    <a:pt x="371" y="164"/>
                    <a:pt x="369" y="164"/>
                    <a:pt x="369" y="163"/>
                  </a:cubicBezTo>
                  <a:cubicBezTo>
                    <a:pt x="370" y="163"/>
                    <a:pt x="370" y="163"/>
                    <a:pt x="372" y="163"/>
                  </a:cubicBezTo>
                  <a:cubicBezTo>
                    <a:pt x="374" y="163"/>
                    <a:pt x="377" y="163"/>
                    <a:pt x="377" y="161"/>
                  </a:cubicBezTo>
                  <a:cubicBezTo>
                    <a:pt x="378" y="160"/>
                    <a:pt x="378" y="160"/>
                    <a:pt x="378" y="159"/>
                  </a:cubicBezTo>
                  <a:cubicBezTo>
                    <a:pt x="378" y="158"/>
                    <a:pt x="379" y="158"/>
                    <a:pt x="377" y="157"/>
                  </a:cubicBezTo>
                  <a:cubicBezTo>
                    <a:pt x="376" y="156"/>
                    <a:pt x="374" y="156"/>
                    <a:pt x="372" y="157"/>
                  </a:cubicBezTo>
                  <a:cubicBezTo>
                    <a:pt x="371" y="157"/>
                    <a:pt x="366" y="159"/>
                    <a:pt x="364" y="160"/>
                  </a:cubicBezTo>
                  <a:cubicBezTo>
                    <a:pt x="362" y="161"/>
                    <a:pt x="361" y="161"/>
                    <a:pt x="359" y="162"/>
                  </a:cubicBezTo>
                  <a:cubicBezTo>
                    <a:pt x="357" y="163"/>
                    <a:pt x="352" y="169"/>
                    <a:pt x="351" y="169"/>
                  </a:cubicBezTo>
                  <a:cubicBezTo>
                    <a:pt x="350" y="169"/>
                    <a:pt x="351" y="168"/>
                    <a:pt x="353" y="166"/>
                  </a:cubicBezTo>
                  <a:cubicBezTo>
                    <a:pt x="354" y="165"/>
                    <a:pt x="357" y="161"/>
                    <a:pt x="358" y="160"/>
                  </a:cubicBezTo>
                  <a:cubicBezTo>
                    <a:pt x="360" y="159"/>
                    <a:pt x="362" y="157"/>
                    <a:pt x="364" y="157"/>
                  </a:cubicBezTo>
                  <a:cubicBezTo>
                    <a:pt x="365" y="156"/>
                    <a:pt x="367" y="156"/>
                    <a:pt x="367" y="155"/>
                  </a:cubicBezTo>
                  <a:cubicBezTo>
                    <a:pt x="367" y="155"/>
                    <a:pt x="371" y="151"/>
                    <a:pt x="373" y="150"/>
                  </a:cubicBezTo>
                  <a:cubicBezTo>
                    <a:pt x="374" y="150"/>
                    <a:pt x="381" y="151"/>
                    <a:pt x="384" y="151"/>
                  </a:cubicBezTo>
                  <a:cubicBezTo>
                    <a:pt x="386" y="151"/>
                    <a:pt x="397" y="151"/>
                    <a:pt x="399" y="150"/>
                  </a:cubicBezTo>
                  <a:cubicBezTo>
                    <a:pt x="400" y="149"/>
                    <a:pt x="402" y="148"/>
                    <a:pt x="402" y="147"/>
                  </a:cubicBezTo>
                  <a:cubicBezTo>
                    <a:pt x="403" y="146"/>
                    <a:pt x="405" y="145"/>
                    <a:pt x="406" y="145"/>
                  </a:cubicBezTo>
                  <a:cubicBezTo>
                    <a:pt x="406" y="145"/>
                    <a:pt x="409" y="144"/>
                    <a:pt x="410" y="144"/>
                  </a:cubicBezTo>
                  <a:cubicBezTo>
                    <a:pt x="411" y="144"/>
                    <a:pt x="414" y="143"/>
                    <a:pt x="415" y="142"/>
                  </a:cubicBezTo>
                  <a:cubicBezTo>
                    <a:pt x="415" y="141"/>
                    <a:pt x="416" y="140"/>
                    <a:pt x="415" y="140"/>
                  </a:cubicBezTo>
                  <a:cubicBezTo>
                    <a:pt x="415" y="139"/>
                    <a:pt x="414" y="139"/>
                    <a:pt x="414" y="139"/>
                  </a:cubicBezTo>
                  <a:cubicBezTo>
                    <a:pt x="415" y="138"/>
                    <a:pt x="416" y="137"/>
                    <a:pt x="416" y="136"/>
                  </a:cubicBezTo>
                  <a:cubicBezTo>
                    <a:pt x="416" y="136"/>
                    <a:pt x="415" y="135"/>
                    <a:pt x="416" y="135"/>
                  </a:cubicBezTo>
                  <a:cubicBezTo>
                    <a:pt x="417" y="134"/>
                    <a:pt x="418" y="134"/>
                    <a:pt x="417" y="133"/>
                  </a:cubicBezTo>
                  <a:cubicBezTo>
                    <a:pt x="417" y="133"/>
                    <a:pt x="415" y="132"/>
                    <a:pt x="414" y="132"/>
                  </a:cubicBezTo>
                  <a:cubicBezTo>
                    <a:pt x="413" y="132"/>
                    <a:pt x="412" y="133"/>
                    <a:pt x="412" y="132"/>
                  </a:cubicBezTo>
                  <a:cubicBezTo>
                    <a:pt x="412" y="131"/>
                    <a:pt x="411" y="129"/>
                    <a:pt x="411" y="129"/>
                  </a:cubicBezTo>
                  <a:cubicBezTo>
                    <a:pt x="410" y="129"/>
                    <a:pt x="406" y="130"/>
                    <a:pt x="406" y="131"/>
                  </a:cubicBezTo>
                  <a:cubicBezTo>
                    <a:pt x="406" y="132"/>
                    <a:pt x="405" y="132"/>
                    <a:pt x="404" y="132"/>
                  </a:cubicBezTo>
                  <a:cubicBezTo>
                    <a:pt x="404" y="132"/>
                    <a:pt x="398" y="135"/>
                    <a:pt x="399" y="134"/>
                  </a:cubicBezTo>
                  <a:cubicBezTo>
                    <a:pt x="399" y="133"/>
                    <a:pt x="402" y="131"/>
                    <a:pt x="403" y="131"/>
                  </a:cubicBezTo>
                  <a:cubicBezTo>
                    <a:pt x="404" y="130"/>
                    <a:pt x="411" y="128"/>
                    <a:pt x="411" y="127"/>
                  </a:cubicBezTo>
                  <a:cubicBezTo>
                    <a:pt x="411" y="127"/>
                    <a:pt x="411" y="127"/>
                    <a:pt x="411" y="126"/>
                  </a:cubicBezTo>
                  <a:cubicBezTo>
                    <a:pt x="410" y="126"/>
                    <a:pt x="407" y="126"/>
                    <a:pt x="407" y="126"/>
                  </a:cubicBezTo>
                  <a:cubicBezTo>
                    <a:pt x="407" y="125"/>
                    <a:pt x="406" y="124"/>
                    <a:pt x="406" y="124"/>
                  </a:cubicBezTo>
                  <a:cubicBezTo>
                    <a:pt x="405" y="123"/>
                    <a:pt x="404" y="124"/>
                    <a:pt x="403" y="123"/>
                  </a:cubicBezTo>
                  <a:cubicBezTo>
                    <a:pt x="403" y="123"/>
                    <a:pt x="403" y="122"/>
                    <a:pt x="402" y="121"/>
                  </a:cubicBezTo>
                  <a:cubicBezTo>
                    <a:pt x="402" y="120"/>
                    <a:pt x="400" y="119"/>
                    <a:pt x="399" y="119"/>
                  </a:cubicBezTo>
                  <a:cubicBezTo>
                    <a:pt x="399" y="119"/>
                    <a:pt x="398" y="118"/>
                    <a:pt x="397" y="118"/>
                  </a:cubicBezTo>
                  <a:cubicBezTo>
                    <a:pt x="397" y="117"/>
                    <a:pt x="396" y="116"/>
                    <a:pt x="397" y="115"/>
                  </a:cubicBezTo>
                  <a:cubicBezTo>
                    <a:pt x="397" y="115"/>
                    <a:pt x="400" y="114"/>
                    <a:pt x="399" y="114"/>
                  </a:cubicBezTo>
                  <a:cubicBezTo>
                    <a:pt x="399" y="113"/>
                    <a:pt x="398" y="112"/>
                    <a:pt x="398" y="111"/>
                  </a:cubicBezTo>
                  <a:cubicBezTo>
                    <a:pt x="399" y="111"/>
                    <a:pt x="398" y="109"/>
                    <a:pt x="397" y="108"/>
                  </a:cubicBezTo>
                  <a:cubicBezTo>
                    <a:pt x="397" y="107"/>
                    <a:pt x="396" y="105"/>
                    <a:pt x="396" y="105"/>
                  </a:cubicBezTo>
                  <a:cubicBezTo>
                    <a:pt x="396" y="105"/>
                    <a:pt x="396" y="104"/>
                    <a:pt x="395" y="104"/>
                  </a:cubicBezTo>
                  <a:cubicBezTo>
                    <a:pt x="395" y="104"/>
                    <a:pt x="392" y="104"/>
                    <a:pt x="393" y="104"/>
                  </a:cubicBezTo>
                  <a:cubicBezTo>
                    <a:pt x="394" y="103"/>
                    <a:pt x="396" y="103"/>
                    <a:pt x="396" y="102"/>
                  </a:cubicBezTo>
                  <a:cubicBezTo>
                    <a:pt x="396" y="101"/>
                    <a:pt x="395" y="101"/>
                    <a:pt x="395" y="101"/>
                  </a:cubicBezTo>
                  <a:cubicBezTo>
                    <a:pt x="394" y="101"/>
                    <a:pt x="391" y="100"/>
                    <a:pt x="392" y="100"/>
                  </a:cubicBezTo>
                  <a:cubicBezTo>
                    <a:pt x="394" y="99"/>
                    <a:pt x="395" y="98"/>
                    <a:pt x="395" y="98"/>
                  </a:cubicBezTo>
                  <a:cubicBezTo>
                    <a:pt x="394" y="98"/>
                    <a:pt x="393" y="95"/>
                    <a:pt x="392" y="95"/>
                  </a:cubicBezTo>
                  <a:cubicBezTo>
                    <a:pt x="392" y="95"/>
                    <a:pt x="392" y="94"/>
                    <a:pt x="392" y="93"/>
                  </a:cubicBezTo>
                  <a:cubicBezTo>
                    <a:pt x="392" y="93"/>
                    <a:pt x="393" y="90"/>
                    <a:pt x="393" y="90"/>
                  </a:cubicBezTo>
                  <a:cubicBezTo>
                    <a:pt x="392" y="90"/>
                    <a:pt x="390" y="90"/>
                    <a:pt x="390" y="91"/>
                  </a:cubicBezTo>
                  <a:cubicBezTo>
                    <a:pt x="390" y="92"/>
                    <a:pt x="389" y="95"/>
                    <a:pt x="388" y="95"/>
                  </a:cubicBezTo>
                  <a:cubicBezTo>
                    <a:pt x="387" y="95"/>
                    <a:pt x="386" y="96"/>
                    <a:pt x="386" y="97"/>
                  </a:cubicBezTo>
                  <a:cubicBezTo>
                    <a:pt x="385" y="99"/>
                    <a:pt x="384" y="101"/>
                    <a:pt x="384" y="101"/>
                  </a:cubicBezTo>
                  <a:cubicBezTo>
                    <a:pt x="384" y="101"/>
                    <a:pt x="382" y="101"/>
                    <a:pt x="382" y="102"/>
                  </a:cubicBezTo>
                  <a:cubicBezTo>
                    <a:pt x="381" y="102"/>
                    <a:pt x="380" y="103"/>
                    <a:pt x="379" y="103"/>
                  </a:cubicBezTo>
                  <a:cubicBezTo>
                    <a:pt x="379" y="103"/>
                    <a:pt x="378" y="105"/>
                    <a:pt x="377" y="104"/>
                  </a:cubicBezTo>
                  <a:cubicBezTo>
                    <a:pt x="377" y="104"/>
                    <a:pt x="375" y="103"/>
                    <a:pt x="375" y="102"/>
                  </a:cubicBezTo>
                  <a:cubicBezTo>
                    <a:pt x="375" y="102"/>
                    <a:pt x="374" y="101"/>
                    <a:pt x="373" y="101"/>
                  </a:cubicBezTo>
                  <a:cubicBezTo>
                    <a:pt x="373" y="102"/>
                    <a:pt x="371" y="103"/>
                    <a:pt x="371" y="102"/>
                  </a:cubicBezTo>
                  <a:cubicBezTo>
                    <a:pt x="370" y="101"/>
                    <a:pt x="371" y="101"/>
                    <a:pt x="370" y="100"/>
                  </a:cubicBezTo>
                  <a:cubicBezTo>
                    <a:pt x="370" y="99"/>
                    <a:pt x="369" y="98"/>
                    <a:pt x="370" y="98"/>
                  </a:cubicBezTo>
                  <a:cubicBezTo>
                    <a:pt x="371" y="97"/>
                    <a:pt x="371" y="95"/>
                    <a:pt x="371" y="95"/>
                  </a:cubicBezTo>
                  <a:cubicBezTo>
                    <a:pt x="370" y="94"/>
                    <a:pt x="369" y="94"/>
                    <a:pt x="370" y="93"/>
                  </a:cubicBezTo>
                  <a:cubicBezTo>
                    <a:pt x="371" y="93"/>
                    <a:pt x="371" y="93"/>
                    <a:pt x="372" y="92"/>
                  </a:cubicBezTo>
                  <a:cubicBezTo>
                    <a:pt x="372" y="91"/>
                    <a:pt x="375" y="88"/>
                    <a:pt x="373" y="87"/>
                  </a:cubicBezTo>
                  <a:cubicBezTo>
                    <a:pt x="372" y="87"/>
                    <a:pt x="370" y="87"/>
                    <a:pt x="369" y="87"/>
                  </a:cubicBezTo>
                  <a:cubicBezTo>
                    <a:pt x="368" y="87"/>
                    <a:pt x="367" y="85"/>
                    <a:pt x="367" y="85"/>
                  </a:cubicBezTo>
                  <a:cubicBezTo>
                    <a:pt x="366" y="84"/>
                    <a:pt x="365" y="84"/>
                    <a:pt x="366" y="83"/>
                  </a:cubicBezTo>
                  <a:cubicBezTo>
                    <a:pt x="367" y="83"/>
                    <a:pt x="367" y="82"/>
                    <a:pt x="366" y="82"/>
                  </a:cubicBezTo>
                  <a:cubicBezTo>
                    <a:pt x="365" y="82"/>
                    <a:pt x="364" y="82"/>
                    <a:pt x="363" y="81"/>
                  </a:cubicBezTo>
                  <a:cubicBezTo>
                    <a:pt x="363" y="81"/>
                    <a:pt x="362" y="80"/>
                    <a:pt x="362" y="80"/>
                  </a:cubicBezTo>
                  <a:cubicBezTo>
                    <a:pt x="361" y="80"/>
                    <a:pt x="361" y="79"/>
                    <a:pt x="361" y="79"/>
                  </a:cubicBezTo>
                  <a:cubicBezTo>
                    <a:pt x="360" y="78"/>
                    <a:pt x="360" y="77"/>
                    <a:pt x="359" y="77"/>
                  </a:cubicBezTo>
                  <a:cubicBezTo>
                    <a:pt x="358" y="77"/>
                    <a:pt x="354" y="77"/>
                    <a:pt x="354" y="77"/>
                  </a:cubicBezTo>
                  <a:cubicBezTo>
                    <a:pt x="353" y="77"/>
                    <a:pt x="352" y="76"/>
                    <a:pt x="351" y="76"/>
                  </a:cubicBezTo>
                  <a:cubicBezTo>
                    <a:pt x="350" y="76"/>
                    <a:pt x="347" y="76"/>
                    <a:pt x="346" y="76"/>
                  </a:cubicBezTo>
                  <a:cubicBezTo>
                    <a:pt x="344" y="76"/>
                    <a:pt x="343" y="77"/>
                    <a:pt x="343" y="77"/>
                  </a:cubicBezTo>
                  <a:cubicBezTo>
                    <a:pt x="342" y="78"/>
                    <a:pt x="341" y="78"/>
                    <a:pt x="341" y="79"/>
                  </a:cubicBezTo>
                  <a:cubicBezTo>
                    <a:pt x="342" y="81"/>
                    <a:pt x="341" y="82"/>
                    <a:pt x="342" y="82"/>
                  </a:cubicBezTo>
                  <a:cubicBezTo>
                    <a:pt x="343" y="82"/>
                    <a:pt x="343" y="82"/>
                    <a:pt x="342" y="83"/>
                  </a:cubicBezTo>
                  <a:cubicBezTo>
                    <a:pt x="341" y="84"/>
                    <a:pt x="340" y="86"/>
                    <a:pt x="339" y="86"/>
                  </a:cubicBezTo>
                  <a:cubicBezTo>
                    <a:pt x="339" y="87"/>
                    <a:pt x="337" y="88"/>
                    <a:pt x="339" y="88"/>
                  </a:cubicBezTo>
                  <a:cubicBezTo>
                    <a:pt x="340" y="88"/>
                    <a:pt x="340" y="88"/>
                    <a:pt x="340" y="89"/>
                  </a:cubicBezTo>
                  <a:cubicBezTo>
                    <a:pt x="339" y="91"/>
                    <a:pt x="338" y="93"/>
                    <a:pt x="339" y="93"/>
                  </a:cubicBezTo>
                  <a:cubicBezTo>
                    <a:pt x="340" y="93"/>
                    <a:pt x="340" y="94"/>
                    <a:pt x="339" y="95"/>
                  </a:cubicBezTo>
                  <a:cubicBezTo>
                    <a:pt x="339" y="95"/>
                    <a:pt x="338" y="97"/>
                    <a:pt x="338" y="97"/>
                  </a:cubicBezTo>
                  <a:cubicBezTo>
                    <a:pt x="339" y="97"/>
                    <a:pt x="339" y="97"/>
                    <a:pt x="338" y="98"/>
                  </a:cubicBezTo>
                  <a:cubicBezTo>
                    <a:pt x="336" y="99"/>
                    <a:pt x="334" y="100"/>
                    <a:pt x="334" y="100"/>
                  </a:cubicBezTo>
                  <a:cubicBezTo>
                    <a:pt x="333" y="101"/>
                    <a:pt x="333" y="102"/>
                    <a:pt x="334" y="103"/>
                  </a:cubicBezTo>
                  <a:cubicBezTo>
                    <a:pt x="335" y="104"/>
                    <a:pt x="335" y="106"/>
                    <a:pt x="335" y="106"/>
                  </a:cubicBezTo>
                  <a:cubicBezTo>
                    <a:pt x="335" y="107"/>
                    <a:pt x="336" y="107"/>
                    <a:pt x="336" y="109"/>
                  </a:cubicBezTo>
                  <a:cubicBezTo>
                    <a:pt x="336" y="110"/>
                    <a:pt x="336" y="112"/>
                    <a:pt x="336" y="113"/>
                  </a:cubicBezTo>
                  <a:cubicBezTo>
                    <a:pt x="337" y="115"/>
                    <a:pt x="335" y="119"/>
                    <a:pt x="334" y="120"/>
                  </a:cubicBezTo>
                  <a:cubicBezTo>
                    <a:pt x="333" y="120"/>
                    <a:pt x="332" y="123"/>
                    <a:pt x="332" y="122"/>
                  </a:cubicBezTo>
                  <a:cubicBezTo>
                    <a:pt x="332" y="122"/>
                    <a:pt x="332" y="121"/>
                    <a:pt x="331" y="122"/>
                  </a:cubicBezTo>
                  <a:cubicBezTo>
                    <a:pt x="330" y="123"/>
                    <a:pt x="329" y="125"/>
                    <a:pt x="329" y="125"/>
                  </a:cubicBezTo>
                  <a:cubicBezTo>
                    <a:pt x="328" y="126"/>
                    <a:pt x="326" y="126"/>
                    <a:pt x="326" y="127"/>
                  </a:cubicBezTo>
                  <a:cubicBezTo>
                    <a:pt x="326" y="127"/>
                    <a:pt x="328" y="128"/>
                    <a:pt x="327" y="129"/>
                  </a:cubicBezTo>
                  <a:cubicBezTo>
                    <a:pt x="327" y="130"/>
                    <a:pt x="326" y="132"/>
                    <a:pt x="326" y="133"/>
                  </a:cubicBezTo>
                  <a:cubicBezTo>
                    <a:pt x="326" y="133"/>
                    <a:pt x="325" y="136"/>
                    <a:pt x="326" y="136"/>
                  </a:cubicBezTo>
                  <a:cubicBezTo>
                    <a:pt x="327" y="137"/>
                    <a:pt x="327" y="138"/>
                    <a:pt x="327" y="139"/>
                  </a:cubicBezTo>
                  <a:cubicBezTo>
                    <a:pt x="326" y="141"/>
                    <a:pt x="326" y="142"/>
                    <a:pt x="325" y="142"/>
                  </a:cubicBezTo>
                  <a:cubicBezTo>
                    <a:pt x="323" y="143"/>
                    <a:pt x="323" y="144"/>
                    <a:pt x="323" y="145"/>
                  </a:cubicBezTo>
                  <a:cubicBezTo>
                    <a:pt x="323" y="146"/>
                    <a:pt x="323" y="147"/>
                    <a:pt x="322" y="146"/>
                  </a:cubicBezTo>
                  <a:cubicBezTo>
                    <a:pt x="322" y="146"/>
                    <a:pt x="321" y="145"/>
                    <a:pt x="320" y="145"/>
                  </a:cubicBezTo>
                  <a:cubicBezTo>
                    <a:pt x="320" y="146"/>
                    <a:pt x="320" y="148"/>
                    <a:pt x="319" y="147"/>
                  </a:cubicBezTo>
                  <a:cubicBezTo>
                    <a:pt x="318" y="147"/>
                    <a:pt x="316" y="144"/>
                    <a:pt x="316" y="144"/>
                  </a:cubicBezTo>
                  <a:cubicBezTo>
                    <a:pt x="317" y="143"/>
                    <a:pt x="318" y="143"/>
                    <a:pt x="317" y="142"/>
                  </a:cubicBezTo>
                  <a:cubicBezTo>
                    <a:pt x="316" y="142"/>
                    <a:pt x="313" y="141"/>
                    <a:pt x="312" y="140"/>
                  </a:cubicBezTo>
                  <a:cubicBezTo>
                    <a:pt x="312" y="139"/>
                    <a:pt x="313" y="139"/>
                    <a:pt x="312" y="138"/>
                  </a:cubicBezTo>
                  <a:cubicBezTo>
                    <a:pt x="310" y="136"/>
                    <a:pt x="308" y="136"/>
                    <a:pt x="308" y="134"/>
                  </a:cubicBezTo>
                  <a:cubicBezTo>
                    <a:pt x="309" y="133"/>
                    <a:pt x="310" y="131"/>
                    <a:pt x="310" y="129"/>
                  </a:cubicBezTo>
                  <a:cubicBezTo>
                    <a:pt x="310" y="128"/>
                    <a:pt x="311" y="127"/>
                    <a:pt x="312" y="126"/>
                  </a:cubicBezTo>
                  <a:cubicBezTo>
                    <a:pt x="313" y="126"/>
                    <a:pt x="315" y="125"/>
                    <a:pt x="314" y="124"/>
                  </a:cubicBezTo>
                  <a:cubicBezTo>
                    <a:pt x="313" y="124"/>
                    <a:pt x="304" y="124"/>
                    <a:pt x="303" y="124"/>
                  </a:cubicBezTo>
                  <a:cubicBezTo>
                    <a:pt x="302" y="123"/>
                    <a:pt x="302" y="123"/>
                    <a:pt x="301" y="123"/>
                  </a:cubicBezTo>
                  <a:cubicBezTo>
                    <a:pt x="300" y="122"/>
                    <a:pt x="298" y="120"/>
                    <a:pt x="297" y="120"/>
                  </a:cubicBezTo>
                  <a:cubicBezTo>
                    <a:pt x="296" y="119"/>
                    <a:pt x="295" y="118"/>
                    <a:pt x="294" y="117"/>
                  </a:cubicBezTo>
                  <a:cubicBezTo>
                    <a:pt x="294" y="116"/>
                    <a:pt x="291" y="113"/>
                    <a:pt x="290" y="113"/>
                  </a:cubicBezTo>
                  <a:cubicBezTo>
                    <a:pt x="290" y="113"/>
                    <a:pt x="287" y="114"/>
                    <a:pt x="287" y="113"/>
                  </a:cubicBezTo>
                  <a:cubicBezTo>
                    <a:pt x="286" y="113"/>
                    <a:pt x="284" y="111"/>
                    <a:pt x="283" y="111"/>
                  </a:cubicBezTo>
                  <a:cubicBezTo>
                    <a:pt x="282" y="111"/>
                    <a:pt x="278" y="113"/>
                    <a:pt x="277" y="113"/>
                  </a:cubicBezTo>
                  <a:cubicBezTo>
                    <a:pt x="277" y="113"/>
                    <a:pt x="278" y="111"/>
                    <a:pt x="279" y="111"/>
                  </a:cubicBezTo>
                  <a:cubicBezTo>
                    <a:pt x="279" y="110"/>
                    <a:pt x="279" y="103"/>
                    <a:pt x="279" y="102"/>
                  </a:cubicBezTo>
                  <a:cubicBezTo>
                    <a:pt x="278" y="102"/>
                    <a:pt x="277" y="101"/>
                    <a:pt x="276" y="101"/>
                  </a:cubicBezTo>
                  <a:cubicBezTo>
                    <a:pt x="275" y="101"/>
                    <a:pt x="274" y="103"/>
                    <a:pt x="273" y="102"/>
                  </a:cubicBezTo>
                  <a:cubicBezTo>
                    <a:pt x="273" y="101"/>
                    <a:pt x="272" y="99"/>
                    <a:pt x="272" y="99"/>
                  </a:cubicBezTo>
                  <a:cubicBezTo>
                    <a:pt x="272" y="98"/>
                    <a:pt x="273" y="97"/>
                    <a:pt x="273" y="96"/>
                  </a:cubicBezTo>
                  <a:cubicBezTo>
                    <a:pt x="273" y="96"/>
                    <a:pt x="276" y="90"/>
                    <a:pt x="277" y="88"/>
                  </a:cubicBezTo>
                  <a:cubicBezTo>
                    <a:pt x="278" y="87"/>
                    <a:pt x="280" y="87"/>
                    <a:pt x="280" y="85"/>
                  </a:cubicBezTo>
                  <a:cubicBezTo>
                    <a:pt x="280" y="84"/>
                    <a:pt x="279" y="83"/>
                    <a:pt x="279" y="82"/>
                  </a:cubicBezTo>
                  <a:cubicBezTo>
                    <a:pt x="279" y="81"/>
                    <a:pt x="279" y="79"/>
                    <a:pt x="280" y="79"/>
                  </a:cubicBezTo>
                  <a:cubicBezTo>
                    <a:pt x="281" y="79"/>
                    <a:pt x="281" y="80"/>
                    <a:pt x="281" y="79"/>
                  </a:cubicBezTo>
                  <a:cubicBezTo>
                    <a:pt x="282" y="78"/>
                    <a:pt x="282" y="76"/>
                    <a:pt x="283" y="77"/>
                  </a:cubicBezTo>
                  <a:cubicBezTo>
                    <a:pt x="284" y="77"/>
                    <a:pt x="284" y="79"/>
                    <a:pt x="284" y="79"/>
                  </a:cubicBezTo>
                  <a:cubicBezTo>
                    <a:pt x="285" y="79"/>
                    <a:pt x="288" y="80"/>
                    <a:pt x="287" y="79"/>
                  </a:cubicBezTo>
                  <a:cubicBezTo>
                    <a:pt x="287" y="79"/>
                    <a:pt x="285" y="78"/>
                    <a:pt x="286" y="77"/>
                  </a:cubicBezTo>
                  <a:cubicBezTo>
                    <a:pt x="287" y="77"/>
                    <a:pt x="289" y="75"/>
                    <a:pt x="289" y="74"/>
                  </a:cubicBezTo>
                  <a:cubicBezTo>
                    <a:pt x="288" y="74"/>
                    <a:pt x="287" y="73"/>
                    <a:pt x="288" y="73"/>
                  </a:cubicBezTo>
                  <a:cubicBezTo>
                    <a:pt x="289" y="72"/>
                    <a:pt x="290" y="73"/>
                    <a:pt x="291" y="74"/>
                  </a:cubicBezTo>
                  <a:cubicBezTo>
                    <a:pt x="291" y="74"/>
                    <a:pt x="292" y="75"/>
                    <a:pt x="294" y="75"/>
                  </a:cubicBezTo>
                  <a:cubicBezTo>
                    <a:pt x="295" y="74"/>
                    <a:pt x="296" y="73"/>
                    <a:pt x="296" y="72"/>
                  </a:cubicBezTo>
                  <a:cubicBezTo>
                    <a:pt x="296" y="71"/>
                    <a:pt x="293" y="68"/>
                    <a:pt x="291" y="67"/>
                  </a:cubicBezTo>
                  <a:cubicBezTo>
                    <a:pt x="290" y="67"/>
                    <a:pt x="296" y="69"/>
                    <a:pt x="297" y="70"/>
                  </a:cubicBezTo>
                  <a:cubicBezTo>
                    <a:pt x="297" y="70"/>
                    <a:pt x="298" y="69"/>
                    <a:pt x="298" y="67"/>
                  </a:cubicBezTo>
                  <a:cubicBezTo>
                    <a:pt x="298" y="66"/>
                    <a:pt x="298" y="66"/>
                    <a:pt x="299" y="66"/>
                  </a:cubicBezTo>
                  <a:cubicBezTo>
                    <a:pt x="300" y="66"/>
                    <a:pt x="301" y="65"/>
                    <a:pt x="302" y="65"/>
                  </a:cubicBezTo>
                  <a:cubicBezTo>
                    <a:pt x="302" y="64"/>
                    <a:pt x="304" y="67"/>
                    <a:pt x="305" y="67"/>
                  </a:cubicBezTo>
                  <a:cubicBezTo>
                    <a:pt x="306" y="66"/>
                    <a:pt x="308" y="65"/>
                    <a:pt x="308" y="64"/>
                  </a:cubicBezTo>
                  <a:cubicBezTo>
                    <a:pt x="309" y="63"/>
                    <a:pt x="309" y="61"/>
                    <a:pt x="310" y="60"/>
                  </a:cubicBezTo>
                  <a:cubicBezTo>
                    <a:pt x="311" y="59"/>
                    <a:pt x="312" y="57"/>
                    <a:pt x="312" y="57"/>
                  </a:cubicBezTo>
                  <a:cubicBezTo>
                    <a:pt x="311" y="57"/>
                    <a:pt x="308" y="57"/>
                    <a:pt x="306" y="56"/>
                  </a:cubicBezTo>
                  <a:cubicBezTo>
                    <a:pt x="304" y="55"/>
                    <a:pt x="301" y="54"/>
                    <a:pt x="301" y="54"/>
                  </a:cubicBezTo>
                  <a:cubicBezTo>
                    <a:pt x="300" y="54"/>
                    <a:pt x="292" y="55"/>
                    <a:pt x="292" y="55"/>
                  </a:cubicBezTo>
                  <a:cubicBezTo>
                    <a:pt x="292" y="54"/>
                    <a:pt x="294" y="54"/>
                    <a:pt x="295" y="54"/>
                  </a:cubicBezTo>
                  <a:cubicBezTo>
                    <a:pt x="296" y="54"/>
                    <a:pt x="299" y="53"/>
                    <a:pt x="299" y="53"/>
                  </a:cubicBezTo>
                  <a:cubicBezTo>
                    <a:pt x="299" y="53"/>
                    <a:pt x="298" y="52"/>
                    <a:pt x="299" y="51"/>
                  </a:cubicBezTo>
                  <a:cubicBezTo>
                    <a:pt x="300" y="51"/>
                    <a:pt x="301" y="51"/>
                    <a:pt x="302" y="52"/>
                  </a:cubicBezTo>
                  <a:cubicBezTo>
                    <a:pt x="304" y="52"/>
                    <a:pt x="307" y="54"/>
                    <a:pt x="308" y="54"/>
                  </a:cubicBezTo>
                  <a:cubicBezTo>
                    <a:pt x="308" y="55"/>
                    <a:pt x="312" y="56"/>
                    <a:pt x="313" y="56"/>
                  </a:cubicBezTo>
                  <a:cubicBezTo>
                    <a:pt x="314" y="55"/>
                    <a:pt x="319" y="51"/>
                    <a:pt x="319" y="51"/>
                  </a:cubicBezTo>
                  <a:cubicBezTo>
                    <a:pt x="320" y="50"/>
                    <a:pt x="317" y="47"/>
                    <a:pt x="317" y="47"/>
                  </a:cubicBezTo>
                  <a:cubicBezTo>
                    <a:pt x="318" y="46"/>
                    <a:pt x="318" y="47"/>
                    <a:pt x="320" y="47"/>
                  </a:cubicBezTo>
                  <a:cubicBezTo>
                    <a:pt x="321" y="46"/>
                    <a:pt x="322" y="46"/>
                    <a:pt x="322" y="47"/>
                  </a:cubicBezTo>
                  <a:cubicBezTo>
                    <a:pt x="322" y="47"/>
                    <a:pt x="322" y="50"/>
                    <a:pt x="323" y="50"/>
                  </a:cubicBezTo>
                  <a:cubicBezTo>
                    <a:pt x="324" y="50"/>
                    <a:pt x="326" y="51"/>
                    <a:pt x="325" y="50"/>
                  </a:cubicBezTo>
                  <a:cubicBezTo>
                    <a:pt x="325" y="49"/>
                    <a:pt x="324" y="48"/>
                    <a:pt x="325" y="48"/>
                  </a:cubicBezTo>
                  <a:cubicBezTo>
                    <a:pt x="326" y="48"/>
                    <a:pt x="326" y="47"/>
                    <a:pt x="326" y="46"/>
                  </a:cubicBezTo>
                  <a:cubicBezTo>
                    <a:pt x="326" y="46"/>
                    <a:pt x="327" y="46"/>
                    <a:pt x="326" y="45"/>
                  </a:cubicBezTo>
                  <a:cubicBezTo>
                    <a:pt x="325" y="44"/>
                    <a:pt x="323" y="43"/>
                    <a:pt x="324" y="43"/>
                  </a:cubicBezTo>
                  <a:cubicBezTo>
                    <a:pt x="324" y="43"/>
                    <a:pt x="326" y="42"/>
                    <a:pt x="326" y="43"/>
                  </a:cubicBezTo>
                  <a:cubicBezTo>
                    <a:pt x="327" y="44"/>
                    <a:pt x="328" y="44"/>
                    <a:pt x="328" y="45"/>
                  </a:cubicBezTo>
                  <a:cubicBezTo>
                    <a:pt x="328" y="46"/>
                    <a:pt x="329" y="47"/>
                    <a:pt x="329" y="48"/>
                  </a:cubicBezTo>
                  <a:cubicBezTo>
                    <a:pt x="329" y="48"/>
                    <a:pt x="329" y="49"/>
                    <a:pt x="330" y="49"/>
                  </a:cubicBezTo>
                  <a:cubicBezTo>
                    <a:pt x="330" y="49"/>
                    <a:pt x="330" y="48"/>
                    <a:pt x="331" y="47"/>
                  </a:cubicBezTo>
                  <a:cubicBezTo>
                    <a:pt x="333" y="46"/>
                    <a:pt x="334" y="46"/>
                    <a:pt x="335" y="45"/>
                  </a:cubicBezTo>
                  <a:cubicBezTo>
                    <a:pt x="337" y="45"/>
                    <a:pt x="336" y="44"/>
                    <a:pt x="338" y="44"/>
                  </a:cubicBezTo>
                  <a:cubicBezTo>
                    <a:pt x="339" y="44"/>
                    <a:pt x="340" y="43"/>
                    <a:pt x="340" y="42"/>
                  </a:cubicBezTo>
                  <a:cubicBezTo>
                    <a:pt x="340" y="42"/>
                    <a:pt x="341" y="38"/>
                    <a:pt x="340" y="38"/>
                  </a:cubicBezTo>
                  <a:cubicBezTo>
                    <a:pt x="340" y="37"/>
                    <a:pt x="339" y="36"/>
                    <a:pt x="339" y="35"/>
                  </a:cubicBezTo>
                  <a:cubicBezTo>
                    <a:pt x="339" y="34"/>
                    <a:pt x="339" y="32"/>
                    <a:pt x="339" y="32"/>
                  </a:cubicBezTo>
                  <a:cubicBezTo>
                    <a:pt x="339" y="31"/>
                    <a:pt x="338" y="30"/>
                    <a:pt x="340" y="30"/>
                  </a:cubicBezTo>
                  <a:cubicBezTo>
                    <a:pt x="341" y="30"/>
                    <a:pt x="343" y="31"/>
                    <a:pt x="344" y="30"/>
                  </a:cubicBezTo>
                  <a:cubicBezTo>
                    <a:pt x="344" y="29"/>
                    <a:pt x="344" y="28"/>
                    <a:pt x="344" y="27"/>
                  </a:cubicBezTo>
                  <a:cubicBezTo>
                    <a:pt x="343" y="27"/>
                    <a:pt x="343" y="27"/>
                    <a:pt x="344" y="26"/>
                  </a:cubicBezTo>
                  <a:cubicBezTo>
                    <a:pt x="345" y="26"/>
                    <a:pt x="345" y="25"/>
                    <a:pt x="344" y="25"/>
                  </a:cubicBezTo>
                  <a:cubicBezTo>
                    <a:pt x="343" y="25"/>
                    <a:pt x="342" y="26"/>
                    <a:pt x="341" y="25"/>
                  </a:cubicBezTo>
                  <a:cubicBezTo>
                    <a:pt x="341" y="25"/>
                    <a:pt x="341" y="24"/>
                    <a:pt x="341" y="24"/>
                  </a:cubicBezTo>
                  <a:cubicBezTo>
                    <a:pt x="342" y="23"/>
                    <a:pt x="340" y="23"/>
                    <a:pt x="341" y="22"/>
                  </a:cubicBezTo>
                  <a:cubicBezTo>
                    <a:pt x="341" y="22"/>
                    <a:pt x="342" y="21"/>
                    <a:pt x="342" y="21"/>
                  </a:cubicBezTo>
                  <a:cubicBezTo>
                    <a:pt x="341" y="21"/>
                    <a:pt x="339" y="20"/>
                    <a:pt x="339" y="20"/>
                  </a:cubicBezTo>
                  <a:cubicBezTo>
                    <a:pt x="339" y="21"/>
                    <a:pt x="337" y="21"/>
                    <a:pt x="337" y="21"/>
                  </a:cubicBezTo>
                  <a:cubicBezTo>
                    <a:pt x="336" y="20"/>
                    <a:pt x="336" y="20"/>
                    <a:pt x="335" y="20"/>
                  </a:cubicBezTo>
                  <a:cubicBezTo>
                    <a:pt x="334" y="20"/>
                    <a:pt x="331" y="20"/>
                    <a:pt x="331" y="20"/>
                  </a:cubicBezTo>
                  <a:cubicBezTo>
                    <a:pt x="331" y="20"/>
                    <a:pt x="330" y="19"/>
                    <a:pt x="330" y="20"/>
                  </a:cubicBezTo>
                  <a:cubicBezTo>
                    <a:pt x="330" y="20"/>
                    <a:pt x="331" y="21"/>
                    <a:pt x="330" y="21"/>
                  </a:cubicBezTo>
                  <a:cubicBezTo>
                    <a:pt x="329" y="21"/>
                    <a:pt x="330" y="23"/>
                    <a:pt x="330" y="23"/>
                  </a:cubicBezTo>
                  <a:cubicBezTo>
                    <a:pt x="330" y="24"/>
                    <a:pt x="329" y="25"/>
                    <a:pt x="330" y="25"/>
                  </a:cubicBezTo>
                  <a:cubicBezTo>
                    <a:pt x="330" y="25"/>
                    <a:pt x="332" y="26"/>
                    <a:pt x="331" y="27"/>
                  </a:cubicBezTo>
                  <a:cubicBezTo>
                    <a:pt x="331" y="27"/>
                    <a:pt x="333" y="27"/>
                    <a:pt x="332" y="28"/>
                  </a:cubicBezTo>
                  <a:cubicBezTo>
                    <a:pt x="331" y="28"/>
                    <a:pt x="331" y="29"/>
                    <a:pt x="330" y="28"/>
                  </a:cubicBezTo>
                  <a:cubicBezTo>
                    <a:pt x="329" y="28"/>
                    <a:pt x="328" y="28"/>
                    <a:pt x="328" y="28"/>
                  </a:cubicBezTo>
                  <a:cubicBezTo>
                    <a:pt x="327" y="29"/>
                    <a:pt x="326" y="33"/>
                    <a:pt x="325" y="34"/>
                  </a:cubicBezTo>
                  <a:cubicBezTo>
                    <a:pt x="324" y="34"/>
                    <a:pt x="323" y="37"/>
                    <a:pt x="323" y="36"/>
                  </a:cubicBezTo>
                  <a:cubicBezTo>
                    <a:pt x="322" y="36"/>
                    <a:pt x="322" y="35"/>
                    <a:pt x="322" y="36"/>
                  </a:cubicBezTo>
                  <a:cubicBezTo>
                    <a:pt x="321" y="37"/>
                    <a:pt x="323" y="39"/>
                    <a:pt x="321" y="39"/>
                  </a:cubicBezTo>
                  <a:cubicBezTo>
                    <a:pt x="320" y="40"/>
                    <a:pt x="319" y="41"/>
                    <a:pt x="319" y="41"/>
                  </a:cubicBezTo>
                  <a:cubicBezTo>
                    <a:pt x="318" y="41"/>
                    <a:pt x="317" y="41"/>
                    <a:pt x="317" y="39"/>
                  </a:cubicBezTo>
                  <a:cubicBezTo>
                    <a:pt x="316" y="38"/>
                    <a:pt x="316" y="37"/>
                    <a:pt x="315" y="37"/>
                  </a:cubicBezTo>
                  <a:cubicBezTo>
                    <a:pt x="315" y="36"/>
                    <a:pt x="316" y="33"/>
                    <a:pt x="316" y="33"/>
                  </a:cubicBezTo>
                  <a:cubicBezTo>
                    <a:pt x="316" y="32"/>
                    <a:pt x="317" y="31"/>
                    <a:pt x="317" y="32"/>
                  </a:cubicBezTo>
                  <a:cubicBezTo>
                    <a:pt x="317" y="32"/>
                    <a:pt x="318" y="32"/>
                    <a:pt x="318" y="30"/>
                  </a:cubicBezTo>
                  <a:cubicBezTo>
                    <a:pt x="319" y="29"/>
                    <a:pt x="320" y="28"/>
                    <a:pt x="319" y="27"/>
                  </a:cubicBezTo>
                  <a:cubicBezTo>
                    <a:pt x="318" y="26"/>
                    <a:pt x="318" y="26"/>
                    <a:pt x="317" y="25"/>
                  </a:cubicBezTo>
                  <a:cubicBezTo>
                    <a:pt x="317" y="24"/>
                    <a:pt x="315" y="24"/>
                    <a:pt x="314" y="25"/>
                  </a:cubicBezTo>
                  <a:cubicBezTo>
                    <a:pt x="314" y="25"/>
                    <a:pt x="312" y="25"/>
                    <a:pt x="313" y="26"/>
                  </a:cubicBezTo>
                  <a:cubicBezTo>
                    <a:pt x="313" y="27"/>
                    <a:pt x="312" y="29"/>
                    <a:pt x="312" y="29"/>
                  </a:cubicBezTo>
                  <a:cubicBezTo>
                    <a:pt x="311" y="30"/>
                    <a:pt x="309" y="32"/>
                    <a:pt x="308" y="32"/>
                  </a:cubicBezTo>
                  <a:cubicBezTo>
                    <a:pt x="308" y="32"/>
                    <a:pt x="307" y="30"/>
                    <a:pt x="307" y="30"/>
                  </a:cubicBezTo>
                  <a:cubicBezTo>
                    <a:pt x="308" y="29"/>
                    <a:pt x="309" y="26"/>
                    <a:pt x="308" y="26"/>
                  </a:cubicBezTo>
                  <a:cubicBezTo>
                    <a:pt x="308" y="25"/>
                    <a:pt x="306" y="24"/>
                    <a:pt x="307" y="24"/>
                  </a:cubicBezTo>
                  <a:cubicBezTo>
                    <a:pt x="308" y="24"/>
                    <a:pt x="309" y="24"/>
                    <a:pt x="309" y="24"/>
                  </a:cubicBezTo>
                  <a:cubicBezTo>
                    <a:pt x="308" y="23"/>
                    <a:pt x="307" y="23"/>
                    <a:pt x="306" y="23"/>
                  </a:cubicBezTo>
                  <a:cubicBezTo>
                    <a:pt x="305" y="22"/>
                    <a:pt x="306" y="21"/>
                    <a:pt x="305" y="21"/>
                  </a:cubicBezTo>
                  <a:cubicBezTo>
                    <a:pt x="304" y="20"/>
                    <a:pt x="303" y="20"/>
                    <a:pt x="303" y="19"/>
                  </a:cubicBezTo>
                  <a:cubicBezTo>
                    <a:pt x="304" y="19"/>
                    <a:pt x="305" y="19"/>
                    <a:pt x="306" y="18"/>
                  </a:cubicBezTo>
                  <a:cubicBezTo>
                    <a:pt x="308" y="18"/>
                    <a:pt x="308" y="16"/>
                    <a:pt x="307" y="17"/>
                  </a:cubicBezTo>
                  <a:cubicBezTo>
                    <a:pt x="307" y="17"/>
                    <a:pt x="306" y="17"/>
                    <a:pt x="305" y="17"/>
                  </a:cubicBezTo>
                  <a:cubicBezTo>
                    <a:pt x="305" y="17"/>
                    <a:pt x="304" y="17"/>
                    <a:pt x="305" y="16"/>
                  </a:cubicBezTo>
                  <a:cubicBezTo>
                    <a:pt x="306" y="16"/>
                    <a:pt x="308" y="17"/>
                    <a:pt x="308" y="16"/>
                  </a:cubicBezTo>
                  <a:cubicBezTo>
                    <a:pt x="308" y="15"/>
                    <a:pt x="308" y="13"/>
                    <a:pt x="306" y="11"/>
                  </a:cubicBezTo>
                  <a:cubicBezTo>
                    <a:pt x="305" y="10"/>
                    <a:pt x="304" y="9"/>
                    <a:pt x="304" y="8"/>
                  </a:cubicBezTo>
                  <a:cubicBezTo>
                    <a:pt x="304" y="7"/>
                    <a:pt x="304" y="5"/>
                    <a:pt x="304" y="5"/>
                  </a:cubicBezTo>
                  <a:cubicBezTo>
                    <a:pt x="305" y="4"/>
                    <a:pt x="304" y="1"/>
                    <a:pt x="302" y="1"/>
                  </a:cubicBezTo>
                  <a:cubicBezTo>
                    <a:pt x="301" y="1"/>
                    <a:pt x="298" y="0"/>
                    <a:pt x="298" y="2"/>
                  </a:cubicBezTo>
                  <a:cubicBezTo>
                    <a:pt x="298" y="3"/>
                    <a:pt x="299" y="4"/>
                    <a:pt x="298" y="5"/>
                  </a:cubicBezTo>
                  <a:cubicBezTo>
                    <a:pt x="298" y="5"/>
                    <a:pt x="297" y="6"/>
                    <a:pt x="297" y="6"/>
                  </a:cubicBezTo>
                  <a:cubicBezTo>
                    <a:pt x="297" y="5"/>
                    <a:pt x="296" y="5"/>
                    <a:pt x="296" y="5"/>
                  </a:cubicBezTo>
                  <a:cubicBezTo>
                    <a:pt x="295" y="5"/>
                    <a:pt x="294" y="5"/>
                    <a:pt x="294" y="6"/>
                  </a:cubicBezTo>
                  <a:cubicBezTo>
                    <a:pt x="294" y="7"/>
                    <a:pt x="292" y="9"/>
                    <a:pt x="291" y="10"/>
                  </a:cubicBezTo>
                  <a:cubicBezTo>
                    <a:pt x="290" y="12"/>
                    <a:pt x="290" y="13"/>
                    <a:pt x="290" y="15"/>
                  </a:cubicBezTo>
                  <a:cubicBezTo>
                    <a:pt x="289" y="17"/>
                    <a:pt x="290" y="18"/>
                    <a:pt x="291" y="18"/>
                  </a:cubicBezTo>
                  <a:cubicBezTo>
                    <a:pt x="292" y="18"/>
                    <a:pt x="291" y="19"/>
                    <a:pt x="293" y="19"/>
                  </a:cubicBezTo>
                  <a:cubicBezTo>
                    <a:pt x="294" y="19"/>
                    <a:pt x="294" y="21"/>
                    <a:pt x="294" y="21"/>
                  </a:cubicBezTo>
                  <a:cubicBezTo>
                    <a:pt x="295" y="21"/>
                    <a:pt x="296" y="21"/>
                    <a:pt x="297" y="21"/>
                  </a:cubicBezTo>
                  <a:cubicBezTo>
                    <a:pt x="298" y="21"/>
                    <a:pt x="301" y="21"/>
                    <a:pt x="300" y="22"/>
                  </a:cubicBezTo>
                  <a:cubicBezTo>
                    <a:pt x="299" y="22"/>
                    <a:pt x="298" y="22"/>
                    <a:pt x="297" y="23"/>
                  </a:cubicBezTo>
                  <a:cubicBezTo>
                    <a:pt x="296" y="24"/>
                    <a:pt x="295" y="26"/>
                    <a:pt x="294" y="27"/>
                  </a:cubicBezTo>
                  <a:cubicBezTo>
                    <a:pt x="293" y="27"/>
                    <a:pt x="293" y="29"/>
                    <a:pt x="293" y="28"/>
                  </a:cubicBezTo>
                  <a:cubicBezTo>
                    <a:pt x="294" y="28"/>
                    <a:pt x="297" y="27"/>
                    <a:pt x="297" y="27"/>
                  </a:cubicBezTo>
                  <a:cubicBezTo>
                    <a:pt x="297" y="27"/>
                    <a:pt x="296" y="29"/>
                    <a:pt x="296" y="29"/>
                  </a:cubicBezTo>
                  <a:cubicBezTo>
                    <a:pt x="297" y="30"/>
                    <a:pt x="297" y="30"/>
                    <a:pt x="296" y="30"/>
                  </a:cubicBezTo>
                  <a:cubicBezTo>
                    <a:pt x="295" y="31"/>
                    <a:pt x="293" y="31"/>
                    <a:pt x="293" y="32"/>
                  </a:cubicBezTo>
                  <a:cubicBezTo>
                    <a:pt x="292" y="33"/>
                    <a:pt x="290" y="34"/>
                    <a:pt x="290" y="35"/>
                  </a:cubicBezTo>
                  <a:cubicBezTo>
                    <a:pt x="289" y="35"/>
                    <a:pt x="288" y="36"/>
                    <a:pt x="287" y="36"/>
                  </a:cubicBezTo>
                  <a:cubicBezTo>
                    <a:pt x="287" y="36"/>
                    <a:pt x="286" y="37"/>
                    <a:pt x="287" y="38"/>
                  </a:cubicBezTo>
                  <a:cubicBezTo>
                    <a:pt x="287" y="39"/>
                    <a:pt x="288" y="41"/>
                    <a:pt x="287" y="41"/>
                  </a:cubicBezTo>
                  <a:cubicBezTo>
                    <a:pt x="286" y="42"/>
                    <a:pt x="286" y="44"/>
                    <a:pt x="286" y="43"/>
                  </a:cubicBezTo>
                  <a:cubicBezTo>
                    <a:pt x="286" y="41"/>
                    <a:pt x="286" y="40"/>
                    <a:pt x="285" y="39"/>
                  </a:cubicBezTo>
                  <a:cubicBezTo>
                    <a:pt x="283" y="39"/>
                    <a:pt x="283" y="37"/>
                    <a:pt x="284" y="36"/>
                  </a:cubicBezTo>
                  <a:cubicBezTo>
                    <a:pt x="284" y="36"/>
                    <a:pt x="285" y="35"/>
                    <a:pt x="284" y="35"/>
                  </a:cubicBezTo>
                  <a:cubicBezTo>
                    <a:pt x="284" y="34"/>
                    <a:pt x="284" y="34"/>
                    <a:pt x="284" y="33"/>
                  </a:cubicBezTo>
                  <a:cubicBezTo>
                    <a:pt x="284" y="33"/>
                    <a:pt x="286" y="32"/>
                    <a:pt x="284" y="32"/>
                  </a:cubicBezTo>
                  <a:cubicBezTo>
                    <a:pt x="283" y="32"/>
                    <a:pt x="282" y="30"/>
                    <a:pt x="281" y="31"/>
                  </a:cubicBezTo>
                  <a:cubicBezTo>
                    <a:pt x="281" y="31"/>
                    <a:pt x="279" y="32"/>
                    <a:pt x="279" y="33"/>
                  </a:cubicBezTo>
                  <a:cubicBezTo>
                    <a:pt x="279" y="34"/>
                    <a:pt x="280" y="37"/>
                    <a:pt x="279" y="37"/>
                  </a:cubicBezTo>
                  <a:cubicBezTo>
                    <a:pt x="279" y="36"/>
                    <a:pt x="278" y="35"/>
                    <a:pt x="277" y="35"/>
                  </a:cubicBezTo>
                  <a:cubicBezTo>
                    <a:pt x="277" y="35"/>
                    <a:pt x="275" y="37"/>
                    <a:pt x="274" y="36"/>
                  </a:cubicBezTo>
                  <a:cubicBezTo>
                    <a:pt x="273" y="36"/>
                    <a:pt x="271" y="36"/>
                    <a:pt x="270" y="36"/>
                  </a:cubicBezTo>
                  <a:cubicBezTo>
                    <a:pt x="269" y="36"/>
                    <a:pt x="266" y="37"/>
                    <a:pt x="265" y="37"/>
                  </a:cubicBezTo>
                  <a:cubicBezTo>
                    <a:pt x="265" y="37"/>
                    <a:pt x="263" y="37"/>
                    <a:pt x="262" y="37"/>
                  </a:cubicBezTo>
                  <a:cubicBezTo>
                    <a:pt x="262" y="37"/>
                    <a:pt x="262" y="36"/>
                    <a:pt x="261" y="35"/>
                  </a:cubicBezTo>
                  <a:cubicBezTo>
                    <a:pt x="260" y="35"/>
                    <a:pt x="260" y="33"/>
                    <a:pt x="259" y="34"/>
                  </a:cubicBezTo>
                  <a:cubicBezTo>
                    <a:pt x="257" y="34"/>
                    <a:pt x="256" y="34"/>
                    <a:pt x="255" y="34"/>
                  </a:cubicBezTo>
                  <a:cubicBezTo>
                    <a:pt x="255" y="33"/>
                    <a:pt x="253" y="33"/>
                    <a:pt x="252" y="31"/>
                  </a:cubicBezTo>
                  <a:cubicBezTo>
                    <a:pt x="252" y="30"/>
                    <a:pt x="254" y="28"/>
                    <a:pt x="253" y="28"/>
                  </a:cubicBezTo>
                  <a:cubicBezTo>
                    <a:pt x="252" y="27"/>
                    <a:pt x="249" y="28"/>
                    <a:pt x="248" y="28"/>
                  </a:cubicBezTo>
                  <a:cubicBezTo>
                    <a:pt x="246" y="28"/>
                    <a:pt x="244" y="28"/>
                    <a:pt x="243" y="28"/>
                  </a:cubicBezTo>
                  <a:cubicBezTo>
                    <a:pt x="243" y="29"/>
                    <a:pt x="241" y="29"/>
                    <a:pt x="241" y="30"/>
                  </a:cubicBezTo>
                  <a:cubicBezTo>
                    <a:pt x="240" y="31"/>
                    <a:pt x="239" y="32"/>
                    <a:pt x="239" y="32"/>
                  </a:cubicBezTo>
                  <a:cubicBezTo>
                    <a:pt x="240" y="33"/>
                    <a:pt x="241" y="34"/>
                    <a:pt x="241" y="33"/>
                  </a:cubicBezTo>
                  <a:cubicBezTo>
                    <a:pt x="241" y="32"/>
                    <a:pt x="241" y="32"/>
                    <a:pt x="242" y="32"/>
                  </a:cubicBezTo>
                  <a:cubicBezTo>
                    <a:pt x="243" y="32"/>
                    <a:pt x="244" y="32"/>
                    <a:pt x="245" y="32"/>
                  </a:cubicBezTo>
                  <a:cubicBezTo>
                    <a:pt x="246" y="31"/>
                    <a:pt x="247" y="30"/>
                    <a:pt x="248" y="30"/>
                  </a:cubicBezTo>
                  <a:cubicBezTo>
                    <a:pt x="249" y="30"/>
                    <a:pt x="251" y="30"/>
                    <a:pt x="251" y="30"/>
                  </a:cubicBezTo>
                  <a:cubicBezTo>
                    <a:pt x="250" y="30"/>
                    <a:pt x="249" y="32"/>
                    <a:pt x="248" y="32"/>
                  </a:cubicBezTo>
                  <a:cubicBezTo>
                    <a:pt x="247" y="32"/>
                    <a:pt x="245" y="33"/>
                    <a:pt x="245" y="33"/>
                  </a:cubicBezTo>
                  <a:cubicBezTo>
                    <a:pt x="244" y="33"/>
                    <a:pt x="243" y="34"/>
                    <a:pt x="242" y="34"/>
                  </a:cubicBezTo>
                  <a:cubicBezTo>
                    <a:pt x="242" y="34"/>
                    <a:pt x="240" y="35"/>
                    <a:pt x="240" y="35"/>
                  </a:cubicBezTo>
                  <a:cubicBezTo>
                    <a:pt x="239" y="36"/>
                    <a:pt x="239" y="37"/>
                    <a:pt x="238" y="38"/>
                  </a:cubicBezTo>
                  <a:cubicBezTo>
                    <a:pt x="237" y="38"/>
                    <a:pt x="239" y="39"/>
                    <a:pt x="239" y="39"/>
                  </a:cubicBezTo>
                  <a:cubicBezTo>
                    <a:pt x="239" y="40"/>
                    <a:pt x="239" y="40"/>
                    <a:pt x="239" y="41"/>
                  </a:cubicBezTo>
                  <a:cubicBezTo>
                    <a:pt x="240" y="42"/>
                    <a:pt x="239" y="42"/>
                    <a:pt x="238" y="43"/>
                  </a:cubicBezTo>
                  <a:cubicBezTo>
                    <a:pt x="237" y="44"/>
                    <a:pt x="239" y="46"/>
                    <a:pt x="238" y="46"/>
                  </a:cubicBezTo>
                  <a:cubicBezTo>
                    <a:pt x="236" y="45"/>
                    <a:pt x="234" y="43"/>
                    <a:pt x="235" y="43"/>
                  </a:cubicBezTo>
                  <a:cubicBezTo>
                    <a:pt x="236" y="42"/>
                    <a:pt x="237" y="41"/>
                    <a:pt x="237" y="41"/>
                  </a:cubicBezTo>
                  <a:cubicBezTo>
                    <a:pt x="237" y="40"/>
                    <a:pt x="236" y="38"/>
                    <a:pt x="235" y="39"/>
                  </a:cubicBezTo>
                  <a:cubicBezTo>
                    <a:pt x="234" y="39"/>
                    <a:pt x="233" y="40"/>
                    <a:pt x="234" y="39"/>
                  </a:cubicBezTo>
                  <a:cubicBezTo>
                    <a:pt x="234" y="38"/>
                    <a:pt x="235" y="36"/>
                    <a:pt x="234" y="37"/>
                  </a:cubicBezTo>
                  <a:cubicBezTo>
                    <a:pt x="234" y="37"/>
                    <a:pt x="233" y="37"/>
                    <a:pt x="232" y="37"/>
                  </a:cubicBezTo>
                  <a:cubicBezTo>
                    <a:pt x="232" y="36"/>
                    <a:pt x="231" y="34"/>
                    <a:pt x="231" y="34"/>
                  </a:cubicBezTo>
                  <a:cubicBezTo>
                    <a:pt x="231" y="35"/>
                    <a:pt x="228" y="36"/>
                    <a:pt x="226" y="37"/>
                  </a:cubicBezTo>
                  <a:cubicBezTo>
                    <a:pt x="225" y="37"/>
                    <a:pt x="220" y="37"/>
                    <a:pt x="219" y="37"/>
                  </a:cubicBezTo>
                  <a:cubicBezTo>
                    <a:pt x="218" y="37"/>
                    <a:pt x="218" y="37"/>
                    <a:pt x="216" y="37"/>
                  </a:cubicBezTo>
                  <a:cubicBezTo>
                    <a:pt x="215" y="36"/>
                    <a:pt x="211" y="36"/>
                    <a:pt x="212" y="35"/>
                  </a:cubicBezTo>
                  <a:cubicBezTo>
                    <a:pt x="214" y="35"/>
                    <a:pt x="215" y="35"/>
                    <a:pt x="215" y="34"/>
                  </a:cubicBezTo>
                  <a:cubicBezTo>
                    <a:pt x="215" y="34"/>
                    <a:pt x="213" y="33"/>
                    <a:pt x="215" y="33"/>
                  </a:cubicBezTo>
                  <a:cubicBezTo>
                    <a:pt x="216" y="33"/>
                    <a:pt x="217" y="33"/>
                    <a:pt x="217" y="33"/>
                  </a:cubicBezTo>
                  <a:cubicBezTo>
                    <a:pt x="217" y="32"/>
                    <a:pt x="216" y="32"/>
                    <a:pt x="217" y="31"/>
                  </a:cubicBezTo>
                  <a:cubicBezTo>
                    <a:pt x="219" y="31"/>
                    <a:pt x="220" y="32"/>
                    <a:pt x="220" y="32"/>
                  </a:cubicBezTo>
                  <a:cubicBezTo>
                    <a:pt x="221" y="31"/>
                    <a:pt x="221" y="30"/>
                    <a:pt x="220" y="29"/>
                  </a:cubicBezTo>
                  <a:cubicBezTo>
                    <a:pt x="219" y="29"/>
                    <a:pt x="219" y="27"/>
                    <a:pt x="217" y="27"/>
                  </a:cubicBezTo>
                  <a:cubicBezTo>
                    <a:pt x="215" y="27"/>
                    <a:pt x="214" y="26"/>
                    <a:pt x="214" y="27"/>
                  </a:cubicBezTo>
                  <a:cubicBezTo>
                    <a:pt x="214" y="28"/>
                    <a:pt x="215" y="29"/>
                    <a:pt x="214" y="29"/>
                  </a:cubicBezTo>
                  <a:cubicBezTo>
                    <a:pt x="212" y="28"/>
                    <a:pt x="212" y="28"/>
                    <a:pt x="210" y="27"/>
                  </a:cubicBezTo>
                  <a:cubicBezTo>
                    <a:pt x="208" y="27"/>
                    <a:pt x="208" y="26"/>
                    <a:pt x="207" y="25"/>
                  </a:cubicBezTo>
                  <a:cubicBezTo>
                    <a:pt x="206" y="25"/>
                    <a:pt x="207" y="24"/>
                    <a:pt x="206" y="24"/>
                  </a:cubicBezTo>
                  <a:cubicBezTo>
                    <a:pt x="205" y="24"/>
                    <a:pt x="200" y="21"/>
                    <a:pt x="199" y="21"/>
                  </a:cubicBezTo>
                  <a:cubicBezTo>
                    <a:pt x="198" y="21"/>
                    <a:pt x="197" y="19"/>
                    <a:pt x="195" y="19"/>
                  </a:cubicBezTo>
                  <a:cubicBezTo>
                    <a:pt x="194" y="19"/>
                    <a:pt x="192" y="19"/>
                    <a:pt x="192" y="20"/>
                  </a:cubicBezTo>
                  <a:cubicBezTo>
                    <a:pt x="192" y="20"/>
                    <a:pt x="189" y="22"/>
                    <a:pt x="188" y="22"/>
                  </a:cubicBezTo>
                  <a:cubicBezTo>
                    <a:pt x="188" y="21"/>
                    <a:pt x="189" y="20"/>
                    <a:pt x="189" y="20"/>
                  </a:cubicBezTo>
                  <a:cubicBezTo>
                    <a:pt x="189" y="20"/>
                    <a:pt x="189" y="18"/>
                    <a:pt x="189" y="18"/>
                  </a:cubicBezTo>
                  <a:cubicBezTo>
                    <a:pt x="190" y="17"/>
                    <a:pt x="189" y="17"/>
                    <a:pt x="188" y="17"/>
                  </a:cubicBezTo>
                  <a:cubicBezTo>
                    <a:pt x="188" y="18"/>
                    <a:pt x="187" y="18"/>
                    <a:pt x="187" y="19"/>
                  </a:cubicBezTo>
                  <a:cubicBezTo>
                    <a:pt x="187" y="20"/>
                    <a:pt x="186" y="20"/>
                    <a:pt x="186" y="20"/>
                  </a:cubicBezTo>
                  <a:cubicBezTo>
                    <a:pt x="186" y="21"/>
                    <a:pt x="185" y="22"/>
                    <a:pt x="184" y="22"/>
                  </a:cubicBezTo>
                  <a:cubicBezTo>
                    <a:pt x="183" y="22"/>
                    <a:pt x="182" y="22"/>
                    <a:pt x="182" y="21"/>
                  </a:cubicBezTo>
                  <a:cubicBezTo>
                    <a:pt x="181" y="19"/>
                    <a:pt x="180" y="18"/>
                    <a:pt x="180" y="17"/>
                  </a:cubicBezTo>
                  <a:cubicBezTo>
                    <a:pt x="180" y="15"/>
                    <a:pt x="180" y="13"/>
                    <a:pt x="179" y="12"/>
                  </a:cubicBezTo>
                  <a:cubicBezTo>
                    <a:pt x="179" y="12"/>
                    <a:pt x="177" y="11"/>
                    <a:pt x="177" y="11"/>
                  </a:cubicBezTo>
                  <a:cubicBezTo>
                    <a:pt x="177" y="12"/>
                    <a:pt x="176" y="12"/>
                    <a:pt x="177" y="13"/>
                  </a:cubicBezTo>
                  <a:cubicBezTo>
                    <a:pt x="177" y="13"/>
                    <a:pt x="177" y="14"/>
                    <a:pt x="177" y="15"/>
                  </a:cubicBezTo>
                  <a:cubicBezTo>
                    <a:pt x="178" y="15"/>
                    <a:pt x="178" y="16"/>
                    <a:pt x="178" y="16"/>
                  </a:cubicBezTo>
                  <a:cubicBezTo>
                    <a:pt x="177" y="16"/>
                    <a:pt x="176" y="16"/>
                    <a:pt x="176" y="16"/>
                  </a:cubicBezTo>
                  <a:cubicBezTo>
                    <a:pt x="176" y="17"/>
                    <a:pt x="176" y="18"/>
                    <a:pt x="175" y="18"/>
                  </a:cubicBezTo>
                  <a:cubicBezTo>
                    <a:pt x="174" y="18"/>
                    <a:pt x="173" y="20"/>
                    <a:pt x="173" y="20"/>
                  </a:cubicBezTo>
                  <a:cubicBezTo>
                    <a:pt x="172" y="20"/>
                    <a:pt x="172" y="19"/>
                    <a:pt x="171" y="19"/>
                  </a:cubicBezTo>
                  <a:cubicBezTo>
                    <a:pt x="170" y="19"/>
                    <a:pt x="168" y="21"/>
                    <a:pt x="169" y="19"/>
                  </a:cubicBezTo>
                  <a:cubicBezTo>
                    <a:pt x="169" y="18"/>
                    <a:pt x="170" y="18"/>
                    <a:pt x="169" y="17"/>
                  </a:cubicBezTo>
                  <a:cubicBezTo>
                    <a:pt x="169" y="16"/>
                    <a:pt x="169" y="15"/>
                    <a:pt x="168" y="16"/>
                  </a:cubicBezTo>
                  <a:cubicBezTo>
                    <a:pt x="167" y="17"/>
                    <a:pt x="164" y="18"/>
                    <a:pt x="163" y="19"/>
                  </a:cubicBezTo>
                  <a:cubicBezTo>
                    <a:pt x="163" y="19"/>
                    <a:pt x="160" y="23"/>
                    <a:pt x="159" y="23"/>
                  </a:cubicBezTo>
                  <a:cubicBezTo>
                    <a:pt x="159" y="23"/>
                    <a:pt x="156" y="24"/>
                    <a:pt x="157" y="24"/>
                  </a:cubicBezTo>
                  <a:cubicBezTo>
                    <a:pt x="158" y="23"/>
                    <a:pt x="161" y="20"/>
                    <a:pt x="160" y="20"/>
                  </a:cubicBezTo>
                  <a:cubicBezTo>
                    <a:pt x="160" y="20"/>
                    <a:pt x="160" y="19"/>
                    <a:pt x="159" y="19"/>
                  </a:cubicBezTo>
                  <a:cubicBezTo>
                    <a:pt x="159" y="20"/>
                    <a:pt x="156" y="22"/>
                    <a:pt x="155" y="23"/>
                  </a:cubicBezTo>
                  <a:cubicBezTo>
                    <a:pt x="153" y="24"/>
                    <a:pt x="150" y="25"/>
                    <a:pt x="149" y="26"/>
                  </a:cubicBezTo>
                  <a:cubicBezTo>
                    <a:pt x="149" y="26"/>
                    <a:pt x="148" y="28"/>
                    <a:pt x="148" y="27"/>
                  </a:cubicBezTo>
                  <a:cubicBezTo>
                    <a:pt x="147" y="27"/>
                    <a:pt x="148" y="26"/>
                    <a:pt x="147" y="26"/>
                  </a:cubicBezTo>
                  <a:cubicBezTo>
                    <a:pt x="146" y="27"/>
                    <a:pt x="146" y="28"/>
                    <a:pt x="145" y="28"/>
                  </a:cubicBezTo>
                  <a:cubicBezTo>
                    <a:pt x="145" y="28"/>
                    <a:pt x="144" y="27"/>
                    <a:pt x="143" y="27"/>
                  </a:cubicBezTo>
                  <a:cubicBezTo>
                    <a:pt x="143" y="28"/>
                    <a:pt x="142" y="29"/>
                    <a:pt x="142" y="28"/>
                  </a:cubicBezTo>
                  <a:cubicBezTo>
                    <a:pt x="141" y="27"/>
                    <a:pt x="140" y="27"/>
                    <a:pt x="140" y="27"/>
                  </a:cubicBezTo>
                  <a:cubicBezTo>
                    <a:pt x="140" y="28"/>
                    <a:pt x="139" y="28"/>
                    <a:pt x="138" y="28"/>
                  </a:cubicBezTo>
                  <a:cubicBezTo>
                    <a:pt x="138" y="28"/>
                    <a:pt x="136" y="26"/>
                    <a:pt x="135" y="25"/>
                  </a:cubicBezTo>
                  <a:cubicBezTo>
                    <a:pt x="135" y="25"/>
                    <a:pt x="135" y="24"/>
                    <a:pt x="135" y="24"/>
                  </a:cubicBezTo>
                  <a:cubicBezTo>
                    <a:pt x="134" y="23"/>
                    <a:pt x="134" y="21"/>
                    <a:pt x="133" y="21"/>
                  </a:cubicBezTo>
                  <a:cubicBezTo>
                    <a:pt x="132" y="21"/>
                    <a:pt x="131" y="21"/>
                    <a:pt x="130" y="21"/>
                  </a:cubicBezTo>
                  <a:cubicBezTo>
                    <a:pt x="130" y="21"/>
                    <a:pt x="129" y="21"/>
                    <a:pt x="129" y="21"/>
                  </a:cubicBezTo>
                  <a:cubicBezTo>
                    <a:pt x="129" y="21"/>
                    <a:pt x="129" y="21"/>
                    <a:pt x="129" y="21"/>
                  </a:cubicBezTo>
                  <a:cubicBezTo>
                    <a:pt x="128" y="21"/>
                    <a:pt x="128" y="21"/>
                    <a:pt x="128" y="21"/>
                  </a:cubicBezTo>
                  <a:cubicBezTo>
                    <a:pt x="127" y="21"/>
                    <a:pt x="126" y="21"/>
                    <a:pt x="126" y="21"/>
                  </a:cubicBezTo>
                  <a:cubicBezTo>
                    <a:pt x="126" y="21"/>
                    <a:pt x="126" y="21"/>
                    <a:pt x="126" y="21"/>
                  </a:cubicBezTo>
                  <a:cubicBezTo>
                    <a:pt x="125" y="20"/>
                    <a:pt x="125" y="20"/>
                    <a:pt x="125" y="20"/>
                  </a:cubicBezTo>
                  <a:cubicBezTo>
                    <a:pt x="124" y="20"/>
                    <a:pt x="120" y="18"/>
                    <a:pt x="120" y="17"/>
                  </a:cubicBezTo>
                  <a:cubicBezTo>
                    <a:pt x="119" y="17"/>
                    <a:pt x="119" y="17"/>
                    <a:pt x="116" y="17"/>
                  </a:cubicBezTo>
                  <a:cubicBezTo>
                    <a:pt x="114" y="18"/>
                    <a:pt x="111" y="18"/>
                    <a:pt x="109" y="17"/>
                  </a:cubicBezTo>
                  <a:cubicBezTo>
                    <a:pt x="107" y="17"/>
                    <a:pt x="104" y="17"/>
                    <a:pt x="103" y="16"/>
                  </a:cubicBezTo>
                  <a:cubicBezTo>
                    <a:pt x="103" y="16"/>
                    <a:pt x="103" y="15"/>
                    <a:pt x="102" y="15"/>
                  </a:cubicBezTo>
                  <a:cubicBezTo>
                    <a:pt x="101" y="15"/>
                    <a:pt x="97" y="14"/>
                    <a:pt x="96" y="14"/>
                  </a:cubicBezTo>
                  <a:cubicBezTo>
                    <a:pt x="95" y="14"/>
                    <a:pt x="92" y="13"/>
                    <a:pt x="92" y="14"/>
                  </a:cubicBezTo>
                  <a:cubicBezTo>
                    <a:pt x="91" y="14"/>
                    <a:pt x="90" y="15"/>
                    <a:pt x="89" y="14"/>
                  </a:cubicBezTo>
                  <a:cubicBezTo>
                    <a:pt x="88" y="14"/>
                    <a:pt x="89" y="14"/>
                    <a:pt x="88" y="13"/>
                  </a:cubicBezTo>
                  <a:cubicBezTo>
                    <a:pt x="87" y="13"/>
                    <a:pt x="86" y="12"/>
                    <a:pt x="87" y="12"/>
                  </a:cubicBezTo>
                  <a:cubicBezTo>
                    <a:pt x="87" y="11"/>
                    <a:pt x="89" y="10"/>
                    <a:pt x="88" y="10"/>
                  </a:cubicBezTo>
                  <a:cubicBezTo>
                    <a:pt x="87" y="10"/>
                    <a:pt x="83" y="11"/>
                    <a:pt x="83" y="11"/>
                  </a:cubicBezTo>
                  <a:cubicBezTo>
                    <a:pt x="82" y="11"/>
                    <a:pt x="80" y="11"/>
                    <a:pt x="80" y="10"/>
                  </a:cubicBezTo>
                  <a:cubicBezTo>
                    <a:pt x="81" y="9"/>
                    <a:pt x="82" y="9"/>
                    <a:pt x="82" y="8"/>
                  </a:cubicBezTo>
                  <a:cubicBezTo>
                    <a:pt x="81" y="8"/>
                    <a:pt x="80" y="8"/>
                    <a:pt x="79" y="9"/>
                  </a:cubicBezTo>
                  <a:cubicBezTo>
                    <a:pt x="78" y="10"/>
                    <a:pt x="77" y="12"/>
                    <a:pt x="77" y="11"/>
                  </a:cubicBezTo>
                  <a:cubicBezTo>
                    <a:pt x="77" y="10"/>
                    <a:pt x="78" y="8"/>
                    <a:pt x="78" y="8"/>
                  </a:cubicBezTo>
                  <a:cubicBezTo>
                    <a:pt x="77" y="8"/>
                    <a:pt x="77" y="7"/>
                    <a:pt x="76" y="7"/>
                  </a:cubicBezTo>
                  <a:cubicBezTo>
                    <a:pt x="76" y="7"/>
                    <a:pt x="75" y="6"/>
                    <a:pt x="74" y="6"/>
                  </a:cubicBezTo>
                  <a:cubicBezTo>
                    <a:pt x="73" y="6"/>
                    <a:pt x="72" y="9"/>
                    <a:pt x="70" y="10"/>
                  </a:cubicBezTo>
                  <a:cubicBezTo>
                    <a:pt x="68" y="11"/>
                    <a:pt x="64" y="12"/>
                    <a:pt x="63" y="12"/>
                  </a:cubicBezTo>
                  <a:cubicBezTo>
                    <a:pt x="62" y="11"/>
                    <a:pt x="61" y="11"/>
                    <a:pt x="60" y="11"/>
                  </a:cubicBezTo>
                  <a:cubicBezTo>
                    <a:pt x="60" y="12"/>
                    <a:pt x="58" y="14"/>
                    <a:pt x="57" y="14"/>
                  </a:cubicBezTo>
                  <a:cubicBezTo>
                    <a:pt x="56" y="14"/>
                    <a:pt x="54" y="15"/>
                    <a:pt x="52" y="15"/>
                  </a:cubicBezTo>
                  <a:cubicBezTo>
                    <a:pt x="49" y="15"/>
                    <a:pt x="50" y="16"/>
                    <a:pt x="49" y="16"/>
                  </a:cubicBezTo>
                  <a:cubicBezTo>
                    <a:pt x="48" y="17"/>
                    <a:pt x="47" y="19"/>
                    <a:pt x="47" y="19"/>
                  </a:cubicBezTo>
                  <a:cubicBezTo>
                    <a:pt x="46" y="20"/>
                    <a:pt x="43" y="23"/>
                    <a:pt x="42" y="24"/>
                  </a:cubicBezTo>
                  <a:cubicBezTo>
                    <a:pt x="41" y="25"/>
                    <a:pt x="38" y="27"/>
                    <a:pt x="37" y="28"/>
                  </a:cubicBezTo>
                  <a:cubicBezTo>
                    <a:pt x="37" y="28"/>
                    <a:pt x="36" y="27"/>
                    <a:pt x="35" y="28"/>
                  </a:cubicBezTo>
                  <a:cubicBezTo>
                    <a:pt x="34" y="28"/>
                    <a:pt x="32" y="28"/>
                    <a:pt x="30" y="28"/>
                  </a:cubicBezTo>
                  <a:cubicBezTo>
                    <a:pt x="28" y="28"/>
                    <a:pt x="28" y="31"/>
                    <a:pt x="27" y="31"/>
                  </a:cubicBezTo>
                  <a:cubicBezTo>
                    <a:pt x="27" y="31"/>
                    <a:pt x="26" y="31"/>
                    <a:pt x="26" y="32"/>
                  </a:cubicBezTo>
                  <a:cubicBezTo>
                    <a:pt x="26" y="32"/>
                    <a:pt x="27" y="33"/>
                    <a:pt x="27" y="34"/>
                  </a:cubicBezTo>
                  <a:cubicBezTo>
                    <a:pt x="28" y="35"/>
                    <a:pt x="28" y="34"/>
                    <a:pt x="29" y="35"/>
                  </a:cubicBezTo>
                  <a:cubicBezTo>
                    <a:pt x="29" y="36"/>
                    <a:pt x="30" y="37"/>
                    <a:pt x="31" y="37"/>
                  </a:cubicBezTo>
                  <a:cubicBezTo>
                    <a:pt x="31" y="38"/>
                    <a:pt x="32" y="38"/>
                    <a:pt x="32" y="39"/>
                  </a:cubicBezTo>
                  <a:cubicBezTo>
                    <a:pt x="31" y="40"/>
                    <a:pt x="32" y="41"/>
                    <a:pt x="32" y="42"/>
                  </a:cubicBezTo>
                  <a:cubicBezTo>
                    <a:pt x="32" y="43"/>
                    <a:pt x="33" y="43"/>
                    <a:pt x="34" y="43"/>
                  </a:cubicBezTo>
                  <a:cubicBezTo>
                    <a:pt x="35" y="43"/>
                    <a:pt x="38" y="43"/>
                    <a:pt x="38" y="44"/>
                  </a:cubicBezTo>
                  <a:cubicBezTo>
                    <a:pt x="38" y="45"/>
                    <a:pt x="38" y="45"/>
                    <a:pt x="39" y="46"/>
                  </a:cubicBezTo>
                  <a:cubicBezTo>
                    <a:pt x="40" y="46"/>
                    <a:pt x="43" y="46"/>
                    <a:pt x="42" y="47"/>
                  </a:cubicBezTo>
                  <a:cubicBezTo>
                    <a:pt x="42" y="47"/>
                    <a:pt x="41" y="48"/>
                    <a:pt x="40" y="47"/>
                  </a:cubicBezTo>
                  <a:cubicBezTo>
                    <a:pt x="39" y="47"/>
                    <a:pt x="37" y="47"/>
                    <a:pt x="37" y="46"/>
                  </a:cubicBezTo>
                  <a:cubicBezTo>
                    <a:pt x="36" y="45"/>
                    <a:pt x="36" y="46"/>
                    <a:pt x="36" y="47"/>
                  </a:cubicBezTo>
                  <a:cubicBezTo>
                    <a:pt x="36" y="48"/>
                    <a:pt x="35" y="49"/>
                    <a:pt x="36" y="49"/>
                  </a:cubicBezTo>
                  <a:cubicBezTo>
                    <a:pt x="36" y="48"/>
                    <a:pt x="37" y="47"/>
                    <a:pt x="38" y="48"/>
                  </a:cubicBezTo>
                  <a:cubicBezTo>
                    <a:pt x="39" y="49"/>
                    <a:pt x="39" y="50"/>
                    <a:pt x="39" y="50"/>
                  </a:cubicBezTo>
                  <a:cubicBezTo>
                    <a:pt x="38" y="50"/>
                    <a:pt x="37" y="49"/>
                    <a:pt x="37" y="50"/>
                  </a:cubicBezTo>
                  <a:cubicBezTo>
                    <a:pt x="36" y="51"/>
                    <a:pt x="36" y="52"/>
                    <a:pt x="35" y="52"/>
                  </a:cubicBezTo>
                  <a:cubicBezTo>
                    <a:pt x="34" y="52"/>
                    <a:pt x="33" y="51"/>
                    <a:pt x="33" y="51"/>
                  </a:cubicBezTo>
                  <a:cubicBezTo>
                    <a:pt x="33" y="51"/>
                    <a:pt x="31" y="52"/>
                    <a:pt x="31" y="52"/>
                  </a:cubicBezTo>
                  <a:cubicBezTo>
                    <a:pt x="31" y="52"/>
                    <a:pt x="31" y="51"/>
                    <a:pt x="30" y="51"/>
                  </a:cubicBezTo>
                  <a:cubicBezTo>
                    <a:pt x="30" y="51"/>
                    <a:pt x="29" y="51"/>
                    <a:pt x="28" y="51"/>
                  </a:cubicBezTo>
                  <a:cubicBezTo>
                    <a:pt x="28" y="50"/>
                    <a:pt x="28" y="49"/>
                    <a:pt x="29" y="48"/>
                  </a:cubicBezTo>
                  <a:cubicBezTo>
                    <a:pt x="29" y="48"/>
                    <a:pt x="30" y="46"/>
                    <a:pt x="30" y="46"/>
                  </a:cubicBezTo>
                  <a:cubicBezTo>
                    <a:pt x="29" y="46"/>
                    <a:pt x="26" y="46"/>
                    <a:pt x="25" y="47"/>
                  </a:cubicBezTo>
                  <a:cubicBezTo>
                    <a:pt x="25" y="47"/>
                    <a:pt x="23" y="48"/>
                    <a:pt x="22" y="48"/>
                  </a:cubicBezTo>
                  <a:cubicBezTo>
                    <a:pt x="21" y="49"/>
                    <a:pt x="20" y="49"/>
                    <a:pt x="20" y="50"/>
                  </a:cubicBezTo>
                  <a:cubicBezTo>
                    <a:pt x="20" y="50"/>
                    <a:pt x="19" y="51"/>
                    <a:pt x="19" y="51"/>
                  </a:cubicBezTo>
                  <a:cubicBezTo>
                    <a:pt x="18" y="50"/>
                    <a:pt x="16" y="52"/>
                    <a:pt x="15" y="52"/>
                  </a:cubicBezTo>
                  <a:cubicBezTo>
                    <a:pt x="14" y="52"/>
                    <a:pt x="13" y="52"/>
                    <a:pt x="13" y="53"/>
                  </a:cubicBezTo>
                  <a:cubicBezTo>
                    <a:pt x="12" y="53"/>
                    <a:pt x="12" y="54"/>
                    <a:pt x="11" y="54"/>
                  </a:cubicBezTo>
                  <a:cubicBezTo>
                    <a:pt x="11" y="54"/>
                    <a:pt x="11" y="55"/>
                    <a:pt x="12" y="55"/>
                  </a:cubicBezTo>
                  <a:cubicBezTo>
                    <a:pt x="13" y="56"/>
                    <a:pt x="14" y="55"/>
                    <a:pt x="13" y="57"/>
                  </a:cubicBezTo>
                  <a:cubicBezTo>
                    <a:pt x="13" y="58"/>
                    <a:pt x="13" y="59"/>
                    <a:pt x="13" y="60"/>
                  </a:cubicBezTo>
                  <a:cubicBezTo>
                    <a:pt x="14" y="60"/>
                    <a:pt x="12" y="63"/>
                    <a:pt x="14" y="63"/>
                  </a:cubicBezTo>
                  <a:cubicBezTo>
                    <a:pt x="15" y="63"/>
                    <a:pt x="15" y="64"/>
                    <a:pt x="18" y="64"/>
                  </a:cubicBezTo>
                  <a:cubicBezTo>
                    <a:pt x="20" y="63"/>
                    <a:pt x="21" y="63"/>
                    <a:pt x="22" y="63"/>
                  </a:cubicBezTo>
                  <a:cubicBezTo>
                    <a:pt x="24" y="63"/>
                    <a:pt x="24" y="63"/>
                    <a:pt x="25" y="63"/>
                  </a:cubicBezTo>
                  <a:cubicBezTo>
                    <a:pt x="25" y="62"/>
                    <a:pt x="25" y="63"/>
                    <a:pt x="26" y="63"/>
                  </a:cubicBezTo>
                  <a:cubicBezTo>
                    <a:pt x="28" y="63"/>
                    <a:pt x="30" y="60"/>
                    <a:pt x="31" y="60"/>
                  </a:cubicBezTo>
                  <a:cubicBezTo>
                    <a:pt x="32" y="60"/>
                    <a:pt x="32" y="61"/>
                    <a:pt x="33" y="61"/>
                  </a:cubicBezTo>
                  <a:cubicBezTo>
                    <a:pt x="33" y="60"/>
                    <a:pt x="34" y="60"/>
                    <a:pt x="33" y="61"/>
                  </a:cubicBezTo>
                  <a:cubicBezTo>
                    <a:pt x="33" y="62"/>
                    <a:pt x="32" y="63"/>
                    <a:pt x="32" y="63"/>
                  </a:cubicBezTo>
                  <a:cubicBezTo>
                    <a:pt x="31" y="63"/>
                    <a:pt x="33" y="64"/>
                    <a:pt x="32" y="65"/>
                  </a:cubicBezTo>
                  <a:cubicBezTo>
                    <a:pt x="32" y="66"/>
                    <a:pt x="31" y="68"/>
                    <a:pt x="30" y="69"/>
                  </a:cubicBezTo>
                  <a:cubicBezTo>
                    <a:pt x="29" y="70"/>
                    <a:pt x="27" y="70"/>
                    <a:pt x="26" y="70"/>
                  </a:cubicBezTo>
                  <a:cubicBezTo>
                    <a:pt x="25" y="70"/>
                    <a:pt x="24" y="71"/>
                    <a:pt x="23" y="72"/>
                  </a:cubicBezTo>
                  <a:cubicBezTo>
                    <a:pt x="22" y="72"/>
                    <a:pt x="19" y="73"/>
                    <a:pt x="19" y="73"/>
                  </a:cubicBezTo>
                  <a:cubicBezTo>
                    <a:pt x="19" y="72"/>
                    <a:pt x="19" y="72"/>
                    <a:pt x="18" y="72"/>
                  </a:cubicBezTo>
                  <a:cubicBezTo>
                    <a:pt x="17" y="72"/>
                    <a:pt x="16" y="71"/>
                    <a:pt x="15" y="72"/>
                  </a:cubicBezTo>
                  <a:cubicBezTo>
                    <a:pt x="14" y="73"/>
                    <a:pt x="13" y="75"/>
                    <a:pt x="12" y="76"/>
                  </a:cubicBezTo>
                  <a:cubicBezTo>
                    <a:pt x="11" y="77"/>
                    <a:pt x="7" y="79"/>
                    <a:pt x="7" y="80"/>
                  </a:cubicBezTo>
                  <a:cubicBezTo>
                    <a:pt x="6" y="81"/>
                    <a:pt x="6" y="82"/>
                    <a:pt x="5" y="82"/>
                  </a:cubicBezTo>
                  <a:cubicBezTo>
                    <a:pt x="4" y="83"/>
                    <a:pt x="3" y="84"/>
                    <a:pt x="4" y="84"/>
                  </a:cubicBezTo>
                  <a:cubicBezTo>
                    <a:pt x="4" y="84"/>
                    <a:pt x="6" y="83"/>
                    <a:pt x="6" y="84"/>
                  </a:cubicBezTo>
                  <a:cubicBezTo>
                    <a:pt x="5" y="84"/>
                    <a:pt x="4" y="85"/>
                    <a:pt x="4" y="86"/>
                  </a:cubicBezTo>
                  <a:cubicBezTo>
                    <a:pt x="3" y="86"/>
                    <a:pt x="5" y="87"/>
                    <a:pt x="6" y="87"/>
                  </a:cubicBezTo>
                  <a:cubicBezTo>
                    <a:pt x="7" y="88"/>
                    <a:pt x="7" y="88"/>
                    <a:pt x="9" y="89"/>
                  </a:cubicBezTo>
                  <a:cubicBezTo>
                    <a:pt x="10" y="89"/>
                    <a:pt x="11" y="89"/>
                    <a:pt x="10" y="89"/>
                  </a:cubicBezTo>
                  <a:cubicBezTo>
                    <a:pt x="10" y="90"/>
                    <a:pt x="8" y="90"/>
                    <a:pt x="8" y="91"/>
                  </a:cubicBezTo>
                  <a:cubicBezTo>
                    <a:pt x="7" y="93"/>
                    <a:pt x="6" y="94"/>
                    <a:pt x="7" y="94"/>
                  </a:cubicBezTo>
                  <a:cubicBezTo>
                    <a:pt x="8" y="94"/>
                    <a:pt x="7" y="94"/>
                    <a:pt x="8" y="95"/>
                  </a:cubicBezTo>
                  <a:cubicBezTo>
                    <a:pt x="8" y="96"/>
                    <a:pt x="10" y="95"/>
                    <a:pt x="11" y="95"/>
                  </a:cubicBezTo>
                  <a:cubicBezTo>
                    <a:pt x="12" y="95"/>
                    <a:pt x="14" y="95"/>
                    <a:pt x="13" y="94"/>
                  </a:cubicBezTo>
                  <a:cubicBezTo>
                    <a:pt x="13" y="93"/>
                    <a:pt x="14" y="91"/>
                    <a:pt x="15" y="91"/>
                  </a:cubicBezTo>
                  <a:cubicBezTo>
                    <a:pt x="15" y="91"/>
                    <a:pt x="15" y="94"/>
                    <a:pt x="15" y="95"/>
                  </a:cubicBezTo>
                  <a:cubicBezTo>
                    <a:pt x="15" y="95"/>
                    <a:pt x="14" y="96"/>
                    <a:pt x="13" y="97"/>
                  </a:cubicBezTo>
                  <a:cubicBezTo>
                    <a:pt x="12" y="98"/>
                    <a:pt x="12" y="98"/>
                    <a:pt x="13" y="99"/>
                  </a:cubicBezTo>
                  <a:cubicBezTo>
                    <a:pt x="13" y="100"/>
                    <a:pt x="13" y="100"/>
                    <a:pt x="13" y="101"/>
                  </a:cubicBezTo>
                  <a:cubicBezTo>
                    <a:pt x="12" y="101"/>
                    <a:pt x="12" y="102"/>
                    <a:pt x="11" y="102"/>
                  </a:cubicBezTo>
                  <a:cubicBezTo>
                    <a:pt x="10" y="102"/>
                    <a:pt x="8" y="103"/>
                    <a:pt x="10" y="103"/>
                  </a:cubicBezTo>
                  <a:cubicBezTo>
                    <a:pt x="11" y="103"/>
                    <a:pt x="12" y="104"/>
                    <a:pt x="13" y="103"/>
                  </a:cubicBezTo>
                  <a:cubicBezTo>
                    <a:pt x="14" y="103"/>
                    <a:pt x="17" y="101"/>
                    <a:pt x="18" y="101"/>
                  </a:cubicBezTo>
                  <a:cubicBezTo>
                    <a:pt x="20" y="101"/>
                    <a:pt x="20" y="102"/>
                    <a:pt x="21" y="102"/>
                  </a:cubicBezTo>
                  <a:cubicBezTo>
                    <a:pt x="22" y="102"/>
                    <a:pt x="22" y="101"/>
                    <a:pt x="22" y="102"/>
                  </a:cubicBezTo>
                  <a:cubicBezTo>
                    <a:pt x="23" y="102"/>
                    <a:pt x="23" y="104"/>
                    <a:pt x="24" y="103"/>
                  </a:cubicBezTo>
                  <a:cubicBezTo>
                    <a:pt x="25" y="103"/>
                    <a:pt x="24" y="102"/>
                    <a:pt x="24" y="102"/>
                  </a:cubicBezTo>
                  <a:cubicBezTo>
                    <a:pt x="25" y="101"/>
                    <a:pt x="26" y="99"/>
                    <a:pt x="27" y="100"/>
                  </a:cubicBezTo>
                  <a:cubicBezTo>
                    <a:pt x="27" y="100"/>
                    <a:pt x="26" y="102"/>
                    <a:pt x="27" y="102"/>
                  </a:cubicBezTo>
                  <a:cubicBezTo>
                    <a:pt x="28" y="102"/>
                    <a:pt x="31" y="101"/>
                    <a:pt x="32" y="100"/>
                  </a:cubicBezTo>
                  <a:cubicBezTo>
                    <a:pt x="32" y="100"/>
                    <a:pt x="33" y="99"/>
                    <a:pt x="33" y="100"/>
                  </a:cubicBezTo>
                  <a:cubicBezTo>
                    <a:pt x="32" y="101"/>
                    <a:pt x="31" y="102"/>
                    <a:pt x="30" y="103"/>
                  </a:cubicBezTo>
                  <a:cubicBezTo>
                    <a:pt x="29" y="104"/>
                    <a:pt x="27" y="105"/>
                    <a:pt x="27" y="106"/>
                  </a:cubicBezTo>
                  <a:cubicBezTo>
                    <a:pt x="26" y="107"/>
                    <a:pt x="25" y="108"/>
                    <a:pt x="24" y="110"/>
                  </a:cubicBezTo>
                  <a:cubicBezTo>
                    <a:pt x="22" y="112"/>
                    <a:pt x="21" y="114"/>
                    <a:pt x="20" y="114"/>
                  </a:cubicBezTo>
                  <a:cubicBezTo>
                    <a:pt x="19" y="114"/>
                    <a:pt x="16" y="114"/>
                    <a:pt x="15" y="115"/>
                  </a:cubicBezTo>
                  <a:cubicBezTo>
                    <a:pt x="14" y="116"/>
                    <a:pt x="12" y="119"/>
                    <a:pt x="11" y="119"/>
                  </a:cubicBezTo>
                  <a:cubicBezTo>
                    <a:pt x="10" y="119"/>
                    <a:pt x="11" y="118"/>
                    <a:pt x="9" y="119"/>
                  </a:cubicBezTo>
                  <a:cubicBezTo>
                    <a:pt x="8" y="119"/>
                    <a:pt x="6" y="119"/>
                    <a:pt x="4" y="120"/>
                  </a:cubicBezTo>
                  <a:cubicBezTo>
                    <a:pt x="2" y="121"/>
                    <a:pt x="2" y="122"/>
                    <a:pt x="1" y="122"/>
                  </a:cubicBezTo>
                  <a:cubicBezTo>
                    <a:pt x="1" y="123"/>
                    <a:pt x="0" y="123"/>
                    <a:pt x="1" y="124"/>
                  </a:cubicBezTo>
                  <a:cubicBezTo>
                    <a:pt x="3" y="124"/>
                    <a:pt x="3" y="124"/>
                    <a:pt x="4" y="123"/>
                  </a:cubicBezTo>
                  <a:cubicBezTo>
                    <a:pt x="4" y="122"/>
                    <a:pt x="6" y="121"/>
                    <a:pt x="6" y="121"/>
                  </a:cubicBezTo>
                  <a:cubicBezTo>
                    <a:pt x="6" y="122"/>
                    <a:pt x="5" y="123"/>
                    <a:pt x="6" y="122"/>
                  </a:cubicBezTo>
                  <a:cubicBezTo>
                    <a:pt x="8" y="122"/>
                    <a:pt x="10" y="121"/>
                    <a:pt x="12" y="120"/>
                  </a:cubicBezTo>
                  <a:cubicBezTo>
                    <a:pt x="13" y="120"/>
                    <a:pt x="13" y="119"/>
                    <a:pt x="15" y="119"/>
                  </a:cubicBezTo>
                  <a:cubicBezTo>
                    <a:pt x="17" y="119"/>
                    <a:pt x="18" y="118"/>
                    <a:pt x="19" y="117"/>
                  </a:cubicBezTo>
                  <a:cubicBezTo>
                    <a:pt x="21" y="116"/>
                    <a:pt x="29" y="113"/>
                    <a:pt x="30" y="113"/>
                  </a:cubicBezTo>
                  <a:cubicBezTo>
                    <a:pt x="31" y="112"/>
                    <a:pt x="30" y="112"/>
                    <a:pt x="32" y="111"/>
                  </a:cubicBezTo>
                  <a:cubicBezTo>
                    <a:pt x="34" y="110"/>
                    <a:pt x="35" y="108"/>
                    <a:pt x="37" y="107"/>
                  </a:cubicBezTo>
                  <a:cubicBezTo>
                    <a:pt x="39" y="106"/>
                    <a:pt x="40" y="107"/>
                    <a:pt x="41" y="106"/>
                  </a:cubicBezTo>
                  <a:cubicBezTo>
                    <a:pt x="42" y="106"/>
                    <a:pt x="41" y="105"/>
                    <a:pt x="42" y="105"/>
                  </a:cubicBezTo>
                  <a:cubicBezTo>
                    <a:pt x="43" y="104"/>
                    <a:pt x="46" y="101"/>
                    <a:pt x="46" y="101"/>
                  </a:cubicBezTo>
                  <a:cubicBezTo>
                    <a:pt x="47" y="100"/>
                    <a:pt x="47" y="100"/>
                    <a:pt x="46" y="100"/>
                  </a:cubicBezTo>
                  <a:cubicBezTo>
                    <a:pt x="45" y="99"/>
                    <a:pt x="43" y="99"/>
                    <a:pt x="45" y="98"/>
                  </a:cubicBezTo>
                  <a:cubicBezTo>
                    <a:pt x="47" y="97"/>
                    <a:pt x="48" y="95"/>
                    <a:pt x="49" y="95"/>
                  </a:cubicBezTo>
                  <a:cubicBezTo>
                    <a:pt x="51" y="95"/>
                    <a:pt x="51" y="93"/>
                    <a:pt x="52" y="92"/>
                  </a:cubicBezTo>
                  <a:cubicBezTo>
                    <a:pt x="52" y="91"/>
                    <a:pt x="54" y="89"/>
                    <a:pt x="56" y="88"/>
                  </a:cubicBezTo>
                  <a:cubicBezTo>
                    <a:pt x="57" y="88"/>
                    <a:pt x="59" y="87"/>
                    <a:pt x="60" y="87"/>
                  </a:cubicBezTo>
                  <a:cubicBezTo>
                    <a:pt x="60" y="86"/>
                    <a:pt x="62" y="84"/>
                    <a:pt x="63" y="85"/>
                  </a:cubicBezTo>
                  <a:cubicBezTo>
                    <a:pt x="63" y="85"/>
                    <a:pt x="63" y="85"/>
                    <a:pt x="64" y="85"/>
                  </a:cubicBezTo>
                  <a:cubicBezTo>
                    <a:pt x="65" y="85"/>
                    <a:pt x="67" y="83"/>
                    <a:pt x="67" y="84"/>
                  </a:cubicBezTo>
                  <a:cubicBezTo>
                    <a:pt x="66" y="85"/>
                    <a:pt x="65" y="86"/>
                    <a:pt x="65" y="86"/>
                  </a:cubicBezTo>
                  <a:cubicBezTo>
                    <a:pt x="65" y="87"/>
                    <a:pt x="67" y="88"/>
                    <a:pt x="66" y="88"/>
                  </a:cubicBezTo>
                  <a:cubicBezTo>
                    <a:pt x="65" y="88"/>
                    <a:pt x="63" y="88"/>
                    <a:pt x="63" y="88"/>
                  </a:cubicBezTo>
                  <a:cubicBezTo>
                    <a:pt x="62" y="88"/>
                    <a:pt x="63" y="87"/>
                    <a:pt x="61" y="87"/>
                  </a:cubicBezTo>
                  <a:cubicBezTo>
                    <a:pt x="60" y="88"/>
                    <a:pt x="59" y="88"/>
                    <a:pt x="59" y="89"/>
                  </a:cubicBezTo>
                  <a:cubicBezTo>
                    <a:pt x="58" y="89"/>
                    <a:pt x="56" y="93"/>
                    <a:pt x="55" y="94"/>
                  </a:cubicBezTo>
                  <a:cubicBezTo>
                    <a:pt x="54" y="95"/>
                    <a:pt x="54" y="96"/>
                    <a:pt x="55" y="95"/>
                  </a:cubicBezTo>
                  <a:cubicBezTo>
                    <a:pt x="56" y="95"/>
                    <a:pt x="57" y="95"/>
                    <a:pt x="57" y="95"/>
                  </a:cubicBezTo>
                  <a:cubicBezTo>
                    <a:pt x="56" y="95"/>
                    <a:pt x="54" y="97"/>
                    <a:pt x="54" y="97"/>
                  </a:cubicBezTo>
                  <a:cubicBezTo>
                    <a:pt x="53" y="98"/>
                    <a:pt x="56" y="98"/>
                    <a:pt x="57" y="97"/>
                  </a:cubicBezTo>
                  <a:cubicBezTo>
                    <a:pt x="58" y="96"/>
                    <a:pt x="58" y="97"/>
                    <a:pt x="60" y="96"/>
                  </a:cubicBezTo>
                  <a:cubicBezTo>
                    <a:pt x="61" y="95"/>
                    <a:pt x="63" y="94"/>
                    <a:pt x="64" y="94"/>
                  </a:cubicBezTo>
                  <a:cubicBezTo>
                    <a:pt x="66" y="94"/>
                    <a:pt x="68" y="94"/>
                    <a:pt x="69" y="93"/>
                  </a:cubicBezTo>
                  <a:cubicBezTo>
                    <a:pt x="71" y="92"/>
                    <a:pt x="73" y="92"/>
                    <a:pt x="73" y="91"/>
                  </a:cubicBezTo>
                  <a:cubicBezTo>
                    <a:pt x="73" y="91"/>
                    <a:pt x="71" y="90"/>
                    <a:pt x="70" y="89"/>
                  </a:cubicBezTo>
                  <a:cubicBezTo>
                    <a:pt x="70" y="89"/>
                    <a:pt x="71" y="87"/>
                    <a:pt x="71" y="87"/>
                  </a:cubicBezTo>
                  <a:cubicBezTo>
                    <a:pt x="72" y="87"/>
                    <a:pt x="72" y="87"/>
                    <a:pt x="73" y="87"/>
                  </a:cubicBezTo>
                  <a:cubicBezTo>
                    <a:pt x="74" y="87"/>
                    <a:pt x="74" y="88"/>
                    <a:pt x="75" y="88"/>
                  </a:cubicBezTo>
                  <a:cubicBezTo>
                    <a:pt x="76" y="87"/>
                    <a:pt x="77" y="87"/>
                    <a:pt x="77" y="88"/>
                  </a:cubicBezTo>
                  <a:cubicBezTo>
                    <a:pt x="77" y="88"/>
                    <a:pt x="76" y="89"/>
                    <a:pt x="77" y="89"/>
                  </a:cubicBezTo>
                  <a:cubicBezTo>
                    <a:pt x="78" y="89"/>
                    <a:pt x="78" y="89"/>
                    <a:pt x="79" y="89"/>
                  </a:cubicBezTo>
                  <a:cubicBezTo>
                    <a:pt x="79" y="90"/>
                    <a:pt x="80" y="91"/>
                    <a:pt x="81" y="91"/>
                  </a:cubicBezTo>
                  <a:cubicBezTo>
                    <a:pt x="82" y="91"/>
                    <a:pt x="83" y="91"/>
                    <a:pt x="84" y="91"/>
                  </a:cubicBezTo>
                  <a:cubicBezTo>
                    <a:pt x="84" y="92"/>
                    <a:pt x="84" y="93"/>
                    <a:pt x="85" y="93"/>
                  </a:cubicBezTo>
                  <a:cubicBezTo>
                    <a:pt x="86" y="93"/>
                    <a:pt x="88" y="93"/>
                    <a:pt x="91" y="93"/>
                  </a:cubicBezTo>
                  <a:cubicBezTo>
                    <a:pt x="93" y="93"/>
                    <a:pt x="96" y="95"/>
                    <a:pt x="97" y="95"/>
                  </a:cubicBezTo>
                  <a:cubicBezTo>
                    <a:pt x="98" y="95"/>
                    <a:pt x="102" y="93"/>
                    <a:pt x="102" y="93"/>
                  </a:cubicBezTo>
                  <a:cubicBezTo>
                    <a:pt x="102" y="94"/>
                    <a:pt x="100" y="95"/>
                    <a:pt x="101" y="96"/>
                  </a:cubicBezTo>
                  <a:cubicBezTo>
                    <a:pt x="101" y="97"/>
                    <a:pt x="102" y="99"/>
                    <a:pt x="104" y="99"/>
                  </a:cubicBezTo>
                  <a:cubicBezTo>
                    <a:pt x="105" y="99"/>
                    <a:pt x="106" y="99"/>
                    <a:pt x="106" y="100"/>
                  </a:cubicBezTo>
                  <a:cubicBezTo>
                    <a:pt x="106" y="101"/>
                    <a:pt x="105" y="103"/>
                    <a:pt x="106" y="103"/>
                  </a:cubicBezTo>
                  <a:cubicBezTo>
                    <a:pt x="107" y="103"/>
                    <a:pt x="108" y="103"/>
                    <a:pt x="108" y="104"/>
                  </a:cubicBezTo>
                  <a:cubicBezTo>
                    <a:pt x="109" y="104"/>
                    <a:pt x="109" y="105"/>
                    <a:pt x="110" y="104"/>
                  </a:cubicBezTo>
                  <a:cubicBezTo>
                    <a:pt x="111" y="104"/>
                    <a:pt x="112" y="103"/>
                    <a:pt x="111" y="102"/>
                  </a:cubicBezTo>
                  <a:cubicBezTo>
                    <a:pt x="111" y="102"/>
                    <a:pt x="111" y="100"/>
                    <a:pt x="111" y="100"/>
                  </a:cubicBezTo>
                  <a:cubicBezTo>
                    <a:pt x="112" y="100"/>
                    <a:pt x="113" y="101"/>
                    <a:pt x="113" y="102"/>
                  </a:cubicBezTo>
                  <a:cubicBezTo>
                    <a:pt x="113" y="104"/>
                    <a:pt x="114" y="105"/>
                    <a:pt x="114" y="105"/>
                  </a:cubicBezTo>
                  <a:cubicBezTo>
                    <a:pt x="114" y="105"/>
                    <a:pt x="115" y="101"/>
                    <a:pt x="115" y="101"/>
                  </a:cubicBezTo>
                  <a:cubicBezTo>
                    <a:pt x="115" y="100"/>
                    <a:pt x="115" y="97"/>
                    <a:pt x="116" y="97"/>
                  </a:cubicBezTo>
                  <a:cubicBezTo>
                    <a:pt x="117" y="97"/>
                    <a:pt x="117" y="99"/>
                    <a:pt x="117" y="100"/>
                  </a:cubicBezTo>
                  <a:cubicBezTo>
                    <a:pt x="117" y="101"/>
                    <a:pt x="116" y="104"/>
                    <a:pt x="116" y="104"/>
                  </a:cubicBezTo>
                  <a:cubicBezTo>
                    <a:pt x="117" y="105"/>
                    <a:pt x="118" y="105"/>
                    <a:pt x="119" y="105"/>
                  </a:cubicBezTo>
                  <a:cubicBezTo>
                    <a:pt x="120" y="105"/>
                    <a:pt x="120" y="106"/>
                    <a:pt x="121" y="107"/>
                  </a:cubicBezTo>
                  <a:cubicBezTo>
                    <a:pt x="122" y="108"/>
                    <a:pt x="122" y="109"/>
                    <a:pt x="121" y="110"/>
                  </a:cubicBezTo>
                  <a:cubicBezTo>
                    <a:pt x="121" y="111"/>
                    <a:pt x="123" y="111"/>
                    <a:pt x="123" y="112"/>
                  </a:cubicBezTo>
                  <a:cubicBezTo>
                    <a:pt x="123" y="113"/>
                    <a:pt x="122" y="114"/>
                    <a:pt x="123" y="115"/>
                  </a:cubicBezTo>
                  <a:cubicBezTo>
                    <a:pt x="123" y="116"/>
                    <a:pt x="125" y="116"/>
                    <a:pt x="125" y="117"/>
                  </a:cubicBezTo>
                  <a:cubicBezTo>
                    <a:pt x="124" y="118"/>
                    <a:pt x="123" y="119"/>
                    <a:pt x="124" y="119"/>
                  </a:cubicBezTo>
                  <a:cubicBezTo>
                    <a:pt x="126" y="118"/>
                    <a:pt x="127" y="118"/>
                    <a:pt x="127" y="118"/>
                  </a:cubicBezTo>
                  <a:cubicBezTo>
                    <a:pt x="128" y="118"/>
                    <a:pt x="128" y="120"/>
                    <a:pt x="127" y="121"/>
                  </a:cubicBezTo>
                  <a:cubicBezTo>
                    <a:pt x="127" y="122"/>
                    <a:pt x="128" y="123"/>
                    <a:pt x="127" y="123"/>
                  </a:cubicBezTo>
                  <a:cubicBezTo>
                    <a:pt x="126" y="124"/>
                    <a:pt x="126" y="125"/>
                    <a:pt x="127" y="125"/>
                  </a:cubicBezTo>
                  <a:cubicBezTo>
                    <a:pt x="127" y="125"/>
                    <a:pt x="129" y="123"/>
                    <a:pt x="129" y="124"/>
                  </a:cubicBezTo>
                  <a:cubicBezTo>
                    <a:pt x="129" y="124"/>
                    <a:pt x="129" y="124"/>
                    <a:pt x="129" y="124"/>
                  </a:cubicBezTo>
                  <a:cubicBezTo>
                    <a:pt x="128" y="125"/>
                    <a:pt x="128" y="125"/>
                    <a:pt x="127" y="126"/>
                  </a:cubicBezTo>
                  <a:cubicBezTo>
                    <a:pt x="127" y="126"/>
                    <a:pt x="127" y="126"/>
                    <a:pt x="127" y="126"/>
                  </a:cubicBezTo>
                  <a:cubicBezTo>
                    <a:pt x="127" y="126"/>
                    <a:pt x="127" y="127"/>
                    <a:pt x="126" y="127"/>
                  </a:cubicBezTo>
                  <a:cubicBezTo>
                    <a:pt x="126" y="128"/>
                    <a:pt x="127" y="129"/>
                    <a:pt x="127" y="130"/>
                  </a:cubicBezTo>
                  <a:cubicBezTo>
                    <a:pt x="127" y="130"/>
                    <a:pt x="128" y="131"/>
                    <a:pt x="126" y="131"/>
                  </a:cubicBezTo>
                  <a:cubicBezTo>
                    <a:pt x="125" y="131"/>
                    <a:pt x="125" y="132"/>
                    <a:pt x="126" y="133"/>
                  </a:cubicBezTo>
                  <a:cubicBezTo>
                    <a:pt x="127" y="133"/>
                    <a:pt x="128" y="133"/>
                    <a:pt x="129" y="133"/>
                  </a:cubicBezTo>
                  <a:cubicBezTo>
                    <a:pt x="129" y="132"/>
                    <a:pt x="130" y="130"/>
                    <a:pt x="131" y="131"/>
                  </a:cubicBezTo>
                  <a:cubicBezTo>
                    <a:pt x="132" y="131"/>
                    <a:pt x="132" y="133"/>
                    <a:pt x="131" y="133"/>
                  </a:cubicBezTo>
                  <a:cubicBezTo>
                    <a:pt x="131" y="133"/>
                    <a:pt x="130" y="133"/>
                    <a:pt x="130" y="134"/>
                  </a:cubicBezTo>
                  <a:cubicBezTo>
                    <a:pt x="129" y="134"/>
                    <a:pt x="130" y="135"/>
                    <a:pt x="131" y="136"/>
                  </a:cubicBezTo>
                  <a:cubicBezTo>
                    <a:pt x="131" y="136"/>
                    <a:pt x="131" y="139"/>
                    <a:pt x="132" y="139"/>
                  </a:cubicBezTo>
                  <a:cubicBezTo>
                    <a:pt x="133" y="138"/>
                    <a:pt x="136" y="137"/>
                    <a:pt x="136" y="137"/>
                  </a:cubicBezTo>
                  <a:cubicBezTo>
                    <a:pt x="136" y="138"/>
                    <a:pt x="134" y="140"/>
                    <a:pt x="133" y="141"/>
                  </a:cubicBezTo>
                  <a:cubicBezTo>
                    <a:pt x="132" y="141"/>
                    <a:pt x="130" y="144"/>
                    <a:pt x="130" y="144"/>
                  </a:cubicBezTo>
                  <a:cubicBezTo>
                    <a:pt x="130" y="145"/>
                    <a:pt x="129" y="145"/>
                    <a:pt x="130" y="146"/>
                  </a:cubicBezTo>
                  <a:cubicBezTo>
                    <a:pt x="130" y="147"/>
                    <a:pt x="131" y="147"/>
                    <a:pt x="132" y="147"/>
                  </a:cubicBezTo>
                  <a:cubicBezTo>
                    <a:pt x="133" y="147"/>
                    <a:pt x="133" y="147"/>
                    <a:pt x="133" y="148"/>
                  </a:cubicBezTo>
                  <a:cubicBezTo>
                    <a:pt x="132" y="148"/>
                    <a:pt x="132" y="149"/>
                    <a:pt x="134" y="149"/>
                  </a:cubicBezTo>
                  <a:cubicBezTo>
                    <a:pt x="136" y="149"/>
                    <a:pt x="138" y="149"/>
                    <a:pt x="138" y="149"/>
                  </a:cubicBezTo>
                  <a:cubicBezTo>
                    <a:pt x="138" y="149"/>
                    <a:pt x="138" y="149"/>
                    <a:pt x="138" y="150"/>
                  </a:cubicBezTo>
                  <a:cubicBezTo>
                    <a:pt x="138" y="150"/>
                    <a:pt x="138" y="150"/>
                    <a:pt x="138" y="150"/>
                  </a:cubicBezTo>
                  <a:cubicBezTo>
                    <a:pt x="138" y="150"/>
                    <a:pt x="138" y="150"/>
                    <a:pt x="138" y="150"/>
                  </a:cubicBezTo>
                  <a:cubicBezTo>
                    <a:pt x="138" y="150"/>
                    <a:pt x="138" y="150"/>
                    <a:pt x="139" y="150"/>
                  </a:cubicBezTo>
                  <a:cubicBezTo>
                    <a:pt x="140" y="150"/>
                    <a:pt x="141" y="148"/>
                    <a:pt x="140" y="149"/>
                  </a:cubicBezTo>
                  <a:cubicBezTo>
                    <a:pt x="140" y="150"/>
                    <a:pt x="138" y="151"/>
                    <a:pt x="139" y="152"/>
                  </a:cubicBezTo>
                  <a:cubicBezTo>
                    <a:pt x="140" y="153"/>
                    <a:pt x="140" y="152"/>
                    <a:pt x="140" y="153"/>
                  </a:cubicBezTo>
                  <a:cubicBezTo>
                    <a:pt x="140" y="154"/>
                    <a:pt x="140" y="155"/>
                    <a:pt x="141" y="155"/>
                  </a:cubicBezTo>
                  <a:cubicBezTo>
                    <a:pt x="143" y="154"/>
                    <a:pt x="142" y="155"/>
                    <a:pt x="143" y="156"/>
                  </a:cubicBezTo>
                  <a:cubicBezTo>
                    <a:pt x="143" y="156"/>
                    <a:pt x="144" y="156"/>
                    <a:pt x="144" y="156"/>
                  </a:cubicBezTo>
                  <a:cubicBezTo>
                    <a:pt x="144" y="157"/>
                    <a:pt x="144" y="157"/>
                    <a:pt x="144" y="157"/>
                  </a:cubicBezTo>
                  <a:cubicBezTo>
                    <a:pt x="144" y="157"/>
                    <a:pt x="144" y="157"/>
                    <a:pt x="144" y="157"/>
                  </a:cubicBezTo>
                  <a:cubicBezTo>
                    <a:pt x="144" y="157"/>
                    <a:pt x="144" y="157"/>
                    <a:pt x="144" y="157"/>
                  </a:cubicBezTo>
                  <a:cubicBezTo>
                    <a:pt x="144" y="157"/>
                    <a:pt x="144" y="157"/>
                    <a:pt x="144" y="158"/>
                  </a:cubicBezTo>
                  <a:cubicBezTo>
                    <a:pt x="144" y="158"/>
                    <a:pt x="144" y="158"/>
                    <a:pt x="144" y="158"/>
                  </a:cubicBezTo>
                  <a:cubicBezTo>
                    <a:pt x="144" y="159"/>
                    <a:pt x="144" y="161"/>
                    <a:pt x="144" y="162"/>
                  </a:cubicBezTo>
                  <a:cubicBezTo>
                    <a:pt x="144" y="162"/>
                    <a:pt x="143" y="164"/>
                    <a:pt x="143" y="164"/>
                  </a:cubicBezTo>
                  <a:cubicBezTo>
                    <a:pt x="143" y="163"/>
                    <a:pt x="142" y="162"/>
                    <a:pt x="141" y="162"/>
                  </a:cubicBezTo>
                  <a:cubicBezTo>
                    <a:pt x="140" y="162"/>
                    <a:pt x="137" y="162"/>
                    <a:pt x="136" y="162"/>
                  </a:cubicBezTo>
                  <a:cubicBezTo>
                    <a:pt x="135" y="161"/>
                    <a:pt x="135" y="162"/>
                    <a:pt x="135" y="163"/>
                  </a:cubicBezTo>
                  <a:cubicBezTo>
                    <a:pt x="135" y="164"/>
                    <a:pt x="136" y="169"/>
                    <a:pt x="134" y="171"/>
                  </a:cubicBezTo>
                  <a:cubicBezTo>
                    <a:pt x="133" y="174"/>
                    <a:pt x="132" y="179"/>
                    <a:pt x="131" y="180"/>
                  </a:cubicBezTo>
                  <a:cubicBezTo>
                    <a:pt x="130" y="181"/>
                    <a:pt x="128" y="187"/>
                    <a:pt x="127" y="188"/>
                  </a:cubicBezTo>
                  <a:cubicBezTo>
                    <a:pt x="126" y="189"/>
                    <a:pt x="126" y="191"/>
                    <a:pt x="126" y="192"/>
                  </a:cubicBezTo>
                  <a:cubicBezTo>
                    <a:pt x="126" y="193"/>
                    <a:pt x="126" y="193"/>
                    <a:pt x="125" y="195"/>
                  </a:cubicBezTo>
                  <a:cubicBezTo>
                    <a:pt x="124" y="197"/>
                    <a:pt x="123" y="201"/>
                    <a:pt x="123" y="203"/>
                  </a:cubicBezTo>
                  <a:cubicBezTo>
                    <a:pt x="123" y="204"/>
                    <a:pt x="125" y="206"/>
                    <a:pt x="124" y="207"/>
                  </a:cubicBezTo>
                  <a:cubicBezTo>
                    <a:pt x="123" y="209"/>
                    <a:pt x="123" y="210"/>
                    <a:pt x="124" y="211"/>
                  </a:cubicBezTo>
                  <a:cubicBezTo>
                    <a:pt x="124" y="212"/>
                    <a:pt x="125" y="214"/>
                    <a:pt x="125" y="216"/>
                  </a:cubicBezTo>
                  <a:cubicBezTo>
                    <a:pt x="126" y="217"/>
                    <a:pt x="125" y="219"/>
                    <a:pt x="126" y="220"/>
                  </a:cubicBezTo>
                  <a:cubicBezTo>
                    <a:pt x="127" y="221"/>
                    <a:pt x="127" y="224"/>
                    <a:pt x="127" y="226"/>
                  </a:cubicBezTo>
                  <a:cubicBezTo>
                    <a:pt x="128" y="228"/>
                    <a:pt x="129" y="228"/>
                    <a:pt x="129" y="230"/>
                  </a:cubicBezTo>
                  <a:cubicBezTo>
                    <a:pt x="129" y="231"/>
                    <a:pt x="132" y="230"/>
                    <a:pt x="133" y="231"/>
                  </a:cubicBezTo>
                  <a:cubicBezTo>
                    <a:pt x="135" y="232"/>
                    <a:pt x="136" y="232"/>
                    <a:pt x="137" y="232"/>
                  </a:cubicBezTo>
                  <a:cubicBezTo>
                    <a:pt x="139" y="233"/>
                    <a:pt x="138" y="234"/>
                    <a:pt x="139" y="235"/>
                  </a:cubicBezTo>
                  <a:cubicBezTo>
                    <a:pt x="139" y="235"/>
                    <a:pt x="139" y="235"/>
                    <a:pt x="139" y="235"/>
                  </a:cubicBezTo>
                  <a:cubicBezTo>
                    <a:pt x="139" y="235"/>
                    <a:pt x="139" y="235"/>
                    <a:pt x="139" y="235"/>
                  </a:cubicBezTo>
                  <a:cubicBezTo>
                    <a:pt x="139" y="236"/>
                    <a:pt x="139" y="236"/>
                    <a:pt x="139" y="236"/>
                  </a:cubicBezTo>
                  <a:cubicBezTo>
                    <a:pt x="139" y="236"/>
                    <a:pt x="139" y="236"/>
                    <a:pt x="139" y="236"/>
                  </a:cubicBezTo>
                  <a:cubicBezTo>
                    <a:pt x="139" y="237"/>
                    <a:pt x="139" y="237"/>
                    <a:pt x="139" y="237"/>
                  </a:cubicBezTo>
                  <a:cubicBezTo>
                    <a:pt x="139" y="238"/>
                    <a:pt x="140" y="238"/>
                    <a:pt x="140" y="238"/>
                  </a:cubicBezTo>
                  <a:cubicBezTo>
                    <a:pt x="140" y="238"/>
                    <a:pt x="140" y="238"/>
                    <a:pt x="140" y="239"/>
                  </a:cubicBezTo>
                  <a:cubicBezTo>
                    <a:pt x="140" y="239"/>
                    <a:pt x="140" y="239"/>
                    <a:pt x="140" y="239"/>
                  </a:cubicBezTo>
                  <a:cubicBezTo>
                    <a:pt x="140" y="240"/>
                    <a:pt x="140" y="240"/>
                    <a:pt x="140" y="240"/>
                  </a:cubicBezTo>
                  <a:cubicBezTo>
                    <a:pt x="140" y="240"/>
                    <a:pt x="140" y="241"/>
                    <a:pt x="140" y="241"/>
                  </a:cubicBezTo>
                  <a:cubicBezTo>
                    <a:pt x="140" y="241"/>
                    <a:pt x="140" y="241"/>
                    <a:pt x="140" y="242"/>
                  </a:cubicBezTo>
                  <a:cubicBezTo>
                    <a:pt x="140" y="242"/>
                    <a:pt x="140" y="242"/>
                    <a:pt x="140" y="242"/>
                  </a:cubicBezTo>
                  <a:cubicBezTo>
                    <a:pt x="140" y="242"/>
                    <a:pt x="140" y="243"/>
                    <a:pt x="140" y="243"/>
                  </a:cubicBezTo>
                  <a:cubicBezTo>
                    <a:pt x="140" y="243"/>
                    <a:pt x="141" y="243"/>
                    <a:pt x="141" y="243"/>
                  </a:cubicBezTo>
                  <a:cubicBezTo>
                    <a:pt x="141" y="244"/>
                    <a:pt x="141" y="244"/>
                    <a:pt x="141" y="244"/>
                  </a:cubicBezTo>
                  <a:cubicBezTo>
                    <a:pt x="141" y="246"/>
                    <a:pt x="142" y="249"/>
                    <a:pt x="142" y="251"/>
                  </a:cubicBezTo>
                  <a:cubicBezTo>
                    <a:pt x="142" y="253"/>
                    <a:pt x="143" y="254"/>
                    <a:pt x="144" y="255"/>
                  </a:cubicBezTo>
                  <a:cubicBezTo>
                    <a:pt x="145" y="256"/>
                    <a:pt x="147" y="257"/>
                    <a:pt x="146" y="259"/>
                  </a:cubicBezTo>
                  <a:cubicBezTo>
                    <a:pt x="145" y="261"/>
                    <a:pt x="144" y="262"/>
                    <a:pt x="143" y="262"/>
                  </a:cubicBezTo>
                  <a:cubicBezTo>
                    <a:pt x="143" y="262"/>
                    <a:pt x="143" y="263"/>
                    <a:pt x="144" y="264"/>
                  </a:cubicBezTo>
                  <a:cubicBezTo>
                    <a:pt x="144" y="264"/>
                    <a:pt x="146" y="266"/>
                    <a:pt x="147" y="266"/>
                  </a:cubicBezTo>
                  <a:cubicBezTo>
                    <a:pt x="148" y="266"/>
                    <a:pt x="149" y="266"/>
                    <a:pt x="150" y="267"/>
                  </a:cubicBezTo>
                  <a:cubicBezTo>
                    <a:pt x="151" y="268"/>
                    <a:pt x="151" y="270"/>
                    <a:pt x="151" y="271"/>
                  </a:cubicBezTo>
                  <a:cubicBezTo>
                    <a:pt x="150" y="273"/>
                    <a:pt x="150" y="274"/>
                    <a:pt x="151" y="275"/>
                  </a:cubicBezTo>
                  <a:cubicBezTo>
                    <a:pt x="151" y="276"/>
                    <a:pt x="155" y="279"/>
                    <a:pt x="155" y="281"/>
                  </a:cubicBezTo>
                  <a:cubicBezTo>
                    <a:pt x="155" y="282"/>
                    <a:pt x="156" y="284"/>
                    <a:pt x="157" y="283"/>
                  </a:cubicBezTo>
                  <a:cubicBezTo>
                    <a:pt x="157" y="283"/>
                    <a:pt x="159" y="283"/>
                    <a:pt x="159" y="281"/>
                  </a:cubicBezTo>
                  <a:cubicBezTo>
                    <a:pt x="159" y="280"/>
                    <a:pt x="156" y="276"/>
                    <a:pt x="155" y="276"/>
                  </a:cubicBezTo>
                  <a:cubicBezTo>
                    <a:pt x="155" y="275"/>
                    <a:pt x="157" y="275"/>
                    <a:pt x="156" y="274"/>
                  </a:cubicBezTo>
                  <a:cubicBezTo>
                    <a:pt x="156" y="272"/>
                    <a:pt x="154" y="271"/>
                    <a:pt x="155" y="270"/>
                  </a:cubicBezTo>
                  <a:cubicBezTo>
                    <a:pt x="155" y="270"/>
                    <a:pt x="157" y="270"/>
                    <a:pt x="156" y="269"/>
                  </a:cubicBezTo>
                  <a:cubicBezTo>
                    <a:pt x="154" y="267"/>
                    <a:pt x="154" y="265"/>
                    <a:pt x="153" y="264"/>
                  </a:cubicBezTo>
                  <a:cubicBezTo>
                    <a:pt x="153" y="262"/>
                    <a:pt x="152" y="262"/>
                    <a:pt x="152" y="260"/>
                  </a:cubicBezTo>
                  <a:cubicBezTo>
                    <a:pt x="152" y="258"/>
                    <a:pt x="150" y="255"/>
                    <a:pt x="149" y="255"/>
                  </a:cubicBezTo>
                  <a:cubicBezTo>
                    <a:pt x="148" y="254"/>
                    <a:pt x="146" y="252"/>
                    <a:pt x="147" y="251"/>
                  </a:cubicBezTo>
                  <a:cubicBezTo>
                    <a:pt x="147" y="250"/>
                    <a:pt x="147" y="248"/>
                    <a:pt x="147" y="247"/>
                  </a:cubicBezTo>
                  <a:cubicBezTo>
                    <a:pt x="147" y="246"/>
                    <a:pt x="148" y="245"/>
                    <a:pt x="148" y="244"/>
                  </a:cubicBezTo>
                  <a:cubicBezTo>
                    <a:pt x="148" y="244"/>
                    <a:pt x="149" y="243"/>
                    <a:pt x="149" y="243"/>
                  </a:cubicBezTo>
                  <a:cubicBezTo>
                    <a:pt x="149" y="244"/>
                    <a:pt x="151" y="245"/>
                    <a:pt x="151" y="245"/>
                  </a:cubicBezTo>
                  <a:cubicBezTo>
                    <a:pt x="151" y="245"/>
                    <a:pt x="152" y="245"/>
                    <a:pt x="153" y="246"/>
                  </a:cubicBezTo>
                  <a:cubicBezTo>
                    <a:pt x="154" y="247"/>
                    <a:pt x="155" y="246"/>
                    <a:pt x="154" y="247"/>
                  </a:cubicBezTo>
                  <a:cubicBezTo>
                    <a:pt x="154" y="249"/>
                    <a:pt x="154" y="250"/>
                    <a:pt x="154" y="251"/>
                  </a:cubicBezTo>
                  <a:cubicBezTo>
                    <a:pt x="155" y="251"/>
                    <a:pt x="154" y="254"/>
                    <a:pt x="155" y="254"/>
                  </a:cubicBezTo>
                  <a:cubicBezTo>
                    <a:pt x="155" y="255"/>
                    <a:pt x="155" y="257"/>
                    <a:pt x="156" y="258"/>
                  </a:cubicBezTo>
                  <a:cubicBezTo>
                    <a:pt x="157" y="260"/>
                    <a:pt x="158" y="260"/>
                    <a:pt x="160" y="262"/>
                  </a:cubicBezTo>
                  <a:cubicBezTo>
                    <a:pt x="161" y="263"/>
                    <a:pt x="165" y="267"/>
                    <a:pt x="164" y="267"/>
                  </a:cubicBezTo>
                  <a:cubicBezTo>
                    <a:pt x="164" y="268"/>
                    <a:pt x="163" y="269"/>
                    <a:pt x="164" y="270"/>
                  </a:cubicBezTo>
                  <a:cubicBezTo>
                    <a:pt x="164" y="271"/>
                    <a:pt x="166" y="272"/>
                    <a:pt x="167" y="273"/>
                  </a:cubicBezTo>
                  <a:cubicBezTo>
                    <a:pt x="168" y="274"/>
                    <a:pt x="170" y="276"/>
                    <a:pt x="170" y="277"/>
                  </a:cubicBezTo>
                  <a:cubicBezTo>
                    <a:pt x="169" y="278"/>
                    <a:pt x="170" y="279"/>
                    <a:pt x="171" y="281"/>
                  </a:cubicBezTo>
                  <a:cubicBezTo>
                    <a:pt x="172" y="282"/>
                    <a:pt x="173" y="284"/>
                    <a:pt x="173" y="286"/>
                  </a:cubicBezTo>
                  <a:cubicBezTo>
                    <a:pt x="174" y="287"/>
                    <a:pt x="173" y="291"/>
                    <a:pt x="173" y="292"/>
                  </a:cubicBezTo>
                  <a:cubicBezTo>
                    <a:pt x="172" y="292"/>
                    <a:pt x="170" y="294"/>
                    <a:pt x="170" y="295"/>
                  </a:cubicBezTo>
                  <a:cubicBezTo>
                    <a:pt x="171" y="295"/>
                    <a:pt x="169" y="296"/>
                    <a:pt x="171" y="298"/>
                  </a:cubicBezTo>
                  <a:cubicBezTo>
                    <a:pt x="173" y="300"/>
                    <a:pt x="177" y="303"/>
                    <a:pt x="179" y="304"/>
                  </a:cubicBezTo>
                  <a:cubicBezTo>
                    <a:pt x="181" y="305"/>
                    <a:pt x="183" y="304"/>
                    <a:pt x="184" y="305"/>
                  </a:cubicBezTo>
                  <a:cubicBezTo>
                    <a:pt x="185" y="306"/>
                    <a:pt x="186" y="307"/>
                    <a:pt x="188" y="308"/>
                  </a:cubicBezTo>
                  <a:cubicBezTo>
                    <a:pt x="189" y="308"/>
                    <a:pt x="195" y="310"/>
                    <a:pt x="196" y="311"/>
                  </a:cubicBezTo>
                  <a:cubicBezTo>
                    <a:pt x="197" y="312"/>
                    <a:pt x="198" y="313"/>
                    <a:pt x="200" y="313"/>
                  </a:cubicBezTo>
                  <a:cubicBezTo>
                    <a:pt x="202" y="314"/>
                    <a:pt x="204" y="315"/>
                    <a:pt x="206" y="315"/>
                  </a:cubicBezTo>
                  <a:cubicBezTo>
                    <a:pt x="207" y="314"/>
                    <a:pt x="212" y="311"/>
                    <a:pt x="214" y="312"/>
                  </a:cubicBezTo>
                  <a:cubicBezTo>
                    <a:pt x="216" y="312"/>
                    <a:pt x="217" y="312"/>
                    <a:pt x="217" y="313"/>
                  </a:cubicBezTo>
                  <a:cubicBezTo>
                    <a:pt x="218" y="314"/>
                    <a:pt x="219" y="317"/>
                    <a:pt x="221" y="319"/>
                  </a:cubicBezTo>
                  <a:cubicBezTo>
                    <a:pt x="221" y="319"/>
                    <a:pt x="221" y="319"/>
                    <a:pt x="221" y="320"/>
                  </a:cubicBezTo>
                  <a:cubicBezTo>
                    <a:pt x="222" y="320"/>
                    <a:pt x="222" y="320"/>
                    <a:pt x="222" y="321"/>
                  </a:cubicBezTo>
                  <a:cubicBezTo>
                    <a:pt x="222" y="321"/>
                    <a:pt x="222" y="321"/>
                    <a:pt x="222" y="321"/>
                  </a:cubicBezTo>
                  <a:cubicBezTo>
                    <a:pt x="222" y="321"/>
                    <a:pt x="223" y="321"/>
                    <a:pt x="223" y="321"/>
                  </a:cubicBezTo>
                  <a:cubicBezTo>
                    <a:pt x="223" y="321"/>
                    <a:pt x="223" y="321"/>
                    <a:pt x="223" y="321"/>
                  </a:cubicBezTo>
                  <a:cubicBezTo>
                    <a:pt x="223" y="321"/>
                    <a:pt x="223" y="321"/>
                    <a:pt x="223" y="321"/>
                  </a:cubicBezTo>
                  <a:cubicBezTo>
                    <a:pt x="223" y="321"/>
                    <a:pt x="223" y="321"/>
                    <a:pt x="223" y="321"/>
                  </a:cubicBezTo>
                  <a:cubicBezTo>
                    <a:pt x="224" y="321"/>
                    <a:pt x="224" y="321"/>
                    <a:pt x="224" y="321"/>
                  </a:cubicBezTo>
                  <a:cubicBezTo>
                    <a:pt x="224" y="322"/>
                    <a:pt x="224" y="322"/>
                    <a:pt x="224" y="322"/>
                  </a:cubicBezTo>
                  <a:cubicBezTo>
                    <a:pt x="224" y="322"/>
                    <a:pt x="225" y="322"/>
                    <a:pt x="225" y="322"/>
                  </a:cubicBezTo>
                  <a:cubicBezTo>
                    <a:pt x="226" y="322"/>
                    <a:pt x="227" y="322"/>
                    <a:pt x="227" y="322"/>
                  </a:cubicBezTo>
                  <a:cubicBezTo>
                    <a:pt x="228" y="322"/>
                    <a:pt x="228" y="322"/>
                    <a:pt x="228" y="322"/>
                  </a:cubicBezTo>
                  <a:cubicBezTo>
                    <a:pt x="229" y="322"/>
                    <a:pt x="229" y="322"/>
                    <a:pt x="229" y="322"/>
                  </a:cubicBezTo>
                  <a:cubicBezTo>
                    <a:pt x="229" y="322"/>
                    <a:pt x="230" y="322"/>
                    <a:pt x="230" y="322"/>
                  </a:cubicBezTo>
                  <a:cubicBezTo>
                    <a:pt x="230" y="322"/>
                    <a:pt x="230" y="322"/>
                    <a:pt x="230" y="322"/>
                  </a:cubicBezTo>
                  <a:cubicBezTo>
                    <a:pt x="231" y="323"/>
                    <a:pt x="231" y="323"/>
                    <a:pt x="231" y="323"/>
                  </a:cubicBezTo>
                  <a:cubicBezTo>
                    <a:pt x="232" y="323"/>
                    <a:pt x="236" y="326"/>
                    <a:pt x="237" y="326"/>
                  </a:cubicBezTo>
                  <a:cubicBezTo>
                    <a:pt x="238" y="326"/>
                    <a:pt x="238" y="326"/>
                    <a:pt x="238" y="326"/>
                  </a:cubicBezTo>
                  <a:cubicBezTo>
                    <a:pt x="238" y="326"/>
                    <a:pt x="238" y="326"/>
                    <a:pt x="238" y="326"/>
                  </a:cubicBezTo>
                  <a:cubicBezTo>
                    <a:pt x="239" y="326"/>
                    <a:pt x="239" y="326"/>
                    <a:pt x="239" y="326"/>
                  </a:cubicBezTo>
                  <a:cubicBezTo>
                    <a:pt x="239" y="326"/>
                    <a:pt x="239" y="326"/>
                    <a:pt x="240" y="326"/>
                  </a:cubicBezTo>
                  <a:cubicBezTo>
                    <a:pt x="240" y="326"/>
                    <a:pt x="240" y="326"/>
                    <a:pt x="240" y="326"/>
                  </a:cubicBezTo>
                  <a:cubicBezTo>
                    <a:pt x="240" y="326"/>
                    <a:pt x="240" y="326"/>
                    <a:pt x="240" y="326"/>
                  </a:cubicBezTo>
                  <a:cubicBezTo>
                    <a:pt x="240" y="326"/>
                    <a:pt x="240" y="326"/>
                    <a:pt x="241" y="326"/>
                  </a:cubicBezTo>
                  <a:cubicBezTo>
                    <a:pt x="241" y="326"/>
                    <a:pt x="241" y="326"/>
                    <a:pt x="241" y="326"/>
                  </a:cubicBezTo>
                  <a:cubicBezTo>
                    <a:pt x="241" y="326"/>
                    <a:pt x="241" y="326"/>
                    <a:pt x="241" y="326"/>
                  </a:cubicBezTo>
                  <a:cubicBezTo>
                    <a:pt x="241" y="326"/>
                    <a:pt x="241" y="326"/>
                    <a:pt x="241" y="326"/>
                  </a:cubicBezTo>
                  <a:cubicBezTo>
                    <a:pt x="241" y="326"/>
                    <a:pt x="241" y="326"/>
                    <a:pt x="241" y="326"/>
                  </a:cubicBezTo>
                  <a:cubicBezTo>
                    <a:pt x="241" y="326"/>
                    <a:pt x="241" y="326"/>
                    <a:pt x="240" y="327"/>
                  </a:cubicBezTo>
                  <a:cubicBezTo>
                    <a:pt x="240" y="327"/>
                    <a:pt x="240" y="327"/>
                    <a:pt x="240" y="327"/>
                  </a:cubicBezTo>
                  <a:cubicBezTo>
                    <a:pt x="240" y="327"/>
                    <a:pt x="240" y="327"/>
                    <a:pt x="240" y="327"/>
                  </a:cubicBezTo>
                  <a:cubicBezTo>
                    <a:pt x="240" y="327"/>
                    <a:pt x="240" y="327"/>
                    <a:pt x="240" y="327"/>
                  </a:cubicBezTo>
                  <a:cubicBezTo>
                    <a:pt x="240" y="327"/>
                    <a:pt x="240" y="328"/>
                    <a:pt x="240" y="328"/>
                  </a:cubicBezTo>
                  <a:cubicBezTo>
                    <a:pt x="240" y="328"/>
                    <a:pt x="240" y="328"/>
                    <a:pt x="240" y="328"/>
                  </a:cubicBezTo>
                  <a:cubicBezTo>
                    <a:pt x="240" y="329"/>
                    <a:pt x="243" y="330"/>
                    <a:pt x="243" y="331"/>
                  </a:cubicBezTo>
                  <a:cubicBezTo>
                    <a:pt x="244" y="332"/>
                    <a:pt x="244" y="333"/>
                    <a:pt x="245" y="333"/>
                  </a:cubicBezTo>
                  <a:cubicBezTo>
                    <a:pt x="245" y="334"/>
                    <a:pt x="245" y="334"/>
                    <a:pt x="246" y="334"/>
                  </a:cubicBezTo>
                  <a:cubicBezTo>
                    <a:pt x="246" y="334"/>
                    <a:pt x="246" y="334"/>
                    <a:pt x="246" y="334"/>
                  </a:cubicBezTo>
                  <a:cubicBezTo>
                    <a:pt x="246" y="335"/>
                    <a:pt x="246" y="335"/>
                    <a:pt x="246" y="335"/>
                  </a:cubicBezTo>
                  <a:cubicBezTo>
                    <a:pt x="246" y="335"/>
                    <a:pt x="246" y="335"/>
                    <a:pt x="246" y="335"/>
                  </a:cubicBezTo>
                  <a:cubicBezTo>
                    <a:pt x="246" y="336"/>
                    <a:pt x="246" y="336"/>
                    <a:pt x="246" y="337"/>
                  </a:cubicBezTo>
                  <a:cubicBezTo>
                    <a:pt x="246" y="338"/>
                    <a:pt x="245" y="339"/>
                    <a:pt x="246" y="340"/>
                  </a:cubicBezTo>
                  <a:cubicBezTo>
                    <a:pt x="247" y="341"/>
                    <a:pt x="248" y="342"/>
                    <a:pt x="249" y="341"/>
                  </a:cubicBezTo>
                  <a:cubicBezTo>
                    <a:pt x="249" y="340"/>
                    <a:pt x="249" y="340"/>
                    <a:pt x="249" y="341"/>
                  </a:cubicBezTo>
                  <a:cubicBezTo>
                    <a:pt x="250" y="342"/>
                    <a:pt x="249" y="343"/>
                    <a:pt x="251" y="343"/>
                  </a:cubicBezTo>
                  <a:cubicBezTo>
                    <a:pt x="253" y="344"/>
                    <a:pt x="252" y="345"/>
                    <a:pt x="253" y="346"/>
                  </a:cubicBezTo>
                  <a:cubicBezTo>
                    <a:pt x="253" y="346"/>
                    <a:pt x="253" y="346"/>
                    <a:pt x="253" y="346"/>
                  </a:cubicBezTo>
                  <a:cubicBezTo>
                    <a:pt x="253" y="346"/>
                    <a:pt x="253" y="346"/>
                    <a:pt x="254" y="346"/>
                  </a:cubicBezTo>
                  <a:cubicBezTo>
                    <a:pt x="254" y="346"/>
                    <a:pt x="254" y="347"/>
                    <a:pt x="255" y="347"/>
                  </a:cubicBezTo>
                  <a:cubicBezTo>
                    <a:pt x="255" y="347"/>
                    <a:pt x="255" y="347"/>
                    <a:pt x="255" y="347"/>
                  </a:cubicBezTo>
                  <a:cubicBezTo>
                    <a:pt x="255" y="347"/>
                    <a:pt x="255" y="347"/>
                    <a:pt x="255" y="347"/>
                  </a:cubicBezTo>
                  <a:cubicBezTo>
                    <a:pt x="256" y="347"/>
                    <a:pt x="256" y="347"/>
                    <a:pt x="256" y="347"/>
                  </a:cubicBezTo>
                  <a:cubicBezTo>
                    <a:pt x="257" y="348"/>
                    <a:pt x="259" y="347"/>
                    <a:pt x="260" y="348"/>
                  </a:cubicBezTo>
                  <a:cubicBezTo>
                    <a:pt x="262" y="349"/>
                    <a:pt x="261" y="351"/>
                    <a:pt x="263" y="351"/>
                  </a:cubicBezTo>
                  <a:cubicBezTo>
                    <a:pt x="265" y="351"/>
                    <a:pt x="268" y="351"/>
                    <a:pt x="268" y="351"/>
                  </a:cubicBezTo>
                  <a:cubicBezTo>
                    <a:pt x="268" y="350"/>
                    <a:pt x="267" y="348"/>
                    <a:pt x="268" y="348"/>
                  </a:cubicBezTo>
                  <a:cubicBezTo>
                    <a:pt x="269" y="347"/>
                    <a:pt x="270" y="346"/>
                    <a:pt x="271" y="345"/>
                  </a:cubicBezTo>
                  <a:cubicBezTo>
                    <a:pt x="271" y="345"/>
                    <a:pt x="274" y="344"/>
                    <a:pt x="274" y="345"/>
                  </a:cubicBezTo>
                  <a:cubicBezTo>
                    <a:pt x="275" y="345"/>
                    <a:pt x="277" y="346"/>
                    <a:pt x="277" y="348"/>
                  </a:cubicBezTo>
                  <a:cubicBezTo>
                    <a:pt x="277" y="349"/>
                    <a:pt x="277" y="352"/>
                    <a:pt x="278" y="353"/>
                  </a:cubicBezTo>
                  <a:cubicBezTo>
                    <a:pt x="278" y="353"/>
                    <a:pt x="278" y="353"/>
                    <a:pt x="278" y="353"/>
                  </a:cubicBezTo>
                  <a:cubicBezTo>
                    <a:pt x="278" y="354"/>
                    <a:pt x="279" y="354"/>
                    <a:pt x="279" y="354"/>
                  </a:cubicBezTo>
                  <a:cubicBezTo>
                    <a:pt x="279" y="354"/>
                    <a:pt x="279" y="354"/>
                    <a:pt x="279" y="354"/>
                  </a:cubicBezTo>
                  <a:cubicBezTo>
                    <a:pt x="279" y="354"/>
                    <a:pt x="279" y="354"/>
                    <a:pt x="279" y="355"/>
                  </a:cubicBezTo>
                  <a:cubicBezTo>
                    <a:pt x="279" y="355"/>
                    <a:pt x="279" y="355"/>
                    <a:pt x="279" y="355"/>
                  </a:cubicBezTo>
                  <a:cubicBezTo>
                    <a:pt x="279" y="355"/>
                    <a:pt x="279" y="355"/>
                    <a:pt x="279" y="356"/>
                  </a:cubicBezTo>
                  <a:cubicBezTo>
                    <a:pt x="279" y="356"/>
                    <a:pt x="279" y="356"/>
                    <a:pt x="278" y="357"/>
                  </a:cubicBezTo>
                  <a:cubicBezTo>
                    <a:pt x="278" y="359"/>
                    <a:pt x="279" y="360"/>
                    <a:pt x="278" y="360"/>
                  </a:cubicBezTo>
                  <a:cubicBezTo>
                    <a:pt x="277" y="361"/>
                    <a:pt x="277" y="362"/>
                    <a:pt x="277" y="363"/>
                  </a:cubicBezTo>
                  <a:cubicBezTo>
                    <a:pt x="277" y="363"/>
                    <a:pt x="276" y="364"/>
                    <a:pt x="276" y="366"/>
                  </a:cubicBezTo>
                  <a:cubicBezTo>
                    <a:pt x="276" y="367"/>
                    <a:pt x="277" y="368"/>
                    <a:pt x="276" y="369"/>
                  </a:cubicBezTo>
                  <a:cubicBezTo>
                    <a:pt x="275" y="370"/>
                    <a:pt x="274" y="372"/>
                    <a:pt x="272" y="372"/>
                  </a:cubicBezTo>
                  <a:cubicBezTo>
                    <a:pt x="271" y="372"/>
                    <a:pt x="270" y="373"/>
                    <a:pt x="269" y="373"/>
                  </a:cubicBezTo>
                  <a:cubicBezTo>
                    <a:pt x="269" y="373"/>
                    <a:pt x="269" y="376"/>
                    <a:pt x="267" y="377"/>
                  </a:cubicBezTo>
                  <a:cubicBezTo>
                    <a:pt x="267" y="378"/>
                    <a:pt x="266" y="378"/>
                    <a:pt x="266" y="378"/>
                  </a:cubicBezTo>
                  <a:cubicBezTo>
                    <a:pt x="266" y="379"/>
                    <a:pt x="265" y="379"/>
                    <a:pt x="265" y="379"/>
                  </a:cubicBezTo>
                  <a:cubicBezTo>
                    <a:pt x="265" y="380"/>
                    <a:pt x="265" y="380"/>
                    <a:pt x="265" y="380"/>
                  </a:cubicBezTo>
                  <a:cubicBezTo>
                    <a:pt x="264" y="380"/>
                    <a:pt x="264" y="380"/>
                    <a:pt x="263" y="381"/>
                  </a:cubicBezTo>
                  <a:cubicBezTo>
                    <a:pt x="262" y="381"/>
                    <a:pt x="260" y="382"/>
                    <a:pt x="259" y="384"/>
                  </a:cubicBezTo>
                  <a:cubicBezTo>
                    <a:pt x="258" y="386"/>
                    <a:pt x="259" y="386"/>
                    <a:pt x="257" y="386"/>
                  </a:cubicBezTo>
                  <a:cubicBezTo>
                    <a:pt x="256" y="387"/>
                    <a:pt x="254" y="389"/>
                    <a:pt x="254" y="390"/>
                  </a:cubicBezTo>
                  <a:cubicBezTo>
                    <a:pt x="254" y="391"/>
                    <a:pt x="252" y="395"/>
                    <a:pt x="253" y="396"/>
                  </a:cubicBezTo>
                  <a:cubicBezTo>
                    <a:pt x="254" y="397"/>
                    <a:pt x="253" y="398"/>
                    <a:pt x="253" y="398"/>
                  </a:cubicBezTo>
                  <a:cubicBezTo>
                    <a:pt x="253" y="398"/>
                    <a:pt x="253" y="398"/>
                    <a:pt x="253" y="399"/>
                  </a:cubicBezTo>
                  <a:cubicBezTo>
                    <a:pt x="253" y="399"/>
                    <a:pt x="252" y="399"/>
                    <a:pt x="252" y="399"/>
                  </a:cubicBezTo>
                  <a:cubicBezTo>
                    <a:pt x="252" y="399"/>
                    <a:pt x="252" y="399"/>
                    <a:pt x="252" y="399"/>
                  </a:cubicBezTo>
                  <a:cubicBezTo>
                    <a:pt x="252" y="399"/>
                    <a:pt x="252" y="399"/>
                    <a:pt x="252" y="399"/>
                  </a:cubicBezTo>
                  <a:cubicBezTo>
                    <a:pt x="251" y="399"/>
                    <a:pt x="251" y="399"/>
                    <a:pt x="251" y="399"/>
                  </a:cubicBezTo>
                  <a:cubicBezTo>
                    <a:pt x="251" y="400"/>
                    <a:pt x="251" y="400"/>
                    <a:pt x="251" y="400"/>
                  </a:cubicBezTo>
                  <a:cubicBezTo>
                    <a:pt x="250" y="400"/>
                    <a:pt x="250" y="400"/>
                    <a:pt x="250" y="400"/>
                  </a:cubicBezTo>
                  <a:cubicBezTo>
                    <a:pt x="250" y="400"/>
                    <a:pt x="249" y="401"/>
                    <a:pt x="249" y="401"/>
                  </a:cubicBezTo>
                  <a:cubicBezTo>
                    <a:pt x="248" y="402"/>
                    <a:pt x="246" y="403"/>
                    <a:pt x="247" y="404"/>
                  </a:cubicBezTo>
                  <a:cubicBezTo>
                    <a:pt x="248" y="405"/>
                    <a:pt x="249" y="406"/>
                    <a:pt x="248" y="406"/>
                  </a:cubicBezTo>
                  <a:cubicBezTo>
                    <a:pt x="247" y="407"/>
                    <a:pt x="246" y="408"/>
                    <a:pt x="247" y="408"/>
                  </a:cubicBezTo>
                  <a:cubicBezTo>
                    <a:pt x="249" y="409"/>
                    <a:pt x="252" y="411"/>
                    <a:pt x="253" y="413"/>
                  </a:cubicBezTo>
                  <a:cubicBezTo>
                    <a:pt x="253" y="414"/>
                    <a:pt x="252" y="414"/>
                    <a:pt x="253" y="416"/>
                  </a:cubicBezTo>
                  <a:cubicBezTo>
                    <a:pt x="254" y="417"/>
                    <a:pt x="255" y="420"/>
                    <a:pt x="255" y="421"/>
                  </a:cubicBezTo>
                  <a:cubicBezTo>
                    <a:pt x="255" y="422"/>
                    <a:pt x="258" y="431"/>
                    <a:pt x="258" y="433"/>
                  </a:cubicBezTo>
                  <a:cubicBezTo>
                    <a:pt x="259" y="435"/>
                    <a:pt x="261" y="436"/>
                    <a:pt x="261" y="439"/>
                  </a:cubicBezTo>
                  <a:cubicBezTo>
                    <a:pt x="260" y="441"/>
                    <a:pt x="259" y="443"/>
                    <a:pt x="260" y="446"/>
                  </a:cubicBezTo>
                  <a:cubicBezTo>
                    <a:pt x="260" y="449"/>
                    <a:pt x="260" y="452"/>
                    <a:pt x="261" y="453"/>
                  </a:cubicBezTo>
                  <a:cubicBezTo>
                    <a:pt x="263" y="454"/>
                    <a:pt x="264" y="457"/>
                    <a:pt x="265" y="458"/>
                  </a:cubicBezTo>
                  <a:cubicBezTo>
                    <a:pt x="266" y="459"/>
                    <a:pt x="270" y="462"/>
                    <a:pt x="271" y="462"/>
                  </a:cubicBezTo>
                  <a:cubicBezTo>
                    <a:pt x="273" y="463"/>
                    <a:pt x="277" y="466"/>
                    <a:pt x="278" y="467"/>
                  </a:cubicBezTo>
                  <a:cubicBezTo>
                    <a:pt x="278" y="468"/>
                    <a:pt x="281" y="469"/>
                    <a:pt x="281" y="471"/>
                  </a:cubicBezTo>
                  <a:cubicBezTo>
                    <a:pt x="281" y="471"/>
                    <a:pt x="281" y="472"/>
                    <a:pt x="282" y="473"/>
                  </a:cubicBezTo>
                  <a:cubicBezTo>
                    <a:pt x="282" y="473"/>
                    <a:pt x="282" y="473"/>
                    <a:pt x="282" y="474"/>
                  </a:cubicBezTo>
                  <a:cubicBezTo>
                    <a:pt x="282" y="474"/>
                    <a:pt x="282" y="474"/>
                    <a:pt x="282" y="474"/>
                  </a:cubicBezTo>
                  <a:cubicBezTo>
                    <a:pt x="282" y="474"/>
                    <a:pt x="282" y="475"/>
                    <a:pt x="282" y="475"/>
                  </a:cubicBezTo>
                  <a:cubicBezTo>
                    <a:pt x="282" y="475"/>
                    <a:pt x="282" y="475"/>
                    <a:pt x="282" y="475"/>
                  </a:cubicBezTo>
                  <a:cubicBezTo>
                    <a:pt x="282" y="476"/>
                    <a:pt x="282" y="476"/>
                    <a:pt x="281" y="477"/>
                  </a:cubicBezTo>
                  <a:cubicBezTo>
                    <a:pt x="280" y="478"/>
                    <a:pt x="279" y="480"/>
                    <a:pt x="279" y="482"/>
                  </a:cubicBezTo>
                  <a:cubicBezTo>
                    <a:pt x="279" y="483"/>
                    <a:pt x="280" y="484"/>
                    <a:pt x="279" y="487"/>
                  </a:cubicBezTo>
                  <a:cubicBezTo>
                    <a:pt x="278" y="489"/>
                    <a:pt x="277" y="495"/>
                    <a:pt x="276" y="496"/>
                  </a:cubicBezTo>
                  <a:cubicBezTo>
                    <a:pt x="275" y="496"/>
                    <a:pt x="273" y="497"/>
                    <a:pt x="273" y="498"/>
                  </a:cubicBezTo>
                  <a:cubicBezTo>
                    <a:pt x="274" y="500"/>
                    <a:pt x="274" y="502"/>
                    <a:pt x="273" y="505"/>
                  </a:cubicBezTo>
                  <a:cubicBezTo>
                    <a:pt x="272" y="507"/>
                    <a:pt x="271" y="510"/>
                    <a:pt x="270" y="512"/>
                  </a:cubicBezTo>
                  <a:cubicBezTo>
                    <a:pt x="270" y="513"/>
                    <a:pt x="268" y="519"/>
                    <a:pt x="267" y="520"/>
                  </a:cubicBezTo>
                  <a:cubicBezTo>
                    <a:pt x="267" y="521"/>
                    <a:pt x="266" y="526"/>
                    <a:pt x="265" y="527"/>
                  </a:cubicBezTo>
                  <a:cubicBezTo>
                    <a:pt x="264" y="527"/>
                    <a:pt x="261" y="531"/>
                    <a:pt x="262" y="533"/>
                  </a:cubicBezTo>
                  <a:cubicBezTo>
                    <a:pt x="262" y="534"/>
                    <a:pt x="262" y="534"/>
                    <a:pt x="261" y="536"/>
                  </a:cubicBezTo>
                  <a:cubicBezTo>
                    <a:pt x="260" y="538"/>
                    <a:pt x="259" y="544"/>
                    <a:pt x="259" y="546"/>
                  </a:cubicBezTo>
                  <a:cubicBezTo>
                    <a:pt x="259" y="549"/>
                    <a:pt x="258" y="553"/>
                    <a:pt x="257" y="555"/>
                  </a:cubicBezTo>
                  <a:cubicBezTo>
                    <a:pt x="256" y="557"/>
                    <a:pt x="254" y="559"/>
                    <a:pt x="254" y="560"/>
                  </a:cubicBezTo>
                  <a:cubicBezTo>
                    <a:pt x="253" y="562"/>
                    <a:pt x="249" y="569"/>
                    <a:pt x="247" y="572"/>
                  </a:cubicBezTo>
                  <a:cubicBezTo>
                    <a:pt x="245" y="574"/>
                    <a:pt x="244" y="578"/>
                    <a:pt x="242" y="580"/>
                  </a:cubicBezTo>
                  <a:cubicBezTo>
                    <a:pt x="241" y="582"/>
                    <a:pt x="239" y="583"/>
                    <a:pt x="240" y="585"/>
                  </a:cubicBezTo>
                  <a:cubicBezTo>
                    <a:pt x="240" y="587"/>
                    <a:pt x="241" y="588"/>
                    <a:pt x="240" y="590"/>
                  </a:cubicBezTo>
                  <a:cubicBezTo>
                    <a:pt x="239" y="592"/>
                    <a:pt x="240" y="592"/>
                    <a:pt x="239" y="595"/>
                  </a:cubicBezTo>
                  <a:cubicBezTo>
                    <a:pt x="238" y="598"/>
                    <a:pt x="238" y="598"/>
                    <a:pt x="236" y="601"/>
                  </a:cubicBezTo>
                  <a:cubicBezTo>
                    <a:pt x="235" y="604"/>
                    <a:pt x="234" y="607"/>
                    <a:pt x="233" y="610"/>
                  </a:cubicBezTo>
                  <a:cubicBezTo>
                    <a:pt x="233" y="612"/>
                    <a:pt x="233" y="615"/>
                    <a:pt x="232" y="615"/>
                  </a:cubicBezTo>
                  <a:cubicBezTo>
                    <a:pt x="232" y="615"/>
                    <a:pt x="230" y="619"/>
                    <a:pt x="229" y="620"/>
                  </a:cubicBezTo>
                  <a:cubicBezTo>
                    <a:pt x="229" y="622"/>
                    <a:pt x="229" y="625"/>
                    <a:pt x="229" y="625"/>
                  </a:cubicBezTo>
                  <a:cubicBezTo>
                    <a:pt x="230" y="625"/>
                    <a:pt x="232" y="621"/>
                    <a:pt x="233" y="620"/>
                  </a:cubicBezTo>
                  <a:cubicBezTo>
                    <a:pt x="233" y="619"/>
                    <a:pt x="235" y="618"/>
                    <a:pt x="235" y="616"/>
                  </a:cubicBezTo>
                  <a:cubicBezTo>
                    <a:pt x="235" y="615"/>
                    <a:pt x="235" y="613"/>
                    <a:pt x="236" y="614"/>
                  </a:cubicBezTo>
                  <a:cubicBezTo>
                    <a:pt x="236" y="615"/>
                    <a:pt x="238" y="613"/>
                    <a:pt x="237" y="615"/>
                  </a:cubicBezTo>
                  <a:cubicBezTo>
                    <a:pt x="237" y="618"/>
                    <a:pt x="237" y="618"/>
                    <a:pt x="235" y="621"/>
                  </a:cubicBezTo>
                  <a:cubicBezTo>
                    <a:pt x="234" y="624"/>
                    <a:pt x="234" y="628"/>
                    <a:pt x="234" y="628"/>
                  </a:cubicBezTo>
                  <a:cubicBezTo>
                    <a:pt x="233" y="629"/>
                    <a:pt x="232" y="630"/>
                    <a:pt x="232" y="631"/>
                  </a:cubicBezTo>
                  <a:cubicBezTo>
                    <a:pt x="232" y="632"/>
                    <a:pt x="233" y="634"/>
                    <a:pt x="232" y="635"/>
                  </a:cubicBezTo>
                  <a:cubicBezTo>
                    <a:pt x="232" y="635"/>
                    <a:pt x="231" y="638"/>
                    <a:pt x="230" y="638"/>
                  </a:cubicBezTo>
                  <a:cubicBezTo>
                    <a:pt x="229" y="638"/>
                    <a:pt x="228" y="639"/>
                    <a:pt x="229" y="641"/>
                  </a:cubicBezTo>
                  <a:cubicBezTo>
                    <a:pt x="230" y="642"/>
                    <a:pt x="230" y="642"/>
                    <a:pt x="229" y="643"/>
                  </a:cubicBezTo>
                  <a:cubicBezTo>
                    <a:pt x="227" y="644"/>
                    <a:pt x="226" y="647"/>
                    <a:pt x="226" y="647"/>
                  </a:cubicBezTo>
                  <a:cubicBezTo>
                    <a:pt x="226" y="647"/>
                    <a:pt x="225" y="649"/>
                    <a:pt x="224" y="648"/>
                  </a:cubicBezTo>
                  <a:cubicBezTo>
                    <a:pt x="223" y="647"/>
                    <a:pt x="222" y="648"/>
                    <a:pt x="222" y="647"/>
                  </a:cubicBezTo>
                  <a:cubicBezTo>
                    <a:pt x="221" y="646"/>
                    <a:pt x="220" y="645"/>
                    <a:pt x="219" y="646"/>
                  </a:cubicBezTo>
                  <a:cubicBezTo>
                    <a:pt x="218" y="647"/>
                    <a:pt x="219" y="649"/>
                    <a:pt x="218" y="649"/>
                  </a:cubicBezTo>
                  <a:cubicBezTo>
                    <a:pt x="217" y="650"/>
                    <a:pt x="214" y="657"/>
                    <a:pt x="215" y="656"/>
                  </a:cubicBezTo>
                  <a:cubicBezTo>
                    <a:pt x="216" y="654"/>
                    <a:pt x="218" y="653"/>
                    <a:pt x="218" y="655"/>
                  </a:cubicBezTo>
                  <a:cubicBezTo>
                    <a:pt x="218" y="656"/>
                    <a:pt x="218" y="658"/>
                    <a:pt x="218" y="660"/>
                  </a:cubicBezTo>
                  <a:cubicBezTo>
                    <a:pt x="218" y="661"/>
                    <a:pt x="218" y="663"/>
                    <a:pt x="219" y="663"/>
                  </a:cubicBezTo>
                  <a:cubicBezTo>
                    <a:pt x="220" y="664"/>
                    <a:pt x="223" y="664"/>
                    <a:pt x="222" y="665"/>
                  </a:cubicBezTo>
                  <a:cubicBezTo>
                    <a:pt x="221" y="666"/>
                    <a:pt x="220" y="664"/>
                    <a:pt x="218" y="665"/>
                  </a:cubicBezTo>
                  <a:cubicBezTo>
                    <a:pt x="216" y="666"/>
                    <a:pt x="217" y="668"/>
                    <a:pt x="217" y="669"/>
                  </a:cubicBezTo>
                  <a:cubicBezTo>
                    <a:pt x="217" y="670"/>
                    <a:pt x="216" y="672"/>
                    <a:pt x="215" y="673"/>
                  </a:cubicBezTo>
                  <a:cubicBezTo>
                    <a:pt x="215" y="673"/>
                    <a:pt x="214" y="676"/>
                    <a:pt x="215" y="677"/>
                  </a:cubicBezTo>
                  <a:cubicBezTo>
                    <a:pt x="216" y="677"/>
                    <a:pt x="217" y="678"/>
                    <a:pt x="215" y="679"/>
                  </a:cubicBezTo>
                  <a:cubicBezTo>
                    <a:pt x="213" y="680"/>
                    <a:pt x="213" y="681"/>
                    <a:pt x="214" y="683"/>
                  </a:cubicBezTo>
                  <a:cubicBezTo>
                    <a:pt x="214" y="685"/>
                    <a:pt x="214" y="686"/>
                    <a:pt x="213" y="687"/>
                  </a:cubicBezTo>
                  <a:cubicBezTo>
                    <a:pt x="211" y="687"/>
                    <a:pt x="212" y="691"/>
                    <a:pt x="212" y="691"/>
                  </a:cubicBezTo>
                  <a:cubicBezTo>
                    <a:pt x="211" y="692"/>
                    <a:pt x="211" y="693"/>
                    <a:pt x="211" y="694"/>
                  </a:cubicBezTo>
                  <a:cubicBezTo>
                    <a:pt x="212" y="696"/>
                    <a:pt x="212" y="697"/>
                    <a:pt x="211" y="698"/>
                  </a:cubicBezTo>
                  <a:cubicBezTo>
                    <a:pt x="209" y="699"/>
                    <a:pt x="210" y="702"/>
                    <a:pt x="209" y="702"/>
                  </a:cubicBezTo>
                  <a:cubicBezTo>
                    <a:pt x="208" y="703"/>
                    <a:pt x="210" y="703"/>
                    <a:pt x="209" y="705"/>
                  </a:cubicBezTo>
                  <a:cubicBezTo>
                    <a:pt x="208" y="706"/>
                    <a:pt x="208" y="710"/>
                    <a:pt x="209" y="709"/>
                  </a:cubicBezTo>
                  <a:cubicBezTo>
                    <a:pt x="210" y="708"/>
                    <a:pt x="212" y="705"/>
                    <a:pt x="213" y="704"/>
                  </a:cubicBezTo>
                  <a:cubicBezTo>
                    <a:pt x="213" y="704"/>
                    <a:pt x="211" y="707"/>
                    <a:pt x="211" y="709"/>
                  </a:cubicBezTo>
                  <a:cubicBezTo>
                    <a:pt x="210" y="710"/>
                    <a:pt x="209" y="713"/>
                    <a:pt x="210" y="713"/>
                  </a:cubicBezTo>
                  <a:cubicBezTo>
                    <a:pt x="211" y="714"/>
                    <a:pt x="214" y="713"/>
                    <a:pt x="213" y="714"/>
                  </a:cubicBezTo>
                  <a:cubicBezTo>
                    <a:pt x="211" y="716"/>
                    <a:pt x="214" y="714"/>
                    <a:pt x="216" y="713"/>
                  </a:cubicBezTo>
                  <a:cubicBezTo>
                    <a:pt x="218" y="711"/>
                    <a:pt x="221" y="708"/>
                    <a:pt x="222" y="710"/>
                  </a:cubicBezTo>
                  <a:cubicBezTo>
                    <a:pt x="222" y="711"/>
                    <a:pt x="219" y="713"/>
                    <a:pt x="221" y="713"/>
                  </a:cubicBezTo>
                  <a:cubicBezTo>
                    <a:pt x="223" y="713"/>
                    <a:pt x="224" y="713"/>
                    <a:pt x="225" y="711"/>
                  </a:cubicBezTo>
                  <a:cubicBezTo>
                    <a:pt x="226" y="709"/>
                    <a:pt x="228" y="708"/>
                    <a:pt x="230" y="708"/>
                  </a:cubicBezTo>
                  <a:cubicBezTo>
                    <a:pt x="232" y="707"/>
                    <a:pt x="233" y="706"/>
                    <a:pt x="234" y="705"/>
                  </a:cubicBezTo>
                  <a:cubicBezTo>
                    <a:pt x="234" y="705"/>
                    <a:pt x="234" y="705"/>
                    <a:pt x="235" y="705"/>
                  </a:cubicBezTo>
                  <a:cubicBezTo>
                    <a:pt x="235" y="704"/>
                    <a:pt x="235" y="704"/>
                    <a:pt x="235" y="704"/>
                  </a:cubicBezTo>
                  <a:cubicBezTo>
                    <a:pt x="235" y="704"/>
                    <a:pt x="235" y="704"/>
                    <a:pt x="235" y="704"/>
                  </a:cubicBezTo>
                  <a:cubicBezTo>
                    <a:pt x="236" y="704"/>
                    <a:pt x="236" y="704"/>
                    <a:pt x="236" y="704"/>
                  </a:cubicBezTo>
                  <a:cubicBezTo>
                    <a:pt x="236" y="704"/>
                    <a:pt x="236" y="704"/>
                    <a:pt x="236" y="705"/>
                  </a:cubicBezTo>
                  <a:cubicBezTo>
                    <a:pt x="237" y="705"/>
                    <a:pt x="237" y="705"/>
                    <a:pt x="237" y="705"/>
                  </a:cubicBezTo>
                  <a:cubicBezTo>
                    <a:pt x="237" y="705"/>
                    <a:pt x="237" y="705"/>
                    <a:pt x="237" y="705"/>
                  </a:cubicBezTo>
                  <a:cubicBezTo>
                    <a:pt x="237" y="705"/>
                    <a:pt x="238" y="706"/>
                    <a:pt x="238" y="706"/>
                  </a:cubicBezTo>
                  <a:cubicBezTo>
                    <a:pt x="238" y="706"/>
                    <a:pt x="238" y="706"/>
                    <a:pt x="238" y="706"/>
                  </a:cubicBezTo>
                  <a:cubicBezTo>
                    <a:pt x="238" y="706"/>
                    <a:pt x="238" y="706"/>
                    <a:pt x="238" y="706"/>
                  </a:cubicBezTo>
                  <a:cubicBezTo>
                    <a:pt x="238" y="706"/>
                    <a:pt x="238" y="706"/>
                    <a:pt x="238" y="706"/>
                  </a:cubicBezTo>
                  <a:cubicBezTo>
                    <a:pt x="238" y="706"/>
                    <a:pt x="238" y="706"/>
                    <a:pt x="238" y="706"/>
                  </a:cubicBezTo>
                  <a:cubicBezTo>
                    <a:pt x="238" y="706"/>
                    <a:pt x="238" y="706"/>
                    <a:pt x="238" y="706"/>
                  </a:cubicBezTo>
                  <a:cubicBezTo>
                    <a:pt x="238" y="706"/>
                    <a:pt x="238" y="706"/>
                    <a:pt x="238" y="706"/>
                  </a:cubicBezTo>
                  <a:cubicBezTo>
                    <a:pt x="239" y="706"/>
                    <a:pt x="239" y="706"/>
                    <a:pt x="239" y="706"/>
                  </a:cubicBezTo>
                  <a:cubicBezTo>
                    <a:pt x="239" y="706"/>
                    <a:pt x="239" y="706"/>
                    <a:pt x="239" y="705"/>
                  </a:cubicBezTo>
                  <a:cubicBezTo>
                    <a:pt x="239" y="705"/>
                    <a:pt x="239" y="705"/>
                    <a:pt x="238" y="705"/>
                  </a:cubicBezTo>
                  <a:cubicBezTo>
                    <a:pt x="238" y="702"/>
                    <a:pt x="238" y="700"/>
                    <a:pt x="238" y="699"/>
                  </a:cubicBezTo>
                  <a:cubicBezTo>
                    <a:pt x="239" y="697"/>
                    <a:pt x="237" y="694"/>
                    <a:pt x="238" y="693"/>
                  </a:cubicBezTo>
                  <a:cubicBezTo>
                    <a:pt x="239" y="691"/>
                    <a:pt x="241" y="693"/>
                    <a:pt x="241" y="691"/>
                  </a:cubicBezTo>
                  <a:cubicBezTo>
                    <a:pt x="241" y="689"/>
                    <a:pt x="240" y="688"/>
                    <a:pt x="241" y="688"/>
                  </a:cubicBezTo>
                  <a:cubicBezTo>
                    <a:pt x="242" y="687"/>
                    <a:pt x="241" y="689"/>
                    <a:pt x="243" y="688"/>
                  </a:cubicBezTo>
                  <a:cubicBezTo>
                    <a:pt x="245" y="688"/>
                    <a:pt x="245" y="686"/>
                    <a:pt x="246" y="685"/>
                  </a:cubicBezTo>
                  <a:cubicBezTo>
                    <a:pt x="248" y="684"/>
                    <a:pt x="250" y="680"/>
                    <a:pt x="250" y="677"/>
                  </a:cubicBezTo>
                  <a:cubicBezTo>
                    <a:pt x="250" y="675"/>
                    <a:pt x="254" y="670"/>
                    <a:pt x="256" y="669"/>
                  </a:cubicBezTo>
                  <a:cubicBezTo>
                    <a:pt x="258" y="669"/>
                    <a:pt x="260" y="667"/>
                    <a:pt x="261" y="666"/>
                  </a:cubicBezTo>
                  <a:cubicBezTo>
                    <a:pt x="262" y="666"/>
                    <a:pt x="264" y="659"/>
                    <a:pt x="263" y="658"/>
                  </a:cubicBezTo>
                  <a:cubicBezTo>
                    <a:pt x="262" y="657"/>
                    <a:pt x="261" y="656"/>
                    <a:pt x="259" y="655"/>
                  </a:cubicBezTo>
                  <a:cubicBezTo>
                    <a:pt x="258" y="654"/>
                    <a:pt x="255" y="650"/>
                    <a:pt x="256" y="648"/>
                  </a:cubicBezTo>
                  <a:cubicBezTo>
                    <a:pt x="257" y="647"/>
                    <a:pt x="258" y="645"/>
                    <a:pt x="260" y="643"/>
                  </a:cubicBezTo>
                  <a:cubicBezTo>
                    <a:pt x="262" y="641"/>
                    <a:pt x="267" y="639"/>
                    <a:pt x="268" y="639"/>
                  </a:cubicBezTo>
                  <a:cubicBezTo>
                    <a:pt x="269" y="639"/>
                    <a:pt x="269" y="638"/>
                    <a:pt x="270" y="637"/>
                  </a:cubicBezTo>
                  <a:cubicBezTo>
                    <a:pt x="271" y="636"/>
                    <a:pt x="272" y="635"/>
                    <a:pt x="272" y="634"/>
                  </a:cubicBezTo>
                  <a:cubicBezTo>
                    <a:pt x="272" y="633"/>
                    <a:pt x="273" y="628"/>
                    <a:pt x="274" y="627"/>
                  </a:cubicBezTo>
                  <a:cubicBezTo>
                    <a:pt x="275" y="626"/>
                    <a:pt x="280" y="623"/>
                    <a:pt x="279" y="622"/>
                  </a:cubicBezTo>
                  <a:cubicBezTo>
                    <a:pt x="278" y="622"/>
                    <a:pt x="276" y="622"/>
                    <a:pt x="277" y="621"/>
                  </a:cubicBezTo>
                  <a:cubicBezTo>
                    <a:pt x="278" y="620"/>
                    <a:pt x="281" y="618"/>
                    <a:pt x="280" y="617"/>
                  </a:cubicBezTo>
                  <a:cubicBezTo>
                    <a:pt x="279" y="616"/>
                    <a:pt x="278" y="613"/>
                    <a:pt x="278" y="611"/>
                  </a:cubicBezTo>
                  <a:cubicBezTo>
                    <a:pt x="278" y="608"/>
                    <a:pt x="279" y="606"/>
                    <a:pt x="281" y="607"/>
                  </a:cubicBezTo>
                  <a:cubicBezTo>
                    <a:pt x="282" y="608"/>
                    <a:pt x="285" y="610"/>
                    <a:pt x="287" y="610"/>
                  </a:cubicBezTo>
                  <a:cubicBezTo>
                    <a:pt x="290" y="609"/>
                    <a:pt x="291" y="609"/>
                    <a:pt x="293" y="608"/>
                  </a:cubicBezTo>
                  <a:cubicBezTo>
                    <a:pt x="294" y="606"/>
                    <a:pt x="294" y="603"/>
                    <a:pt x="294" y="601"/>
                  </a:cubicBezTo>
                  <a:cubicBezTo>
                    <a:pt x="295" y="600"/>
                    <a:pt x="295" y="596"/>
                    <a:pt x="296" y="595"/>
                  </a:cubicBezTo>
                  <a:cubicBezTo>
                    <a:pt x="298" y="594"/>
                    <a:pt x="298" y="594"/>
                    <a:pt x="301" y="594"/>
                  </a:cubicBezTo>
                  <a:cubicBezTo>
                    <a:pt x="304" y="594"/>
                    <a:pt x="307" y="593"/>
                    <a:pt x="310" y="592"/>
                  </a:cubicBezTo>
                  <a:cubicBezTo>
                    <a:pt x="312" y="592"/>
                    <a:pt x="320" y="589"/>
                    <a:pt x="322" y="586"/>
                  </a:cubicBezTo>
                  <a:cubicBezTo>
                    <a:pt x="325" y="583"/>
                    <a:pt x="327" y="580"/>
                    <a:pt x="327" y="578"/>
                  </a:cubicBezTo>
                  <a:cubicBezTo>
                    <a:pt x="327" y="576"/>
                    <a:pt x="327" y="575"/>
                    <a:pt x="326" y="575"/>
                  </a:cubicBezTo>
                  <a:cubicBezTo>
                    <a:pt x="325" y="575"/>
                    <a:pt x="324" y="574"/>
                    <a:pt x="325" y="573"/>
                  </a:cubicBezTo>
                  <a:cubicBezTo>
                    <a:pt x="325" y="571"/>
                    <a:pt x="327" y="570"/>
                    <a:pt x="326" y="569"/>
                  </a:cubicBezTo>
                  <a:cubicBezTo>
                    <a:pt x="325" y="567"/>
                    <a:pt x="322" y="564"/>
                    <a:pt x="321" y="563"/>
                  </a:cubicBezTo>
                  <a:cubicBezTo>
                    <a:pt x="321" y="562"/>
                    <a:pt x="320" y="560"/>
                    <a:pt x="321" y="560"/>
                  </a:cubicBezTo>
                  <a:cubicBezTo>
                    <a:pt x="321" y="560"/>
                    <a:pt x="321" y="560"/>
                    <a:pt x="322" y="560"/>
                  </a:cubicBezTo>
                  <a:cubicBezTo>
                    <a:pt x="322" y="560"/>
                    <a:pt x="322" y="560"/>
                    <a:pt x="322" y="560"/>
                  </a:cubicBezTo>
                  <a:cubicBezTo>
                    <a:pt x="322" y="560"/>
                    <a:pt x="323" y="561"/>
                    <a:pt x="323" y="561"/>
                  </a:cubicBezTo>
                  <a:cubicBezTo>
                    <a:pt x="323" y="561"/>
                    <a:pt x="323" y="561"/>
                    <a:pt x="323" y="561"/>
                  </a:cubicBezTo>
                  <a:cubicBezTo>
                    <a:pt x="324" y="561"/>
                    <a:pt x="324" y="561"/>
                    <a:pt x="324" y="561"/>
                  </a:cubicBezTo>
                  <a:cubicBezTo>
                    <a:pt x="324" y="561"/>
                    <a:pt x="324" y="562"/>
                    <a:pt x="324" y="562"/>
                  </a:cubicBezTo>
                  <a:cubicBezTo>
                    <a:pt x="325" y="562"/>
                    <a:pt x="325" y="562"/>
                    <a:pt x="325" y="562"/>
                  </a:cubicBezTo>
                  <a:cubicBezTo>
                    <a:pt x="325" y="563"/>
                    <a:pt x="328" y="562"/>
                    <a:pt x="329" y="563"/>
                  </a:cubicBezTo>
                  <a:cubicBezTo>
                    <a:pt x="329" y="564"/>
                    <a:pt x="330" y="565"/>
                    <a:pt x="332" y="565"/>
                  </a:cubicBezTo>
                  <a:cubicBezTo>
                    <a:pt x="335" y="565"/>
                    <a:pt x="341" y="565"/>
                    <a:pt x="342" y="564"/>
                  </a:cubicBezTo>
                  <a:cubicBezTo>
                    <a:pt x="344" y="562"/>
                    <a:pt x="346" y="560"/>
                    <a:pt x="348" y="558"/>
                  </a:cubicBezTo>
                  <a:cubicBezTo>
                    <a:pt x="348" y="558"/>
                    <a:pt x="349" y="557"/>
                    <a:pt x="349" y="556"/>
                  </a:cubicBezTo>
                  <a:cubicBezTo>
                    <a:pt x="349" y="556"/>
                    <a:pt x="349" y="556"/>
                    <a:pt x="349" y="556"/>
                  </a:cubicBezTo>
                  <a:cubicBezTo>
                    <a:pt x="350" y="555"/>
                    <a:pt x="350" y="555"/>
                    <a:pt x="350" y="554"/>
                  </a:cubicBezTo>
                  <a:cubicBezTo>
                    <a:pt x="350" y="554"/>
                    <a:pt x="350" y="554"/>
                    <a:pt x="351" y="554"/>
                  </a:cubicBezTo>
                  <a:cubicBezTo>
                    <a:pt x="351" y="554"/>
                    <a:pt x="351" y="553"/>
                    <a:pt x="351" y="553"/>
                  </a:cubicBezTo>
                  <a:cubicBezTo>
                    <a:pt x="351" y="553"/>
                    <a:pt x="351" y="553"/>
                    <a:pt x="351" y="553"/>
                  </a:cubicBezTo>
                  <a:cubicBezTo>
                    <a:pt x="351" y="552"/>
                    <a:pt x="351" y="552"/>
                    <a:pt x="351" y="552"/>
                  </a:cubicBezTo>
                  <a:cubicBezTo>
                    <a:pt x="352" y="552"/>
                    <a:pt x="352" y="551"/>
                    <a:pt x="352" y="551"/>
                  </a:cubicBezTo>
                  <a:cubicBezTo>
                    <a:pt x="352" y="550"/>
                    <a:pt x="353" y="549"/>
                    <a:pt x="354" y="548"/>
                  </a:cubicBezTo>
                  <a:cubicBezTo>
                    <a:pt x="355" y="547"/>
                    <a:pt x="357" y="547"/>
                    <a:pt x="358" y="544"/>
                  </a:cubicBezTo>
                  <a:cubicBezTo>
                    <a:pt x="358" y="541"/>
                    <a:pt x="359" y="539"/>
                    <a:pt x="360" y="538"/>
                  </a:cubicBezTo>
                  <a:cubicBezTo>
                    <a:pt x="361" y="536"/>
                    <a:pt x="363" y="536"/>
                    <a:pt x="363" y="537"/>
                  </a:cubicBezTo>
                  <a:cubicBezTo>
                    <a:pt x="362" y="538"/>
                    <a:pt x="359" y="542"/>
                    <a:pt x="360" y="542"/>
                  </a:cubicBezTo>
                  <a:cubicBezTo>
                    <a:pt x="361" y="541"/>
                    <a:pt x="365" y="538"/>
                    <a:pt x="366" y="536"/>
                  </a:cubicBezTo>
                  <a:cubicBezTo>
                    <a:pt x="368" y="535"/>
                    <a:pt x="371" y="528"/>
                    <a:pt x="372" y="527"/>
                  </a:cubicBezTo>
                  <a:cubicBezTo>
                    <a:pt x="374" y="526"/>
                    <a:pt x="375" y="526"/>
                    <a:pt x="376" y="525"/>
                  </a:cubicBezTo>
                  <a:cubicBezTo>
                    <a:pt x="377" y="523"/>
                    <a:pt x="377" y="521"/>
                    <a:pt x="378" y="520"/>
                  </a:cubicBezTo>
                  <a:cubicBezTo>
                    <a:pt x="379" y="518"/>
                    <a:pt x="377" y="517"/>
                    <a:pt x="378" y="515"/>
                  </a:cubicBezTo>
                  <a:cubicBezTo>
                    <a:pt x="379" y="513"/>
                    <a:pt x="378" y="511"/>
                    <a:pt x="380" y="509"/>
                  </a:cubicBezTo>
                  <a:cubicBezTo>
                    <a:pt x="382" y="507"/>
                    <a:pt x="387" y="502"/>
                    <a:pt x="390" y="501"/>
                  </a:cubicBezTo>
                  <a:cubicBezTo>
                    <a:pt x="392" y="500"/>
                    <a:pt x="393" y="499"/>
                    <a:pt x="395" y="498"/>
                  </a:cubicBezTo>
                  <a:cubicBezTo>
                    <a:pt x="397" y="497"/>
                    <a:pt x="398" y="495"/>
                    <a:pt x="401" y="494"/>
                  </a:cubicBezTo>
                  <a:cubicBezTo>
                    <a:pt x="403" y="493"/>
                    <a:pt x="409" y="494"/>
                    <a:pt x="412" y="493"/>
                  </a:cubicBezTo>
                  <a:cubicBezTo>
                    <a:pt x="415" y="492"/>
                    <a:pt x="418" y="489"/>
                    <a:pt x="418" y="488"/>
                  </a:cubicBezTo>
                  <a:cubicBezTo>
                    <a:pt x="419" y="487"/>
                    <a:pt x="423" y="480"/>
                    <a:pt x="425" y="479"/>
                  </a:cubicBezTo>
                  <a:cubicBezTo>
                    <a:pt x="426" y="477"/>
                    <a:pt x="428" y="473"/>
                    <a:pt x="429" y="470"/>
                  </a:cubicBezTo>
                  <a:cubicBezTo>
                    <a:pt x="430" y="467"/>
                    <a:pt x="432" y="462"/>
                    <a:pt x="433" y="460"/>
                  </a:cubicBezTo>
                  <a:cubicBezTo>
                    <a:pt x="433" y="459"/>
                    <a:pt x="434" y="460"/>
                    <a:pt x="434" y="456"/>
                  </a:cubicBezTo>
                  <a:cubicBezTo>
                    <a:pt x="435" y="452"/>
                    <a:pt x="435" y="445"/>
                    <a:pt x="437" y="444"/>
                  </a:cubicBezTo>
                  <a:cubicBezTo>
                    <a:pt x="439" y="443"/>
                    <a:pt x="439" y="442"/>
                    <a:pt x="441" y="440"/>
                  </a:cubicBezTo>
                  <a:cubicBezTo>
                    <a:pt x="443" y="437"/>
                    <a:pt x="447" y="431"/>
                    <a:pt x="450" y="429"/>
                  </a:cubicBezTo>
                  <a:cubicBezTo>
                    <a:pt x="454" y="427"/>
                    <a:pt x="459" y="421"/>
                    <a:pt x="459" y="418"/>
                  </a:cubicBezTo>
                  <a:cubicBezTo>
                    <a:pt x="460" y="415"/>
                    <a:pt x="460" y="412"/>
                    <a:pt x="459" y="410"/>
                  </a:cubicBezTo>
                  <a:cubicBezTo>
                    <a:pt x="458" y="408"/>
                    <a:pt x="460" y="407"/>
                    <a:pt x="458" y="4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225" name="Freeform 58"/>
            <p:cNvSpPr>
              <a:spLocks/>
            </p:cNvSpPr>
            <p:nvPr/>
          </p:nvSpPr>
          <p:spPr bwMode="auto">
            <a:xfrm>
              <a:off x="2069635" y="5936012"/>
              <a:ext cx="157876" cy="134721"/>
            </a:xfrm>
            <a:custGeom>
              <a:avLst/>
              <a:gdLst>
                <a:gd name="T0" fmla="*/ 30 w 32"/>
                <a:gd name="T1" fmla="*/ 24 h 27"/>
                <a:gd name="T2" fmla="*/ 23 w 32"/>
                <a:gd name="T3" fmla="*/ 18 h 27"/>
                <a:gd name="T4" fmla="*/ 19 w 32"/>
                <a:gd name="T5" fmla="*/ 11 h 27"/>
                <a:gd name="T6" fmla="*/ 18 w 32"/>
                <a:gd name="T7" fmla="*/ 7 h 27"/>
                <a:gd name="T8" fmla="*/ 19 w 32"/>
                <a:gd name="T9" fmla="*/ 3 h 27"/>
                <a:gd name="T10" fmla="*/ 19 w 32"/>
                <a:gd name="T11" fmla="*/ 1 h 27"/>
                <a:gd name="T12" fmla="*/ 18 w 32"/>
                <a:gd name="T13" fmla="*/ 1 h 27"/>
                <a:gd name="T14" fmla="*/ 18 w 32"/>
                <a:gd name="T15" fmla="*/ 0 h 27"/>
                <a:gd name="T16" fmla="*/ 18 w 32"/>
                <a:gd name="T17" fmla="*/ 0 h 27"/>
                <a:gd name="T18" fmla="*/ 18 w 32"/>
                <a:gd name="T19" fmla="*/ 0 h 27"/>
                <a:gd name="T20" fmla="*/ 18 w 32"/>
                <a:gd name="T21" fmla="*/ 0 h 27"/>
                <a:gd name="T22" fmla="*/ 17 w 32"/>
                <a:gd name="T23" fmla="*/ 0 h 27"/>
                <a:gd name="T24" fmla="*/ 15 w 32"/>
                <a:gd name="T25" fmla="*/ 2 h 27"/>
                <a:gd name="T26" fmla="*/ 14 w 32"/>
                <a:gd name="T27" fmla="*/ 1 h 27"/>
                <a:gd name="T28" fmla="*/ 11 w 32"/>
                <a:gd name="T29" fmla="*/ 3 h 27"/>
                <a:gd name="T30" fmla="*/ 10 w 32"/>
                <a:gd name="T31" fmla="*/ 5 h 27"/>
                <a:gd name="T32" fmla="*/ 12 w 32"/>
                <a:gd name="T33" fmla="*/ 7 h 27"/>
                <a:gd name="T34" fmla="*/ 13 w 32"/>
                <a:gd name="T35" fmla="*/ 10 h 27"/>
                <a:gd name="T36" fmla="*/ 8 w 32"/>
                <a:gd name="T37" fmla="*/ 13 h 27"/>
                <a:gd name="T38" fmla="*/ 8 w 32"/>
                <a:gd name="T39" fmla="*/ 16 h 27"/>
                <a:gd name="T40" fmla="*/ 11 w 32"/>
                <a:gd name="T41" fmla="*/ 20 h 27"/>
                <a:gd name="T42" fmla="*/ 7 w 32"/>
                <a:gd name="T43" fmla="*/ 19 h 27"/>
                <a:gd name="T44" fmla="*/ 5 w 32"/>
                <a:gd name="T45" fmla="*/ 21 h 27"/>
                <a:gd name="T46" fmla="*/ 2 w 32"/>
                <a:gd name="T47" fmla="*/ 20 h 27"/>
                <a:gd name="T48" fmla="*/ 1 w 32"/>
                <a:gd name="T49" fmla="*/ 24 h 27"/>
                <a:gd name="T50" fmla="*/ 6 w 32"/>
                <a:gd name="T51" fmla="*/ 25 h 27"/>
                <a:gd name="T52" fmla="*/ 12 w 32"/>
                <a:gd name="T53" fmla="*/ 25 h 27"/>
                <a:gd name="T54" fmla="*/ 16 w 32"/>
                <a:gd name="T55" fmla="*/ 25 h 27"/>
                <a:gd name="T56" fmla="*/ 16 w 32"/>
                <a:gd name="T57" fmla="*/ 25 h 27"/>
                <a:gd name="T58" fmla="*/ 17 w 32"/>
                <a:gd name="T59" fmla="*/ 25 h 27"/>
                <a:gd name="T60" fmla="*/ 17 w 32"/>
                <a:gd name="T61" fmla="*/ 25 h 27"/>
                <a:gd name="T62" fmla="*/ 18 w 32"/>
                <a:gd name="T63" fmla="*/ 25 h 27"/>
                <a:gd name="T64" fmla="*/ 19 w 32"/>
                <a:gd name="T65" fmla="*/ 25 h 27"/>
                <a:gd name="T66" fmla="*/ 19 w 32"/>
                <a:gd name="T67" fmla="*/ 25 h 27"/>
                <a:gd name="T68" fmla="*/ 19 w 32"/>
                <a:gd name="T69" fmla="*/ 25 h 27"/>
                <a:gd name="T70" fmla="*/ 20 w 32"/>
                <a:gd name="T71" fmla="*/ 25 h 27"/>
                <a:gd name="T72" fmla="*/ 25 w 32"/>
                <a:gd name="T73" fmla="*/ 27 h 27"/>
                <a:gd name="T74" fmla="*/ 28 w 32"/>
                <a:gd name="T75" fmla="*/ 25 h 27"/>
                <a:gd name="T76" fmla="*/ 30 w 32"/>
                <a:gd name="T77" fmla="*/ 2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2" h="27">
                  <a:moveTo>
                    <a:pt x="30" y="24"/>
                  </a:moveTo>
                  <a:cubicBezTo>
                    <a:pt x="28" y="23"/>
                    <a:pt x="24" y="20"/>
                    <a:pt x="23" y="18"/>
                  </a:cubicBezTo>
                  <a:cubicBezTo>
                    <a:pt x="23" y="16"/>
                    <a:pt x="19" y="12"/>
                    <a:pt x="19" y="11"/>
                  </a:cubicBezTo>
                  <a:cubicBezTo>
                    <a:pt x="19" y="9"/>
                    <a:pt x="17" y="9"/>
                    <a:pt x="18" y="7"/>
                  </a:cubicBezTo>
                  <a:cubicBezTo>
                    <a:pt x="19" y="5"/>
                    <a:pt x="20" y="6"/>
                    <a:pt x="19" y="3"/>
                  </a:cubicBezTo>
                  <a:cubicBezTo>
                    <a:pt x="19" y="2"/>
                    <a:pt x="19" y="1"/>
                    <a:pt x="19" y="1"/>
                  </a:cubicBezTo>
                  <a:cubicBezTo>
                    <a:pt x="19" y="1"/>
                    <a:pt x="19" y="1"/>
                    <a:pt x="18" y="1"/>
                  </a:cubicBezTo>
                  <a:cubicBezTo>
                    <a:pt x="18" y="0"/>
                    <a:pt x="18" y="0"/>
                    <a:pt x="18" y="0"/>
                  </a:cubicBezTo>
                  <a:cubicBezTo>
                    <a:pt x="18" y="0"/>
                    <a:pt x="18" y="0"/>
                    <a:pt x="18" y="0"/>
                  </a:cubicBezTo>
                  <a:cubicBezTo>
                    <a:pt x="18" y="0"/>
                    <a:pt x="18" y="0"/>
                    <a:pt x="18" y="0"/>
                  </a:cubicBezTo>
                  <a:cubicBezTo>
                    <a:pt x="18" y="0"/>
                    <a:pt x="18" y="0"/>
                    <a:pt x="18" y="0"/>
                  </a:cubicBezTo>
                  <a:cubicBezTo>
                    <a:pt x="17" y="0"/>
                    <a:pt x="17" y="0"/>
                    <a:pt x="17" y="0"/>
                  </a:cubicBezTo>
                  <a:cubicBezTo>
                    <a:pt x="16" y="1"/>
                    <a:pt x="15" y="3"/>
                    <a:pt x="15" y="2"/>
                  </a:cubicBezTo>
                  <a:cubicBezTo>
                    <a:pt x="14" y="2"/>
                    <a:pt x="15" y="0"/>
                    <a:pt x="14" y="1"/>
                  </a:cubicBezTo>
                  <a:cubicBezTo>
                    <a:pt x="13" y="2"/>
                    <a:pt x="12" y="3"/>
                    <a:pt x="11" y="3"/>
                  </a:cubicBezTo>
                  <a:cubicBezTo>
                    <a:pt x="10" y="3"/>
                    <a:pt x="10" y="4"/>
                    <a:pt x="10" y="5"/>
                  </a:cubicBezTo>
                  <a:cubicBezTo>
                    <a:pt x="11" y="6"/>
                    <a:pt x="12" y="6"/>
                    <a:pt x="12" y="7"/>
                  </a:cubicBezTo>
                  <a:cubicBezTo>
                    <a:pt x="13" y="8"/>
                    <a:pt x="14" y="9"/>
                    <a:pt x="13" y="10"/>
                  </a:cubicBezTo>
                  <a:cubicBezTo>
                    <a:pt x="11" y="12"/>
                    <a:pt x="9" y="13"/>
                    <a:pt x="8" y="13"/>
                  </a:cubicBezTo>
                  <a:cubicBezTo>
                    <a:pt x="8" y="13"/>
                    <a:pt x="6" y="15"/>
                    <a:pt x="8" y="16"/>
                  </a:cubicBezTo>
                  <a:cubicBezTo>
                    <a:pt x="10" y="18"/>
                    <a:pt x="11" y="20"/>
                    <a:pt x="11" y="20"/>
                  </a:cubicBezTo>
                  <a:cubicBezTo>
                    <a:pt x="10" y="20"/>
                    <a:pt x="7" y="19"/>
                    <a:pt x="7" y="19"/>
                  </a:cubicBezTo>
                  <a:cubicBezTo>
                    <a:pt x="6" y="20"/>
                    <a:pt x="6" y="21"/>
                    <a:pt x="5" y="21"/>
                  </a:cubicBezTo>
                  <a:cubicBezTo>
                    <a:pt x="4" y="20"/>
                    <a:pt x="3" y="19"/>
                    <a:pt x="2" y="20"/>
                  </a:cubicBezTo>
                  <a:cubicBezTo>
                    <a:pt x="1" y="21"/>
                    <a:pt x="0" y="23"/>
                    <a:pt x="1" y="24"/>
                  </a:cubicBezTo>
                  <a:cubicBezTo>
                    <a:pt x="3" y="25"/>
                    <a:pt x="5" y="23"/>
                    <a:pt x="6" y="25"/>
                  </a:cubicBezTo>
                  <a:cubicBezTo>
                    <a:pt x="7" y="26"/>
                    <a:pt x="10" y="25"/>
                    <a:pt x="12" y="25"/>
                  </a:cubicBezTo>
                  <a:cubicBezTo>
                    <a:pt x="12" y="26"/>
                    <a:pt x="14" y="25"/>
                    <a:pt x="16" y="25"/>
                  </a:cubicBezTo>
                  <a:cubicBezTo>
                    <a:pt x="16" y="25"/>
                    <a:pt x="16" y="25"/>
                    <a:pt x="16" y="25"/>
                  </a:cubicBezTo>
                  <a:cubicBezTo>
                    <a:pt x="16" y="25"/>
                    <a:pt x="17" y="25"/>
                    <a:pt x="17" y="25"/>
                  </a:cubicBezTo>
                  <a:cubicBezTo>
                    <a:pt x="17" y="25"/>
                    <a:pt x="17" y="25"/>
                    <a:pt x="17" y="25"/>
                  </a:cubicBezTo>
                  <a:cubicBezTo>
                    <a:pt x="18" y="25"/>
                    <a:pt x="18" y="25"/>
                    <a:pt x="18" y="25"/>
                  </a:cubicBezTo>
                  <a:cubicBezTo>
                    <a:pt x="18" y="25"/>
                    <a:pt x="18" y="25"/>
                    <a:pt x="19" y="25"/>
                  </a:cubicBezTo>
                  <a:cubicBezTo>
                    <a:pt x="19" y="25"/>
                    <a:pt x="19" y="25"/>
                    <a:pt x="19" y="25"/>
                  </a:cubicBezTo>
                  <a:cubicBezTo>
                    <a:pt x="19" y="25"/>
                    <a:pt x="19" y="25"/>
                    <a:pt x="19" y="25"/>
                  </a:cubicBezTo>
                  <a:cubicBezTo>
                    <a:pt x="20" y="25"/>
                    <a:pt x="20" y="25"/>
                    <a:pt x="20" y="25"/>
                  </a:cubicBezTo>
                  <a:cubicBezTo>
                    <a:pt x="22" y="26"/>
                    <a:pt x="24" y="27"/>
                    <a:pt x="25" y="27"/>
                  </a:cubicBezTo>
                  <a:cubicBezTo>
                    <a:pt x="26" y="27"/>
                    <a:pt x="27" y="25"/>
                    <a:pt x="28" y="25"/>
                  </a:cubicBezTo>
                  <a:cubicBezTo>
                    <a:pt x="30" y="25"/>
                    <a:pt x="32" y="25"/>
                    <a:pt x="30"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226" name="Freeform 59"/>
            <p:cNvSpPr>
              <a:spLocks/>
            </p:cNvSpPr>
            <p:nvPr/>
          </p:nvSpPr>
          <p:spPr bwMode="auto">
            <a:xfrm>
              <a:off x="2143313" y="6070733"/>
              <a:ext cx="35785" cy="14735"/>
            </a:xfrm>
            <a:custGeom>
              <a:avLst/>
              <a:gdLst>
                <a:gd name="T0" fmla="*/ 1 w 7"/>
                <a:gd name="T1" fmla="*/ 1 h 3"/>
                <a:gd name="T2" fmla="*/ 5 w 7"/>
                <a:gd name="T3" fmla="*/ 3 h 3"/>
                <a:gd name="T4" fmla="*/ 1 w 7"/>
                <a:gd name="T5" fmla="*/ 1 h 3"/>
              </a:gdLst>
              <a:ahLst/>
              <a:cxnLst>
                <a:cxn ang="0">
                  <a:pos x="T0" y="T1"/>
                </a:cxn>
                <a:cxn ang="0">
                  <a:pos x="T2" y="T3"/>
                </a:cxn>
                <a:cxn ang="0">
                  <a:pos x="T4" y="T5"/>
                </a:cxn>
              </a:cxnLst>
              <a:rect l="0" t="0" r="r" b="b"/>
              <a:pathLst>
                <a:path w="7" h="3">
                  <a:moveTo>
                    <a:pt x="1" y="1"/>
                  </a:moveTo>
                  <a:cubicBezTo>
                    <a:pt x="0" y="1"/>
                    <a:pt x="4" y="3"/>
                    <a:pt x="5" y="3"/>
                  </a:cubicBezTo>
                  <a:cubicBezTo>
                    <a:pt x="7" y="1"/>
                    <a:pt x="3"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227" name="Freeform 60"/>
            <p:cNvSpPr>
              <a:spLocks/>
            </p:cNvSpPr>
            <p:nvPr/>
          </p:nvSpPr>
          <p:spPr bwMode="auto">
            <a:xfrm>
              <a:off x="2088581" y="6074941"/>
              <a:ext cx="39995" cy="21051"/>
            </a:xfrm>
            <a:custGeom>
              <a:avLst/>
              <a:gdLst>
                <a:gd name="T0" fmla="*/ 2 w 8"/>
                <a:gd name="T1" fmla="*/ 0 h 4"/>
                <a:gd name="T2" fmla="*/ 3 w 8"/>
                <a:gd name="T3" fmla="*/ 3 h 4"/>
                <a:gd name="T4" fmla="*/ 7 w 8"/>
                <a:gd name="T5" fmla="*/ 0 h 4"/>
                <a:gd name="T6" fmla="*/ 2 w 8"/>
                <a:gd name="T7" fmla="*/ 0 h 4"/>
              </a:gdLst>
              <a:ahLst/>
              <a:cxnLst>
                <a:cxn ang="0">
                  <a:pos x="T0" y="T1"/>
                </a:cxn>
                <a:cxn ang="0">
                  <a:pos x="T2" y="T3"/>
                </a:cxn>
                <a:cxn ang="0">
                  <a:pos x="T4" y="T5"/>
                </a:cxn>
                <a:cxn ang="0">
                  <a:pos x="T6" y="T7"/>
                </a:cxn>
              </a:cxnLst>
              <a:rect l="0" t="0" r="r" b="b"/>
              <a:pathLst>
                <a:path w="8" h="4">
                  <a:moveTo>
                    <a:pt x="2" y="0"/>
                  </a:moveTo>
                  <a:cubicBezTo>
                    <a:pt x="0" y="1"/>
                    <a:pt x="2" y="2"/>
                    <a:pt x="3" y="3"/>
                  </a:cubicBezTo>
                  <a:cubicBezTo>
                    <a:pt x="4" y="4"/>
                    <a:pt x="6" y="1"/>
                    <a:pt x="7" y="0"/>
                  </a:cubicBezTo>
                  <a:cubicBezTo>
                    <a:pt x="8" y="0"/>
                    <a:pt x="3"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228" name="Freeform 61"/>
            <p:cNvSpPr>
              <a:spLocks/>
            </p:cNvSpPr>
            <p:nvPr/>
          </p:nvSpPr>
          <p:spPr bwMode="auto">
            <a:xfrm>
              <a:off x="1989646" y="5950746"/>
              <a:ext cx="58940" cy="75781"/>
            </a:xfrm>
            <a:custGeom>
              <a:avLst/>
              <a:gdLst>
                <a:gd name="T0" fmla="*/ 1 w 12"/>
                <a:gd name="T1" fmla="*/ 1 h 15"/>
                <a:gd name="T2" fmla="*/ 2 w 12"/>
                <a:gd name="T3" fmla="*/ 4 h 15"/>
                <a:gd name="T4" fmla="*/ 4 w 12"/>
                <a:gd name="T5" fmla="*/ 6 h 15"/>
                <a:gd name="T6" fmla="*/ 5 w 12"/>
                <a:gd name="T7" fmla="*/ 8 h 15"/>
                <a:gd name="T8" fmla="*/ 5 w 12"/>
                <a:gd name="T9" fmla="*/ 11 h 15"/>
                <a:gd name="T10" fmla="*/ 9 w 12"/>
                <a:gd name="T11" fmla="*/ 14 h 15"/>
                <a:gd name="T12" fmla="*/ 12 w 12"/>
                <a:gd name="T13" fmla="*/ 11 h 15"/>
                <a:gd name="T14" fmla="*/ 7 w 12"/>
                <a:gd name="T15" fmla="*/ 5 h 15"/>
                <a:gd name="T16" fmla="*/ 1 w 12"/>
                <a:gd name="T17"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5">
                  <a:moveTo>
                    <a:pt x="1" y="1"/>
                  </a:moveTo>
                  <a:cubicBezTo>
                    <a:pt x="0" y="0"/>
                    <a:pt x="2" y="3"/>
                    <a:pt x="2" y="4"/>
                  </a:cubicBezTo>
                  <a:cubicBezTo>
                    <a:pt x="2" y="5"/>
                    <a:pt x="3" y="6"/>
                    <a:pt x="4" y="6"/>
                  </a:cubicBezTo>
                  <a:cubicBezTo>
                    <a:pt x="4" y="5"/>
                    <a:pt x="5" y="7"/>
                    <a:pt x="5" y="8"/>
                  </a:cubicBezTo>
                  <a:cubicBezTo>
                    <a:pt x="4" y="8"/>
                    <a:pt x="4" y="10"/>
                    <a:pt x="5" y="11"/>
                  </a:cubicBezTo>
                  <a:cubicBezTo>
                    <a:pt x="6" y="12"/>
                    <a:pt x="7" y="14"/>
                    <a:pt x="9" y="14"/>
                  </a:cubicBezTo>
                  <a:cubicBezTo>
                    <a:pt x="10" y="15"/>
                    <a:pt x="11" y="11"/>
                    <a:pt x="12" y="11"/>
                  </a:cubicBezTo>
                  <a:cubicBezTo>
                    <a:pt x="12" y="10"/>
                    <a:pt x="8" y="7"/>
                    <a:pt x="7" y="5"/>
                  </a:cubicBezTo>
                  <a:cubicBezTo>
                    <a:pt x="5" y="4"/>
                    <a:pt x="2" y="1"/>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229" name="Freeform 62"/>
            <p:cNvSpPr>
              <a:spLocks/>
            </p:cNvSpPr>
            <p:nvPr/>
          </p:nvSpPr>
          <p:spPr bwMode="auto">
            <a:xfrm>
              <a:off x="2054900" y="5971796"/>
              <a:ext cx="33680" cy="39995"/>
            </a:xfrm>
            <a:custGeom>
              <a:avLst/>
              <a:gdLst>
                <a:gd name="T0" fmla="*/ 7 w 7"/>
                <a:gd name="T1" fmla="*/ 0 h 8"/>
                <a:gd name="T2" fmla="*/ 3 w 7"/>
                <a:gd name="T3" fmla="*/ 1 h 8"/>
                <a:gd name="T4" fmla="*/ 0 w 7"/>
                <a:gd name="T5" fmla="*/ 3 h 8"/>
                <a:gd name="T6" fmla="*/ 4 w 7"/>
                <a:gd name="T7" fmla="*/ 8 h 8"/>
                <a:gd name="T8" fmla="*/ 7 w 7"/>
                <a:gd name="T9" fmla="*/ 0 h 8"/>
              </a:gdLst>
              <a:ahLst/>
              <a:cxnLst>
                <a:cxn ang="0">
                  <a:pos x="T0" y="T1"/>
                </a:cxn>
                <a:cxn ang="0">
                  <a:pos x="T2" y="T3"/>
                </a:cxn>
                <a:cxn ang="0">
                  <a:pos x="T4" y="T5"/>
                </a:cxn>
                <a:cxn ang="0">
                  <a:pos x="T6" y="T7"/>
                </a:cxn>
                <a:cxn ang="0">
                  <a:pos x="T8" y="T9"/>
                </a:cxn>
              </a:cxnLst>
              <a:rect l="0" t="0" r="r" b="b"/>
              <a:pathLst>
                <a:path w="7" h="8">
                  <a:moveTo>
                    <a:pt x="7" y="0"/>
                  </a:moveTo>
                  <a:cubicBezTo>
                    <a:pt x="6" y="0"/>
                    <a:pt x="4" y="1"/>
                    <a:pt x="3" y="1"/>
                  </a:cubicBezTo>
                  <a:cubicBezTo>
                    <a:pt x="2" y="2"/>
                    <a:pt x="0" y="2"/>
                    <a:pt x="0" y="3"/>
                  </a:cubicBezTo>
                  <a:cubicBezTo>
                    <a:pt x="0" y="5"/>
                    <a:pt x="2" y="7"/>
                    <a:pt x="4" y="8"/>
                  </a:cubicBezTo>
                  <a:cubicBezTo>
                    <a:pt x="5" y="8"/>
                    <a:pt x="7" y="1"/>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230" name="Freeform 63"/>
            <p:cNvSpPr>
              <a:spLocks/>
            </p:cNvSpPr>
            <p:nvPr/>
          </p:nvSpPr>
          <p:spPr bwMode="auto">
            <a:xfrm>
              <a:off x="2288557" y="3803627"/>
              <a:ext cx="237867" cy="86307"/>
            </a:xfrm>
            <a:custGeom>
              <a:avLst/>
              <a:gdLst>
                <a:gd name="T0" fmla="*/ 43 w 48"/>
                <a:gd name="T1" fmla="*/ 16 h 17"/>
                <a:gd name="T2" fmla="*/ 40 w 48"/>
                <a:gd name="T3" fmla="*/ 13 h 17"/>
                <a:gd name="T4" fmla="*/ 40 w 48"/>
                <a:gd name="T5" fmla="*/ 12 h 17"/>
                <a:gd name="T6" fmla="*/ 38 w 48"/>
                <a:gd name="T7" fmla="*/ 11 h 17"/>
                <a:gd name="T8" fmla="*/ 33 w 48"/>
                <a:gd name="T9" fmla="*/ 9 h 17"/>
                <a:gd name="T10" fmla="*/ 29 w 48"/>
                <a:gd name="T11" fmla="*/ 7 h 17"/>
                <a:gd name="T12" fmla="*/ 21 w 48"/>
                <a:gd name="T13" fmla="*/ 3 h 17"/>
                <a:gd name="T14" fmla="*/ 10 w 48"/>
                <a:gd name="T15" fmla="*/ 2 h 17"/>
                <a:gd name="T16" fmla="*/ 2 w 48"/>
                <a:gd name="T17" fmla="*/ 5 h 17"/>
                <a:gd name="T18" fmla="*/ 6 w 48"/>
                <a:gd name="T19" fmla="*/ 6 h 17"/>
                <a:gd name="T20" fmla="*/ 9 w 48"/>
                <a:gd name="T21" fmla="*/ 8 h 17"/>
                <a:gd name="T22" fmla="*/ 8 w 48"/>
                <a:gd name="T23" fmla="*/ 5 h 17"/>
                <a:gd name="T24" fmla="*/ 11 w 48"/>
                <a:gd name="T25" fmla="*/ 4 h 17"/>
                <a:gd name="T26" fmla="*/ 13 w 48"/>
                <a:gd name="T27" fmla="*/ 5 h 17"/>
                <a:gd name="T28" fmla="*/ 15 w 48"/>
                <a:gd name="T29" fmla="*/ 6 h 17"/>
                <a:gd name="T30" fmla="*/ 19 w 48"/>
                <a:gd name="T31" fmla="*/ 8 h 17"/>
                <a:gd name="T32" fmla="*/ 24 w 48"/>
                <a:gd name="T33" fmla="*/ 8 h 17"/>
                <a:gd name="T34" fmla="*/ 27 w 48"/>
                <a:gd name="T35" fmla="*/ 12 h 17"/>
                <a:gd name="T36" fmla="*/ 31 w 48"/>
                <a:gd name="T37" fmla="*/ 13 h 17"/>
                <a:gd name="T38" fmla="*/ 29 w 48"/>
                <a:gd name="T39" fmla="*/ 16 h 17"/>
                <a:gd name="T40" fmla="*/ 32 w 48"/>
                <a:gd name="T41" fmla="*/ 17 h 17"/>
                <a:gd name="T42" fmla="*/ 43 w 48"/>
                <a:gd name="T43"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8" h="17">
                  <a:moveTo>
                    <a:pt x="43" y="16"/>
                  </a:moveTo>
                  <a:cubicBezTo>
                    <a:pt x="48" y="15"/>
                    <a:pt x="41" y="13"/>
                    <a:pt x="40" y="13"/>
                  </a:cubicBezTo>
                  <a:cubicBezTo>
                    <a:pt x="39" y="13"/>
                    <a:pt x="39" y="12"/>
                    <a:pt x="40" y="12"/>
                  </a:cubicBezTo>
                  <a:cubicBezTo>
                    <a:pt x="40" y="11"/>
                    <a:pt x="39" y="11"/>
                    <a:pt x="38" y="11"/>
                  </a:cubicBezTo>
                  <a:cubicBezTo>
                    <a:pt x="37" y="11"/>
                    <a:pt x="35" y="10"/>
                    <a:pt x="33" y="9"/>
                  </a:cubicBezTo>
                  <a:cubicBezTo>
                    <a:pt x="32" y="8"/>
                    <a:pt x="32" y="7"/>
                    <a:pt x="29" y="7"/>
                  </a:cubicBezTo>
                  <a:cubicBezTo>
                    <a:pt x="26" y="7"/>
                    <a:pt x="23" y="5"/>
                    <a:pt x="21" y="3"/>
                  </a:cubicBezTo>
                  <a:cubicBezTo>
                    <a:pt x="19" y="0"/>
                    <a:pt x="14" y="1"/>
                    <a:pt x="10" y="2"/>
                  </a:cubicBezTo>
                  <a:cubicBezTo>
                    <a:pt x="7" y="2"/>
                    <a:pt x="3" y="4"/>
                    <a:pt x="2" y="5"/>
                  </a:cubicBezTo>
                  <a:cubicBezTo>
                    <a:pt x="0" y="7"/>
                    <a:pt x="4" y="6"/>
                    <a:pt x="6" y="6"/>
                  </a:cubicBezTo>
                  <a:cubicBezTo>
                    <a:pt x="7" y="7"/>
                    <a:pt x="7" y="8"/>
                    <a:pt x="9" y="8"/>
                  </a:cubicBezTo>
                  <a:cubicBezTo>
                    <a:pt x="10" y="8"/>
                    <a:pt x="8" y="6"/>
                    <a:pt x="8" y="5"/>
                  </a:cubicBezTo>
                  <a:cubicBezTo>
                    <a:pt x="8" y="4"/>
                    <a:pt x="9" y="4"/>
                    <a:pt x="11" y="4"/>
                  </a:cubicBezTo>
                  <a:cubicBezTo>
                    <a:pt x="12" y="4"/>
                    <a:pt x="13" y="4"/>
                    <a:pt x="13" y="5"/>
                  </a:cubicBezTo>
                  <a:cubicBezTo>
                    <a:pt x="13" y="6"/>
                    <a:pt x="13" y="6"/>
                    <a:pt x="15" y="6"/>
                  </a:cubicBezTo>
                  <a:cubicBezTo>
                    <a:pt x="17" y="7"/>
                    <a:pt x="18" y="7"/>
                    <a:pt x="19" y="8"/>
                  </a:cubicBezTo>
                  <a:cubicBezTo>
                    <a:pt x="20" y="10"/>
                    <a:pt x="23" y="8"/>
                    <a:pt x="24" y="8"/>
                  </a:cubicBezTo>
                  <a:cubicBezTo>
                    <a:pt x="26" y="9"/>
                    <a:pt x="27" y="11"/>
                    <a:pt x="27" y="12"/>
                  </a:cubicBezTo>
                  <a:cubicBezTo>
                    <a:pt x="27" y="13"/>
                    <a:pt x="28" y="12"/>
                    <a:pt x="31" y="13"/>
                  </a:cubicBezTo>
                  <a:cubicBezTo>
                    <a:pt x="33" y="14"/>
                    <a:pt x="30" y="15"/>
                    <a:pt x="29" y="16"/>
                  </a:cubicBezTo>
                  <a:cubicBezTo>
                    <a:pt x="28" y="16"/>
                    <a:pt x="30" y="16"/>
                    <a:pt x="32" y="17"/>
                  </a:cubicBezTo>
                  <a:cubicBezTo>
                    <a:pt x="35" y="17"/>
                    <a:pt x="42" y="16"/>
                    <a:pt x="43"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231" name="Freeform 64"/>
            <p:cNvSpPr>
              <a:spLocks/>
            </p:cNvSpPr>
            <p:nvPr/>
          </p:nvSpPr>
          <p:spPr bwMode="auto">
            <a:xfrm>
              <a:off x="2408543" y="3913090"/>
              <a:ext cx="37891" cy="14735"/>
            </a:xfrm>
            <a:custGeom>
              <a:avLst/>
              <a:gdLst>
                <a:gd name="T0" fmla="*/ 1 w 8"/>
                <a:gd name="T1" fmla="*/ 1 h 3"/>
                <a:gd name="T2" fmla="*/ 2 w 8"/>
                <a:gd name="T3" fmla="*/ 3 h 3"/>
                <a:gd name="T4" fmla="*/ 7 w 8"/>
                <a:gd name="T5" fmla="*/ 2 h 3"/>
                <a:gd name="T6" fmla="*/ 4 w 8"/>
                <a:gd name="T7" fmla="*/ 1 h 3"/>
                <a:gd name="T8" fmla="*/ 1 w 8"/>
                <a:gd name="T9" fmla="*/ 1 h 3"/>
              </a:gdLst>
              <a:ahLst/>
              <a:cxnLst>
                <a:cxn ang="0">
                  <a:pos x="T0" y="T1"/>
                </a:cxn>
                <a:cxn ang="0">
                  <a:pos x="T2" y="T3"/>
                </a:cxn>
                <a:cxn ang="0">
                  <a:pos x="T4" y="T5"/>
                </a:cxn>
                <a:cxn ang="0">
                  <a:pos x="T6" y="T7"/>
                </a:cxn>
                <a:cxn ang="0">
                  <a:pos x="T8" y="T9"/>
                </a:cxn>
              </a:cxnLst>
              <a:rect l="0" t="0" r="r" b="b"/>
              <a:pathLst>
                <a:path w="8" h="3">
                  <a:moveTo>
                    <a:pt x="1" y="1"/>
                  </a:moveTo>
                  <a:cubicBezTo>
                    <a:pt x="2" y="2"/>
                    <a:pt x="2" y="3"/>
                    <a:pt x="2" y="3"/>
                  </a:cubicBezTo>
                  <a:cubicBezTo>
                    <a:pt x="2" y="3"/>
                    <a:pt x="5" y="3"/>
                    <a:pt x="7" y="2"/>
                  </a:cubicBezTo>
                  <a:cubicBezTo>
                    <a:pt x="8" y="2"/>
                    <a:pt x="6" y="1"/>
                    <a:pt x="4" y="1"/>
                  </a:cubicBezTo>
                  <a:cubicBezTo>
                    <a:pt x="2" y="0"/>
                    <a:pt x="0" y="1"/>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232" name="Freeform 65"/>
            <p:cNvSpPr>
              <a:spLocks/>
            </p:cNvSpPr>
            <p:nvPr/>
          </p:nvSpPr>
          <p:spPr bwMode="auto">
            <a:xfrm>
              <a:off x="2496955" y="3913088"/>
              <a:ext cx="44205" cy="10525"/>
            </a:xfrm>
            <a:custGeom>
              <a:avLst/>
              <a:gdLst>
                <a:gd name="T0" fmla="*/ 1 w 9"/>
                <a:gd name="T1" fmla="*/ 1 h 2"/>
                <a:gd name="T2" fmla="*/ 7 w 9"/>
                <a:gd name="T3" fmla="*/ 2 h 2"/>
                <a:gd name="T4" fmla="*/ 4 w 9"/>
                <a:gd name="T5" fmla="*/ 0 h 2"/>
                <a:gd name="T6" fmla="*/ 1 w 9"/>
                <a:gd name="T7" fmla="*/ 1 h 2"/>
              </a:gdLst>
              <a:ahLst/>
              <a:cxnLst>
                <a:cxn ang="0">
                  <a:pos x="T0" y="T1"/>
                </a:cxn>
                <a:cxn ang="0">
                  <a:pos x="T2" y="T3"/>
                </a:cxn>
                <a:cxn ang="0">
                  <a:pos x="T4" y="T5"/>
                </a:cxn>
                <a:cxn ang="0">
                  <a:pos x="T6" y="T7"/>
                </a:cxn>
              </a:cxnLst>
              <a:rect l="0" t="0" r="r" b="b"/>
              <a:pathLst>
                <a:path w="9" h="2">
                  <a:moveTo>
                    <a:pt x="1" y="1"/>
                  </a:moveTo>
                  <a:cubicBezTo>
                    <a:pt x="3" y="2"/>
                    <a:pt x="6" y="2"/>
                    <a:pt x="7" y="2"/>
                  </a:cubicBezTo>
                  <a:cubicBezTo>
                    <a:pt x="9" y="1"/>
                    <a:pt x="6" y="0"/>
                    <a:pt x="4" y="0"/>
                  </a:cubicBezTo>
                  <a:cubicBezTo>
                    <a:pt x="2" y="0"/>
                    <a:pt x="0"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233" name="Freeform 66"/>
            <p:cNvSpPr>
              <a:spLocks/>
            </p:cNvSpPr>
            <p:nvPr/>
          </p:nvSpPr>
          <p:spPr bwMode="auto">
            <a:xfrm>
              <a:off x="2522215" y="3883619"/>
              <a:ext cx="105251" cy="39995"/>
            </a:xfrm>
            <a:custGeom>
              <a:avLst/>
              <a:gdLst>
                <a:gd name="T0" fmla="*/ 3 w 21"/>
                <a:gd name="T1" fmla="*/ 5 h 8"/>
                <a:gd name="T2" fmla="*/ 3 w 21"/>
                <a:gd name="T3" fmla="*/ 5 h 8"/>
                <a:gd name="T4" fmla="*/ 3 w 21"/>
                <a:gd name="T5" fmla="*/ 6 h 8"/>
                <a:gd name="T6" fmla="*/ 4 w 21"/>
                <a:gd name="T7" fmla="*/ 6 h 8"/>
                <a:gd name="T8" fmla="*/ 4 w 21"/>
                <a:gd name="T9" fmla="*/ 6 h 8"/>
                <a:gd name="T10" fmla="*/ 5 w 21"/>
                <a:gd name="T11" fmla="*/ 6 h 8"/>
                <a:gd name="T12" fmla="*/ 5 w 21"/>
                <a:gd name="T13" fmla="*/ 7 h 8"/>
                <a:gd name="T14" fmla="*/ 5 w 21"/>
                <a:gd name="T15" fmla="*/ 7 h 8"/>
                <a:gd name="T16" fmla="*/ 5 w 21"/>
                <a:gd name="T17" fmla="*/ 7 h 8"/>
                <a:gd name="T18" fmla="*/ 6 w 21"/>
                <a:gd name="T19" fmla="*/ 8 h 8"/>
                <a:gd name="T20" fmla="*/ 7 w 21"/>
                <a:gd name="T21" fmla="*/ 8 h 8"/>
                <a:gd name="T22" fmla="*/ 7 w 21"/>
                <a:gd name="T23" fmla="*/ 8 h 8"/>
                <a:gd name="T24" fmla="*/ 10 w 21"/>
                <a:gd name="T25" fmla="*/ 7 h 8"/>
                <a:gd name="T26" fmla="*/ 12 w 21"/>
                <a:gd name="T27" fmla="*/ 8 h 8"/>
                <a:gd name="T28" fmla="*/ 15 w 21"/>
                <a:gd name="T29" fmla="*/ 7 h 8"/>
                <a:gd name="T30" fmla="*/ 20 w 21"/>
                <a:gd name="T31" fmla="*/ 7 h 8"/>
                <a:gd name="T32" fmla="*/ 19 w 21"/>
                <a:gd name="T33" fmla="*/ 5 h 8"/>
                <a:gd name="T34" fmla="*/ 17 w 21"/>
                <a:gd name="T35" fmla="*/ 2 h 8"/>
                <a:gd name="T36" fmla="*/ 11 w 21"/>
                <a:gd name="T37" fmla="*/ 1 h 8"/>
                <a:gd name="T38" fmla="*/ 10 w 21"/>
                <a:gd name="T39" fmla="*/ 1 h 8"/>
                <a:gd name="T40" fmla="*/ 10 w 21"/>
                <a:gd name="T41" fmla="*/ 1 h 8"/>
                <a:gd name="T42" fmla="*/ 9 w 21"/>
                <a:gd name="T43" fmla="*/ 1 h 8"/>
                <a:gd name="T44" fmla="*/ 9 w 21"/>
                <a:gd name="T45" fmla="*/ 1 h 8"/>
                <a:gd name="T46" fmla="*/ 8 w 21"/>
                <a:gd name="T47" fmla="*/ 1 h 8"/>
                <a:gd name="T48" fmla="*/ 8 w 21"/>
                <a:gd name="T49" fmla="*/ 1 h 8"/>
                <a:gd name="T50" fmla="*/ 7 w 21"/>
                <a:gd name="T51" fmla="*/ 1 h 8"/>
                <a:gd name="T52" fmla="*/ 6 w 21"/>
                <a:gd name="T53" fmla="*/ 1 h 8"/>
                <a:gd name="T54" fmla="*/ 6 w 21"/>
                <a:gd name="T55" fmla="*/ 1 h 8"/>
                <a:gd name="T56" fmla="*/ 5 w 21"/>
                <a:gd name="T57" fmla="*/ 1 h 8"/>
                <a:gd name="T58" fmla="*/ 5 w 21"/>
                <a:gd name="T59" fmla="*/ 1 h 8"/>
                <a:gd name="T60" fmla="*/ 4 w 21"/>
                <a:gd name="T61" fmla="*/ 1 h 8"/>
                <a:gd name="T62" fmla="*/ 4 w 21"/>
                <a:gd name="T63" fmla="*/ 1 h 8"/>
                <a:gd name="T64" fmla="*/ 3 w 21"/>
                <a:gd name="T65" fmla="*/ 0 h 8"/>
                <a:gd name="T66" fmla="*/ 1 w 21"/>
                <a:gd name="T67" fmla="*/ 2 h 8"/>
                <a:gd name="T68" fmla="*/ 2 w 21"/>
                <a:gd name="T69" fmla="*/ 4 h 8"/>
                <a:gd name="T70" fmla="*/ 3 w 21"/>
                <a:gd name="T7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 h="8">
                  <a:moveTo>
                    <a:pt x="3" y="5"/>
                  </a:moveTo>
                  <a:cubicBezTo>
                    <a:pt x="3" y="5"/>
                    <a:pt x="3" y="5"/>
                    <a:pt x="3" y="5"/>
                  </a:cubicBezTo>
                  <a:cubicBezTo>
                    <a:pt x="3" y="5"/>
                    <a:pt x="3" y="5"/>
                    <a:pt x="3" y="6"/>
                  </a:cubicBezTo>
                  <a:cubicBezTo>
                    <a:pt x="4" y="6"/>
                    <a:pt x="4" y="6"/>
                    <a:pt x="4" y="6"/>
                  </a:cubicBezTo>
                  <a:cubicBezTo>
                    <a:pt x="4" y="6"/>
                    <a:pt x="4" y="6"/>
                    <a:pt x="4" y="6"/>
                  </a:cubicBezTo>
                  <a:cubicBezTo>
                    <a:pt x="4" y="6"/>
                    <a:pt x="4" y="6"/>
                    <a:pt x="5" y="6"/>
                  </a:cubicBezTo>
                  <a:cubicBezTo>
                    <a:pt x="5" y="7"/>
                    <a:pt x="5" y="7"/>
                    <a:pt x="5" y="7"/>
                  </a:cubicBezTo>
                  <a:cubicBezTo>
                    <a:pt x="5" y="7"/>
                    <a:pt x="5" y="7"/>
                    <a:pt x="5" y="7"/>
                  </a:cubicBezTo>
                  <a:cubicBezTo>
                    <a:pt x="5" y="7"/>
                    <a:pt x="5" y="7"/>
                    <a:pt x="5" y="7"/>
                  </a:cubicBezTo>
                  <a:cubicBezTo>
                    <a:pt x="6" y="7"/>
                    <a:pt x="6" y="7"/>
                    <a:pt x="6" y="8"/>
                  </a:cubicBezTo>
                  <a:cubicBezTo>
                    <a:pt x="6" y="8"/>
                    <a:pt x="6" y="8"/>
                    <a:pt x="7" y="8"/>
                  </a:cubicBezTo>
                  <a:cubicBezTo>
                    <a:pt x="7" y="8"/>
                    <a:pt x="7" y="8"/>
                    <a:pt x="7" y="8"/>
                  </a:cubicBezTo>
                  <a:cubicBezTo>
                    <a:pt x="8" y="8"/>
                    <a:pt x="9" y="7"/>
                    <a:pt x="10" y="7"/>
                  </a:cubicBezTo>
                  <a:cubicBezTo>
                    <a:pt x="11" y="6"/>
                    <a:pt x="11" y="7"/>
                    <a:pt x="12" y="8"/>
                  </a:cubicBezTo>
                  <a:cubicBezTo>
                    <a:pt x="12" y="8"/>
                    <a:pt x="14" y="7"/>
                    <a:pt x="15" y="7"/>
                  </a:cubicBezTo>
                  <a:cubicBezTo>
                    <a:pt x="17" y="6"/>
                    <a:pt x="19" y="7"/>
                    <a:pt x="20" y="7"/>
                  </a:cubicBezTo>
                  <a:cubicBezTo>
                    <a:pt x="21" y="7"/>
                    <a:pt x="20" y="6"/>
                    <a:pt x="19" y="5"/>
                  </a:cubicBezTo>
                  <a:cubicBezTo>
                    <a:pt x="18" y="5"/>
                    <a:pt x="18" y="3"/>
                    <a:pt x="17" y="2"/>
                  </a:cubicBezTo>
                  <a:cubicBezTo>
                    <a:pt x="16" y="1"/>
                    <a:pt x="13" y="1"/>
                    <a:pt x="11" y="1"/>
                  </a:cubicBezTo>
                  <a:cubicBezTo>
                    <a:pt x="11" y="1"/>
                    <a:pt x="11" y="1"/>
                    <a:pt x="10" y="1"/>
                  </a:cubicBezTo>
                  <a:cubicBezTo>
                    <a:pt x="10" y="1"/>
                    <a:pt x="10" y="1"/>
                    <a:pt x="10" y="1"/>
                  </a:cubicBezTo>
                  <a:cubicBezTo>
                    <a:pt x="10" y="1"/>
                    <a:pt x="10" y="1"/>
                    <a:pt x="9" y="1"/>
                  </a:cubicBezTo>
                  <a:cubicBezTo>
                    <a:pt x="9" y="1"/>
                    <a:pt x="9" y="1"/>
                    <a:pt x="9" y="1"/>
                  </a:cubicBezTo>
                  <a:cubicBezTo>
                    <a:pt x="9" y="1"/>
                    <a:pt x="8" y="1"/>
                    <a:pt x="8" y="1"/>
                  </a:cubicBezTo>
                  <a:cubicBezTo>
                    <a:pt x="8" y="1"/>
                    <a:pt x="8" y="1"/>
                    <a:pt x="8" y="1"/>
                  </a:cubicBezTo>
                  <a:cubicBezTo>
                    <a:pt x="7" y="1"/>
                    <a:pt x="7" y="1"/>
                    <a:pt x="7" y="1"/>
                  </a:cubicBezTo>
                  <a:cubicBezTo>
                    <a:pt x="7" y="1"/>
                    <a:pt x="6" y="1"/>
                    <a:pt x="6" y="1"/>
                  </a:cubicBezTo>
                  <a:cubicBezTo>
                    <a:pt x="6" y="1"/>
                    <a:pt x="6" y="1"/>
                    <a:pt x="6" y="1"/>
                  </a:cubicBezTo>
                  <a:cubicBezTo>
                    <a:pt x="6" y="1"/>
                    <a:pt x="5" y="1"/>
                    <a:pt x="5" y="1"/>
                  </a:cubicBezTo>
                  <a:cubicBezTo>
                    <a:pt x="5" y="1"/>
                    <a:pt x="5" y="1"/>
                    <a:pt x="5" y="1"/>
                  </a:cubicBezTo>
                  <a:cubicBezTo>
                    <a:pt x="4" y="1"/>
                    <a:pt x="4" y="1"/>
                    <a:pt x="4" y="1"/>
                  </a:cubicBezTo>
                  <a:cubicBezTo>
                    <a:pt x="4" y="1"/>
                    <a:pt x="4" y="1"/>
                    <a:pt x="4" y="1"/>
                  </a:cubicBezTo>
                  <a:cubicBezTo>
                    <a:pt x="3" y="1"/>
                    <a:pt x="3" y="0"/>
                    <a:pt x="3" y="0"/>
                  </a:cubicBezTo>
                  <a:cubicBezTo>
                    <a:pt x="1" y="0"/>
                    <a:pt x="0" y="1"/>
                    <a:pt x="1" y="2"/>
                  </a:cubicBezTo>
                  <a:cubicBezTo>
                    <a:pt x="1" y="2"/>
                    <a:pt x="2" y="3"/>
                    <a:pt x="2" y="4"/>
                  </a:cubicBezTo>
                  <a:cubicBezTo>
                    <a:pt x="3" y="4"/>
                    <a:pt x="3" y="5"/>
                    <a:pt x="3"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234" name="Freeform 67"/>
            <p:cNvSpPr>
              <a:spLocks/>
            </p:cNvSpPr>
            <p:nvPr/>
          </p:nvSpPr>
          <p:spPr bwMode="auto">
            <a:xfrm>
              <a:off x="2646411" y="3913088"/>
              <a:ext cx="50520" cy="21051"/>
            </a:xfrm>
            <a:custGeom>
              <a:avLst/>
              <a:gdLst>
                <a:gd name="T0" fmla="*/ 4 w 10"/>
                <a:gd name="T1" fmla="*/ 1 h 4"/>
                <a:gd name="T2" fmla="*/ 1 w 10"/>
                <a:gd name="T3" fmla="*/ 2 h 4"/>
                <a:gd name="T4" fmla="*/ 4 w 10"/>
                <a:gd name="T5" fmla="*/ 3 h 4"/>
                <a:gd name="T6" fmla="*/ 4 w 10"/>
                <a:gd name="T7" fmla="*/ 1 h 4"/>
              </a:gdLst>
              <a:ahLst/>
              <a:cxnLst>
                <a:cxn ang="0">
                  <a:pos x="T0" y="T1"/>
                </a:cxn>
                <a:cxn ang="0">
                  <a:pos x="T2" y="T3"/>
                </a:cxn>
                <a:cxn ang="0">
                  <a:pos x="T4" y="T5"/>
                </a:cxn>
                <a:cxn ang="0">
                  <a:pos x="T6" y="T7"/>
                </a:cxn>
              </a:cxnLst>
              <a:rect l="0" t="0" r="r" b="b"/>
              <a:pathLst>
                <a:path w="10" h="4">
                  <a:moveTo>
                    <a:pt x="4" y="1"/>
                  </a:moveTo>
                  <a:cubicBezTo>
                    <a:pt x="1" y="1"/>
                    <a:pt x="1" y="1"/>
                    <a:pt x="1" y="2"/>
                  </a:cubicBezTo>
                  <a:cubicBezTo>
                    <a:pt x="0" y="3"/>
                    <a:pt x="2" y="4"/>
                    <a:pt x="4" y="3"/>
                  </a:cubicBezTo>
                  <a:cubicBezTo>
                    <a:pt x="10" y="0"/>
                    <a:pt x="6" y="0"/>
                    <a:pt x="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235" name="Freeform 68"/>
            <p:cNvSpPr>
              <a:spLocks/>
            </p:cNvSpPr>
            <p:nvPr/>
          </p:nvSpPr>
          <p:spPr bwMode="auto">
            <a:xfrm>
              <a:off x="2736925" y="3927824"/>
              <a:ext cx="4211" cy="10525"/>
            </a:xfrm>
            <a:custGeom>
              <a:avLst/>
              <a:gdLst>
                <a:gd name="T0" fmla="*/ 1 w 1"/>
                <a:gd name="T1" fmla="*/ 2 h 2"/>
                <a:gd name="T2" fmla="*/ 0 w 1"/>
                <a:gd name="T3" fmla="*/ 1 h 2"/>
                <a:gd name="T4" fmla="*/ 1 w 1"/>
                <a:gd name="T5" fmla="*/ 2 h 2"/>
              </a:gdLst>
              <a:ahLst/>
              <a:cxnLst>
                <a:cxn ang="0">
                  <a:pos x="T0" y="T1"/>
                </a:cxn>
                <a:cxn ang="0">
                  <a:pos x="T2" y="T3"/>
                </a:cxn>
                <a:cxn ang="0">
                  <a:pos x="T4" y="T5"/>
                </a:cxn>
              </a:cxnLst>
              <a:rect l="0" t="0" r="r" b="b"/>
              <a:pathLst>
                <a:path w="1" h="2">
                  <a:moveTo>
                    <a:pt x="1" y="2"/>
                  </a:moveTo>
                  <a:cubicBezTo>
                    <a:pt x="1" y="1"/>
                    <a:pt x="1" y="0"/>
                    <a:pt x="0" y="1"/>
                  </a:cubicBezTo>
                  <a:cubicBezTo>
                    <a:pt x="0" y="1"/>
                    <a:pt x="0" y="2"/>
                    <a:pt x="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236" name="Freeform 69"/>
            <p:cNvSpPr>
              <a:spLocks/>
            </p:cNvSpPr>
            <p:nvPr/>
          </p:nvSpPr>
          <p:spPr bwMode="auto">
            <a:xfrm>
              <a:off x="2751662" y="3938348"/>
              <a:ext cx="14735" cy="10525"/>
            </a:xfrm>
            <a:custGeom>
              <a:avLst/>
              <a:gdLst>
                <a:gd name="T0" fmla="*/ 1 w 3"/>
                <a:gd name="T1" fmla="*/ 2 h 2"/>
                <a:gd name="T2" fmla="*/ 3 w 3"/>
                <a:gd name="T3" fmla="*/ 1 h 2"/>
                <a:gd name="T4" fmla="*/ 1 w 3"/>
                <a:gd name="T5" fmla="*/ 2 h 2"/>
              </a:gdLst>
              <a:ahLst/>
              <a:cxnLst>
                <a:cxn ang="0">
                  <a:pos x="T0" y="T1"/>
                </a:cxn>
                <a:cxn ang="0">
                  <a:pos x="T2" y="T3"/>
                </a:cxn>
                <a:cxn ang="0">
                  <a:pos x="T4" y="T5"/>
                </a:cxn>
              </a:cxnLst>
              <a:rect l="0" t="0" r="r" b="b"/>
              <a:pathLst>
                <a:path w="3" h="2">
                  <a:moveTo>
                    <a:pt x="1" y="2"/>
                  </a:moveTo>
                  <a:cubicBezTo>
                    <a:pt x="2" y="2"/>
                    <a:pt x="3" y="1"/>
                    <a:pt x="3" y="1"/>
                  </a:cubicBezTo>
                  <a:cubicBezTo>
                    <a:pt x="2" y="0"/>
                    <a:pt x="0" y="2"/>
                    <a:pt x="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237" name="Freeform 70"/>
            <p:cNvSpPr>
              <a:spLocks/>
            </p:cNvSpPr>
            <p:nvPr/>
          </p:nvSpPr>
          <p:spPr bwMode="auto">
            <a:xfrm>
              <a:off x="2762185" y="3978344"/>
              <a:ext cx="4211" cy="10525"/>
            </a:xfrm>
            <a:custGeom>
              <a:avLst/>
              <a:gdLst>
                <a:gd name="T0" fmla="*/ 0 w 1"/>
                <a:gd name="T1" fmla="*/ 1 h 2"/>
                <a:gd name="T2" fmla="*/ 0 w 1"/>
                <a:gd name="T3" fmla="*/ 0 h 2"/>
                <a:gd name="T4" fmla="*/ 0 w 1"/>
                <a:gd name="T5" fmla="*/ 1 h 2"/>
              </a:gdLst>
              <a:ahLst/>
              <a:cxnLst>
                <a:cxn ang="0">
                  <a:pos x="T0" y="T1"/>
                </a:cxn>
                <a:cxn ang="0">
                  <a:pos x="T2" y="T3"/>
                </a:cxn>
                <a:cxn ang="0">
                  <a:pos x="T4" y="T5"/>
                </a:cxn>
              </a:cxnLst>
              <a:rect l="0" t="0" r="r" b="b"/>
              <a:pathLst>
                <a:path w="1" h="2">
                  <a:moveTo>
                    <a:pt x="0" y="1"/>
                  </a:moveTo>
                  <a:cubicBezTo>
                    <a:pt x="1" y="1"/>
                    <a:pt x="1" y="0"/>
                    <a:pt x="0" y="0"/>
                  </a:cubicBezTo>
                  <a:cubicBezTo>
                    <a:pt x="0" y="1"/>
                    <a:pt x="0" y="2"/>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238" name="Freeform 71"/>
            <p:cNvSpPr>
              <a:spLocks/>
            </p:cNvSpPr>
            <p:nvPr/>
          </p:nvSpPr>
          <p:spPr bwMode="auto">
            <a:xfrm>
              <a:off x="2751662" y="4024655"/>
              <a:ext cx="10525" cy="8420"/>
            </a:xfrm>
            <a:custGeom>
              <a:avLst/>
              <a:gdLst>
                <a:gd name="T0" fmla="*/ 1 w 2"/>
                <a:gd name="T1" fmla="*/ 2 h 2"/>
                <a:gd name="T2" fmla="*/ 1 w 2"/>
                <a:gd name="T3" fmla="*/ 1 h 2"/>
                <a:gd name="T4" fmla="*/ 1 w 2"/>
                <a:gd name="T5" fmla="*/ 2 h 2"/>
              </a:gdLst>
              <a:ahLst/>
              <a:cxnLst>
                <a:cxn ang="0">
                  <a:pos x="T0" y="T1"/>
                </a:cxn>
                <a:cxn ang="0">
                  <a:pos x="T2" y="T3"/>
                </a:cxn>
                <a:cxn ang="0">
                  <a:pos x="T4" y="T5"/>
                </a:cxn>
              </a:cxnLst>
              <a:rect l="0" t="0" r="r" b="b"/>
              <a:pathLst>
                <a:path w="2" h="2">
                  <a:moveTo>
                    <a:pt x="1" y="2"/>
                  </a:moveTo>
                  <a:cubicBezTo>
                    <a:pt x="2" y="1"/>
                    <a:pt x="2" y="0"/>
                    <a:pt x="1" y="1"/>
                  </a:cubicBezTo>
                  <a:cubicBezTo>
                    <a:pt x="0" y="1"/>
                    <a:pt x="0" y="2"/>
                    <a:pt x="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239" name="Freeform 72"/>
            <p:cNvSpPr>
              <a:spLocks/>
            </p:cNvSpPr>
            <p:nvPr/>
          </p:nvSpPr>
          <p:spPr bwMode="auto">
            <a:xfrm>
              <a:off x="2751662" y="4014129"/>
              <a:ext cx="10525" cy="4211"/>
            </a:xfrm>
            <a:custGeom>
              <a:avLst/>
              <a:gdLst>
                <a:gd name="T0" fmla="*/ 1 w 2"/>
                <a:gd name="T1" fmla="*/ 1 h 1"/>
                <a:gd name="T2" fmla="*/ 2 w 2"/>
                <a:gd name="T3" fmla="*/ 0 h 1"/>
                <a:gd name="T4" fmla="*/ 1 w 2"/>
                <a:gd name="T5" fmla="*/ 1 h 1"/>
              </a:gdLst>
              <a:ahLst/>
              <a:cxnLst>
                <a:cxn ang="0">
                  <a:pos x="T0" y="T1"/>
                </a:cxn>
                <a:cxn ang="0">
                  <a:pos x="T2" y="T3"/>
                </a:cxn>
                <a:cxn ang="0">
                  <a:pos x="T4" y="T5"/>
                </a:cxn>
              </a:cxnLst>
              <a:rect l="0" t="0" r="r" b="b"/>
              <a:pathLst>
                <a:path w="2" h="1">
                  <a:moveTo>
                    <a:pt x="1" y="1"/>
                  </a:moveTo>
                  <a:cubicBezTo>
                    <a:pt x="2" y="1"/>
                    <a:pt x="2" y="0"/>
                    <a:pt x="2" y="0"/>
                  </a:cubicBezTo>
                  <a:cubicBezTo>
                    <a:pt x="1" y="0"/>
                    <a:pt x="0" y="1"/>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240" name="Freeform 73"/>
            <p:cNvSpPr>
              <a:spLocks/>
            </p:cNvSpPr>
            <p:nvPr/>
          </p:nvSpPr>
          <p:spPr bwMode="auto">
            <a:xfrm>
              <a:off x="2730613" y="4047809"/>
              <a:ext cx="14735" cy="16840"/>
            </a:xfrm>
            <a:custGeom>
              <a:avLst/>
              <a:gdLst>
                <a:gd name="T0" fmla="*/ 2 w 3"/>
                <a:gd name="T1" fmla="*/ 2 h 3"/>
                <a:gd name="T2" fmla="*/ 1 w 3"/>
                <a:gd name="T3" fmla="*/ 1 h 3"/>
                <a:gd name="T4" fmla="*/ 2 w 3"/>
                <a:gd name="T5" fmla="*/ 2 h 3"/>
              </a:gdLst>
              <a:ahLst/>
              <a:cxnLst>
                <a:cxn ang="0">
                  <a:pos x="T0" y="T1"/>
                </a:cxn>
                <a:cxn ang="0">
                  <a:pos x="T2" y="T3"/>
                </a:cxn>
                <a:cxn ang="0">
                  <a:pos x="T4" y="T5"/>
                </a:cxn>
              </a:cxnLst>
              <a:rect l="0" t="0" r="r" b="b"/>
              <a:pathLst>
                <a:path w="3" h="3">
                  <a:moveTo>
                    <a:pt x="2" y="2"/>
                  </a:moveTo>
                  <a:cubicBezTo>
                    <a:pt x="3" y="1"/>
                    <a:pt x="2" y="0"/>
                    <a:pt x="1" y="1"/>
                  </a:cubicBezTo>
                  <a:cubicBezTo>
                    <a:pt x="0" y="1"/>
                    <a:pt x="1" y="3"/>
                    <a:pt x="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241" name="Freeform 74"/>
            <p:cNvSpPr>
              <a:spLocks/>
            </p:cNvSpPr>
            <p:nvPr/>
          </p:nvSpPr>
          <p:spPr bwMode="auto">
            <a:xfrm>
              <a:off x="2785342" y="4024655"/>
              <a:ext cx="14735" cy="14735"/>
            </a:xfrm>
            <a:custGeom>
              <a:avLst/>
              <a:gdLst>
                <a:gd name="T0" fmla="*/ 1 w 3"/>
                <a:gd name="T1" fmla="*/ 1 h 3"/>
                <a:gd name="T2" fmla="*/ 2 w 3"/>
                <a:gd name="T3" fmla="*/ 2 h 3"/>
                <a:gd name="T4" fmla="*/ 1 w 3"/>
                <a:gd name="T5" fmla="*/ 1 h 3"/>
              </a:gdLst>
              <a:ahLst/>
              <a:cxnLst>
                <a:cxn ang="0">
                  <a:pos x="T0" y="T1"/>
                </a:cxn>
                <a:cxn ang="0">
                  <a:pos x="T2" y="T3"/>
                </a:cxn>
                <a:cxn ang="0">
                  <a:pos x="T4" y="T5"/>
                </a:cxn>
              </a:cxnLst>
              <a:rect l="0" t="0" r="r" b="b"/>
              <a:pathLst>
                <a:path w="3" h="3">
                  <a:moveTo>
                    <a:pt x="1" y="1"/>
                  </a:moveTo>
                  <a:cubicBezTo>
                    <a:pt x="0" y="1"/>
                    <a:pt x="1" y="3"/>
                    <a:pt x="2" y="2"/>
                  </a:cubicBezTo>
                  <a:cubicBezTo>
                    <a:pt x="3" y="0"/>
                    <a:pt x="2"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242" name="Freeform 75"/>
            <p:cNvSpPr>
              <a:spLocks/>
            </p:cNvSpPr>
            <p:nvPr/>
          </p:nvSpPr>
          <p:spPr bwMode="auto">
            <a:xfrm>
              <a:off x="2442225" y="3774158"/>
              <a:ext cx="14735" cy="10525"/>
            </a:xfrm>
            <a:custGeom>
              <a:avLst/>
              <a:gdLst>
                <a:gd name="T0" fmla="*/ 1 w 3"/>
                <a:gd name="T1" fmla="*/ 0 h 2"/>
                <a:gd name="T2" fmla="*/ 0 w 3"/>
                <a:gd name="T3" fmla="*/ 1 h 2"/>
                <a:gd name="T4" fmla="*/ 2 w 3"/>
                <a:gd name="T5" fmla="*/ 2 h 2"/>
                <a:gd name="T6" fmla="*/ 1 w 3"/>
                <a:gd name="T7" fmla="*/ 0 h 2"/>
              </a:gdLst>
              <a:ahLst/>
              <a:cxnLst>
                <a:cxn ang="0">
                  <a:pos x="T0" y="T1"/>
                </a:cxn>
                <a:cxn ang="0">
                  <a:pos x="T2" y="T3"/>
                </a:cxn>
                <a:cxn ang="0">
                  <a:pos x="T4" y="T5"/>
                </a:cxn>
                <a:cxn ang="0">
                  <a:pos x="T6" y="T7"/>
                </a:cxn>
              </a:cxnLst>
              <a:rect l="0" t="0" r="r" b="b"/>
              <a:pathLst>
                <a:path w="3" h="2">
                  <a:moveTo>
                    <a:pt x="1" y="0"/>
                  </a:moveTo>
                  <a:cubicBezTo>
                    <a:pt x="0" y="0"/>
                    <a:pt x="0" y="0"/>
                    <a:pt x="0" y="1"/>
                  </a:cubicBezTo>
                  <a:cubicBezTo>
                    <a:pt x="0" y="2"/>
                    <a:pt x="1" y="2"/>
                    <a:pt x="2" y="2"/>
                  </a:cubicBezTo>
                  <a:cubicBezTo>
                    <a:pt x="3" y="1"/>
                    <a:pt x="3"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243" name="Freeform 76"/>
            <p:cNvSpPr>
              <a:spLocks/>
            </p:cNvSpPr>
            <p:nvPr/>
          </p:nvSpPr>
          <p:spPr bwMode="auto">
            <a:xfrm>
              <a:off x="2442225" y="3788892"/>
              <a:ext cx="14735" cy="10525"/>
            </a:xfrm>
            <a:custGeom>
              <a:avLst/>
              <a:gdLst>
                <a:gd name="T0" fmla="*/ 2 w 3"/>
                <a:gd name="T1" fmla="*/ 1 h 2"/>
                <a:gd name="T2" fmla="*/ 2 w 3"/>
                <a:gd name="T3" fmla="*/ 0 h 2"/>
                <a:gd name="T4" fmla="*/ 2 w 3"/>
                <a:gd name="T5" fmla="*/ 1 h 2"/>
              </a:gdLst>
              <a:ahLst/>
              <a:cxnLst>
                <a:cxn ang="0">
                  <a:pos x="T0" y="T1"/>
                </a:cxn>
                <a:cxn ang="0">
                  <a:pos x="T2" y="T3"/>
                </a:cxn>
                <a:cxn ang="0">
                  <a:pos x="T4" y="T5"/>
                </a:cxn>
              </a:cxnLst>
              <a:rect l="0" t="0" r="r" b="b"/>
              <a:pathLst>
                <a:path w="3" h="2">
                  <a:moveTo>
                    <a:pt x="2" y="1"/>
                  </a:moveTo>
                  <a:cubicBezTo>
                    <a:pt x="2" y="1"/>
                    <a:pt x="3" y="0"/>
                    <a:pt x="2" y="0"/>
                  </a:cubicBezTo>
                  <a:cubicBezTo>
                    <a:pt x="1" y="0"/>
                    <a:pt x="0" y="2"/>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244" name="Freeform 77"/>
            <p:cNvSpPr>
              <a:spLocks/>
            </p:cNvSpPr>
            <p:nvPr/>
          </p:nvSpPr>
          <p:spPr bwMode="auto">
            <a:xfrm>
              <a:off x="2755873" y="3603651"/>
              <a:ext cx="14735" cy="14735"/>
            </a:xfrm>
            <a:custGeom>
              <a:avLst/>
              <a:gdLst>
                <a:gd name="T0" fmla="*/ 2 w 3"/>
                <a:gd name="T1" fmla="*/ 1 h 3"/>
                <a:gd name="T2" fmla="*/ 1 w 3"/>
                <a:gd name="T3" fmla="*/ 2 h 3"/>
                <a:gd name="T4" fmla="*/ 2 w 3"/>
                <a:gd name="T5" fmla="*/ 1 h 3"/>
              </a:gdLst>
              <a:ahLst/>
              <a:cxnLst>
                <a:cxn ang="0">
                  <a:pos x="T0" y="T1"/>
                </a:cxn>
                <a:cxn ang="0">
                  <a:pos x="T2" y="T3"/>
                </a:cxn>
                <a:cxn ang="0">
                  <a:pos x="T4" y="T5"/>
                </a:cxn>
              </a:cxnLst>
              <a:rect l="0" t="0" r="r" b="b"/>
              <a:pathLst>
                <a:path w="3" h="3">
                  <a:moveTo>
                    <a:pt x="2" y="1"/>
                  </a:moveTo>
                  <a:cubicBezTo>
                    <a:pt x="1" y="1"/>
                    <a:pt x="0" y="3"/>
                    <a:pt x="1" y="2"/>
                  </a:cubicBezTo>
                  <a:cubicBezTo>
                    <a:pt x="2" y="2"/>
                    <a:pt x="3" y="0"/>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245" name="Freeform 78"/>
            <p:cNvSpPr>
              <a:spLocks/>
            </p:cNvSpPr>
            <p:nvPr/>
          </p:nvSpPr>
          <p:spPr bwMode="auto">
            <a:xfrm>
              <a:off x="2865332" y="3170018"/>
              <a:ext cx="54731" cy="18945"/>
            </a:xfrm>
            <a:custGeom>
              <a:avLst/>
              <a:gdLst>
                <a:gd name="T0" fmla="*/ 7 w 11"/>
                <a:gd name="T1" fmla="*/ 1 h 4"/>
                <a:gd name="T2" fmla="*/ 1 w 11"/>
                <a:gd name="T3" fmla="*/ 0 h 4"/>
                <a:gd name="T4" fmla="*/ 10 w 11"/>
                <a:gd name="T5" fmla="*/ 4 h 4"/>
                <a:gd name="T6" fmla="*/ 7 w 11"/>
                <a:gd name="T7" fmla="*/ 1 h 4"/>
              </a:gdLst>
              <a:ahLst/>
              <a:cxnLst>
                <a:cxn ang="0">
                  <a:pos x="T0" y="T1"/>
                </a:cxn>
                <a:cxn ang="0">
                  <a:pos x="T2" y="T3"/>
                </a:cxn>
                <a:cxn ang="0">
                  <a:pos x="T4" y="T5"/>
                </a:cxn>
                <a:cxn ang="0">
                  <a:pos x="T6" y="T7"/>
                </a:cxn>
              </a:cxnLst>
              <a:rect l="0" t="0" r="r" b="b"/>
              <a:pathLst>
                <a:path w="11" h="4">
                  <a:moveTo>
                    <a:pt x="7" y="1"/>
                  </a:moveTo>
                  <a:cubicBezTo>
                    <a:pt x="4" y="0"/>
                    <a:pt x="0" y="0"/>
                    <a:pt x="1" y="0"/>
                  </a:cubicBezTo>
                  <a:cubicBezTo>
                    <a:pt x="3" y="1"/>
                    <a:pt x="7" y="4"/>
                    <a:pt x="10" y="4"/>
                  </a:cubicBezTo>
                  <a:cubicBezTo>
                    <a:pt x="11" y="3"/>
                    <a:pt x="9" y="2"/>
                    <a:pt x="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246" name="Freeform 79"/>
            <p:cNvSpPr>
              <a:spLocks/>
            </p:cNvSpPr>
            <p:nvPr/>
          </p:nvSpPr>
          <p:spPr bwMode="auto">
            <a:xfrm>
              <a:off x="2905327" y="3245798"/>
              <a:ext cx="25260" cy="29471"/>
            </a:xfrm>
            <a:custGeom>
              <a:avLst/>
              <a:gdLst>
                <a:gd name="T0" fmla="*/ 1 w 5"/>
                <a:gd name="T1" fmla="*/ 6 h 6"/>
                <a:gd name="T2" fmla="*/ 4 w 5"/>
                <a:gd name="T3" fmla="*/ 3 h 6"/>
                <a:gd name="T4" fmla="*/ 4 w 5"/>
                <a:gd name="T5" fmla="*/ 1 h 6"/>
                <a:gd name="T6" fmla="*/ 1 w 5"/>
                <a:gd name="T7" fmla="*/ 3 h 6"/>
                <a:gd name="T8" fmla="*/ 1 w 5"/>
                <a:gd name="T9" fmla="*/ 6 h 6"/>
              </a:gdLst>
              <a:ahLst/>
              <a:cxnLst>
                <a:cxn ang="0">
                  <a:pos x="T0" y="T1"/>
                </a:cxn>
                <a:cxn ang="0">
                  <a:pos x="T2" y="T3"/>
                </a:cxn>
                <a:cxn ang="0">
                  <a:pos x="T4" y="T5"/>
                </a:cxn>
                <a:cxn ang="0">
                  <a:pos x="T6" y="T7"/>
                </a:cxn>
                <a:cxn ang="0">
                  <a:pos x="T8" y="T9"/>
                </a:cxn>
              </a:cxnLst>
              <a:rect l="0" t="0" r="r" b="b"/>
              <a:pathLst>
                <a:path w="5" h="6">
                  <a:moveTo>
                    <a:pt x="1" y="6"/>
                  </a:moveTo>
                  <a:cubicBezTo>
                    <a:pt x="1" y="6"/>
                    <a:pt x="5" y="4"/>
                    <a:pt x="4" y="3"/>
                  </a:cubicBezTo>
                  <a:cubicBezTo>
                    <a:pt x="4" y="3"/>
                    <a:pt x="4" y="2"/>
                    <a:pt x="4" y="1"/>
                  </a:cubicBezTo>
                  <a:cubicBezTo>
                    <a:pt x="4" y="0"/>
                    <a:pt x="3" y="2"/>
                    <a:pt x="1" y="3"/>
                  </a:cubicBezTo>
                  <a:cubicBezTo>
                    <a:pt x="0" y="5"/>
                    <a:pt x="0" y="6"/>
                    <a:pt x="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247" name="Freeform 80"/>
            <p:cNvSpPr>
              <a:spLocks/>
            </p:cNvSpPr>
            <p:nvPr/>
          </p:nvSpPr>
          <p:spPr bwMode="auto">
            <a:xfrm>
              <a:off x="2955849" y="3115287"/>
              <a:ext cx="134721" cy="138931"/>
            </a:xfrm>
            <a:custGeom>
              <a:avLst/>
              <a:gdLst>
                <a:gd name="T0" fmla="*/ 16 w 27"/>
                <a:gd name="T1" fmla="*/ 11 h 28"/>
                <a:gd name="T2" fmla="*/ 16 w 27"/>
                <a:gd name="T3" fmla="*/ 9 h 28"/>
                <a:gd name="T4" fmla="*/ 12 w 27"/>
                <a:gd name="T5" fmla="*/ 11 h 28"/>
                <a:gd name="T6" fmla="*/ 14 w 27"/>
                <a:gd name="T7" fmla="*/ 7 h 28"/>
                <a:gd name="T8" fmla="*/ 17 w 27"/>
                <a:gd name="T9" fmla="*/ 4 h 28"/>
                <a:gd name="T10" fmla="*/ 17 w 27"/>
                <a:gd name="T11" fmla="*/ 2 h 28"/>
                <a:gd name="T12" fmla="*/ 19 w 27"/>
                <a:gd name="T13" fmla="*/ 0 h 28"/>
                <a:gd name="T14" fmla="*/ 14 w 27"/>
                <a:gd name="T15" fmla="*/ 2 h 28"/>
                <a:gd name="T16" fmla="*/ 10 w 27"/>
                <a:gd name="T17" fmla="*/ 6 h 28"/>
                <a:gd name="T18" fmla="*/ 7 w 27"/>
                <a:gd name="T19" fmla="*/ 12 h 28"/>
                <a:gd name="T20" fmla="*/ 7 w 27"/>
                <a:gd name="T21" fmla="*/ 14 h 28"/>
                <a:gd name="T22" fmla="*/ 5 w 27"/>
                <a:gd name="T23" fmla="*/ 15 h 28"/>
                <a:gd name="T24" fmla="*/ 2 w 27"/>
                <a:gd name="T25" fmla="*/ 18 h 28"/>
                <a:gd name="T26" fmla="*/ 3 w 27"/>
                <a:gd name="T27" fmla="*/ 18 h 28"/>
                <a:gd name="T28" fmla="*/ 1 w 27"/>
                <a:gd name="T29" fmla="*/ 21 h 28"/>
                <a:gd name="T30" fmla="*/ 4 w 27"/>
                <a:gd name="T31" fmla="*/ 23 h 28"/>
                <a:gd name="T32" fmla="*/ 12 w 27"/>
                <a:gd name="T33" fmla="*/ 22 h 28"/>
                <a:gd name="T34" fmla="*/ 12 w 27"/>
                <a:gd name="T35" fmla="*/ 24 h 28"/>
                <a:gd name="T36" fmla="*/ 12 w 27"/>
                <a:gd name="T37" fmla="*/ 26 h 28"/>
                <a:gd name="T38" fmla="*/ 15 w 27"/>
                <a:gd name="T39" fmla="*/ 27 h 28"/>
                <a:gd name="T40" fmla="*/ 17 w 27"/>
                <a:gd name="T41" fmla="*/ 24 h 28"/>
                <a:gd name="T42" fmla="*/ 19 w 27"/>
                <a:gd name="T43" fmla="*/ 23 h 28"/>
                <a:gd name="T44" fmla="*/ 21 w 27"/>
                <a:gd name="T45" fmla="*/ 21 h 28"/>
                <a:gd name="T46" fmla="*/ 21 w 27"/>
                <a:gd name="T47" fmla="*/ 23 h 28"/>
                <a:gd name="T48" fmla="*/ 20 w 27"/>
                <a:gd name="T49" fmla="*/ 26 h 28"/>
                <a:gd name="T50" fmla="*/ 23 w 27"/>
                <a:gd name="T51" fmla="*/ 25 h 28"/>
                <a:gd name="T52" fmla="*/ 24 w 27"/>
                <a:gd name="T53" fmla="*/ 28 h 28"/>
                <a:gd name="T54" fmla="*/ 26 w 27"/>
                <a:gd name="T55" fmla="*/ 23 h 28"/>
                <a:gd name="T56" fmla="*/ 25 w 27"/>
                <a:gd name="T57" fmla="*/ 23 h 28"/>
                <a:gd name="T58" fmla="*/ 26 w 27"/>
                <a:gd name="T59" fmla="*/ 20 h 28"/>
                <a:gd name="T60" fmla="*/ 23 w 27"/>
                <a:gd name="T61" fmla="*/ 21 h 28"/>
                <a:gd name="T62" fmla="*/ 25 w 27"/>
                <a:gd name="T63" fmla="*/ 18 h 28"/>
                <a:gd name="T64" fmla="*/ 24 w 27"/>
                <a:gd name="T65" fmla="*/ 18 h 28"/>
                <a:gd name="T66" fmla="*/ 24 w 27"/>
                <a:gd name="T67" fmla="*/ 16 h 28"/>
                <a:gd name="T68" fmla="*/ 25 w 27"/>
                <a:gd name="T69" fmla="*/ 13 h 28"/>
                <a:gd name="T70" fmla="*/ 21 w 27"/>
                <a:gd name="T71" fmla="*/ 13 h 28"/>
                <a:gd name="T72" fmla="*/ 18 w 27"/>
                <a:gd name="T73" fmla="*/ 13 h 28"/>
                <a:gd name="T74" fmla="*/ 16 w 27"/>
                <a:gd name="T75" fmla="*/ 1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7" h="28">
                  <a:moveTo>
                    <a:pt x="16" y="11"/>
                  </a:moveTo>
                  <a:cubicBezTo>
                    <a:pt x="17" y="10"/>
                    <a:pt x="16" y="9"/>
                    <a:pt x="16" y="9"/>
                  </a:cubicBezTo>
                  <a:cubicBezTo>
                    <a:pt x="15" y="9"/>
                    <a:pt x="13" y="11"/>
                    <a:pt x="12" y="11"/>
                  </a:cubicBezTo>
                  <a:cubicBezTo>
                    <a:pt x="12" y="12"/>
                    <a:pt x="14" y="8"/>
                    <a:pt x="14" y="7"/>
                  </a:cubicBezTo>
                  <a:cubicBezTo>
                    <a:pt x="14" y="7"/>
                    <a:pt x="17" y="4"/>
                    <a:pt x="17" y="4"/>
                  </a:cubicBezTo>
                  <a:cubicBezTo>
                    <a:pt x="17" y="3"/>
                    <a:pt x="17" y="2"/>
                    <a:pt x="17" y="2"/>
                  </a:cubicBezTo>
                  <a:cubicBezTo>
                    <a:pt x="17" y="2"/>
                    <a:pt x="19" y="1"/>
                    <a:pt x="19" y="0"/>
                  </a:cubicBezTo>
                  <a:cubicBezTo>
                    <a:pt x="19" y="0"/>
                    <a:pt x="15" y="1"/>
                    <a:pt x="14" y="2"/>
                  </a:cubicBezTo>
                  <a:cubicBezTo>
                    <a:pt x="14" y="3"/>
                    <a:pt x="12" y="5"/>
                    <a:pt x="10" y="6"/>
                  </a:cubicBezTo>
                  <a:cubicBezTo>
                    <a:pt x="9" y="8"/>
                    <a:pt x="7" y="11"/>
                    <a:pt x="7" y="12"/>
                  </a:cubicBezTo>
                  <a:cubicBezTo>
                    <a:pt x="6" y="13"/>
                    <a:pt x="6" y="13"/>
                    <a:pt x="7" y="14"/>
                  </a:cubicBezTo>
                  <a:cubicBezTo>
                    <a:pt x="7" y="15"/>
                    <a:pt x="5" y="15"/>
                    <a:pt x="5" y="15"/>
                  </a:cubicBezTo>
                  <a:cubicBezTo>
                    <a:pt x="5" y="15"/>
                    <a:pt x="3" y="16"/>
                    <a:pt x="2" y="18"/>
                  </a:cubicBezTo>
                  <a:cubicBezTo>
                    <a:pt x="0" y="19"/>
                    <a:pt x="2" y="18"/>
                    <a:pt x="3" y="18"/>
                  </a:cubicBezTo>
                  <a:cubicBezTo>
                    <a:pt x="4" y="18"/>
                    <a:pt x="2" y="20"/>
                    <a:pt x="1" y="21"/>
                  </a:cubicBezTo>
                  <a:cubicBezTo>
                    <a:pt x="0" y="22"/>
                    <a:pt x="2" y="23"/>
                    <a:pt x="4" y="23"/>
                  </a:cubicBezTo>
                  <a:cubicBezTo>
                    <a:pt x="5" y="23"/>
                    <a:pt x="10" y="22"/>
                    <a:pt x="12" y="22"/>
                  </a:cubicBezTo>
                  <a:cubicBezTo>
                    <a:pt x="13" y="22"/>
                    <a:pt x="13" y="23"/>
                    <a:pt x="12" y="24"/>
                  </a:cubicBezTo>
                  <a:cubicBezTo>
                    <a:pt x="11" y="24"/>
                    <a:pt x="12" y="25"/>
                    <a:pt x="12" y="26"/>
                  </a:cubicBezTo>
                  <a:cubicBezTo>
                    <a:pt x="12" y="27"/>
                    <a:pt x="14" y="27"/>
                    <a:pt x="15" y="27"/>
                  </a:cubicBezTo>
                  <a:cubicBezTo>
                    <a:pt x="15" y="27"/>
                    <a:pt x="17" y="25"/>
                    <a:pt x="17" y="24"/>
                  </a:cubicBezTo>
                  <a:cubicBezTo>
                    <a:pt x="17" y="24"/>
                    <a:pt x="18" y="23"/>
                    <a:pt x="19" y="23"/>
                  </a:cubicBezTo>
                  <a:cubicBezTo>
                    <a:pt x="19" y="23"/>
                    <a:pt x="20" y="22"/>
                    <a:pt x="21" y="21"/>
                  </a:cubicBezTo>
                  <a:cubicBezTo>
                    <a:pt x="21" y="21"/>
                    <a:pt x="21" y="22"/>
                    <a:pt x="21" y="23"/>
                  </a:cubicBezTo>
                  <a:cubicBezTo>
                    <a:pt x="22" y="24"/>
                    <a:pt x="20" y="25"/>
                    <a:pt x="20" y="26"/>
                  </a:cubicBezTo>
                  <a:cubicBezTo>
                    <a:pt x="20" y="27"/>
                    <a:pt x="22" y="25"/>
                    <a:pt x="23" y="25"/>
                  </a:cubicBezTo>
                  <a:cubicBezTo>
                    <a:pt x="23" y="25"/>
                    <a:pt x="23" y="27"/>
                    <a:pt x="24" y="28"/>
                  </a:cubicBezTo>
                  <a:cubicBezTo>
                    <a:pt x="25" y="28"/>
                    <a:pt x="26" y="23"/>
                    <a:pt x="26" y="23"/>
                  </a:cubicBezTo>
                  <a:cubicBezTo>
                    <a:pt x="27" y="22"/>
                    <a:pt x="25" y="22"/>
                    <a:pt x="25" y="23"/>
                  </a:cubicBezTo>
                  <a:cubicBezTo>
                    <a:pt x="24" y="23"/>
                    <a:pt x="25" y="21"/>
                    <a:pt x="26" y="20"/>
                  </a:cubicBezTo>
                  <a:cubicBezTo>
                    <a:pt x="26" y="20"/>
                    <a:pt x="23" y="22"/>
                    <a:pt x="23" y="21"/>
                  </a:cubicBezTo>
                  <a:cubicBezTo>
                    <a:pt x="23" y="21"/>
                    <a:pt x="24" y="19"/>
                    <a:pt x="25" y="18"/>
                  </a:cubicBezTo>
                  <a:cubicBezTo>
                    <a:pt x="26" y="18"/>
                    <a:pt x="25" y="18"/>
                    <a:pt x="24" y="18"/>
                  </a:cubicBezTo>
                  <a:cubicBezTo>
                    <a:pt x="24" y="19"/>
                    <a:pt x="24" y="17"/>
                    <a:pt x="24" y="16"/>
                  </a:cubicBezTo>
                  <a:cubicBezTo>
                    <a:pt x="23" y="15"/>
                    <a:pt x="25" y="14"/>
                    <a:pt x="25" y="13"/>
                  </a:cubicBezTo>
                  <a:cubicBezTo>
                    <a:pt x="25" y="13"/>
                    <a:pt x="21" y="12"/>
                    <a:pt x="21" y="13"/>
                  </a:cubicBezTo>
                  <a:cubicBezTo>
                    <a:pt x="20" y="13"/>
                    <a:pt x="19" y="13"/>
                    <a:pt x="18" y="13"/>
                  </a:cubicBezTo>
                  <a:cubicBezTo>
                    <a:pt x="17" y="13"/>
                    <a:pt x="16" y="11"/>
                    <a:pt x="16"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248" name="Freeform 81"/>
            <p:cNvSpPr>
              <a:spLocks/>
            </p:cNvSpPr>
            <p:nvPr/>
          </p:nvSpPr>
          <p:spPr bwMode="auto">
            <a:xfrm>
              <a:off x="2635886" y="2780590"/>
              <a:ext cx="25260" cy="29471"/>
            </a:xfrm>
            <a:custGeom>
              <a:avLst/>
              <a:gdLst>
                <a:gd name="T0" fmla="*/ 1 w 5"/>
                <a:gd name="T1" fmla="*/ 6 h 6"/>
                <a:gd name="T2" fmla="*/ 4 w 5"/>
                <a:gd name="T3" fmla="*/ 2 h 6"/>
                <a:gd name="T4" fmla="*/ 3 w 5"/>
                <a:gd name="T5" fmla="*/ 0 h 6"/>
                <a:gd name="T6" fmla="*/ 1 w 5"/>
                <a:gd name="T7" fmla="*/ 6 h 6"/>
              </a:gdLst>
              <a:ahLst/>
              <a:cxnLst>
                <a:cxn ang="0">
                  <a:pos x="T0" y="T1"/>
                </a:cxn>
                <a:cxn ang="0">
                  <a:pos x="T2" y="T3"/>
                </a:cxn>
                <a:cxn ang="0">
                  <a:pos x="T4" y="T5"/>
                </a:cxn>
                <a:cxn ang="0">
                  <a:pos x="T6" y="T7"/>
                </a:cxn>
              </a:cxnLst>
              <a:rect l="0" t="0" r="r" b="b"/>
              <a:pathLst>
                <a:path w="5" h="6">
                  <a:moveTo>
                    <a:pt x="1" y="6"/>
                  </a:moveTo>
                  <a:cubicBezTo>
                    <a:pt x="2" y="6"/>
                    <a:pt x="4" y="3"/>
                    <a:pt x="4" y="2"/>
                  </a:cubicBezTo>
                  <a:cubicBezTo>
                    <a:pt x="5" y="1"/>
                    <a:pt x="5" y="0"/>
                    <a:pt x="3" y="0"/>
                  </a:cubicBezTo>
                  <a:cubicBezTo>
                    <a:pt x="1" y="0"/>
                    <a:pt x="0" y="6"/>
                    <a:pt x="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249" name="Freeform 82"/>
            <p:cNvSpPr>
              <a:spLocks/>
            </p:cNvSpPr>
            <p:nvPr/>
          </p:nvSpPr>
          <p:spPr bwMode="auto">
            <a:xfrm>
              <a:off x="2572733" y="2759540"/>
              <a:ext cx="54731" cy="39995"/>
            </a:xfrm>
            <a:custGeom>
              <a:avLst/>
              <a:gdLst>
                <a:gd name="T0" fmla="*/ 6 w 11"/>
                <a:gd name="T1" fmla="*/ 2 h 8"/>
                <a:gd name="T2" fmla="*/ 2 w 11"/>
                <a:gd name="T3" fmla="*/ 5 h 8"/>
                <a:gd name="T4" fmla="*/ 1 w 11"/>
                <a:gd name="T5" fmla="*/ 7 h 8"/>
                <a:gd name="T6" fmla="*/ 2 w 11"/>
                <a:gd name="T7" fmla="*/ 7 h 8"/>
                <a:gd name="T8" fmla="*/ 3 w 11"/>
                <a:gd name="T9" fmla="*/ 7 h 8"/>
                <a:gd name="T10" fmla="*/ 6 w 11"/>
                <a:gd name="T11" fmla="*/ 6 h 8"/>
                <a:gd name="T12" fmla="*/ 11 w 11"/>
                <a:gd name="T13" fmla="*/ 1 h 8"/>
                <a:gd name="T14" fmla="*/ 9 w 11"/>
                <a:gd name="T15" fmla="*/ 1 h 8"/>
                <a:gd name="T16" fmla="*/ 6 w 11"/>
                <a:gd name="T17"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8">
                  <a:moveTo>
                    <a:pt x="6" y="2"/>
                  </a:moveTo>
                  <a:cubicBezTo>
                    <a:pt x="5" y="2"/>
                    <a:pt x="3" y="4"/>
                    <a:pt x="2" y="5"/>
                  </a:cubicBezTo>
                  <a:cubicBezTo>
                    <a:pt x="1" y="6"/>
                    <a:pt x="0" y="7"/>
                    <a:pt x="1" y="7"/>
                  </a:cubicBezTo>
                  <a:cubicBezTo>
                    <a:pt x="1" y="8"/>
                    <a:pt x="1" y="7"/>
                    <a:pt x="2" y="7"/>
                  </a:cubicBezTo>
                  <a:cubicBezTo>
                    <a:pt x="2" y="6"/>
                    <a:pt x="2" y="7"/>
                    <a:pt x="3" y="7"/>
                  </a:cubicBezTo>
                  <a:cubicBezTo>
                    <a:pt x="4" y="7"/>
                    <a:pt x="4" y="6"/>
                    <a:pt x="6" y="6"/>
                  </a:cubicBezTo>
                  <a:cubicBezTo>
                    <a:pt x="8" y="5"/>
                    <a:pt x="11" y="2"/>
                    <a:pt x="11" y="1"/>
                  </a:cubicBezTo>
                  <a:cubicBezTo>
                    <a:pt x="11" y="0"/>
                    <a:pt x="10" y="1"/>
                    <a:pt x="9" y="1"/>
                  </a:cubicBezTo>
                  <a:cubicBezTo>
                    <a:pt x="8" y="2"/>
                    <a:pt x="8" y="1"/>
                    <a:pt x="6"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250" name="Freeform 83"/>
            <p:cNvSpPr>
              <a:spLocks/>
            </p:cNvSpPr>
            <p:nvPr/>
          </p:nvSpPr>
          <p:spPr bwMode="auto">
            <a:xfrm>
              <a:off x="2522214" y="2660604"/>
              <a:ext cx="128407" cy="105251"/>
            </a:xfrm>
            <a:custGeom>
              <a:avLst/>
              <a:gdLst>
                <a:gd name="T0" fmla="*/ 26 w 26"/>
                <a:gd name="T1" fmla="*/ 15 h 21"/>
                <a:gd name="T2" fmla="*/ 23 w 26"/>
                <a:gd name="T3" fmla="*/ 13 h 21"/>
                <a:gd name="T4" fmla="*/ 21 w 26"/>
                <a:gd name="T5" fmla="*/ 14 h 21"/>
                <a:gd name="T6" fmla="*/ 21 w 26"/>
                <a:gd name="T7" fmla="*/ 9 h 21"/>
                <a:gd name="T8" fmla="*/ 18 w 26"/>
                <a:gd name="T9" fmla="*/ 7 h 21"/>
                <a:gd name="T10" fmla="*/ 16 w 26"/>
                <a:gd name="T11" fmla="*/ 5 h 21"/>
                <a:gd name="T12" fmla="*/ 14 w 26"/>
                <a:gd name="T13" fmla="*/ 3 h 21"/>
                <a:gd name="T14" fmla="*/ 12 w 26"/>
                <a:gd name="T15" fmla="*/ 5 h 21"/>
                <a:gd name="T16" fmla="*/ 13 w 26"/>
                <a:gd name="T17" fmla="*/ 2 h 21"/>
                <a:gd name="T18" fmla="*/ 12 w 26"/>
                <a:gd name="T19" fmla="*/ 0 h 21"/>
                <a:gd name="T20" fmla="*/ 10 w 26"/>
                <a:gd name="T21" fmla="*/ 2 h 21"/>
                <a:gd name="T22" fmla="*/ 7 w 26"/>
                <a:gd name="T23" fmla="*/ 11 h 21"/>
                <a:gd name="T24" fmla="*/ 3 w 26"/>
                <a:gd name="T25" fmla="*/ 14 h 21"/>
                <a:gd name="T26" fmla="*/ 1 w 26"/>
                <a:gd name="T27" fmla="*/ 16 h 21"/>
                <a:gd name="T28" fmla="*/ 5 w 26"/>
                <a:gd name="T29" fmla="*/ 17 h 21"/>
                <a:gd name="T30" fmla="*/ 5 w 26"/>
                <a:gd name="T31" fmla="*/ 21 h 21"/>
                <a:gd name="T32" fmla="*/ 10 w 26"/>
                <a:gd name="T33" fmla="*/ 20 h 21"/>
                <a:gd name="T34" fmla="*/ 13 w 26"/>
                <a:gd name="T35" fmla="*/ 16 h 21"/>
                <a:gd name="T36" fmla="*/ 13 w 26"/>
                <a:gd name="T37" fmla="*/ 15 h 21"/>
                <a:gd name="T38" fmla="*/ 17 w 26"/>
                <a:gd name="T39" fmla="*/ 12 h 21"/>
                <a:gd name="T40" fmla="*/ 17 w 26"/>
                <a:gd name="T41" fmla="*/ 14 h 21"/>
                <a:gd name="T42" fmla="*/ 18 w 26"/>
                <a:gd name="T43" fmla="*/ 16 h 21"/>
                <a:gd name="T44" fmla="*/ 23 w 26"/>
                <a:gd name="T45" fmla="*/ 17 h 21"/>
                <a:gd name="T46" fmla="*/ 26 w 26"/>
                <a:gd name="T47" fmla="*/ 1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 h="21">
                  <a:moveTo>
                    <a:pt x="26" y="15"/>
                  </a:moveTo>
                  <a:cubicBezTo>
                    <a:pt x="26" y="14"/>
                    <a:pt x="25" y="13"/>
                    <a:pt x="23" y="13"/>
                  </a:cubicBezTo>
                  <a:cubicBezTo>
                    <a:pt x="22" y="13"/>
                    <a:pt x="22" y="14"/>
                    <a:pt x="21" y="14"/>
                  </a:cubicBezTo>
                  <a:cubicBezTo>
                    <a:pt x="20" y="15"/>
                    <a:pt x="22" y="9"/>
                    <a:pt x="21" y="9"/>
                  </a:cubicBezTo>
                  <a:cubicBezTo>
                    <a:pt x="20" y="8"/>
                    <a:pt x="18" y="8"/>
                    <a:pt x="18" y="7"/>
                  </a:cubicBezTo>
                  <a:cubicBezTo>
                    <a:pt x="17" y="6"/>
                    <a:pt x="17" y="5"/>
                    <a:pt x="16" y="5"/>
                  </a:cubicBezTo>
                  <a:cubicBezTo>
                    <a:pt x="15" y="4"/>
                    <a:pt x="15" y="3"/>
                    <a:pt x="14" y="3"/>
                  </a:cubicBezTo>
                  <a:cubicBezTo>
                    <a:pt x="13" y="2"/>
                    <a:pt x="14" y="4"/>
                    <a:pt x="12" y="5"/>
                  </a:cubicBezTo>
                  <a:cubicBezTo>
                    <a:pt x="11" y="5"/>
                    <a:pt x="13" y="2"/>
                    <a:pt x="13" y="2"/>
                  </a:cubicBezTo>
                  <a:cubicBezTo>
                    <a:pt x="13" y="1"/>
                    <a:pt x="13" y="0"/>
                    <a:pt x="12" y="0"/>
                  </a:cubicBezTo>
                  <a:cubicBezTo>
                    <a:pt x="11" y="0"/>
                    <a:pt x="10" y="1"/>
                    <a:pt x="10" y="2"/>
                  </a:cubicBezTo>
                  <a:cubicBezTo>
                    <a:pt x="9" y="3"/>
                    <a:pt x="7" y="10"/>
                    <a:pt x="7" y="11"/>
                  </a:cubicBezTo>
                  <a:cubicBezTo>
                    <a:pt x="7" y="13"/>
                    <a:pt x="5" y="13"/>
                    <a:pt x="3" y="14"/>
                  </a:cubicBezTo>
                  <a:cubicBezTo>
                    <a:pt x="0" y="15"/>
                    <a:pt x="0" y="15"/>
                    <a:pt x="1" y="16"/>
                  </a:cubicBezTo>
                  <a:cubicBezTo>
                    <a:pt x="1" y="17"/>
                    <a:pt x="4" y="17"/>
                    <a:pt x="5" y="17"/>
                  </a:cubicBezTo>
                  <a:cubicBezTo>
                    <a:pt x="6" y="17"/>
                    <a:pt x="3" y="21"/>
                    <a:pt x="5" y="21"/>
                  </a:cubicBezTo>
                  <a:cubicBezTo>
                    <a:pt x="6" y="21"/>
                    <a:pt x="10" y="20"/>
                    <a:pt x="10" y="20"/>
                  </a:cubicBezTo>
                  <a:cubicBezTo>
                    <a:pt x="10" y="20"/>
                    <a:pt x="12" y="17"/>
                    <a:pt x="13" y="16"/>
                  </a:cubicBezTo>
                  <a:cubicBezTo>
                    <a:pt x="14" y="16"/>
                    <a:pt x="13" y="15"/>
                    <a:pt x="13" y="15"/>
                  </a:cubicBezTo>
                  <a:cubicBezTo>
                    <a:pt x="13" y="14"/>
                    <a:pt x="16" y="12"/>
                    <a:pt x="17" y="12"/>
                  </a:cubicBezTo>
                  <a:cubicBezTo>
                    <a:pt x="18" y="12"/>
                    <a:pt x="17" y="14"/>
                    <a:pt x="17" y="14"/>
                  </a:cubicBezTo>
                  <a:cubicBezTo>
                    <a:pt x="16" y="15"/>
                    <a:pt x="17" y="15"/>
                    <a:pt x="18" y="16"/>
                  </a:cubicBezTo>
                  <a:cubicBezTo>
                    <a:pt x="20" y="16"/>
                    <a:pt x="21" y="17"/>
                    <a:pt x="23" y="17"/>
                  </a:cubicBezTo>
                  <a:cubicBezTo>
                    <a:pt x="24" y="17"/>
                    <a:pt x="26" y="15"/>
                    <a:pt x="26"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251" name="Freeform 84"/>
            <p:cNvSpPr>
              <a:spLocks/>
            </p:cNvSpPr>
            <p:nvPr/>
          </p:nvSpPr>
          <p:spPr bwMode="auto">
            <a:xfrm>
              <a:off x="2686406" y="2744803"/>
              <a:ext cx="25260" cy="21051"/>
            </a:xfrm>
            <a:custGeom>
              <a:avLst/>
              <a:gdLst>
                <a:gd name="T0" fmla="*/ 1 w 5"/>
                <a:gd name="T1" fmla="*/ 0 h 4"/>
                <a:gd name="T2" fmla="*/ 1 w 5"/>
                <a:gd name="T3" fmla="*/ 3 h 4"/>
                <a:gd name="T4" fmla="*/ 4 w 5"/>
                <a:gd name="T5" fmla="*/ 2 h 4"/>
                <a:gd name="T6" fmla="*/ 3 w 5"/>
                <a:gd name="T7" fmla="*/ 1 h 4"/>
                <a:gd name="T8" fmla="*/ 1 w 5"/>
                <a:gd name="T9" fmla="*/ 0 h 4"/>
              </a:gdLst>
              <a:ahLst/>
              <a:cxnLst>
                <a:cxn ang="0">
                  <a:pos x="T0" y="T1"/>
                </a:cxn>
                <a:cxn ang="0">
                  <a:pos x="T2" y="T3"/>
                </a:cxn>
                <a:cxn ang="0">
                  <a:pos x="T4" y="T5"/>
                </a:cxn>
                <a:cxn ang="0">
                  <a:pos x="T6" y="T7"/>
                </a:cxn>
                <a:cxn ang="0">
                  <a:pos x="T8" y="T9"/>
                </a:cxn>
              </a:cxnLst>
              <a:rect l="0" t="0" r="r" b="b"/>
              <a:pathLst>
                <a:path w="5" h="4">
                  <a:moveTo>
                    <a:pt x="1" y="0"/>
                  </a:moveTo>
                  <a:cubicBezTo>
                    <a:pt x="0" y="1"/>
                    <a:pt x="0" y="2"/>
                    <a:pt x="1" y="3"/>
                  </a:cubicBezTo>
                  <a:cubicBezTo>
                    <a:pt x="2" y="4"/>
                    <a:pt x="3" y="3"/>
                    <a:pt x="4" y="2"/>
                  </a:cubicBezTo>
                  <a:cubicBezTo>
                    <a:pt x="5" y="2"/>
                    <a:pt x="3" y="1"/>
                    <a:pt x="3" y="1"/>
                  </a:cubicBezTo>
                  <a:cubicBezTo>
                    <a:pt x="2" y="1"/>
                    <a:pt x="2"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252" name="Freeform 85"/>
            <p:cNvSpPr>
              <a:spLocks/>
            </p:cNvSpPr>
            <p:nvPr/>
          </p:nvSpPr>
          <p:spPr bwMode="auto">
            <a:xfrm>
              <a:off x="2707457" y="2740594"/>
              <a:ext cx="18945" cy="10525"/>
            </a:xfrm>
            <a:custGeom>
              <a:avLst/>
              <a:gdLst>
                <a:gd name="T0" fmla="*/ 1 w 4"/>
                <a:gd name="T1" fmla="*/ 0 h 2"/>
                <a:gd name="T2" fmla="*/ 3 w 4"/>
                <a:gd name="T3" fmla="*/ 2 h 2"/>
                <a:gd name="T4" fmla="*/ 2 w 4"/>
                <a:gd name="T5" fmla="*/ 0 h 2"/>
                <a:gd name="T6" fmla="*/ 1 w 4"/>
                <a:gd name="T7" fmla="*/ 0 h 2"/>
              </a:gdLst>
              <a:ahLst/>
              <a:cxnLst>
                <a:cxn ang="0">
                  <a:pos x="T0" y="T1"/>
                </a:cxn>
                <a:cxn ang="0">
                  <a:pos x="T2" y="T3"/>
                </a:cxn>
                <a:cxn ang="0">
                  <a:pos x="T4" y="T5"/>
                </a:cxn>
                <a:cxn ang="0">
                  <a:pos x="T6" y="T7"/>
                </a:cxn>
              </a:cxnLst>
              <a:rect l="0" t="0" r="r" b="b"/>
              <a:pathLst>
                <a:path w="4" h="2">
                  <a:moveTo>
                    <a:pt x="1" y="0"/>
                  </a:moveTo>
                  <a:cubicBezTo>
                    <a:pt x="0" y="1"/>
                    <a:pt x="1" y="2"/>
                    <a:pt x="3" y="2"/>
                  </a:cubicBezTo>
                  <a:cubicBezTo>
                    <a:pt x="4" y="2"/>
                    <a:pt x="3" y="1"/>
                    <a:pt x="2" y="0"/>
                  </a:cubicBezTo>
                  <a:cubicBezTo>
                    <a:pt x="2" y="0"/>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253" name="Freeform 86"/>
            <p:cNvSpPr>
              <a:spLocks/>
            </p:cNvSpPr>
            <p:nvPr/>
          </p:nvSpPr>
          <p:spPr bwMode="auto">
            <a:xfrm>
              <a:off x="2776922" y="2570087"/>
              <a:ext cx="29471" cy="25260"/>
            </a:xfrm>
            <a:custGeom>
              <a:avLst/>
              <a:gdLst>
                <a:gd name="T0" fmla="*/ 2 w 6"/>
                <a:gd name="T1" fmla="*/ 5 h 5"/>
                <a:gd name="T2" fmla="*/ 5 w 6"/>
                <a:gd name="T3" fmla="*/ 3 h 5"/>
                <a:gd name="T4" fmla="*/ 4 w 6"/>
                <a:gd name="T5" fmla="*/ 0 h 5"/>
                <a:gd name="T6" fmla="*/ 0 w 6"/>
                <a:gd name="T7" fmla="*/ 2 h 5"/>
                <a:gd name="T8" fmla="*/ 2 w 6"/>
                <a:gd name="T9" fmla="*/ 5 h 5"/>
              </a:gdLst>
              <a:ahLst/>
              <a:cxnLst>
                <a:cxn ang="0">
                  <a:pos x="T0" y="T1"/>
                </a:cxn>
                <a:cxn ang="0">
                  <a:pos x="T2" y="T3"/>
                </a:cxn>
                <a:cxn ang="0">
                  <a:pos x="T4" y="T5"/>
                </a:cxn>
                <a:cxn ang="0">
                  <a:pos x="T6" y="T7"/>
                </a:cxn>
                <a:cxn ang="0">
                  <a:pos x="T8" y="T9"/>
                </a:cxn>
              </a:cxnLst>
              <a:rect l="0" t="0" r="r" b="b"/>
              <a:pathLst>
                <a:path w="6" h="5">
                  <a:moveTo>
                    <a:pt x="2" y="5"/>
                  </a:moveTo>
                  <a:cubicBezTo>
                    <a:pt x="3" y="5"/>
                    <a:pt x="4" y="4"/>
                    <a:pt x="5" y="3"/>
                  </a:cubicBezTo>
                  <a:cubicBezTo>
                    <a:pt x="5" y="3"/>
                    <a:pt x="6" y="0"/>
                    <a:pt x="4" y="0"/>
                  </a:cubicBezTo>
                  <a:cubicBezTo>
                    <a:pt x="2" y="0"/>
                    <a:pt x="0" y="1"/>
                    <a:pt x="0" y="2"/>
                  </a:cubicBezTo>
                  <a:cubicBezTo>
                    <a:pt x="0" y="3"/>
                    <a:pt x="0" y="5"/>
                    <a:pt x="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254" name="Freeform 87"/>
            <p:cNvSpPr>
              <a:spLocks/>
            </p:cNvSpPr>
            <p:nvPr/>
          </p:nvSpPr>
          <p:spPr bwMode="auto">
            <a:xfrm>
              <a:off x="2696931" y="2490096"/>
              <a:ext cx="33680" cy="21051"/>
            </a:xfrm>
            <a:custGeom>
              <a:avLst/>
              <a:gdLst>
                <a:gd name="T0" fmla="*/ 7 w 7"/>
                <a:gd name="T1" fmla="*/ 4 h 4"/>
                <a:gd name="T2" fmla="*/ 7 w 7"/>
                <a:gd name="T3" fmla="*/ 1 h 4"/>
                <a:gd name="T4" fmla="*/ 2 w 7"/>
                <a:gd name="T5" fmla="*/ 1 h 4"/>
                <a:gd name="T6" fmla="*/ 3 w 7"/>
                <a:gd name="T7" fmla="*/ 3 h 4"/>
                <a:gd name="T8" fmla="*/ 7 w 7"/>
                <a:gd name="T9" fmla="*/ 4 h 4"/>
              </a:gdLst>
              <a:ahLst/>
              <a:cxnLst>
                <a:cxn ang="0">
                  <a:pos x="T0" y="T1"/>
                </a:cxn>
                <a:cxn ang="0">
                  <a:pos x="T2" y="T3"/>
                </a:cxn>
                <a:cxn ang="0">
                  <a:pos x="T4" y="T5"/>
                </a:cxn>
                <a:cxn ang="0">
                  <a:pos x="T6" y="T7"/>
                </a:cxn>
                <a:cxn ang="0">
                  <a:pos x="T8" y="T9"/>
                </a:cxn>
              </a:cxnLst>
              <a:rect l="0" t="0" r="r" b="b"/>
              <a:pathLst>
                <a:path w="7" h="4">
                  <a:moveTo>
                    <a:pt x="7" y="4"/>
                  </a:moveTo>
                  <a:cubicBezTo>
                    <a:pt x="7" y="3"/>
                    <a:pt x="7" y="2"/>
                    <a:pt x="7" y="1"/>
                  </a:cubicBezTo>
                  <a:cubicBezTo>
                    <a:pt x="7" y="0"/>
                    <a:pt x="3" y="1"/>
                    <a:pt x="2" y="1"/>
                  </a:cubicBezTo>
                  <a:cubicBezTo>
                    <a:pt x="0" y="1"/>
                    <a:pt x="2" y="2"/>
                    <a:pt x="3" y="3"/>
                  </a:cubicBezTo>
                  <a:cubicBezTo>
                    <a:pt x="4" y="4"/>
                    <a:pt x="6" y="4"/>
                    <a:pt x="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255" name="Freeform 88"/>
            <p:cNvSpPr>
              <a:spLocks/>
            </p:cNvSpPr>
            <p:nvPr/>
          </p:nvSpPr>
          <p:spPr bwMode="auto">
            <a:xfrm>
              <a:off x="2915853" y="2799533"/>
              <a:ext cx="29471" cy="21051"/>
            </a:xfrm>
            <a:custGeom>
              <a:avLst/>
              <a:gdLst>
                <a:gd name="T0" fmla="*/ 3 w 6"/>
                <a:gd name="T1" fmla="*/ 0 h 4"/>
                <a:gd name="T2" fmla="*/ 1 w 6"/>
                <a:gd name="T3" fmla="*/ 1 h 4"/>
                <a:gd name="T4" fmla="*/ 2 w 6"/>
                <a:gd name="T5" fmla="*/ 4 h 4"/>
                <a:gd name="T6" fmla="*/ 5 w 6"/>
                <a:gd name="T7" fmla="*/ 2 h 4"/>
                <a:gd name="T8" fmla="*/ 3 w 6"/>
                <a:gd name="T9" fmla="*/ 2 h 4"/>
                <a:gd name="T10" fmla="*/ 3 w 6"/>
                <a:gd name="T11" fmla="*/ 0 h 4"/>
              </a:gdLst>
              <a:ahLst/>
              <a:cxnLst>
                <a:cxn ang="0">
                  <a:pos x="T0" y="T1"/>
                </a:cxn>
                <a:cxn ang="0">
                  <a:pos x="T2" y="T3"/>
                </a:cxn>
                <a:cxn ang="0">
                  <a:pos x="T4" y="T5"/>
                </a:cxn>
                <a:cxn ang="0">
                  <a:pos x="T6" y="T7"/>
                </a:cxn>
                <a:cxn ang="0">
                  <a:pos x="T8" y="T9"/>
                </a:cxn>
                <a:cxn ang="0">
                  <a:pos x="T10" y="T11"/>
                </a:cxn>
              </a:cxnLst>
              <a:rect l="0" t="0" r="r" b="b"/>
              <a:pathLst>
                <a:path w="6" h="4">
                  <a:moveTo>
                    <a:pt x="3" y="0"/>
                  </a:moveTo>
                  <a:cubicBezTo>
                    <a:pt x="3" y="0"/>
                    <a:pt x="1" y="1"/>
                    <a:pt x="1" y="1"/>
                  </a:cubicBezTo>
                  <a:cubicBezTo>
                    <a:pt x="0" y="2"/>
                    <a:pt x="1" y="4"/>
                    <a:pt x="2" y="4"/>
                  </a:cubicBezTo>
                  <a:cubicBezTo>
                    <a:pt x="4" y="4"/>
                    <a:pt x="4" y="3"/>
                    <a:pt x="5" y="2"/>
                  </a:cubicBezTo>
                  <a:cubicBezTo>
                    <a:pt x="6" y="2"/>
                    <a:pt x="4" y="2"/>
                    <a:pt x="3" y="2"/>
                  </a:cubicBezTo>
                  <a:cubicBezTo>
                    <a:pt x="3" y="2"/>
                    <a:pt x="3" y="1"/>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256" name="Freeform 89"/>
            <p:cNvSpPr>
              <a:spLocks/>
            </p:cNvSpPr>
            <p:nvPr/>
          </p:nvSpPr>
          <p:spPr bwMode="auto">
            <a:xfrm>
              <a:off x="2566420" y="2296435"/>
              <a:ext cx="473629" cy="513624"/>
            </a:xfrm>
            <a:custGeom>
              <a:avLst/>
              <a:gdLst>
                <a:gd name="T0" fmla="*/ 5 w 95"/>
                <a:gd name="T1" fmla="*/ 27 h 103"/>
                <a:gd name="T2" fmla="*/ 8 w 95"/>
                <a:gd name="T3" fmla="*/ 32 h 103"/>
                <a:gd name="T4" fmla="*/ 11 w 95"/>
                <a:gd name="T5" fmla="*/ 36 h 103"/>
                <a:gd name="T6" fmla="*/ 23 w 95"/>
                <a:gd name="T7" fmla="*/ 39 h 103"/>
                <a:gd name="T8" fmla="*/ 33 w 95"/>
                <a:gd name="T9" fmla="*/ 38 h 103"/>
                <a:gd name="T10" fmla="*/ 43 w 95"/>
                <a:gd name="T11" fmla="*/ 39 h 103"/>
                <a:gd name="T12" fmla="*/ 50 w 95"/>
                <a:gd name="T13" fmla="*/ 46 h 103"/>
                <a:gd name="T14" fmla="*/ 52 w 95"/>
                <a:gd name="T15" fmla="*/ 55 h 103"/>
                <a:gd name="T16" fmla="*/ 49 w 95"/>
                <a:gd name="T17" fmla="*/ 64 h 103"/>
                <a:gd name="T18" fmla="*/ 42 w 95"/>
                <a:gd name="T19" fmla="*/ 74 h 103"/>
                <a:gd name="T20" fmla="*/ 30 w 95"/>
                <a:gd name="T21" fmla="*/ 74 h 103"/>
                <a:gd name="T22" fmla="*/ 29 w 95"/>
                <a:gd name="T23" fmla="*/ 85 h 103"/>
                <a:gd name="T24" fmla="*/ 44 w 95"/>
                <a:gd name="T25" fmla="*/ 84 h 103"/>
                <a:gd name="T26" fmla="*/ 51 w 95"/>
                <a:gd name="T27" fmla="*/ 90 h 103"/>
                <a:gd name="T28" fmla="*/ 54 w 95"/>
                <a:gd name="T29" fmla="*/ 97 h 103"/>
                <a:gd name="T30" fmla="*/ 63 w 95"/>
                <a:gd name="T31" fmla="*/ 99 h 103"/>
                <a:gd name="T32" fmla="*/ 69 w 95"/>
                <a:gd name="T33" fmla="*/ 96 h 103"/>
                <a:gd name="T34" fmla="*/ 63 w 95"/>
                <a:gd name="T35" fmla="*/ 91 h 103"/>
                <a:gd name="T36" fmla="*/ 66 w 95"/>
                <a:gd name="T37" fmla="*/ 90 h 103"/>
                <a:gd name="T38" fmla="*/ 74 w 95"/>
                <a:gd name="T39" fmla="*/ 95 h 103"/>
                <a:gd name="T40" fmla="*/ 78 w 95"/>
                <a:gd name="T41" fmla="*/ 97 h 103"/>
                <a:gd name="T42" fmla="*/ 78 w 95"/>
                <a:gd name="T43" fmla="*/ 92 h 103"/>
                <a:gd name="T44" fmla="*/ 77 w 95"/>
                <a:gd name="T45" fmla="*/ 86 h 103"/>
                <a:gd name="T46" fmla="*/ 72 w 95"/>
                <a:gd name="T47" fmla="*/ 80 h 103"/>
                <a:gd name="T48" fmla="*/ 70 w 95"/>
                <a:gd name="T49" fmla="*/ 75 h 103"/>
                <a:gd name="T50" fmla="*/ 70 w 95"/>
                <a:gd name="T51" fmla="*/ 71 h 103"/>
                <a:gd name="T52" fmla="*/ 75 w 95"/>
                <a:gd name="T53" fmla="*/ 69 h 103"/>
                <a:gd name="T54" fmla="*/ 79 w 95"/>
                <a:gd name="T55" fmla="*/ 72 h 103"/>
                <a:gd name="T56" fmla="*/ 80 w 95"/>
                <a:gd name="T57" fmla="*/ 76 h 103"/>
                <a:gd name="T58" fmla="*/ 84 w 95"/>
                <a:gd name="T59" fmla="*/ 77 h 103"/>
                <a:gd name="T60" fmla="*/ 89 w 95"/>
                <a:gd name="T61" fmla="*/ 74 h 103"/>
                <a:gd name="T62" fmla="*/ 92 w 95"/>
                <a:gd name="T63" fmla="*/ 67 h 103"/>
                <a:gd name="T64" fmla="*/ 91 w 95"/>
                <a:gd name="T65" fmla="*/ 65 h 103"/>
                <a:gd name="T66" fmla="*/ 86 w 95"/>
                <a:gd name="T67" fmla="*/ 63 h 103"/>
                <a:gd name="T68" fmla="*/ 85 w 95"/>
                <a:gd name="T69" fmla="*/ 62 h 103"/>
                <a:gd name="T70" fmla="*/ 81 w 95"/>
                <a:gd name="T71" fmla="*/ 56 h 103"/>
                <a:gd name="T72" fmla="*/ 76 w 95"/>
                <a:gd name="T73" fmla="*/ 52 h 103"/>
                <a:gd name="T74" fmla="*/ 72 w 95"/>
                <a:gd name="T75" fmla="*/ 49 h 103"/>
                <a:gd name="T76" fmla="*/ 76 w 95"/>
                <a:gd name="T77" fmla="*/ 46 h 103"/>
                <a:gd name="T78" fmla="*/ 78 w 95"/>
                <a:gd name="T79" fmla="*/ 41 h 103"/>
                <a:gd name="T80" fmla="*/ 73 w 95"/>
                <a:gd name="T81" fmla="*/ 35 h 103"/>
                <a:gd name="T82" fmla="*/ 69 w 95"/>
                <a:gd name="T83" fmla="*/ 30 h 103"/>
                <a:gd name="T84" fmla="*/ 63 w 95"/>
                <a:gd name="T85" fmla="*/ 26 h 103"/>
                <a:gd name="T86" fmla="*/ 56 w 95"/>
                <a:gd name="T87" fmla="*/ 21 h 103"/>
                <a:gd name="T88" fmla="*/ 50 w 95"/>
                <a:gd name="T89" fmla="*/ 15 h 103"/>
                <a:gd name="T90" fmla="*/ 40 w 95"/>
                <a:gd name="T91" fmla="*/ 17 h 103"/>
                <a:gd name="T92" fmla="*/ 35 w 95"/>
                <a:gd name="T93" fmla="*/ 16 h 103"/>
                <a:gd name="T94" fmla="*/ 30 w 95"/>
                <a:gd name="T95" fmla="*/ 16 h 103"/>
                <a:gd name="T96" fmla="*/ 35 w 95"/>
                <a:gd name="T97" fmla="*/ 7 h 103"/>
                <a:gd name="T98" fmla="*/ 31 w 95"/>
                <a:gd name="T99" fmla="*/ 2 h 103"/>
                <a:gd name="T100" fmla="*/ 29 w 95"/>
                <a:gd name="T101" fmla="*/ 5 h 103"/>
                <a:gd name="T102" fmla="*/ 23 w 95"/>
                <a:gd name="T103" fmla="*/ 8 h 103"/>
                <a:gd name="T104" fmla="*/ 20 w 95"/>
                <a:gd name="T105" fmla="*/ 16 h 103"/>
                <a:gd name="T106" fmla="*/ 27 w 95"/>
                <a:gd name="T107" fmla="*/ 26 h 103"/>
                <a:gd name="T108" fmla="*/ 22 w 95"/>
                <a:gd name="T109" fmla="*/ 27 h 103"/>
                <a:gd name="T110" fmla="*/ 19 w 95"/>
                <a:gd name="T111" fmla="*/ 23 h 103"/>
                <a:gd name="T112" fmla="*/ 24 w 95"/>
                <a:gd name="T113" fmla="*/ 3 h 103"/>
                <a:gd name="T114" fmla="*/ 12 w 95"/>
                <a:gd name="T115" fmla="*/ 3 h 103"/>
                <a:gd name="T116" fmla="*/ 1 w 95"/>
                <a:gd name="T117" fmla="*/ 17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5" h="103">
                  <a:moveTo>
                    <a:pt x="1" y="22"/>
                  </a:moveTo>
                  <a:cubicBezTo>
                    <a:pt x="2" y="23"/>
                    <a:pt x="2" y="23"/>
                    <a:pt x="2" y="23"/>
                  </a:cubicBezTo>
                  <a:cubicBezTo>
                    <a:pt x="2" y="24"/>
                    <a:pt x="2" y="25"/>
                    <a:pt x="2" y="26"/>
                  </a:cubicBezTo>
                  <a:cubicBezTo>
                    <a:pt x="3" y="27"/>
                    <a:pt x="4" y="27"/>
                    <a:pt x="5" y="27"/>
                  </a:cubicBezTo>
                  <a:cubicBezTo>
                    <a:pt x="7" y="28"/>
                    <a:pt x="8" y="29"/>
                    <a:pt x="8" y="29"/>
                  </a:cubicBezTo>
                  <a:cubicBezTo>
                    <a:pt x="8" y="30"/>
                    <a:pt x="5" y="29"/>
                    <a:pt x="4" y="29"/>
                  </a:cubicBezTo>
                  <a:cubicBezTo>
                    <a:pt x="4" y="29"/>
                    <a:pt x="4" y="30"/>
                    <a:pt x="5" y="32"/>
                  </a:cubicBezTo>
                  <a:cubicBezTo>
                    <a:pt x="6" y="33"/>
                    <a:pt x="6" y="32"/>
                    <a:pt x="8" y="32"/>
                  </a:cubicBezTo>
                  <a:cubicBezTo>
                    <a:pt x="9" y="33"/>
                    <a:pt x="9" y="34"/>
                    <a:pt x="9" y="34"/>
                  </a:cubicBezTo>
                  <a:cubicBezTo>
                    <a:pt x="9" y="35"/>
                    <a:pt x="6" y="33"/>
                    <a:pt x="7" y="34"/>
                  </a:cubicBezTo>
                  <a:cubicBezTo>
                    <a:pt x="7" y="34"/>
                    <a:pt x="8" y="36"/>
                    <a:pt x="9" y="36"/>
                  </a:cubicBezTo>
                  <a:cubicBezTo>
                    <a:pt x="10" y="37"/>
                    <a:pt x="10" y="36"/>
                    <a:pt x="11" y="36"/>
                  </a:cubicBezTo>
                  <a:cubicBezTo>
                    <a:pt x="12" y="36"/>
                    <a:pt x="12" y="37"/>
                    <a:pt x="13" y="37"/>
                  </a:cubicBezTo>
                  <a:cubicBezTo>
                    <a:pt x="13" y="37"/>
                    <a:pt x="14" y="36"/>
                    <a:pt x="15" y="36"/>
                  </a:cubicBezTo>
                  <a:cubicBezTo>
                    <a:pt x="16" y="36"/>
                    <a:pt x="16" y="38"/>
                    <a:pt x="17" y="38"/>
                  </a:cubicBezTo>
                  <a:cubicBezTo>
                    <a:pt x="18" y="39"/>
                    <a:pt x="22" y="39"/>
                    <a:pt x="23" y="39"/>
                  </a:cubicBezTo>
                  <a:cubicBezTo>
                    <a:pt x="24" y="39"/>
                    <a:pt x="24" y="39"/>
                    <a:pt x="24" y="39"/>
                  </a:cubicBezTo>
                  <a:cubicBezTo>
                    <a:pt x="25" y="39"/>
                    <a:pt x="25" y="39"/>
                    <a:pt x="26" y="39"/>
                  </a:cubicBezTo>
                  <a:cubicBezTo>
                    <a:pt x="27" y="38"/>
                    <a:pt x="26" y="39"/>
                    <a:pt x="27" y="39"/>
                  </a:cubicBezTo>
                  <a:cubicBezTo>
                    <a:pt x="27" y="39"/>
                    <a:pt x="32" y="38"/>
                    <a:pt x="33" y="38"/>
                  </a:cubicBezTo>
                  <a:cubicBezTo>
                    <a:pt x="34" y="38"/>
                    <a:pt x="37" y="38"/>
                    <a:pt x="37" y="38"/>
                  </a:cubicBezTo>
                  <a:cubicBezTo>
                    <a:pt x="38" y="38"/>
                    <a:pt x="39" y="40"/>
                    <a:pt x="40" y="41"/>
                  </a:cubicBezTo>
                  <a:cubicBezTo>
                    <a:pt x="41" y="41"/>
                    <a:pt x="41" y="40"/>
                    <a:pt x="41" y="40"/>
                  </a:cubicBezTo>
                  <a:cubicBezTo>
                    <a:pt x="41" y="39"/>
                    <a:pt x="43" y="39"/>
                    <a:pt x="43" y="39"/>
                  </a:cubicBezTo>
                  <a:cubicBezTo>
                    <a:pt x="44" y="39"/>
                    <a:pt x="44" y="39"/>
                    <a:pt x="43" y="40"/>
                  </a:cubicBezTo>
                  <a:cubicBezTo>
                    <a:pt x="43" y="41"/>
                    <a:pt x="43" y="42"/>
                    <a:pt x="43" y="43"/>
                  </a:cubicBezTo>
                  <a:cubicBezTo>
                    <a:pt x="44" y="44"/>
                    <a:pt x="45" y="44"/>
                    <a:pt x="46" y="45"/>
                  </a:cubicBezTo>
                  <a:cubicBezTo>
                    <a:pt x="47" y="45"/>
                    <a:pt x="49" y="46"/>
                    <a:pt x="50" y="46"/>
                  </a:cubicBezTo>
                  <a:cubicBezTo>
                    <a:pt x="51" y="46"/>
                    <a:pt x="52" y="46"/>
                    <a:pt x="51" y="47"/>
                  </a:cubicBezTo>
                  <a:cubicBezTo>
                    <a:pt x="50" y="47"/>
                    <a:pt x="50" y="50"/>
                    <a:pt x="50" y="51"/>
                  </a:cubicBezTo>
                  <a:cubicBezTo>
                    <a:pt x="51" y="52"/>
                    <a:pt x="51" y="53"/>
                    <a:pt x="52" y="53"/>
                  </a:cubicBezTo>
                  <a:cubicBezTo>
                    <a:pt x="53" y="53"/>
                    <a:pt x="53" y="53"/>
                    <a:pt x="52" y="55"/>
                  </a:cubicBezTo>
                  <a:cubicBezTo>
                    <a:pt x="52" y="57"/>
                    <a:pt x="54" y="59"/>
                    <a:pt x="53" y="60"/>
                  </a:cubicBezTo>
                  <a:cubicBezTo>
                    <a:pt x="53" y="61"/>
                    <a:pt x="52" y="61"/>
                    <a:pt x="51" y="61"/>
                  </a:cubicBezTo>
                  <a:cubicBezTo>
                    <a:pt x="51" y="61"/>
                    <a:pt x="52" y="62"/>
                    <a:pt x="52" y="63"/>
                  </a:cubicBezTo>
                  <a:cubicBezTo>
                    <a:pt x="53" y="63"/>
                    <a:pt x="50" y="64"/>
                    <a:pt x="49" y="64"/>
                  </a:cubicBezTo>
                  <a:cubicBezTo>
                    <a:pt x="48" y="64"/>
                    <a:pt x="45" y="66"/>
                    <a:pt x="45" y="67"/>
                  </a:cubicBezTo>
                  <a:cubicBezTo>
                    <a:pt x="45" y="68"/>
                    <a:pt x="46" y="71"/>
                    <a:pt x="47" y="72"/>
                  </a:cubicBezTo>
                  <a:cubicBezTo>
                    <a:pt x="47" y="73"/>
                    <a:pt x="45" y="73"/>
                    <a:pt x="44" y="74"/>
                  </a:cubicBezTo>
                  <a:cubicBezTo>
                    <a:pt x="42" y="74"/>
                    <a:pt x="43" y="74"/>
                    <a:pt x="42" y="74"/>
                  </a:cubicBezTo>
                  <a:cubicBezTo>
                    <a:pt x="41" y="73"/>
                    <a:pt x="40" y="74"/>
                    <a:pt x="39" y="74"/>
                  </a:cubicBezTo>
                  <a:cubicBezTo>
                    <a:pt x="38" y="74"/>
                    <a:pt x="37" y="73"/>
                    <a:pt x="36" y="73"/>
                  </a:cubicBezTo>
                  <a:cubicBezTo>
                    <a:pt x="36" y="72"/>
                    <a:pt x="33" y="73"/>
                    <a:pt x="32" y="73"/>
                  </a:cubicBezTo>
                  <a:cubicBezTo>
                    <a:pt x="32" y="73"/>
                    <a:pt x="31" y="74"/>
                    <a:pt x="30" y="74"/>
                  </a:cubicBezTo>
                  <a:cubicBezTo>
                    <a:pt x="29" y="75"/>
                    <a:pt x="31" y="75"/>
                    <a:pt x="31" y="76"/>
                  </a:cubicBezTo>
                  <a:cubicBezTo>
                    <a:pt x="32" y="76"/>
                    <a:pt x="31" y="78"/>
                    <a:pt x="30" y="79"/>
                  </a:cubicBezTo>
                  <a:cubicBezTo>
                    <a:pt x="30" y="79"/>
                    <a:pt x="28" y="80"/>
                    <a:pt x="27" y="81"/>
                  </a:cubicBezTo>
                  <a:cubicBezTo>
                    <a:pt x="27" y="81"/>
                    <a:pt x="28" y="84"/>
                    <a:pt x="29" y="85"/>
                  </a:cubicBezTo>
                  <a:cubicBezTo>
                    <a:pt x="29" y="85"/>
                    <a:pt x="32" y="86"/>
                    <a:pt x="33" y="85"/>
                  </a:cubicBezTo>
                  <a:cubicBezTo>
                    <a:pt x="34" y="85"/>
                    <a:pt x="38" y="83"/>
                    <a:pt x="39" y="83"/>
                  </a:cubicBezTo>
                  <a:cubicBezTo>
                    <a:pt x="40" y="83"/>
                    <a:pt x="41" y="84"/>
                    <a:pt x="42" y="84"/>
                  </a:cubicBezTo>
                  <a:cubicBezTo>
                    <a:pt x="43" y="85"/>
                    <a:pt x="43" y="85"/>
                    <a:pt x="44" y="84"/>
                  </a:cubicBezTo>
                  <a:cubicBezTo>
                    <a:pt x="44" y="83"/>
                    <a:pt x="46" y="85"/>
                    <a:pt x="47" y="85"/>
                  </a:cubicBezTo>
                  <a:cubicBezTo>
                    <a:pt x="47" y="86"/>
                    <a:pt x="46" y="88"/>
                    <a:pt x="46" y="88"/>
                  </a:cubicBezTo>
                  <a:cubicBezTo>
                    <a:pt x="47" y="89"/>
                    <a:pt x="48" y="89"/>
                    <a:pt x="49" y="89"/>
                  </a:cubicBezTo>
                  <a:cubicBezTo>
                    <a:pt x="50" y="89"/>
                    <a:pt x="51" y="89"/>
                    <a:pt x="51" y="90"/>
                  </a:cubicBezTo>
                  <a:cubicBezTo>
                    <a:pt x="52" y="90"/>
                    <a:pt x="50" y="91"/>
                    <a:pt x="49" y="91"/>
                  </a:cubicBezTo>
                  <a:cubicBezTo>
                    <a:pt x="48" y="92"/>
                    <a:pt x="49" y="93"/>
                    <a:pt x="51" y="93"/>
                  </a:cubicBezTo>
                  <a:cubicBezTo>
                    <a:pt x="52" y="94"/>
                    <a:pt x="51" y="95"/>
                    <a:pt x="52" y="95"/>
                  </a:cubicBezTo>
                  <a:cubicBezTo>
                    <a:pt x="52" y="96"/>
                    <a:pt x="53" y="97"/>
                    <a:pt x="54" y="97"/>
                  </a:cubicBezTo>
                  <a:cubicBezTo>
                    <a:pt x="55" y="97"/>
                    <a:pt x="54" y="96"/>
                    <a:pt x="54" y="95"/>
                  </a:cubicBezTo>
                  <a:cubicBezTo>
                    <a:pt x="54" y="95"/>
                    <a:pt x="56" y="96"/>
                    <a:pt x="57" y="97"/>
                  </a:cubicBezTo>
                  <a:cubicBezTo>
                    <a:pt x="59" y="97"/>
                    <a:pt x="58" y="97"/>
                    <a:pt x="58" y="98"/>
                  </a:cubicBezTo>
                  <a:cubicBezTo>
                    <a:pt x="59" y="98"/>
                    <a:pt x="62" y="99"/>
                    <a:pt x="63" y="99"/>
                  </a:cubicBezTo>
                  <a:cubicBezTo>
                    <a:pt x="64" y="99"/>
                    <a:pt x="66" y="102"/>
                    <a:pt x="68" y="103"/>
                  </a:cubicBezTo>
                  <a:cubicBezTo>
                    <a:pt x="69" y="103"/>
                    <a:pt x="70" y="101"/>
                    <a:pt x="70" y="101"/>
                  </a:cubicBezTo>
                  <a:cubicBezTo>
                    <a:pt x="71" y="100"/>
                    <a:pt x="70" y="99"/>
                    <a:pt x="70" y="99"/>
                  </a:cubicBezTo>
                  <a:cubicBezTo>
                    <a:pt x="71" y="98"/>
                    <a:pt x="70" y="96"/>
                    <a:pt x="69" y="96"/>
                  </a:cubicBezTo>
                  <a:cubicBezTo>
                    <a:pt x="68" y="96"/>
                    <a:pt x="67" y="95"/>
                    <a:pt x="66" y="94"/>
                  </a:cubicBezTo>
                  <a:cubicBezTo>
                    <a:pt x="64" y="92"/>
                    <a:pt x="65" y="92"/>
                    <a:pt x="66" y="92"/>
                  </a:cubicBezTo>
                  <a:cubicBezTo>
                    <a:pt x="66" y="91"/>
                    <a:pt x="65" y="91"/>
                    <a:pt x="64" y="92"/>
                  </a:cubicBezTo>
                  <a:cubicBezTo>
                    <a:pt x="64" y="92"/>
                    <a:pt x="63" y="92"/>
                    <a:pt x="63" y="91"/>
                  </a:cubicBezTo>
                  <a:cubicBezTo>
                    <a:pt x="62" y="90"/>
                    <a:pt x="62" y="88"/>
                    <a:pt x="62" y="88"/>
                  </a:cubicBezTo>
                  <a:cubicBezTo>
                    <a:pt x="62" y="88"/>
                    <a:pt x="62" y="88"/>
                    <a:pt x="63" y="88"/>
                  </a:cubicBezTo>
                  <a:cubicBezTo>
                    <a:pt x="63" y="89"/>
                    <a:pt x="63" y="88"/>
                    <a:pt x="64" y="88"/>
                  </a:cubicBezTo>
                  <a:cubicBezTo>
                    <a:pt x="64" y="88"/>
                    <a:pt x="65" y="90"/>
                    <a:pt x="66" y="90"/>
                  </a:cubicBezTo>
                  <a:cubicBezTo>
                    <a:pt x="66" y="91"/>
                    <a:pt x="67" y="90"/>
                    <a:pt x="67" y="90"/>
                  </a:cubicBezTo>
                  <a:cubicBezTo>
                    <a:pt x="67" y="89"/>
                    <a:pt x="68" y="91"/>
                    <a:pt x="68" y="92"/>
                  </a:cubicBezTo>
                  <a:cubicBezTo>
                    <a:pt x="69" y="93"/>
                    <a:pt x="71" y="93"/>
                    <a:pt x="71" y="94"/>
                  </a:cubicBezTo>
                  <a:cubicBezTo>
                    <a:pt x="71" y="95"/>
                    <a:pt x="73" y="95"/>
                    <a:pt x="74" y="95"/>
                  </a:cubicBezTo>
                  <a:cubicBezTo>
                    <a:pt x="74" y="96"/>
                    <a:pt x="73" y="97"/>
                    <a:pt x="73" y="98"/>
                  </a:cubicBezTo>
                  <a:cubicBezTo>
                    <a:pt x="73" y="98"/>
                    <a:pt x="74" y="98"/>
                    <a:pt x="74" y="98"/>
                  </a:cubicBezTo>
                  <a:cubicBezTo>
                    <a:pt x="75" y="98"/>
                    <a:pt x="75" y="98"/>
                    <a:pt x="76" y="99"/>
                  </a:cubicBezTo>
                  <a:cubicBezTo>
                    <a:pt x="76" y="99"/>
                    <a:pt x="77" y="98"/>
                    <a:pt x="78" y="97"/>
                  </a:cubicBezTo>
                  <a:cubicBezTo>
                    <a:pt x="78" y="97"/>
                    <a:pt x="76" y="97"/>
                    <a:pt x="76" y="96"/>
                  </a:cubicBezTo>
                  <a:cubicBezTo>
                    <a:pt x="76" y="96"/>
                    <a:pt x="76" y="95"/>
                    <a:pt x="77" y="94"/>
                  </a:cubicBezTo>
                  <a:cubicBezTo>
                    <a:pt x="77" y="93"/>
                    <a:pt x="77" y="92"/>
                    <a:pt x="77" y="92"/>
                  </a:cubicBezTo>
                  <a:cubicBezTo>
                    <a:pt x="77" y="91"/>
                    <a:pt x="77" y="92"/>
                    <a:pt x="78" y="92"/>
                  </a:cubicBezTo>
                  <a:cubicBezTo>
                    <a:pt x="78" y="93"/>
                    <a:pt x="79" y="92"/>
                    <a:pt x="79" y="92"/>
                  </a:cubicBezTo>
                  <a:cubicBezTo>
                    <a:pt x="80" y="92"/>
                    <a:pt x="79" y="91"/>
                    <a:pt x="79" y="90"/>
                  </a:cubicBezTo>
                  <a:cubicBezTo>
                    <a:pt x="80" y="90"/>
                    <a:pt x="79" y="89"/>
                    <a:pt x="78" y="89"/>
                  </a:cubicBezTo>
                  <a:cubicBezTo>
                    <a:pt x="78" y="88"/>
                    <a:pt x="78" y="87"/>
                    <a:pt x="77" y="86"/>
                  </a:cubicBezTo>
                  <a:cubicBezTo>
                    <a:pt x="77" y="86"/>
                    <a:pt x="77" y="84"/>
                    <a:pt x="76" y="83"/>
                  </a:cubicBezTo>
                  <a:cubicBezTo>
                    <a:pt x="75" y="82"/>
                    <a:pt x="75" y="81"/>
                    <a:pt x="75" y="80"/>
                  </a:cubicBezTo>
                  <a:cubicBezTo>
                    <a:pt x="74" y="80"/>
                    <a:pt x="74" y="81"/>
                    <a:pt x="74" y="81"/>
                  </a:cubicBezTo>
                  <a:cubicBezTo>
                    <a:pt x="73" y="81"/>
                    <a:pt x="73" y="80"/>
                    <a:pt x="72" y="80"/>
                  </a:cubicBezTo>
                  <a:cubicBezTo>
                    <a:pt x="72" y="80"/>
                    <a:pt x="71" y="80"/>
                    <a:pt x="71" y="80"/>
                  </a:cubicBezTo>
                  <a:cubicBezTo>
                    <a:pt x="70" y="80"/>
                    <a:pt x="70" y="78"/>
                    <a:pt x="71" y="78"/>
                  </a:cubicBezTo>
                  <a:cubicBezTo>
                    <a:pt x="72" y="78"/>
                    <a:pt x="72" y="77"/>
                    <a:pt x="71" y="77"/>
                  </a:cubicBezTo>
                  <a:cubicBezTo>
                    <a:pt x="71" y="76"/>
                    <a:pt x="71" y="76"/>
                    <a:pt x="70" y="75"/>
                  </a:cubicBezTo>
                  <a:cubicBezTo>
                    <a:pt x="70" y="75"/>
                    <a:pt x="70" y="75"/>
                    <a:pt x="70" y="74"/>
                  </a:cubicBezTo>
                  <a:cubicBezTo>
                    <a:pt x="71" y="74"/>
                    <a:pt x="69" y="74"/>
                    <a:pt x="69" y="74"/>
                  </a:cubicBezTo>
                  <a:cubicBezTo>
                    <a:pt x="69" y="73"/>
                    <a:pt x="69" y="72"/>
                    <a:pt x="70" y="72"/>
                  </a:cubicBezTo>
                  <a:cubicBezTo>
                    <a:pt x="71" y="72"/>
                    <a:pt x="70" y="71"/>
                    <a:pt x="70" y="71"/>
                  </a:cubicBezTo>
                  <a:cubicBezTo>
                    <a:pt x="69" y="71"/>
                    <a:pt x="70" y="70"/>
                    <a:pt x="70" y="70"/>
                  </a:cubicBezTo>
                  <a:cubicBezTo>
                    <a:pt x="71" y="70"/>
                    <a:pt x="71" y="69"/>
                    <a:pt x="72" y="68"/>
                  </a:cubicBezTo>
                  <a:cubicBezTo>
                    <a:pt x="73" y="68"/>
                    <a:pt x="73" y="68"/>
                    <a:pt x="74" y="68"/>
                  </a:cubicBezTo>
                  <a:cubicBezTo>
                    <a:pt x="74" y="68"/>
                    <a:pt x="74" y="69"/>
                    <a:pt x="75" y="69"/>
                  </a:cubicBezTo>
                  <a:cubicBezTo>
                    <a:pt x="75" y="70"/>
                    <a:pt x="75" y="71"/>
                    <a:pt x="76" y="71"/>
                  </a:cubicBezTo>
                  <a:cubicBezTo>
                    <a:pt x="76" y="72"/>
                    <a:pt x="77" y="71"/>
                    <a:pt x="77" y="71"/>
                  </a:cubicBezTo>
                  <a:cubicBezTo>
                    <a:pt x="78" y="70"/>
                    <a:pt x="77" y="71"/>
                    <a:pt x="77" y="72"/>
                  </a:cubicBezTo>
                  <a:cubicBezTo>
                    <a:pt x="77" y="73"/>
                    <a:pt x="78" y="72"/>
                    <a:pt x="79" y="72"/>
                  </a:cubicBezTo>
                  <a:cubicBezTo>
                    <a:pt x="80" y="72"/>
                    <a:pt x="78" y="73"/>
                    <a:pt x="78" y="73"/>
                  </a:cubicBezTo>
                  <a:cubicBezTo>
                    <a:pt x="77" y="74"/>
                    <a:pt x="78" y="74"/>
                    <a:pt x="79" y="75"/>
                  </a:cubicBezTo>
                  <a:cubicBezTo>
                    <a:pt x="80" y="75"/>
                    <a:pt x="80" y="75"/>
                    <a:pt x="79" y="75"/>
                  </a:cubicBezTo>
                  <a:cubicBezTo>
                    <a:pt x="78" y="76"/>
                    <a:pt x="79" y="76"/>
                    <a:pt x="80" y="76"/>
                  </a:cubicBezTo>
                  <a:cubicBezTo>
                    <a:pt x="81" y="76"/>
                    <a:pt x="79" y="78"/>
                    <a:pt x="79" y="78"/>
                  </a:cubicBezTo>
                  <a:cubicBezTo>
                    <a:pt x="79" y="78"/>
                    <a:pt x="81" y="78"/>
                    <a:pt x="82" y="77"/>
                  </a:cubicBezTo>
                  <a:cubicBezTo>
                    <a:pt x="83" y="77"/>
                    <a:pt x="84" y="79"/>
                    <a:pt x="85" y="79"/>
                  </a:cubicBezTo>
                  <a:cubicBezTo>
                    <a:pt x="86" y="79"/>
                    <a:pt x="83" y="77"/>
                    <a:pt x="84" y="77"/>
                  </a:cubicBezTo>
                  <a:cubicBezTo>
                    <a:pt x="84" y="77"/>
                    <a:pt x="84" y="75"/>
                    <a:pt x="85" y="75"/>
                  </a:cubicBezTo>
                  <a:cubicBezTo>
                    <a:pt x="85" y="75"/>
                    <a:pt x="85" y="74"/>
                    <a:pt x="86" y="73"/>
                  </a:cubicBezTo>
                  <a:cubicBezTo>
                    <a:pt x="86" y="73"/>
                    <a:pt x="87" y="74"/>
                    <a:pt x="87" y="75"/>
                  </a:cubicBezTo>
                  <a:cubicBezTo>
                    <a:pt x="88" y="76"/>
                    <a:pt x="88" y="74"/>
                    <a:pt x="89" y="74"/>
                  </a:cubicBezTo>
                  <a:cubicBezTo>
                    <a:pt x="90" y="73"/>
                    <a:pt x="91" y="74"/>
                    <a:pt x="92" y="74"/>
                  </a:cubicBezTo>
                  <a:cubicBezTo>
                    <a:pt x="93" y="74"/>
                    <a:pt x="93" y="72"/>
                    <a:pt x="92" y="72"/>
                  </a:cubicBezTo>
                  <a:cubicBezTo>
                    <a:pt x="91" y="71"/>
                    <a:pt x="90" y="69"/>
                    <a:pt x="90" y="68"/>
                  </a:cubicBezTo>
                  <a:cubicBezTo>
                    <a:pt x="90" y="67"/>
                    <a:pt x="91" y="67"/>
                    <a:pt x="92" y="67"/>
                  </a:cubicBezTo>
                  <a:cubicBezTo>
                    <a:pt x="93" y="67"/>
                    <a:pt x="94" y="67"/>
                    <a:pt x="94" y="66"/>
                  </a:cubicBezTo>
                  <a:cubicBezTo>
                    <a:pt x="95" y="66"/>
                    <a:pt x="94" y="65"/>
                    <a:pt x="94" y="65"/>
                  </a:cubicBezTo>
                  <a:cubicBezTo>
                    <a:pt x="93" y="65"/>
                    <a:pt x="93" y="63"/>
                    <a:pt x="92" y="63"/>
                  </a:cubicBezTo>
                  <a:cubicBezTo>
                    <a:pt x="92" y="63"/>
                    <a:pt x="92" y="64"/>
                    <a:pt x="91" y="65"/>
                  </a:cubicBezTo>
                  <a:cubicBezTo>
                    <a:pt x="91" y="65"/>
                    <a:pt x="89" y="65"/>
                    <a:pt x="89" y="65"/>
                  </a:cubicBezTo>
                  <a:cubicBezTo>
                    <a:pt x="88" y="64"/>
                    <a:pt x="89" y="63"/>
                    <a:pt x="89" y="62"/>
                  </a:cubicBezTo>
                  <a:cubicBezTo>
                    <a:pt x="89" y="62"/>
                    <a:pt x="88" y="63"/>
                    <a:pt x="87" y="64"/>
                  </a:cubicBezTo>
                  <a:cubicBezTo>
                    <a:pt x="87" y="64"/>
                    <a:pt x="87" y="63"/>
                    <a:pt x="86" y="63"/>
                  </a:cubicBezTo>
                  <a:cubicBezTo>
                    <a:pt x="86" y="63"/>
                    <a:pt x="84" y="64"/>
                    <a:pt x="83" y="65"/>
                  </a:cubicBezTo>
                  <a:cubicBezTo>
                    <a:pt x="81" y="65"/>
                    <a:pt x="83" y="63"/>
                    <a:pt x="83" y="63"/>
                  </a:cubicBezTo>
                  <a:cubicBezTo>
                    <a:pt x="84" y="63"/>
                    <a:pt x="83" y="62"/>
                    <a:pt x="83" y="62"/>
                  </a:cubicBezTo>
                  <a:cubicBezTo>
                    <a:pt x="83" y="61"/>
                    <a:pt x="85" y="62"/>
                    <a:pt x="85" y="62"/>
                  </a:cubicBezTo>
                  <a:cubicBezTo>
                    <a:pt x="85" y="61"/>
                    <a:pt x="85" y="59"/>
                    <a:pt x="84" y="58"/>
                  </a:cubicBezTo>
                  <a:cubicBezTo>
                    <a:pt x="84" y="57"/>
                    <a:pt x="83" y="58"/>
                    <a:pt x="82" y="58"/>
                  </a:cubicBezTo>
                  <a:cubicBezTo>
                    <a:pt x="81" y="57"/>
                    <a:pt x="83" y="56"/>
                    <a:pt x="83" y="55"/>
                  </a:cubicBezTo>
                  <a:cubicBezTo>
                    <a:pt x="83" y="55"/>
                    <a:pt x="82" y="55"/>
                    <a:pt x="81" y="56"/>
                  </a:cubicBezTo>
                  <a:cubicBezTo>
                    <a:pt x="80" y="57"/>
                    <a:pt x="81" y="56"/>
                    <a:pt x="79" y="56"/>
                  </a:cubicBezTo>
                  <a:cubicBezTo>
                    <a:pt x="78" y="56"/>
                    <a:pt x="78" y="55"/>
                    <a:pt x="77" y="54"/>
                  </a:cubicBezTo>
                  <a:cubicBezTo>
                    <a:pt x="76" y="54"/>
                    <a:pt x="77" y="54"/>
                    <a:pt x="78" y="53"/>
                  </a:cubicBezTo>
                  <a:cubicBezTo>
                    <a:pt x="79" y="53"/>
                    <a:pt x="77" y="52"/>
                    <a:pt x="76" y="52"/>
                  </a:cubicBezTo>
                  <a:cubicBezTo>
                    <a:pt x="75" y="52"/>
                    <a:pt x="74" y="52"/>
                    <a:pt x="73" y="51"/>
                  </a:cubicBezTo>
                  <a:cubicBezTo>
                    <a:pt x="72" y="51"/>
                    <a:pt x="71" y="51"/>
                    <a:pt x="71" y="51"/>
                  </a:cubicBezTo>
                  <a:cubicBezTo>
                    <a:pt x="71" y="50"/>
                    <a:pt x="73" y="50"/>
                    <a:pt x="74" y="51"/>
                  </a:cubicBezTo>
                  <a:cubicBezTo>
                    <a:pt x="75" y="51"/>
                    <a:pt x="73" y="49"/>
                    <a:pt x="72" y="49"/>
                  </a:cubicBezTo>
                  <a:cubicBezTo>
                    <a:pt x="72" y="49"/>
                    <a:pt x="73" y="49"/>
                    <a:pt x="74" y="48"/>
                  </a:cubicBezTo>
                  <a:cubicBezTo>
                    <a:pt x="75" y="48"/>
                    <a:pt x="73" y="48"/>
                    <a:pt x="74" y="47"/>
                  </a:cubicBezTo>
                  <a:cubicBezTo>
                    <a:pt x="74" y="47"/>
                    <a:pt x="73" y="46"/>
                    <a:pt x="72" y="46"/>
                  </a:cubicBezTo>
                  <a:cubicBezTo>
                    <a:pt x="71" y="46"/>
                    <a:pt x="75" y="46"/>
                    <a:pt x="76" y="46"/>
                  </a:cubicBezTo>
                  <a:cubicBezTo>
                    <a:pt x="77" y="46"/>
                    <a:pt x="78" y="46"/>
                    <a:pt x="78" y="45"/>
                  </a:cubicBezTo>
                  <a:cubicBezTo>
                    <a:pt x="78" y="44"/>
                    <a:pt x="75" y="44"/>
                    <a:pt x="74" y="44"/>
                  </a:cubicBezTo>
                  <a:cubicBezTo>
                    <a:pt x="72" y="43"/>
                    <a:pt x="75" y="42"/>
                    <a:pt x="76" y="42"/>
                  </a:cubicBezTo>
                  <a:cubicBezTo>
                    <a:pt x="76" y="41"/>
                    <a:pt x="77" y="41"/>
                    <a:pt x="78" y="41"/>
                  </a:cubicBezTo>
                  <a:cubicBezTo>
                    <a:pt x="78" y="41"/>
                    <a:pt x="78" y="37"/>
                    <a:pt x="78" y="36"/>
                  </a:cubicBezTo>
                  <a:cubicBezTo>
                    <a:pt x="78" y="35"/>
                    <a:pt x="77" y="36"/>
                    <a:pt x="76" y="36"/>
                  </a:cubicBezTo>
                  <a:cubicBezTo>
                    <a:pt x="74" y="37"/>
                    <a:pt x="73" y="37"/>
                    <a:pt x="71" y="37"/>
                  </a:cubicBezTo>
                  <a:cubicBezTo>
                    <a:pt x="70" y="37"/>
                    <a:pt x="71" y="36"/>
                    <a:pt x="73" y="35"/>
                  </a:cubicBezTo>
                  <a:cubicBezTo>
                    <a:pt x="74" y="35"/>
                    <a:pt x="76" y="34"/>
                    <a:pt x="76" y="33"/>
                  </a:cubicBezTo>
                  <a:cubicBezTo>
                    <a:pt x="77" y="33"/>
                    <a:pt x="76" y="32"/>
                    <a:pt x="75" y="32"/>
                  </a:cubicBezTo>
                  <a:cubicBezTo>
                    <a:pt x="74" y="32"/>
                    <a:pt x="73" y="31"/>
                    <a:pt x="72" y="31"/>
                  </a:cubicBezTo>
                  <a:cubicBezTo>
                    <a:pt x="71" y="30"/>
                    <a:pt x="70" y="30"/>
                    <a:pt x="69" y="30"/>
                  </a:cubicBezTo>
                  <a:cubicBezTo>
                    <a:pt x="68" y="29"/>
                    <a:pt x="69" y="29"/>
                    <a:pt x="68" y="29"/>
                  </a:cubicBezTo>
                  <a:cubicBezTo>
                    <a:pt x="67" y="29"/>
                    <a:pt x="67" y="28"/>
                    <a:pt x="67" y="27"/>
                  </a:cubicBezTo>
                  <a:cubicBezTo>
                    <a:pt x="67" y="27"/>
                    <a:pt x="68" y="26"/>
                    <a:pt x="67" y="26"/>
                  </a:cubicBezTo>
                  <a:cubicBezTo>
                    <a:pt x="66" y="25"/>
                    <a:pt x="65" y="25"/>
                    <a:pt x="63" y="26"/>
                  </a:cubicBezTo>
                  <a:cubicBezTo>
                    <a:pt x="62" y="26"/>
                    <a:pt x="60" y="24"/>
                    <a:pt x="59" y="24"/>
                  </a:cubicBezTo>
                  <a:cubicBezTo>
                    <a:pt x="58" y="24"/>
                    <a:pt x="58" y="24"/>
                    <a:pt x="58" y="23"/>
                  </a:cubicBezTo>
                  <a:cubicBezTo>
                    <a:pt x="57" y="23"/>
                    <a:pt x="57" y="23"/>
                    <a:pt x="56" y="23"/>
                  </a:cubicBezTo>
                  <a:cubicBezTo>
                    <a:pt x="56" y="23"/>
                    <a:pt x="56" y="22"/>
                    <a:pt x="56" y="21"/>
                  </a:cubicBezTo>
                  <a:cubicBezTo>
                    <a:pt x="56" y="21"/>
                    <a:pt x="55" y="21"/>
                    <a:pt x="54" y="20"/>
                  </a:cubicBezTo>
                  <a:cubicBezTo>
                    <a:pt x="54" y="20"/>
                    <a:pt x="55" y="19"/>
                    <a:pt x="54" y="18"/>
                  </a:cubicBezTo>
                  <a:cubicBezTo>
                    <a:pt x="54" y="18"/>
                    <a:pt x="53" y="16"/>
                    <a:pt x="52" y="16"/>
                  </a:cubicBezTo>
                  <a:cubicBezTo>
                    <a:pt x="51" y="16"/>
                    <a:pt x="51" y="15"/>
                    <a:pt x="50" y="15"/>
                  </a:cubicBezTo>
                  <a:cubicBezTo>
                    <a:pt x="49" y="15"/>
                    <a:pt x="44" y="14"/>
                    <a:pt x="43" y="15"/>
                  </a:cubicBezTo>
                  <a:cubicBezTo>
                    <a:pt x="43" y="15"/>
                    <a:pt x="42" y="15"/>
                    <a:pt x="42" y="16"/>
                  </a:cubicBezTo>
                  <a:cubicBezTo>
                    <a:pt x="41" y="16"/>
                    <a:pt x="43" y="17"/>
                    <a:pt x="43" y="17"/>
                  </a:cubicBezTo>
                  <a:cubicBezTo>
                    <a:pt x="43" y="18"/>
                    <a:pt x="41" y="17"/>
                    <a:pt x="40" y="17"/>
                  </a:cubicBezTo>
                  <a:cubicBezTo>
                    <a:pt x="40" y="17"/>
                    <a:pt x="39" y="19"/>
                    <a:pt x="38" y="20"/>
                  </a:cubicBezTo>
                  <a:cubicBezTo>
                    <a:pt x="37" y="20"/>
                    <a:pt x="38" y="16"/>
                    <a:pt x="39" y="16"/>
                  </a:cubicBezTo>
                  <a:cubicBezTo>
                    <a:pt x="39" y="15"/>
                    <a:pt x="38" y="14"/>
                    <a:pt x="37" y="14"/>
                  </a:cubicBezTo>
                  <a:cubicBezTo>
                    <a:pt x="37" y="14"/>
                    <a:pt x="35" y="15"/>
                    <a:pt x="35" y="16"/>
                  </a:cubicBezTo>
                  <a:cubicBezTo>
                    <a:pt x="35" y="16"/>
                    <a:pt x="34" y="16"/>
                    <a:pt x="33" y="16"/>
                  </a:cubicBezTo>
                  <a:cubicBezTo>
                    <a:pt x="33" y="16"/>
                    <a:pt x="32" y="17"/>
                    <a:pt x="31" y="19"/>
                  </a:cubicBezTo>
                  <a:cubicBezTo>
                    <a:pt x="30" y="20"/>
                    <a:pt x="29" y="20"/>
                    <a:pt x="28" y="20"/>
                  </a:cubicBezTo>
                  <a:cubicBezTo>
                    <a:pt x="27" y="20"/>
                    <a:pt x="30" y="17"/>
                    <a:pt x="30" y="16"/>
                  </a:cubicBezTo>
                  <a:cubicBezTo>
                    <a:pt x="31" y="14"/>
                    <a:pt x="32" y="14"/>
                    <a:pt x="33" y="13"/>
                  </a:cubicBezTo>
                  <a:cubicBezTo>
                    <a:pt x="34" y="13"/>
                    <a:pt x="34" y="10"/>
                    <a:pt x="33" y="9"/>
                  </a:cubicBezTo>
                  <a:cubicBezTo>
                    <a:pt x="33" y="9"/>
                    <a:pt x="34" y="8"/>
                    <a:pt x="35" y="8"/>
                  </a:cubicBezTo>
                  <a:cubicBezTo>
                    <a:pt x="35" y="7"/>
                    <a:pt x="35" y="7"/>
                    <a:pt x="35" y="7"/>
                  </a:cubicBezTo>
                  <a:cubicBezTo>
                    <a:pt x="34" y="6"/>
                    <a:pt x="36" y="6"/>
                    <a:pt x="36" y="5"/>
                  </a:cubicBezTo>
                  <a:cubicBezTo>
                    <a:pt x="36" y="3"/>
                    <a:pt x="36" y="2"/>
                    <a:pt x="37" y="2"/>
                  </a:cubicBezTo>
                  <a:cubicBezTo>
                    <a:pt x="37" y="1"/>
                    <a:pt x="34" y="1"/>
                    <a:pt x="33" y="1"/>
                  </a:cubicBezTo>
                  <a:cubicBezTo>
                    <a:pt x="33" y="2"/>
                    <a:pt x="31" y="2"/>
                    <a:pt x="31" y="2"/>
                  </a:cubicBezTo>
                  <a:cubicBezTo>
                    <a:pt x="30" y="3"/>
                    <a:pt x="31" y="4"/>
                    <a:pt x="31" y="4"/>
                  </a:cubicBezTo>
                  <a:cubicBezTo>
                    <a:pt x="31" y="4"/>
                    <a:pt x="30" y="4"/>
                    <a:pt x="29" y="3"/>
                  </a:cubicBezTo>
                  <a:cubicBezTo>
                    <a:pt x="28" y="3"/>
                    <a:pt x="27" y="4"/>
                    <a:pt x="27" y="4"/>
                  </a:cubicBezTo>
                  <a:cubicBezTo>
                    <a:pt x="27" y="4"/>
                    <a:pt x="29" y="5"/>
                    <a:pt x="29" y="5"/>
                  </a:cubicBezTo>
                  <a:cubicBezTo>
                    <a:pt x="29" y="6"/>
                    <a:pt x="30" y="6"/>
                    <a:pt x="30" y="7"/>
                  </a:cubicBezTo>
                  <a:cubicBezTo>
                    <a:pt x="31" y="7"/>
                    <a:pt x="28" y="9"/>
                    <a:pt x="27" y="9"/>
                  </a:cubicBezTo>
                  <a:cubicBezTo>
                    <a:pt x="26" y="9"/>
                    <a:pt x="26" y="8"/>
                    <a:pt x="25" y="8"/>
                  </a:cubicBezTo>
                  <a:cubicBezTo>
                    <a:pt x="23" y="9"/>
                    <a:pt x="24" y="8"/>
                    <a:pt x="23" y="8"/>
                  </a:cubicBezTo>
                  <a:cubicBezTo>
                    <a:pt x="22" y="8"/>
                    <a:pt x="22" y="11"/>
                    <a:pt x="21" y="13"/>
                  </a:cubicBezTo>
                  <a:cubicBezTo>
                    <a:pt x="21" y="14"/>
                    <a:pt x="22" y="14"/>
                    <a:pt x="23" y="15"/>
                  </a:cubicBezTo>
                  <a:cubicBezTo>
                    <a:pt x="23" y="16"/>
                    <a:pt x="23" y="16"/>
                    <a:pt x="22" y="17"/>
                  </a:cubicBezTo>
                  <a:cubicBezTo>
                    <a:pt x="22" y="17"/>
                    <a:pt x="20" y="16"/>
                    <a:pt x="20" y="16"/>
                  </a:cubicBezTo>
                  <a:cubicBezTo>
                    <a:pt x="20" y="16"/>
                    <a:pt x="20" y="18"/>
                    <a:pt x="20" y="19"/>
                  </a:cubicBezTo>
                  <a:cubicBezTo>
                    <a:pt x="20" y="20"/>
                    <a:pt x="21" y="21"/>
                    <a:pt x="22" y="22"/>
                  </a:cubicBezTo>
                  <a:cubicBezTo>
                    <a:pt x="23" y="22"/>
                    <a:pt x="23" y="22"/>
                    <a:pt x="23" y="23"/>
                  </a:cubicBezTo>
                  <a:cubicBezTo>
                    <a:pt x="23" y="24"/>
                    <a:pt x="26" y="25"/>
                    <a:pt x="27" y="26"/>
                  </a:cubicBezTo>
                  <a:cubicBezTo>
                    <a:pt x="27" y="27"/>
                    <a:pt x="26" y="27"/>
                    <a:pt x="25" y="27"/>
                  </a:cubicBezTo>
                  <a:cubicBezTo>
                    <a:pt x="24" y="28"/>
                    <a:pt x="24" y="27"/>
                    <a:pt x="24" y="27"/>
                  </a:cubicBezTo>
                  <a:cubicBezTo>
                    <a:pt x="23" y="27"/>
                    <a:pt x="23" y="28"/>
                    <a:pt x="22" y="29"/>
                  </a:cubicBezTo>
                  <a:cubicBezTo>
                    <a:pt x="21" y="29"/>
                    <a:pt x="22" y="27"/>
                    <a:pt x="22" y="27"/>
                  </a:cubicBezTo>
                  <a:cubicBezTo>
                    <a:pt x="22" y="26"/>
                    <a:pt x="19" y="28"/>
                    <a:pt x="18" y="28"/>
                  </a:cubicBezTo>
                  <a:cubicBezTo>
                    <a:pt x="17" y="29"/>
                    <a:pt x="19" y="26"/>
                    <a:pt x="20" y="26"/>
                  </a:cubicBezTo>
                  <a:cubicBezTo>
                    <a:pt x="20" y="25"/>
                    <a:pt x="20" y="25"/>
                    <a:pt x="20" y="25"/>
                  </a:cubicBezTo>
                  <a:cubicBezTo>
                    <a:pt x="19" y="25"/>
                    <a:pt x="20" y="24"/>
                    <a:pt x="19" y="23"/>
                  </a:cubicBezTo>
                  <a:cubicBezTo>
                    <a:pt x="18" y="22"/>
                    <a:pt x="16" y="21"/>
                    <a:pt x="16" y="19"/>
                  </a:cubicBezTo>
                  <a:cubicBezTo>
                    <a:pt x="15" y="17"/>
                    <a:pt x="18" y="15"/>
                    <a:pt x="18" y="14"/>
                  </a:cubicBezTo>
                  <a:cubicBezTo>
                    <a:pt x="19" y="13"/>
                    <a:pt x="18" y="11"/>
                    <a:pt x="19" y="9"/>
                  </a:cubicBezTo>
                  <a:cubicBezTo>
                    <a:pt x="19" y="7"/>
                    <a:pt x="23" y="4"/>
                    <a:pt x="24" y="3"/>
                  </a:cubicBezTo>
                  <a:cubicBezTo>
                    <a:pt x="25" y="3"/>
                    <a:pt x="27" y="1"/>
                    <a:pt x="27" y="1"/>
                  </a:cubicBezTo>
                  <a:cubicBezTo>
                    <a:pt x="27" y="0"/>
                    <a:pt x="27" y="0"/>
                    <a:pt x="26" y="1"/>
                  </a:cubicBezTo>
                  <a:cubicBezTo>
                    <a:pt x="25" y="1"/>
                    <a:pt x="19" y="1"/>
                    <a:pt x="18" y="1"/>
                  </a:cubicBezTo>
                  <a:cubicBezTo>
                    <a:pt x="17" y="1"/>
                    <a:pt x="13" y="3"/>
                    <a:pt x="12" y="3"/>
                  </a:cubicBezTo>
                  <a:cubicBezTo>
                    <a:pt x="12" y="3"/>
                    <a:pt x="10" y="4"/>
                    <a:pt x="9" y="5"/>
                  </a:cubicBezTo>
                  <a:cubicBezTo>
                    <a:pt x="9" y="6"/>
                    <a:pt x="7" y="7"/>
                    <a:pt x="6" y="7"/>
                  </a:cubicBezTo>
                  <a:cubicBezTo>
                    <a:pt x="5" y="7"/>
                    <a:pt x="5" y="10"/>
                    <a:pt x="5" y="11"/>
                  </a:cubicBezTo>
                  <a:cubicBezTo>
                    <a:pt x="5" y="13"/>
                    <a:pt x="2" y="16"/>
                    <a:pt x="1" y="17"/>
                  </a:cubicBezTo>
                  <a:cubicBezTo>
                    <a:pt x="0" y="18"/>
                    <a:pt x="0" y="21"/>
                    <a:pt x="1"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257" name="Freeform 90"/>
            <p:cNvSpPr>
              <a:spLocks/>
            </p:cNvSpPr>
            <p:nvPr/>
          </p:nvSpPr>
          <p:spPr bwMode="auto">
            <a:xfrm>
              <a:off x="2745345" y="2296435"/>
              <a:ext cx="86307" cy="65256"/>
            </a:xfrm>
            <a:custGeom>
              <a:avLst/>
              <a:gdLst>
                <a:gd name="T0" fmla="*/ 0 w 17"/>
                <a:gd name="T1" fmla="*/ 13 h 13"/>
                <a:gd name="T2" fmla="*/ 9 w 17"/>
                <a:gd name="T3" fmla="*/ 12 h 13"/>
                <a:gd name="T4" fmla="*/ 13 w 17"/>
                <a:gd name="T5" fmla="*/ 13 h 13"/>
                <a:gd name="T6" fmla="*/ 16 w 17"/>
                <a:gd name="T7" fmla="*/ 9 h 13"/>
                <a:gd name="T8" fmla="*/ 15 w 17"/>
                <a:gd name="T9" fmla="*/ 6 h 13"/>
                <a:gd name="T10" fmla="*/ 16 w 17"/>
                <a:gd name="T11" fmla="*/ 4 h 13"/>
                <a:gd name="T12" fmla="*/ 14 w 17"/>
                <a:gd name="T13" fmla="*/ 3 h 13"/>
                <a:gd name="T14" fmla="*/ 9 w 17"/>
                <a:gd name="T15" fmla="*/ 3 h 13"/>
                <a:gd name="T16" fmla="*/ 7 w 17"/>
                <a:gd name="T17" fmla="*/ 1 h 13"/>
                <a:gd name="T18" fmla="*/ 3 w 17"/>
                <a:gd name="T19" fmla="*/ 2 h 13"/>
                <a:gd name="T20" fmla="*/ 2 w 17"/>
                <a:gd name="T21" fmla="*/ 3 h 13"/>
                <a:gd name="T22" fmla="*/ 1 w 17"/>
                <a:gd name="T23" fmla="*/ 9 h 13"/>
                <a:gd name="T24" fmla="*/ 0 w 17"/>
                <a:gd name="T25"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13">
                  <a:moveTo>
                    <a:pt x="0" y="13"/>
                  </a:moveTo>
                  <a:cubicBezTo>
                    <a:pt x="1" y="13"/>
                    <a:pt x="8" y="12"/>
                    <a:pt x="9" y="12"/>
                  </a:cubicBezTo>
                  <a:cubicBezTo>
                    <a:pt x="11" y="12"/>
                    <a:pt x="11" y="13"/>
                    <a:pt x="13" y="13"/>
                  </a:cubicBezTo>
                  <a:cubicBezTo>
                    <a:pt x="17" y="13"/>
                    <a:pt x="16" y="11"/>
                    <a:pt x="16" y="9"/>
                  </a:cubicBezTo>
                  <a:cubicBezTo>
                    <a:pt x="15" y="8"/>
                    <a:pt x="16" y="7"/>
                    <a:pt x="15" y="6"/>
                  </a:cubicBezTo>
                  <a:cubicBezTo>
                    <a:pt x="15" y="5"/>
                    <a:pt x="15" y="4"/>
                    <a:pt x="16" y="4"/>
                  </a:cubicBezTo>
                  <a:cubicBezTo>
                    <a:pt x="16" y="3"/>
                    <a:pt x="15" y="3"/>
                    <a:pt x="14" y="3"/>
                  </a:cubicBezTo>
                  <a:cubicBezTo>
                    <a:pt x="13" y="2"/>
                    <a:pt x="10" y="3"/>
                    <a:pt x="9" y="3"/>
                  </a:cubicBezTo>
                  <a:cubicBezTo>
                    <a:pt x="9" y="3"/>
                    <a:pt x="7" y="2"/>
                    <a:pt x="7" y="1"/>
                  </a:cubicBezTo>
                  <a:cubicBezTo>
                    <a:pt x="6" y="0"/>
                    <a:pt x="5" y="1"/>
                    <a:pt x="3" y="2"/>
                  </a:cubicBezTo>
                  <a:cubicBezTo>
                    <a:pt x="2" y="2"/>
                    <a:pt x="2" y="3"/>
                    <a:pt x="2" y="3"/>
                  </a:cubicBezTo>
                  <a:cubicBezTo>
                    <a:pt x="1" y="4"/>
                    <a:pt x="1" y="7"/>
                    <a:pt x="1" y="9"/>
                  </a:cubicBezTo>
                  <a:cubicBezTo>
                    <a:pt x="1" y="10"/>
                    <a:pt x="0" y="12"/>
                    <a:pt x="0"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258" name="Freeform 91"/>
            <p:cNvSpPr>
              <a:spLocks/>
            </p:cNvSpPr>
            <p:nvPr/>
          </p:nvSpPr>
          <p:spPr bwMode="auto">
            <a:xfrm>
              <a:off x="2347499" y="2490096"/>
              <a:ext cx="79991" cy="65256"/>
            </a:xfrm>
            <a:custGeom>
              <a:avLst/>
              <a:gdLst>
                <a:gd name="T0" fmla="*/ 14 w 16"/>
                <a:gd name="T1" fmla="*/ 6 h 13"/>
                <a:gd name="T2" fmla="*/ 13 w 16"/>
                <a:gd name="T3" fmla="*/ 3 h 13"/>
                <a:gd name="T4" fmla="*/ 12 w 16"/>
                <a:gd name="T5" fmla="*/ 3 h 13"/>
                <a:gd name="T6" fmla="*/ 11 w 16"/>
                <a:gd name="T7" fmla="*/ 2 h 13"/>
                <a:gd name="T8" fmla="*/ 9 w 16"/>
                <a:gd name="T9" fmla="*/ 0 h 13"/>
                <a:gd name="T10" fmla="*/ 7 w 16"/>
                <a:gd name="T11" fmla="*/ 1 h 13"/>
                <a:gd name="T12" fmla="*/ 6 w 16"/>
                <a:gd name="T13" fmla="*/ 3 h 13"/>
                <a:gd name="T14" fmla="*/ 6 w 16"/>
                <a:gd name="T15" fmla="*/ 4 h 13"/>
                <a:gd name="T16" fmla="*/ 4 w 16"/>
                <a:gd name="T17" fmla="*/ 7 h 13"/>
                <a:gd name="T18" fmla="*/ 1 w 16"/>
                <a:gd name="T19" fmla="*/ 7 h 13"/>
                <a:gd name="T20" fmla="*/ 1 w 16"/>
                <a:gd name="T21" fmla="*/ 9 h 13"/>
                <a:gd name="T22" fmla="*/ 3 w 16"/>
                <a:gd name="T23" fmla="*/ 10 h 13"/>
                <a:gd name="T24" fmla="*/ 7 w 16"/>
                <a:gd name="T25" fmla="*/ 11 h 13"/>
                <a:gd name="T26" fmla="*/ 11 w 16"/>
                <a:gd name="T27" fmla="*/ 12 h 13"/>
                <a:gd name="T28" fmla="*/ 16 w 16"/>
                <a:gd name="T29" fmla="*/ 10 h 13"/>
                <a:gd name="T30" fmla="*/ 15 w 16"/>
                <a:gd name="T31" fmla="*/ 9 h 13"/>
                <a:gd name="T32" fmla="*/ 14 w 16"/>
                <a:gd name="T33" fmla="*/ 7 h 13"/>
                <a:gd name="T34" fmla="*/ 14 w 16"/>
                <a:gd name="T35"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 h="13">
                  <a:moveTo>
                    <a:pt x="14" y="6"/>
                  </a:moveTo>
                  <a:cubicBezTo>
                    <a:pt x="15" y="6"/>
                    <a:pt x="14" y="4"/>
                    <a:pt x="13" y="3"/>
                  </a:cubicBezTo>
                  <a:cubicBezTo>
                    <a:pt x="13" y="3"/>
                    <a:pt x="12" y="3"/>
                    <a:pt x="12" y="3"/>
                  </a:cubicBezTo>
                  <a:cubicBezTo>
                    <a:pt x="11" y="3"/>
                    <a:pt x="11" y="2"/>
                    <a:pt x="11" y="2"/>
                  </a:cubicBezTo>
                  <a:cubicBezTo>
                    <a:pt x="11" y="1"/>
                    <a:pt x="9" y="0"/>
                    <a:pt x="9" y="0"/>
                  </a:cubicBezTo>
                  <a:cubicBezTo>
                    <a:pt x="9" y="0"/>
                    <a:pt x="8" y="1"/>
                    <a:pt x="7" y="1"/>
                  </a:cubicBezTo>
                  <a:cubicBezTo>
                    <a:pt x="7" y="2"/>
                    <a:pt x="7" y="3"/>
                    <a:pt x="6" y="3"/>
                  </a:cubicBezTo>
                  <a:cubicBezTo>
                    <a:pt x="6" y="4"/>
                    <a:pt x="5" y="4"/>
                    <a:pt x="6" y="4"/>
                  </a:cubicBezTo>
                  <a:cubicBezTo>
                    <a:pt x="6" y="5"/>
                    <a:pt x="5" y="7"/>
                    <a:pt x="4" y="7"/>
                  </a:cubicBezTo>
                  <a:cubicBezTo>
                    <a:pt x="3" y="7"/>
                    <a:pt x="1" y="7"/>
                    <a:pt x="1" y="7"/>
                  </a:cubicBezTo>
                  <a:cubicBezTo>
                    <a:pt x="0" y="7"/>
                    <a:pt x="0" y="9"/>
                    <a:pt x="1" y="9"/>
                  </a:cubicBezTo>
                  <a:cubicBezTo>
                    <a:pt x="1" y="10"/>
                    <a:pt x="3" y="10"/>
                    <a:pt x="3" y="10"/>
                  </a:cubicBezTo>
                  <a:cubicBezTo>
                    <a:pt x="4" y="11"/>
                    <a:pt x="6" y="11"/>
                    <a:pt x="7" y="11"/>
                  </a:cubicBezTo>
                  <a:cubicBezTo>
                    <a:pt x="8" y="12"/>
                    <a:pt x="10" y="12"/>
                    <a:pt x="11" y="12"/>
                  </a:cubicBezTo>
                  <a:cubicBezTo>
                    <a:pt x="12" y="13"/>
                    <a:pt x="15" y="11"/>
                    <a:pt x="16" y="10"/>
                  </a:cubicBezTo>
                  <a:cubicBezTo>
                    <a:pt x="16" y="10"/>
                    <a:pt x="16" y="10"/>
                    <a:pt x="15" y="9"/>
                  </a:cubicBezTo>
                  <a:cubicBezTo>
                    <a:pt x="14" y="9"/>
                    <a:pt x="15" y="7"/>
                    <a:pt x="14" y="7"/>
                  </a:cubicBezTo>
                  <a:cubicBezTo>
                    <a:pt x="13" y="7"/>
                    <a:pt x="14" y="6"/>
                    <a:pt x="14"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259" name="Freeform 92"/>
            <p:cNvSpPr>
              <a:spLocks/>
            </p:cNvSpPr>
            <p:nvPr/>
          </p:nvSpPr>
          <p:spPr bwMode="auto">
            <a:xfrm>
              <a:off x="1928599" y="2266965"/>
              <a:ext cx="210503" cy="174716"/>
            </a:xfrm>
            <a:custGeom>
              <a:avLst/>
              <a:gdLst>
                <a:gd name="T0" fmla="*/ 3 w 42"/>
                <a:gd name="T1" fmla="*/ 28 h 35"/>
                <a:gd name="T2" fmla="*/ 4 w 42"/>
                <a:gd name="T3" fmla="*/ 34 h 35"/>
                <a:gd name="T4" fmla="*/ 7 w 42"/>
                <a:gd name="T5" fmla="*/ 34 h 35"/>
                <a:gd name="T6" fmla="*/ 9 w 42"/>
                <a:gd name="T7" fmla="*/ 34 h 35"/>
                <a:gd name="T8" fmla="*/ 10 w 42"/>
                <a:gd name="T9" fmla="*/ 32 h 35"/>
                <a:gd name="T10" fmla="*/ 13 w 42"/>
                <a:gd name="T11" fmla="*/ 32 h 35"/>
                <a:gd name="T12" fmla="*/ 19 w 42"/>
                <a:gd name="T13" fmla="*/ 29 h 35"/>
                <a:gd name="T14" fmla="*/ 24 w 42"/>
                <a:gd name="T15" fmla="*/ 20 h 35"/>
                <a:gd name="T16" fmla="*/ 28 w 42"/>
                <a:gd name="T17" fmla="*/ 17 h 35"/>
                <a:gd name="T18" fmla="*/ 31 w 42"/>
                <a:gd name="T19" fmla="*/ 16 h 35"/>
                <a:gd name="T20" fmla="*/ 36 w 42"/>
                <a:gd name="T21" fmla="*/ 15 h 35"/>
                <a:gd name="T22" fmla="*/ 42 w 42"/>
                <a:gd name="T23" fmla="*/ 10 h 35"/>
                <a:gd name="T24" fmla="*/ 40 w 42"/>
                <a:gd name="T25" fmla="*/ 9 h 35"/>
                <a:gd name="T26" fmla="*/ 39 w 42"/>
                <a:gd name="T27" fmla="*/ 8 h 35"/>
                <a:gd name="T28" fmla="*/ 36 w 42"/>
                <a:gd name="T29" fmla="*/ 5 h 35"/>
                <a:gd name="T30" fmla="*/ 33 w 42"/>
                <a:gd name="T31" fmla="*/ 4 h 35"/>
                <a:gd name="T32" fmla="*/ 32 w 42"/>
                <a:gd name="T33" fmla="*/ 6 h 35"/>
                <a:gd name="T34" fmla="*/ 31 w 42"/>
                <a:gd name="T35" fmla="*/ 5 h 35"/>
                <a:gd name="T36" fmla="*/ 30 w 42"/>
                <a:gd name="T37" fmla="*/ 4 h 35"/>
                <a:gd name="T38" fmla="*/ 27 w 42"/>
                <a:gd name="T39" fmla="*/ 3 h 35"/>
                <a:gd name="T40" fmla="*/ 24 w 42"/>
                <a:gd name="T41" fmla="*/ 3 h 35"/>
                <a:gd name="T42" fmla="*/ 25 w 42"/>
                <a:gd name="T43" fmla="*/ 1 h 35"/>
                <a:gd name="T44" fmla="*/ 25 w 42"/>
                <a:gd name="T45" fmla="*/ 1 h 35"/>
                <a:gd name="T46" fmla="*/ 19 w 42"/>
                <a:gd name="T47" fmla="*/ 1 h 35"/>
                <a:gd name="T48" fmla="*/ 15 w 42"/>
                <a:gd name="T49" fmla="*/ 2 h 35"/>
                <a:gd name="T50" fmla="*/ 11 w 42"/>
                <a:gd name="T51" fmla="*/ 5 h 35"/>
                <a:gd name="T52" fmla="*/ 12 w 42"/>
                <a:gd name="T53" fmla="*/ 6 h 35"/>
                <a:gd name="T54" fmla="*/ 11 w 42"/>
                <a:gd name="T55" fmla="*/ 7 h 35"/>
                <a:gd name="T56" fmla="*/ 12 w 42"/>
                <a:gd name="T57" fmla="*/ 8 h 35"/>
                <a:gd name="T58" fmla="*/ 11 w 42"/>
                <a:gd name="T59" fmla="*/ 10 h 35"/>
                <a:gd name="T60" fmla="*/ 9 w 42"/>
                <a:gd name="T61" fmla="*/ 11 h 35"/>
                <a:gd name="T62" fmla="*/ 6 w 42"/>
                <a:gd name="T63" fmla="*/ 17 h 35"/>
                <a:gd name="T64" fmla="*/ 4 w 42"/>
                <a:gd name="T65" fmla="*/ 18 h 35"/>
                <a:gd name="T66" fmla="*/ 4 w 42"/>
                <a:gd name="T67" fmla="*/ 20 h 35"/>
                <a:gd name="T68" fmla="*/ 1 w 42"/>
                <a:gd name="T69" fmla="*/ 24 h 35"/>
                <a:gd name="T70" fmla="*/ 0 w 42"/>
                <a:gd name="T71" fmla="*/ 26 h 35"/>
                <a:gd name="T72" fmla="*/ 3 w 42"/>
                <a:gd name="T73" fmla="*/ 2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 h="35">
                  <a:moveTo>
                    <a:pt x="3" y="28"/>
                  </a:moveTo>
                  <a:cubicBezTo>
                    <a:pt x="4" y="29"/>
                    <a:pt x="4" y="33"/>
                    <a:pt x="4" y="34"/>
                  </a:cubicBezTo>
                  <a:cubicBezTo>
                    <a:pt x="4" y="35"/>
                    <a:pt x="6" y="34"/>
                    <a:pt x="7" y="34"/>
                  </a:cubicBezTo>
                  <a:cubicBezTo>
                    <a:pt x="7" y="34"/>
                    <a:pt x="8" y="34"/>
                    <a:pt x="9" y="34"/>
                  </a:cubicBezTo>
                  <a:cubicBezTo>
                    <a:pt x="9" y="34"/>
                    <a:pt x="10" y="33"/>
                    <a:pt x="10" y="32"/>
                  </a:cubicBezTo>
                  <a:cubicBezTo>
                    <a:pt x="11" y="31"/>
                    <a:pt x="11" y="32"/>
                    <a:pt x="13" y="32"/>
                  </a:cubicBezTo>
                  <a:cubicBezTo>
                    <a:pt x="16" y="31"/>
                    <a:pt x="18" y="30"/>
                    <a:pt x="19" y="29"/>
                  </a:cubicBezTo>
                  <a:cubicBezTo>
                    <a:pt x="21" y="27"/>
                    <a:pt x="24" y="20"/>
                    <a:pt x="24" y="20"/>
                  </a:cubicBezTo>
                  <a:cubicBezTo>
                    <a:pt x="25" y="19"/>
                    <a:pt x="27" y="17"/>
                    <a:pt x="28" y="17"/>
                  </a:cubicBezTo>
                  <a:cubicBezTo>
                    <a:pt x="29" y="17"/>
                    <a:pt x="30" y="17"/>
                    <a:pt x="31" y="16"/>
                  </a:cubicBezTo>
                  <a:cubicBezTo>
                    <a:pt x="33" y="15"/>
                    <a:pt x="35" y="15"/>
                    <a:pt x="36" y="15"/>
                  </a:cubicBezTo>
                  <a:cubicBezTo>
                    <a:pt x="38" y="14"/>
                    <a:pt x="41" y="11"/>
                    <a:pt x="42" y="10"/>
                  </a:cubicBezTo>
                  <a:cubicBezTo>
                    <a:pt x="42" y="10"/>
                    <a:pt x="41" y="9"/>
                    <a:pt x="40" y="9"/>
                  </a:cubicBezTo>
                  <a:cubicBezTo>
                    <a:pt x="39" y="9"/>
                    <a:pt x="39" y="8"/>
                    <a:pt x="39" y="8"/>
                  </a:cubicBezTo>
                  <a:cubicBezTo>
                    <a:pt x="39" y="8"/>
                    <a:pt x="37" y="6"/>
                    <a:pt x="36" y="5"/>
                  </a:cubicBezTo>
                  <a:cubicBezTo>
                    <a:pt x="36" y="4"/>
                    <a:pt x="34" y="4"/>
                    <a:pt x="33" y="4"/>
                  </a:cubicBezTo>
                  <a:cubicBezTo>
                    <a:pt x="32" y="5"/>
                    <a:pt x="33" y="5"/>
                    <a:pt x="32" y="6"/>
                  </a:cubicBezTo>
                  <a:cubicBezTo>
                    <a:pt x="31" y="6"/>
                    <a:pt x="31" y="5"/>
                    <a:pt x="31" y="5"/>
                  </a:cubicBezTo>
                  <a:cubicBezTo>
                    <a:pt x="31" y="4"/>
                    <a:pt x="31" y="4"/>
                    <a:pt x="30" y="4"/>
                  </a:cubicBezTo>
                  <a:cubicBezTo>
                    <a:pt x="29" y="4"/>
                    <a:pt x="28" y="3"/>
                    <a:pt x="27" y="3"/>
                  </a:cubicBezTo>
                  <a:cubicBezTo>
                    <a:pt x="26" y="2"/>
                    <a:pt x="25" y="3"/>
                    <a:pt x="24" y="3"/>
                  </a:cubicBezTo>
                  <a:cubicBezTo>
                    <a:pt x="22" y="3"/>
                    <a:pt x="25" y="2"/>
                    <a:pt x="25" y="1"/>
                  </a:cubicBezTo>
                  <a:cubicBezTo>
                    <a:pt x="26" y="1"/>
                    <a:pt x="26" y="0"/>
                    <a:pt x="25" y="1"/>
                  </a:cubicBezTo>
                  <a:cubicBezTo>
                    <a:pt x="23" y="1"/>
                    <a:pt x="21" y="1"/>
                    <a:pt x="19" y="1"/>
                  </a:cubicBezTo>
                  <a:cubicBezTo>
                    <a:pt x="18" y="1"/>
                    <a:pt x="17" y="2"/>
                    <a:pt x="15" y="2"/>
                  </a:cubicBezTo>
                  <a:cubicBezTo>
                    <a:pt x="13" y="3"/>
                    <a:pt x="12" y="4"/>
                    <a:pt x="11" y="5"/>
                  </a:cubicBezTo>
                  <a:cubicBezTo>
                    <a:pt x="10" y="6"/>
                    <a:pt x="12" y="6"/>
                    <a:pt x="12" y="6"/>
                  </a:cubicBezTo>
                  <a:cubicBezTo>
                    <a:pt x="12" y="6"/>
                    <a:pt x="12" y="7"/>
                    <a:pt x="11" y="7"/>
                  </a:cubicBezTo>
                  <a:cubicBezTo>
                    <a:pt x="11" y="8"/>
                    <a:pt x="12" y="8"/>
                    <a:pt x="12" y="8"/>
                  </a:cubicBezTo>
                  <a:cubicBezTo>
                    <a:pt x="12" y="8"/>
                    <a:pt x="12" y="10"/>
                    <a:pt x="11" y="10"/>
                  </a:cubicBezTo>
                  <a:cubicBezTo>
                    <a:pt x="10" y="10"/>
                    <a:pt x="10" y="10"/>
                    <a:pt x="9" y="11"/>
                  </a:cubicBezTo>
                  <a:cubicBezTo>
                    <a:pt x="8" y="13"/>
                    <a:pt x="6" y="16"/>
                    <a:pt x="6" y="17"/>
                  </a:cubicBezTo>
                  <a:cubicBezTo>
                    <a:pt x="6" y="17"/>
                    <a:pt x="5" y="18"/>
                    <a:pt x="4" y="18"/>
                  </a:cubicBezTo>
                  <a:cubicBezTo>
                    <a:pt x="3" y="19"/>
                    <a:pt x="4" y="19"/>
                    <a:pt x="4" y="20"/>
                  </a:cubicBezTo>
                  <a:cubicBezTo>
                    <a:pt x="4" y="20"/>
                    <a:pt x="2" y="24"/>
                    <a:pt x="1" y="24"/>
                  </a:cubicBezTo>
                  <a:cubicBezTo>
                    <a:pt x="0" y="25"/>
                    <a:pt x="0" y="25"/>
                    <a:pt x="0" y="26"/>
                  </a:cubicBezTo>
                  <a:cubicBezTo>
                    <a:pt x="0" y="27"/>
                    <a:pt x="2" y="27"/>
                    <a:pt x="3"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260" name="Freeform 93"/>
            <p:cNvSpPr>
              <a:spLocks/>
            </p:cNvSpPr>
            <p:nvPr/>
          </p:nvSpPr>
          <p:spPr bwMode="auto">
            <a:xfrm>
              <a:off x="2033850" y="2325906"/>
              <a:ext cx="309439" cy="225237"/>
            </a:xfrm>
            <a:custGeom>
              <a:avLst/>
              <a:gdLst>
                <a:gd name="T0" fmla="*/ 10 w 62"/>
                <a:gd name="T1" fmla="*/ 6 h 45"/>
                <a:gd name="T2" fmla="*/ 5 w 62"/>
                <a:gd name="T3" fmla="*/ 9 h 45"/>
                <a:gd name="T4" fmla="*/ 6 w 62"/>
                <a:gd name="T5" fmla="*/ 11 h 45"/>
                <a:gd name="T6" fmla="*/ 1 w 62"/>
                <a:gd name="T7" fmla="*/ 16 h 45"/>
                <a:gd name="T8" fmla="*/ 2 w 62"/>
                <a:gd name="T9" fmla="*/ 18 h 45"/>
                <a:gd name="T10" fmla="*/ 4 w 62"/>
                <a:gd name="T11" fmla="*/ 20 h 45"/>
                <a:gd name="T12" fmla="*/ 11 w 62"/>
                <a:gd name="T13" fmla="*/ 19 h 45"/>
                <a:gd name="T14" fmla="*/ 9 w 62"/>
                <a:gd name="T15" fmla="*/ 20 h 45"/>
                <a:gd name="T16" fmla="*/ 2 w 62"/>
                <a:gd name="T17" fmla="*/ 22 h 45"/>
                <a:gd name="T18" fmla="*/ 4 w 62"/>
                <a:gd name="T19" fmla="*/ 27 h 45"/>
                <a:gd name="T20" fmla="*/ 8 w 62"/>
                <a:gd name="T21" fmla="*/ 27 h 45"/>
                <a:gd name="T22" fmla="*/ 17 w 62"/>
                <a:gd name="T23" fmla="*/ 26 h 45"/>
                <a:gd name="T24" fmla="*/ 25 w 62"/>
                <a:gd name="T25" fmla="*/ 28 h 45"/>
                <a:gd name="T26" fmla="*/ 22 w 62"/>
                <a:gd name="T27" fmla="*/ 30 h 45"/>
                <a:gd name="T28" fmla="*/ 17 w 62"/>
                <a:gd name="T29" fmla="*/ 31 h 45"/>
                <a:gd name="T30" fmla="*/ 7 w 62"/>
                <a:gd name="T31" fmla="*/ 31 h 45"/>
                <a:gd name="T32" fmla="*/ 2 w 62"/>
                <a:gd name="T33" fmla="*/ 35 h 45"/>
                <a:gd name="T34" fmla="*/ 5 w 62"/>
                <a:gd name="T35" fmla="*/ 39 h 45"/>
                <a:gd name="T36" fmla="*/ 12 w 62"/>
                <a:gd name="T37" fmla="*/ 41 h 45"/>
                <a:gd name="T38" fmla="*/ 14 w 62"/>
                <a:gd name="T39" fmla="*/ 45 h 45"/>
                <a:gd name="T40" fmla="*/ 24 w 62"/>
                <a:gd name="T41" fmla="*/ 44 h 45"/>
                <a:gd name="T42" fmla="*/ 35 w 62"/>
                <a:gd name="T43" fmla="*/ 41 h 45"/>
                <a:gd name="T44" fmla="*/ 40 w 62"/>
                <a:gd name="T45" fmla="*/ 41 h 45"/>
                <a:gd name="T46" fmla="*/ 43 w 62"/>
                <a:gd name="T47" fmla="*/ 42 h 45"/>
                <a:gd name="T48" fmla="*/ 51 w 62"/>
                <a:gd name="T49" fmla="*/ 43 h 45"/>
                <a:gd name="T50" fmla="*/ 57 w 62"/>
                <a:gd name="T51" fmla="*/ 39 h 45"/>
                <a:gd name="T52" fmla="*/ 55 w 62"/>
                <a:gd name="T53" fmla="*/ 37 h 45"/>
                <a:gd name="T54" fmla="*/ 51 w 62"/>
                <a:gd name="T55" fmla="*/ 38 h 45"/>
                <a:gd name="T56" fmla="*/ 51 w 62"/>
                <a:gd name="T57" fmla="*/ 36 h 45"/>
                <a:gd name="T58" fmla="*/ 51 w 62"/>
                <a:gd name="T59" fmla="*/ 34 h 45"/>
                <a:gd name="T60" fmla="*/ 54 w 62"/>
                <a:gd name="T61" fmla="*/ 36 h 45"/>
                <a:gd name="T62" fmla="*/ 56 w 62"/>
                <a:gd name="T63" fmla="*/ 34 h 45"/>
                <a:gd name="T64" fmla="*/ 60 w 62"/>
                <a:gd name="T65" fmla="*/ 35 h 45"/>
                <a:gd name="T66" fmla="*/ 60 w 62"/>
                <a:gd name="T67" fmla="*/ 33 h 45"/>
                <a:gd name="T68" fmla="*/ 60 w 62"/>
                <a:gd name="T69" fmla="*/ 31 h 45"/>
                <a:gd name="T70" fmla="*/ 56 w 62"/>
                <a:gd name="T71" fmla="*/ 30 h 45"/>
                <a:gd name="T72" fmla="*/ 51 w 62"/>
                <a:gd name="T73" fmla="*/ 24 h 45"/>
                <a:gd name="T74" fmla="*/ 54 w 62"/>
                <a:gd name="T75" fmla="*/ 8 h 45"/>
                <a:gd name="T76" fmla="*/ 52 w 62"/>
                <a:gd name="T77" fmla="*/ 3 h 45"/>
                <a:gd name="T78" fmla="*/ 48 w 62"/>
                <a:gd name="T79" fmla="*/ 2 h 45"/>
                <a:gd name="T80" fmla="*/ 46 w 62"/>
                <a:gd name="T81" fmla="*/ 3 h 45"/>
                <a:gd name="T82" fmla="*/ 45 w 62"/>
                <a:gd name="T83" fmla="*/ 7 h 45"/>
                <a:gd name="T84" fmla="*/ 43 w 62"/>
                <a:gd name="T85" fmla="*/ 17 h 45"/>
                <a:gd name="T86" fmla="*/ 40 w 62"/>
                <a:gd name="T87" fmla="*/ 17 h 45"/>
                <a:gd name="T88" fmla="*/ 39 w 62"/>
                <a:gd name="T89" fmla="*/ 4 h 45"/>
                <a:gd name="T90" fmla="*/ 35 w 62"/>
                <a:gd name="T91" fmla="*/ 4 h 45"/>
                <a:gd name="T92" fmla="*/ 37 w 62"/>
                <a:gd name="T93" fmla="*/ 8 h 45"/>
                <a:gd name="T94" fmla="*/ 29 w 62"/>
                <a:gd name="T95" fmla="*/ 9 h 45"/>
                <a:gd name="T96" fmla="*/ 31 w 62"/>
                <a:gd name="T97" fmla="*/ 4 h 45"/>
                <a:gd name="T98" fmla="*/ 28 w 62"/>
                <a:gd name="T99" fmla="*/ 4 h 45"/>
                <a:gd name="T100" fmla="*/ 23 w 62"/>
                <a:gd name="T101" fmla="*/ 7 h 45"/>
                <a:gd name="T102" fmla="*/ 23 w 62"/>
                <a:gd name="T103" fmla="*/ 5 h 45"/>
                <a:gd name="T104" fmla="*/ 24 w 62"/>
                <a:gd name="T105" fmla="*/ 1 h 45"/>
                <a:gd name="T106" fmla="*/ 18 w 62"/>
                <a:gd name="T107" fmla="*/ 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2" h="45">
                  <a:moveTo>
                    <a:pt x="13" y="5"/>
                  </a:moveTo>
                  <a:cubicBezTo>
                    <a:pt x="12" y="5"/>
                    <a:pt x="11" y="6"/>
                    <a:pt x="10" y="6"/>
                  </a:cubicBezTo>
                  <a:cubicBezTo>
                    <a:pt x="10" y="7"/>
                    <a:pt x="9" y="7"/>
                    <a:pt x="8" y="7"/>
                  </a:cubicBezTo>
                  <a:cubicBezTo>
                    <a:pt x="7" y="7"/>
                    <a:pt x="5" y="8"/>
                    <a:pt x="5" y="9"/>
                  </a:cubicBezTo>
                  <a:cubicBezTo>
                    <a:pt x="5" y="9"/>
                    <a:pt x="5" y="10"/>
                    <a:pt x="5" y="10"/>
                  </a:cubicBezTo>
                  <a:cubicBezTo>
                    <a:pt x="5" y="11"/>
                    <a:pt x="6" y="11"/>
                    <a:pt x="6" y="11"/>
                  </a:cubicBezTo>
                  <a:cubicBezTo>
                    <a:pt x="5" y="12"/>
                    <a:pt x="3" y="13"/>
                    <a:pt x="2" y="13"/>
                  </a:cubicBezTo>
                  <a:cubicBezTo>
                    <a:pt x="2" y="14"/>
                    <a:pt x="1" y="15"/>
                    <a:pt x="1" y="16"/>
                  </a:cubicBezTo>
                  <a:cubicBezTo>
                    <a:pt x="0" y="17"/>
                    <a:pt x="0" y="17"/>
                    <a:pt x="1" y="17"/>
                  </a:cubicBezTo>
                  <a:cubicBezTo>
                    <a:pt x="2" y="17"/>
                    <a:pt x="0" y="18"/>
                    <a:pt x="2" y="18"/>
                  </a:cubicBezTo>
                  <a:cubicBezTo>
                    <a:pt x="3" y="18"/>
                    <a:pt x="4" y="18"/>
                    <a:pt x="4" y="18"/>
                  </a:cubicBezTo>
                  <a:cubicBezTo>
                    <a:pt x="4" y="19"/>
                    <a:pt x="3" y="20"/>
                    <a:pt x="4" y="20"/>
                  </a:cubicBezTo>
                  <a:cubicBezTo>
                    <a:pt x="5" y="19"/>
                    <a:pt x="7" y="20"/>
                    <a:pt x="8" y="20"/>
                  </a:cubicBezTo>
                  <a:cubicBezTo>
                    <a:pt x="9" y="19"/>
                    <a:pt x="9" y="19"/>
                    <a:pt x="11" y="19"/>
                  </a:cubicBezTo>
                  <a:cubicBezTo>
                    <a:pt x="12" y="19"/>
                    <a:pt x="14" y="20"/>
                    <a:pt x="13" y="20"/>
                  </a:cubicBezTo>
                  <a:cubicBezTo>
                    <a:pt x="13" y="20"/>
                    <a:pt x="10" y="20"/>
                    <a:pt x="9" y="20"/>
                  </a:cubicBezTo>
                  <a:cubicBezTo>
                    <a:pt x="9" y="20"/>
                    <a:pt x="8" y="21"/>
                    <a:pt x="6" y="21"/>
                  </a:cubicBezTo>
                  <a:cubicBezTo>
                    <a:pt x="5" y="21"/>
                    <a:pt x="2" y="22"/>
                    <a:pt x="2" y="22"/>
                  </a:cubicBezTo>
                  <a:cubicBezTo>
                    <a:pt x="2" y="22"/>
                    <a:pt x="1" y="25"/>
                    <a:pt x="2" y="26"/>
                  </a:cubicBezTo>
                  <a:cubicBezTo>
                    <a:pt x="2" y="26"/>
                    <a:pt x="3" y="27"/>
                    <a:pt x="4" y="27"/>
                  </a:cubicBezTo>
                  <a:cubicBezTo>
                    <a:pt x="6" y="27"/>
                    <a:pt x="6" y="28"/>
                    <a:pt x="7" y="27"/>
                  </a:cubicBezTo>
                  <a:cubicBezTo>
                    <a:pt x="7" y="27"/>
                    <a:pt x="7" y="27"/>
                    <a:pt x="8" y="27"/>
                  </a:cubicBezTo>
                  <a:cubicBezTo>
                    <a:pt x="10" y="27"/>
                    <a:pt x="10" y="27"/>
                    <a:pt x="12" y="27"/>
                  </a:cubicBezTo>
                  <a:cubicBezTo>
                    <a:pt x="13" y="26"/>
                    <a:pt x="17" y="25"/>
                    <a:pt x="17" y="26"/>
                  </a:cubicBezTo>
                  <a:cubicBezTo>
                    <a:pt x="18" y="26"/>
                    <a:pt x="19" y="27"/>
                    <a:pt x="20" y="27"/>
                  </a:cubicBezTo>
                  <a:cubicBezTo>
                    <a:pt x="22" y="27"/>
                    <a:pt x="26" y="27"/>
                    <a:pt x="25" y="28"/>
                  </a:cubicBezTo>
                  <a:cubicBezTo>
                    <a:pt x="24" y="28"/>
                    <a:pt x="21" y="29"/>
                    <a:pt x="21" y="29"/>
                  </a:cubicBezTo>
                  <a:cubicBezTo>
                    <a:pt x="22" y="29"/>
                    <a:pt x="23" y="30"/>
                    <a:pt x="22" y="30"/>
                  </a:cubicBezTo>
                  <a:cubicBezTo>
                    <a:pt x="22" y="30"/>
                    <a:pt x="21" y="31"/>
                    <a:pt x="21" y="31"/>
                  </a:cubicBezTo>
                  <a:cubicBezTo>
                    <a:pt x="20" y="31"/>
                    <a:pt x="18" y="31"/>
                    <a:pt x="17" y="31"/>
                  </a:cubicBezTo>
                  <a:cubicBezTo>
                    <a:pt x="16" y="31"/>
                    <a:pt x="12" y="32"/>
                    <a:pt x="11" y="32"/>
                  </a:cubicBezTo>
                  <a:cubicBezTo>
                    <a:pt x="10" y="32"/>
                    <a:pt x="9" y="31"/>
                    <a:pt x="7" y="31"/>
                  </a:cubicBezTo>
                  <a:cubicBezTo>
                    <a:pt x="5" y="31"/>
                    <a:pt x="2" y="32"/>
                    <a:pt x="3" y="32"/>
                  </a:cubicBezTo>
                  <a:cubicBezTo>
                    <a:pt x="3" y="33"/>
                    <a:pt x="2" y="35"/>
                    <a:pt x="2" y="35"/>
                  </a:cubicBezTo>
                  <a:cubicBezTo>
                    <a:pt x="3" y="35"/>
                    <a:pt x="4" y="36"/>
                    <a:pt x="4" y="37"/>
                  </a:cubicBezTo>
                  <a:cubicBezTo>
                    <a:pt x="3" y="38"/>
                    <a:pt x="4" y="39"/>
                    <a:pt x="5" y="39"/>
                  </a:cubicBezTo>
                  <a:cubicBezTo>
                    <a:pt x="7" y="40"/>
                    <a:pt x="10" y="39"/>
                    <a:pt x="11" y="40"/>
                  </a:cubicBezTo>
                  <a:cubicBezTo>
                    <a:pt x="11" y="40"/>
                    <a:pt x="13" y="40"/>
                    <a:pt x="12" y="41"/>
                  </a:cubicBezTo>
                  <a:cubicBezTo>
                    <a:pt x="12" y="42"/>
                    <a:pt x="11" y="42"/>
                    <a:pt x="12" y="43"/>
                  </a:cubicBezTo>
                  <a:cubicBezTo>
                    <a:pt x="12" y="44"/>
                    <a:pt x="13" y="45"/>
                    <a:pt x="14" y="45"/>
                  </a:cubicBezTo>
                  <a:cubicBezTo>
                    <a:pt x="16" y="45"/>
                    <a:pt x="20" y="43"/>
                    <a:pt x="21" y="44"/>
                  </a:cubicBezTo>
                  <a:cubicBezTo>
                    <a:pt x="22" y="44"/>
                    <a:pt x="23" y="44"/>
                    <a:pt x="24" y="44"/>
                  </a:cubicBezTo>
                  <a:cubicBezTo>
                    <a:pt x="26" y="44"/>
                    <a:pt x="28" y="42"/>
                    <a:pt x="29" y="42"/>
                  </a:cubicBezTo>
                  <a:cubicBezTo>
                    <a:pt x="30" y="42"/>
                    <a:pt x="35" y="41"/>
                    <a:pt x="35" y="41"/>
                  </a:cubicBezTo>
                  <a:cubicBezTo>
                    <a:pt x="36" y="41"/>
                    <a:pt x="37" y="40"/>
                    <a:pt x="38" y="40"/>
                  </a:cubicBezTo>
                  <a:cubicBezTo>
                    <a:pt x="39" y="40"/>
                    <a:pt x="39" y="41"/>
                    <a:pt x="40" y="41"/>
                  </a:cubicBezTo>
                  <a:cubicBezTo>
                    <a:pt x="42" y="41"/>
                    <a:pt x="45" y="41"/>
                    <a:pt x="44" y="41"/>
                  </a:cubicBezTo>
                  <a:cubicBezTo>
                    <a:pt x="44" y="41"/>
                    <a:pt x="42" y="42"/>
                    <a:pt x="43" y="42"/>
                  </a:cubicBezTo>
                  <a:cubicBezTo>
                    <a:pt x="44" y="42"/>
                    <a:pt x="46" y="42"/>
                    <a:pt x="47" y="42"/>
                  </a:cubicBezTo>
                  <a:cubicBezTo>
                    <a:pt x="49" y="43"/>
                    <a:pt x="50" y="43"/>
                    <a:pt x="51" y="43"/>
                  </a:cubicBezTo>
                  <a:cubicBezTo>
                    <a:pt x="52" y="43"/>
                    <a:pt x="56" y="41"/>
                    <a:pt x="56" y="41"/>
                  </a:cubicBezTo>
                  <a:cubicBezTo>
                    <a:pt x="56" y="40"/>
                    <a:pt x="57" y="39"/>
                    <a:pt x="57" y="39"/>
                  </a:cubicBezTo>
                  <a:cubicBezTo>
                    <a:pt x="57" y="39"/>
                    <a:pt x="56" y="40"/>
                    <a:pt x="56" y="39"/>
                  </a:cubicBezTo>
                  <a:cubicBezTo>
                    <a:pt x="56" y="38"/>
                    <a:pt x="56" y="37"/>
                    <a:pt x="55" y="37"/>
                  </a:cubicBezTo>
                  <a:cubicBezTo>
                    <a:pt x="55" y="37"/>
                    <a:pt x="53" y="38"/>
                    <a:pt x="52" y="38"/>
                  </a:cubicBezTo>
                  <a:cubicBezTo>
                    <a:pt x="52" y="38"/>
                    <a:pt x="52" y="38"/>
                    <a:pt x="51" y="38"/>
                  </a:cubicBezTo>
                  <a:cubicBezTo>
                    <a:pt x="50" y="38"/>
                    <a:pt x="49" y="39"/>
                    <a:pt x="49" y="38"/>
                  </a:cubicBezTo>
                  <a:cubicBezTo>
                    <a:pt x="50" y="37"/>
                    <a:pt x="51" y="37"/>
                    <a:pt x="51" y="36"/>
                  </a:cubicBezTo>
                  <a:cubicBezTo>
                    <a:pt x="50" y="36"/>
                    <a:pt x="49" y="37"/>
                    <a:pt x="49" y="36"/>
                  </a:cubicBezTo>
                  <a:cubicBezTo>
                    <a:pt x="50" y="35"/>
                    <a:pt x="51" y="34"/>
                    <a:pt x="51" y="34"/>
                  </a:cubicBezTo>
                  <a:cubicBezTo>
                    <a:pt x="51" y="35"/>
                    <a:pt x="51" y="36"/>
                    <a:pt x="52" y="36"/>
                  </a:cubicBezTo>
                  <a:cubicBezTo>
                    <a:pt x="53" y="36"/>
                    <a:pt x="55" y="36"/>
                    <a:pt x="54" y="36"/>
                  </a:cubicBezTo>
                  <a:cubicBezTo>
                    <a:pt x="53" y="35"/>
                    <a:pt x="52" y="35"/>
                    <a:pt x="54" y="35"/>
                  </a:cubicBezTo>
                  <a:cubicBezTo>
                    <a:pt x="55" y="35"/>
                    <a:pt x="55" y="34"/>
                    <a:pt x="56" y="34"/>
                  </a:cubicBezTo>
                  <a:cubicBezTo>
                    <a:pt x="57" y="35"/>
                    <a:pt x="58" y="34"/>
                    <a:pt x="59" y="35"/>
                  </a:cubicBezTo>
                  <a:cubicBezTo>
                    <a:pt x="59" y="35"/>
                    <a:pt x="60" y="36"/>
                    <a:pt x="60" y="35"/>
                  </a:cubicBezTo>
                  <a:cubicBezTo>
                    <a:pt x="61" y="35"/>
                    <a:pt x="62" y="34"/>
                    <a:pt x="61" y="34"/>
                  </a:cubicBezTo>
                  <a:cubicBezTo>
                    <a:pt x="61" y="33"/>
                    <a:pt x="60" y="33"/>
                    <a:pt x="60" y="33"/>
                  </a:cubicBezTo>
                  <a:cubicBezTo>
                    <a:pt x="61" y="32"/>
                    <a:pt x="62" y="32"/>
                    <a:pt x="62" y="32"/>
                  </a:cubicBezTo>
                  <a:cubicBezTo>
                    <a:pt x="61" y="31"/>
                    <a:pt x="60" y="31"/>
                    <a:pt x="60" y="31"/>
                  </a:cubicBezTo>
                  <a:cubicBezTo>
                    <a:pt x="59" y="31"/>
                    <a:pt x="58" y="32"/>
                    <a:pt x="57" y="32"/>
                  </a:cubicBezTo>
                  <a:cubicBezTo>
                    <a:pt x="57" y="31"/>
                    <a:pt x="57" y="31"/>
                    <a:pt x="56" y="30"/>
                  </a:cubicBezTo>
                  <a:cubicBezTo>
                    <a:pt x="55" y="28"/>
                    <a:pt x="55" y="28"/>
                    <a:pt x="54" y="27"/>
                  </a:cubicBezTo>
                  <a:cubicBezTo>
                    <a:pt x="53" y="27"/>
                    <a:pt x="51" y="25"/>
                    <a:pt x="51" y="24"/>
                  </a:cubicBezTo>
                  <a:cubicBezTo>
                    <a:pt x="50" y="23"/>
                    <a:pt x="53" y="14"/>
                    <a:pt x="53" y="13"/>
                  </a:cubicBezTo>
                  <a:cubicBezTo>
                    <a:pt x="54" y="12"/>
                    <a:pt x="54" y="9"/>
                    <a:pt x="54" y="8"/>
                  </a:cubicBezTo>
                  <a:cubicBezTo>
                    <a:pt x="55" y="8"/>
                    <a:pt x="54" y="7"/>
                    <a:pt x="54" y="6"/>
                  </a:cubicBezTo>
                  <a:cubicBezTo>
                    <a:pt x="53" y="5"/>
                    <a:pt x="52" y="4"/>
                    <a:pt x="52" y="3"/>
                  </a:cubicBezTo>
                  <a:cubicBezTo>
                    <a:pt x="51" y="2"/>
                    <a:pt x="50" y="1"/>
                    <a:pt x="50" y="1"/>
                  </a:cubicBezTo>
                  <a:cubicBezTo>
                    <a:pt x="49" y="1"/>
                    <a:pt x="49" y="3"/>
                    <a:pt x="48" y="2"/>
                  </a:cubicBezTo>
                  <a:cubicBezTo>
                    <a:pt x="47" y="2"/>
                    <a:pt x="46" y="1"/>
                    <a:pt x="46" y="1"/>
                  </a:cubicBezTo>
                  <a:cubicBezTo>
                    <a:pt x="45" y="2"/>
                    <a:pt x="46" y="3"/>
                    <a:pt x="46" y="3"/>
                  </a:cubicBezTo>
                  <a:cubicBezTo>
                    <a:pt x="45" y="3"/>
                    <a:pt x="45" y="3"/>
                    <a:pt x="44" y="4"/>
                  </a:cubicBezTo>
                  <a:cubicBezTo>
                    <a:pt x="44" y="5"/>
                    <a:pt x="45" y="7"/>
                    <a:pt x="45" y="7"/>
                  </a:cubicBezTo>
                  <a:cubicBezTo>
                    <a:pt x="45" y="8"/>
                    <a:pt x="44" y="12"/>
                    <a:pt x="44" y="13"/>
                  </a:cubicBezTo>
                  <a:cubicBezTo>
                    <a:pt x="43" y="14"/>
                    <a:pt x="43" y="17"/>
                    <a:pt x="43" y="17"/>
                  </a:cubicBezTo>
                  <a:cubicBezTo>
                    <a:pt x="43" y="18"/>
                    <a:pt x="42" y="18"/>
                    <a:pt x="41" y="18"/>
                  </a:cubicBezTo>
                  <a:cubicBezTo>
                    <a:pt x="41" y="18"/>
                    <a:pt x="40" y="17"/>
                    <a:pt x="40" y="17"/>
                  </a:cubicBezTo>
                  <a:cubicBezTo>
                    <a:pt x="40" y="17"/>
                    <a:pt x="41" y="9"/>
                    <a:pt x="41" y="8"/>
                  </a:cubicBezTo>
                  <a:cubicBezTo>
                    <a:pt x="41" y="8"/>
                    <a:pt x="38" y="5"/>
                    <a:pt x="39" y="4"/>
                  </a:cubicBezTo>
                  <a:cubicBezTo>
                    <a:pt x="39" y="3"/>
                    <a:pt x="35" y="2"/>
                    <a:pt x="35" y="2"/>
                  </a:cubicBezTo>
                  <a:cubicBezTo>
                    <a:pt x="35" y="2"/>
                    <a:pt x="35" y="4"/>
                    <a:pt x="35" y="4"/>
                  </a:cubicBezTo>
                  <a:cubicBezTo>
                    <a:pt x="36" y="5"/>
                    <a:pt x="37" y="5"/>
                    <a:pt x="37" y="6"/>
                  </a:cubicBezTo>
                  <a:cubicBezTo>
                    <a:pt x="37" y="7"/>
                    <a:pt x="38" y="8"/>
                    <a:pt x="37" y="8"/>
                  </a:cubicBezTo>
                  <a:cubicBezTo>
                    <a:pt x="35" y="8"/>
                    <a:pt x="35" y="8"/>
                    <a:pt x="34" y="8"/>
                  </a:cubicBezTo>
                  <a:cubicBezTo>
                    <a:pt x="32" y="8"/>
                    <a:pt x="29" y="10"/>
                    <a:pt x="29" y="9"/>
                  </a:cubicBezTo>
                  <a:cubicBezTo>
                    <a:pt x="28" y="9"/>
                    <a:pt x="33" y="7"/>
                    <a:pt x="33" y="6"/>
                  </a:cubicBezTo>
                  <a:cubicBezTo>
                    <a:pt x="33" y="4"/>
                    <a:pt x="31" y="4"/>
                    <a:pt x="31" y="4"/>
                  </a:cubicBezTo>
                  <a:cubicBezTo>
                    <a:pt x="31" y="3"/>
                    <a:pt x="29" y="2"/>
                    <a:pt x="28" y="2"/>
                  </a:cubicBezTo>
                  <a:cubicBezTo>
                    <a:pt x="28" y="3"/>
                    <a:pt x="28" y="4"/>
                    <a:pt x="28" y="4"/>
                  </a:cubicBezTo>
                  <a:cubicBezTo>
                    <a:pt x="27" y="5"/>
                    <a:pt x="26" y="8"/>
                    <a:pt x="25" y="8"/>
                  </a:cubicBezTo>
                  <a:cubicBezTo>
                    <a:pt x="24" y="8"/>
                    <a:pt x="24" y="7"/>
                    <a:pt x="23" y="7"/>
                  </a:cubicBezTo>
                  <a:cubicBezTo>
                    <a:pt x="23" y="7"/>
                    <a:pt x="21" y="8"/>
                    <a:pt x="21" y="8"/>
                  </a:cubicBezTo>
                  <a:cubicBezTo>
                    <a:pt x="20" y="7"/>
                    <a:pt x="22" y="5"/>
                    <a:pt x="23" y="5"/>
                  </a:cubicBezTo>
                  <a:cubicBezTo>
                    <a:pt x="24" y="4"/>
                    <a:pt x="24" y="4"/>
                    <a:pt x="25" y="3"/>
                  </a:cubicBezTo>
                  <a:cubicBezTo>
                    <a:pt x="25" y="2"/>
                    <a:pt x="25" y="1"/>
                    <a:pt x="24" y="1"/>
                  </a:cubicBezTo>
                  <a:cubicBezTo>
                    <a:pt x="24" y="0"/>
                    <a:pt x="22" y="0"/>
                    <a:pt x="22" y="0"/>
                  </a:cubicBezTo>
                  <a:cubicBezTo>
                    <a:pt x="21" y="1"/>
                    <a:pt x="19" y="2"/>
                    <a:pt x="18" y="3"/>
                  </a:cubicBezTo>
                  <a:cubicBezTo>
                    <a:pt x="17" y="3"/>
                    <a:pt x="13" y="5"/>
                    <a:pt x="13"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261" name="Freeform 94"/>
            <p:cNvSpPr>
              <a:spLocks/>
            </p:cNvSpPr>
            <p:nvPr/>
          </p:nvSpPr>
          <p:spPr bwMode="auto">
            <a:xfrm>
              <a:off x="2282242" y="2300645"/>
              <a:ext cx="61047" cy="50520"/>
            </a:xfrm>
            <a:custGeom>
              <a:avLst/>
              <a:gdLst>
                <a:gd name="T0" fmla="*/ 3 w 12"/>
                <a:gd name="T1" fmla="*/ 6 h 10"/>
                <a:gd name="T2" fmla="*/ 5 w 12"/>
                <a:gd name="T3" fmla="*/ 9 h 10"/>
                <a:gd name="T4" fmla="*/ 6 w 12"/>
                <a:gd name="T5" fmla="*/ 8 h 10"/>
                <a:gd name="T6" fmla="*/ 8 w 12"/>
                <a:gd name="T7" fmla="*/ 7 h 10"/>
                <a:gd name="T8" fmla="*/ 10 w 12"/>
                <a:gd name="T9" fmla="*/ 3 h 10"/>
                <a:gd name="T10" fmla="*/ 11 w 12"/>
                <a:gd name="T11" fmla="*/ 1 h 10"/>
                <a:gd name="T12" fmla="*/ 3 w 12"/>
                <a:gd name="T13" fmla="*/ 0 h 10"/>
                <a:gd name="T14" fmla="*/ 1 w 12"/>
                <a:gd name="T15" fmla="*/ 3 h 10"/>
                <a:gd name="T16" fmla="*/ 3 w 12"/>
                <a:gd name="T1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0">
                  <a:moveTo>
                    <a:pt x="3" y="6"/>
                  </a:moveTo>
                  <a:cubicBezTo>
                    <a:pt x="4" y="6"/>
                    <a:pt x="4" y="7"/>
                    <a:pt x="5" y="9"/>
                  </a:cubicBezTo>
                  <a:cubicBezTo>
                    <a:pt x="5" y="10"/>
                    <a:pt x="6" y="8"/>
                    <a:pt x="6" y="8"/>
                  </a:cubicBezTo>
                  <a:cubicBezTo>
                    <a:pt x="7" y="7"/>
                    <a:pt x="7" y="7"/>
                    <a:pt x="8" y="7"/>
                  </a:cubicBezTo>
                  <a:cubicBezTo>
                    <a:pt x="8" y="6"/>
                    <a:pt x="9" y="5"/>
                    <a:pt x="10" y="3"/>
                  </a:cubicBezTo>
                  <a:cubicBezTo>
                    <a:pt x="11" y="2"/>
                    <a:pt x="12" y="1"/>
                    <a:pt x="11" y="1"/>
                  </a:cubicBezTo>
                  <a:cubicBezTo>
                    <a:pt x="10" y="0"/>
                    <a:pt x="3" y="0"/>
                    <a:pt x="3" y="0"/>
                  </a:cubicBezTo>
                  <a:cubicBezTo>
                    <a:pt x="2" y="1"/>
                    <a:pt x="1" y="2"/>
                    <a:pt x="1" y="3"/>
                  </a:cubicBezTo>
                  <a:cubicBezTo>
                    <a:pt x="0" y="4"/>
                    <a:pt x="2" y="5"/>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262" name="Freeform 95"/>
            <p:cNvSpPr>
              <a:spLocks/>
            </p:cNvSpPr>
            <p:nvPr/>
          </p:nvSpPr>
          <p:spPr bwMode="auto">
            <a:xfrm>
              <a:off x="1720203" y="2504831"/>
              <a:ext cx="14735" cy="16840"/>
            </a:xfrm>
            <a:custGeom>
              <a:avLst/>
              <a:gdLst>
                <a:gd name="T0" fmla="*/ 2 w 3"/>
                <a:gd name="T1" fmla="*/ 3 h 3"/>
                <a:gd name="T2" fmla="*/ 2 w 3"/>
                <a:gd name="T3" fmla="*/ 0 h 3"/>
                <a:gd name="T4" fmla="*/ 0 w 3"/>
                <a:gd name="T5" fmla="*/ 2 h 3"/>
                <a:gd name="T6" fmla="*/ 2 w 3"/>
                <a:gd name="T7" fmla="*/ 3 h 3"/>
              </a:gdLst>
              <a:ahLst/>
              <a:cxnLst>
                <a:cxn ang="0">
                  <a:pos x="T0" y="T1"/>
                </a:cxn>
                <a:cxn ang="0">
                  <a:pos x="T2" y="T3"/>
                </a:cxn>
                <a:cxn ang="0">
                  <a:pos x="T4" y="T5"/>
                </a:cxn>
                <a:cxn ang="0">
                  <a:pos x="T6" y="T7"/>
                </a:cxn>
              </a:cxnLst>
              <a:rect l="0" t="0" r="r" b="b"/>
              <a:pathLst>
                <a:path w="3" h="3">
                  <a:moveTo>
                    <a:pt x="2" y="3"/>
                  </a:moveTo>
                  <a:cubicBezTo>
                    <a:pt x="3" y="3"/>
                    <a:pt x="2" y="0"/>
                    <a:pt x="2" y="0"/>
                  </a:cubicBezTo>
                  <a:cubicBezTo>
                    <a:pt x="1" y="0"/>
                    <a:pt x="0" y="2"/>
                    <a:pt x="0" y="2"/>
                  </a:cubicBezTo>
                  <a:cubicBezTo>
                    <a:pt x="0" y="3"/>
                    <a:pt x="1" y="3"/>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263" name="Freeform 96"/>
            <p:cNvSpPr>
              <a:spLocks/>
            </p:cNvSpPr>
            <p:nvPr/>
          </p:nvSpPr>
          <p:spPr bwMode="auto">
            <a:xfrm>
              <a:off x="2467484" y="2285911"/>
              <a:ext cx="119987" cy="115776"/>
            </a:xfrm>
            <a:custGeom>
              <a:avLst/>
              <a:gdLst>
                <a:gd name="T0" fmla="*/ 1 w 24"/>
                <a:gd name="T1" fmla="*/ 16 h 23"/>
                <a:gd name="T2" fmla="*/ 3 w 24"/>
                <a:gd name="T3" fmla="*/ 18 h 23"/>
                <a:gd name="T4" fmla="*/ 2 w 24"/>
                <a:gd name="T5" fmla="*/ 20 h 23"/>
                <a:gd name="T6" fmla="*/ 3 w 24"/>
                <a:gd name="T7" fmla="*/ 22 h 23"/>
                <a:gd name="T8" fmla="*/ 2 w 24"/>
                <a:gd name="T9" fmla="*/ 22 h 23"/>
                <a:gd name="T10" fmla="*/ 5 w 24"/>
                <a:gd name="T11" fmla="*/ 23 h 23"/>
                <a:gd name="T12" fmla="*/ 7 w 24"/>
                <a:gd name="T13" fmla="*/ 20 h 23"/>
                <a:gd name="T14" fmla="*/ 6 w 24"/>
                <a:gd name="T15" fmla="*/ 18 h 23"/>
                <a:gd name="T16" fmla="*/ 6 w 24"/>
                <a:gd name="T17" fmla="*/ 16 h 23"/>
                <a:gd name="T18" fmla="*/ 10 w 24"/>
                <a:gd name="T19" fmla="*/ 15 h 23"/>
                <a:gd name="T20" fmla="*/ 11 w 24"/>
                <a:gd name="T21" fmla="*/ 15 h 23"/>
                <a:gd name="T22" fmla="*/ 14 w 24"/>
                <a:gd name="T23" fmla="*/ 14 h 23"/>
                <a:gd name="T24" fmla="*/ 17 w 24"/>
                <a:gd name="T25" fmla="*/ 12 h 23"/>
                <a:gd name="T26" fmla="*/ 18 w 24"/>
                <a:gd name="T27" fmla="*/ 9 h 23"/>
                <a:gd name="T28" fmla="*/ 21 w 24"/>
                <a:gd name="T29" fmla="*/ 6 h 23"/>
                <a:gd name="T30" fmla="*/ 24 w 24"/>
                <a:gd name="T31" fmla="*/ 3 h 23"/>
                <a:gd name="T32" fmla="*/ 23 w 24"/>
                <a:gd name="T33" fmla="*/ 2 h 23"/>
                <a:gd name="T34" fmla="*/ 21 w 24"/>
                <a:gd name="T35" fmla="*/ 1 h 23"/>
                <a:gd name="T36" fmla="*/ 19 w 24"/>
                <a:gd name="T37" fmla="*/ 2 h 23"/>
                <a:gd name="T38" fmla="*/ 17 w 24"/>
                <a:gd name="T39" fmla="*/ 2 h 23"/>
                <a:gd name="T40" fmla="*/ 16 w 24"/>
                <a:gd name="T41" fmla="*/ 1 h 23"/>
                <a:gd name="T42" fmla="*/ 12 w 24"/>
                <a:gd name="T43" fmla="*/ 0 h 23"/>
                <a:gd name="T44" fmla="*/ 11 w 24"/>
                <a:gd name="T45" fmla="*/ 1 h 23"/>
                <a:gd name="T46" fmla="*/ 7 w 24"/>
                <a:gd name="T47" fmla="*/ 1 h 23"/>
                <a:gd name="T48" fmla="*/ 7 w 24"/>
                <a:gd name="T49" fmla="*/ 3 h 23"/>
                <a:gd name="T50" fmla="*/ 5 w 24"/>
                <a:gd name="T51" fmla="*/ 5 h 23"/>
                <a:gd name="T52" fmla="*/ 4 w 24"/>
                <a:gd name="T53" fmla="*/ 4 h 23"/>
                <a:gd name="T54" fmla="*/ 3 w 24"/>
                <a:gd name="T55" fmla="*/ 7 h 23"/>
                <a:gd name="T56" fmla="*/ 3 w 24"/>
                <a:gd name="T57" fmla="*/ 10 h 23"/>
                <a:gd name="T58" fmla="*/ 1 w 24"/>
                <a:gd name="T59" fmla="*/ 11 h 23"/>
                <a:gd name="T60" fmla="*/ 2 w 24"/>
                <a:gd name="T61" fmla="*/ 15 h 23"/>
                <a:gd name="T62" fmla="*/ 0 w 24"/>
                <a:gd name="T63" fmla="*/ 15 h 23"/>
                <a:gd name="T64" fmla="*/ 1 w 24"/>
                <a:gd name="T65"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3">
                  <a:moveTo>
                    <a:pt x="1" y="16"/>
                  </a:moveTo>
                  <a:cubicBezTo>
                    <a:pt x="2" y="17"/>
                    <a:pt x="2" y="17"/>
                    <a:pt x="3" y="18"/>
                  </a:cubicBezTo>
                  <a:cubicBezTo>
                    <a:pt x="3" y="19"/>
                    <a:pt x="2" y="20"/>
                    <a:pt x="2" y="20"/>
                  </a:cubicBezTo>
                  <a:cubicBezTo>
                    <a:pt x="2" y="21"/>
                    <a:pt x="2" y="21"/>
                    <a:pt x="3" y="22"/>
                  </a:cubicBezTo>
                  <a:cubicBezTo>
                    <a:pt x="4" y="22"/>
                    <a:pt x="3" y="22"/>
                    <a:pt x="2" y="22"/>
                  </a:cubicBezTo>
                  <a:cubicBezTo>
                    <a:pt x="2" y="23"/>
                    <a:pt x="5" y="23"/>
                    <a:pt x="5" y="23"/>
                  </a:cubicBezTo>
                  <a:cubicBezTo>
                    <a:pt x="7" y="22"/>
                    <a:pt x="7" y="21"/>
                    <a:pt x="7" y="20"/>
                  </a:cubicBezTo>
                  <a:cubicBezTo>
                    <a:pt x="7" y="20"/>
                    <a:pt x="7" y="19"/>
                    <a:pt x="6" y="18"/>
                  </a:cubicBezTo>
                  <a:cubicBezTo>
                    <a:pt x="6" y="17"/>
                    <a:pt x="6" y="16"/>
                    <a:pt x="6" y="16"/>
                  </a:cubicBezTo>
                  <a:cubicBezTo>
                    <a:pt x="7" y="16"/>
                    <a:pt x="9" y="15"/>
                    <a:pt x="10" y="15"/>
                  </a:cubicBezTo>
                  <a:cubicBezTo>
                    <a:pt x="10" y="14"/>
                    <a:pt x="10" y="15"/>
                    <a:pt x="11" y="15"/>
                  </a:cubicBezTo>
                  <a:cubicBezTo>
                    <a:pt x="11" y="15"/>
                    <a:pt x="13" y="14"/>
                    <a:pt x="14" y="14"/>
                  </a:cubicBezTo>
                  <a:cubicBezTo>
                    <a:pt x="15" y="14"/>
                    <a:pt x="17" y="12"/>
                    <a:pt x="17" y="12"/>
                  </a:cubicBezTo>
                  <a:cubicBezTo>
                    <a:pt x="18" y="11"/>
                    <a:pt x="18" y="10"/>
                    <a:pt x="18" y="9"/>
                  </a:cubicBezTo>
                  <a:cubicBezTo>
                    <a:pt x="19" y="9"/>
                    <a:pt x="20" y="7"/>
                    <a:pt x="21" y="6"/>
                  </a:cubicBezTo>
                  <a:cubicBezTo>
                    <a:pt x="22" y="5"/>
                    <a:pt x="23" y="4"/>
                    <a:pt x="24" y="3"/>
                  </a:cubicBezTo>
                  <a:cubicBezTo>
                    <a:pt x="24" y="3"/>
                    <a:pt x="24" y="2"/>
                    <a:pt x="23" y="2"/>
                  </a:cubicBezTo>
                  <a:cubicBezTo>
                    <a:pt x="22" y="1"/>
                    <a:pt x="21" y="1"/>
                    <a:pt x="21" y="1"/>
                  </a:cubicBezTo>
                  <a:cubicBezTo>
                    <a:pt x="20" y="1"/>
                    <a:pt x="21" y="2"/>
                    <a:pt x="19" y="2"/>
                  </a:cubicBezTo>
                  <a:cubicBezTo>
                    <a:pt x="17" y="1"/>
                    <a:pt x="18" y="2"/>
                    <a:pt x="17" y="2"/>
                  </a:cubicBezTo>
                  <a:cubicBezTo>
                    <a:pt x="17" y="2"/>
                    <a:pt x="17" y="1"/>
                    <a:pt x="16" y="1"/>
                  </a:cubicBezTo>
                  <a:cubicBezTo>
                    <a:pt x="16" y="0"/>
                    <a:pt x="13" y="1"/>
                    <a:pt x="12" y="0"/>
                  </a:cubicBezTo>
                  <a:cubicBezTo>
                    <a:pt x="11" y="0"/>
                    <a:pt x="11" y="1"/>
                    <a:pt x="11" y="1"/>
                  </a:cubicBezTo>
                  <a:cubicBezTo>
                    <a:pt x="11" y="2"/>
                    <a:pt x="8" y="1"/>
                    <a:pt x="7" y="1"/>
                  </a:cubicBezTo>
                  <a:cubicBezTo>
                    <a:pt x="6" y="1"/>
                    <a:pt x="6" y="3"/>
                    <a:pt x="7" y="3"/>
                  </a:cubicBezTo>
                  <a:cubicBezTo>
                    <a:pt x="7" y="4"/>
                    <a:pt x="6" y="5"/>
                    <a:pt x="5" y="5"/>
                  </a:cubicBezTo>
                  <a:cubicBezTo>
                    <a:pt x="4" y="5"/>
                    <a:pt x="5" y="5"/>
                    <a:pt x="4" y="4"/>
                  </a:cubicBezTo>
                  <a:cubicBezTo>
                    <a:pt x="4" y="4"/>
                    <a:pt x="4" y="6"/>
                    <a:pt x="3" y="7"/>
                  </a:cubicBezTo>
                  <a:cubicBezTo>
                    <a:pt x="3" y="8"/>
                    <a:pt x="3" y="9"/>
                    <a:pt x="3" y="10"/>
                  </a:cubicBezTo>
                  <a:cubicBezTo>
                    <a:pt x="2" y="11"/>
                    <a:pt x="2" y="11"/>
                    <a:pt x="1" y="11"/>
                  </a:cubicBezTo>
                  <a:cubicBezTo>
                    <a:pt x="1" y="12"/>
                    <a:pt x="2" y="14"/>
                    <a:pt x="2" y="15"/>
                  </a:cubicBezTo>
                  <a:cubicBezTo>
                    <a:pt x="1" y="15"/>
                    <a:pt x="1" y="15"/>
                    <a:pt x="0" y="15"/>
                  </a:cubicBezTo>
                  <a:cubicBezTo>
                    <a:pt x="0" y="16"/>
                    <a:pt x="0" y="16"/>
                    <a:pt x="1"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264" name="Freeform 97"/>
            <p:cNvSpPr>
              <a:spLocks/>
            </p:cNvSpPr>
            <p:nvPr/>
          </p:nvSpPr>
          <p:spPr bwMode="auto">
            <a:xfrm>
              <a:off x="2347499" y="2290121"/>
              <a:ext cx="115776" cy="141036"/>
            </a:xfrm>
            <a:custGeom>
              <a:avLst/>
              <a:gdLst>
                <a:gd name="T0" fmla="*/ 1 w 23"/>
                <a:gd name="T1" fmla="*/ 10 h 28"/>
                <a:gd name="T2" fmla="*/ 0 w 23"/>
                <a:gd name="T3" fmla="*/ 12 h 28"/>
                <a:gd name="T4" fmla="*/ 0 w 23"/>
                <a:gd name="T5" fmla="*/ 15 h 28"/>
                <a:gd name="T6" fmla="*/ 0 w 23"/>
                <a:gd name="T7" fmla="*/ 17 h 28"/>
                <a:gd name="T8" fmla="*/ 2 w 23"/>
                <a:gd name="T9" fmla="*/ 20 h 28"/>
                <a:gd name="T10" fmla="*/ 4 w 23"/>
                <a:gd name="T11" fmla="*/ 20 h 28"/>
                <a:gd name="T12" fmla="*/ 4 w 23"/>
                <a:gd name="T13" fmla="*/ 22 h 28"/>
                <a:gd name="T14" fmla="*/ 6 w 23"/>
                <a:gd name="T15" fmla="*/ 22 h 28"/>
                <a:gd name="T16" fmla="*/ 7 w 23"/>
                <a:gd name="T17" fmla="*/ 25 h 28"/>
                <a:gd name="T18" fmla="*/ 8 w 23"/>
                <a:gd name="T19" fmla="*/ 28 h 28"/>
                <a:gd name="T20" fmla="*/ 10 w 23"/>
                <a:gd name="T21" fmla="*/ 27 h 28"/>
                <a:gd name="T22" fmla="*/ 12 w 23"/>
                <a:gd name="T23" fmla="*/ 26 h 28"/>
                <a:gd name="T24" fmla="*/ 15 w 23"/>
                <a:gd name="T25" fmla="*/ 25 h 28"/>
                <a:gd name="T26" fmla="*/ 17 w 23"/>
                <a:gd name="T27" fmla="*/ 24 h 28"/>
                <a:gd name="T28" fmla="*/ 19 w 23"/>
                <a:gd name="T29" fmla="*/ 23 h 28"/>
                <a:gd name="T30" fmla="*/ 20 w 23"/>
                <a:gd name="T31" fmla="*/ 22 h 28"/>
                <a:gd name="T32" fmla="*/ 20 w 23"/>
                <a:gd name="T33" fmla="*/ 19 h 28"/>
                <a:gd name="T34" fmla="*/ 22 w 23"/>
                <a:gd name="T35" fmla="*/ 18 h 28"/>
                <a:gd name="T36" fmla="*/ 22 w 23"/>
                <a:gd name="T37" fmla="*/ 14 h 28"/>
                <a:gd name="T38" fmla="*/ 20 w 23"/>
                <a:gd name="T39" fmla="*/ 13 h 28"/>
                <a:gd name="T40" fmla="*/ 19 w 23"/>
                <a:gd name="T41" fmla="*/ 11 h 28"/>
                <a:gd name="T42" fmla="*/ 18 w 23"/>
                <a:gd name="T43" fmla="*/ 13 h 28"/>
                <a:gd name="T44" fmla="*/ 16 w 23"/>
                <a:gd name="T45" fmla="*/ 11 h 28"/>
                <a:gd name="T46" fmla="*/ 17 w 23"/>
                <a:gd name="T47" fmla="*/ 10 h 28"/>
                <a:gd name="T48" fmla="*/ 19 w 23"/>
                <a:gd name="T49" fmla="*/ 7 h 28"/>
                <a:gd name="T50" fmla="*/ 20 w 23"/>
                <a:gd name="T51" fmla="*/ 7 h 28"/>
                <a:gd name="T52" fmla="*/ 21 w 23"/>
                <a:gd name="T53" fmla="*/ 6 h 28"/>
                <a:gd name="T54" fmla="*/ 20 w 23"/>
                <a:gd name="T55" fmla="*/ 4 h 28"/>
                <a:gd name="T56" fmla="*/ 22 w 23"/>
                <a:gd name="T57" fmla="*/ 4 h 28"/>
                <a:gd name="T58" fmla="*/ 21 w 23"/>
                <a:gd name="T59" fmla="*/ 1 h 28"/>
                <a:gd name="T60" fmla="*/ 19 w 23"/>
                <a:gd name="T61" fmla="*/ 2 h 28"/>
                <a:gd name="T62" fmla="*/ 16 w 23"/>
                <a:gd name="T63" fmla="*/ 3 h 28"/>
                <a:gd name="T64" fmla="*/ 13 w 23"/>
                <a:gd name="T65" fmla="*/ 2 h 28"/>
                <a:gd name="T66" fmla="*/ 14 w 23"/>
                <a:gd name="T67" fmla="*/ 1 h 28"/>
                <a:gd name="T68" fmla="*/ 11 w 23"/>
                <a:gd name="T69" fmla="*/ 1 h 28"/>
                <a:gd name="T70" fmla="*/ 9 w 23"/>
                <a:gd name="T71" fmla="*/ 1 h 28"/>
                <a:gd name="T72" fmla="*/ 6 w 23"/>
                <a:gd name="T73" fmla="*/ 5 h 28"/>
                <a:gd name="T74" fmla="*/ 7 w 23"/>
                <a:gd name="T75" fmla="*/ 7 h 28"/>
                <a:gd name="T76" fmla="*/ 9 w 23"/>
                <a:gd name="T77" fmla="*/ 8 h 28"/>
                <a:gd name="T78" fmla="*/ 8 w 23"/>
                <a:gd name="T79" fmla="*/ 11 h 28"/>
                <a:gd name="T80" fmla="*/ 9 w 23"/>
                <a:gd name="T81" fmla="*/ 12 h 28"/>
                <a:gd name="T82" fmla="*/ 7 w 23"/>
                <a:gd name="T83" fmla="*/ 14 h 28"/>
                <a:gd name="T84" fmla="*/ 5 w 23"/>
                <a:gd name="T85" fmla="*/ 13 h 28"/>
                <a:gd name="T86" fmla="*/ 4 w 23"/>
                <a:gd name="T87" fmla="*/ 12 h 28"/>
                <a:gd name="T88" fmla="*/ 5 w 23"/>
                <a:gd name="T89" fmla="*/ 10 h 28"/>
                <a:gd name="T90" fmla="*/ 3 w 23"/>
                <a:gd name="T91" fmla="*/ 9 h 28"/>
                <a:gd name="T92" fmla="*/ 1 w 23"/>
                <a:gd name="T93"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3" h="28">
                  <a:moveTo>
                    <a:pt x="1" y="10"/>
                  </a:moveTo>
                  <a:cubicBezTo>
                    <a:pt x="1" y="11"/>
                    <a:pt x="0" y="11"/>
                    <a:pt x="0" y="12"/>
                  </a:cubicBezTo>
                  <a:cubicBezTo>
                    <a:pt x="0" y="13"/>
                    <a:pt x="0" y="15"/>
                    <a:pt x="0" y="15"/>
                  </a:cubicBezTo>
                  <a:cubicBezTo>
                    <a:pt x="1" y="16"/>
                    <a:pt x="0" y="16"/>
                    <a:pt x="0" y="17"/>
                  </a:cubicBezTo>
                  <a:cubicBezTo>
                    <a:pt x="0" y="18"/>
                    <a:pt x="1" y="20"/>
                    <a:pt x="2" y="20"/>
                  </a:cubicBezTo>
                  <a:cubicBezTo>
                    <a:pt x="2" y="21"/>
                    <a:pt x="3" y="20"/>
                    <a:pt x="4" y="20"/>
                  </a:cubicBezTo>
                  <a:cubicBezTo>
                    <a:pt x="4" y="20"/>
                    <a:pt x="4" y="22"/>
                    <a:pt x="4" y="22"/>
                  </a:cubicBezTo>
                  <a:cubicBezTo>
                    <a:pt x="5" y="23"/>
                    <a:pt x="5" y="22"/>
                    <a:pt x="6" y="22"/>
                  </a:cubicBezTo>
                  <a:cubicBezTo>
                    <a:pt x="6" y="22"/>
                    <a:pt x="7" y="24"/>
                    <a:pt x="7" y="25"/>
                  </a:cubicBezTo>
                  <a:cubicBezTo>
                    <a:pt x="8" y="26"/>
                    <a:pt x="7" y="27"/>
                    <a:pt x="8" y="28"/>
                  </a:cubicBezTo>
                  <a:cubicBezTo>
                    <a:pt x="8" y="28"/>
                    <a:pt x="9" y="28"/>
                    <a:pt x="10" y="27"/>
                  </a:cubicBezTo>
                  <a:cubicBezTo>
                    <a:pt x="11" y="27"/>
                    <a:pt x="11" y="27"/>
                    <a:pt x="12" y="26"/>
                  </a:cubicBezTo>
                  <a:cubicBezTo>
                    <a:pt x="13" y="25"/>
                    <a:pt x="14" y="26"/>
                    <a:pt x="15" y="25"/>
                  </a:cubicBezTo>
                  <a:cubicBezTo>
                    <a:pt x="16" y="24"/>
                    <a:pt x="16" y="24"/>
                    <a:pt x="17" y="24"/>
                  </a:cubicBezTo>
                  <a:cubicBezTo>
                    <a:pt x="17" y="23"/>
                    <a:pt x="18" y="23"/>
                    <a:pt x="19" y="23"/>
                  </a:cubicBezTo>
                  <a:cubicBezTo>
                    <a:pt x="19" y="23"/>
                    <a:pt x="20" y="22"/>
                    <a:pt x="20" y="22"/>
                  </a:cubicBezTo>
                  <a:cubicBezTo>
                    <a:pt x="21" y="21"/>
                    <a:pt x="20" y="20"/>
                    <a:pt x="20" y="19"/>
                  </a:cubicBezTo>
                  <a:cubicBezTo>
                    <a:pt x="20" y="18"/>
                    <a:pt x="22" y="18"/>
                    <a:pt x="22" y="18"/>
                  </a:cubicBezTo>
                  <a:cubicBezTo>
                    <a:pt x="23" y="17"/>
                    <a:pt x="23" y="15"/>
                    <a:pt x="22" y="14"/>
                  </a:cubicBezTo>
                  <a:cubicBezTo>
                    <a:pt x="21" y="13"/>
                    <a:pt x="21" y="13"/>
                    <a:pt x="20" y="13"/>
                  </a:cubicBezTo>
                  <a:cubicBezTo>
                    <a:pt x="19" y="13"/>
                    <a:pt x="20" y="11"/>
                    <a:pt x="19" y="11"/>
                  </a:cubicBezTo>
                  <a:cubicBezTo>
                    <a:pt x="18" y="10"/>
                    <a:pt x="19" y="12"/>
                    <a:pt x="18" y="13"/>
                  </a:cubicBezTo>
                  <a:cubicBezTo>
                    <a:pt x="18" y="14"/>
                    <a:pt x="17" y="11"/>
                    <a:pt x="16" y="11"/>
                  </a:cubicBezTo>
                  <a:cubicBezTo>
                    <a:pt x="16" y="10"/>
                    <a:pt x="16" y="10"/>
                    <a:pt x="17" y="10"/>
                  </a:cubicBezTo>
                  <a:cubicBezTo>
                    <a:pt x="18" y="10"/>
                    <a:pt x="18" y="8"/>
                    <a:pt x="19" y="7"/>
                  </a:cubicBezTo>
                  <a:cubicBezTo>
                    <a:pt x="19" y="7"/>
                    <a:pt x="19" y="7"/>
                    <a:pt x="20" y="7"/>
                  </a:cubicBezTo>
                  <a:cubicBezTo>
                    <a:pt x="21" y="7"/>
                    <a:pt x="21" y="7"/>
                    <a:pt x="21" y="6"/>
                  </a:cubicBezTo>
                  <a:cubicBezTo>
                    <a:pt x="21" y="6"/>
                    <a:pt x="20" y="5"/>
                    <a:pt x="20" y="4"/>
                  </a:cubicBezTo>
                  <a:cubicBezTo>
                    <a:pt x="21" y="4"/>
                    <a:pt x="22" y="4"/>
                    <a:pt x="22" y="4"/>
                  </a:cubicBezTo>
                  <a:cubicBezTo>
                    <a:pt x="23" y="4"/>
                    <a:pt x="21" y="2"/>
                    <a:pt x="21" y="1"/>
                  </a:cubicBezTo>
                  <a:cubicBezTo>
                    <a:pt x="20" y="1"/>
                    <a:pt x="20" y="2"/>
                    <a:pt x="19" y="2"/>
                  </a:cubicBezTo>
                  <a:cubicBezTo>
                    <a:pt x="19" y="3"/>
                    <a:pt x="17" y="3"/>
                    <a:pt x="16" y="3"/>
                  </a:cubicBezTo>
                  <a:cubicBezTo>
                    <a:pt x="15" y="3"/>
                    <a:pt x="14" y="3"/>
                    <a:pt x="13" y="2"/>
                  </a:cubicBezTo>
                  <a:cubicBezTo>
                    <a:pt x="12" y="1"/>
                    <a:pt x="13" y="1"/>
                    <a:pt x="14" y="1"/>
                  </a:cubicBezTo>
                  <a:cubicBezTo>
                    <a:pt x="14" y="0"/>
                    <a:pt x="12" y="1"/>
                    <a:pt x="11" y="1"/>
                  </a:cubicBezTo>
                  <a:cubicBezTo>
                    <a:pt x="10" y="1"/>
                    <a:pt x="10" y="1"/>
                    <a:pt x="9" y="1"/>
                  </a:cubicBezTo>
                  <a:cubicBezTo>
                    <a:pt x="7" y="1"/>
                    <a:pt x="6" y="5"/>
                    <a:pt x="6" y="5"/>
                  </a:cubicBezTo>
                  <a:cubicBezTo>
                    <a:pt x="6" y="6"/>
                    <a:pt x="7" y="6"/>
                    <a:pt x="7" y="7"/>
                  </a:cubicBezTo>
                  <a:cubicBezTo>
                    <a:pt x="6" y="8"/>
                    <a:pt x="8" y="8"/>
                    <a:pt x="9" y="8"/>
                  </a:cubicBezTo>
                  <a:cubicBezTo>
                    <a:pt x="10" y="8"/>
                    <a:pt x="9" y="10"/>
                    <a:pt x="8" y="11"/>
                  </a:cubicBezTo>
                  <a:cubicBezTo>
                    <a:pt x="8" y="11"/>
                    <a:pt x="9" y="12"/>
                    <a:pt x="9" y="12"/>
                  </a:cubicBezTo>
                  <a:cubicBezTo>
                    <a:pt x="9" y="12"/>
                    <a:pt x="8" y="13"/>
                    <a:pt x="7" y="14"/>
                  </a:cubicBezTo>
                  <a:cubicBezTo>
                    <a:pt x="7" y="14"/>
                    <a:pt x="6" y="13"/>
                    <a:pt x="5" y="13"/>
                  </a:cubicBezTo>
                  <a:cubicBezTo>
                    <a:pt x="5" y="13"/>
                    <a:pt x="4" y="12"/>
                    <a:pt x="4" y="12"/>
                  </a:cubicBezTo>
                  <a:cubicBezTo>
                    <a:pt x="4" y="11"/>
                    <a:pt x="4" y="11"/>
                    <a:pt x="5" y="10"/>
                  </a:cubicBezTo>
                  <a:cubicBezTo>
                    <a:pt x="5" y="10"/>
                    <a:pt x="4" y="9"/>
                    <a:pt x="3" y="9"/>
                  </a:cubicBezTo>
                  <a:cubicBezTo>
                    <a:pt x="3" y="8"/>
                    <a:pt x="1" y="10"/>
                    <a:pt x="1"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265" name="Freeform 98"/>
            <p:cNvSpPr>
              <a:spLocks/>
            </p:cNvSpPr>
            <p:nvPr/>
          </p:nvSpPr>
          <p:spPr bwMode="auto">
            <a:xfrm>
              <a:off x="2347497" y="2216445"/>
              <a:ext cx="21051" cy="18945"/>
            </a:xfrm>
            <a:custGeom>
              <a:avLst/>
              <a:gdLst>
                <a:gd name="T0" fmla="*/ 1 w 4"/>
                <a:gd name="T1" fmla="*/ 2 h 4"/>
                <a:gd name="T2" fmla="*/ 1 w 4"/>
                <a:gd name="T3" fmla="*/ 4 h 4"/>
                <a:gd name="T4" fmla="*/ 3 w 4"/>
                <a:gd name="T5" fmla="*/ 2 h 4"/>
                <a:gd name="T6" fmla="*/ 3 w 4"/>
                <a:gd name="T7" fmla="*/ 0 h 4"/>
                <a:gd name="T8" fmla="*/ 2 w 4"/>
                <a:gd name="T9" fmla="*/ 0 h 4"/>
                <a:gd name="T10" fmla="*/ 0 w 4"/>
                <a:gd name="T11" fmla="*/ 3 h 4"/>
                <a:gd name="T12" fmla="*/ 1 w 4"/>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1" y="2"/>
                  </a:moveTo>
                  <a:cubicBezTo>
                    <a:pt x="1" y="2"/>
                    <a:pt x="0" y="4"/>
                    <a:pt x="1" y="4"/>
                  </a:cubicBezTo>
                  <a:cubicBezTo>
                    <a:pt x="2" y="4"/>
                    <a:pt x="3" y="3"/>
                    <a:pt x="3" y="2"/>
                  </a:cubicBezTo>
                  <a:cubicBezTo>
                    <a:pt x="4" y="2"/>
                    <a:pt x="3" y="0"/>
                    <a:pt x="3" y="0"/>
                  </a:cubicBezTo>
                  <a:cubicBezTo>
                    <a:pt x="3" y="0"/>
                    <a:pt x="2" y="0"/>
                    <a:pt x="2" y="0"/>
                  </a:cubicBezTo>
                  <a:cubicBezTo>
                    <a:pt x="1" y="0"/>
                    <a:pt x="0" y="2"/>
                    <a:pt x="0" y="3"/>
                  </a:cubicBezTo>
                  <a:cubicBezTo>
                    <a:pt x="0" y="3"/>
                    <a:pt x="0" y="2"/>
                    <a:pt x="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266" name="Freeform 99"/>
            <p:cNvSpPr>
              <a:spLocks/>
            </p:cNvSpPr>
            <p:nvPr/>
          </p:nvSpPr>
          <p:spPr bwMode="auto">
            <a:xfrm>
              <a:off x="5890243" y="2165926"/>
              <a:ext cx="33680" cy="14735"/>
            </a:xfrm>
            <a:custGeom>
              <a:avLst/>
              <a:gdLst>
                <a:gd name="T0" fmla="*/ 1 w 7"/>
                <a:gd name="T1" fmla="*/ 2 h 3"/>
                <a:gd name="T2" fmla="*/ 6 w 7"/>
                <a:gd name="T3" fmla="*/ 2 h 3"/>
                <a:gd name="T4" fmla="*/ 6 w 7"/>
                <a:gd name="T5" fmla="*/ 0 h 3"/>
                <a:gd name="T6" fmla="*/ 2 w 7"/>
                <a:gd name="T7" fmla="*/ 1 h 3"/>
                <a:gd name="T8" fmla="*/ 1 w 7"/>
                <a:gd name="T9" fmla="*/ 2 h 3"/>
              </a:gdLst>
              <a:ahLst/>
              <a:cxnLst>
                <a:cxn ang="0">
                  <a:pos x="T0" y="T1"/>
                </a:cxn>
                <a:cxn ang="0">
                  <a:pos x="T2" y="T3"/>
                </a:cxn>
                <a:cxn ang="0">
                  <a:pos x="T4" y="T5"/>
                </a:cxn>
                <a:cxn ang="0">
                  <a:pos x="T6" y="T7"/>
                </a:cxn>
                <a:cxn ang="0">
                  <a:pos x="T8" y="T9"/>
                </a:cxn>
              </a:cxnLst>
              <a:rect l="0" t="0" r="r" b="b"/>
              <a:pathLst>
                <a:path w="7" h="3">
                  <a:moveTo>
                    <a:pt x="1" y="2"/>
                  </a:moveTo>
                  <a:cubicBezTo>
                    <a:pt x="0" y="3"/>
                    <a:pt x="4" y="2"/>
                    <a:pt x="6" y="2"/>
                  </a:cubicBezTo>
                  <a:cubicBezTo>
                    <a:pt x="7" y="2"/>
                    <a:pt x="7" y="0"/>
                    <a:pt x="6" y="0"/>
                  </a:cubicBezTo>
                  <a:cubicBezTo>
                    <a:pt x="5" y="0"/>
                    <a:pt x="3" y="1"/>
                    <a:pt x="2" y="1"/>
                  </a:cubicBezTo>
                  <a:cubicBezTo>
                    <a:pt x="1" y="1"/>
                    <a:pt x="1" y="1"/>
                    <a:pt x="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267" name="Freeform 100"/>
            <p:cNvSpPr>
              <a:spLocks/>
            </p:cNvSpPr>
            <p:nvPr/>
          </p:nvSpPr>
          <p:spPr bwMode="auto">
            <a:xfrm>
              <a:off x="5879718" y="2125930"/>
              <a:ext cx="29471" cy="14735"/>
            </a:xfrm>
            <a:custGeom>
              <a:avLst/>
              <a:gdLst>
                <a:gd name="T0" fmla="*/ 5 w 6"/>
                <a:gd name="T1" fmla="*/ 2 h 3"/>
                <a:gd name="T2" fmla="*/ 6 w 6"/>
                <a:gd name="T3" fmla="*/ 0 h 3"/>
                <a:gd name="T4" fmla="*/ 4 w 6"/>
                <a:gd name="T5" fmla="*/ 1 h 3"/>
                <a:gd name="T6" fmla="*/ 1 w 6"/>
                <a:gd name="T7" fmla="*/ 2 h 3"/>
                <a:gd name="T8" fmla="*/ 5 w 6"/>
                <a:gd name="T9" fmla="*/ 2 h 3"/>
              </a:gdLst>
              <a:ahLst/>
              <a:cxnLst>
                <a:cxn ang="0">
                  <a:pos x="T0" y="T1"/>
                </a:cxn>
                <a:cxn ang="0">
                  <a:pos x="T2" y="T3"/>
                </a:cxn>
                <a:cxn ang="0">
                  <a:pos x="T4" y="T5"/>
                </a:cxn>
                <a:cxn ang="0">
                  <a:pos x="T6" y="T7"/>
                </a:cxn>
                <a:cxn ang="0">
                  <a:pos x="T8" y="T9"/>
                </a:cxn>
              </a:cxnLst>
              <a:rect l="0" t="0" r="r" b="b"/>
              <a:pathLst>
                <a:path w="6" h="3">
                  <a:moveTo>
                    <a:pt x="5" y="2"/>
                  </a:moveTo>
                  <a:cubicBezTo>
                    <a:pt x="6" y="2"/>
                    <a:pt x="6" y="1"/>
                    <a:pt x="6" y="0"/>
                  </a:cubicBezTo>
                  <a:cubicBezTo>
                    <a:pt x="5" y="0"/>
                    <a:pt x="5" y="1"/>
                    <a:pt x="4" y="1"/>
                  </a:cubicBezTo>
                  <a:cubicBezTo>
                    <a:pt x="3" y="2"/>
                    <a:pt x="2" y="2"/>
                    <a:pt x="1" y="2"/>
                  </a:cubicBezTo>
                  <a:cubicBezTo>
                    <a:pt x="0" y="3"/>
                    <a:pt x="4" y="2"/>
                    <a:pt x="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268" name="Freeform 101"/>
            <p:cNvSpPr>
              <a:spLocks/>
            </p:cNvSpPr>
            <p:nvPr/>
          </p:nvSpPr>
          <p:spPr bwMode="auto">
            <a:xfrm>
              <a:off x="5081917" y="2511146"/>
              <a:ext cx="35785" cy="29471"/>
            </a:xfrm>
            <a:custGeom>
              <a:avLst/>
              <a:gdLst>
                <a:gd name="T0" fmla="*/ 3 w 7"/>
                <a:gd name="T1" fmla="*/ 6 h 6"/>
                <a:gd name="T2" fmla="*/ 7 w 7"/>
                <a:gd name="T3" fmla="*/ 2 h 6"/>
                <a:gd name="T4" fmla="*/ 4 w 7"/>
                <a:gd name="T5" fmla="*/ 0 h 6"/>
                <a:gd name="T6" fmla="*/ 1 w 7"/>
                <a:gd name="T7" fmla="*/ 1 h 6"/>
                <a:gd name="T8" fmla="*/ 3 w 7"/>
                <a:gd name="T9" fmla="*/ 6 h 6"/>
              </a:gdLst>
              <a:ahLst/>
              <a:cxnLst>
                <a:cxn ang="0">
                  <a:pos x="T0" y="T1"/>
                </a:cxn>
                <a:cxn ang="0">
                  <a:pos x="T2" y="T3"/>
                </a:cxn>
                <a:cxn ang="0">
                  <a:pos x="T4" y="T5"/>
                </a:cxn>
                <a:cxn ang="0">
                  <a:pos x="T6" y="T7"/>
                </a:cxn>
                <a:cxn ang="0">
                  <a:pos x="T8" y="T9"/>
                </a:cxn>
              </a:cxnLst>
              <a:rect l="0" t="0" r="r" b="b"/>
              <a:pathLst>
                <a:path w="7" h="6">
                  <a:moveTo>
                    <a:pt x="3" y="6"/>
                  </a:moveTo>
                  <a:cubicBezTo>
                    <a:pt x="4" y="6"/>
                    <a:pt x="7" y="3"/>
                    <a:pt x="7" y="2"/>
                  </a:cubicBezTo>
                  <a:cubicBezTo>
                    <a:pt x="7" y="2"/>
                    <a:pt x="5" y="0"/>
                    <a:pt x="4" y="0"/>
                  </a:cubicBezTo>
                  <a:cubicBezTo>
                    <a:pt x="3" y="0"/>
                    <a:pt x="1" y="0"/>
                    <a:pt x="1" y="1"/>
                  </a:cubicBezTo>
                  <a:cubicBezTo>
                    <a:pt x="1" y="2"/>
                    <a:pt x="0"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269" name="Freeform 102"/>
            <p:cNvSpPr>
              <a:spLocks/>
            </p:cNvSpPr>
            <p:nvPr/>
          </p:nvSpPr>
          <p:spPr bwMode="auto">
            <a:xfrm>
              <a:off x="5267157" y="2460627"/>
              <a:ext cx="33680" cy="39995"/>
            </a:xfrm>
            <a:custGeom>
              <a:avLst/>
              <a:gdLst>
                <a:gd name="T0" fmla="*/ 5 w 7"/>
                <a:gd name="T1" fmla="*/ 4 h 8"/>
                <a:gd name="T2" fmla="*/ 2 w 7"/>
                <a:gd name="T3" fmla="*/ 1 h 8"/>
                <a:gd name="T4" fmla="*/ 0 w 7"/>
                <a:gd name="T5" fmla="*/ 3 h 8"/>
                <a:gd name="T6" fmla="*/ 3 w 7"/>
                <a:gd name="T7" fmla="*/ 6 h 8"/>
                <a:gd name="T8" fmla="*/ 5 w 7"/>
                <a:gd name="T9" fmla="*/ 8 h 8"/>
                <a:gd name="T10" fmla="*/ 7 w 7"/>
                <a:gd name="T11" fmla="*/ 6 h 8"/>
                <a:gd name="T12" fmla="*/ 5 w 7"/>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7" h="8">
                  <a:moveTo>
                    <a:pt x="5" y="4"/>
                  </a:moveTo>
                  <a:cubicBezTo>
                    <a:pt x="4" y="3"/>
                    <a:pt x="3" y="2"/>
                    <a:pt x="2" y="1"/>
                  </a:cubicBezTo>
                  <a:cubicBezTo>
                    <a:pt x="2" y="0"/>
                    <a:pt x="1" y="2"/>
                    <a:pt x="0" y="3"/>
                  </a:cubicBezTo>
                  <a:cubicBezTo>
                    <a:pt x="0" y="4"/>
                    <a:pt x="2" y="6"/>
                    <a:pt x="3" y="6"/>
                  </a:cubicBezTo>
                  <a:cubicBezTo>
                    <a:pt x="4" y="7"/>
                    <a:pt x="4" y="8"/>
                    <a:pt x="5" y="8"/>
                  </a:cubicBezTo>
                  <a:cubicBezTo>
                    <a:pt x="7" y="8"/>
                    <a:pt x="7" y="7"/>
                    <a:pt x="7" y="6"/>
                  </a:cubicBezTo>
                  <a:cubicBezTo>
                    <a:pt x="7" y="5"/>
                    <a:pt x="6" y="4"/>
                    <a:pt x="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270" name="Freeform 103"/>
            <p:cNvSpPr>
              <a:spLocks/>
            </p:cNvSpPr>
            <p:nvPr/>
          </p:nvSpPr>
          <p:spPr bwMode="auto">
            <a:xfrm>
              <a:off x="5471345" y="2321695"/>
              <a:ext cx="29471" cy="29471"/>
            </a:xfrm>
            <a:custGeom>
              <a:avLst/>
              <a:gdLst>
                <a:gd name="T0" fmla="*/ 1 w 6"/>
                <a:gd name="T1" fmla="*/ 5 h 6"/>
                <a:gd name="T2" fmla="*/ 3 w 6"/>
                <a:gd name="T3" fmla="*/ 5 h 6"/>
                <a:gd name="T4" fmla="*/ 5 w 6"/>
                <a:gd name="T5" fmla="*/ 2 h 6"/>
                <a:gd name="T6" fmla="*/ 4 w 6"/>
                <a:gd name="T7" fmla="*/ 0 h 6"/>
                <a:gd name="T8" fmla="*/ 1 w 6"/>
                <a:gd name="T9" fmla="*/ 1 h 6"/>
                <a:gd name="T10" fmla="*/ 0 w 6"/>
                <a:gd name="T11" fmla="*/ 6 h 6"/>
                <a:gd name="T12" fmla="*/ 1 w 6"/>
                <a:gd name="T13" fmla="*/ 5 h 6"/>
              </a:gdLst>
              <a:ahLst/>
              <a:cxnLst>
                <a:cxn ang="0">
                  <a:pos x="T0" y="T1"/>
                </a:cxn>
                <a:cxn ang="0">
                  <a:pos x="T2" y="T3"/>
                </a:cxn>
                <a:cxn ang="0">
                  <a:pos x="T4" y="T5"/>
                </a:cxn>
                <a:cxn ang="0">
                  <a:pos x="T6" y="T7"/>
                </a:cxn>
                <a:cxn ang="0">
                  <a:pos x="T8" y="T9"/>
                </a:cxn>
                <a:cxn ang="0">
                  <a:pos x="T10" y="T11"/>
                </a:cxn>
                <a:cxn ang="0">
                  <a:pos x="T12" y="T13"/>
                </a:cxn>
              </a:cxnLst>
              <a:rect l="0" t="0" r="r" b="b"/>
              <a:pathLst>
                <a:path w="6" h="6">
                  <a:moveTo>
                    <a:pt x="1" y="5"/>
                  </a:moveTo>
                  <a:cubicBezTo>
                    <a:pt x="2" y="4"/>
                    <a:pt x="2" y="5"/>
                    <a:pt x="3" y="5"/>
                  </a:cubicBezTo>
                  <a:cubicBezTo>
                    <a:pt x="6" y="5"/>
                    <a:pt x="6" y="3"/>
                    <a:pt x="5" y="2"/>
                  </a:cubicBezTo>
                  <a:cubicBezTo>
                    <a:pt x="5" y="1"/>
                    <a:pt x="4" y="1"/>
                    <a:pt x="4" y="0"/>
                  </a:cubicBezTo>
                  <a:cubicBezTo>
                    <a:pt x="3" y="0"/>
                    <a:pt x="1" y="1"/>
                    <a:pt x="1" y="1"/>
                  </a:cubicBezTo>
                  <a:cubicBezTo>
                    <a:pt x="0" y="2"/>
                    <a:pt x="0" y="5"/>
                    <a:pt x="0" y="6"/>
                  </a:cubicBezTo>
                  <a:cubicBezTo>
                    <a:pt x="1" y="6"/>
                    <a:pt x="1" y="5"/>
                    <a:pt x="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271" name="Freeform 104"/>
            <p:cNvSpPr>
              <a:spLocks/>
            </p:cNvSpPr>
            <p:nvPr/>
          </p:nvSpPr>
          <p:spPr bwMode="auto">
            <a:xfrm>
              <a:off x="5540810" y="2330115"/>
              <a:ext cx="14735" cy="21051"/>
            </a:xfrm>
            <a:custGeom>
              <a:avLst/>
              <a:gdLst>
                <a:gd name="T0" fmla="*/ 2 w 3"/>
                <a:gd name="T1" fmla="*/ 3 h 4"/>
                <a:gd name="T2" fmla="*/ 3 w 3"/>
                <a:gd name="T3" fmla="*/ 1 h 4"/>
                <a:gd name="T4" fmla="*/ 1 w 3"/>
                <a:gd name="T5" fmla="*/ 1 h 4"/>
                <a:gd name="T6" fmla="*/ 2 w 3"/>
                <a:gd name="T7" fmla="*/ 3 h 4"/>
              </a:gdLst>
              <a:ahLst/>
              <a:cxnLst>
                <a:cxn ang="0">
                  <a:pos x="T0" y="T1"/>
                </a:cxn>
                <a:cxn ang="0">
                  <a:pos x="T2" y="T3"/>
                </a:cxn>
                <a:cxn ang="0">
                  <a:pos x="T4" y="T5"/>
                </a:cxn>
                <a:cxn ang="0">
                  <a:pos x="T6" y="T7"/>
                </a:cxn>
              </a:cxnLst>
              <a:rect l="0" t="0" r="r" b="b"/>
              <a:pathLst>
                <a:path w="3" h="4">
                  <a:moveTo>
                    <a:pt x="2" y="3"/>
                  </a:moveTo>
                  <a:cubicBezTo>
                    <a:pt x="3" y="3"/>
                    <a:pt x="3" y="2"/>
                    <a:pt x="3" y="1"/>
                  </a:cubicBezTo>
                  <a:cubicBezTo>
                    <a:pt x="3" y="0"/>
                    <a:pt x="2" y="0"/>
                    <a:pt x="1" y="1"/>
                  </a:cubicBezTo>
                  <a:cubicBezTo>
                    <a:pt x="0" y="2"/>
                    <a:pt x="1" y="4"/>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272" name="Freeform 105"/>
            <p:cNvSpPr>
              <a:spLocks/>
            </p:cNvSpPr>
            <p:nvPr/>
          </p:nvSpPr>
          <p:spPr bwMode="auto">
            <a:xfrm>
              <a:off x="5599749" y="2346955"/>
              <a:ext cx="21051" cy="8420"/>
            </a:xfrm>
            <a:custGeom>
              <a:avLst/>
              <a:gdLst>
                <a:gd name="T0" fmla="*/ 3 w 4"/>
                <a:gd name="T1" fmla="*/ 2 h 2"/>
                <a:gd name="T2" fmla="*/ 2 w 4"/>
                <a:gd name="T3" fmla="*/ 0 h 2"/>
                <a:gd name="T4" fmla="*/ 0 w 4"/>
                <a:gd name="T5" fmla="*/ 1 h 2"/>
                <a:gd name="T6" fmla="*/ 3 w 4"/>
                <a:gd name="T7" fmla="*/ 2 h 2"/>
              </a:gdLst>
              <a:ahLst/>
              <a:cxnLst>
                <a:cxn ang="0">
                  <a:pos x="T0" y="T1"/>
                </a:cxn>
                <a:cxn ang="0">
                  <a:pos x="T2" y="T3"/>
                </a:cxn>
                <a:cxn ang="0">
                  <a:pos x="T4" y="T5"/>
                </a:cxn>
                <a:cxn ang="0">
                  <a:pos x="T6" y="T7"/>
                </a:cxn>
              </a:cxnLst>
              <a:rect l="0" t="0" r="r" b="b"/>
              <a:pathLst>
                <a:path w="4" h="2">
                  <a:moveTo>
                    <a:pt x="3" y="2"/>
                  </a:moveTo>
                  <a:cubicBezTo>
                    <a:pt x="4" y="2"/>
                    <a:pt x="2" y="0"/>
                    <a:pt x="2" y="0"/>
                  </a:cubicBezTo>
                  <a:cubicBezTo>
                    <a:pt x="1" y="0"/>
                    <a:pt x="0" y="1"/>
                    <a:pt x="0" y="1"/>
                  </a:cubicBezTo>
                  <a:cubicBezTo>
                    <a:pt x="0" y="2"/>
                    <a:pt x="2" y="2"/>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273" name="Freeform 106"/>
            <p:cNvSpPr>
              <a:spLocks/>
            </p:cNvSpPr>
            <p:nvPr/>
          </p:nvSpPr>
          <p:spPr bwMode="auto">
            <a:xfrm>
              <a:off x="5620801" y="2325906"/>
              <a:ext cx="18945" cy="14735"/>
            </a:xfrm>
            <a:custGeom>
              <a:avLst/>
              <a:gdLst>
                <a:gd name="T0" fmla="*/ 3 w 4"/>
                <a:gd name="T1" fmla="*/ 0 h 3"/>
                <a:gd name="T2" fmla="*/ 1 w 4"/>
                <a:gd name="T3" fmla="*/ 2 h 3"/>
                <a:gd name="T4" fmla="*/ 2 w 4"/>
                <a:gd name="T5" fmla="*/ 3 h 3"/>
                <a:gd name="T6" fmla="*/ 3 w 4"/>
                <a:gd name="T7" fmla="*/ 0 h 3"/>
              </a:gdLst>
              <a:ahLst/>
              <a:cxnLst>
                <a:cxn ang="0">
                  <a:pos x="T0" y="T1"/>
                </a:cxn>
                <a:cxn ang="0">
                  <a:pos x="T2" y="T3"/>
                </a:cxn>
                <a:cxn ang="0">
                  <a:pos x="T4" y="T5"/>
                </a:cxn>
                <a:cxn ang="0">
                  <a:pos x="T6" y="T7"/>
                </a:cxn>
              </a:cxnLst>
              <a:rect l="0" t="0" r="r" b="b"/>
              <a:pathLst>
                <a:path w="4" h="3">
                  <a:moveTo>
                    <a:pt x="3" y="0"/>
                  </a:moveTo>
                  <a:cubicBezTo>
                    <a:pt x="3" y="0"/>
                    <a:pt x="1" y="1"/>
                    <a:pt x="1" y="2"/>
                  </a:cubicBezTo>
                  <a:cubicBezTo>
                    <a:pt x="0" y="3"/>
                    <a:pt x="2" y="3"/>
                    <a:pt x="2" y="3"/>
                  </a:cubicBezTo>
                  <a:cubicBezTo>
                    <a:pt x="4" y="3"/>
                    <a:pt x="3" y="1"/>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274" name="Freeform 107"/>
            <p:cNvSpPr>
              <a:spLocks/>
            </p:cNvSpPr>
            <p:nvPr/>
          </p:nvSpPr>
          <p:spPr bwMode="auto">
            <a:xfrm>
              <a:off x="6197575" y="2266965"/>
              <a:ext cx="29471" cy="18945"/>
            </a:xfrm>
            <a:custGeom>
              <a:avLst/>
              <a:gdLst>
                <a:gd name="T0" fmla="*/ 1 w 6"/>
                <a:gd name="T1" fmla="*/ 1 h 4"/>
                <a:gd name="T2" fmla="*/ 0 w 6"/>
                <a:gd name="T3" fmla="*/ 3 h 4"/>
                <a:gd name="T4" fmla="*/ 5 w 6"/>
                <a:gd name="T5" fmla="*/ 3 h 4"/>
                <a:gd name="T6" fmla="*/ 4 w 6"/>
                <a:gd name="T7" fmla="*/ 1 h 4"/>
                <a:gd name="T8" fmla="*/ 1 w 6"/>
                <a:gd name="T9" fmla="*/ 1 h 4"/>
              </a:gdLst>
              <a:ahLst/>
              <a:cxnLst>
                <a:cxn ang="0">
                  <a:pos x="T0" y="T1"/>
                </a:cxn>
                <a:cxn ang="0">
                  <a:pos x="T2" y="T3"/>
                </a:cxn>
                <a:cxn ang="0">
                  <a:pos x="T4" y="T5"/>
                </a:cxn>
                <a:cxn ang="0">
                  <a:pos x="T6" y="T7"/>
                </a:cxn>
                <a:cxn ang="0">
                  <a:pos x="T8" y="T9"/>
                </a:cxn>
              </a:cxnLst>
              <a:rect l="0" t="0" r="r" b="b"/>
              <a:pathLst>
                <a:path w="6" h="4">
                  <a:moveTo>
                    <a:pt x="1" y="1"/>
                  </a:moveTo>
                  <a:cubicBezTo>
                    <a:pt x="0" y="1"/>
                    <a:pt x="0" y="2"/>
                    <a:pt x="0" y="3"/>
                  </a:cubicBezTo>
                  <a:cubicBezTo>
                    <a:pt x="0" y="4"/>
                    <a:pt x="4" y="3"/>
                    <a:pt x="5" y="3"/>
                  </a:cubicBezTo>
                  <a:cubicBezTo>
                    <a:pt x="6" y="3"/>
                    <a:pt x="5" y="2"/>
                    <a:pt x="4" y="1"/>
                  </a:cubicBezTo>
                  <a:cubicBezTo>
                    <a:pt x="4" y="0"/>
                    <a:pt x="1"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275" name="Freeform 108"/>
            <p:cNvSpPr>
              <a:spLocks/>
            </p:cNvSpPr>
            <p:nvPr/>
          </p:nvSpPr>
          <p:spPr bwMode="auto">
            <a:xfrm>
              <a:off x="6704885" y="2311172"/>
              <a:ext cx="71571" cy="35785"/>
            </a:xfrm>
            <a:custGeom>
              <a:avLst/>
              <a:gdLst>
                <a:gd name="T0" fmla="*/ 3 w 14"/>
                <a:gd name="T1" fmla="*/ 5 h 7"/>
                <a:gd name="T2" fmla="*/ 13 w 14"/>
                <a:gd name="T3" fmla="*/ 7 h 7"/>
                <a:gd name="T4" fmla="*/ 10 w 14"/>
                <a:gd name="T5" fmla="*/ 1 h 7"/>
                <a:gd name="T6" fmla="*/ 6 w 14"/>
                <a:gd name="T7" fmla="*/ 0 h 7"/>
                <a:gd name="T8" fmla="*/ 3 w 14"/>
                <a:gd name="T9" fmla="*/ 0 h 7"/>
                <a:gd name="T10" fmla="*/ 3 w 14"/>
                <a:gd name="T11" fmla="*/ 3 h 7"/>
                <a:gd name="T12" fmla="*/ 1 w 14"/>
                <a:gd name="T13" fmla="*/ 5 h 7"/>
                <a:gd name="T14" fmla="*/ 3 w 14"/>
                <a:gd name="T15" fmla="*/ 5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7">
                  <a:moveTo>
                    <a:pt x="3" y="5"/>
                  </a:moveTo>
                  <a:cubicBezTo>
                    <a:pt x="4" y="5"/>
                    <a:pt x="11" y="6"/>
                    <a:pt x="13" y="7"/>
                  </a:cubicBezTo>
                  <a:cubicBezTo>
                    <a:pt x="14" y="7"/>
                    <a:pt x="12" y="2"/>
                    <a:pt x="10" y="1"/>
                  </a:cubicBezTo>
                  <a:cubicBezTo>
                    <a:pt x="9" y="0"/>
                    <a:pt x="7" y="0"/>
                    <a:pt x="6" y="0"/>
                  </a:cubicBezTo>
                  <a:cubicBezTo>
                    <a:pt x="5" y="0"/>
                    <a:pt x="4" y="0"/>
                    <a:pt x="3" y="0"/>
                  </a:cubicBezTo>
                  <a:cubicBezTo>
                    <a:pt x="3" y="0"/>
                    <a:pt x="3" y="2"/>
                    <a:pt x="3" y="3"/>
                  </a:cubicBezTo>
                  <a:cubicBezTo>
                    <a:pt x="3" y="3"/>
                    <a:pt x="1" y="4"/>
                    <a:pt x="1" y="5"/>
                  </a:cubicBezTo>
                  <a:cubicBezTo>
                    <a:pt x="0" y="6"/>
                    <a:pt x="2" y="5"/>
                    <a:pt x="3"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276" name="Freeform 109"/>
            <p:cNvSpPr>
              <a:spLocks/>
            </p:cNvSpPr>
            <p:nvPr/>
          </p:nvSpPr>
          <p:spPr bwMode="auto">
            <a:xfrm>
              <a:off x="6696465" y="2290121"/>
              <a:ext cx="18945" cy="25260"/>
            </a:xfrm>
            <a:custGeom>
              <a:avLst/>
              <a:gdLst>
                <a:gd name="T0" fmla="*/ 4 w 4"/>
                <a:gd name="T1" fmla="*/ 1 h 5"/>
                <a:gd name="T2" fmla="*/ 2 w 4"/>
                <a:gd name="T3" fmla="*/ 0 h 5"/>
                <a:gd name="T4" fmla="*/ 2 w 4"/>
                <a:gd name="T5" fmla="*/ 4 h 5"/>
                <a:gd name="T6" fmla="*/ 4 w 4"/>
                <a:gd name="T7" fmla="*/ 1 h 5"/>
              </a:gdLst>
              <a:ahLst/>
              <a:cxnLst>
                <a:cxn ang="0">
                  <a:pos x="T0" y="T1"/>
                </a:cxn>
                <a:cxn ang="0">
                  <a:pos x="T2" y="T3"/>
                </a:cxn>
                <a:cxn ang="0">
                  <a:pos x="T4" y="T5"/>
                </a:cxn>
                <a:cxn ang="0">
                  <a:pos x="T6" y="T7"/>
                </a:cxn>
              </a:cxnLst>
              <a:rect l="0" t="0" r="r" b="b"/>
              <a:pathLst>
                <a:path w="4" h="5">
                  <a:moveTo>
                    <a:pt x="4" y="1"/>
                  </a:moveTo>
                  <a:cubicBezTo>
                    <a:pt x="4" y="1"/>
                    <a:pt x="3" y="0"/>
                    <a:pt x="2" y="0"/>
                  </a:cubicBezTo>
                  <a:cubicBezTo>
                    <a:pt x="2" y="0"/>
                    <a:pt x="0" y="3"/>
                    <a:pt x="2" y="4"/>
                  </a:cubicBezTo>
                  <a:cubicBezTo>
                    <a:pt x="4" y="5"/>
                    <a:pt x="4" y="2"/>
                    <a:pt x="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277" name="Freeform 110"/>
            <p:cNvSpPr>
              <a:spLocks/>
            </p:cNvSpPr>
            <p:nvPr/>
          </p:nvSpPr>
          <p:spPr bwMode="auto">
            <a:xfrm>
              <a:off x="6620684" y="2186976"/>
              <a:ext cx="159981" cy="84201"/>
            </a:xfrm>
            <a:custGeom>
              <a:avLst/>
              <a:gdLst>
                <a:gd name="T0" fmla="*/ 4 w 32"/>
                <a:gd name="T1" fmla="*/ 12 h 17"/>
                <a:gd name="T2" fmla="*/ 7 w 32"/>
                <a:gd name="T3" fmla="*/ 15 h 17"/>
                <a:gd name="T4" fmla="*/ 11 w 32"/>
                <a:gd name="T5" fmla="*/ 17 h 17"/>
                <a:gd name="T6" fmla="*/ 12 w 32"/>
                <a:gd name="T7" fmla="*/ 15 h 17"/>
                <a:gd name="T8" fmla="*/ 12 w 32"/>
                <a:gd name="T9" fmla="*/ 13 h 17"/>
                <a:gd name="T10" fmla="*/ 14 w 32"/>
                <a:gd name="T11" fmla="*/ 14 h 17"/>
                <a:gd name="T12" fmla="*/ 20 w 32"/>
                <a:gd name="T13" fmla="*/ 14 h 17"/>
                <a:gd name="T14" fmla="*/ 21 w 32"/>
                <a:gd name="T15" fmla="*/ 14 h 17"/>
                <a:gd name="T16" fmla="*/ 22 w 32"/>
                <a:gd name="T17" fmla="*/ 15 h 17"/>
                <a:gd name="T18" fmla="*/ 26 w 32"/>
                <a:gd name="T19" fmla="*/ 14 h 17"/>
                <a:gd name="T20" fmla="*/ 24 w 32"/>
                <a:gd name="T21" fmla="*/ 13 h 17"/>
                <a:gd name="T22" fmla="*/ 20 w 32"/>
                <a:gd name="T23" fmla="*/ 9 h 17"/>
                <a:gd name="T24" fmla="*/ 20 w 32"/>
                <a:gd name="T25" fmla="*/ 6 h 17"/>
                <a:gd name="T26" fmla="*/ 22 w 32"/>
                <a:gd name="T27" fmla="*/ 6 h 17"/>
                <a:gd name="T28" fmla="*/ 21 w 32"/>
                <a:gd name="T29" fmla="*/ 8 h 17"/>
                <a:gd name="T30" fmla="*/ 24 w 32"/>
                <a:gd name="T31" fmla="*/ 12 h 17"/>
                <a:gd name="T32" fmla="*/ 28 w 32"/>
                <a:gd name="T33" fmla="*/ 13 h 17"/>
                <a:gd name="T34" fmla="*/ 30 w 32"/>
                <a:gd name="T35" fmla="*/ 11 h 17"/>
                <a:gd name="T36" fmla="*/ 29 w 32"/>
                <a:gd name="T37" fmla="*/ 9 h 17"/>
                <a:gd name="T38" fmla="*/ 31 w 32"/>
                <a:gd name="T39" fmla="*/ 8 h 17"/>
                <a:gd name="T40" fmla="*/ 26 w 32"/>
                <a:gd name="T41" fmla="*/ 5 h 17"/>
                <a:gd name="T42" fmla="*/ 22 w 32"/>
                <a:gd name="T43" fmla="*/ 4 h 17"/>
                <a:gd name="T44" fmla="*/ 18 w 32"/>
                <a:gd name="T45" fmla="*/ 3 h 17"/>
                <a:gd name="T46" fmla="*/ 16 w 32"/>
                <a:gd name="T47" fmla="*/ 1 h 17"/>
                <a:gd name="T48" fmla="*/ 15 w 32"/>
                <a:gd name="T49" fmla="*/ 2 h 17"/>
                <a:gd name="T50" fmla="*/ 15 w 32"/>
                <a:gd name="T51" fmla="*/ 5 h 17"/>
                <a:gd name="T52" fmla="*/ 15 w 32"/>
                <a:gd name="T53" fmla="*/ 6 h 17"/>
                <a:gd name="T54" fmla="*/ 13 w 32"/>
                <a:gd name="T55" fmla="*/ 5 h 17"/>
                <a:gd name="T56" fmla="*/ 12 w 32"/>
                <a:gd name="T57" fmla="*/ 5 h 17"/>
                <a:gd name="T58" fmla="*/ 10 w 32"/>
                <a:gd name="T59" fmla="*/ 3 h 17"/>
                <a:gd name="T60" fmla="*/ 7 w 32"/>
                <a:gd name="T61" fmla="*/ 1 h 17"/>
                <a:gd name="T62" fmla="*/ 5 w 32"/>
                <a:gd name="T63" fmla="*/ 1 h 17"/>
                <a:gd name="T64" fmla="*/ 2 w 32"/>
                <a:gd name="T65" fmla="*/ 3 h 17"/>
                <a:gd name="T66" fmla="*/ 2 w 32"/>
                <a:gd name="T67" fmla="*/ 5 h 17"/>
                <a:gd name="T68" fmla="*/ 2 w 32"/>
                <a:gd name="T69" fmla="*/ 6 h 17"/>
                <a:gd name="T70" fmla="*/ 3 w 32"/>
                <a:gd name="T71" fmla="*/ 9 h 17"/>
                <a:gd name="T72" fmla="*/ 1 w 32"/>
                <a:gd name="T73" fmla="*/ 9 h 17"/>
                <a:gd name="T74" fmla="*/ 4 w 32"/>
                <a:gd name="T75"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 h="17">
                  <a:moveTo>
                    <a:pt x="4" y="12"/>
                  </a:moveTo>
                  <a:cubicBezTo>
                    <a:pt x="5" y="14"/>
                    <a:pt x="6" y="14"/>
                    <a:pt x="7" y="15"/>
                  </a:cubicBezTo>
                  <a:cubicBezTo>
                    <a:pt x="8" y="16"/>
                    <a:pt x="9" y="17"/>
                    <a:pt x="11" y="17"/>
                  </a:cubicBezTo>
                  <a:cubicBezTo>
                    <a:pt x="12" y="17"/>
                    <a:pt x="12" y="16"/>
                    <a:pt x="12" y="15"/>
                  </a:cubicBezTo>
                  <a:cubicBezTo>
                    <a:pt x="12" y="14"/>
                    <a:pt x="11" y="14"/>
                    <a:pt x="12" y="13"/>
                  </a:cubicBezTo>
                  <a:cubicBezTo>
                    <a:pt x="13" y="13"/>
                    <a:pt x="13" y="14"/>
                    <a:pt x="14" y="14"/>
                  </a:cubicBezTo>
                  <a:cubicBezTo>
                    <a:pt x="15" y="15"/>
                    <a:pt x="18" y="14"/>
                    <a:pt x="20" y="14"/>
                  </a:cubicBezTo>
                  <a:cubicBezTo>
                    <a:pt x="21" y="13"/>
                    <a:pt x="21" y="13"/>
                    <a:pt x="21" y="14"/>
                  </a:cubicBezTo>
                  <a:cubicBezTo>
                    <a:pt x="21" y="14"/>
                    <a:pt x="21" y="15"/>
                    <a:pt x="22" y="15"/>
                  </a:cubicBezTo>
                  <a:cubicBezTo>
                    <a:pt x="23" y="15"/>
                    <a:pt x="26" y="15"/>
                    <a:pt x="26" y="14"/>
                  </a:cubicBezTo>
                  <a:cubicBezTo>
                    <a:pt x="27" y="14"/>
                    <a:pt x="27" y="14"/>
                    <a:pt x="24" y="13"/>
                  </a:cubicBezTo>
                  <a:cubicBezTo>
                    <a:pt x="22" y="13"/>
                    <a:pt x="20" y="9"/>
                    <a:pt x="20" y="9"/>
                  </a:cubicBezTo>
                  <a:cubicBezTo>
                    <a:pt x="19" y="8"/>
                    <a:pt x="19" y="7"/>
                    <a:pt x="20" y="6"/>
                  </a:cubicBezTo>
                  <a:cubicBezTo>
                    <a:pt x="20" y="6"/>
                    <a:pt x="22" y="6"/>
                    <a:pt x="22" y="6"/>
                  </a:cubicBezTo>
                  <a:cubicBezTo>
                    <a:pt x="23" y="6"/>
                    <a:pt x="22" y="8"/>
                    <a:pt x="21" y="8"/>
                  </a:cubicBezTo>
                  <a:cubicBezTo>
                    <a:pt x="21" y="9"/>
                    <a:pt x="23" y="11"/>
                    <a:pt x="24" y="12"/>
                  </a:cubicBezTo>
                  <a:cubicBezTo>
                    <a:pt x="25" y="13"/>
                    <a:pt x="27" y="13"/>
                    <a:pt x="28" y="13"/>
                  </a:cubicBezTo>
                  <a:cubicBezTo>
                    <a:pt x="29" y="13"/>
                    <a:pt x="29" y="12"/>
                    <a:pt x="30" y="11"/>
                  </a:cubicBezTo>
                  <a:cubicBezTo>
                    <a:pt x="31" y="11"/>
                    <a:pt x="30" y="9"/>
                    <a:pt x="29" y="9"/>
                  </a:cubicBezTo>
                  <a:cubicBezTo>
                    <a:pt x="29" y="8"/>
                    <a:pt x="31" y="8"/>
                    <a:pt x="31" y="8"/>
                  </a:cubicBezTo>
                  <a:cubicBezTo>
                    <a:pt x="32" y="7"/>
                    <a:pt x="28" y="6"/>
                    <a:pt x="26" y="5"/>
                  </a:cubicBezTo>
                  <a:cubicBezTo>
                    <a:pt x="25" y="4"/>
                    <a:pt x="23" y="4"/>
                    <a:pt x="22" y="4"/>
                  </a:cubicBezTo>
                  <a:cubicBezTo>
                    <a:pt x="21" y="4"/>
                    <a:pt x="20" y="3"/>
                    <a:pt x="18" y="3"/>
                  </a:cubicBezTo>
                  <a:cubicBezTo>
                    <a:pt x="17" y="2"/>
                    <a:pt x="17" y="1"/>
                    <a:pt x="16" y="1"/>
                  </a:cubicBezTo>
                  <a:cubicBezTo>
                    <a:pt x="15" y="1"/>
                    <a:pt x="16" y="2"/>
                    <a:pt x="15" y="2"/>
                  </a:cubicBezTo>
                  <a:cubicBezTo>
                    <a:pt x="15" y="2"/>
                    <a:pt x="15" y="4"/>
                    <a:pt x="15" y="5"/>
                  </a:cubicBezTo>
                  <a:cubicBezTo>
                    <a:pt x="15" y="6"/>
                    <a:pt x="16" y="6"/>
                    <a:pt x="15" y="6"/>
                  </a:cubicBezTo>
                  <a:cubicBezTo>
                    <a:pt x="14" y="7"/>
                    <a:pt x="14" y="5"/>
                    <a:pt x="13" y="5"/>
                  </a:cubicBezTo>
                  <a:cubicBezTo>
                    <a:pt x="13" y="4"/>
                    <a:pt x="13" y="4"/>
                    <a:pt x="12" y="5"/>
                  </a:cubicBezTo>
                  <a:cubicBezTo>
                    <a:pt x="11" y="5"/>
                    <a:pt x="10" y="4"/>
                    <a:pt x="10" y="3"/>
                  </a:cubicBezTo>
                  <a:cubicBezTo>
                    <a:pt x="10" y="3"/>
                    <a:pt x="9" y="2"/>
                    <a:pt x="7" y="1"/>
                  </a:cubicBezTo>
                  <a:cubicBezTo>
                    <a:pt x="6" y="0"/>
                    <a:pt x="6" y="1"/>
                    <a:pt x="5" y="1"/>
                  </a:cubicBezTo>
                  <a:cubicBezTo>
                    <a:pt x="4" y="2"/>
                    <a:pt x="2" y="3"/>
                    <a:pt x="2" y="3"/>
                  </a:cubicBezTo>
                  <a:cubicBezTo>
                    <a:pt x="1" y="3"/>
                    <a:pt x="2" y="4"/>
                    <a:pt x="2" y="5"/>
                  </a:cubicBezTo>
                  <a:cubicBezTo>
                    <a:pt x="3" y="6"/>
                    <a:pt x="2" y="5"/>
                    <a:pt x="2" y="6"/>
                  </a:cubicBezTo>
                  <a:cubicBezTo>
                    <a:pt x="1" y="6"/>
                    <a:pt x="3" y="9"/>
                    <a:pt x="3" y="9"/>
                  </a:cubicBezTo>
                  <a:cubicBezTo>
                    <a:pt x="3" y="10"/>
                    <a:pt x="2" y="9"/>
                    <a:pt x="1" y="9"/>
                  </a:cubicBezTo>
                  <a:cubicBezTo>
                    <a:pt x="0" y="10"/>
                    <a:pt x="2" y="11"/>
                    <a:pt x="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278" name="Freeform 111"/>
            <p:cNvSpPr>
              <a:spLocks/>
            </p:cNvSpPr>
            <p:nvPr/>
          </p:nvSpPr>
          <p:spPr bwMode="auto">
            <a:xfrm>
              <a:off x="6791191" y="2226970"/>
              <a:ext cx="88411" cy="44205"/>
            </a:xfrm>
            <a:custGeom>
              <a:avLst/>
              <a:gdLst>
                <a:gd name="T0" fmla="*/ 3 w 18"/>
                <a:gd name="T1" fmla="*/ 3 h 9"/>
                <a:gd name="T2" fmla="*/ 6 w 18"/>
                <a:gd name="T3" fmla="*/ 5 h 9"/>
                <a:gd name="T4" fmla="*/ 10 w 18"/>
                <a:gd name="T5" fmla="*/ 7 h 9"/>
                <a:gd name="T6" fmla="*/ 13 w 18"/>
                <a:gd name="T7" fmla="*/ 9 h 9"/>
                <a:gd name="T8" fmla="*/ 13 w 18"/>
                <a:gd name="T9" fmla="*/ 8 h 9"/>
                <a:gd name="T10" fmla="*/ 15 w 18"/>
                <a:gd name="T11" fmla="*/ 8 h 9"/>
                <a:gd name="T12" fmla="*/ 18 w 18"/>
                <a:gd name="T13" fmla="*/ 6 h 9"/>
                <a:gd name="T14" fmla="*/ 16 w 18"/>
                <a:gd name="T15" fmla="*/ 4 h 9"/>
                <a:gd name="T16" fmla="*/ 12 w 18"/>
                <a:gd name="T17" fmla="*/ 3 h 9"/>
                <a:gd name="T18" fmla="*/ 9 w 18"/>
                <a:gd name="T19" fmla="*/ 3 h 9"/>
                <a:gd name="T20" fmla="*/ 9 w 18"/>
                <a:gd name="T21" fmla="*/ 2 h 9"/>
                <a:gd name="T22" fmla="*/ 7 w 18"/>
                <a:gd name="T23" fmla="*/ 1 h 9"/>
                <a:gd name="T24" fmla="*/ 4 w 18"/>
                <a:gd name="T25" fmla="*/ 2 h 9"/>
                <a:gd name="T26" fmla="*/ 1 w 18"/>
                <a:gd name="T27" fmla="*/ 0 h 9"/>
                <a:gd name="T28" fmla="*/ 3 w 18"/>
                <a:gd name="T29"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9">
                  <a:moveTo>
                    <a:pt x="3" y="3"/>
                  </a:moveTo>
                  <a:cubicBezTo>
                    <a:pt x="4" y="3"/>
                    <a:pt x="5" y="5"/>
                    <a:pt x="6" y="5"/>
                  </a:cubicBezTo>
                  <a:cubicBezTo>
                    <a:pt x="6" y="5"/>
                    <a:pt x="9" y="7"/>
                    <a:pt x="10" y="7"/>
                  </a:cubicBezTo>
                  <a:cubicBezTo>
                    <a:pt x="12" y="8"/>
                    <a:pt x="12" y="9"/>
                    <a:pt x="13" y="9"/>
                  </a:cubicBezTo>
                  <a:cubicBezTo>
                    <a:pt x="14" y="9"/>
                    <a:pt x="13" y="8"/>
                    <a:pt x="13" y="8"/>
                  </a:cubicBezTo>
                  <a:cubicBezTo>
                    <a:pt x="14" y="8"/>
                    <a:pt x="14" y="8"/>
                    <a:pt x="15" y="8"/>
                  </a:cubicBezTo>
                  <a:cubicBezTo>
                    <a:pt x="16" y="8"/>
                    <a:pt x="17" y="6"/>
                    <a:pt x="18" y="6"/>
                  </a:cubicBezTo>
                  <a:cubicBezTo>
                    <a:pt x="18" y="5"/>
                    <a:pt x="17" y="4"/>
                    <a:pt x="16" y="4"/>
                  </a:cubicBezTo>
                  <a:cubicBezTo>
                    <a:pt x="16" y="4"/>
                    <a:pt x="14" y="4"/>
                    <a:pt x="12" y="3"/>
                  </a:cubicBezTo>
                  <a:cubicBezTo>
                    <a:pt x="10" y="2"/>
                    <a:pt x="11" y="3"/>
                    <a:pt x="9" y="3"/>
                  </a:cubicBezTo>
                  <a:cubicBezTo>
                    <a:pt x="8" y="3"/>
                    <a:pt x="9" y="3"/>
                    <a:pt x="9" y="2"/>
                  </a:cubicBezTo>
                  <a:cubicBezTo>
                    <a:pt x="10" y="1"/>
                    <a:pt x="9" y="1"/>
                    <a:pt x="7" y="1"/>
                  </a:cubicBezTo>
                  <a:cubicBezTo>
                    <a:pt x="5" y="1"/>
                    <a:pt x="5" y="2"/>
                    <a:pt x="4" y="2"/>
                  </a:cubicBezTo>
                  <a:cubicBezTo>
                    <a:pt x="2" y="2"/>
                    <a:pt x="1" y="0"/>
                    <a:pt x="1" y="0"/>
                  </a:cubicBezTo>
                  <a:cubicBezTo>
                    <a:pt x="0" y="0"/>
                    <a:pt x="2" y="2"/>
                    <a:pt x="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279" name="Freeform 112"/>
            <p:cNvSpPr>
              <a:spLocks/>
            </p:cNvSpPr>
            <p:nvPr/>
          </p:nvSpPr>
          <p:spPr bwMode="auto">
            <a:xfrm>
              <a:off x="6616474" y="2296437"/>
              <a:ext cx="25260" cy="18945"/>
            </a:xfrm>
            <a:custGeom>
              <a:avLst/>
              <a:gdLst>
                <a:gd name="T0" fmla="*/ 4 w 5"/>
                <a:gd name="T1" fmla="*/ 3 h 4"/>
                <a:gd name="T2" fmla="*/ 1 w 5"/>
                <a:gd name="T3" fmla="*/ 0 h 4"/>
                <a:gd name="T4" fmla="*/ 4 w 5"/>
                <a:gd name="T5" fmla="*/ 3 h 4"/>
              </a:gdLst>
              <a:ahLst/>
              <a:cxnLst>
                <a:cxn ang="0">
                  <a:pos x="T0" y="T1"/>
                </a:cxn>
                <a:cxn ang="0">
                  <a:pos x="T2" y="T3"/>
                </a:cxn>
                <a:cxn ang="0">
                  <a:pos x="T4" y="T5"/>
                </a:cxn>
              </a:cxnLst>
              <a:rect l="0" t="0" r="r" b="b"/>
              <a:pathLst>
                <a:path w="5" h="4">
                  <a:moveTo>
                    <a:pt x="4" y="3"/>
                  </a:moveTo>
                  <a:cubicBezTo>
                    <a:pt x="5" y="3"/>
                    <a:pt x="2" y="0"/>
                    <a:pt x="1" y="0"/>
                  </a:cubicBezTo>
                  <a:cubicBezTo>
                    <a:pt x="0" y="0"/>
                    <a:pt x="2" y="4"/>
                    <a:pt x="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280" name="Freeform 113"/>
            <p:cNvSpPr>
              <a:spLocks/>
            </p:cNvSpPr>
            <p:nvPr/>
          </p:nvSpPr>
          <p:spPr bwMode="auto">
            <a:xfrm>
              <a:off x="7264821" y="2490096"/>
              <a:ext cx="18945" cy="21051"/>
            </a:xfrm>
            <a:custGeom>
              <a:avLst/>
              <a:gdLst>
                <a:gd name="T0" fmla="*/ 0 w 4"/>
                <a:gd name="T1" fmla="*/ 1 h 4"/>
                <a:gd name="T2" fmla="*/ 3 w 4"/>
                <a:gd name="T3" fmla="*/ 4 h 4"/>
                <a:gd name="T4" fmla="*/ 4 w 4"/>
                <a:gd name="T5" fmla="*/ 0 h 4"/>
                <a:gd name="T6" fmla="*/ 1 w 4"/>
                <a:gd name="T7" fmla="*/ 0 h 4"/>
                <a:gd name="T8" fmla="*/ 0 w 4"/>
                <a:gd name="T9" fmla="*/ 1 h 4"/>
              </a:gdLst>
              <a:ahLst/>
              <a:cxnLst>
                <a:cxn ang="0">
                  <a:pos x="T0" y="T1"/>
                </a:cxn>
                <a:cxn ang="0">
                  <a:pos x="T2" y="T3"/>
                </a:cxn>
                <a:cxn ang="0">
                  <a:pos x="T4" y="T5"/>
                </a:cxn>
                <a:cxn ang="0">
                  <a:pos x="T6" y="T7"/>
                </a:cxn>
                <a:cxn ang="0">
                  <a:pos x="T8" y="T9"/>
                </a:cxn>
              </a:cxnLst>
              <a:rect l="0" t="0" r="r" b="b"/>
              <a:pathLst>
                <a:path w="4" h="4">
                  <a:moveTo>
                    <a:pt x="0" y="1"/>
                  </a:moveTo>
                  <a:cubicBezTo>
                    <a:pt x="1" y="1"/>
                    <a:pt x="2" y="3"/>
                    <a:pt x="3" y="4"/>
                  </a:cubicBezTo>
                  <a:cubicBezTo>
                    <a:pt x="4" y="4"/>
                    <a:pt x="4" y="1"/>
                    <a:pt x="4" y="0"/>
                  </a:cubicBezTo>
                  <a:cubicBezTo>
                    <a:pt x="4" y="0"/>
                    <a:pt x="3" y="0"/>
                    <a:pt x="1" y="0"/>
                  </a:cubicBezTo>
                  <a:cubicBezTo>
                    <a:pt x="0" y="0"/>
                    <a:pt x="0"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281" name="Freeform 114"/>
            <p:cNvSpPr>
              <a:spLocks/>
            </p:cNvSpPr>
            <p:nvPr/>
          </p:nvSpPr>
          <p:spPr bwMode="auto">
            <a:xfrm>
              <a:off x="7443746" y="2431158"/>
              <a:ext cx="58940" cy="14735"/>
            </a:xfrm>
            <a:custGeom>
              <a:avLst/>
              <a:gdLst>
                <a:gd name="T0" fmla="*/ 3 w 12"/>
                <a:gd name="T1" fmla="*/ 3 h 3"/>
                <a:gd name="T2" fmla="*/ 11 w 12"/>
                <a:gd name="T3" fmla="*/ 3 h 3"/>
                <a:gd name="T4" fmla="*/ 12 w 12"/>
                <a:gd name="T5" fmla="*/ 1 h 3"/>
                <a:gd name="T6" fmla="*/ 7 w 12"/>
                <a:gd name="T7" fmla="*/ 0 h 3"/>
                <a:gd name="T8" fmla="*/ 2 w 12"/>
                <a:gd name="T9" fmla="*/ 1 h 3"/>
                <a:gd name="T10" fmla="*/ 3 w 12"/>
                <a:gd name="T11" fmla="*/ 3 h 3"/>
              </a:gdLst>
              <a:ahLst/>
              <a:cxnLst>
                <a:cxn ang="0">
                  <a:pos x="T0" y="T1"/>
                </a:cxn>
                <a:cxn ang="0">
                  <a:pos x="T2" y="T3"/>
                </a:cxn>
                <a:cxn ang="0">
                  <a:pos x="T4" y="T5"/>
                </a:cxn>
                <a:cxn ang="0">
                  <a:pos x="T6" y="T7"/>
                </a:cxn>
                <a:cxn ang="0">
                  <a:pos x="T8" y="T9"/>
                </a:cxn>
                <a:cxn ang="0">
                  <a:pos x="T10" y="T11"/>
                </a:cxn>
              </a:cxnLst>
              <a:rect l="0" t="0" r="r" b="b"/>
              <a:pathLst>
                <a:path w="12" h="3">
                  <a:moveTo>
                    <a:pt x="3" y="3"/>
                  </a:moveTo>
                  <a:cubicBezTo>
                    <a:pt x="5" y="3"/>
                    <a:pt x="10" y="3"/>
                    <a:pt x="11" y="3"/>
                  </a:cubicBezTo>
                  <a:cubicBezTo>
                    <a:pt x="12" y="3"/>
                    <a:pt x="12" y="2"/>
                    <a:pt x="12" y="1"/>
                  </a:cubicBezTo>
                  <a:cubicBezTo>
                    <a:pt x="12" y="1"/>
                    <a:pt x="10" y="1"/>
                    <a:pt x="7" y="0"/>
                  </a:cubicBezTo>
                  <a:cubicBezTo>
                    <a:pt x="5" y="0"/>
                    <a:pt x="4" y="0"/>
                    <a:pt x="2" y="1"/>
                  </a:cubicBezTo>
                  <a:cubicBezTo>
                    <a:pt x="0" y="1"/>
                    <a:pt x="1" y="2"/>
                    <a:pt x="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282" name="Freeform 115"/>
            <p:cNvSpPr>
              <a:spLocks/>
            </p:cNvSpPr>
            <p:nvPr/>
          </p:nvSpPr>
          <p:spPr bwMode="auto">
            <a:xfrm>
              <a:off x="5136647" y="2321696"/>
              <a:ext cx="115776" cy="138931"/>
            </a:xfrm>
            <a:custGeom>
              <a:avLst/>
              <a:gdLst>
                <a:gd name="T0" fmla="*/ 2 w 23"/>
                <a:gd name="T1" fmla="*/ 19 h 28"/>
                <a:gd name="T2" fmla="*/ 5 w 23"/>
                <a:gd name="T3" fmla="*/ 20 h 28"/>
                <a:gd name="T4" fmla="*/ 6 w 23"/>
                <a:gd name="T5" fmla="*/ 21 h 28"/>
                <a:gd name="T6" fmla="*/ 7 w 23"/>
                <a:gd name="T7" fmla="*/ 20 h 28"/>
                <a:gd name="T8" fmla="*/ 8 w 23"/>
                <a:gd name="T9" fmla="*/ 21 h 28"/>
                <a:gd name="T10" fmla="*/ 8 w 23"/>
                <a:gd name="T11" fmla="*/ 23 h 28"/>
                <a:gd name="T12" fmla="*/ 8 w 23"/>
                <a:gd name="T13" fmla="*/ 25 h 28"/>
                <a:gd name="T14" fmla="*/ 13 w 23"/>
                <a:gd name="T15" fmla="*/ 26 h 28"/>
                <a:gd name="T16" fmla="*/ 15 w 23"/>
                <a:gd name="T17" fmla="*/ 27 h 28"/>
                <a:gd name="T18" fmla="*/ 16 w 23"/>
                <a:gd name="T19" fmla="*/ 26 h 28"/>
                <a:gd name="T20" fmla="*/ 17 w 23"/>
                <a:gd name="T21" fmla="*/ 28 h 28"/>
                <a:gd name="T22" fmla="*/ 19 w 23"/>
                <a:gd name="T23" fmla="*/ 27 h 28"/>
                <a:gd name="T24" fmla="*/ 21 w 23"/>
                <a:gd name="T25" fmla="*/ 27 h 28"/>
                <a:gd name="T26" fmla="*/ 22 w 23"/>
                <a:gd name="T27" fmla="*/ 27 h 28"/>
                <a:gd name="T28" fmla="*/ 22 w 23"/>
                <a:gd name="T29" fmla="*/ 26 h 28"/>
                <a:gd name="T30" fmla="*/ 21 w 23"/>
                <a:gd name="T31" fmla="*/ 25 h 28"/>
                <a:gd name="T32" fmla="*/ 20 w 23"/>
                <a:gd name="T33" fmla="*/ 24 h 28"/>
                <a:gd name="T34" fmla="*/ 17 w 23"/>
                <a:gd name="T35" fmla="*/ 22 h 28"/>
                <a:gd name="T36" fmla="*/ 17 w 23"/>
                <a:gd name="T37" fmla="*/ 20 h 28"/>
                <a:gd name="T38" fmla="*/ 15 w 23"/>
                <a:gd name="T39" fmla="*/ 18 h 28"/>
                <a:gd name="T40" fmla="*/ 14 w 23"/>
                <a:gd name="T41" fmla="*/ 16 h 28"/>
                <a:gd name="T42" fmla="*/ 15 w 23"/>
                <a:gd name="T43" fmla="*/ 13 h 28"/>
                <a:gd name="T44" fmla="*/ 14 w 23"/>
                <a:gd name="T45" fmla="*/ 12 h 28"/>
                <a:gd name="T46" fmla="*/ 14 w 23"/>
                <a:gd name="T47" fmla="*/ 10 h 28"/>
                <a:gd name="T48" fmla="*/ 14 w 23"/>
                <a:gd name="T49" fmla="*/ 9 h 28"/>
                <a:gd name="T50" fmla="*/ 15 w 23"/>
                <a:gd name="T51" fmla="*/ 7 h 28"/>
                <a:gd name="T52" fmla="*/ 15 w 23"/>
                <a:gd name="T53" fmla="*/ 6 h 28"/>
                <a:gd name="T54" fmla="*/ 16 w 23"/>
                <a:gd name="T55" fmla="*/ 6 h 28"/>
                <a:gd name="T56" fmla="*/ 16 w 23"/>
                <a:gd name="T57" fmla="*/ 5 h 28"/>
                <a:gd name="T58" fmla="*/ 17 w 23"/>
                <a:gd name="T59" fmla="*/ 4 h 28"/>
                <a:gd name="T60" fmla="*/ 17 w 23"/>
                <a:gd name="T61" fmla="*/ 2 h 28"/>
                <a:gd name="T62" fmla="*/ 15 w 23"/>
                <a:gd name="T63" fmla="*/ 1 h 28"/>
                <a:gd name="T64" fmla="*/ 13 w 23"/>
                <a:gd name="T65" fmla="*/ 1 h 28"/>
                <a:gd name="T66" fmla="*/ 11 w 23"/>
                <a:gd name="T67" fmla="*/ 0 h 28"/>
                <a:gd name="T68" fmla="*/ 11 w 23"/>
                <a:gd name="T69" fmla="*/ 1 h 28"/>
                <a:gd name="T70" fmla="*/ 9 w 23"/>
                <a:gd name="T71" fmla="*/ 1 h 28"/>
                <a:gd name="T72" fmla="*/ 7 w 23"/>
                <a:gd name="T73" fmla="*/ 4 h 28"/>
                <a:gd name="T74" fmla="*/ 5 w 23"/>
                <a:gd name="T75" fmla="*/ 4 h 28"/>
                <a:gd name="T76" fmla="*/ 5 w 23"/>
                <a:gd name="T77" fmla="*/ 6 h 28"/>
                <a:gd name="T78" fmla="*/ 4 w 23"/>
                <a:gd name="T79" fmla="*/ 6 h 28"/>
                <a:gd name="T80" fmla="*/ 3 w 23"/>
                <a:gd name="T81" fmla="*/ 7 h 28"/>
                <a:gd name="T82" fmla="*/ 5 w 23"/>
                <a:gd name="T83" fmla="*/ 8 h 28"/>
                <a:gd name="T84" fmla="*/ 5 w 23"/>
                <a:gd name="T85" fmla="*/ 9 h 28"/>
                <a:gd name="T86" fmla="*/ 4 w 23"/>
                <a:gd name="T87" fmla="*/ 12 h 28"/>
                <a:gd name="T88" fmla="*/ 4 w 23"/>
                <a:gd name="T89" fmla="*/ 13 h 28"/>
                <a:gd name="T90" fmla="*/ 3 w 23"/>
                <a:gd name="T91" fmla="*/ 13 h 28"/>
                <a:gd name="T92" fmla="*/ 2 w 23"/>
                <a:gd name="T93" fmla="*/ 14 h 28"/>
                <a:gd name="T94" fmla="*/ 1 w 23"/>
                <a:gd name="T95" fmla="*/ 14 h 28"/>
                <a:gd name="T96" fmla="*/ 0 w 23"/>
                <a:gd name="T97" fmla="*/ 17 h 28"/>
                <a:gd name="T98" fmla="*/ 2 w 23"/>
                <a:gd name="T99" fmla="*/ 1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3" h="28">
                  <a:moveTo>
                    <a:pt x="2" y="19"/>
                  </a:moveTo>
                  <a:cubicBezTo>
                    <a:pt x="2" y="19"/>
                    <a:pt x="4" y="20"/>
                    <a:pt x="5" y="20"/>
                  </a:cubicBezTo>
                  <a:cubicBezTo>
                    <a:pt x="5" y="20"/>
                    <a:pt x="5" y="20"/>
                    <a:pt x="6" y="21"/>
                  </a:cubicBezTo>
                  <a:cubicBezTo>
                    <a:pt x="6" y="21"/>
                    <a:pt x="7" y="21"/>
                    <a:pt x="7" y="20"/>
                  </a:cubicBezTo>
                  <a:cubicBezTo>
                    <a:pt x="8" y="20"/>
                    <a:pt x="8" y="21"/>
                    <a:pt x="8" y="21"/>
                  </a:cubicBezTo>
                  <a:cubicBezTo>
                    <a:pt x="9" y="22"/>
                    <a:pt x="8" y="22"/>
                    <a:pt x="8" y="23"/>
                  </a:cubicBezTo>
                  <a:cubicBezTo>
                    <a:pt x="9" y="24"/>
                    <a:pt x="8" y="25"/>
                    <a:pt x="8" y="25"/>
                  </a:cubicBezTo>
                  <a:cubicBezTo>
                    <a:pt x="8" y="26"/>
                    <a:pt x="12" y="26"/>
                    <a:pt x="13" y="26"/>
                  </a:cubicBezTo>
                  <a:cubicBezTo>
                    <a:pt x="13" y="26"/>
                    <a:pt x="14" y="27"/>
                    <a:pt x="15" y="27"/>
                  </a:cubicBezTo>
                  <a:cubicBezTo>
                    <a:pt x="16" y="27"/>
                    <a:pt x="15" y="26"/>
                    <a:pt x="16" y="26"/>
                  </a:cubicBezTo>
                  <a:cubicBezTo>
                    <a:pt x="16" y="26"/>
                    <a:pt x="17" y="27"/>
                    <a:pt x="17" y="28"/>
                  </a:cubicBezTo>
                  <a:cubicBezTo>
                    <a:pt x="18" y="28"/>
                    <a:pt x="19" y="27"/>
                    <a:pt x="19" y="27"/>
                  </a:cubicBezTo>
                  <a:cubicBezTo>
                    <a:pt x="19" y="27"/>
                    <a:pt x="20" y="27"/>
                    <a:pt x="21" y="27"/>
                  </a:cubicBezTo>
                  <a:cubicBezTo>
                    <a:pt x="21" y="27"/>
                    <a:pt x="21" y="27"/>
                    <a:pt x="22" y="27"/>
                  </a:cubicBezTo>
                  <a:cubicBezTo>
                    <a:pt x="23" y="26"/>
                    <a:pt x="22" y="25"/>
                    <a:pt x="22" y="26"/>
                  </a:cubicBezTo>
                  <a:cubicBezTo>
                    <a:pt x="21" y="26"/>
                    <a:pt x="21" y="25"/>
                    <a:pt x="21" y="25"/>
                  </a:cubicBezTo>
                  <a:cubicBezTo>
                    <a:pt x="21" y="24"/>
                    <a:pt x="20" y="25"/>
                    <a:pt x="20" y="24"/>
                  </a:cubicBezTo>
                  <a:cubicBezTo>
                    <a:pt x="19" y="23"/>
                    <a:pt x="17" y="22"/>
                    <a:pt x="17" y="22"/>
                  </a:cubicBezTo>
                  <a:cubicBezTo>
                    <a:pt x="17" y="22"/>
                    <a:pt x="17" y="21"/>
                    <a:pt x="17" y="20"/>
                  </a:cubicBezTo>
                  <a:cubicBezTo>
                    <a:pt x="17" y="20"/>
                    <a:pt x="15" y="18"/>
                    <a:pt x="15" y="18"/>
                  </a:cubicBezTo>
                  <a:cubicBezTo>
                    <a:pt x="15" y="17"/>
                    <a:pt x="14" y="16"/>
                    <a:pt x="14" y="16"/>
                  </a:cubicBezTo>
                  <a:cubicBezTo>
                    <a:pt x="14" y="15"/>
                    <a:pt x="14" y="14"/>
                    <a:pt x="15" y="13"/>
                  </a:cubicBezTo>
                  <a:cubicBezTo>
                    <a:pt x="15" y="13"/>
                    <a:pt x="15" y="13"/>
                    <a:pt x="14" y="12"/>
                  </a:cubicBezTo>
                  <a:cubicBezTo>
                    <a:pt x="13" y="12"/>
                    <a:pt x="14" y="11"/>
                    <a:pt x="14" y="10"/>
                  </a:cubicBezTo>
                  <a:cubicBezTo>
                    <a:pt x="14" y="10"/>
                    <a:pt x="14" y="10"/>
                    <a:pt x="14" y="9"/>
                  </a:cubicBezTo>
                  <a:cubicBezTo>
                    <a:pt x="14" y="9"/>
                    <a:pt x="15" y="8"/>
                    <a:pt x="15" y="7"/>
                  </a:cubicBezTo>
                  <a:cubicBezTo>
                    <a:pt x="15" y="7"/>
                    <a:pt x="14" y="6"/>
                    <a:pt x="15" y="6"/>
                  </a:cubicBezTo>
                  <a:cubicBezTo>
                    <a:pt x="15" y="5"/>
                    <a:pt x="16" y="6"/>
                    <a:pt x="16" y="6"/>
                  </a:cubicBezTo>
                  <a:cubicBezTo>
                    <a:pt x="17" y="6"/>
                    <a:pt x="16" y="5"/>
                    <a:pt x="16" y="5"/>
                  </a:cubicBezTo>
                  <a:cubicBezTo>
                    <a:pt x="16" y="5"/>
                    <a:pt x="17" y="4"/>
                    <a:pt x="17" y="4"/>
                  </a:cubicBezTo>
                  <a:cubicBezTo>
                    <a:pt x="18" y="4"/>
                    <a:pt x="18" y="2"/>
                    <a:pt x="17" y="2"/>
                  </a:cubicBezTo>
                  <a:cubicBezTo>
                    <a:pt x="17" y="2"/>
                    <a:pt x="16" y="2"/>
                    <a:pt x="15" y="1"/>
                  </a:cubicBezTo>
                  <a:cubicBezTo>
                    <a:pt x="15" y="1"/>
                    <a:pt x="14" y="1"/>
                    <a:pt x="13" y="1"/>
                  </a:cubicBezTo>
                  <a:cubicBezTo>
                    <a:pt x="13" y="1"/>
                    <a:pt x="12" y="0"/>
                    <a:pt x="11" y="0"/>
                  </a:cubicBezTo>
                  <a:cubicBezTo>
                    <a:pt x="10" y="0"/>
                    <a:pt x="11" y="1"/>
                    <a:pt x="11" y="1"/>
                  </a:cubicBezTo>
                  <a:cubicBezTo>
                    <a:pt x="11" y="1"/>
                    <a:pt x="9" y="1"/>
                    <a:pt x="9" y="1"/>
                  </a:cubicBezTo>
                  <a:cubicBezTo>
                    <a:pt x="8" y="1"/>
                    <a:pt x="8" y="4"/>
                    <a:pt x="7" y="4"/>
                  </a:cubicBezTo>
                  <a:cubicBezTo>
                    <a:pt x="7" y="5"/>
                    <a:pt x="6" y="4"/>
                    <a:pt x="5" y="4"/>
                  </a:cubicBezTo>
                  <a:cubicBezTo>
                    <a:pt x="5" y="4"/>
                    <a:pt x="5" y="5"/>
                    <a:pt x="5" y="6"/>
                  </a:cubicBezTo>
                  <a:cubicBezTo>
                    <a:pt x="5" y="6"/>
                    <a:pt x="5" y="6"/>
                    <a:pt x="4" y="6"/>
                  </a:cubicBezTo>
                  <a:cubicBezTo>
                    <a:pt x="3" y="6"/>
                    <a:pt x="3" y="7"/>
                    <a:pt x="3" y="7"/>
                  </a:cubicBezTo>
                  <a:cubicBezTo>
                    <a:pt x="4" y="8"/>
                    <a:pt x="5" y="8"/>
                    <a:pt x="5" y="8"/>
                  </a:cubicBezTo>
                  <a:cubicBezTo>
                    <a:pt x="6" y="8"/>
                    <a:pt x="5" y="8"/>
                    <a:pt x="5" y="9"/>
                  </a:cubicBezTo>
                  <a:cubicBezTo>
                    <a:pt x="4" y="9"/>
                    <a:pt x="4" y="11"/>
                    <a:pt x="4" y="12"/>
                  </a:cubicBezTo>
                  <a:cubicBezTo>
                    <a:pt x="4" y="13"/>
                    <a:pt x="4" y="13"/>
                    <a:pt x="4" y="13"/>
                  </a:cubicBezTo>
                  <a:cubicBezTo>
                    <a:pt x="4" y="14"/>
                    <a:pt x="4" y="13"/>
                    <a:pt x="3" y="13"/>
                  </a:cubicBezTo>
                  <a:cubicBezTo>
                    <a:pt x="2" y="13"/>
                    <a:pt x="2" y="13"/>
                    <a:pt x="2" y="14"/>
                  </a:cubicBezTo>
                  <a:cubicBezTo>
                    <a:pt x="2" y="14"/>
                    <a:pt x="2" y="14"/>
                    <a:pt x="1" y="14"/>
                  </a:cubicBezTo>
                  <a:cubicBezTo>
                    <a:pt x="1" y="14"/>
                    <a:pt x="0" y="16"/>
                    <a:pt x="0" y="17"/>
                  </a:cubicBezTo>
                  <a:cubicBezTo>
                    <a:pt x="0" y="18"/>
                    <a:pt x="1" y="19"/>
                    <a:pt x="2"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283" name="Freeform 116"/>
            <p:cNvSpPr>
              <a:spLocks/>
            </p:cNvSpPr>
            <p:nvPr/>
          </p:nvSpPr>
          <p:spPr bwMode="auto">
            <a:xfrm>
              <a:off x="5151381" y="2426947"/>
              <a:ext cx="21051" cy="14735"/>
            </a:xfrm>
            <a:custGeom>
              <a:avLst/>
              <a:gdLst>
                <a:gd name="T0" fmla="*/ 1 w 4"/>
                <a:gd name="T1" fmla="*/ 0 h 3"/>
                <a:gd name="T2" fmla="*/ 1 w 4"/>
                <a:gd name="T3" fmla="*/ 1 h 3"/>
                <a:gd name="T4" fmla="*/ 3 w 4"/>
                <a:gd name="T5" fmla="*/ 3 h 3"/>
                <a:gd name="T6" fmla="*/ 3 w 4"/>
                <a:gd name="T7" fmla="*/ 1 h 3"/>
                <a:gd name="T8" fmla="*/ 1 w 4"/>
                <a:gd name="T9" fmla="*/ 0 h 3"/>
              </a:gdLst>
              <a:ahLst/>
              <a:cxnLst>
                <a:cxn ang="0">
                  <a:pos x="T0" y="T1"/>
                </a:cxn>
                <a:cxn ang="0">
                  <a:pos x="T2" y="T3"/>
                </a:cxn>
                <a:cxn ang="0">
                  <a:pos x="T4" y="T5"/>
                </a:cxn>
                <a:cxn ang="0">
                  <a:pos x="T6" y="T7"/>
                </a:cxn>
                <a:cxn ang="0">
                  <a:pos x="T8" y="T9"/>
                </a:cxn>
              </a:cxnLst>
              <a:rect l="0" t="0" r="r" b="b"/>
              <a:pathLst>
                <a:path w="4" h="3">
                  <a:moveTo>
                    <a:pt x="1" y="0"/>
                  </a:moveTo>
                  <a:cubicBezTo>
                    <a:pt x="0" y="0"/>
                    <a:pt x="0" y="1"/>
                    <a:pt x="1" y="1"/>
                  </a:cubicBezTo>
                  <a:cubicBezTo>
                    <a:pt x="2" y="2"/>
                    <a:pt x="2" y="3"/>
                    <a:pt x="3" y="3"/>
                  </a:cubicBezTo>
                  <a:cubicBezTo>
                    <a:pt x="4" y="3"/>
                    <a:pt x="3" y="2"/>
                    <a:pt x="3" y="1"/>
                  </a:cubicBezTo>
                  <a:cubicBezTo>
                    <a:pt x="3" y="1"/>
                    <a:pt x="2"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284" name="Freeform 117"/>
            <p:cNvSpPr>
              <a:spLocks/>
            </p:cNvSpPr>
            <p:nvPr/>
          </p:nvSpPr>
          <p:spPr bwMode="auto">
            <a:xfrm>
              <a:off x="5161905" y="2125929"/>
              <a:ext cx="269443" cy="199977"/>
            </a:xfrm>
            <a:custGeom>
              <a:avLst/>
              <a:gdLst>
                <a:gd name="T0" fmla="*/ 4 w 54"/>
                <a:gd name="T1" fmla="*/ 37 h 40"/>
                <a:gd name="T2" fmla="*/ 9 w 54"/>
                <a:gd name="T3" fmla="*/ 39 h 40"/>
                <a:gd name="T4" fmla="*/ 14 w 54"/>
                <a:gd name="T5" fmla="*/ 40 h 40"/>
                <a:gd name="T6" fmla="*/ 15 w 54"/>
                <a:gd name="T7" fmla="*/ 37 h 40"/>
                <a:gd name="T8" fmla="*/ 17 w 54"/>
                <a:gd name="T9" fmla="*/ 36 h 40"/>
                <a:gd name="T10" fmla="*/ 17 w 54"/>
                <a:gd name="T11" fmla="*/ 34 h 40"/>
                <a:gd name="T12" fmla="*/ 18 w 54"/>
                <a:gd name="T13" fmla="*/ 32 h 40"/>
                <a:gd name="T14" fmla="*/ 19 w 54"/>
                <a:gd name="T15" fmla="*/ 31 h 40"/>
                <a:gd name="T16" fmla="*/ 20 w 54"/>
                <a:gd name="T17" fmla="*/ 28 h 40"/>
                <a:gd name="T18" fmla="*/ 20 w 54"/>
                <a:gd name="T19" fmla="*/ 27 h 40"/>
                <a:gd name="T20" fmla="*/ 23 w 54"/>
                <a:gd name="T21" fmla="*/ 26 h 40"/>
                <a:gd name="T22" fmla="*/ 23 w 54"/>
                <a:gd name="T23" fmla="*/ 24 h 40"/>
                <a:gd name="T24" fmla="*/ 27 w 54"/>
                <a:gd name="T25" fmla="*/ 24 h 40"/>
                <a:gd name="T26" fmla="*/ 29 w 54"/>
                <a:gd name="T27" fmla="*/ 21 h 40"/>
                <a:gd name="T28" fmla="*/ 31 w 54"/>
                <a:gd name="T29" fmla="*/ 21 h 40"/>
                <a:gd name="T30" fmla="*/ 35 w 54"/>
                <a:gd name="T31" fmla="*/ 18 h 40"/>
                <a:gd name="T32" fmla="*/ 41 w 54"/>
                <a:gd name="T33" fmla="*/ 15 h 40"/>
                <a:gd name="T34" fmla="*/ 48 w 54"/>
                <a:gd name="T35" fmla="*/ 15 h 40"/>
                <a:gd name="T36" fmla="*/ 52 w 54"/>
                <a:gd name="T37" fmla="*/ 12 h 40"/>
                <a:gd name="T38" fmla="*/ 53 w 54"/>
                <a:gd name="T39" fmla="*/ 10 h 40"/>
                <a:gd name="T40" fmla="*/ 54 w 54"/>
                <a:gd name="T41" fmla="*/ 8 h 40"/>
                <a:gd name="T42" fmla="*/ 54 w 54"/>
                <a:gd name="T43" fmla="*/ 4 h 40"/>
                <a:gd name="T44" fmla="*/ 52 w 54"/>
                <a:gd name="T45" fmla="*/ 1 h 40"/>
                <a:gd name="T46" fmla="*/ 49 w 54"/>
                <a:gd name="T47" fmla="*/ 1 h 40"/>
                <a:gd name="T48" fmla="*/ 46 w 54"/>
                <a:gd name="T49" fmla="*/ 1 h 40"/>
                <a:gd name="T50" fmla="*/ 44 w 54"/>
                <a:gd name="T51" fmla="*/ 5 h 40"/>
                <a:gd name="T52" fmla="*/ 40 w 54"/>
                <a:gd name="T53" fmla="*/ 9 h 40"/>
                <a:gd name="T54" fmla="*/ 34 w 54"/>
                <a:gd name="T55" fmla="*/ 10 h 40"/>
                <a:gd name="T56" fmla="*/ 31 w 54"/>
                <a:gd name="T57" fmla="*/ 9 h 40"/>
                <a:gd name="T58" fmla="*/ 28 w 54"/>
                <a:gd name="T59" fmla="*/ 9 h 40"/>
                <a:gd name="T60" fmla="*/ 25 w 54"/>
                <a:gd name="T61" fmla="*/ 9 h 40"/>
                <a:gd name="T62" fmla="*/ 24 w 54"/>
                <a:gd name="T63" fmla="*/ 11 h 40"/>
                <a:gd name="T64" fmla="*/ 20 w 54"/>
                <a:gd name="T65" fmla="*/ 15 h 40"/>
                <a:gd name="T66" fmla="*/ 18 w 54"/>
                <a:gd name="T67" fmla="*/ 15 h 40"/>
                <a:gd name="T68" fmla="*/ 15 w 54"/>
                <a:gd name="T69" fmla="*/ 18 h 40"/>
                <a:gd name="T70" fmla="*/ 14 w 54"/>
                <a:gd name="T71" fmla="*/ 19 h 40"/>
                <a:gd name="T72" fmla="*/ 11 w 54"/>
                <a:gd name="T73" fmla="*/ 23 h 40"/>
                <a:gd name="T74" fmla="*/ 8 w 54"/>
                <a:gd name="T75" fmla="*/ 24 h 40"/>
                <a:gd name="T76" fmla="*/ 9 w 54"/>
                <a:gd name="T77" fmla="*/ 25 h 40"/>
                <a:gd name="T78" fmla="*/ 8 w 54"/>
                <a:gd name="T79" fmla="*/ 27 h 40"/>
                <a:gd name="T80" fmla="*/ 7 w 54"/>
                <a:gd name="T81" fmla="*/ 29 h 40"/>
                <a:gd name="T82" fmla="*/ 8 w 54"/>
                <a:gd name="T83" fmla="*/ 32 h 40"/>
                <a:gd name="T84" fmla="*/ 4 w 54"/>
                <a:gd name="T85" fmla="*/ 33 h 40"/>
                <a:gd name="T86" fmla="*/ 1 w 54"/>
                <a:gd name="T87" fmla="*/ 3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4" h="40">
                  <a:moveTo>
                    <a:pt x="4" y="35"/>
                  </a:moveTo>
                  <a:cubicBezTo>
                    <a:pt x="4" y="35"/>
                    <a:pt x="4" y="37"/>
                    <a:pt x="4" y="37"/>
                  </a:cubicBezTo>
                  <a:cubicBezTo>
                    <a:pt x="4" y="37"/>
                    <a:pt x="6" y="37"/>
                    <a:pt x="7" y="38"/>
                  </a:cubicBezTo>
                  <a:cubicBezTo>
                    <a:pt x="7" y="38"/>
                    <a:pt x="8" y="38"/>
                    <a:pt x="9" y="39"/>
                  </a:cubicBezTo>
                  <a:cubicBezTo>
                    <a:pt x="9" y="39"/>
                    <a:pt x="11" y="39"/>
                    <a:pt x="11" y="39"/>
                  </a:cubicBezTo>
                  <a:cubicBezTo>
                    <a:pt x="11" y="40"/>
                    <a:pt x="13" y="40"/>
                    <a:pt x="14" y="40"/>
                  </a:cubicBezTo>
                  <a:cubicBezTo>
                    <a:pt x="14" y="40"/>
                    <a:pt x="15" y="39"/>
                    <a:pt x="15" y="39"/>
                  </a:cubicBezTo>
                  <a:cubicBezTo>
                    <a:pt x="15" y="38"/>
                    <a:pt x="16" y="37"/>
                    <a:pt x="15" y="37"/>
                  </a:cubicBezTo>
                  <a:cubicBezTo>
                    <a:pt x="14" y="36"/>
                    <a:pt x="14" y="36"/>
                    <a:pt x="14" y="36"/>
                  </a:cubicBezTo>
                  <a:cubicBezTo>
                    <a:pt x="14" y="36"/>
                    <a:pt x="16" y="36"/>
                    <a:pt x="17" y="36"/>
                  </a:cubicBezTo>
                  <a:cubicBezTo>
                    <a:pt x="17" y="35"/>
                    <a:pt x="16" y="35"/>
                    <a:pt x="16" y="34"/>
                  </a:cubicBezTo>
                  <a:cubicBezTo>
                    <a:pt x="16" y="34"/>
                    <a:pt x="17" y="35"/>
                    <a:pt x="17" y="34"/>
                  </a:cubicBezTo>
                  <a:cubicBezTo>
                    <a:pt x="17" y="34"/>
                    <a:pt x="17" y="33"/>
                    <a:pt x="16" y="33"/>
                  </a:cubicBezTo>
                  <a:cubicBezTo>
                    <a:pt x="16" y="32"/>
                    <a:pt x="17" y="32"/>
                    <a:pt x="18" y="32"/>
                  </a:cubicBezTo>
                  <a:cubicBezTo>
                    <a:pt x="19" y="32"/>
                    <a:pt x="18" y="32"/>
                    <a:pt x="18" y="31"/>
                  </a:cubicBezTo>
                  <a:cubicBezTo>
                    <a:pt x="17" y="31"/>
                    <a:pt x="18" y="31"/>
                    <a:pt x="19" y="31"/>
                  </a:cubicBezTo>
                  <a:cubicBezTo>
                    <a:pt x="19" y="31"/>
                    <a:pt x="20" y="31"/>
                    <a:pt x="20" y="30"/>
                  </a:cubicBezTo>
                  <a:cubicBezTo>
                    <a:pt x="20" y="29"/>
                    <a:pt x="20" y="28"/>
                    <a:pt x="20" y="28"/>
                  </a:cubicBezTo>
                  <a:cubicBezTo>
                    <a:pt x="21" y="28"/>
                    <a:pt x="22" y="28"/>
                    <a:pt x="22" y="28"/>
                  </a:cubicBezTo>
                  <a:cubicBezTo>
                    <a:pt x="22" y="28"/>
                    <a:pt x="20" y="28"/>
                    <a:pt x="20" y="27"/>
                  </a:cubicBezTo>
                  <a:cubicBezTo>
                    <a:pt x="20" y="27"/>
                    <a:pt x="21" y="27"/>
                    <a:pt x="21" y="27"/>
                  </a:cubicBezTo>
                  <a:cubicBezTo>
                    <a:pt x="22" y="27"/>
                    <a:pt x="22" y="27"/>
                    <a:pt x="23" y="26"/>
                  </a:cubicBezTo>
                  <a:cubicBezTo>
                    <a:pt x="23" y="26"/>
                    <a:pt x="23" y="26"/>
                    <a:pt x="24" y="26"/>
                  </a:cubicBezTo>
                  <a:cubicBezTo>
                    <a:pt x="24" y="25"/>
                    <a:pt x="24" y="25"/>
                    <a:pt x="23" y="24"/>
                  </a:cubicBezTo>
                  <a:cubicBezTo>
                    <a:pt x="23" y="24"/>
                    <a:pt x="25" y="25"/>
                    <a:pt x="26" y="25"/>
                  </a:cubicBezTo>
                  <a:cubicBezTo>
                    <a:pt x="27" y="25"/>
                    <a:pt x="27" y="24"/>
                    <a:pt x="27" y="24"/>
                  </a:cubicBezTo>
                  <a:cubicBezTo>
                    <a:pt x="27" y="24"/>
                    <a:pt x="28" y="24"/>
                    <a:pt x="28" y="24"/>
                  </a:cubicBezTo>
                  <a:cubicBezTo>
                    <a:pt x="29" y="24"/>
                    <a:pt x="29" y="22"/>
                    <a:pt x="29" y="21"/>
                  </a:cubicBezTo>
                  <a:cubicBezTo>
                    <a:pt x="29" y="21"/>
                    <a:pt x="29" y="21"/>
                    <a:pt x="30" y="22"/>
                  </a:cubicBezTo>
                  <a:cubicBezTo>
                    <a:pt x="30" y="22"/>
                    <a:pt x="31" y="22"/>
                    <a:pt x="31" y="21"/>
                  </a:cubicBezTo>
                  <a:cubicBezTo>
                    <a:pt x="32" y="21"/>
                    <a:pt x="32" y="21"/>
                    <a:pt x="32" y="20"/>
                  </a:cubicBezTo>
                  <a:cubicBezTo>
                    <a:pt x="33" y="20"/>
                    <a:pt x="35" y="19"/>
                    <a:pt x="35" y="18"/>
                  </a:cubicBezTo>
                  <a:cubicBezTo>
                    <a:pt x="36" y="18"/>
                    <a:pt x="38" y="17"/>
                    <a:pt x="38" y="16"/>
                  </a:cubicBezTo>
                  <a:cubicBezTo>
                    <a:pt x="39" y="15"/>
                    <a:pt x="41" y="15"/>
                    <a:pt x="41" y="15"/>
                  </a:cubicBezTo>
                  <a:cubicBezTo>
                    <a:pt x="42" y="15"/>
                    <a:pt x="43" y="15"/>
                    <a:pt x="45" y="16"/>
                  </a:cubicBezTo>
                  <a:cubicBezTo>
                    <a:pt x="46" y="16"/>
                    <a:pt x="47" y="16"/>
                    <a:pt x="48" y="15"/>
                  </a:cubicBezTo>
                  <a:cubicBezTo>
                    <a:pt x="49" y="15"/>
                    <a:pt x="49" y="14"/>
                    <a:pt x="49" y="14"/>
                  </a:cubicBezTo>
                  <a:cubicBezTo>
                    <a:pt x="50" y="13"/>
                    <a:pt x="52" y="13"/>
                    <a:pt x="52" y="12"/>
                  </a:cubicBezTo>
                  <a:cubicBezTo>
                    <a:pt x="53" y="12"/>
                    <a:pt x="54" y="11"/>
                    <a:pt x="54" y="11"/>
                  </a:cubicBezTo>
                  <a:cubicBezTo>
                    <a:pt x="53" y="11"/>
                    <a:pt x="53" y="11"/>
                    <a:pt x="53" y="10"/>
                  </a:cubicBezTo>
                  <a:cubicBezTo>
                    <a:pt x="53" y="10"/>
                    <a:pt x="53" y="9"/>
                    <a:pt x="54" y="8"/>
                  </a:cubicBezTo>
                  <a:cubicBezTo>
                    <a:pt x="54" y="8"/>
                    <a:pt x="54" y="8"/>
                    <a:pt x="54" y="8"/>
                  </a:cubicBezTo>
                  <a:cubicBezTo>
                    <a:pt x="53" y="7"/>
                    <a:pt x="53" y="6"/>
                    <a:pt x="53" y="5"/>
                  </a:cubicBezTo>
                  <a:cubicBezTo>
                    <a:pt x="53" y="5"/>
                    <a:pt x="54" y="5"/>
                    <a:pt x="54" y="4"/>
                  </a:cubicBezTo>
                  <a:cubicBezTo>
                    <a:pt x="54" y="4"/>
                    <a:pt x="53" y="3"/>
                    <a:pt x="53" y="3"/>
                  </a:cubicBezTo>
                  <a:cubicBezTo>
                    <a:pt x="52" y="2"/>
                    <a:pt x="52" y="2"/>
                    <a:pt x="52" y="1"/>
                  </a:cubicBezTo>
                  <a:cubicBezTo>
                    <a:pt x="52" y="1"/>
                    <a:pt x="51" y="1"/>
                    <a:pt x="50" y="0"/>
                  </a:cubicBezTo>
                  <a:cubicBezTo>
                    <a:pt x="49" y="0"/>
                    <a:pt x="49" y="0"/>
                    <a:pt x="49" y="1"/>
                  </a:cubicBezTo>
                  <a:cubicBezTo>
                    <a:pt x="49" y="1"/>
                    <a:pt x="48" y="1"/>
                    <a:pt x="48" y="0"/>
                  </a:cubicBezTo>
                  <a:cubicBezTo>
                    <a:pt x="48" y="0"/>
                    <a:pt x="46" y="1"/>
                    <a:pt x="46" y="1"/>
                  </a:cubicBezTo>
                  <a:cubicBezTo>
                    <a:pt x="45" y="1"/>
                    <a:pt x="46" y="2"/>
                    <a:pt x="46" y="2"/>
                  </a:cubicBezTo>
                  <a:cubicBezTo>
                    <a:pt x="46" y="3"/>
                    <a:pt x="45" y="4"/>
                    <a:pt x="44" y="5"/>
                  </a:cubicBezTo>
                  <a:cubicBezTo>
                    <a:pt x="44" y="6"/>
                    <a:pt x="43" y="7"/>
                    <a:pt x="42" y="7"/>
                  </a:cubicBezTo>
                  <a:cubicBezTo>
                    <a:pt x="41" y="7"/>
                    <a:pt x="41" y="8"/>
                    <a:pt x="40" y="9"/>
                  </a:cubicBezTo>
                  <a:cubicBezTo>
                    <a:pt x="39" y="9"/>
                    <a:pt x="37" y="10"/>
                    <a:pt x="36" y="10"/>
                  </a:cubicBezTo>
                  <a:cubicBezTo>
                    <a:pt x="34" y="10"/>
                    <a:pt x="35" y="10"/>
                    <a:pt x="34" y="10"/>
                  </a:cubicBezTo>
                  <a:cubicBezTo>
                    <a:pt x="33" y="11"/>
                    <a:pt x="33" y="9"/>
                    <a:pt x="32" y="9"/>
                  </a:cubicBezTo>
                  <a:cubicBezTo>
                    <a:pt x="32" y="8"/>
                    <a:pt x="32" y="9"/>
                    <a:pt x="31" y="9"/>
                  </a:cubicBezTo>
                  <a:cubicBezTo>
                    <a:pt x="31" y="10"/>
                    <a:pt x="31" y="10"/>
                    <a:pt x="30" y="10"/>
                  </a:cubicBezTo>
                  <a:cubicBezTo>
                    <a:pt x="30" y="10"/>
                    <a:pt x="28" y="9"/>
                    <a:pt x="28" y="9"/>
                  </a:cubicBezTo>
                  <a:cubicBezTo>
                    <a:pt x="28" y="8"/>
                    <a:pt x="27" y="9"/>
                    <a:pt x="26" y="9"/>
                  </a:cubicBezTo>
                  <a:cubicBezTo>
                    <a:pt x="26" y="10"/>
                    <a:pt x="26" y="9"/>
                    <a:pt x="25" y="9"/>
                  </a:cubicBezTo>
                  <a:cubicBezTo>
                    <a:pt x="24" y="9"/>
                    <a:pt x="25" y="10"/>
                    <a:pt x="25" y="10"/>
                  </a:cubicBezTo>
                  <a:cubicBezTo>
                    <a:pt x="26" y="10"/>
                    <a:pt x="25" y="11"/>
                    <a:pt x="24" y="11"/>
                  </a:cubicBezTo>
                  <a:cubicBezTo>
                    <a:pt x="24" y="12"/>
                    <a:pt x="22" y="14"/>
                    <a:pt x="21" y="14"/>
                  </a:cubicBezTo>
                  <a:cubicBezTo>
                    <a:pt x="20" y="14"/>
                    <a:pt x="20" y="15"/>
                    <a:pt x="20" y="15"/>
                  </a:cubicBezTo>
                  <a:cubicBezTo>
                    <a:pt x="19" y="15"/>
                    <a:pt x="19" y="14"/>
                    <a:pt x="19" y="14"/>
                  </a:cubicBezTo>
                  <a:cubicBezTo>
                    <a:pt x="18" y="14"/>
                    <a:pt x="18" y="15"/>
                    <a:pt x="18" y="15"/>
                  </a:cubicBezTo>
                  <a:cubicBezTo>
                    <a:pt x="19" y="16"/>
                    <a:pt x="18" y="16"/>
                    <a:pt x="17" y="16"/>
                  </a:cubicBezTo>
                  <a:cubicBezTo>
                    <a:pt x="16" y="17"/>
                    <a:pt x="16" y="17"/>
                    <a:pt x="15" y="18"/>
                  </a:cubicBezTo>
                  <a:cubicBezTo>
                    <a:pt x="14" y="18"/>
                    <a:pt x="15" y="19"/>
                    <a:pt x="15" y="19"/>
                  </a:cubicBezTo>
                  <a:cubicBezTo>
                    <a:pt x="15" y="20"/>
                    <a:pt x="14" y="19"/>
                    <a:pt x="14" y="19"/>
                  </a:cubicBezTo>
                  <a:cubicBezTo>
                    <a:pt x="13" y="19"/>
                    <a:pt x="12" y="20"/>
                    <a:pt x="13" y="20"/>
                  </a:cubicBezTo>
                  <a:cubicBezTo>
                    <a:pt x="13" y="20"/>
                    <a:pt x="11" y="22"/>
                    <a:pt x="11" y="23"/>
                  </a:cubicBezTo>
                  <a:cubicBezTo>
                    <a:pt x="10" y="23"/>
                    <a:pt x="10" y="23"/>
                    <a:pt x="10" y="23"/>
                  </a:cubicBezTo>
                  <a:cubicBezTo>
                    <a:pt x="9" y="23"/>
                    <a:pt x="8" y="23"/>
                    <a:pt x="8" y="24"/>
                  </a:cubicBezTo>
                  <a:cubicBezTo>
                    <a:pt x="8" y="24"/>
                    <a:pt x="9" y="24"/>
                    <a:pt x="9" y="24"/>
                  </a:cubicBezTo>
                  <a:cubicBezTo>
                    <a:pt x="10" y="24"/>
                    <a:pt x="9" y="25"/>
                    <a:pt x="9" y="25"/>
                  </a:cubicBezTo>
                  <a:cubicBezTo>
                    <a:pt x="8" y="26"/>
                    <a:pt x="10" y="26"/>
                    <a:pt x="10" y="27"/>
                  </a:cubicBezTo>
                  <a:cubicBezTo>
                    <a:pt x="10" y="27"/>
                    <a:pt x="9" y="27"/>
                    <a:pt x="8" y="27"/>
                  </a:cubicBezTo>
                  <a:cubicBezTo>
                    <a:pt x="7" y="27"/>
                    <a:pt x="8" y="28"/>
                    <a:pt x="9" y="29"/>
                  </a:cubicBezTo>
                  <a:cubicBezTo>
                    <a:pt x="10" y="29"/>
                    <a:pt x="8" y="29"/>
                    <a:pt x="7" y="29"/>
                  </a:cubicBezTo>
                  <a:cubicBezTo>
                    <a:pt x="6" y="29"/>
                    <a:pt x="8" y="30"/>
                    <a:pt x="7" y="31"/>
                  </a:cubicBezTo>
                  <a:cubicBezTo>
                    <a:pt x="7" y="31"/>
                    <a:pt x="8" y="32"/>
                    <a:pt x="8" y="32"/>
                  </a:cubicBezTo>
                  <a:cubicBezTo>
                    <a:pt x="8" y="33"/>
                    <a:pt x="7" y="32"/>
                    <a:pt x="6" y="32"/>
                  </a:cubicBezTo>
                  <a:cubicBezTo>
                    <a:pt x="5" y="32"/>
                    <a:pt x="5" y="32"/>
                    <a:pt x="4" y="33"/>
                  </a:cubicBezTo>
                  <a:cubicBezTo>
                    <a:pt x="4" y="33"/>
                    <a:pt x="5" y="34"/>
                    <a:pt x="4" y="34"/>
                  </a:cubicBezTo>
                  <a:cubicBezTo>
                    <a:pt x="2" y="34"/>
                    <a:pt x="2" y="34"/>
                    <a:pt x="1" y="36"/>
                  </a:cubicBezTo>
                  <a:cubicBezTo>
                    <a:pt x="0" y="37"/>
                    <a:pt x="3" y="35"/>
                    <a:pt x="4"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285" name="Freeform 118"/>
            <p:cNvSpPr>
              <a:spLocks/>
            </p:cNvSpPr>
            <p:nvPr/>
          </p:nvSpPr>
          <p:spPr bwMode="auto">
            <a:xfrm>
              <a:off x="4593551" y="2441681"/>
              <a:ext cx="29471" cy="23155"/>
            </a:xfrm>
            <a:custGeom>
              <a:avLst/>
              <a:gdLst>
                <a:gd name="T0" fmla="*/ 1 w 6"/>
                <a:gd name="T1" fmla="*/ 5 h 5"/>
                <a:gd name="T2" fmla="*/ 6 w 6"/>
                <a:gd name="T3" fmla="*/ 2 h 5"/>
                <a:gd name="T4" fmla="*/ 5 w 6"/>
                <a:gd name="T5" fmla="*/ 1 h 5"/>
                <a:gd name="T6" fmla="*/ 1 w 6"/>
                <a:gd name="T7" fmla="*/ 3 h 5"/>
                <a:gd name="T8" fmla="*/ 1 w 6"/>
                <a:gd name="T9" fmla="*/ 5 h 5"/>
              </a:gdLst>
              <a:ahLst/>
              <a:cxnLst>
                <a:cxn ang="0">
                  <a:pos x="T0" y="T1"/>
                </a:cxn>
                <a:cxn ang="0">
                  <a:pos x="T2" y="T3"/>
                </a:cxn>
                <a:cxn ang="0">
                  <a:pos x="T4" y="T5"/>
                </a:cxn>
                <a:cxn ang="0">
                  <a:pos x="T6" y="T7"/>
                </a:cxn>
                <a:cxn ang="0">
                  <a:pos x="T8" y="T9"/>
                </a:cxn>
              </a:cxnLst>
              <a:rect l="0" t="0" r="r" b="b"/>
              <a:pathLst>
                <a:path w="6" h="5">
                  <a:moveTo>
                    <a:pt x="1" y="5"/>
                  </a:moveTo>
                  <a:cubicBezTo>
                    <a:pt x="2" y="4"/>
                    <a:pt x="6" y="3"/>
                    <a:pt x="6" y="2"/>
                  </a:cubicBezTo>
                  <a:cubicBezTo>
                    <a:pt x="6" y="1"/>
                    <a:pt x="6" y="0"/>
                    <a:pt x="5" y="1"/>
                  </a:cubicBezTo>
                  <a:cubicBezTo>
                    <a:pt x="4" y="1"/>
                    <a:pt x="1" y="2"/>
                    <a:pt x="1" y="3"/>
                  </a:cubicBezTo>
                  <a:cubicBezTo>
                    <a:pt x="1" y="3"/>
                    <a:pt x="0" y="5"/>
                    <a:pt x="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286" name="Freeform 119"/>
            <p:cNvSpPr>
              <a:spLocks/>
            </p:cNvSpPr>
            <p:nvPr/>
          </p:nvSpPr>
          <p:spPr bwMode="auto">
            <a:xfrm>
              <a:off x="4498827" y="2504833"/>
              <a:ext cx="25260" cy="31575"/>
            </a:xfrm>
            <a:custGeom>
              <a:avLst/>
              <a:gdLst>
                <a:gd name="T0" fmla="*/ 1 w 5"/>
                <a:gd name="T1" fmla="*/ 5 h 6"/>
                <a:gd name="T2" fmla="*/ 5 w 5"/>
                <a:gd name="T3" fmla="*/ 2 h 6"/>
                <a:gd name="T4" fmla="*/ 3 w 5"/>
                <a:gd name="T5" fmla="*/ 1 h 6"/>
                <a:gd name="T6" fmla="*/ 2 w 5"/>
                <a:gd name="T7" fmla="*/ 3 h 6"/>
                <a:gd name="T8" fmla="*/ 1 w 5"/>
                <a:gd name="T9" fmla="*/ 5 h 6"/>
              </a:gdLst>
              <a:ahLst/>
              <a:cxnLst>
                <a:cxn ang="0">
                  <a:pos x="T0" y="T1"/>
                </a:cxn>
                <a:cxn ang="0">
                  <a:pos x="T2" y="T3"/>
                </a:cxn>
                <a:cxn ang="0">
                  <a:pos x="T4" y="T5"/>
                </a:cxn>
                <a:cxn ang="0">
                  <a:pos x="T6" y="T7"/>
                </a:cxn>
                <a:cxn ang="0">
                  <a:pos x="T8" y="T9"/>
                </a:cxn>
              </a:cxnLst>
              <a:rect l="0" t="0" r="r" b="b"/>
              <a:pathLst>
                <a:path w="5" h="6">
                  <a:moveTo>
                    <a:pt x="1" y="5"/>
                  </a:moveTo>
                  <a:cubicBezTo>
                    <a:pt x="2" y="4"/>
                    <a:pt x="5" y="3"/>
                    <a:pt x="5" y="2"/>
                  </a:cubicBezTo>
                  <a:cubicBezTo>
                    <a:pt x="4" y="2"/>
                    <a:pt x="4" y="0"/>
                    <a:pt x="3" y="1"/>
                  </a:cubicBezTo>
                  <a:cubicBezTo>
                    <a:pt x="2" y="1"/>
                    <a:pt x="3" y="3"/>
                    <a:pt x="2" y="3"/>
                  </a:cubicBezTo>
                  <a:cubicBezTo>
                    <a:pt x="2" y="4"/>
                    <a:pt x="0" y="6"/>
                    <a:pt x="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287" name="Freeform 120"/>
            <p:cNvSpPr>
              <a:spLocks/>
            </p:cNvSpPr>
            <p:nvPr/>
          </p:nvSpPr>
          <p:spPr bwMode="auto">
            <a:xfrm>
              <a:off x="4804054" y="3529975"/>
              <a:ext cx="44205" cy="25260"/>
            </a:xfrm>
            <a:custGeom>
              <a:avLst/>
              <a:gdLst>
                <a:gd name="T0" fmla="*/ 7 w 9"/>
                <a:gd name="T1" fmla="*/ 4 h 5"/>
                <a:gd name="T2" fmla="*/ 8 w 9"/>
                <a:gd name="T3" fmla="*/ 0 h 5"/>
                <a:gd name="T4" fmla="*/ 3 w 9"/>
                <a:gd name="T5" fmla="*/ 2 h 5"/>
                <a:gd name="T6" fmla="*/ 0 w 9"/>
                <a:gd name="T7" fmla="*/ 4 h 5"/>
                <a:gd name="T8" fmla="*/ 7 w 9"/>
                <a:gd name="T9" fmla="*/ 4 h 5"/>
              </a:gdLst>
              <a:ahLst/>
              <a:cxnLst>
                <a:cxn ang="0">
                  <a:pos x="T0" y="T1"/>
                </a:cxn>
                <a:cxn ang="0">
                  <a:pos x="T2" y="T3"/>
                </a:cxn>
                <a:cxn ang="0">
                  <a:pos x="T4" y="T5"/>
                </a:cxn>
                <a:cxn ang="0">
                  <a:pos x="T6" y="T7"/>
                </a:cxn>
                <a:cxn ang="0">
                  <a:pos x="T8" y="T9"/>
                </a:cxn>
              </a:cxnLst>
              <a:rect l="0" t="0" r="r" b="b"/>
              <a:pathLst>
                <a:path w="9" h="5">
                  <a:moveTo>
                    <a:pt x="7" y="4"/>
                  </a:moveTo>
                  <a:cubicBezTo>
                    <a:pt x="8" y="4"/>
                    <a:pt x="8" y="0"/>
                    <a:pt x="8" y="0"/>
                  </a:cubicBezTo>
                  <a:cubicBezTo>
                    <a:pt x="9" y="0"/>
                    <a:pt x="5" y="2"/>
                    <a:pt x="3" y="2"/>
                  </a:cubicBezTo>
                  <a:cubicBezTo>
                    <a:pt x="0" y="2"/>
                    <a:pt x="0" y="3"/>
                    <a:pt x="0" y="4"/>
                  </a:cubicBezTo>
                  <a:cubicBezTo>
                    <a:pt x="0" y="5"/>
                    <a:pt x="6" y="4"/>
                    <a:pt x="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288" name="Freeform 121"/>
            <p:cNvSpPr>
              <a:spLocks/>
            </p:cNvSpPr>
            <p:nvPr/>
          </p:nvSpPr>
          <p:spPr bwMode="auto">
            <a:xfrm>
              <a:off x="1600217" y="3140547"/>
              <a:ext cx="90516" cy="65256"/>
            </a:xfrm>
            <a:custGeom>
              <a:avLst/>
              <a:gdLst>
                <a:gd name="T0" fmla="*/ 9 w 18"/>
                <a:gd name="T1" fmla="*/ 9 h 13"/>
                <a:gd name="T2" fmla="*/ 11 w 18"/>
                <a:gd name="T3" fmla="*/ 11 h 13"/>
                <a:gd name="T4" fmla="*/ 16 w 18"/>
                <a:gd name="T5" fmla="*/ 13 h 13"/>
                <a:gd name="T6" fmla="*/ 15 w 18"/>
                <a:gd name="T7" fmla="*/ 8 h 13"/>
                <a:gd name="T8" fmla="*/ 12 w 18"/>
                <a:gd name="T9" fmla="*/ 6 h 13"/>
                <a:gd name="T10" fmla="*/ 8 w 18"/>
                <a:gd name="T11" fmla="*/ 2 h 13"/>
                <a:gd name="T12" fmla="*/ 2 w 18"/>
                <a:gd name="T13" fmla="*/ 0 h 13"/>
                <a:gd name="T14" fmla="*/ 1 w 18"/>
                <a:gd name="T15" fmla="*/ 2 h 13"/>
                <a:gd name="T16" fmla="*/ 7 w 18"/>
                <a:gd name="T17" fmla="*/ 8 h 13"/>
                <a:gd name="T18" fmla="*/ 9 w 18"/>
                <a:gd name="T19"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3">
                  <a:moveTo>
                    <a:pt x="9" y="9"/>
                  </a:moveTo>
                  <a:cubicBezTo>
                    <a:pt x="10" y="9"/>
                    <a:pt x="11" y="9"/>
                    <a:pt x="11" y="11"/>
                  </a:cubicBezTo>
                  <a:cubicBezTo>
                    <a:pt x="11" y="12"/>
                    <a:pt x="14" y="13"/>
                    <a:pt x="16" y="13"/>
                  </a:cubicBezTo>
                  <a:cubicBezTo>
                    <a:pt x="18" y="12"/>
                    <a:pt x="16" y="10"/>
                    <a:pt x="15" y="8"/>
                  </a:cubicBezTo>
                  <a:cubicBezTo>
                    <a:pt x="14" y="7"/>
                    <a:pt x="12" y="6"/>
                    <a:pt x="12" y="6"/>
                  </a:cubicBezTo>
                  <a:cubicBezTo>
                    <a:pt x="12" y="5"/>
                    <a:pt x="10" y="3"/>
                    <a:pt x="8" y="2"/>
                  </a:cubicBezTo>
                  <a:cubicBezTo>
                    <a:pt x="7" y="2"/>
                    <a:pt x="3" y="0"/>
                    <a:pt x="2" y="0"/>
                  </a:cubicBezTo>
                  <a:cubicBezTo>
                    <a:pt x="1" y="0"/>
                    <a:pt x="0" y="1"/>
                    <a:pt x="1" y="2"/>
                  </a:cubicBezTo>
                  <a:cubicBezTo>
                    <a:pt x="2" y="3"/>
                    <a:pt x="6" y="6"/>
                    <a:pt x="7" y="8"/>
                  </a:cubicBezTo>
                  <a:cubicBezTo>
                    <a:pt x="9" y="9"/>
                    <a:pt x="9" y="9"/>
                    <a:pt x="9"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289" name="Freeform 122"/>
            <p:cNvSpPr>
              <a:spLocks/>
            </p:cNvSpPr>
            <p:nvPr/>
          </p:nvSpPr>
          <p:spPr bwMode="auto">
            <a:xfrm>
              <a:off x="1560221" y="2980565"/>
              <a:ext cx="39995" cy="39995"/>
            </a:xfrm>
            <a:custGeom>
              <a:avLst/>
              <a:gdLst>
                <a:gd name="T0" fmla="*/ 8 w 8"/>
                <a:gd name="T1" fmla="*/ 6 h 8"/>
                <a:gd name="T2" fmla="*/ 6 w 8"/>
                <a:gd name="T3" fmla="*/ 5 h 8"/>
                <a:gd name="T4" fmla="*/ 4 w 8"/>
                <a:gd name="T5" fmla="*/ 4 h 8"/>
                <a:gd name="T6" fmla="*/ 2 w 8"/>
                <a:gd name="T7" fmla="*/ 0 h 8"/>
                <a:gd name="T8" fmla="*/ 1 w 8"/>
                <a:gd name="T9" fmla="*/ 4 h 8"/>
                <a:gd name="T10" fmla="*/ 0 w 8"/>
                <a:gd name="T11" fmla="*/ 7 h 8"/>
                <a:gd name="T12" fmla="*/ 4 w 8"/>
                <a:gd name="T13" fmla="*/ 8 h 8"/>
                <a:gd name="T14" fmla="*/ 8 w 8"/>
                <a:gd name="T15" fmla="*/ 6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8">
                  <a:moveTo>
                    <a:pt x="8" y="6"/>
                  </a:moveTo>
                  <a:cubicBezTo>
                    <a:pt x="8" y="5"/>
                    <a:pt x="7" y="4"/>
                    <a:pt x="6" y="5"/>
                  </a:cubicBezTo>
                  <a:cubicBezTo>
                    <a:pt x="5" y="5"/>
                    <a:pt x="5" y="5"/>
                    <a:pt x="4" y="4"/>
                  </a:cubicBezTo>
                  <a:cubicBezTo>
                    <a:pt x="3" y="2"/>
                    <a:pt x="3" y="0"/>
                    <a:pt x="2" y="0"/>
                  </a:cubicBezTo>
                  <a:cubicBezTo>
                    <a:pt x="1" y="0"/>
                    <a:pt x="0" y="2"/>
                    <a:pt x="1" y="4"/>
                  </a:cubicBezTo>
                  <a:cubicBezTo>
                    <a:pt x="1" y="6"/>
                    <a:pt x="1" y="6"/>
                    <a:pt x="0" y="7"/>
                  </a:cubicBezTo>
                  <a:cubicBezTo>
                    <a:pt x="0" y="8"/>
                    <a:pt x="2" y="8"/>
                    <a:pt x="4" y="8"/>
                  </a:cubicBezTo>
                  <a:cubicBezTo>
                    <a:pt x="5" y="8"/>
                    <a:pt x="8" y="7"/>
                    <a:pt x="8"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290" name="Freeform 123"/>
            <p:cNvSpPr>
              <a:spLocks/>
            </p:cNvSpPr>
            <p:nvPr/>
          </p:nvSpPr>
          <p:spPr bwMode="auto">
            <a:xfrm>
              <a:off x="1551802" y="3035296"/>
              <a:ext cx="29471" cy="54731"/>
            </a:xfrm>
            <a:custGeom>
              <a:avLst/>
              <a:gdLst>
                <a:gd name="T0" fmla="*/ 3 w 6"/>
                <a:gd name="T1" fmla="*/ 1 h 11"/>
                <a:gd name="T2" fmla="*/ 2 w 6"/>
                <a:gd name="T3" fmla="*/ 1 h 11"/>
                <a:gd name="T4" fmla="*/ 0 w 6"/>
                <a:gd name="T5" fmla="*/ 6 h 11"/>
                <a:gd name="T6" fmla="*/ 1 w 6"/>
                <a:gd name="T7" fmla="*/ 10 h 11"/>
                <a:gd name="T8" fmla="*/ 3 w 6"/>
                <a:gd name="T9" fmla="*/ 6 h 11"/>
                <a:gd name="T10" fmla="*/ 5 w 6"/>
                <a:gd name="T11" fmla="*/ 2 h 11"/>
                <a:gd name="T12" fmla="*/ 3 w 6"/>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6" h="11">
                  <a:moveTo>
                    <a:pt x="3" y="1"/>
                  </a:moveTo>
                  <a:cubicBezTo>
                    <a:pt x="2" y="1"/>
                    <a:pt x="2" y="0"/>
                    <a:pt x="2" y="1"/>
                  </a:cubicBezTo>
                  <a:cubicBezTo>
                    <a:pt x="1" y="1"/>
                    <a:pt x="0" y="4"/>
                    <a:pt x="0" y="6"/>
                  </a:cubicBezTo>
                  <a:cubicBezTo>
                    <a:pt x="1" y="8"/>
                    <a:pt x="0" y="11"/>
                    <a:pt x="1" y="10"/>
                  </a:cubicBezTo>
                  <a:cubicBezTo>
                    <a:pt x="2" y="10"/>
                    <a:pt x="3" y="7"/>
                    <a:pt x="3" y="6"/>
                  </a:cubicBezTo>
                  <a:cubicBezTo>
                    <a:pt x="3" y="5"/>
                    <a:pt x="6" y="2"/>
                    <a:pt x="5" y="2"/>
                  </a:cubicBezTo>
                  <a:cubicBezTo>
                    <a:pt x="5" y="2"/>
                    <a:pt x="3" y="2"/>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291" name="Freeform 124"/>
            <p:cNvSpPr>
              <a:spLocks/>
            </p:cNvSpPr>
            <p:nvPr/>
          </p:nvSpPr>
          <p:spPr bwMode="auto">
            <a:xfrm>
              <a:off x="1526542" y="2925835"/>
              <a:ext cx="25260" cy="58940"/>
            </a:xfrm>
            <a:custGeom>
              <a:avLst/>
              <a:gdLst>
                <a:gd name="T0" fmla="*/ 3 w 5"/>
                <a:gd name="T1" fmla="*/ 2 h 12"/>
                <a:gd name="T2" fmla="*/ 1 w 5"/>
                <a:gd name="T3" fmla="*/ 0 h 12"/>
                <a:gd name="T4" fmla="*/ 3 w 5"/>
                <a:gd name="T5" fmla="*/ 4 h 12"/>
                <a:gd name="T6" fmla="*/ 3 w 5"/>
                <a:gd name="T7" fmla="*/ 11 h 12"/>
                <a:gd name="T8" fmla="*/ 5 w 5"/>
                <a:gd name="T9" fmla="*/ 6 h 12"/>
                <a:gd name="T10" fmla="*/ 4 w 5"/>
                <a:gd name="T11" fmla="*/ 4 h 12"/>
                <a:gd name="T12" fmla="*/ 3 w 5"/>
                <a:gd name="T13" fmla="*/ 2 h 12"/>
              </a:gdLst>
              <a:ahLst/>
              <a:cxnLst>
                <a:cxn ang="0">
                  <a:pos x="T0" y="T1"/>
                </a:cxn>
                <a:cxn ang="0">
                  <a:pos x="T2" y="T3"/>
                </a:cxn>
                <a:cxn ang="0">
                  <a:pos x="T4" y="T5"/>
                </a:cxn>
                <a:cxn ang="0">
                  <a:pos x="T6" y="T7"/>
                </a:cxn>
                <a:cxn ang="0">
                  <a:pos x="T8" y="T9"/>
                </a:cxn>
                <a:cxn ang="0">
                  <a:pos x="T10" y="T11"/>
                </a:cxn>
                <a:cxn ang="0">
                  <a:pos x="T12" y="T13"/>
                </a:cxn>
              </a:cxnLst>
              <a:rect l="0" t="0" r="r" b="b"/>
              <a:pathLst>
                <a:path w="5" h="12">
                  <a:moveTo>
                    <a:pt x="3" y="2"/>
                  </a:moveTo>
                  <a:cubicBezTo>
                    <a:pt x="2" y="1"/>
                    <a:pt x="2" y="0"/>
                    <a:pt x="1" y="0"/>
                  </a:cubicBezTo>
                  <a:cubicBezTo>
                    <a:pt x="0" y="1"/>
                    <a:pt x="2" y="3"/>
                    <a:pt x="3" y="4"/>
                  </a:cubicBezTo>
                  <a:cubicBezTo>
                    <a:pt x="3" y="5"/>
                    <a:pt x="3" y="9"/>
                    <a:pt x="3" y="11"/>
                  </a:cubicBezTo>
                  <a:cubicBezTo>
                    <a:pt x="4" y="12"/>
                    <a:pt x="5" y="7"/>
                    <a:pt x="5" y="6"/>
                  </a:cubicBezTo>
                  <a:cubicBezTo>
                    <a:pt x="5" y="6"/>
                    <a:pt x="4" y="4"/>
                    <a:pt x="4" y="4"/>
                  </a:cubicBezTo>
                  <a:cubicBezTo>
                    <a:pt x="4" y="3"/>
                    <a:pt x="4" y="3"/>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292" name="Freeform 125"/>
            <p:cNvSpPr>
              <a:spLocks/>
            </p:cNvSpPr>
            <p:nvPr/>
          </p:nvSpPr>
          <p:spPr bwMode="auto">
            <a:xfrm>
              <a:off x="1556013" y="2930046"/>
              <a:ext cx="18945" cy="29471"/>
            </a:xfrm>
            <a:custGeom>
              <a:avLst/>
              <a:gdLst>
                <a:gd name="T0" fmla="*/ 0 w 4"/>
                <a:gd name="T1" fmla="*/ 0 h 6"/>
                <a:gd name="T2" fmla="*/ 1 w 4"/>
                <a:gd name="T3" fmla="*/ 3 h 6"/>
                <a:gd name="T4" fmla="*/ 1 w 4"/>
                <a:gd name="T5" fmla="*/ 5 h 6"/>
                <a:gd name="T6" fmla="*/ 4 w 4"/>
                <a:gd name="T7" fmla="*/ 2 h 6"/>
                <a:gd name="T8" fmla="*/ 0 w 4"/>
                <a:gd name="T9" fmla="*/ 0 h 6"/>
              </a:gdLst>
              <a:ahLst/>
              <a:cxnLst>
                <a:cxn ang="0">
                  <a:pos x="T0" y="T1"/>
                </a:cxn>
                <a:cxn ang="0">
                  <a:pos x="T2" y="T3"/>
                </a:cxn>
                <a:cxn ang="0">
                  <a:pos x="T4" y="T5"/>
                </a:cxn>
                <a:cxn ang="0">
                  <a:pos x="T6" y="T7"/>
                </a:cxn>
                <a:cxn ang="0">
                  <a:pos x="T8" y="T9"/>
                </a:cxn>
              </a:cxnLst>
              <a:rect l="0" t="0" r="r" b="b"/>
              <a:pathLst>
                <a:path w="4" h="6">
                  <a:moveTo>
                    <a:pt x="0" y="0"/>
                  </a:moveTo>
                  <a:cubicBezTo>
                    <a:pt x="0" y="0"/>
                    <a:pt x="1" y="1"/>
                    <a:pt x="1" y="3"/>
                  </a:cubicBezTo>
                  <a:cubicBezTo>
                    <a:pt x="2" y="4"/>
                    <a:pt x="1" y="4"/>
                    <a:pt x="1" y="5"/>
                  </a:cubicBezTo>
                  <a:cubicBezTo>
                    <a:pt x="1" y="6"/>
                    <a:pt x="4" y="3"/>
                    <a:pt x="4" y="2"/>
                  </a:cubicBezTo>
                  <a:cubicBezTo>
                    <a:pt x="4" y="1"/>
                    <a:pt x="1"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293" name="Freeform 126"/>
            <p:cNvSpPr>
              <a:spLocks/>
            </p:cNvSpPr>
            <p:nvPr/>
          </p:nvSpPr>
          <p:spPr bwMode="auto">
            <a:xfrm>
              <a:off x="1566538" y="2951096"/>
              <a:ext cx="14735" cy="23155"/>
            </a:xfrm>
            <a:custGeom>
              <a:avLst/>
              <a:gdLst>
                <a:gd name="T0" fmla="*/ 2 w 3"/>
                <a:gd name="T1" fmla="*/ 4 h 5"/>
                <a:gd name="T2" fmla="*/ 1 w 3"/>
                <a:gd name="T3" fmla="*/ 2 h 5"/>
                <a:gd name="T4" fmla="*/ 0 w 3"/>
                <a:gd name="T5" fmla="*/ 4 h 5"/>
                <a:gd name="T6" fmla="*/ 2 w 3"/>
                <a:gd name="T7" fmla="*/ 4 h 5"/>
              </a:gdLst>
              <a:ahLst/>
              <a:cxnLst>
                <a:cxn ang="0">
                  <a:pos x="T0" y="T1"/>
                </a:cxn>
                <a:cxn ang="0">
                  <a:pos x="T2" y="T3"/>
                </a:cxn>
                <a:cxn ang="0">
                  <a:pos x="T4" y="T5"/>
                </a:cxn>
                <a:cxn ang="0">
                  <a:pos x="T6" y="T7"/>
                </a:cxn>
              </a:cxnLst>
              <a:rect l="0" t="0" r="r" b="b"/>
              <a:pathLst>
                <a:path w="3" h="5">
                  <a:moveTo>
                    <a:pt x="2" y="4"/>
                  </a:moveTo>
                  <a:cubicBezTo>
                    <a:pt x="2" y="4"/>
                    <a:pt x="3" y="0"/>
                    <a:pt x="1" y="2"/>
                  </a:cubicBezTo>
                  <a:cubicBezTo>
                    <a:pt x="0" y="2"/>
                    <a:pt x="1" y="4"/>
                    <a:pt x="0" y="4"/>
                  </a:cubicBezTo>
                  <a:cubicBezTo>
                    <a:pt x="0" y="4"/>
                    <a:pt x="1" y="5"/>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294" name="Freeform 127"/>
            <p:cNvSpPr>
              <a:spLocks/>
            </p:cNvSpPr>
            <p:nvPr/>
          </p:nvSpPr>
          <p:spPr bwMode="auto">
            <a:xfrm>
              <a:off x="1158163" y="2930045"/>
              <a:ext cx="54731" cy="50520"/>
            </a:xfrm>
            <a:custGeom>
              <a:avLst/>
              <a:gdLst>
                <a:gd name="T0" fmla="*/ 10 w 11"/>
                <a:gd name="T1" fmla="*/ 2 h 10"/>
                <a:gd name="T2" fmla="*/ 9 w 11"/>
                <a:gd name="T3" fmla="*/ 0 h 10"/>
                <a:gd name="T4" fmla="*/ 9 w 11"/>
                <a:gd name="T5" fmla="*/ 2 h 10"/>
                <a:gd name="T6" fmla="*/ 6 w 11"/>
                <a:gd name="T7" fmla="*/ 2 h 10"/>
                <a:gd name="T8" fmla="*/ 5 w 11"/>
                <a:gd name="T9" fmla="*/ 3 h 10"/>
                <a:gd name="T10" fmla="*/ 3 w 11"/>
                <a:gd name="T11" fmla="*/ 3 h 10"/>
                <a:gd name="T12" fmla="*/ 0 w 11"/>
                <a:gd name="T13" fmla="*/ 6 h 10"/>
                <a:gd name="T14" fmla="*/ 2 w 11"/>
                <a:gd name="T15" fmla="*/ 7 h 10"/>
                <a:gd name="T16" fmla="*/ 2 w 11"/>
                <a:gd name="T17" fmla="*/ 9 h 10"/>
                <a:gd name="T18" fmla="*/ 5 w 11"/>
                <a:gd name="T19" fmla="*/ 6 h 10"/>
                <a:gd name="T20" fmla="*/ 6 w 11"/>
                <a:gd name="T21" fmla="*/ 7 h 10"/>
                <a:gd name="T22" fmla="*/ 10 w 11"/>
                <a:gd name="T23" fmla="*/ 4 h 10"/>
                <a:gd name="T24" fmla="*/ 10 w 11"/>
                <a:gd name="T25"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10">
                  <a:moveTo>
                    <a:pt x="10" y="2"/>
                  </a:moveTo>
                  <a:cubicBezTo>
                    <a:pt x="9" y="2"/>
                    <a:pt x="10" y="1"/>
                    <a:pt x="9" y="0"/>
                  </a:cubicBezTo>
                  <a:cubicBezTo>
                    <a:pt x="8" y="0"/>
                    <a:pt x="9" y="1"/>
                    <a:pt x="9" y="2"/>
                  </a:cubicBezTo>
                  <a:cubicBezTo>
                    <a:pt x="8" y="2"/>
                    <a:pt x="7" y="2"/>
                    <a:pt x="6" y="2"/>
                  </a:cubicBezTo>
                  <a:cubicBezTo>
                    <a:pt x="5" y="2"/>
                    <a:pt x="5" y="3"/>
                    <a:pt x="5" y="3"/>
                  </a:cubicBezTo>
                  <a:cubicBezTo>
                    <a:pt x="5" y="4"/>
                    <a:pt x="4" y="3"/>
                    <a:pt x="3" y="3"/>
                  </a:cubicBezTo>
                  <a:cubicBezTo>
                    <a:pt x="2" y="3"/>
                    <a:pt x="1" y="5"/>
                    <a:pt x="0" y="6"/>
                  </a:cubicBezTo>
                  <a:cubicBezTo>
                    <a:pt x="0" y="7"/>
                    <a:pt x="1" y="7"/>
                    <a:pt x="2" y="7"/>
                  </a:cubicBezTo>
                  <a:cubicBezTo>
                    <a:pt x="3" y="7"/>
                    <a:pt x="2" y="8"/>
                    <a:pt x="2" y="9"/>
                  </a:cubicBezTo>
                  <a:cubicBezTo>
                    <a:pt x="2" y="10"/>
                    <a:pt x="5" y="7"/>
                    <a:pt x="5" y="6"/>
                  </a:cubicBezTo>
                  <a:cubicBezTo>
                    <a:pt x="6" y="6"/>
                    <a:pt x="6" y="7"/>
                    <a:pt x="6" y="7"/>
                  </a:cubicBezTo>
                  <a:cubicBezTo>
                    <a:pt x="7" y="7"/>
                    <a:pt x="9" y="5"/>
                    <a:pt x="10" y="4"/>
                  </a:cubicBezTo>
                  <a:cubicBezTo>
                    <a:pt x="11" y="4"/>
                    <a:pt x="11" y="2"/>
                    <a:pt x="1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295" name="Freeform 128"/>
            <p:cNvSpPr>
              <a:spLocks/>
            </p:cNvSpPr>
            <p:nvPr/>
          </p:nvSpPr>
          <p:spPr bwMode="auto">
            <a:xfrm>
              <a:off x="1206579" y="2919520"/>
              <a:ext cx="25260" cy="10525"/>
            </a:xfrm>
            <a:custGeom>
              <a:avLst/>
              <a:gdLst>
                <a:gd name="T0" fmla="*/ 1 w 5"/>
                <a:gd name="T1" fmla="*/ 0 h 2"/>
                <a:gd name="T2" fmla="*/ 2 w 5"/>
                <a:gd name="T3" fmla="*/ 2 h 2"/>
                <a:gd name="T4" fmla="*/ 5 w 5"/>
                <a:gd name="T5" fmla="*/ 2 h 2"/>
                <a:gd name="T6" fmla="*/ 1 w 5"/>
                <a:gd name="T7" fmla="*/ 0 h 2"/>
              </a:gdLst>
              <a:ahLst/>
              <a:cxnLst>
                <a:cxn ang="0">
                  <a:pos x="T0" y="T1"/>
                </a:cxn>
                <a:cxn ang="0">
                  <a:pos x="T2" y="T3"/>
                </a:cxn>
                <a:cxn ang="0">
                  <a:pos x="T4" y="T5"/>
                </a:cxn>
                <a:cxn ang="0">
                  <a:pos x="T6" y="T7"/>
                </a:cxn>
              </a:cxnLst>
              <a:rect l="0" t="0" r="r" b="b"/>
              <a:pathLst>
                <a:path w="5" h="2">
                  <a:moveTo>
                    <a:pt x="1" y="0"/>
                  </a:moveTo>
                  <a:cubicBezTo>
                    <a:pt x="0" y="1"/>
                    <a:pt x="1" y="2"/>
                    <a:pt x="2" y="2"/>
                  </a:cubicBezTo>
                  <a:cubicBezTo>
                    <a:pt x="3" y="2"/>
                    <a:pt x="5" y="2"/>
                    <a:pt x="5" y="2"/>
                  </a:cubicBezTo>
                  <a:cubicBezTo>
                    <a:pt x="4" y="2"/>
                    <a:pt x="2"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296" name="Freeform 129"/>
            <p:cNvSpPr>
              <a:spLocks/>
            </p:cNvSpPr>
            <p:nvPr/>
          </p:nvSpPr>
          <p:spPr bwMode="auto">
            <a:xfrm>
              <a:off x="932926" y="3020562"/>
              <a:ext cx="29471" cy="14735"/>
            </a:xfrm>
            <a:custGeom>
              <a:avLst/>
              <a:gdLst>
                <a:gd name="T0" fmla="*/ 3 w 6"/>
                <a:gd name="T1" fmla="*/ 1 h 3"/>
                <a:gd name="T2" fmla="*/ 0 w 6"/>
                <a:gd name="T3" fmla="*/ 3 h 3"/>
                <a:gd name="T4" fmla="*/ 5 w 6"/>
                <a:gd name="T5" fmla="*/ 2 h 3"/>
                <a:gd name="T6" fmla="*/ 6 w 6"/>
                <a:gd name="T7" fmla="*/ 0 h 3"/>
                <a:gd name="T8" fmla="*/ 3 w 6"/>
                <a:gd name="T9" fmla="*/ 1 h 3"/>
              </a:gdLst>
              <a:ahLst/>
              <a:cxnLst>
                <a:cxn ang="0">
                  <a:pos x="T0" y="T1"/>
                </a:cxn>
                <a:cxn ang="0">
                  <a:pos x="T2" y="T3"/>
                </a:cxn>
                <a:cxn ang="0">
                  <a:pos x="T4" y="T5"/>
                </a:cxn>
                <a:cxn ang="0">
                  <a:pos x="T6" y="T7"/>
                </a:cxn>
                <a:cxn ang="0">
                  <a:pos x="T8" y="T9"/>
                </a:cxn>
              </a:cxnLst>
              <a:rect l="0" t="0" r="r" b="b"/>
              <a:pathLst>
                <a:path w="6" h="3">
                  <a:moveTo>
                    <a:pt x="3" y="1"/>
                  </a:moveTo>
                  <a:cubicBezTo>
                    <a:pt x="2" y="1"/>
                    <a:pt x="0" y="2"/>
                    <a:pt x="0" y="3"/>
                  </a:cubicBezTo>
                  <a:cubicBezTo>
                    <a:pt x="0" y="3"/>
                    <a:pt x="4" y="2"/>
                    <a:pt x="5" y="2"/>
                  </a:cubicBezTo>
                  <a:cubicBezTo>
                    <a:pt x="6" y="2"/>
                    <a:pt x="6" y="1"/>
                    <a:pt x="6" y="0"/>
                  </a:cubicBezTo>
                  <a:cubicBezTo>
                    <a:pt x="5" y="0"/>
                    <a:pt x="4" y="1"/>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297" name="Freeform 130"/>
            <p:cNvSpPr>
              <a:spLocks/>
            </p:cNvSpPr>
            <p:nvPr/>
          </p:nvSpPr>
          <p:spPr bwMode="auto">
            <a:xfrm>
              <a:off x="873986" y="3050031"/>
              <a:ext cx="18945" cy="21051"/>
            </a:xfrm>
            <a:custGeom>
              <a:avLst/>
              <a:gdLst>
                <a:gd name="T0" fmla="*/ 3 w 4"/>
                <a:gd name="T1" fmla="*/ 1 h 4"/>
                <a:gd name="T2" fmla="*/ 0 w 4"/>
                <a:gd name="T3" fmla="*/ 3 h 4"/>
                <a:gd name="T4" fmla="*/ 3 w 4"/>
                <a:gd name="T5" fmla="*/ 2 h 4"/>
                <a:gd name="T6" fmla="*/ 3 w 4"/>
                <a:gd name="T7" fmla="*/ 1 h 4"/>
              </a:gdLst>
              <a:ahLst/>
              <a:cxnLst>
                <a:cxn ang="0">
                  <a:pos x="T0" y="T1"/>
                </a:cxn>
                <a:cxn ang="0">
                  <a:pos x="T2" y="T3"/>
                </a:cxn>
                <a:cxn ang="0">
                  <a:pos x="T4" y="T5"/>
                </a:cxn>
                <a:cxn ang="0">
                  <a:pos x="T6" y="T7"/>
                </a:cxn>
              </a:cxnLst>
              <a:rect l="0" t="0" r="r" b="b"/>
              <a:pathLst>
                <a:path w="4" h="4">
                  <a:moveTo>
                    <a:pt x="3" y="1"/>
                  </a:moveTo>
                  <a:cubicBezTo>
                    <a:pt x="2" y="0"/>
                    <a:pt x="0" y="3"/>
                    <a:pt x="0" y="3"/>
                  </a:cubicBezTo>
                  <a:cubicBezTo>
                    <a:pt x="0" y="4"/>
                    <a:pt x="3" y="2"/>
                    <a:pt x="3" y="2"/>
                  </a:cubicBezTo>
                  <a:cubicBezTo>
                    <a:pt x="4" y="1"/>
                    <a:pt x="4" y="1"/>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298" name="Freeform 131"/>
            <p:cNvSpPr>
              <a:spLocks/>
            </p:cNvSpPr>
            <p:nvPr/>
          </p:nvSpPr>
          <p:spPr bwMode="auto">
            <a:xfrm>
              <a:off x="833990" y="3064765"/>
              <a:ext cx="29471" cy="21051"/>
            </a:xfrm>
            <a:custGeom>
              <a:avLst/>
              <a:gdLst>
                <a:gd name="T0" fmla="*/ 1 w 6"/>
                <a:gd name="T1" fmla="*/ 3 h 4"/>
                <a:gd name="T2" fmla="*/ 5 w 6"/>
                <a:gd name="T3" fmla="*/ 0 h 4"/>
                <a:gd name="T4" fmla="*/ 1 w 6"/>
                <a:gd name="T5" fmla="*/ 3 h 4"/>
              </a:gdLst>
              <a:ahLst/>
              <a:cxnLst>
                <a:cxn ang="0">
                  <a:pos x="T0" y="T1"/>
                </a:cxn>
                <a:cxn ang="0">
                  <a:pos x="T2" y="T3"/>
                </a:cxn>
                <a:cxn ang="0">
                  <a:pos x="T4" y="T5"/>
                </a:cxn>
              </a:cxnLst>
              <a:rect l="0" t="0" r="r" b="b"/>
              <a:pathLst>
                <a:path w="6" h="4">
                  <a:moveTo>
                    <a:pt x="1" y="3"/>
                  </a:moveTo>
                  <a:cubicBezTo>
                    <a:pt x="1" y="4"/>
                    <a:pt x="6" y="0"/>
                    <a:pt x="5" y="0"/>
                  </a:cubicBezTo>
                  <a:cubicBezTo>
                    <a:pt x="4" y="0"/>
                    <a:pt x="0" y="2"/>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299" name="Freeform 132"/>
            <p:cNvSpPr>
              <a:spLocks/>
            </p:cNvSpPr>
            <p:nvPr/>
          </p:nvSpPr>
          <p:spPr bwMode="auto">
            <a:xfrm>
              <a:off x="953976" y="2850055"/>
              <a:ext cx="33680" cy="25260"/>
            </a:xfrm>
            <a:custGeom>
              <a:avLst/>
              <a:gdLst>
                <a:gd name="T0" fmla="*/ 6 w 7"/>
                <a:gd name="T1" fmla="*/ 1 h 5"/>
                <a:gd name="T2" fmla="*/ 1 w 7"/>
                <a:gd name="T3" fmla="*/ 2 h 5"/>
                <a:gd name="T4" fmla="*/ 3 w 7"/>
                <a:gd name="T5" fmla="*/ 4 h 5"/>
                <a:gd name="T6" fmla="*/ 6 w 7"/>
                <a:gd name="T7" fmla="*/ 4 h 5"/>
                <a:gd name="T8" fmla="*/ 6 w 7"/>
                <a:gd name="T9" fmla="*/ 1 h 5"/>
              </a:gdLst>
              <a:ahLst/>
              <a:cxnLst>
                <a:cxn ang="0">
                  <a:pos x="T0" y="T1"/>
                </a:cxn>
                <a:cxn ang="0">
                  <a:pos x="T2" y="T3"/>
                </a:cxn>
                <a:cxn ang="0">
                  <a:pos x="T4" y="T5"/>
                </a:cxn>
                <a:cxn ang="0">
                  <a:pos x="T6" y="T7"/>
                </a:cxn>
                <a:cxn ang="0">
                  <a:pos x="T8" y="T9"/>
                </a:cxn>
              </a:cxnLst>
              <a:rect l="0" t="0" r="r" b="b"/>
              <a:pathLst>
                <a:path w="7" h="5">
                  <a:moveTo>
                    <a:pt x="6" y="1"/>
                  </a:moveTo>
                  <a:cubicBezTo>
                    <a:pt x="6" y="0"/>
                    <a:pt x="2" y="2"/>
                    <a:pt x="1" y="2"/>
                  </a:cubicBezTo>
                  <a:cubicBezTo>
                    <a:pt x="0" y="3"/>
                    <a:pt x="2" y="4"/>
                    <a:pt x="3" y="4"/>
                  </a:cubicBezTo>
                  <a:cubicBezTo>
                    <a:pt x="3" y="5"/>
                    <a:pt x="5" y="4"/>
                    <a:pt x="6" y="4"/>
                  </a:cubicBezTo>
                  <a:cubicBezTo>
                    <a:pt x="7" y="4"/>
                    <a:pt x="6" y="2"/>
                    <a:pt x="6"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300" name="Freeform 133"/>
            <p:cNvSpPr>
              <a:spLocks/>
            </p:cNvSpPr>
            <p:nvPr/>
          </p:nvSpPr>
          <p:spPr bwMode="auto">
            <a:xfrm>
              <a:off x="2526425" y="3071082"/>
              <a:ext cx="39995" cy="18945"/>
            </a:xfrm>
            <a:custGeom>
              <a:avLst/>
              <a:gdLst>
                <a:gd name="T0" fmla="*/ 1 w 8"/>
                <a:gd name="T1" fmla="*/ 0 h 4"/>
                <a:gd name="T2" fmla="*/ 1 w 8"/>
                <a:gd name="T3" fmla="*/ 2 h 4"/>
                <a:gd name="T4" fmla="*/ 6 w 8"/>
                <a:gd name="T5" fmla="*/ 3 h 4"/>
                <a:gd name="T6" fmla="*/ 5 w 8"/>
                <a:gd name="T7" fmla="*/ 1 h 4"/>
                <a:gd name="T8" fmla="*/ 1 w 8"/>
                <a:gd name="T9" fmla="*/ 0 h 4"/>
              </a:gdLst>
              <a:ahLst/>
              <a:cxnLst>
                <a:cxn ang="0">
                  <a:pos x="T0" y="T1"/>
                </a:cxn>
                <a:cxn ang="0">
                  <a:pos x="T2" y="T3"/>
                </a:cxn>
                <a:cxn ang="0">
                  <a:pos x="T4" y="T5"/>
                </a:cxn>
                <a:cxn ang="0">
                  <a:pos x="T6" y="T7"/>
                </a:cxn>
                <a:cxn ang="0">
                  <a:pos x="T8" y="T9"/>
                </a:cxn>
              </a:cxnLst>
              <a:rect l="0" t="0" r="r" b="b"/>
              <a:pathLst>
                <a:path w="8" h="4">
                  <a:moveTo>
                    <a:pt x="1" y="0"/>
                  </a:moveTo>
                  <a:cubicBezTo>
                    <a:pt x="1" y="0"/>
                    <a:pt x="0" y="1"/>
                    <a:pt x="1" y="2"/>
                  </a:cubicBezTo>
                  <a:cubicBezTo>
                    <a:pt x="2" y="3"/>
                    <a:pt x="5" y="4"/>
                    <a:pt x="6" y="3"/>
                  </a:cubicBezTo>
                  <a:cubicBezTo>
                    <a:pt x="8" y="3"/>
                    <a:pt x="7" y="2"/>
                    <a:pt x="5" y="1"/>
                  </a:cubicBezTo>
                  <a:cubicBezTo>
                    <a:pt x="3" y="1"/>
                    <a:pt x="2"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301" name="Freeform 134"/>
            <p:cNvSpPr>
              <a:spLocks/>
            </p:cNvSpPr>
            <p:nvPr/>
          </p:nvSpPr>
          <p:spPr bwMode="auto">
            <a:xfrm>
              <a:off x="4370420" y="2995301"/>
              <a:ext cx="39995" cy="29471"/>
            </a:xfrm>
            <a:custGeom>
              <a:avLst/>
              <a:gdLst>
                <a:gd name="T0" fmla="*/ 4 w 8"/>
                <a:gd name="T1" fmla="*/ 1 h 6"/>
                <a:gd name="T2" fmla="*/ 1 w 8"/>
                <a:gd name="T3" fmla="*/ 2 h 6"/>
                <a:gd name="T4" fmla="*/ 2 w 8"/>
                <a:gd name="T5" fmla="*/ 4 h 6"/>
                <a:gd name="T6" fmla="*/ 4 w 8"/>
                <a:gd name="T7" fmla="*/ 6 h 6"/>
                <a:gd name="T8" fmla="*/ 7 w 8"/>
                <a:gd name="T9" fmla="*/ 6 h 6"/>
                <a:gd name="T10" fmla="*/ 6 w 8"/>
                <a:gd name="T11" fmla="*/ 3 h 6"/>
                <a:gd name="T12" fmla="*/ 7 w 8"/>
                <a:gd name="T13" fmla="*/ 0 h 6"/>
                <a:gd name="T14" fmla="*/ 4 w 8"/>
                <a:gd name="T15" fmla="*/ 1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6">
                  <a:moveTo>
                    <a:pt x="4" y="1"/>
                  </a:moveTo>
                  <a:cubicBezTo>
                    <a:pt x="3" y="2"/>
                    <a:pt x="1" y="2"/>
                    <a:pt x="1" y="2"/>
                  </a:cubicBezTo>
                  <a:cubicBezTo>
                    <a:pt x="0" y="2"/>
                    <a:pt x="1" y="3"/>
                    <a:pt x="2" y="4"/>
                  </a:cubicBezTo>
                  <a:cubicBezTo>
                    <a:pt x="4" y="5"/>
                    <a:pt x="3" y="6"/>
                    <a:pt x="4" y="6"/>
                  </a:cubicBezTo>
                  <a:cubicBezTo>
                    <a:pt x="6" y="6"/>
                    <a:pt x="6" y="6"/>
                    <a:pt x="7" y="6"/>
                  </a:cubicBezTo>
                  <a:cubicBezTo>
                    <a:pt x="8" y="6"/>
                    <a:pt x="6" y="4"/>
                    <a:pt x="6" y="3"/>
                  </a:cubicBezTo>
                  <a:cubicBezTo>
                    <a:pt x="6" y="2"/>
                    <a:pt x="7" y="1"/>
                    <a:pt x="7" y="0"/>
                  </a:cubicBezTo>
                  <a:cubicBezTo>
                    <a:pt x="8" y="0"/>
                    <a:pt x="5" y="1"/>
                    <a:pt x="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302" name="Freeform 135"/>
            <p:cNvSpPr>
              <a:spLocks/>
            </p:cNvSpPr>
            <p:nvPr/>
          </p:nvSpPr>
          <p:spPr bwMode="auto">
            <a:xfrm>
              <a:off x="4519877" y="2934257"/>
              <a:ext cx="25260" cy="35785"/>
            </a:xfrm>
            <a:custGeom>
              <a:avLst/>
              <a:gdLst>
                <a:gd name="T0" fmla="*/ 3 w 5"/>
                <a:gd name="T1" fmla="*/ 4 h 7"/>
                <a:gd name="T2" fmla="*/ 5 w 5"/>
                <a:gd name="T3" fmla="*/ 1 h 7"/>
                <a:gd name="T4" fmla="*/ 1 w 5"/>
                <a:gd name="T5" fmla="*/ 3 h 7"/>
                <a:gd name="T6" fmla="*/ 1 w 5"/>
                <a:gd name="T7" fmla="*/ 7 h 7"/>
                <a:gd name="T8" fmla="*/ 3 w 5"/>
                <a:gd name="T9" fmla="*/ 4 h 7"/>
              </a:gdLst>
              <a:ahLst/>
              <a:cxnLst>
                <a:cxn ang="0">
                  <a:pos x="T0" y="T1"/>
                </a:cxn>
                <a:cxn ang="0">
                  <a:pos x="T2" y="T3"/>
                </a:cxn>
                <a:cxn ang="0">
                  <a:pos x="T4" y="T5"/>
                </a:cxn>
                <a:cxn ang="0">
                  <a:pos x="T6" y="T7"/>
                </a:cxn>
                <a:cxn ang="0">
                  <a:pos x="T8" y="T9"/>
                </a:cxn>
              </a:cxnLst>
              <a:rect l="0" t="0" r="r" b="b"/>
              <a:pathLst>
                <a:path w="5" h="7">
                  <a:moveTo>
                    <a:pt x="3" y="4"/>
                  </a:moveTo>
                  <a:cubicBezTo>
                    <a:pt x="4" y="4"/>
                    <a:pt x="4" y="2"/>
                    <a:pt x="5" y="1"/>
                  </a:cubicBezTo>
                  <a:cubicBezTo>
                    <a:pt x="5" y="0"/>
                    <a:pt x="3" y="2"/>
                    <a:pt x="1" y="3"/>
                  </a:cubicBezTo>
                  <a:cubicBezTo>
                    <a:pt x="0" y="4"/>
                    <a:pt x="0" y="6"/>
                    <a:pt x="1" y="7"/>
                  </a:cubicBezTo>
                  <a:cubicBezTo>
                    <a:pt x="1" y="7"/>
                    <a:pt x="3" y="5"/>
                    <a:pt x="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303" name="Freeform 136"/>
            <p:cNvSpPr>
              <a:spLocks/>
            </p:cNvSpPr>
            <p:nvPr/>
          </p:nvSpPr>
          <p:spPr bwMode="auto">
            <a:xfrm>
              <a:off x="4589342" y="2915312"/>
              <a:ext cx="25260" cy="18945"/>
            </a:xfrm>
            <a:custGeom>
              <a:avLst/>
              <a:gdLst>
                <a:gd name="T0" fmla="*/ 2 w 5"/>
                <a:gd name="T1" fmla="*/ 4 h 4"/>
                <a:gd name="T2" fmla="*/ 5 w 5"/>
                <a:gd name="T3" fmla="*/ 1 h 4"/>
                <a:gd name="T4" fmla="*/ 4 w 5"/>
                <a:gd name="T5" fmla="*/ 0 h 4"/>
                <a:gd name="T6" fmla="*/ 1 w 5"/>
                <a:gd name="T7" fmla="*/ 1 h 4"/>
                <a:gd name="T8" fmla="*/ 2 w 5"/>
                <a:gd name="T9" fmla="*/ 4 h 4"/>
              </a:gdLst>
              <a:ahLst/>
              <a:cxnLst>
                <a:cxn ang="0">
                  <a:pos x="T0" y="T1"/>
                </a:cxn>
                <a:cxn ang="0">
                  <a:pos x="T2" y="T3"/>
                </a:cxn>
                <a:cxn ang="0">
                  <a:pos x="T4" y="T5"/>
                </a:cxn>
                <a:cxn ang="0">
                  <a:pos x="T6" y="T7"/>
                </a:cxn>
                <a:cxn ang="0">
                  <a:pos x="T8" y="T9"/>
                </a:cxn>
              </a:cxnLst>
              <a:rect l="0" t="0" r="r" b="b"/>
              <a:pathLst>
                <a:path w="5" h="4">
                  <a:moveTo>
                    <a:pt x="2" y="4"/>
                  </a:moveTo>
                  <a:cubicBezTo>
                    <a:pt x="3" y="3"/>
                    <a:pt x="5" y="2"/>
                    <a:pt x="5" y="1"/>
                  </a:cubicBezTo>
                  <a:cubicBezTo>
                    <a:pt x="5" y="1"/>
                    <a:pt x="5" y="0"/>
                    <a:pt x="4" y="0"/>
                  </a:cubicBezTo>
                  <a:cubicBezTo>
                    <a:pt x="2" y="1"/>
                    <a:pt x="1" y="1"/>
                    <a:pt x="1" y="1"/>
                  </a:cubicBezTo>
                  <a:cubicBezTo>
                    <a:pt x="0" y="1"/>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304" name="Freeform 137"/>
            <p:cNvSpPr>
              <a:spLocks/>
            </p:cNvSpPr>
            <p:nvPr/>
          </p:nvSpPr>
          <p:spPr bwMode="auto">
            <a:xfrm>
              <a:off x="4593553" y="2900576"/>
              <a:ext cx="14735" cy="10525"/>
            </a:xfrm>
            <a:custGeom>
              <a:avLst/>
              <a:gdLst>
                <a:gd name="T0" fmla="*/ 2 w 3"/>
                <a:gd name="T1" fmla="*/ 1 h 2"/>
                <a:gd name="T2" fmla="*/ 1 w 3"/>
                <a:gd name="T3" fmla="*/ 2 h 2"/>
                <a:gd name="T4" fmla="*/ 2 w 3"/>
                <a:gd name="T5" fmla="*/ 1 h 2"/>
              </a:gdLst>
              <a:ahLst/>
              <a:cxnLst>
                <a:cxn ang="0">
                  <a:pos x="T0" y="T1"/>
                </a:cxn>
                <a:cxn ang="0">
                  <a:pos x="T2" y="T3"/>
                </a:cxn>
                <a:cxn ang="0">
                  <a:pos x="T4" y="T5"/>
                </a:cxn>
              </a:cxnLst>
              <a:rect l="0" t="0" r="r" b="b"/>
              <a:pathLst>
                <a:path w="3" h="2">
                  <a:moveTo>
                    <a:pt x="2" y="1"/>
                  </a:moveTo>
                  <a:cubicBezTo>
                    <a:pt x="1" y="1"/>
                    <a:pt x="0" y="2"/>
                    <a:pt x="1" y="2"/>
                  </a:cubicBezTo>
                  <a:cubicBezTo>
                    <a:pt x="3" y="2"/>
                    <a:pt x="3" y="0"/>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305" name="Freeform 138"/>
            <p:cNvSpPr>
              <a:spLocks/>
            </p:cNvSpPr>
            <p:nvPr/>
          </p:nvSpPr>
          <p:spPr bwMode="auto">
            <a:xfrm>
              <a:off x="5361885" y="4822457"/>
              <a:ext cx="18945" cy="25260"/>
            </a:xfrm>
            <a:custGeom>
              <a:avLst/>
              <a:gdLst>
                <a:gd name="T0" fmla="*/ 1 w 4"/>
                <a:gd name="T1" fmla="*/ 1 h 5"/>
                <a:gd name="T2" fmla="*/ 3 w 4"/>
                <a:gd name="T3" fmla="*/ 4 h 5"/>
                <a:gd name="T4" fmla="*/ 1 w 4"/>
                <a:gd name="T5" fmla="*/ 1 h 5"/>
              </a:gdLst>
              <a:ahLst/>
              <a:cxnLst>
                <a:cxn ang="0">
                  <a:pos x="T0" y="T1"/>
                </a:cxn>
                <a:cxn ang="0">
                  <a:pos x="T2" y="T3"/>
                </a:cxn>
                <a:cxn ang="0">
                  <a:pos x="T4" y="T5"/>
                </a:cxn>
              </a:cxnLst>
              <a:rect l="0" t="0" r="r" b="b"/>
              <a:pathLst>
                <a:path w="4" h="5">
                  <a:moveTo>
                    <a:pt x="1" y="1"/>
                  </a:moveTo>
                  <a:cubicBezTo>
                    <a:pt x="0" y="2"/>
                    <a:pt x="2" y="5"/>
                    <a:pt x="3" y="4"/>
                  </a:cubicBezTo>
                  <a:cubicBezTo>
                    <a:pt x="4" y="3"/>
                    <a:pt x="3"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306" name="Freeform 139"/>
            <p:cNvSpPr>
              <a:spLocks/>
            </p:cNvSpPr>
            <p:nvPr/>
          </p:nvSpPr>
          <p:spPr bwMode="auto">
            <a:xfrm>
              <a:off x="7736344" y="4538279"/>
              <a:ext cx="35785" cy="14735"/>
            </a:xfrm>
            <a:custGeom>
              <a:avLst/>
              <a:gdLst>
                <a:gd name="T0" fmla="*/ 0 w 7"/>
                <a:gd name="T1" fmla="*/ 0 h 3"/>
                <a:gd name="T2" fmla="*/ 3 w 7"/>
                <a:gd name="T3" fmla="*/ 2 h 3"/>
                <a:gd name="T4" fmla="*/ 6 w 7"/>
                <a:gd name="T5" fmla="*/ 2 h 3"/>
                <a:gd name="T6" fmla="*/ 0 w 7"/>
                <a:gd name="T7" fmla="*/ 0 h 3"/>
              </a:gdLst>
              <a:ahLst/>
              <a:cxnLst>
                <a:cxn ang="0">
                  <a:pos x="T0" y="T1"/>
                </a:cxn>
                <a:cxn ang="0">
                  <a:pos x="T2" y="T3"/>
                </a:cxn>
                <a:cxn ang="0">
                  <a:pos x="T4" y="T5"/>
                </a:cxn>
                <a:cxn ang="0">
                  <a:pos x="T6" y="T7"/>
                </a:cxn>
              </a:cxnLst>
              <a:rect l="0" t="0" r="r" b="b"/>
              <a:pathLst>
                <a:path w="7" h="3">
                  <a:moveTo>
                    <a:pt x="0" y="0"/>
                  </a:moveTo>
                  <a:cubicBezTo>
                    <a:pt x="0" y="0"/>
                    <a:pt x="1" y="1"/>
                    <a:pt x="3" y="2"/>
                  </a:cubicBezTo>
                  <a:cubicBezTo>
                    <a:pt x="4" y="3"/>
                    <a:pt x="6" y="3"/>
                    <a:pt x="6" y="2"/>
                  </a:cubicBezTo>
                  <a:cubicBezTo>
                    <a:pt x="7" y="1"/>
                    <a:pt x="1"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307" name="Freeform 140"/>
            <p:cNvSpPr>
              <a:spLocks/>
            </p:cNvSpPr>
            <p:nvPr/>
          </p:nvSpPr>
          <p:spPr bwMode="auto">
            <a:xfrm>
              <a:off x="7801597" y="4563539"/>
              <a:ext cx="21051" cy="8420"/>
            </a:xfrm>
            <a:custGeom>
              <a:avLst/>
              <a:gdLst>
                <a:gd name="T0" fmla="*/ 0 w 4"/>
                <a:gd name="T1" fmla="*/ 1 h 2"/>
                <a:gd name="T2" fmla="*/ 4 w 4"/>
                <a:gd name="T3" fmla="*/ 2 h 2"/>
                <a:gd name="T4" fmla="*/ 0 w 4"/>
                <a:gd name="T5" fmla="*/ 1 h 2"/>
              </a:gdLst>
              <a:ahLst/>
              <a:cxnLst>
                <a:cxn ang="0">
                  <a:pos x="T0" y="T1"/>
                </a:cxn>
                <a:cxn ang="0">
                  <a:pos x="T2" y="T3"/>
                </a:cxn>
                <a:cxn ang="0">
                  <a:pos x="T4" y="T5"/>
                </a:cxn>
              </a:cxnLst>
              <a:rect l="0" t="0" r="r" b="b"/>
              <a:pathLst>
                <a:path w="4" h="2">
                  <a:moveTo>
                    <a:pt x="0" y="1"/>
                  </a:moveTo>
                  <a:cubicBezTo>
                    <a:pt x="0" y="2"/>
                    <a:pt x="4" y="2"/>
                    <a:pt x="4" y="2"/>
                  </a:cubicBezTo>
                  <a:cubicBezTo>
                    <a:pt x="4" y="1"/>
                    <a:pt x="0"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308" name="Freeform 141"/>
            <p:cNvSpPr>
              <a:spLocks/>
            </p:cNvSpPr>
            <p:nvPr/>
          </p:nvSpPr>
          <p:spPr bwMode="auto">
            <a:xfrm>
              <a:off x="7687929" y="4494074"/>
              <a:ext cx="48415" cy="29471"/>
            </a:xfrm>
            <a:custGeom>
              <a:avLst/>
              <a:gdLst>
                <a:gd name="T0" fmla="*/ 9 w 10"/>
                <a:gd name="T1" fmla="*/ 4 h 6"/>
                <a:gd name="T2" fmla="*/ 3 w 10"/>
                <a:gd name="T3" fmla="*/ 0 h 6"/>
                <a:gd name="T4" fmla="*/ 9 w 10"/>
                <a:gd name="T5" fmla="*/ 4 h 6"/>
              </a:gdLst>
              <a:ahLst/>
              <a:cxnLst>
                <a:cxn ang="0">
                  <a:pos x="T0" y="T1"/>
                </a:cxn>
                <a:cxn ang="0">
                  <a:pos x="T2" y="T3"/>
                </a:cxn>
                <a:cxn ang="0">
                  <a:pos x="T4" y="T5"/>
                </a:cxn>
              </a:cxnLst>
              <a:rect l="0" t="0" r="r" b="b"/>
              <a:pathLst>
                <a:path w="10" h="6">
                  <a:moveTo>
                    <a:pt x="9" y="4"/>
                  </a:moveTo>
                  <a:cubicBezTo>
                    <a:pt x="10" y="2"/>
                    <a:pt x="5" y="0"/>
                    <a:pt x="3" y="0"/>
                  </a:cubicBezTo>
                  <a:cubicBezTo>
                    <a:pt x="0" y="0"/>
                    <a:pt x="8" y="6"/>
                    <a:pt x="9"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309" name="Freeform 142"/>
            <p:cNvSpPr>
              <a:spLocks/>
            </p:cNvSpPr>
            <p:nvPr/>
          </p:nvSpPr>
          <p:spPr bwMode="auto">
            <a:xfrm>
              <a:off x="4429360" y="3523660"/>
              <a:ext cx="10525" cy="10525"/>
            </a:xfrm>
            <a:custGeom>
              <a:avLst/>
              <a:gdLst>
                <a:gd name="T0" fmla="*/ 0 w 2"/>
                <a:gd name="T1" fmla="*/ 1 h 2"/>
                <a:gd name="T2" fmla="*/ 2 w 2"/>
                <a:gd name="T3" fmla="*/ 1 h 2"/>
                <a:gd name="T4" fmla="*/ 0 w 2"/>
                <a:gd name="T5" fmla="*/ 1 h 2"/>
              </a:gdLst>
              <a:ahLst/>
              <a:cxnLst>
                <a:cxn ang="0">
                  <a:pos x="T0" y="T1"/>
                </a:cxn>
                <a:cxn ang="0">
                  <a:pos x="T2" y="T3"/>
                </a:cxn>
                <a:cxn ang="0">
                  <a:pos x="T4" y="T5"/>
                </a:cxn>
              </a:cxnLst>
              <a:rect l="0" t="0" r="r" b="b"/>
              <a:pathLst>
                <a:path w="2" h="2">
                  <a:moveTo>
                    <a:pt x="0" y="1"/>
                  </a:moveTo>
                  <a:cubicBezTo>
                    <a:pt x="0" y="2"/>
                    <a:pt x="2" y="1"/>
                    <a:pt x="2" y="1"/>
                  </a:cubicBezTo>
                  <a:cubicBezTo>
                    <a:pt x="1" y="0"/>
                    <a:pt x="0"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310" name="Freeform 143"/>
            <p:cNvSpPr>
              <a:spLocks/>
            </p:cNvSpPr>
            <p:nvPr/>
          </p:nvSpPr>
          <p:spPr bwMode="auto">
            <a:xfrm>
              <a:off x="3583145" y="3999395"/>
              <a:ext cx="18945" cy="8420"/>
            </a:xfrm>
            <a:custGeom>
              <a:avLst/>
              <a:gdLst>
                <a:gd name="T0" fmla="*/ 2 w 4"/>
                <a:gd name="T1" fmla="*/ 0 h 2"/>
                <a:gd name="T2" fmla="*/ 3 w 4"/>
                <a:gd name="T3" fmla="*/ 1 h 2"/>
                <a:gd name="T4" fmla="*/ 2 w 4"/>
                <a:gd name="T5" fmla="*/ 0 h 2"/>
              </a:gdLst>
              <a:ahLst/>
              <a:cxnLst>
                <a:cxn ang="0">
                  <a:pos x="T0" y="T1"/>
                </a:cxn>
                <a:cxn ang="0">
                  <a:pos x="T2" y="T3"/>
                </a:cxn>
                <a:cxn ang="0">
                  <a:pos x="T4" y="T5"/>
                </a:cxn>
              </a:cxnLst>
              <a:rect l="0" t="0" r="r" b="b"/>
              <a:pathLst>
                <a:path w="4" h="2">
                  <a:moveTo>
                    <a:pt x="2" y="0"/>
                  </a:moveTo>
                  <a:cubicBezTo>
                    <a:pt x="0" y="1"/>
                    <a:pt x="2" y="2"/>
                    <a:pt x="3" y="1"/>
                  </a:cubicBezTo>
                  <a:cubicBezTo>
                    <a:pt x="4" y="0"/>
                    <a:pt x="3"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311" name="Freeform 144"/>
            <p:cNvSpPr>
              <a:spLocks/>
            </p:cNvSpPr>
            <p:nvPr/>
          </p:nvSpPr>
          <p:spPr bwMode="auto">
            <a:xfrm>
              <a:off x="4269379" y="4254102"/>
              <a:ext cx="21051" cy="8420"/>
            </a:xfrm>
            <a:custGeom>
              <a:avLst/>
              <a:gdLst>
                <a:gd name="T0" fmla="*/ 3 w 4"/>
                <a:gd name="T1" fmla="*/ 1 h 2"/>
                <a:gd name="T2" fmla="*/ 2 w 4"/>
                <a:gd name="T3" fmla="*/ 0 h 2"/>
                <a:gd name="T4" fmla="*/ 3 w 4"/>
                <a:gd name="T5" fmla="*/ 1 h 2"/>
              </a:gdLst>
              <a:ahLst/>
              <a:cxnLst>
                <a:cxn ang="0">
                  <a:pos x="T0" y="T1"/>
                </a:cxn>
                <a:cxn ang="0">
                  <a:pos x="T2" y="T3"/>
                </a:cxn>
                <a:cxn ang="0">
                  <a:pos x="T4" y="T5"/>
                </a:cxn>
              </a:cxnLst>
              <a:rect l="0" t="0" r="r" b="b"/>
              <a:pathLst>
                <a:path w="4" h="2">
                  <a:moveTo>
                    <a:pt x="3" y="1"/>
                  </a:moveTo>
                  <a:cubicBezTo>
                    <a:pt x="3" y="1"/>
                    <a:pt x="4" y="0"/>
                    <a:pt x="2" y="0"/>
                  </a:cubicBezTo>
                  <a:cubicBezTo>
                    <a:pt x="0" y="1"/>
                    <a:pt x="2" y="2"/>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312" name="Freeform 145"/>
            <p:cNvSpPr>
              <a:spLocks/>
            </p:cNvSpPr>
            <p:nvPr/>
          </p:nvSpPr>
          <p:spPr bwMode="auto">
            <a:xfrm>
              <a:off x="4235699" y="4313041"/>
              <a:ext cx="10525" cy="4211"/>
            </a:xfrm>
            <a:custGeom>
              <a:avLst/>
              <a:gdLst>
                <a:gd name="T0" fmla="*/ 0 w 2"/>
                <a:gd name="T1" fmla="*/ 0 h 1"/>
                <a:gd name="T2" fmla="*/ 1 w 2"/>
                <a:gd name="T3" fmla="*/ 1 h 1"/>
                <a:gd name="T4" fmla="*/ 0 w 2"/>
                <a:gd name="T5" fmla="*/ 0 h 1"/>
              </a:gdLst>
              <a:ahLst/>
              <a:cxnLst>
                <a:cxn ang="0">
                  <a:pos x="T0" y="T1"/>
                </a:cxn>
                <a:cxn ang="0">
                  <a:pos x="T2" y="T3"/>
                </a:cxn>
                <a:cxn ang="0">
                  <a:pos x="T4" y="T5"/>
                </a:cxn>
              </a:cxnLst>
              <a:rect l="0" t="0" r="r" b="b"/>
              <a:pathLst>
                <a:path w="2" h="1">
                  <a:moveTo>
                    <a:pt x="0" y="0"/>
                  </a:moveTo>
                  <a:cubicBezTo>
                    <a:pt x="0" y="1"/>
                    <a:pt x="0" y="1"/>
                    <a:pt x="1" y="1"/>
                  </a:cubicBezTo>
                  <a:cubicBezTo>
                    <a:pt x="2" y="1"/>
                    <a:pt x="1"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313" name="Freeform 146"/>
            <p:cNvSpPr>
              <a:spLocks/>
            </p:cNvSpPr>
            <p:nvPr/>
          </p:nvSpPr>
          <p:spPr bwMode="auto">
            <a:xfrm>
              <a:off x="5336623" y="4414083"/>
              <a:ext cx="14735" cy="14735"/>
            </a:xfrm>
            <a:custGeom>
              <a:avLst/>
              <a:gdLst>
                <a:gd name="T0" fmla="*/ 1 w 3"/>
                <a:gd name="T1" fmla="*/ 1 h 3"/>
                <a:gd name="T2" fmla="*/ 2 w 3"/>
                <a:gd name="T3" fmla="*/ 2 h 3"/>
                <a:gd name="T4" fmla="*/ 1 w 3"/>
                <a:gd name="T5" fmla="*/ 1 h 3"/>
              </a:gdLst>
              <a:ahLst/>
              <a:cxnLst>
                <a:cxn ang="0">
                  <a:pos x="T0" y="T1"/>
                </a:cxn>
                <a:cxn ang="0">
                  <a:pos x="T2" y="T3"/>
                </a:cxn>
                <a:cxn ang="0">
                  <a:pos x="T4" y="T5"/>
                </a:cxn>
              </a:cxnLst>
              <a:rect l="0" t="0" r="r" b="b"/>
              <a:pathLst>
                <a:path w="3" h="3">
                  <a:moveTo>
                    <a:pt x="1" y="1"/>
                  </a:moveTo>
                  <a:cubicBezTo>
                    <a:pt x="0" y="2"/>
                    <a:pt x="2" y="3"/>
                    <a:pt x="2" y="2"/>
                  </a:cubicBezTo>
                  <a:cubicBezTo>
                    <a:pt x="3" y="1"/>
                    <a:pt x="3"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314" name="Freeform 147"/>
            <p:cNvSpPr>
              <a:spLocks/>
            </p:cNvSpPr>
            <p:nvPr/>
          </p:nvSpPr>
          <p:spPr bwMode="auto">
            <a:xfrm>
              <a:off x="5191376" y="3738372"/>
              <a:ext cx="10525" cy="10525"/>
            </a:xfrm>
            <a:custGeom>
              <a:avLst/>
              <a:gdLst>
                <a:gd name="T0" fmla="*/ 0 w 2"/>
                <a:gd name="T1" fmla="*/ 0 h 2"/>
                <a:gd name="T2" fmla="*/ 1 w 2"/>
                <a:gd name="T3" fmla="*/ 1 h 2"/>
                <a:gd name="T4" fmla="*/ 0 w 2"/>
                <a:gd name="T5" fmla="*/ 0 h 2"/>
              </a:gdLst>
              <a:ahLst/>
              <a:cxnLst>
                <a:cxn ang="0">
                  <a:pos x="T0" y="T1"/>
                </a:cxn>
                <a:cxn ang="0">
                  <a:pos x="T2" y="T3"/>
                </a:cxn>
                <a:cxn ang="0">
                  <a:pos x="T4" y="T5"/>
                </a:cxn>
              </a:cxnLst>
              <a:rect l="0" t="0" r="r" b="b"/>
              <a:pathLst>
                <a:path w="2" h="2">
                  <a:moveTo>
                    <a:pt x="0" y="0"/>
                  </a:moveTo>
                  <a:cubicBezTo>
                    <a:pt x="0" y="1"/>
                    <a:pt x="1" y="2"/>
                    <a:pt x="1" y="1"/>
                  </a:cubicBezTo>
                  <a:cubicBezTo>
                    <a:pt x="2" y="1"/>
                    <a:pt x="1"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315" name="Freeform 148"/>
            <p:cNvSpPr>
              <a:spLocks/>
            </p:cNvSpPr>
            <p:nvPr/>
          </p:nvSpPr>
          <p:spPr bwMode="auto">
            <a:xfrm>
              <a:off x="5062971" y="4597221"/>
              <a:ext cx="25260" cy="14735"/>
            </a:xfrm>
            <a:custGeom>
              <a:avLst/>
              <a:gdLst>
                <a:gd name="T0" fmla="*/ 2 w 5"/>
                <a:gd name="T1" fmla="*/ 0 h 3"/>
                <a:gd name="T2" fmla="*/ 3 w 5"/>
                <a:gd name="T3" fmla="*/ 3 h 3"/>
                <a:gd name="T4" fmla="*/ 2 w 5"/>
                <a:gd name="T5" fmla="*/ 0 h 3"/>
              </a:gdLst>
              <a:ahLst/>
              <a:cxnLst>
                <a:cxn ang="0">
                  <a:pos x="T0" y="T1"/>
                </a:cxn>
                <a:cxn ang="0">
                  <a:pos x="T2" y="T3"/>
                </a:cxn>
                <a:cxn ang="0">
                  <a:pos x="T4" y="T5"/>
                </a:cxn>
              </a:cxnLst>
              <a:rect l="0" t="0" r="r" b="b"/>
              <a:pathLst>
                <a:path w="5" h="3">
                  <a:moveTo>
                    <a:pt x="2" y="0"/>
                  </a:moveTo>
                  <a:cubicBezTo>
                    <a:pt x="0" y="0"/>
                    <a:pt x="1" y="3"/>
                    <a:pt x="3" y="3"/>
                  </a:cubicBezTo>
                  <a:cubicBezTo>
                    <a:pt x="5" y="3"/>
                    <a:pt x="3"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316" name="Freeform 149"/>
            <p:cNvSpPr>
              <a:spLocks/>
            </p:cNvSpPr>
            <p:nvPr/>
          </p:nvSpPr>
          <p:spPr bwMode="auto">
            <a:xfrm>
              <a:off x="2755871" y="4083595"/>
              <a:ext cx="21051" cy="25260"/>
            </a:xfrm>
            <a:custGeom>
              <a:avLst/>
              <a:gdLst>
                <a:gd name="T0" fmla="*/ 3 w 4"/>
                <a:gd name="T1" fmla="*/ 3 h 5"/>
                <a:gd name="T2" fmla="*/ 0 w 4"/>
                <a:gd name="T3" fmla="*/ 2 h 5"/>
                <a:gd name="T4" fmla="*/ 3 w 4"/>
                <a:gd name="T5" fmla="*/ 3 h 5"/>
              </a:gdLst>
              <a:ahLst/>
              <a:cxnLst>
                <a:cxn ang="0">
                  <a:pos x="T0" y="T1"/>
                </a:cxn>
                <a:cxn ang="0">
                  <a:pos x="T2" y="T3"/>
                </a:cxn>
                <a:cxn ang="0">
                  <a:pos x="T4" y="T5"/>
                </a:cxn>
              </a:cxnLst>
              <a:rect l="0" t="0" r="r" b="b"/>
              <a:pathLst>
                <a:path w="4" h="5">
                  <a:moveTo>
                    <a:pt x="3" y="3"/>
                  </a:moveTo>
                  <a:cubicBezTo>
                    <a:pt x="4" y="1"/>
                    <a:pt x="1" y="0"/>
                    <a:pt x="0" y="2"/>
                  </a:cubicBezTo>
                  <a:cubicBezTo>
                    <a:pt x="0" y="5"/>
                    <a:pt x="2" y="4"/>
                    <a:pt x="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317" name="Freeform 150"/>
            <p:cNvSpPr>
              <a:spLocks/>
            </p:cNvSpPr>
            <p:nvPr/>
          </p:nvSpPr>
          <p:spPr bwMode="auto">
            <a:xfrm>
              <a:off x="7090104" y="3315265"/>
              <a:ext cx="18945" cy="18945"/>
            </a:xfrm>
            <a:custGeom>
              <a:avLst/>
              <a:gdLst>
                <a:gd name="T0" fmla="*/ 4 w 4"/>
                <a:gd name="T1" fmla="*/ 1 h 4"/>
                <a:gd name="T2" fmla="*/ 1 w 4"/>
                <a:gd name="T3" fmla="*/ 4 h 4"/>
                <a:gd name="T4" fmla="*/ 4 w 4"/>
                <a:gd name="T5" fmla="*/ 1 h 4"/>
              </a:gdLst>
              <a:ahLst/>
              <a:cxnLst>
                <a:cxn ang="0">
                  <a:pos x="T0" y="T1"/>
                </a:cxn>
                <a:cxn ang="0">
                  <a:pos x="T2" y="T3"/>
                </a:cxn>
                <a:cxn ang="0">
                  <a:pos x="T4" y="T5"/>
                </a:cxn>
              </a:cxnLst>
              <a:rect l="0" t="0" r="r" b="b"/>
              <a:pathLst>
                <a:path w="4" h="4">
                  <a:moveTo>
                    <a:pt x="4" y="1"/>
                  </a:moveTo>
                  <a:cubicBezTo>
                    <a:pt x="3" y="0"/>
                    <a:pt x="0" y="3"/>
                    <a:pt x="1" y="4"/>
                  </a:cubicBezTo>
                  <a:cubicBezTo>
                    <a:pt x="1" y="4"/>
                    <a:pt x="4" y="1"/>
                    <a:pt x="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318" name="Freeform 151"/>
            <p:cNvSpPr>
              <a:spLocks/>
            </p:cNvSpPr>
            <p:nvPr/>
          </p:nvSpPr>
          <p:spPr bwMode="auto">
            <a:xfrm>
              <a:off x="7109048" y="3290003"/>
              <a:ext cx="39995" cy="29471"/>
            </a:xfrm>
            <a:custGeom>
              <a:avLst/>
              <a:gdLst>
                <a:gd name="T0" fmla="*/ 7 w 8"/>
                <a:gd name="T1" fmla="*/ 0 h 6"/>
                <a:gd name="T2" fmla="*/ 5 w 8"/>
                <a:gd name="T3" fmla="*/ 2 h 6"/>
                <a:gd name="T4" fmla="*/ 2 w 8"/>
                <a:gd name="T5" fmla="*/ 5 h 6"/>
                <a:gd name="T6" fmla="*/ 7 w 8"/>
                <a:gd name="T7" fmla="*/ 0 h 6"/>
              </a:gdLst>
              <a:ahLst/>
              <a:cxnLst>
                <a:cxn ang="0">
                  <a:pos x="T0" y="T1"/>
                </a:cxn>
                <a:cxn ang="0">
                  <a:pos x="T2" y="T3"/>
                </a:cxn>
                <a:cxn ang="0">
                  <a:pos x="T4" y="T5"/>
                </a:cxn>
                <a:cxn ang="0">
                  <a:pos x="T6" y="T7"/>
                </a:cxn>
              </a:cxnLst>
              <a:rect l="0" t="0" r="r" b="b"/>
              <a:pathLst>
                <a:path w="8" h="6">
                  <a:moveTo>
                    <a:pt x="7" y="0"/>
                  </a:moveTo>
                  <a:cubicBezTo>
                    <a:pt x="7" y="0"/>
                    <a:pt x="5" y="2"/>
                    <a:pt x="5" y="2"/>
                  </a:cubicBezTo>
                  <a:cubicBezTo>
                    <a:pt x="4" y="2"/>
                    <a:pt x="0" y="4"/>
                    <a:pt x="2" y="5"/>
                  </a:cubicBezTo>
                  <a:cubicBezTo>
                    <a:pt x="3" y="6"/>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319" name="Freeform 152"/>
            <p:cNvSpPr>
              <a:spLocks/>
            </p:cNvSpPr>
            <p:nvPr/>
          </p:nvSpPr>
          <p:spPr bwMode="auto">
            <a:xfrm>
              <a:off x="7153253" y="3264745"/>
              <a:ext cx="21051" cy="18945"/>
            </a:xfrm>
            <a:custGeom>
              <a:avLst/>
              <a:gdLst>
                <a:gd name="T0" fmla="*/ 3 w 4"/>
                <a:gd name="T1" fmla="*/ 1 h 4"/>
                <a:gd name="T2" fmla="*/ 1 w 4"/>
                <a:gd name="T3" fmla="*/ 4 h 4"/>
                <a:gd name="T4" fmla="*/ 3 w 4"/>
                <a:gd name="T5" fmla="*/ 1 h 4"/>
              </a:gdLst>
              <a:ahLst/>
              <a:cxnLst>
                <a:cxn ang="0">
                  <a:pos x="T0" y="T1"/>
                </a:cxn>
                <a:cxn ang="0">
                  <a:pos x="T2" y="T3"/>
                </a:cxn>
                <a:cxn ang="0">
                  <a:pos x="T4" y="T5"/>
                </a:cxn>
              </a:cxnLst>
              <a:rect l="0" t="0" r="r" b="b"/>
              <a:pathLst>
                <a:path w="4" h="4">
                  <a:moveTo>
                    <a:pt x="3" y="1"/>
                  </a:moveTo>
                  <a:cubicBezTo>
                    <a:pt x="2" y="0"/>
                    <a:pt x="0" y="4"/>
                    <a:pt x="1" y="4"/>
                  </a:cubicBezTo>
                  <a:cubicBezTo>
                    <a:pt x="2" y="4"/>
                    <a:pt x="4" y="2"/>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320" name="Freeform 153"/>
            <p:cNvSpPr>
              <a:spLocks/>
            </p:cNvSpPr>
            <p:nvPr/>
          </p:nvSpPr>
          <p:spPr bwMode="auto">
            <a:xfrm>
              <a:off x="7184830" y="3245799"/>
              <a:ext cx="14735" cy="14735"/>
            </a:xfrm>
            <a:custGeom>
              <a:avLst/>
              <a:gdLst>
                <a:gd name="T0" fmla="*/ 3 w 3"/>
                <a:gd name="T1" fmla="*/ 0 h 3"/>
                <a:gd name="T2" fmla="*/ 1 w 3"/>
                <a:gd name="T3" fmla="*/ 2 h 3"/>
                <a:gd name="T4" fmla="*/ 3 w 3"/>
                <a:gd name="T5" fmla="*/ 0 h 3"/>
              </a:gdLst>
              <a:ahLst/>
              <a:cxnLst>
                <a:cxn ang="0">
                  <a:pos x="T0" y="T1"/>
                </a:cxn>
                <a:cxn ang="0">
                  <a:pos x="T2" y="T3"/>
                </a:cxn>
                <a:cxn ang="0">
                  <a:pos x="T4" y="T5"/>
                </a:cxn>
              </a:cxnLst>
              <a:rect l="0" t="0" r="r" b="b"/>
              <a:pathLst>
                <a:path w="3" h="3">
                  <a:moveTo>
                    <a:pt x="3" y="0"/>
                  </a:moveTo>
                  <a:cubicBezTo>
                    <a:pt x="2" y="0"/>
                    <a:pt x="0" y="1"/>
                    <a:pt x="1" y="2"/>
                  </a:cubicBezTo>
                  <a:cubicBezTo>
                    <a:pt x="2" y="3"/>
                    <a:pt x="3" y="0"/>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321" name="Freeform 154"/>
            <p:cNvSpPr>
              <a:spLocks/>
            </p:cNvSpPr>
            <p:nvPr/>
          </p:nvSpPr>
          <p:spPr bwMode="auto">
            <a:xfrm>
              <a:off x="7233243" y="3148967"/>
              <a:ext cx="21051" cy="21051"/>
            </a:xfrm>
            <a:custGeom>
              <a:avLst/>
              <a:gdLst>
                <a:gd name="T0" fmla="*/ 3 w 4"/>
                <a:gd name="T1" fmla="*/ 0 h 4"/>
                <a:gd name="T2" fmla="*/ 1 w 4"/>
                <a:gd name="T3" fmla="*/ 2 h 4"/>
                <a:gd name="T4" fmla="*/ 1 w 4"/>
                <a:gd name="T5" fmla="*/ 4 h 4"/>
                <a:gd name="T6" fmla="*/ 3 w 4"/>
                <a:gd name="T7" fmla="*/ 0 h 4"/>
              </a:gdLst>
              <a:ahLst/>
              <a:cxnLst>
                <a:cxn ang="0">
                  <a:pos x="T0" y="T1"/>
                </a:cxn>
                <a:cxn ang="0">
                  <a:pos x="T2" y="T3"/>
                </a:cxn>
                <a:cxn ang="0">
                  <a:pos x="T4" y="T5"/>
                </a:cxn>
                <a:cxn ang="0">
                  <a:pos x="T6" y="T7"/>
                </a:cxn>
              </a:cxnLst>
              <a:rect l="0" t="0" r="r" b="b"/>
              <a:pathLst>
                <a:path w="4" h="4">
                  <a:moveTo>
                    <a:pt x="3" y="0"/>
                  </a:moveTo>
                  <a:cubicBezTo>
                    <a:pt x="2" y="0"/>
                    <a:pt x="2" y="1"/>
                    <a:pt x="1" y="2"/>
                  </a:cubicBezTo>
                  <a:cubicBezTo>
                    <a:pt x="0" y="2"/>
                    <a:pt x="0" y="4"/>
                    <a:pt x="1" y="4"/>
                  </a:cubicBezTo>
                  <a:cubicBezTo>
                    <a:pt x="2" y="4"/>
                    <a:pt x="4" y="0"/>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322" name="Freeform 155"/>
            <p:cNvSpPr>
              <a:spLocks/>
            </p:cNvSpPr>
            <p:nvPr/>
          </p:nvSpPr>
          <p:spPr bwMode="auto">
            <a:xfrm>
              <a:off x="7224823" y="3199488"/>
              <a:ext cx="4211" cy="6315"/>
            </a:xfrm>
            <a:custGeom>
              <a:avLst/>
              <a:gdLst>
                <a:gd name="T0" fmla="*/ 0 w 1"/>
                <a:gd name="T1" fmla="*/ 0 h 1"/>
                <a:gd name="T2" fmla="*/ 0 w 1"/>
                <a:gd name="T3" fmla="*/ 1 h 1"/>
                <a:gd name="T4" fmla="*/ 0 w 1"/>
                <a:gd name="T5" fmla="*/ 0 h 1"/>
              </a:gdLst>
              <a:ahLst/>
              <a:cxnLst>
                <a:cxn ang="0">
                  <a:pos x="T0" y="T1"/>
                </a:cxn>
                <a:cxn ang="0">
                  <a:pos x="T2" y="T3"/>
                </a:cxn>
                <a:cxn ang="0">
                  <a:pos x="T4" y="T5"/>
                </a:cxn>
              </a:cxnLst>
              <a:rect l="0" t="0" r="r" b="b"/>
              <a:pathLst>
                <a:path w="1" h="1">
                  <a:moveTo>
                    <a:pt x="0" y="0"/>
                  </a:moveTo>
                  <a:cubicBezTo>
                    <a:pt x="0" y="0"/>
                    <a:pt x="0" y="1"/>
                    <a:pt x="0" y="1"/>
                  </a:cubicBezTo>
                  <a:cubicBezTo>
                    <a:pt x="1" y="1"/>
                    <a:pt x="1"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323" name="Freeform 156"/>
            <p:cNvSpPr>
              <a:spLocks/>
            </p:cNvSpPr>
            <p:nvPr/>
          </p:nvSpPr>
          <p:spPr bwMode="auto">
            <a:xfrm>
              <a:off x="6736459" y="3788892"/>
              <a:ext cx="8420" cy="4211"/>
            </a:xfrm>
            <a:custGeom>
              <a:avLst/>
              <a:gdLst>
                <a:gd name="T0" fmla="*/ 1 w 2"/>
                <a:gd name="T1" fmla="*/ 0 h 1"/>
                <a:gd name="T2" fmla="*/ 1 w 2"/>
                <a:gd name="T3" fmla="*/ 1 h 1"/>
                <a:gd name="T4" fmla="*/ 1 w 2"/>
                <a:gd name="T5" fmla="*/ 0 h 1"/>
              </a:gdLst>
              <a:ahLst/>
              <a:cxnLst>
                <a:cxn ang="0">
                  <a:pos x="T0" y="T1"/>
                </a:cxn>
                <a:cxn ang="0">
                  <a:pos x="T2" y="T3"/>
                </a:cxn>
                <a:cxn ang="0">
                  <a:pos x="T4" y="T5"/>
                </a:cxn>
              </a:cxnLst>
              <a:rect l="0" t="0" r="r" b="b"/>
              <a:pathLst>
                <a:path w="2" h="1">
                  <a:moveTo>
                    <a:pt x="1" y="0"/>
                  </a:moveTo>
                  <a:cubicBezTo>
                    <a:pt x="1" y="0"/>
                    <a:pt x="0" y="1"/>
                    <a:pt x="1" y="1"/>
                  </a:cubicBezTo>
                  <a:cubicBezTo>
                    <a:pt x="2" y="1"/>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sp>
          <p:nvSpPr>
            <p:cNvPr id="324" name="Freeform 157"/>
            <p:cNvSpPr>
              <a:spLocks/>
            </p:cNvSpPr>
            <p:nvPr/>
          </p:nvSpPr>
          <p:spPr bwMode="auto">
            <a:xfrm>
              <a:off x="4444095" y="5350815"/>
              <a:ext cx="46311" cy="61047"/>
            </a:xfrm>
            <a:custGeom>
              <a:avLst/>
              <a:gdLst>
                <a:gd name="T0" fmla="*/ 2 w 9"/>
                <a:gd name="T1" fmla="*/ 11 h 12"/>
                <a:gd name="T2" fmla="*/ 8 w 9"/>
                <a:gd name="T3" fmla="*/ 3 h 12"/>
                <a:gd name="T4" fmla="*/ 9 w 9"/>
                <a:gd name="T5" fmla="*/ 0 h 12"/>
                <a:gd name="T6" fmla="*/ 2 w 9"/>
                <a:gd name="T7" fmla="*/ 0 h 12"/>
                <a:gd name="T8" fmla="*/ 2 w 9"/>
                <a:gd name="T9" fmla="*/ 11 h 12"/>
              </a:gdLst>
              <a:ahLst/>
              <a:cxnLst>
                <a:cxn ang="0">
                  <a:pos x="T0" y="T1"/>
                </a:cxn>
                <a:cxn ang="0">
                  <a:pos x="T2" y="T3"/>
                </a:cxn>
                <a:cxn ang="0">
                  <a:pos x="T4" y="T5"/>
                </a:cxn>
                <a:cxn ang="0">
                  <a:pos x="T6" y="T7"/>
                </a:cxn>
                <a:cxn ang="0">
                  <a:pos x="T8" y="T9"/>
                </a:cxn>
              </a:cxnLst>
              <a:rect l="0" t="0" r="r" b="b"/>
              <a:pathLst>
                <a:path w="9" h="12">
                  <a:moveTo>
                    <a:pt x="2" y="11"/>
                  </a:moveTo>
                  <a:cubicBezTo>
                    <a:pt x="3" y="12"/>
                    <a:pt x="7" y="5"/>
                    <a:pt x="8" y="3"/>
                  </a:cubicBezTo>
                  <a:cubicBezTo>
                    <a:pt x="8" y="3"/>
                    <a:pt x="8" y="2"/>
                    <a:pt x="9" y="0"/>
                  </a:cubicBezTo>
                  <a:cubicBezTo>
                    <a:pt x="2" y="0"/>
                    <a:pt x="2" y="0"/>
                    <a:pt x="2" y="0"/>
                  </a:cubicBezTo>
                  <a:cubicBezTo>
                    <a:pt x="0" y="3"/>
                    <a:pt x="0" y="8"/>
                    <a:pt x="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sz="2000">
                <a:solidFill>
                  <a:prstClr val="black"/>
                </a:solidFill>
                <a:latin typeface="+mn-lt"/>
                <a:ea typeface="+mn-ea"/>
              </a:endParaRPr>
            </a:p>
          </p:txBody>
        </p:sp>
      </p:grpSp>
      <p:sp>
        <p:nvSpPr>
          <p:cNvPr id="325" name="等腰三角形 324"/>
          <p:cNvSpPr/>
          <p:nvPr/>
        </p:nvSpPr>
        <p:spPr>
          <a:xfrm flipV="1">
            <a:off x="4214338" y="1904083"/>
            <a:ext cx="261937" cy="266700"/>
          </a:xfrm>
          <a:prstGeom prst="triangle">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lIns="77038" tIns="38519" rIns="77038" bIns="38519" anchor="ctr"/>
          <a:lstStyle/>
          <a:p>
            <a:pPr algn="ctr" fontAlgn="auto">
              <a:spcBef>
                <a:spcPts val="0"/>
              </a:spcBef>
              <a:spcAft>
                <a:spcPts val="0"/>
              </a:spcAft>
              <a:defRPr/>
            </a:pPr>
            <a:endParaRPr lang="zh-CN" altLang="en-US"/>
          </a:p>
        </p:txBody>
      </p:sp>
      <p:grpSp>
        <p:nvGrpSpPr>
          <p:cNvPr id="326" name="组合 325"/>
          <p:cNvGrpSpPr>
            <a:grpSpLocks/>
          </p:cNvGrpSpPr>
          <p:nvPr/>
        </p:nvGrpSpPr>
        <p:grpSpPr bwMode="auto">
          <a:xfrm>
            <a:off x="2986354" y="810480"/>
            <a:ext cx="2402713" cy="996819"/>
            <a:chOff x="1774461" y="1328896"/>
            <a:chExt cx="2852648" cy="1183524"/>
          </a:xfrm>
        </p:grpSpPr>
        <p:sp>
          <p:nvSpPr>
            <p:cNvPr id="327" name="矩形标注 326"/>
            <p:cNvSpPr/>
            <p:nvPr/>
          </p:nvSpPr>
          <p:spPr>
            <a:xfrm>
              <a:off x="1792403" y="1330780"/>
              <a:ext cx="2834706" cy="1155409"/>
            </a:xfrm>
            <a:prstGeom prst="wedgeRectCallout">
              <a:avLst>
                <a:gd name="adj1" fmla="val -905"/>
                <a:gd name="adj2" fmla="val 68479"/>
              </a:avLst>
            </a:prstGeom>
            <a:solidFill>
              <a:schemeClr val="bg1"/>
            </a:solidFill>
            <a:ln>
              <a:solidFill>
                <a:srgbClr val="41445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414455"/>
                </a:solidFill>
              </a:endParaRPr>
            </a:p>
          </p:txBody>
        </p:sp>
        <p:sp>
          <p:nvSpPr>
            <p:cNvPr id="31760" name="文本框 230"/>
            <p:cNvSpPr txBox="1">
              <a:spLocks noChangeArrowheads="1"/>
            </p:cNvSpPr>
            <p:nvPr/>
          </p:nvSpPr>
          <p:spPr bwMode="auto">
            <a:xfrm>
              <a:off x="1798591" y="1328896"/>
              <a:ext cx="2401933" cy="401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r>
                <a:rPr lang="zh-CN" altLang="en-US" sz="1600" b="1" dirty="0">
                  <a:solidFill>
                    <a:srgbClr val="414455"/>
                  </a:solidFill>
                  <a:latin typeface="Arial" pitchFamily="34" charset="0"/>
                  <a:ea typeface="微软雅黑" pitchFamily="34" charset="-122"/>
                  <a:sym typeface="Arial" pitchFamily="34" charset="0"/>
                </a:rPr>
                <a:t>荷兰为代表的欧共体</a:t>
              </a:r>
            </a:p>
          </p:txBody>
        </p:sp>
        <p:sp>
          <p:nvSpPr>
            <p:cNvPr id="31761" name="文本框 231"/>
            <p:cNvSpPr txBox="1">
              <a:spLocks noChangeArrowheads="1"/>
            </p:cNvSpPr>
            <p:nvPr/>
          </p:nvSpPr>
          <p:spPr bwMode="auto">
            <a:xfrm>
              <a:off x="1774461" y="1690218"/>
              <a:ext cx="2837941" cy="822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r>
                <a:rPr lang="zh-CN" altLang="en-US" sz="1300" dirty="0">
                  <a:solidFill>
                    <a:srgbClr val="414455"/>
                  </a:solidFill>
                  <a:latin typeface="Arial" pitchFamily="34" charset="0"/>
                  <a:ea typeface="微软雅黑" pitchFamily="34" charset="-122"/>
                  <a:sym typeface="Arial" pitchFamily="34" charset="0"/>
                </a:rPr>
                <a:t>率先提出生态驾驶 </a:t>
              </a:r>
              <a:r>
                <a:rPr lang="en-US" altLang="zh-CN" sz="1300" dirty="0">
                  <a:solidFill>
                    <a:srgbClr val="414455"/>
                  </a:solidFill>
                  <a:latin typeface="Arial" pitchFamily="34" charset="0"/>
                  <a:ea typeface="微软雅黑" pitchFamily="34" charset="-122"/>
                  <a:sym typeface="Arial" pitchFamily="34" charset="0"/>
                </a:rPr>
                <a:t>Eco driving</a:t>
              </a:r>
              <a:r>
                <a:rPr lang="zh-CN" altLang="en-US" sz="1300" dirty="0">
                  <a:solidFill>
                    <a:srgbClr val="414455"/>
                  </a:solidFill>
                  <a:latin typeface="Arial" pitchFamily="34" charset="0"/>
                  <a:ea typeface="微软雅黑" pitchFamily="34" charset="-122"/>
                  <a:sym typeface="Arial" pitchFamily="34" charset="0"/>
                </a:rPr>
                <a:t>，将关注升级为节能减排、保护生态环境。</a:t>
              </a:r>
              <a:endParaRPr lang="en-US" altLang="zh-CN" sz="1300" dirty="0">
                <a:solidFill>
                  <a:srgbClr val="414455"/>
                </a:solidFill>
                <a:latin typeface="Arial" pitchFamily="34" charset="0"/>
                <a:ea typeface="微软雅黑" pitchFamily="34" charset="-122"/>
                <a:sym typeface="Arial" pitchFamily="34" charset="0"/>
              </a:endParaRPr>
            </a:p>
          </p:txBody>
        </p:sp>
      </p:grpSp>
      <p:sp>
        <p:nvSpPr>
          <p:cNvPr id="329" name="文本框 328">
            <a:extLst>
              <a:ext uri="{FF2B5EF4-FFF2-40B4-BE49-F238E27FC236}">
                <a16:creationId xmlns:a16="http://schemas.microsoft.com/office/drawing/2014/main" id="{20C32810-2FCB-4FC5-83A7-6AC88FD13E7D}"/>
              </a:ext>
            </a:extLst>
          </p:cNvPr>
          <p:cNvSpPr txBox="1"/>
          <p:nvPr/>
        </p:nvSpPr>
        <p:spPr>
          <a:xfrm>
            <a:off x="179512" y="123478"/>
            <a:ext cx="3600326" cy="369332"/>
          </a:xfrm>
          <a:prstGeom prst="rect">
            <a:avLst/>
          </a:prstGeom>
          <a:noFill/>
        </p:spPr>
        <p:txBody>
          <a:bodyPr wrap="square" rtlCol="0">
            <a:spAutoFit/>
          </a:bodyPr>
          <a:lstStyle/>
          <a:p>
            <a:r>
              <a:rPr lang="zh-CN" altLang="en-US" b="1" dirty="0">
                <a:solidFill>
                  <a:schemeClr val="bg1"/>
                </a:solidFill>
                <a:effectLst>
                  <a:reflection blurRad="6350" stA="50000" endA="300" endPos="50000" dist="29997" dir="5400000" sy="-100000" algn="bl" rotWithShape="0"/>
                </a:effectLst>
              </a:rPr>
              <a:t>华南理工大学</a:t>
            </a:r>
          </a:p>
        </p:txBody>
      </p:sp>
      <p:grpSp>
        <p:nvGrpSpPr>
          <p:cNvPr id="333" name="组合 332"/>
          <p:cNvGrpSpPr/>
          <p:nvPr/>
        </p:nvGrpSpPr>
        <p:grpSpPr>
          <a:xfrm>
            <a:off x="818730" y="2592197"/>
            <a:ext cx="7569694" cy="2167926"/>
            <a:chOff x="1162907" y="2401888"/>
            <a:chExt cx="6907149" cy="2122489"/>
          </a:xfrm>
          <a:solidFill>
            <a:srgbClr val="0066FF"/>
          </a:solidFill>
        </p:grpSpPr>
        <p:grpSp>
          <p:nvGrpSpPr>
            <p:cNvPr id="334" name="组合 333"/>
            <p:cNvGrpSpPr/>
            <p:nvPr/>
          </p:nvGrpSpPr>
          <p:grpSpPr>
            <a:xfrm>
              <a:off x="1162907" y="2401888"/>
              <a:ext cx="6907149" cy="2122489"/>
              <a:chOff x="1162907" y="2300288"/>
              <a:chExt cx="6907149" cy="2122489"/>
            </a:xfrm>
            <a:grpFill/>
          </p:grpSpPr>
          <p:sp>
            <p:nvSpPr>
              <p:cNvPr id="339" name="任意多边形 338"/>
              <p:cNvSpPr/>
              <p:nvPr/>
            </p:nvSpPr>
            <p:spPr>
              <a:xfrm>
                <a:off x="7967663" y="3529013"/>
                <a:ext cx="102393" cy="130968"/>
              </a:xfrm>
              <a:custGeom>
                <a:avLst/>
                <a:gdLst>
                  <a:gd name="connsiteX0" fmla="*/ 102393 w 102393"/>
                  <a:gd name="connsiteY0" fmla="*/ 130968 h 130968"/>
                  <a:gd name="connsiteX1" fmla="*/ 0 w 102393"/>
                  <a:gd name="connsiteY1" fmla="*/ 130968 h 130968"/>
                  <a:gd name="connsiteX2" fmla="*/ 0 w 102393"/>
                  <a:gd name="connsiteY2" fmla="*/ 0 h 130968"/>
                  <a:gd name="connsiteX3" fmla="*/ 102393 w 102393"/>
                  <a:gd name="connsiteY3" fmla="*/ 130968 h 130968"/>
                </a:gdLst>
                <a:ahLst/>
                <a:cxnLst>
                  <a:cxn ang="0">
                    <a:pos x="connsiteX0" y="connsiteY0"/>
                  </a:cxn>
                  <a:cxn ang="0">
                    <a:pos x="connsiteX1" y="connsiteY1"/>
                  </a:cxn>
                  <a:cxn ang="0">
                    <a:pos x="connsiteX2" y="connsiteY2"/>
                  </a:cxn>
                  <a:cxn ang="0">
                    <a:pos x="connsiteX3" y="connsiteY3"/>
                  </a:cxn>
                </a:cxnLst>
                <a:rect l="l" t="t" r="r" b="b"/>
                <a:pathLst>
                  <a:path w="102393" h="130968">
                    <a:moveTo>
                      <a:pt x="102393" y="130968"/>
                    </a:moveTo>
                    <a:lnTo>
                      <a:pt x="0" y="130968"/>
                    </a:lnTo>
                    <a:lnTo>
                      <a:pt x="0" y="0"/>
                    </a:lnTo>
                    <a:lnTo>
                      <a:pt x="102393" y="130968"/>
                    </a:lnTo>
                    <a:close/>
                  </a:path>
                </a:pathLst>
              </a:custGeom>
              <a:solidFill>
                <a:srgbClr val="686C8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lumMod val="85000"/>
                      <a:lumOff val="15000"/>
                    </a:schemeClr>
                  </a:solidFill>
                </a:endParaRPr>
              </a:p>
            </p:txBody>
          </p:sp>
          <p:grpSp>
            <p:nvGrpSpPr>
              <p:cNvPr id="340" name="组合 339"/>
              <p:cNvGrpSpPr/>
              <p:nvPr/>
            </p:nvGrpSpPr>
            <p:grpSpPr>
              <a:xfrm>
                <a:off x="1162907" y="2300288"/>
                <a:ext cx="6840760" cy="2122489"/>
                <a:chOff x="1162907" y="2300288"/>
                <a:chExt cx="6840760" cy="2122489"/>
              </a:xfrm>
              <a:grpFill/>
            </p:grpSpPr>
            <p:sp>
              <p:nvSpPr>
                <p:cNvPr id="341" name="任意多边形 340"/>
                <p:cNvSpPr/>
                <p:nvPr/>
              </p:nvSpPr>
              <p:spPr>
                <a:xfrm>
                  <a:off x="6657975" y="2300288"/>
                  <a:ext cx="114300" cy="71437"/>
                </a:xfrm>
                <a:custGeom>
                  <a:avLst/>
                  <a:gdLst>
                    <a:gd name="connsiteX0" fmla="*/ 19050 w 114300"/>
                    <a:gd name="connsiteY0" fmla="*/ 0 h 71437"/>
                    <a:gd name="connsiteX1" fmla="*/ 0 w 114300"/>
                    <a:gd name="connsiteY1" fmla="*/ 71437 h 71437"/>
                    <a:gd name="connsiteX2" fmla="*/ 114300 w 114300"/>
                    <a:gd name="connsiteY2" fmla="*/ 71437 h 71437"/>
                    <a:gd name="connsiteX3" fmla="*/ 19050 w 114300"/>
                    <a:gd name="connsiteY3" fmla="*/ 0 h 71437"/>
                  </a:gdLst>
                  <a:ahLst/>
                  <a:cxnLst>
                    <a:cxn ang="0">
                      <a:pos x="connsiteX0" y="connsiteY0"/>
                    </a:cxn>
                    <a:cxn ang="0">
                      <a:pos x="connsiteX1" y="connsiteY1"/>
                    </a:cxn>
                    <a:cxn ang="0">
                      <a:pos x="connsiteX2" y="connsiteY2"/>
                    </a:cxn>
                    <a:cxn ang="0">
                      <a:pos x="connsiteX3" y="connsiteY3"/>
                    </a:cxn>
                  </a:cxnLst>
                  <a:rect l="l" t="t" r="r" b="b"/>
                  <a:pathLst>
                    <a:path w="114300" h="71437">
                      <a:moveTo>
                        <a:pt x="19050" y="0"/>
                      </a:moveTo>
                      <a:lnTo>
                        <a:pt x="0" y="71437"/>
                      </a:lnTo>
                      <a:lnTo>
                        <a:pt x="114300" y="71437"/>
                      </a:lnTo>
                      <a:lnTo>
                        <a:pt x="19050" y="0"/>
                      </a:lnTo>
                      <a:close/>
                    </a:path>
                  </a:pathLst>
                </a:custGeom>
                <a:solidFill>
                  <a:srgbClr val="686C8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42" name="矩形 341"/>
                <p:cNvSpPr/>
                <p:nvPr/>
              </p:nvSpPr>
              <p:spPr>
                <a:xfrm>
                  <a:off x="1162907" y="2359707"/>
                  <a:ext cx="6840760" cy="206307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sp>
          <p:nvSpPr>
            <p:cNvPr id="338" name="矩形 337"/>
            <p:cNvSpPr>
              <a:spLocks noChangeArrowheads="1"/>
            </p:cNvSpPr>
            <p:nvPr/>
          </p:nvSpPr>
          <p:spPr bwMode="auto">
            <a:xfrm>
              <a:off x="1329931" y="2658038"/>
              <a:ext cx="5715844" cy="180795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fontAlgn="auto">
                <a:lnSpc>
                  <a:spcPct val="150000"/>
                </a:lnSpc>
                <a:spcBef>
                  <a:spcPts val="0"/>
                </a:spcBef>
                <a:spcAft>
                  <a:spcPts val="0"/>
                </a:spcAft>
                <a:defRPr/>
              </a:pPr>
              <a:r>
                <a:rPr lang="zh-CN" altLang="en-US" sz="1400" b="1" dirty="0">
                  <a:solidFill>
                    <a:schemeClr val="bg1"/>
                  </a:solidFill>
                  <a:latin typeface="微软雅黑" pitchFamily="34" charset="-122"/>
                  <a:ea typeface="微软雅黑" pitchFamily="34" charset="-122"/>
                </a:rPr>
                <a:t>生态驾驶</a:t>
              </a:r>
              <a:r>
                <a:rPr lang="zh-CN" altLang="en-US" sz="1200" dirty="0">
                  <a:solidFill>
                    <a:schemeClr val="bg1"/>
                  </a:solidFill>
                  <a:latin typeface="微软雅黑" pitchFamily="34" charset="-122"/>
                  <a:ea typeface="微软雅黑" pitchFamily="34" charset="-122"/>
                </a:rPr>
                <a:t>是将能源消耗量或尾气排放量单一指标或加权和指标作为优化目标，研究降低该指标的</a:t>
              </a:r>
              <a:r>
                <a:rPr lang="zh-CN" altLang="en-US" sz="1200" b="1" dirty="0">
                  <a:solidFill>
                    <a:schemeClr val="accent6">
                      <a:lumMod val="60000"/>
                      <a:lumOff val="40000"/>
                    </a:schemeClr>
                  </a:solidFill>
                  <a:latin typeface="微软雅黑" pitchFamily="34" charset="-122"/>
                  <a:ea typeface="微软雅黑" pitchFamily="34" charset="-122"/>
                </a:rPr>
                <a:t>宏观策略</a:t>
              </a:r>
              <a:r>
                <a:rPr lang="zh-CN" altLang="en-US" sz="1200" dirty="0">
                  <a:solidFill>
                    <a:schemeClr val="bg1"/>
                  </a:solidFill>
                  <a:latin typeface="微软雅黑" pitchFamily="34" charset="-122"/>
                  <a:ea typeface="微软雅黑" pitchFamily="34" charset="-122"/>
                </a:rPr>
                <a:t>和</a:t>
              </a:r>
              <a:r>
                <a:rPr lang="zh-CN" altLang="en-US" sz="1200" b="1" dirty="0">
                  <a:solidFill>
                    <a:schemeClr val="accent6">
                      <a:lumMod val="60000"/>
                      <a:lumOff val="40000"/>
                    </a:schemeClr>
                  </a:solidFill>
                  <a:latin typeface="微软雅黑" pitchFamily="34" charset="-122"/>
                  <a:ea typeface="微软雅黑" pitchFamily="34" charset="-122"/>
                </a:rPr>
                <a:t>微观控制</a:t>
              </a:r>
              <a:r>
                <a:rPr lang="zh-CN" altLang="en-US" sz="1200" dirty="0">
                  <a:solidFill>
                    <a:schemeClr val="bg1"/>
                  </a:solidFill>
                  <a:latin typeface="微软雅黑" pitchFamily="34" charset="-122"/>
                  <a:ea typeface="微软雅黑" pitchFamily="34" charset="-122"/>
                </a:rPr>
                <a:t>技术。</a:t>
              </a:r>
              <a:endParaRPr lang="en-US" altLang="zh-CN" sz="1200" dirty="0">
                <a:solidFill>
                  <a:schemeClr val="bg1"/>
                </a:solidFill>
                <a:latin typeface="微软雅黑" pitchFamily="34" charset="-122"/>
                <a:ea typeface="微软雅黑" pitchFamily="34" charset="-122"/>
              </a:endParaRPr>
            </a:p>
            <a:p>
              <a:pPr algn="just" fontAlgn="auto">
                <a:lnSpc>
                  <a:spcPct val="150000"/>
                </a:lnSpc>
                <a:spcBef>
                  <a:spcPts val="0"/>
                </a:spcBef>
                <a:spcAft>
                  <a:spcPts val="0"/>
                </a:spcAft>
                <a:defRPr/>
              </a:pPr>
              <a:r>
                <a:rPr lang="zh-CN" altLang="en-US" sz="1400" b="1" dirty="0">
                  <a:solidFill>
                    <a:schemeClr val="bg1"/>
                  </a:solidFill>
                  <a:latin typeface="微软雅黑" pitchFamily="34" charset="-122"/>
                  <a:ea typeface="微软雅黑" pitchFamily="34" charset="-122"/>
                </a:rPr>
                <a:t>狭义的生态驾驶</a:t>
              </a:r>
              <a:r>
                <a:rPr lang="zh-CN" altLang="en-US" sz="1200" dirty="0">
                  <a:solidFill>
                    <a:schemeClr val="bg1"/>
                  </a:solidFill>
                  <a:latin typeface="微软雅黑" pitchFamily="34" charset="-122"/>
                  <a:ea typeface="微软雅黑" pitchFamily="34" charset="-122"/>
                </a:rPr>
                <a:t>是通过</a:t>
              </a:r>
              <a:r>
                <a:rPr lang="zh-CN" altLang="en-US" sz="1200" b="1" dirty="0">
                  <a:solidFill>
                    <a:schemeClr val="accent6">
                      <a:lumMod val="60000"/>
                      <a:lumOff val="40000"/>
                    </a:schemeClr>
                  </a:solidFill>
                  <a:latin typeface="微软雅黑" pitchFamily="34" charset="-122"/>
                  <a:ea typeface="微软雅黑" pitchFamily="34" charset="-122"/>
                </a:rPr>
                <a:t>驾驶行为的改善</a:t>
              </a:r>
              <a:r>
                <a:rPr lang="zh-CN" altLang="en-US" sz="1200" dirty="0">
                  <a:solidFill>
                    <a:schemeClr val="bg1"/>
                  </a:solidFill>
                  <a:latin typeface="微软雅黑" pitchFamily="34" charset="-122"/>
                  <a:ea typeface="微软雅黑" pitchFamily="34" charset="-122"/>
                </a:rPr>
                <a:t>、</a:t>
              </a:r>
              <a:r>
                <a:rPr lang="zh-CN" altLang="en-US" sz="1200" b="1" dirty="0">
                  <a:solidFill>
                    <a:schemeClr val="accent6">
                      <a:lumMod val="60000"/>
                      <a:lumOff val="40000"/>
                    </a:schemeClr>
                  </a:solidFill>
                  <a:latin typeface="微软雅黑" pitchFamily="34" charset="-122"/>
                  <a:ea typeface="微软雅黑" pitchFamily="34" charset="-122"/>
                </a:rPr>
                <a:t>信号配时优化</a:t>
              </a:r>
              <a:r>
                <a:rPr lang="zh-CN" altLang="en-US" sz="1100" dirty="0">
                  <a:solidFill>
                    <a:schemeClr val="bg1"/>
                  </a:solidFill>
                  <a:latin typeface="微软雅黑" pitchFamily="34" charset="-122"/>
                  <a:ea typeface="微软雅黑" pitchFamily="34" charset="-122"/>
                </a:rPr>
                <a:t>、</a:t>
              </a:r>
              <a:r>
                <a:rPr lang="zh-CN" altLang="en-US" sz="1200" b="1" dirty="0">
                  <a:solidFill>
                    <a:schemeClr val="accent6">
                      <a:lumMod val="60000"/>
                      <a:lumOff val="40000"/>
                    </a:schemeClr>
                  </a:solidFill>
                  <a:latin typeface="微软雅黑" pitchFamily="34" charset="-122"/>
                  <a:ea typeface="微软雅黑" pitchFamily="34" charset="-122"/>
                </a:rPr>
                <a:t>车速引导</a:t>
              </a:r>
              <a:r>
                <a:rPr lang="zh-CN" altLang="en-US" sz="1200" dirty="0">
                  <a:solidFill>
                    <a:schemeClr val="bg1"/>
                  </a:solidFill>
                  <a:latin typeface="微软雅黑" pitchFamily="34" charset="-122"/>
                  <a:ea typeface="微软雅黑" pitchFamily="34" charset="-122"/>
                </a:rPr>
                <a:t>和</a:t>
              </a:r>
              <a:r>
                <a:rPr lang="zh-CN" altLang="en-US" sz="1200" b="1" dirty="0">
                  <a:solidFill>
                    <a:schemeClr val="accent6">
                      <a:lumMod val="60000"/>
                      <a:lumOff val="40000"/>
                    </a:schemeClr>
                  </a:solidFill>
                  <a:latin typeface="微软雅黑" pitchFamily="34" charset="-122"/>
                  <a:ea typeface="微软雅黑" pitchFamily="34" charset="-122"/>
                </a:rPr>
                <a:t>路径诱导</a:t>
              </a:r>
              <a:r>
                <a:rPr lang="zh-CN" altLang="en-US" sz="1200" dirty="0">
                  <a:solidFill>
                    <a:schemeClr val="bg1"/>
                  </a:solidFill>
                  <a:latin typeface="微软雅黑" pitchFamily="34" charset="-122"/>
                  <a:ea typeface="微软雅黑" pitchFamily="34" charset="-122"/>
                </a:rPr>
                <a:t>等技术尽量避免或</a:t>
              </a:r>
              <a:r>
                <a:rPr lang="zh-CN" altLang="en-US" sz="1200" b="1" dirty="0">
                  <a:solidFill>
                    <a:schemeClr val="accent6">
                      <a:lumMod val="60000"/>
                      <a:lumOff val="40000"/>
                    </a:schemeClr>
                  </a:solidFill>
                  <a:latin typeface="微软雅黑" pitchFamily="34" charset="-122"/>
                  <a:ea typeface="微软雅黑" pitchFamily="34" charset="-122"/>
                </a:rPr>
                <a:t>减少车辆加减速和怠速过程</a:t>
              </a:r>
              <a:r>
                <a:rPr lang="zh-CN" altLang="en-US" sz="1200" dirty="0">
                  <a:solidFill>
                    <a:schemeClr val="bg1"/>
                  </a:solidFill>
                  <a:latin typeface="微软雅黑" pitchFamily="34" charset="-122"/>
                  <a:ea typeface="微软雅黑" pitchFamily="34" charset="-122"/>
                </a:rPr>
                <a:t>，以最小化行驶过程中的能耗或尾气排放为优化目标，达到生态出行的目的。随着车路协调和移动互联网等技术的快速普及，生态驾驶技术已经被证实，其性价比远超过常规节能减排措施。</a:t>
              </a:r>
              <a:endParaRPr lang="zh-CN" altLang="zh-CN" sz="1200" dirty="0">
                <a:solidFill>
                  <a:schemeClr val="bg1"/>
                </a:solidFill>
                <a:latin typeface="微软雅黑" pitchFamily="34" charset="-122"/>
                <a:ea typeface="微软雅黑" pitchFamily="34" charset="-122"/>
              </a:endParaRPr>
            </a:p>
          </p:txBody>
        </p:sp>
      </p:grpSp>
      <p:grpSp>
        <p:nvGrpSpPr>
          <p:cNvPr id="343" name="组合 342"/>
          <p:cNvGrpSpPr>
            <a:grpSpLocks/>
          </p:cNvGrpSpPr>
          <p:nvPr/>
        </p:nvGrpSpPr>
        <p:grpSpPr bwMode="auto">
          <a:xfrm>
            <a:off x="6780210" y="2648449"/>
            <a:ext cx="1534513" cy="1602717"/>
            <a:chOff x="6919459" y="2300288"/>
            <a:chExt cx="1396955" cy="1358900"/>
          </a:xfrm>
        </p:grpSpPr>
        <p:sp>
          <p:nvSpPr>
            <p:cNvPr id="344" name="任意多边形 343"/>
            <p:cNvSpPr/>
            <p:nvPr/>
          </p:nvSpPr>
          <p:spPr>
            <a:xfrm>
              <a:off x="6919459" y="2300288"/>
              <a:ext cx="1396955" cy="1358900"/>
            </a:xfrm>
            <a:custGeom>
              <a:avLst/>
              <a:gdLst>
                <a:gd name="connsiteX0" fmla="*/ 0 w 1319348"/>
                <a:gd name="connsiteY0" fmla="*/ 0 h 1293223"/>
                <a:gd name="connsiteX1" fmla="*/ 1319348 w 1319348"/>
                <a:gd name="connsiteY1" fmla="*/ 1293223 h 1293223"/>
                <a:gd name="connsiteX2" fmla="*/ 1319348 w 1319348"/>
                <a:gd name="connsiteY2" fmla="*/ 391886 h 1293223"/>
                <a:gd name="connsiteX3" fmla="*/ 927463 w 1319348"/>
                <a:gd name="connsiteY3" fmla="*/ 13063 h 1293223"/>
                <a:gd name="connsiteX4" fmla="*/ 0 w 1319348"/>
                <a:gd name="connsiteY4" fmla="*/ 0 h 1293223"/>
                <a:gd name="connsiteX0" fmla="*/ 0 w 1319348"/>
                <a:gd name="connsiteY0" fmla="*/ 5987 h 1299210"/>
                <a:gd name="connsiteX1" fmla="*/ 1319348 w 1319348"/>
                <a:gd name="connsiteY1" fmla="*/ 1299210 h 1299210"/>
                <a:gd name="connsiteX2" fmla="*/ 1319348 w 1319348"/>
                <a:gd name="connsiteY2" fmla="*/ 397873 h 1299210"/>
                <a:gd name="connsiteX3" fmla="*/ 908413 w 1319348"/>
                <a:gd name="connsiteY3" fmla="*/ 0 h 1299210"/>
                <a:gd name="connsiteX4" fmla="*/ 0 w 1319348"/>
                <a:gd name="connsiteY4" fmla="*/ 5987 h 1299210"/>
                <a:gd name="connsiteX0" fmla="*/ 0 w 1333635"/>
                <a:gd name="connsiteY0" fmla="*/ 1225 h 1299210"/>
                <a:gd name="connsiteX1" fmla="*/ 1333635 w 1333635"/>
                <a:gd name="connsiteY1" fmla="*/ 1299210 h 1299210"/>
                <a:gd name="connsiteX2" fmla="*/ 1333635 w 1333635"/>
                <a:gd name="connsiteY2" fmla="*/ 397873 h 1299210"/>
                <a:gd name="connsiteX3" fmla="*/ 922700 w 1333635"/>
                <a:gd name="connsiteY3" fmla="*/ 0 h 1299210"/>
                <a:gd name="connsiteX4" fmla="*/ 0 w 1333635"/>
                <a:gd name="connsiteY4" fmla="*/ 1225 h 12992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635" h="1299210">
                  <a:moveTo>
                    <a:pt x="0" y="1225"/>
                  </a:moveTo>
                  <a:lnTo>
                    <a:pt x="1333635" y="1299210"/>
                  </a:lnTo>
                  <a:lnTo>
                    <a:pt x="1333635" y="397873"/>
                  </a:lnTo>
                  <a:lnTo>
                    <a:pt x="922700" y="0"/>
                  </a:lnTo>
                  <a:lnTo>
                    <a:pt x="0" y="1225"/>
                  </a:lnTo>
                  <a:close/>
                </a:path>
              </a:pathLst>
            </a:custGeom>
            <a:solidFill>
              <a:srgbClr val="686C8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lumMod val="85000"/>
                    <a:lumOff val="15000"/>
                  </a:schemeClr>
                </a:solidFill>
              </a:endParaRPr>
            </a:p>
          </p:txBody>
        </p:sp>
        <p:sp>
          <p:nvSpPr>
            <p:cNvPr id="345" name="矩形 27"/>
            <p:cNvSpPr>
              <a:spLocks noChangeArrowheads="1"/>
            </p:cNvSpPr>
            <p:nvPr/>
          </p:nvSpPr>
          <p:spPr bwMode="auto">
            <a:xfrm rot="2637414">
              <a:off x="7404812" y="2690396"/>
              <a:ext cx="757639" cy="240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r>
                <a:rPr lang="zh-CN" altLang="en-US" sz="1400" dirty="0">
                  <a:solidFill>
                    <a:schemeClr val="bg1"/>
                  </a:solidFill>
                  <a:latin typeface="微软雅黑" pitchFamily="34" charset="-122"/>
                  <a:ea typeface="微软雅黑" pitchFamily="34" charset="-122"/>
                </a:rPr>
                <a:t>生态驾驶</a:t>
              </a:r>
            </a:p>
          </p:txBody>
        </p:sp>
      </p:gr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withEffect">
                                  <p:stCondLst>
                                    <p:cond delay="0"/>
                                  </p:stCondLst>
                                  <p:childTnLst>
                                    <p:set>
                                      <p:cBhvr>
                                        <p:cTn id="6" dur="1" fill="hold">
                                          <p:stCondLst>
                                            <p:cond delay="0"/>
                                          </p:stCondLst>
                                        </p:cTn>
                                        <p:tgtEl>
                                          <p:spTgt spid="171"/>
                                        </p:tgtEl>
                                        <p:attrNameLst>
                                          <p:attrName>style.visibility</p:attrName>
                                        </p:attrNameLst>
                                      </p:cBhvr>
                                      <p:to>
                                        <p:strVal val="visible"/>
                                      </p:to>
                                    </p:set>
                                    <p:animEffect transition="in" filter="fade">
                                      <p:cBhvr>
                                        <p:cTn id="7" dur="500"/>
                                        <p:tgtEl>
                                          <p:spTgt spid="171"/>
                                        </p:tgtEl>
                                      </p:cBhvr>
                                    </p:animEffect>
                                    <p:anim calcmode="lin" valueType="num">
                                      <p:cBhvr>
                                        <p:cTn id="8" dur="500" fill="hold"/>
                                        <p:tgtEl>
                                          <p:spTgt spid="171"/>
                                        </p:tgtEl>
                                        <p:attrNameLst>
                                          <p:attrName>ppt_x</p:attrName>
                                        </p:attrNameLst>
                                      </p:cBhvr>
                                      <p:tavLst>
                                        <p:tav tm="0">
                                          <p:val>
                                            <p:strVal val="#ppt_x"/>
                                          </p:val>
                                        </p:tav>
                                        <p:tav tm="100000">
                                          <p:val>
                                            <p:strVal val="#ppt_x"/>
                                          </p:val>
                                        </p:tav>
                                      </p:tavLst>
                                    </p:anim>
                                    <p:anim calcmode="lin" valueType="num">
                                      <p:cBhvr>
                                        <p:cTn id="9" dur="500" fill="hold"/>
                                        <p:tgtEl>
                                          <p:spTgt spid="171"/>
                                        </p:tgtEl>
                                        <p:attrNameLst>
                                          <p:attrName>ppt_y</p:attrName>
                                        </p:attrNameLst>
                                      </p:cBhvr>
                                      <p:tavLst>
                                        <p:tav tm="0">
                                          <p:val>
                                            <p:strVal val="#ppt_y+.1"/>
                                          </p:val>
                                        </p:tav>
                                        <p:tav tm="100000">
                                          <p:val>
                                            <p:strVal val="#ppt_y"/>
                                          </p:val>
                                        </p:tav>
                                      </p:tavLst>
                                    </p:anim>
                                  </p:childTnLst>
                                </p:cTn>
                              </p:par>
                              <p:par>
                                <p:cTn id="10" presetID="37" presetClass="entr" presetSubtype="0" fill="hold" grpId="0" nodeType="withEffect">
                                  <p:stCondLst>
                                    <p:cond delay="250"/>
                                  </p:stCondLst>
                                  <p:childTnLst>
                                    <p:set>
                                      <p:cBhvr>
                                        <p:cTn id="11" dur="1" fill="hold">
                                          <p:stCondLst>
                                            <p:cond delay="0"/>
                                          </p:stCondLst>
                                        </p:cTn>
                                        <p:tgtEl>
                                          <p:spTgt spid="325"/>
                                        </p:tgtEl>
                                        <p:attrNameLst>
                                          <p:attrName>style.visibility</p:attrName>
                                        </p:attrNameLst>
                                      </p:cBhvr>
                                      <p:to>
                                        <p:strVal val="visible"/>
                                      </p:to>
                                    </p:set>
                                    <p:animEffect transition="in" filter="fade">
                                      <p:cBhvr>
                                        <p:cTn id="12" dur="500"/>
                                        <p:tgtEl>
                                          <p:spTgt spid="325"/>
                                        </p:tgtEl>
                                      </p:cBhvr>
                                    </p:animEffect>
                                    <p:anim calcmode="lin" valueType="num">
                                      <p:cBhvr>
                                        <p:cTn id="13" dur="500" fill="hold"/>
                                        <p:tgtEl>
                                          <p:spTgt spid="325"/>
                                        </p:tgtEl>
                                        <p:attrNameLst>
                                          <p:attrName>ppt_x</p:attrName>
                                        </p:attrNameLst>
                                      </p:cBhvr>
                                      <p:tavLst>
                                        <p:tav tm="0">
                                          <p:val>
                                            <p:strVal val="#ppt_x"/>
                                          </p:val>
                                        </p:tav>
                                        <p:tav tm="100000">
                                          <p:val>
                                            <p:strVal val="#ppt_x"/>
                                          </p:val>
                                        </p:tav>
                                      </p:tavLst>
                                    </p:anim>
                                    <p:anim calcmode="lin" valueType="num">
                                      <p:cBhvr>
                                        <p:cTn id="14" dur="450" decel="100000" fill="hold"/>
                                        <p:tgtEl>
                                          <p:spTgt spid="325"/>
                                        </p:tgtEl>
                                        <p:attrNameLst>
                                          <p:attrName>ppt_y</p:attrName>
                                        </p:attrNameLst>
                                      </p:cBhvr>
                                      <p:tavLst>
                                        <p:tav tm="0">
                                          <p:val>
                                            <p:strVal val="#ppt_y+1"/>
                                          </p:val>
                                        </p:tav>
                                        <p:tav tm="100000">
                                          <p:val>
                                            <p:strVal val="#ppt_y-.03"/>
                                          </p:val>
                                        </p:tav>
                                      </p:tavLst>
                                    </p:anim>
                                    <p:anim calcmode="lin" valueType="num">
                                      <p:cBhvr>
                                        <p:cTn id="15" dur="50" accel="100000" fill="hold">
                                          <p:stCondLst>
                                            <p:cond delay="450"/>
                                          </p:stCondLst>
                                        </p:cTn>
                                        <p:tgtEl>
                                          <p:spTgt spid="325"/>
                                        </p:tgtEl>
                                        <p:attrNameLst>
                                          <p:attrName>ppt_y</p:attrName>
                                        </p:attrNameLst>
                                      </p:cBhvr>
                                      <p:tavLst>
                                        <p:tav tm="0">
                                          <p:val>
                                            <p:strVal val="#ppt_y-.03"/>
                                          </p:val>
                                        </p:tav>
                                        <p:tav tm="100000">
                                          <p:val>
                                            <p:strVal val="#ppt_y"/>
                                          </p:val>
                                        </p:tav>
                                      </p:tavLst>
                                    </p:anim>
                                  </p:childTnLst>
                                </p:cTn>
                              </p:par>
                              <p:par>
                                <p:cTn id="16" presetID="2" presetClass="entr" presetSubtype="9" fill="hold" nodeType="withEffect">
                                  <p:stCondLst>
                                    <p:cond delay="500"/>
                                  </p:stCondLst>
                                  <p:childTnLst>
                                    <p:set>
                                      <p:cBhvr>
                                        <p:cTn id="17" dur="1" fill="hold">
                                          <p:stCondLst>
                                            <p:cond delay="0"/>
                                          </p:stCondLst>
                                        </p:cTn>
                                        <p:tgtEl>
                                          <p:spTgt spid="326"/>
                                        </p:tgtEl>
                                        <p:attrNameLst>
                                          <p:attrName>style.visibility</p:attrName>
                                        </p:attrNameLst>
                                      </p:cBhvr>
                                      <p:to>
                                        <p:strVal val="visible"/>
                                      </p:to>
                                    </p:set>
                                    <p:anim calcmode="lin" valueType="num">
                                      <p:cBhvr additive="base">
                                        <p:cTn id="18" dur="500" fill="hold"/>
                                        <p:tgtEl>
                                          <p:spTgt spid="326"/>
                                        </p:tgtEl>
                                        <p:attrNameLst>
                                          <p:attrName>ppt_x</p:attrName>
                                        </p:attrNameLst>
                                      </p:cBhvr>
                                      <p:tavLst>
                                        <p:tav tm="0">
                                          <p:val>
                                            <p:strVal val="0-#ppt_w/2"/>
                                          </p:val>
                                        </p:tav>
                                        <p:tav tm="100000">
                                          <p:val>
                                            <p:strVal val="#ppt_x"/>
                                          </p:val>
                                        </p:tav>
                                      </p:tavLst>
                                    </p:anim>
                                    <p:anim calcmode="lin" valueType="num">
                                      <p:cBhvr additive="base">
                                        <p:cTn id="19" dur="500" fill="hold"/>
                                        <p:tgtEl>
                                          <p:spTgt spid="326"/>
                                        </p:tgtEl>
                                        <p:attrNameLst>
                                          <p:attrName>ppt_y</p:attrName>
                                        </p:attrNameLst>
                                      </p:cBhvr>
                                      <p:tavLst>
                                        <p:tav tm="0">
                                          <p:val>
                                            <p:strVal val="0-#ppt_h/2"/>
                                          </p:val>
                                        </p:tav>
                                        <p:tav tm="100000">
                                          <p:val>
                                            <p:strVal val="#ppt_y"/>
                                          </p:val>
                                        </p:tav>
                                      </p:tavLst>
                                    </p:anim>
                                  </p:childTnLst>
                                </p:cTn>
                              </p:par>
                              <p:par>
                                <p:cTn id="20" presetID="16" presetClass="entr" presetSubtype="37" fill="hold" nodeType="withEffect">
                                  <p:stCondLst>
                                    <p:cond delay="1000"/>
                                  </p:stCondLst>
                                  <p:childTnLst>
                                    <p:set>
                                      <p:cBhvr>
                                        <p:cTn id="21" dur="1" fill="hold">
                                          <p:stCondLst>
                                            <p:cond delay="0"/>
                                          </p:stCondLst>
                                        </p:cTn>
                                        <p:tgtEl>
                                          <p:spTgt spid="333"/>
                                        </p:tgtEl>
                                        <p:attrNameLst>
                                          <p:attrName>style.visibility</p:attrName>
                                        </p:attrNameLst>
                                      </p:cBhvr>
                                      <p:to>
                                        <p:strVal val="visible"/>
                                      </p:to>
                                    </p:set>
                                    <p:animEffect transition="in" filter="barn(outVertical)">
                                      <p:cBhvr>
                                        <p:cTn id="22" dur="1000"/>
                                        <p:tgtEl>
                                          <p:spTgt spid="333"/>
                                        </p:tgtEl>
                                      </p:cBhvr>
                                    </p:animEffect>
                                  </p:childTnLst>
                                </p:cTn>
                              </p:par>
                              <p:par>
                                <p:cTn id="23" presetID="47" presetClass="entr" presetSubtype="0" fill="hold" nodeType="withEffect">
                                  <p:stCondLst>
                                    <p:cond delay="1700"/>
                                  </p:stCondLst>
                                  <p:childTnLst>
                                    <p:set>
                                      <p:cBhvr>
                                        <p:cTn id="24" dur="1" fill="hold">
                                          <p:stCondLst>
                                            <p:cond delay="0"/>
                                          </p:stCondLst>
                                        </p:cTn>
                                        <p:tgtEl>
                                          <p:spTgt spid="343"/>
                                        </p:tgtEl>
                                        <p:attrNameLst>
                                          <p:attrName>style.visibility</p:attrName>
                                        </p:attrNameLst>
                                      </p:cBhvr>
                                      <p:to>
                                        <p:strVal val="visible"/>
                                      </p:to>
                                    </p:set>
                                    <p:animEffect transition="in" filter="fade">
                                      <p:cBhvr>
                                        <p:cTn id="25" dur="600"/>
                                        <p:tgtEl>
                                          <p:spTgt spid="343"/>
                                        </p:tgtEl>
                                      </p:cBhvr>
                                    </p:animEffect>
                                    <p:anim calcmode="lin" valueType="num">
                                      <p:cBhvr>
                                        <p:cTn id="26" dur="600" fill="hold"/>
                                        <p:tgtEl>
                                          <p:spTgt spid="343"/>
                                        </p:tgtEl>
                                        <p:attrNameLst>
                                          <p:attrName>ppt_x</p:attrName>
                                        </p:attrNameLst>
                                      </p:cBhvr>
                                      <p:tavLst>
                                        <p:tav tm="0">
                                          <p:val>
                                            <p:strVal val="#ppt_x"/>
                                          </p:val>
                                        </p:tav>
                                        <p:tav tm="100000">
                                          <p:val>
                                            <p:strVal val="#ppt_x"/>
                                          </p:val>
                                        </p:tav>
                                      </p:tavLst>
                                    </p:anim>
                                    <p:anim calcmode="lin" valueType="num">
                                      <p:cBhvr>
                                        <p:cTn id="27" dur="600" fill="hold"/>
                                        <p:tgtEl>
                                          <p:spTgt spid="3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 name="椭圆 2"/>
          <p:cNvSpPr/>
          <p:nvPr/>
        </p:nvSpPr>
        <p:spPr>
          <a:xfrm>
            <a:off x="2959100" y="1528763"/>
            <a:ext cx="2744788" cy="2744787"/>
          </a:xfrm>
          <a:prstGeom prst="ellipse">
            <a:avLst/>
          </a:prstGeom>
          <a:ln w="15875" cap="rnd">
            <a:solidFill>
              <a:srgbClr val="41445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微软雅黑" pitchFamily="34" charset="-122"/>
              <a:ea typeface="微软雅黑" pitchFamily="34" charset="-122"/>
            </a:endParaRPr>
          </a:p>
        </p:txBody>
      </p:sp>
      <p:grpSp>
        <p:nvGrpSpPr>
          <p:cNvPr id="32" name="组合 31"/>
          <p:cNvGrpSpPr>
            <a:grpSpLocks/>
          </p:cNvGrpSpPr>
          <p:nvPr/>
        </p:nvGrpSpPr>
        <p:grpSpPr bwMode="auto">
          <a:xfrm>
            <a:off x="3089275" y="1658938"/>
            <a:ext cx="2484438" cy="2484437"/>
            <a:chOff x="3088604" y="1658989"/>
            <a:chExt cx="2484854" cy="2484854"/>
          </a:xfrm>
        </p:grpSpPr>
        <p:grpSp>
          <p:nvGrpSpPr>
            <p:cNvPr id="36899" name="组合 30"/>
            <p:cNvGrpSpPr>
              <a:grpSpLocks/>
            </p:cNvGrpSpPr>
            <p:nvPr/>
          </p:nvGrpSpPr>
          <p:grpSpPr bwMode="auto">
            <a:xfrm>
              <a:off x="3449027" y="1658989"/>
              <a:ext cx="1764007" cy="535077"/>
              <a:chOff x="3449027" y="1658989"/>
              <a:chExt cx="1764007" cy="535077"/>
            </a:xfrm>
          </p:grpSpPr>
          <p:sp>
            <p:nvSpPr>
              <p:cNvPr id="4" name="任意多边形 3"/>
              <p:cNvSpPr/>
              <p:nvPr/>
            </p:nvSpPr>
            <p:spPr>
              <a:xfrm>
                <a:off x="3449027" y="1658989"/>
                <a:ext cx="1764007" cy="535077"/>
              </a:xfrm>
              <a:custGeom>
                <a:avLst/>
                <a:gdLst>
                  <a:gd name="connsiteX0" fmla="*/ 1304176 w 2608353"/>
                  <a:gd name="connsiteY0" fmla="*/ 0 h 792832"/>
                  <a:gd name="connsiteX1" fmla="*/ 2603094 w 2608353"/>
                  <a:gd name="connsiteY1" fmla="*/ 538030 h 792832"/>
                  <a:gd name="connsiteX2" fmla="*/ 2608353 w 2608353"/>
                  <a:gd name="connsiteY2" fmla="*/ 543815 h 792832"/>
                  <a:gd name="connsiteX3" fmla="*/ 2602175 w 2608353"/>
                  <a:gd name="connsiteY3" fmla="*/ 547882 h 792832"/>
                  <a:gd name="connsiteX4" fmla="*/ 1304176 w 2608353"/>
                  <a:gd name="connsiteY4" fmla="*/ 792832 h 792832"/>
                  <a:gd name="connsiteX5" fmla="*/ 6177 w 2608353"/>
                  <a:gd name="connsiteY5" fmla="*/ 547882 h 792832"/>
                  <a:gd name="connsiteX6" fmla="*/ 0 w 2608353"/>
                  <a:gd name="connsiteY6" fmla="*/ 543815 h 792832"/>
                  <a:gd name="connsiteX7" fmla="*/ 5258 w 2608353"/>
                  <a:gd name="connsiteY7" fmla="*/ 538030 h 792832"/>
                  <a:gd name="connsiteX8" fmla="*/ 1304176 w 2608353"/>
                  <a:gd name="connsiteY8" fmla="*/ 0 h 792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08353" h="792832">
                    <a:moveTo>
                      <a:pt x="1304176" y="0"/>
                    </a:moveTo>
                    <a:cubicBezTo>
                      <a:pt x="1811435" y="0"/>
                      <a:pt x="2270672" y="205608"/>
                      <a:pt x="2603094" y="538030"/>
                    </a:cubicBezTo>
                    <a:lnTo>
                      <a:pt x="2608353" y="543815"/>
                    </a:lnTo>
                    <a:lnTo>
                      <a:pt x="2602175" y="547882"/>
                    </a:lnTo>
                    <a:cubicBezTo>
                      <a:pt x="2352203" y="693785"/>
                      <a:pt x="1864670" y="792832"/>
                      <a:pt x="1304176" y="792832"/>
                    </a:cubicBezTo>
                    <a:cubicBezTo>
                      <a:pt x="743683" y="792832"/>
                      <a:pt x="256150" y="693785"/>
                      <a:pt x="6177" y="547882"/>
                    </a:cubicBezTo>
                    <a:lnTo>
                      <a:pt x="0" y="543815"/>
                    </a:lnTo>
                    <a:lnTo>
                      <a:pt x="5258" y="538030"/>
                    </a:lnTo>
                    <a:cubicBezTo>
                      <a:pt x="337680" y="205608"/>
                      <a:pt x="796917" y="0"/>
                      <a:pt x="1304176" y="0"/>
                    </a:cubicBezTo>
                    <a:close/>
                  </a:path>
                </a:pathLst>
              </a:custGeom>
              <a:solidFill>
                <a:srgbClr val="777B9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微软雅黑" pitchFamily="34" charset="-122"/>
                  <a:ea typeface="微软雅黑" pitchFamily="34" charset="-122"/>
                </a:endParaRPr>
              </a:p>
            </p:txBody>
          </p:sp>
          <p:sp>
            <p:nvSpPr>
              <p:cNvPr id="9" name="文本框 1153"/>
              <p:cNvSpPr txBox="1"/>
              <p:nvPr/>
            </p:nvSpPr>
            <p:spPr>
              <a:xfrm>
                <a:off x="3923768" y="1695507"/>
                <a:ext cx="839928" cy="346307"/>
              </a:xfrm>
              <a:prstGeom prst="rect">
                <a:avLst/>
              </a:prstGeom>
              <a:noFill/>
            </p:spPr>
            <p:txBody>
              <a:bodyPr lIns="68580" tIns="34290" rIns="68580" bIns="34290">
                <a:spAutoFit/>
              </a:bodyPr>
              <a:lstStyle/>
              <a:p>
                <a:pPr algn="ctr" fontAlgn="auto">
                  <a:spcBef>
                    <a:spcPts val="0"/>
                  </a:spcBef>
                  <a:spcAft>
                    <a:spcPts val="0"/>
                  </a:spcAft>
                  <a:defRPr/>
                </a:pPr>
                <a:r>
                  <a:rPr lang="en-US" altLang="zh-CN"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01</a:t>
                </a:r>
              </a:p>
            </p:txBody>
          </p:sp>
        </p:grpSp>
        <p:grpSp>
          <p:nvGrpSpPr>
            <p:cNvPr id="36900" name="组合 29"/>
            <p:cNvGrpSpPr>
              <a:grpSpLocks/>
            </p:cNvGrpSpPr>
            <p:nvPr/>
          </p:nvGrpSpPr>
          <p:grpSpPr bwMode="auto">
            <a:xfrm>
              <a:off x="3121948" y="2027351"/>
              <a:ext cx="2418167" cy="874859"/>
              <a:chOff x="3121948" y="2027351"/>
              <a:chExt cx="2418167" cy="874859"/>
            </a:xfrm>
          </p:grpSpPr>
          <p:sp>
            <p:nvSpPr>
              <p:cNvPr id="5" name="任意多边形 4"/>
              <p:cNvSpPr/>
              <p:nvPr/>
            </p:nvSpPr>
            <p:spPr>
              <a:xfrm>
                <a:off x="3121948" y="2027351"/>
                <a:ext cx="2418167" cy="874859"/>
              </a:xfrm>
              <a:custGeom>
                <a:avLst/>
                <a:gdLst>
                  <a:gd name="connsiteX0" fmla="*/ 3091980 w 3575607"/>
                  <a:gd name="connsiteY0" fmla="*/ 0 h 1293132"/>
                  <a:gd name="connsiteX1" fmla="*/ 3205281 w 3575607"/>
                  <a:gd name="connsiteY1" fmla="*/ 124664 h 1293132"/>
                  <a:gd name="connsiteX2" fmla="*/ 3561124 w 3575607"/>
                  <a:gd name="connsiteY2" fmla="*/ 812095 h 1293132"/>
                  <a:gd name="connsiteX3" fmla="*/ 3575607 w 3575607"/>
                  <a:gd name="connsiteY3" fmla="*/ 876712 h 1293132"/>
                  <a:gd name="connsiteX4" fmla="*/ 3482532 w 3575607"/>
                  <a:gd name="connsiteY4" fmla="*/ 932824 h 1293132"/>
                  <a:gd name="connsiteX5" fmla="*/ 1787803 w 3575607"/>
                  <a:gd name="connsiteY5" fmla="*/ 1293132 h 1293132"/>
                  <a:gd name="connsiteX6" fmla="*/ 93075 w 3575607"/>
                  <a:gd name="connsiteY6" fmla="*/ 932824 h 1293132"/>
                  <a:gd name="connsiteX7" fmla="*/ 0 w 3575607"/>
                  <a:gd name="connsiteY7" fmla="*/ 876712 h 1293132"/>
                  <a:gd name="connsiteX8" fmla="*/ 14483 w 3575607"/>
                  <a:gd name="connsiteY8" fmla="*/ 812095 h 1293132"/>
                  <a:gd name="connsiteX9" fmla="*/ 370325 w 3575607"/>
                  <a:gd name="connsiteY9" fmla="*/ 124664 h 1293132"/>
                  <a:gd name="connsiteX10" fmla="*/ 483627 w 3575607"/>
                  <a:gd name="connsiteY10" fmla="*/ 1 h 1293132"/>
                  <a:gd name="connsiteX11" fmla="*/ 489804 w 3575607"/>
                  <a:gd name="connsiteY11" fmla="*/ 4067 h 1293132"/>
                  <a:gd name="connsiteX12" fmla="*/ 1787803 w 3575607"/>
                  <a:gd name="connsiteY12" fmla="*/ 249017 h 1293132"/>
                  <a:gd name="connsiteX13" fmla="*/ 3085802 w 3575607"/>
                  <a:gd name="connsiteY13" fmla="*/ 4067 h 1293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575607" h="1293132">
                    <a:moveTo>
                      <a:pt x="3091980" y="0"/>
                    </a:moveTo>
                    <a:lnTo>
                      <a:pt x="3205281" y="124664"/>
                    </a:lnTo>
                    <a:cubicBezTo>
                      <a:pt x="3369063" y="323122"/>
                      <a:pt x="3491973" y="556562"/>
                      <a:pt x="3561124" y="812095"/>
                    </a:cubicBezTo>
                    <a:lnTo>
                      <a:pt x="3575607" y="876712"/>
                    </a:lnTo>
                    <a:lnTo>
                      <a:pt x="3482532" y="932824"/>
                    </a:lnTo>
                    <a:cubicBezTo>
                      <a:pt x="3079708" y="1152873"/>
                      <a:pt x="2470089" y="1293132"/>
                      <a:pt x="1787803" y="1293132"/>
                    </a:cubicBezTo>
                    <a:cubicBezTo>
                      <a:pt x="1105518" y="1293132"/>
                      <a:pt x="495898" y="1152873"/>
                      <a:pt x="93075" y="932824"/>
                    </a:cubicBezTo>
                    <a:lnTo>
                      <a:pt x="0" y="876712"/>
                    </a:lnTo>
                    <a:lnTo>
                      <a:pt x="14483" y="812095"/>
                    </a:lnTo>
                    <a:cubicBezTo>
                      <a:pt x="83633" y="556562"/>
                      <a:pt x="206543" y="323122"/>
                      <a:pt x="370325" y="124664"/>
                    </a:cubicBezTo>
                    <a:lnTo>
                      <a:pt x="483627" y="1"/>
                    </a:lnTo>
                    <a:lnTo>
                      <a:pt x="489804" y="4067"/>
                    </a:lnTo>
                    <a:cubicBezTo>
                      <a:pt x="739777" y="149970"/>
                      <a:pt x="1227310" y="249017"/>
                      <a:pt x="1787803" y="249017"/>
                    </a:cubicBezTo>
                    <a:cubicBezTo>
                      <a:pt x="2348296" y="249017"/>
                      <a:pt x="2835829" y="149970"/>
                      <a:pt x="3085802" y="4067"/>
                    </a:cubicBezTo>
                    <a:close/>
                  </a:path>
                </a:pathLst>
              </a:custGeom>
              <a:solidFill>
                <a:srgbClr val="686C8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微软雅黑" pitchFamily="34" charset="-122"/>
                  <a:ea typeface="微软雅黑" pitchFamily="34" charset="-122"/>
                </a:endParaRPr>
              </a:p>
            </p:txBody>
          </p:sp>
          <p:sp>
            <p:nvSpPr>
              <p:cNvPr id="10" name="文本框 39"/>
              <p:cNvSpPr txBox="1"/>
              <p:nvPr/>
            </p:nvSpPr>
            <p:spPr>
              <a:xfrm>
                <a:off x="3923769" y="2344904"/>
                <a:ext cx="839929" cy="346307"/>
              </a:xfrm>
              <a:prstGeom prst="rect">
                <a:avLst/>
              </a:prstGeom>
              <a:noFill/>
            </p:spPr>
            <p:txBody>
              <a:bodyPr lIns="68580" tIns="34290" rIns="68580" bIns="34290">
                <a:spAutoFit/>
              </a:bodyPr>
              <a:lstStyle/>
              <a:p>
                <a:pPr algn="ctr" fontAlgn="auto">
                  <a:spcBef>
                    <a:spcPts val="0"/>
                  </a:spcBef>
                  <a:spcAft>
                    <a:spcPts val="0"/>
                  </a:spcAft>
                  <a:defRPr/>
                </a:pPr>
                <a:r>
                  <a:rPr lang="en-US" altLang="zh-CN"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02</a:t>
                </a:r>
              </a:p>
            </p:txBody>
          </p:sp>
        </p:grpSp>
        <p:grpSp>
          <p:nvGrpSpPr>
            <p:cNvPr id="36901" name="组合 28"/>
            <p:cNvGrpSpPr>
              <a:grpSpLocks/>
            </p:cNvGrpSpPr>
            <p:nvPr/>
          </p:nvGrpSpPr>
          <p:grpSpPr bwMode="auto">
            <a:xfrm>
              <a:off x="3088604" y="2619587"/>
              <a:ext cx="2484854" cy="955835"/>
              <a:chOff x="3088604" y="2619587"/>
              <a:chExt cx="2484854" cy="955835"/>
            </a:xfrm>
          </p:grpSpPr>
          <p:sp>
            <p:nvSpPr>
              <p:cNvPr id="6" name="任意多边形 5"/>
              <p:cNvSpPr/>
              <p:nvPr/>
            </p:nvSpPr>
            <p:spPr>
              <a:xfrm>
                <a:off x="3088604" y="2619587"/>
                <a:ext cx="2484854" cy="955835"/>
              </a:xfrm>
              <a:custGeom>
                <a:avLst/>
                <a:gdLst>
                  <a:gd name="connsiteX0" fmla="*/ 49144 w 3673896"/>
                  <a:gd name="connsiteY0" fmla="*/ 0 h 1413072"/>
                  <a:gd name="connsiteX1" fmla="*/ 142219 w 3673896"/>
                  <a:gd name="connsiteY1" fmla="*/ 56112 h 1413072"/>
                  <a:gd name="connsiteX2" fmla="*/ 1836948 w 3673896"/>
                  <a:gd name="connsiteY2" fmla="*/ 416420 h 1413072"/>
                  <a:gd name="connsiteX3" fmla="*/ 3531677 w 3673896"/>
                  <a:gd name="connsiteY3" fmla="*/ 56112 h 1413072"/>
                  <a:gd name="connsiteX4" fmla="*/ 3624752 w 3673896"/>
                  <a:gd name="connsiteY4" fmla="*/ 0 h 1413072"/>
                  <a:gd name="connsiteX5" fmla="*/ 3645205 w 3673896"/>
                  <a:gd name="connsiteY5" fmla="*/ 91251 h 1413072"/>
                  <a:gd name="connsiteX6" fmla="*/ 3673896 w 3673896"/>
                  <a:gd name="connsiteY6" fmla="*/ 416421 h 1413072"/>
                  <a:gd name="connsiteX7" fmla="*/ 3591310 w 3673896"/>
                  <a:gd name="connsiteY7" fmla="*/ 962673 h 1413072"/>
                  <a:gd name="connsiteX8" fmla="*/ 3538316 w 3673896"/>
                  <a:gd name="connsiteY8" fmla="*/ 1107464 h 1413072"/>
                  <a:gd name="connsiteX9" fmla="*/ 3366842 w 3673896"/>
                  <a:gd name="connsiteY9" fmla="*/ 1173264 h 1413072"/>
                  <a:gd name="connsiteX10" fmla="*/ 1836948 w 3673896"/>
                  <a:gd name="connsiteY10" fmla="*/ 1413072 h 1413072"/>
                  <a:gd name="connsiteX11" fmla="*/ 307055 w 3673896"/>
                  <a:gd name="connsiteY11" fmla="*/ 1173264 h 1413072"/>
                  <a:gd name="connsiteX12" fmla="*/ 135580 w 3673896"/>
                  <a:gd name="connsiteY12" fmla="*/ 1107464 h 1413072"/>
                  <a:gd name="connsiteX13" fmla="*/ 82586 w 3673896"/>
                  <a:gd name="connsiteY13" fmla="*/ 962673 h 1413072"/>
                  <a:gd name="connsiteX14" fmla="*/ 0 w 3673896"/>
                  <a:gd name="connsiteY14" fmla="*/ 416421 h 1413072"/>
                  <a:gd name="connsiteX15" fmla="*/ 28691 w 3673896"/>
                  <a:gd name="connsiteY15" fmla="*/ 91251 h 1413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673896" h="1413072">
                    <a:moveTo>
                      <a:pt x="49144" y="0"/>
                    </a:moveTo>
                    <a:lnTo>
                      <a:pt x="142219" y="56112"/>
                    </a:lnTo>
                    <a:cubicBezTo>
                      <a:pt x="545043" y="276161"/>
                      <a:pt x="1154663" y="416420"/>
                      <a:pt x="1836948" y="416420"/>
                    </a:cubicBezTo>
                    <a:cubicBezTo>
                      <a:pt x="2519233" y="416420"/>
                      <a:pt x="3128853" y="276161"/>
                      <a:pt x="3531677" y="56112"/>
                    </a:cubicBezTo>
                    <a:lnTo>
                      <a:pt x="3624752" y="0"/>
                    </a:lnTo>
                    <a:lnTo>
                      <a:pt x="3645205" y="91251"/>
                    </a:lnTo>
                    <a:cubicBezTo>
                      <a:pt x="3664057" y="196794"/>
                      <a:pt x="3673896" y="305458"/>
                      <a:pt x="3673896" y="416421"/>
                    </a:cubicBezTo>
                    <a:cubicBezTo>
                      <a:pt x="3673896" y="606643"/>
                      <a:pt x="3644982" y="790112"/>
                      <a:pt x="3591310" y="962673"/>
                    </a:cubicBezTo>
                    <a:lnTo>
                      <a:pt x="3538316" y="1107464"/>
                    </a:lnTo>
                    <a:lnTo>
                      <a:pt x="3366842" y="1173264"/>
                    </a:lnTo>
                    <a:cubicBezTo>
                      <a:pt x="2930125" y="1324667"/>
                      <a:pt x="2403655" y="1413072"/>
                      <a:pt x="1836948" y="1413072"/>
                    </a:cubicBezTo>
                    <a:cubicBezTo>
                      <a:pt x="1270241" y="1413072"/>
                      <a:pt x="743772" y="1324667"/>
                      <a:pt x="307055" y="1173264"/>
                    </a:cubicBezTo>
                    <a:lnTo>
                      <a:pt x="135580" y="1107464"/>
                    </a:lnTo>
                    <a:lnTo>
                      <a:pt x="82586" y="962673"/>
                    </a:lnTo>
                    <a:cubicBezTo>
                      <a:pt x="28914" y="790112"/>
                      <a:pt x="0" y="606643"/>
                      <a:pt x="0" y="416421"/>
                    </a:cubicBezTo>
                    <a:cubicBezTo>
                      <a:pt x="0" y="305458"/>
                      <a:pt x="9839" y="196794"/>
                      <a:pt x="28691" y="91251"/>
                    </a:cubicBezTo>
                    <a:close/>
                  </a:path>
                </a:pathLst>
              </a:custGeom>
              <a:solidFill>
                <a:srgbClr val="50536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微软雅黑" pitchFamily="34" charset="-122"/>
                  <a:ea typeface="微软雅黑" pitchFamily="34" charset="-122"/>
                </a:endParaRPr>
              </a:p>
            </p:txBody>
          </p:sp>
          <p:sp>
            <p:nvSpPr>
              <p:cNvPr id="11" name="文本框 40"/>
              <p:cNvSpPr txBox="1"/>
              <p:nvPr/>
            </p:nvSpPr>
            <p:spPr>
              <a:xfrm>
                <a:off x="3923769" y="2992712"/>
                <a:ext cx="839929" cy="346307"/>
              </a:xfrm>
              <a:prstGeom prst="rect">
                <a:avLst/>
              </a:prstGeom>
              <a:noFill/>
            </p:spPr>
            <p:txBody>
              <a:bodyPr lIns="68580" tIns="34290" rIns="68580" bIns="34290">
                <a:spAutoFit/>
              </a:bodyPr>
              <a:lstStyle/>
              <a:p>
                <a:pPr algn="ctr" fontAlgn="auto">
                  <a:spcBef>
                    <a:spcPts val="0"/>
                  </a:spcBef>
                  <a:spcAft>
                    <a:spcPts val="0"/>
                  </a:spcAft>
                  <a:defRPr/>
                </a:pPr>
                <a:r>
                  <a:rPr lang="en-US" altLang="zh-CN"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03</a:t>
                </a:r>
              </a:p>
            </p:txBody>
          </p:sp>
        </p:grpSp>
        <p:grpSp>
          <p:nvGrpSpPr>
            <p:cNvPr id="36902" name="组合 7"/>
            <p:cNvGrpSpPr>
              <a:grpSpLocks/>
            </p:cNvGrpSpPr>
            <p:nvPr/>
          </p:nvGrpSpPr>
          <p:grpSpPr bwMode="auto">
            <a:xfrm>
              <a:off x="3180694" y="3369013"/>
              <a:ext cx="2300673" cy="774830"/>
              <a:chOff x="3180694" y="3369013"/>
              <a:chExt cx="2300673" cy="774830"/>
            </a:xfrm>
          </p:grpSpPr>
          <p:sp>
            <p:nvSpPr>
              <p:cNvPr id="7" name="任意多边形 6"/>
              <p:cNvSpPr/>
              <p:nvPr/>
            </p:nvSpPr>
            <p:spPr>
              <a:xfrm>
                <a:off x="3180694" y="3369013"/>
                <a:ext cx="2300673" cy="774830"/>
              </a:xfrm>
              <a:custGeom>
                <a:avLst/>
                <a:gdLst>
                  <a:gd name="connsiteX0" fmla="*/ 3402736 w 3402736"/>
                  <a:gd name="connsiteY0" fmla="*/ 0 h 1145905"/>
                  <a:gd name="connsiteX1" fmla="*/ 3393959 w 3402736"/>
                  <a:gd name="connsiteY1" fmla="*/ 23980 h 1145905"/>
                  <a:gd name="connsiteX2" fmla="*/ 1701368 w 3402736"/>
                  <a:gd name="connsiteY2" fmla="*/ 1145905 h 1145905"/>
                  <a:gd name="connsiteX3" fmla="*/ 8777 w 3402736"/>
                  <a:gd name="connsiteY3" fmla="*/ 23980 h 1145905"/>
                  <a:gd name="connsiteX4" fmla="*/ 0 w 3402736"/>
                  <a:gd name="connsiteY4" fmla="*/ 0 h 1145905"/>
                  <a:gd name="connsiteX5" fmla="*/ 171474 w 3402736"/>
                  <a:gd name="connsiteY5" fmla="*/ 65800 h 1145905"/>
                  <a:gd name="connsiteX6" fmla="*/ 1701368 w 3402736"/>
                  <a:gd name="connsiteY6" fmla="*/ 305608 h 1145905"/>
                  <a:gd name="connsiteX7" fmla="*/ 3231262 w 3402736"/>
                  <a:gd name="connsiteY7" fmla="*/ 65800 h 1145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02736" h="1145905">
                    <a:moveTo>
                      <a:pt x="3402736" y="0"/>
                    </a:moveTo>
                    <a:lnTo>
                      <a:pt x="3393959" y="23980"/>
                    </a:lnTo>
                    <a:cubicBezTo>
                      <a:pt x="3115096" y="683288"/>
                      <a:pt x="2462256" y="1145905"/>
                      <a:pt x="1701368" y="1145905"/>
                    </a:cubicBezTo>
                    <a:cubicBezTo>
                      <a:pt x="940480" y="1145905"/>
                      <a:pt x="287641" y="683288"/>
                      <a:pt x="8777" y="23980"/>
                    </a:cubicBezTo>
                    <a:lnTo>
                      <a:pt x="0" y="0"/>
                    </a:lnTo>
                    <a:lnTo>
                      <a:pt x="171474" y="65800"/>
                    </a:lnTo>
                    <a:cubicBezTo>
                      <a:pt x="608191" y="217203"/>
                      <a:pt x="1134661" y="305608"/>
                      <a:pt x="1701368" y="305608"/>
                    </a:cubicBezTo>
                    <a:cubicBezTo>
                      <a:pt x="2268075" y="305608"/>
                      <a:pt x="2794545" y="217203"/>
                      <a:pt x="3231262" y="65800"/>
                    </a:cubicBezTo>
                    <a:close/>
                  </a:path>
                </a:pathLst>
              </a:cu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微软雅黑" pitchFamily="34" charset="-122"/>
                  <a:ea typeface="微软雅黑" pitchFamily="34" charset="-122"/>
                </a:endParaRPr>
              </a:p>
            </p:txBody>
          </p:sp>
          <p:sp>
            <p:nvSpPr>
              <p:cNvPr id="12" name="文本框 41"/>
              <p:cNvSpPr txBox="1"/>
              <p:nvPr/>
            </p:nvSpPr>
            <p:spPr>
              <a:xfrm>
                <a:off x="3923768" y="3642109"/>
                <a:ext cx="839929" cy="346307"/>
              </a:xfrm>
              <a:prstGeom prst="rect">
                <a:avLst/>
              </a:prstGeom>
              <a:noFill/>
            </p:spPr>
            <p:txBody>
              <a:bodyPr lIns="68580" tIns="34290" rIns="68580" bIns="34290">
                <a:spAutoFit/>
              </a:bodyPr>
              <a:lstStyle/>
              <a:p>
                <a:pPr algn="ctr" fontAlgn="auto">
                  <a:spcBef>
                    <a:spcPts val="0"/>
                  </a:spcBef>
                  <a:spcAft>
                    <a:spcPts val="0"/>
                  </a:spcAft>
                  <a:defRPr/>
                </a:pPr>
                <a:r>
                  <a:rPr lang="en-US" altLang="zh-CN"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04</a:t>
                </a:r>
              </a:p>
            </p:txBody>
          </p:sp>
        </p:grpSp>
      </p:grpSp>
      <p:sp>
        <p:nvSpPr>
          <p:cNvPr id="13" name="任意多边形 12"/>
          <p:cNvSpPr/>
          <p:nvPr/>
        </p:nvSpPr>
        <p:spPr>
          <a:xfrm>
            <a:off x="5056990" y="1581973"/>
            <a:ext cx="1109310" cy="100013"/>
          </a:xfrm>
          <a:custGeom>
            <a:avLst/>
            <a:gdLst>
              <a:gd name="connsiteX0" fmla="*/ 0 w 800100"/>
              <a:gd name="connsiteY0" fmla="*/ 152400 h 152400"/>
              <a:gd name="connsiteX1" fmla="*/ 152400 w 800100"/>
              <a:gd name="connsiteY1" fmla="*/ 0 h 152400"/>
              <a:gd name="connsiteX2" fmla="*/ 800100 w 800100"/>
              <a:gd name="connsiteY2" fmla="*/ 0 h 152400"/>
              <a:gd name="connsiteX0" fmla="*/ 0 w 776287"/>
              <a:gd name="connsiteY0" fmla="*/ 133350 h 133350"/>
              <a:gd name="connsiteX1" fmla="*/ 128587 w 776287"/>
              <a:gd name="connsiteY1" fmla="*/ 0 h 133350"/>
              <a:gd name="connsiteX2" fmla="*/ 776287 w 776287"/>
              <a:gd name="connsiteY2" fmla="*/ 0 h 133350"/>
            </a:gdLst>
            <a:ahLst/>
            <a:cxnLst>
              <a:cxn ang="0">
                <a:pos x="connsiteX0" y="connsiteY0"/>
              </a:cxn>
              <a:cxn ang="0">
                <a:pos x="connsiteX1" y="connsiteY1"/>
              </a:cxn>
              <a:cxn ang="0">
                <a:pos x="connsiteX2" y="connsiteY2"/>
              </a:cxn>
            </a:cxnLst>
            <a:rect l="l" t="t" r="r" b="b"/>
            <a:pathLst>
              <a:path w="776287" h="133350">
                <a:moveTo>
                  <a:pt x="0" y="133350"/>
                </a:moveTo>
                <a:lnTo>
                  <a:pt x="128587" y="0"/>
                </a:lnTo>
                <a:lnTo>
                  <a:pt x="776287" y="0"/>
                </a:lnTo>
              </a:path>
            </a:pathLst>
          </a:custGeom>
          <a:gradFill rotWithShape="0">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tileRect l="-116602" t="-43714" r="-116602" b="-43714"/>
          </a:gradFill>
          <a:ln w="15875" cap="rnd">
            <a:solidFill>
              <a:srgbClr val="414455"/>
            </a:solidFill>
            <a:prstDash val="sysDash"/>
            <a:headEnd type="oval" w="sm" len="sm"/>
            <a:tailEnd type="oval" w="sm" len="sm"/>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a:latin typeface="微软雅黑" pitchFamily="34" charset="-122"/>
              <a:ea typeface="微软雅黑" pitchFamily="34" charset="-122"/>
            </a:endParaRPr>
          </a:p>
        </p:txBody>
      </p:sp>
      <p:sp>
        <p:nvSpPr>
          <p:cNvPr id="14" name="任意多边形 13"/>
          <p:cNvSpPr/>
          <p:nvPr/>
        </p:nvSpPr>
        <p:spPr>
          <a:xfrm>
            <a:off x="5679326" y="3248528"/>
            <a:ext cx="1663592" cy="1291470"/>
          </a:xfrm>
          <a:custGeom>
            <a:avLst/>
            <a:gdLst>
              <a:gd name="connsiteX0" fmla="*/ 0 w 1435100"/>
              <a:gd name="connsiteY0" fmla="*/ 0 h 1409700"/>
              <a:gd name="connsiteX1" fmla="*/ 266700 w 1435100"/>
              <a:gd name="connsiteY1" fmla="*/ 279400 h 1409700"/>
              <a:gd name="connsiteX2" fmla="*/ 266700 w 1435100"/>
              <a:gd name="connsiteY2" fmla="*/ 1409700 h 1409700"/>
              <a:gd name="connsiteX3" fmla="*/ 1435100 w 1435100"/>
              <a:gd name="connsiteY3" fmla="*/ 1409700 h 1409700"/>
              <a:gd name="connsiteX0" fmla="*/ 0 w 1393825"/>
              <a:gd name="connsiteY0" fmla="*/ 0 h 1371600"/>
              <a:gd name="connsiteX1" fmla="*/ 225425 w 1393825"/>
              <a:gd name="connsiteY1" fmla="*/ 241300 h 1371600"/>
              <a:gd name="connsiteX2" fmla="*/ 225425 w 1393825"/>
              <a:gd name="connsiteY2" fmla="*/ 1371600 h 1371600"/>
              <a:gd name="connsiteX3" fmla="*/ 1393825 w 1393825"/>
              <a:gd name="connsiteY3" fmla="*/ 1371600 h 1371600"/>
            </a:gdLst>
            <a:ahLst/>
            <a:cxnLst>
              <a:cxn ang="0">
                <a:pos x="connsiteX0" y="connsiteY0"/>
              </a:cxn>
              <a:cxn ang="0">
                <a:pos x="connsiteX1" y="connsiteY1"/>
              </a:cxn>
              <a:cxn ang="0">
                <a:pos x="connsiteX2" y="connsiteY2"/>
              </a:cxn>
              <a:cxn ang="0">
                <a:pos x="connsiteX3" y="connsiteY3"/>
              </a:cxn>
            </a:cxnLst>
            <a:rect l="l" t="t" r="r" b="b"/>
            <a:pathLst>
              <a:path w="1393825" h="1371600">
                <a:moveTo>
                  <a:pt x="0" y="0"/>
                </a:moveTo>
                <a:lnTo>
                  <a:pt x="225425" y="241300"/>
                </a:lnTo>
                <a:lnTo>
                  <a:pt x="225425" y="1371600"/>
                </a:lnTo>
                <a:lnTo>
                  <a:pt x="1393825" y="1371600"/>
                </a:lnTo>
              </a:path>
            </a:pathLst>
          </a:custGeom>
          <a:gradFill rotWithShape="0">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tileRect l="-116602" t="-43714" r="-116602" b="-43714"/>
          </a:gradFill>
          <a:ln w="15875" cap="rnd">
            <a:solidFill>
              <a:srgbClr val="414455"/>
            </a:solidFill>
            <a:prstDash val="sysDash"/>
            <a:headEnd type="oval" w="sm" len="sm"/>
            <a:tailEnd type="oval" w="sm" len="sm"/>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a:latin typeface="微软雅黑" pitchFamily="34" charset="-122"/>
              <a:ea typeface="微软雅黑" pitchFamily="34" charset="-122"/>
            </a:endParaRPr>
          </a:p>
        </p:txBody>
      </p:sp>
      <p:sp>
        <p:nvSpPr>
          <p:cNvPr id="15" name="任意多边形 14"/>
          <p:cNvSpPr/>
          <p:nvPr/>
        </p:nvSpPr>
        <p:spPr>
          <a:xfrm>
            <a:off x="1651686" y="3958735"/>
            <a:ext cx="1656477" cy="492337"/>
          </a:xfrm>
          <a:custGeom>
            <a:avLst/>
            <a:gdLst>
              <a:gd name="connsiteX0" fmla="*/ 1752600 w 1752600"/>
              <a:gd name="connsiteY0" fmla="*/ 0 h 495300"/>
              <a:gd name="connsiteX1" fmla="*/ 1314450 w 1752600"/>
              <a:gd name="connsiteY1" fmla="*/ 438150 h 495300"/>
              <a:gd name="connsiteX2" fmla="*/ 0 w 1752600"/>
              <a:gd name="connsiteY2" fmla="*/ 438150 h 495300"/>
              <a:gd name="connsiteX3" fmla="*/ 0 w 1752600"/>
              <a:gd name="connsiteY3" fmla="*/ 495300 h 495300"/>
              <a:gd name="connsiteX0" fmla="*/ 1752600 w 1752600"/>
              <a:gd name="connsiteY0" fmla="*/ 0 h 438150"/>
              <a:gd name="connsiteX1" fmla="*/ 1314450 w 1752600"/>
              <a:gd name="connsiteY1" fmla="*/ 438150 h 438150"/>
              <a:gd name="connsiteX2" fmla="*/ 0 w 1752600"/>
              <a:gd name="connsiteY2" fmla="*/ 438150 h 438150"/>
              <a:gd name="connsiteX0" fmla="*/ 1981200 w 1981200"/>
              <a:gd name="connsiteY0" fmla="*/ 0 h 438150"/>
              <a:gd name="connsiteX1" fmla="*/ 1543050 w 1981200"/>
              <a:gd name="connsiteY1" fmla="*/ 438150 h 438150"/>
              <a:gd name="connsiteX2" fmla="*/ 0 w 1981200"/>
              <a:gd name="connsiteY2" fmla="*/ 438150 h 438150"/>
              <a:gd name="connsiteX0" fmla="*/ 1935480 w 1935480"/>
              <a:gd name="connsiteY0" fmla="*/ 0 h 392430"/>
              <a:gd name="connsiteX1" fmla="*/ 1543050 w 1935480"/>
              <a:gd name="connsiteY1" fmla="*/ 392430 h 392430"/>
              <a:gd name="connsiteX2" fmla="*/ 0 w 1935480"/>
              <a:gd name="connsiteY2" fmla="*/ 392430 h 392430"/>
            </a:gdLst>
            <a:ahLst/>
            <a:cxnLst>
              <a:cxn ang="0">
                <a:pos x="connsiteX0" y="connsiteY0"/>
              </a:cxn>
              <a:cxn ang="0">
                <a:pos x="connsiteX1" y="connsiteY1"/>
              </a:cxn>
              <a:cxn ang="0">
                <a:pos x="connsiteX2" y="connsiteY2"/>
              </a:cxn>
            </a:cxnLst>
            <a:rect l="l" t="t" r="r" b="b"/>
            <a:pathLst>
              <a:path w="1935480" h="392430">
                <a:moveTo>
                  <a:pt x="1935480" y="0"/>
                </a:moveTo>
                <a:lnTo>
                  <a:pt x="1543050" y="392430"/>
                </a:lnTo>
                <a:lnTo>
                  <a:pt x="0" y="392430"/>
                </a:lnTo>
              </a:path>
            </a:pathLst>
          </a:custGeom>
          <a:gradFill rotWithShape="0">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tileRect l="-116602" t="-43714" r="-116602" b="-43714"/>
          </a:gradFill>
          <a:ln w="15875" cap="rnd">
            <a:solidFill>
              <a:srgbClr val="414455"/>
            </a:solidFill>
            <a:prstDash val="sysDash"/>
            <a:headEnd type="oval" w="sm" len="sm"/>
            <a:tailEnd type="oval" w="sm" len="sm"/>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a:latin typeface="微软雅黑" pitchFamily="34" charset="-122"/>
              <a:ea typeface="微软雅黑" pitchFamily="34" charset="-122"/>
            </a:endParaRPr>
          </a:p>
        </p:txBody>
      </p:sp>
      <p:sp>
        <p:nvSpPr>
          <p:cNvPr id="16" name="任意多边形 15"/>
          <p:cNvSpPr/>
          <p:nvPr/>
        </p:nvSpPr>
        <p:spPr>
          <a:xfrm>
            <a:off x="1547664" y="2464107"/>
            <a:ext cx="1383635" cy="217640"/>
          </a:xfrm>
          <a:custGeom>
            <a:avLst/>
            <a:gdLst>
              <a:gd name="connsiteX0" fmla="*/ 1625600 w 1625600"/>
              <a:gd name="connsiteY0" fmla="*/ 0 h 254000"/>
              <a:gd name="connsiteX1" fmla="*/ 1384300 w 1625600"/>
              <a:gd name="connsiteY1" fmla="*/ 254000 h 254000"/>
              <a:gd name="connsiteX2" fmla="*/ 0 w 1625600"/>
              <a:gd name="connsiteY2" fmla="*/ 254000 h 254000"/>
            </a:gdLst>
            <a:ahLst/>
            <a:cxnLst>
              <a:cxn ang="0">
                <a:pos x="connsiteX0" y="connsiteY0"/>
              </a:cxn>
              <a:cxn ang="0">
                <a:pos x="connsiteX1" y="connsiteY1"/>
              </a:cxn>
              <a:cxn ang="0">
                <a:pos x="connsiteX2" y="connsiteY2"/>
              </a:cxn>
            </a:cxnLst>
            <a:rect l="l" t="t" r="r" b="b"/>
            <a:pathLst>
              <a:path w="1625600" h="254000">
                <a:moveTo>
                  <a:pt x="1625600" y="0"/>
                </a:moveTo>
                <a:lnTo>
                  <a:pt x="1384300" y="254000"/>
                </a:lnTo>
                <a:lnTo>
                  <a:pt x="0" y="254000"/>
                </a:lnTo>
              </a:path>
            </a:pathLst>
          </a:custGeom>
          <a:gradFill rotWithShape="0">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tileRect l="-116602" t="-43714" r="-116602" b="-43714"/>
          </a:gradFill>
          <a:ln w="15875" cap="rnd">
            <a:solidFill>
              <a:srgbClr val="414455"/>
            </a:solidFill>
            <a:prstDash val="sysDash"/>
            <a:headEnd type="oval" w="sm" len="sm"/>
            <a:tailEnd type="oval" w="sm" len="sm"/>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a:latin typeface="微软雅黑" pitchFamily="34" charset="-122"/>
              <a:ea typeface="微软雅黑" pitchFamily="34" charset="-122"/>
            </a:endParaRPr>
          </a:p>
        </p:txBody>
      </p:sp>
      <p:sp>
        <p:nvSpPr>
          <p:cNvPr id="17" name="Freeform 24"/>
          <p:cNvSpPr>
            <a:spLocks noEditPoints="1"/>
          </p:cNvSpPr>
          <p:nvPr/>
        </p:nvSpPr>
        <p:spPr bwMode="auto">
          <a:xfrm flipH="1">
            <a:off x="2003774" y="2725264"/>
            <a:ext cx="462489" cy="492555"/>
          </a:xfrm>
          <a:custGeom>
            <a:avLst/>
            <a:gdLst>
              <a:gd name="T0" fmla="*/ 127 w 358"/>
              <a:gd name="T1" fmla="*/ 292 h 382"/>
              <a:gd name="T2" fmla="*/ 322 w 358"/>
              <a:gd name="T3" fmla="*/ 63 h 382"/>
              <a:gd name="T4" fmla="*/ 333 w 358"/>
              <a:gd name="T5" fmla="*/ 113 h 382"/>
              <a:gd name="T6" fmla="*/ 336 w 358"/>
              <a:gd name="T7" fmla="*/ 178 h 382"/>
              <a:gd name="T8" fmla="*/ 338 w 358"/>
              <a:gd name="T9" fmla="*/ 245 h 382"/>
              <a:gd name="T10" fmla="*/ 321 w 358"/>
              <a:gd name="T11" fmla="*/ 314 h 382"/>
              <a:gd name="T12" fmla="*/ 271 w 358"/>
              <a:gd name="T13" fmla="*/ 382 h 382"/>
              <a:gd name="T14" fmla="*/ 172 w 358"/>
              <a:gd name="T15" fmla="*/ 226 h 382"/>
              <a:gd name="T16" fmla="*/ 123 w 358"/>
              <a:gd name="T17" fmla="*/ 197 h 382"/>
              <a:gd name="T18" fmla="*/ 125 w 358"/>
              <a:gd name="T19" fmla="*/ 208 h 382"/>
              <a:gd name="T20" fmla="*/ 174 w 358"/>
              <a:gd name="T21" fmla="*/ 236 h 382"/>
              <a:gd name="T22" fmla="*/ 172 w 358"/>
              <a:gd name="T23" fmla="*/ 226 h 382"/>
              <a:gd name="T24" fmla="*/ 288 w 358"/>
              <a:gd name="T25" fmla="*/ 136 h 382"/>
              <a:gd name="T26" fmla="*/ 263 w 358"/>
              <a:gd name="T27" fmla="*/ 125 h 382"/>
              <a:gd name="T28" fmla="*/ 171 w 358"/>
              <a:gd name="T29" fmla="*/ 70 h 382"/>
              <a:gd name="T30" fmla="*/ 148 w 358"/>
              <a:gd name="T31" fmla="*/ 54 h 382"/>
              <a:gd name="T32" fmla="*/ 171 w 358"/>
              <a:gd name="T33" fmla="*/ 70 h 382"/>
              <a:gd name="T34" fmla="*/ 204 w 358"/>
              <a:gd name="T35" fmla="*/ 39 h 382"/>
              <a:gd name="T36" fmla="*/ 193 w 358"/>
              <a:gd name="T37" fmla="*/ 64 h 382"/>
              <a:gd name="T38" fmla="*/ 258 w 358"/>
              <a:gd name="T39" fmla="*/ 103 h 382"/>
              <a:gd name="T40" fmla="*/ 274 w 358"/>
              <a:gd name="T41" fmla="*/ 80 h 382"/>
              <a:gd name="T42" fmla="*/ 258 w 358"/>
              <a:gd name="T43" fmla="*/ 103 h 382"/>
              <a:gd name="T44" fmla="*/ 249 w 358"/>
              <a:gd name="T45" fmla="*/ 55 h 382"/>
              <a:gd name="T46" fmla="*/ 226 w 358"/>
              <a:gd name="T47" fmla="*/ 71 h 382"/>
              <a:gd name="T48" fmla="*/ 182 w 358"/>
              <a:gd name="T49" fmla="*/ 209 h 382"/>
              <a:gd name="T50" fmla="*/ 133 w 358"/>
              <a:gd name="T51" fmla="*/ 180 h 382"/>
              <a:gd name="T52" fmla="*/ 135 w 358"/>
              <a:gd name="T53" fmla="*/ 190 h 382"/>
              <a:gd name="T54" fmla="*/ 184 w 358"/>
              <a:gd name="T55" fmla="*/ 219 h 382"/>
              <a:gd name="T56" fmla="*/ 182 w 358"/>
              <a:gd name="T57" fmla="*/ 209 h 382"/>
              <a:gd name="T58" fmla="*/ 157 w 358"/>
              <a:gd name="T59" fmla="*/ 104 h 382"/>
              <a:gd name="T60" fmla="*/ 186 w 358"/>
              <a:gd name="T61" fmla="*/ 195 h 382"/>
              <a:gd name="T62" fmla="*/ 222 w 358"/>
              <a:gd name="T63" fmla="*/ 90 h 382"/>
              <a:gd name="T64" fmla="*/ 136 w 358"/>
              <a:gd name="T65" fmla="*/ 238 h 382"/>
              <a:gd name="T66" fmla="*/ 129 w 358"/>
              <a:gd name="T67" fmla="*/ 21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8" h="382">
                <a:moveTo>
                  <a:pt x="131" y="382"/>
                </a:moveTo>
                <a:cubicBezTo>
                  <a:pt x="135" y="352"/>
                  <a:pt x="135" y="320"/>
                  <a:pt x="127" y="292"/>
                </a:cubicBezTo>
                <a:cubicBezTo>
                  <a:pt x="0" y="220"/>
                  <a:pt x="34" y="56"/>
                  <a:pt x="140" y="23"/>
                </a:cubicBezTo>
                <a:cubicBezTo>
                  <a:pt x="196" y="0"/>
                  <a:pt x="272" y="14"/>
                  <a:pt x="322" y="63"/>
                </a:cubicBezTo>
                <a:cubicBezTo>
                  <a:pt x="358" y="99"/>
                  <a:pt x="340" y="109"/>
                  <a:pt x="340" y="109"/>
                </a:cubicBezTo>
                <a:cubicBezTo>
                  <a:pt x="333" y="113"/>
                  <a:pt x="333" y="113"/>
                  <a:pt x="333" y="113"/>
                </a:cubicBezTo>
                <a:cubicBezTo>
                  <a:pt x="337" y="130"/>
                  <a:pt x="345" y="162"/>
                  <a:pt x="344" y="166"/>
                </a:cubicBezTo>
                <a:cubicBezTo>
                  <a:pt x="342" y="172"/>
                  <a:pt x="336" y="178"/>
                  <a:pt x="336" y="178"/>
                </a:cubicBezTo>
                <a:cubicBezTo>
                  <a:pt x="354" y="239"/>
                  <a:pt x="354" y="239"/>
                  <a:pt x="354" y="239"/>
                </a:cubicBezTo>
                <a:cubicBezTo>
                  <a:pt x="338" y="245"/>
                  <a:pt x="338" y="245"/>
                  <a:pt x="338" y="245"/>
                </a:cubicBezTo>
                <a:cubicBezTo>
                  <a:pt x="341" y="265"/>
                  <a:pt x="343" y="281"/>
                  <a:pt x="341" y="300"/>
                </a:cubicBezTo>
                <a:cubicBezTo>
                  <a:pt x="341" y="304"/>
                  <a:pt x="330" y="313"/>
                  <a:pt x="321" y="314"/>
                </a:cubicBezTo>
                <a:cubicBezTo>
                  <a:pt x="267" y="317"/>
                  <a:pt x="267" y="317"/>
                  <a:pt x="267" y="317"/>
                </a:cubicBezTo>
                <a:cubicBezTo>
                  <a:pt x="271" y="382"/>
                  <a:pt x="271" y="382"/>
                  <a:pt x="271" y="382"/>
                </a:cubicBezTo>
                <a:cubicBezTo>
                  <a:pt x="131" y="382"/>
                  <a:pt x="131" y="382"/>
                  <a:pt x="131" y="382"/>
                </a:cubicBezTo>
                <a:close/>
                <a:moveTo>
                  <a:pt x="172" y="226"/>
                </a:moveTo>
                <a:cubicBezTo>
                  <a:pt x="132" y="196"/>
                  <a:pt x="132" y="196"/>
                  <a:pt x="132" y="196"/>
                </a:cubicBezTo>
                <a:cubicBezTo>
                  <a:pt x="129" y="193"/>
                  <a:pt x="125" y="194"/>
                  <a:pt x="123" y="197"/>
                </a:cubicBezTo>
                <a:cubicBezTo>
                  <a:pt x="123" y="197"/>
                  <a:pt x="123" y="197"/>
                  <a:pt x="123" y="197"/>
                </a:cubicBezTo>
                <a:cubicBezTo>
                  <a:pt x="121" y="201"/>
                  <a:pt x="122" y="205"/>
                  <a:pt x="125" y="208"/>
                </a:cubicBezTo>
                <a:cubicBezTo>
                  <a:pt x="165" y="238"/>
                  <a:pt x="165" y="238"/>
                  <a:pt x="165" y="238"/>
                </a:cubicBezTo>
                <a:cubicBezTo>
                  <a:pt x="168" y="240"/>
                  <a:pt x="172" y="239"/>
                  <a:pt x="174" y="236"/>
                </a:cubicBezTo>
                <a:cubicBezTo>
                  <a:pt x="174" y="236"/>
                  <a:pt x="174" y="236"/>
                  <a:pt x="174" y="236"/>
                </a:cubicBezTo>
                <a:cubicBezTo>
                  <a:pt x="176" y="233"/>
                  <a:pt x="175" y="228"/>
                  <a:pt x="172" y="226"/>
                </a:cubicBezTo>
                <a:close/>
                <a:moveTo>
                  <a:pt x="263" y="136"/>
                </a:moveTo>
                <a:cubicBezTo>
                  <a:pt x="288" y="136"/>
                  <a:pt x="288" y="136"/>
                  <a:pt x="288" y="136"/>
                </a:cubicBezTo>
                <a:cubicBezTo>
                  <a:pt x="288" y="125"/>
                  <a:pt x="288" y="125"/>
                  <a:pt x="288" y="125"/>
                </a:cubicBezTo>
                <a:cubicBezTo>
                  <a:pt x="263" y="125"/>
                  <a:pt x="263" y="125"/>
                  <a:pt x="263" y="125"/>
                </a:cubicBezTo>
                <a:cubicBezTo>
                  <a:pt x="263" y="136"/>
                  <a:pt x="263" y="136"/>
                  <a:pt x="263" y="136"/>
                </a:cubicBezTo>
                <a:close/>
                <a:moveTo>
                  <a:pt x="171" y="70"/>
                </a:moveTo>
                <a:cubicBezTo>
                  <a:pt x="158" y="48"/>
                  <a:pt x="158" y="48"/>
                  <a:pt x="158" y="48"/>
                </a:cubicBezTo>
                <a:cubicBezTo>
                  <a:pt x="148" y="54"/>
                  <a:pt x="148" y="54"/>
                  <a:pt x="148" y="54"/>
                </a:cubicBezTo>
                <a:cubicBezTo>
                  <a:pt x="161" y="76"/>
                  <a:pt x="161" y="76"/>
                  <a:pt x="161" y="76"/>
                </a:cubicBezTo>
                <a:cubicBezTo>
                  <a:pt x="171" y="70"/>
                  <a:pt x="171" y="70"/>
                  <a:pt x="171" y="70"/>
                </a:cubicBezTo>
                <a:close/>
                <a:moveTo>
                  <a:pt x="204" y="64"/>
                </a:moveTo>
                <a:cubicBezTo>
                  <a:pt x="204" y="39"/>
                  <a:pt x="204" y="39"/>
                  <a:pt x="204" y="39"/>
                </a:cubicBezTo>
                <a:cubicBezTo>
                  <a:pt x="193" y="39"/>
                  <a:pt x="193" y="39"/>
                  <a:pt x="193" y="39"/>
                </a:cubicBezTo>
                <a:cubicBezTo>
                  <a:pt x="193" y="64"/>
                  <a:pt x="193" y="64"/>
                  <a:pt x="193" y="64"/>
                </a:cubicBezTo>
                <a:cubicBezTo>
                  <a:pt x="204" y="64"/>
                  <a:pt x="204" y="64"/>
                  <a:pt x="204" y="64"/>
                </a:cubicBezTo>
                <a:close/>
                <a:moveTo>
                  <a:pt x="258" y="103"/>
                </a:moveTo>
                <a:cubicBezTo>
                  <a:pt x="279" y="90"/>
                  <a:pt x="279" y="90"/>
                  <a:pt x="279" y="90"/>
                </a:cubicBezTo>
                <a:cubicBezTo>
                  <a:pt x="274" y="80"/>
                  <a:pt x="274" y="80"/>
                  <a:pt x="274" y="80"/>
                </a:cubicBezTo>
                <a:cubicBezTo>
                  <a:pt x="252" y="93"/>
                  <a:pt x="252" y="93"/>
                  <a:pt x="252" y="93"/>
                </a:cubicBezTo>
                <a:cubicBezTo>
                  <a:pt x="258" y="103"/>
                  <a:pt x="258" y="103"/>
                  <a:pt x="258" y="103"/>
                </a:cubicBezTo>
                <a:close/>
                <a:moveTo>
                  <a:pt x="236" y="76"/>
                </a:moveTo>
                <a:cubicBezTo>
                  <a:pt x="249" y="55"/>
                  <a:pt x="249" y="55"/>
                  <a:pt x="249" y="55"/>
                </a:cubicBezTo>
                <a:cubicBezTo>
                  <a:pt x="239" y="49"/>
                  <a:pt x="239" y="49"/>
                  <a:pt x="239" y="49"/>
                </a:cubicBezTo>
                <a:cubicBezTo>
                  <a:pt x="226" y="71"/>
                  <a:pt x="226" y="71"/>
                  <a:pt x="226" y="71"/>
                </a:cubicBezTo>
                <a:cubicBezTo>
                  <a:pt x="236" y="76"/>
                  <a:pt x="236" y="76"/>
                  <a:pt x="236" y="76"/>
                </a:cubicBezTo>
                <a:close/>
                <a:moveTo>
                  <a:pt x="182" y="209"/>
                </a:moveTo>
                <a:cubicBezTo>
                  <a:pt x="142" y="178"/>
                  <a:pt x="142" y="178"/>
                  <a:pt x="142" y="178"/>
                </a:cubicBezTo>
                <a:cubicBezTo>
                  <a:pt x="139" y="176"/>
                  <a:pt x="135" y="177"/>
                  <a:pt x="133" y="180"/>
                </a:cubicBezTo>
                <a:cubicBezTo>
                  <a:pt x="133" y="180"/>
                  <a:pt x="133" y="180"/>
                  <a:pt x="133" y="180"/>
                </a:cubicBezTo>
                <a:cubicBezTo>
                  <a:pt x="131" y="183"/>
                  <a:pt x="132" y="188"/>
                  <a:pt x="135" y="190"/>
                </a:cubicBezTo>
                <a:cubicBezTo>
                  <a:pt x="175" y="221"/>
                  <a:pt x="175" y="221"/>
                  <a:pt x="175" y="221"/>
                </a:cubicBezTo>
                <a:cubicBezTo>
                  <a:pt x="178" y="223"/>
                  <a:pt x="182" y="222"/>
                  <a:pt x="184" y="219"/>
                </a:cubicBezTo>
                <a:cubicBezTo>
                  <a:pt x="184" y="219"/>
                  <a:pt x="184" y="219"/>
                  <a:pt x="184" y="219"/>
                </a:cubicBezTo>
                <a:cubicBezTo>
                  <a:pt x="186" y="216"/>
                  <a:pt x="185" y="211"/>
                  <a:pt x="182" y="209"/>
                </a:cubicBezTo>
                <a:close/>
                <a:moveTo>
                  <a:pt x="222" y="90"/>
                </a:moveTo>
                <a:cubicBezTo>
                  <a:pt x="198" y="76"/>
                  <a:pt x="169" y="83"/>
                  <a:pt x="157" y="104"/>
                </a:cubicBezTo>
                <a:cubicBezTo>
                  <a:pt x="144" y="126"/>
                  <a:pt x="160" y="151"/>
                  <a:pt x="149" y="174"/>
                </a:cubicBezTo>
                <a:cubicBezTo>
                  <a:pt x="186" y="195"/>
                  <a:pt x="186" y="195"/>
                  <a:pt x="186" y="195"/>
                </a:cubicBezTo>
                <a:cubicBezTo>
                  <a:pt x="200" y="174"/>
                  <a:pt x="229" y="176"/>
                  <a:pt x="242" y="154"/>
                </a:cubicBezTo>
                <a:cubicBezTo>
                  <a:pt x="255" y="132"/>
                  <a:pt x="245" y="104"/>
                  <a:pt x="222" y="90"/>
                </a:cubicBezTo>
                <a:close/>
                <a:moveTo>
                  <a:pt x="129" y="216"/>
                </a:moveTo>
                <a:cubicBezTo>
                  <a:pt x="125" y="224"/>
                  <a:pt x="128" y="233"/>
                  <a:pt x="136" y="238"/>
                </a:cubicBezTo>
                <a:cubicBezTo>
                  <a:pt x="142" y="241"/>
                  <a:pt x="150" y="240"/>
                  <a:pt x="155" y="236"/>
                </a:cubicBezTo>
                <a:lnTo>
                  <a:pt x="129" y="216"/>
                </a:lnTo>
                <a:close/>
              </a:path>
            </a:pathLst>
          </a:custGeom>
          <a:solidFill>
            <a:schemeClr val="tx1">
              <a:lumMod val="65000"/>
              <a:lumOff val="35000"/>
            </a:schemeClr>
          </a:solidFill>
          <a:ln w="9525">
            <a:noFill/>
            <a:round/>
            <a:headEnd/>
            <a:tailEnd/>
          </a:ln>
          <a:effectLst>
            <a:reflection blurRad="6350" stA="52000" endA="300" endPos="35000" dir="5400000" sy="-100000" algn="bl" rotWithShape="0"/>
          </a:effectLst>
        </p:spPr>
        <p:txBody>
          <a:bodyPr/>
          <a:lstStyle/>
          <a:p>
            <a:pPr fontAlgn="auto">
              <a:spcBef>
                <a:spcPts val="0"/>
              </a:spcBef>
              <a:spcAft>
                <a:spcPts val="0"/>
              </a:spcAft>
              <a:defRPr/>
            </a:pPr>
            <a:endParaRPr lang="zh-CN" altLang="en-US">
              <a:latin typeface="微软雅黑" pitchFamily="34" charset="-122"/>
              <a:ea typeface="微软雅黑" pitchFamily="34" charset="-122"/>
            </a:endParaRPr>
          </a:p>
        </p:txBody>
      </p:sp>
      <p:sp>
        <p:nvSpPr>
          <p:cNvPr id="18" name="Freeform 25"/>
          <p:cNvSpPr>
            <a:spLocks noEditPoints="1"/>
          </p:cNvSpPr>
          <p:nvPr/>
        </p:nvSpPr>
        <p:spPr bwMode="auto">
          <a:xfrm flipH="1">
            <a:off x="1959414" y="987574"/>
            <a:ext cx="551210" cy="520173"/>
          </a:xfrm>
          <a:custGeom>
            <a:avLst/>
            <a:gdLst>
              <a:gd name="T0" fmla="*/ 90 w 376"/>
              <a:gd name="T1" fmla="*/ 52 h 355"/>
              <a:gd name="T2" fmla="*/ 37 w 376"/>
              <a:gd name="T3" fmla="*/ 264 h 355"/>
              <a:gd name="T4" fmla="*/ 118 w 376"/>
              <a:gd name="T5" fmla="*/ 310 h 355"/>
              <a:gd name="T6" fmla="*/ 134 w 376"/>
              <a:gd name="T7" fmla="*/ 310 h 355"/>
              <a:gd name="T8" fmla="*/ 215 w 376"/>
              <a:gd name="T9" fmla="*/ 264 h 355"/>
              <a:gd name="T10" fmla="*/ 241 w 376"/>
              <a:gd name="T11" fmla="*/ 310 h 355"/>
              <a:gd name="T12" fmla="*/ 255 w 376"/>
              <a:gd name="T13" fmla="*/ 287 h 355"/>
              <a:gd name="T14" fmla="*/ 358 w 376"/>
              <a:gd name="T15" fmla="*/ 287 h 355"/>
              <a:gd name="T16" fmla="*/ 371 w 376"/>
              <a:gd name="T17" fmla="*/ 310 h 355"/>
              <a:gd name="T18" fmla="*/ 371 w 376"/>
              <a:gd name="T19" fmla="*/ 323 h 355"/>
              <a:gd name="T20" fmla="*/ 358 w 376"/>
              <a:gd name="T21" fmla="*/ 355 h 355"/>
              <a:gd name="T22" fmla="*/ 250 w 376"/>
              <a:gd name="T23" fmla="*/ 323 h 355"/>
              <a:gd name="T24" fmla="*/ 237 w 376"/>
              <a:gd name="T25" fmla="*/ 355 h 355"/>
              <a:gd name="T26" fmla="*/ 131 w 376"/>
              <a:gd name="T27" fmla="*/ 323 h 355"/>
              <a:gd name="T28" fmla="*/ 118 w 376"/>
              <a:gd name="T29" fmla="*/ 355 h 355"/>
              <a:gd name="T30" fmla="*/ 0 w 376"/>
              <a:gd name="T31" fmla="*/ 323 h 355"/>
              <a:gd name="T32" fmla="*/ 14 w 376"/>
              <a:gd name="T33" fmla="*/ 287 h 355"/>
              <a:gd name="T34" fmla="*/ 336 w 376"/>
              <a:gd name="T35" fmla="*/ 248 h 355"/>
              <a:gd name="T36" fmla="*/ 279 w 376"/>
              <a:gd name="T37" fmla="*/ 248 h 355"/>
              <a:gd name="T38" fmla="*/ 215 w 376"/>
              <a:gd name="T39" fmla="*/ 248 h 355"/>
              <a:gd name="T40" fmla="*/ 158 w 376"/>
              <a:gd name="T41" fmla="*/ 248 h 355"/>
              <a:gd name="T42" fmla="*/ 95 w 376"/>
              <a:gd name="T43" fmla="*/ 248 h 355"/>
              <a:gd name="T44" fmla="*/ 38 w 376"/>
              <a:gd name="T45" fmla="*/ 248 h 355"/>
              <a:gd name="T46" fmla="*/ 307 w 376"/>
              <a:gd name="T47" fmla="*/ 147 h 355"/>
              <a:gd name="T48" fmla="*/ 289 w 376"/>
              <a:gd name="T49" fmla="*/ 201 h 355"/>
              <a:gd name="T50" fmla="*/ 201 w 376"/>
              <a:gd name="T51" fmla="*/ 201 h 355"/>
              <a:gd name="T52" fmla="*/ 181 w 376"/>
              <a:gd name="T53" fmla="*/ 147 h 355"/>
              <a:gd name="T54" fmla="*/ 180 w 376"/>
              <a:gd name="T55" fmla="*/ 16 h 355"/>
              <a:gd name="T56" fmla="*/ 161 w 376"/>
              <a:gd name="T57" fmla="*/ 35 h 355"/>
              <a:gd name="T58" fmla="*/ 155 w 376"/>
              <a:gd name="T59" fmla="*/ 67 h 355"/>
              <a:gd name="T60" fmla="*/ 66 w 376"/>
              <a:gd name="T61" fmla="*/ 55 h 355"/>
              <a:gd name="T62" fmla="*/ 66 w 376"/>
              <a:gd name="T63" fmla="*/ 122 h 355"/>
              <a:gd name="T64" fmla="*/ 69 w 376"/>
              <a:gd name="T65" fmla="*/ 122 h 355"/>
              <a:gd name="T66" fmla="*/ 87 w 376"/>
              <a:gd name="T67" fmla="*/ 199 h 355"/>
              <a:gd name="T68" fmla="*/ 91 w 376"/>
              <a:gd name="T69" fmla="*/ 199 h 355"/>
              <a:gd name="T70" fmla="*/ 109 w 376"/>
              <a:gd name="T71" fmla="*/ 132 h 355"/>
              <a:gd name="T72" fmla="*/ 109 w 376"/>
              <a:gd name="T73" fmla="*/ 75 h 355"/>
              <a:gd name="T74" fmla="*/ 155 w 376"/>
              <a:gd name="T75" fmla="*/ 80 h 355"/>
              <a:gd name="T76" fmla="*/ 166 w 376"/>
              <a:gd name="T77" fmla="*/ 120 h 355"/>
              <a:gd name="T78" fmla="*/ 180 w 376"/>
              <a:gd name="T79" fmla="*/ 126 h 355"/>
              <a:gd name="T80" fmla="*/ 317 w 376"/>
              <a:gd name="T81" fmla="*/ 120 h 355"/>
              <a:gd name="T82" fmla="*/ 317 w 376"/>
              <a:gd name="T83" fmla="*/ 21 h 355"/>
              <a:gd name="T84" fmla="*/ 304 w 376"/>
              <a:gd name="T85" fmla="*/ 31 h 355"/>
              <a:gd name="T86" fmla="*/ 308 w 376"/>
              <a:gd name="T87" fmla="*/ 107 h 355"/>
              <a:gd name="T88" fmla="*/ 304 w 376"/>
              <a:gd name="T89" fmla="*/ 111 h 355"/>
              <a:gd name="T90" fmla="*/ 177 w 376"/>
              <a:gd name="T91" fmla="*/ 109 h 355"/>
              <a:gd name="T92" fmla="*/ 238 w 376"/>
              <a:gd name="T93" fmla="*/ 63 h 355"/>
              <a:gd name="T94" fmla="*/ 176 w 376"/>
              <a:gd name="T95" fmla="*/ 35 h 355"/>
              <a:gd name="T96" fmla="*/ 180 w 376"/>
              <a:gd name="T97" fmla="*/ 31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76" h="355">
                <a:moveTo>
                  <a:pt x="90" y="0"/>
                </a:moveTo>
                <a:cubicBezTo>
                  <a:pt x="104" y="0"/>
                  <a:pt x="115" y="12"/>
                  <a:pt x="115" y="26"/>
                </a:cubicBezTo>
                <a:cubicBezTo>
                  <a:pt x="115" y="40"/>
                  <a:pt x="104" y="52"/>
                  <a:pt x="90" y="52"/>
                </a:cubicBezTo>
                <a:cubicBezTo>
                  <a:pt x="75" y="52"/>
                  <a:pt x="64" y="40"/>
                  <a:pt x="64" y="26"/>
                </a:cubicBezTo>
                <a:cubicBezTo>
                  <a:pt x="64" y="12"/>
                  <a:pt x="75" y="0"/>
                  <a:pt x="90" y="0"/>
                </a:cubicBezTo>
                <a:close/>
                <a:moveTo>
                  <a:pt x="37" y="264"/>
                </a:moveTo>
                <a:cubicBezTo>
                  <a:pt x="95" y="264"/>
                  <a:pt x="95" y="264"/>
                  <a:pt x="95" y="264"/>
                </a:cubicBezTo>
                <a:cubicBezTo>
                  <a:pt x="108" y="264"/>
                  <a:pt x="118" y="274"/>
                  <a:pt x="118" y="287"/>
                </a:cubicBezTo>
                <a:cubicBezTo>
                  <a:pt x="118" y="310"/>
                  <a:pt x="118" y="310"/>
                  <a:pt x="118" y="310"/>
                </a:cubicBezTo>
                <a:cubicBezTo>
                  <a:pt x="120" y="310"/>
                  <a:pt x="120" y="310"/>
                  <a:pt x="120" y="310"/>
                </a:cubicBezTo>
                <a:cubicBezTo>
                  <a:pt x="131" y="310"/>
                  <a:pt x="131" y="310"/>
                  <a:pt x="131" y="310"/>
                </a:cubicBezTo>
                <a:cubicBezTo>
                  <a:pt x="134" y="310"/>
                  <a:pt x="134" y="310"/>
                  <a:pt x="134" y="310"/>
                </a:cubicBezTo>
                <a:cubicBezTo>
                  <a:pt x="134" y="287"/>
                  <a:pt x="134" y="287"/>
                  <a:pt x="134" y="287"/>
                </a:cubicBezTo>
                <a:cubicBezTo>
                  <a:pt x="134" y="274"/>
                  <a:pt x="144" y="264"/>
                  <a:pt x="156" y="264"/>
                </a:cubicBezTo>
                <a:cubicBezTo>
                  <a:pt x="215" y="264"/>
                  <a:pt x="215" y="264"/>
                  <a:pt x="215" y="264"/>
                </a:cubicBezTo>
                <a:cubicBezTo>
                  <a:pt x="227" y="264"/>
                  <a:pt x="237" y="274"/>
                  <a:pt x="237" y="287"/>
                </a:cubicBezTo>
                <a:cubicBezTo>
                  <a:pt x="237" y="310"/>
                  <a:pt x="237" y="310"/>
                  <a:pt x="237" y="310"/>
                </a:cubicBezTo>
                <a:cubicBezTo>
                  <a:pt x="241" y="310"/>
                  <a:pt x="241" y="310"/>
                  <a:pt x="241" y="310"/>
                </a:cubicBezTo>
                <a:cubicBezTo>
                  <a:pt x="250" y="310"/>
                  <a:pt x="250" y="310"/>
                  <a:pt x="250" y="310"/>
                </a:cubicBezTo>
                <a:cubicBezTo>
                  <a:pt x="255" y="310"/>
                  <a:pt x="255" y="310"/>
                  <a:pt x="255" y="310"/>
                </a:cubicBezTo>
                <a:cubicBezTo>
                  <a:pt x="255" y="287"/>
                  <a:pt x="255" y="287"/>
                  <a:pt x="255" y="287"/>
                </a:cubicBezTo>
                <a:cubicBezTo>
                  <a:pt x="255" y="274"/>
                  <a:pt x="265" y="264"/>
                  <a:pt x="278" y="264"/>
                </a:cubicBezTo>
                <a:cubicBezTo>
                  <a:pt x="336" y="264"/>
                  <a:pt x="336" y="264"/>
                  <a:pt x="336" y="264"/>
                </a:cubicBezTo>
                <a:cubicBezTo>
                  <a:pt x="348" y="264"/>
                  <a:pt x="358" y="274"/>
                  <a:pt x="358" y="287"/>
                </a:cubicBezTo>
                <a:cubicBezTo>
                  <a:pt x="358" y="310"/>
                  <a:pt x="358" y="310"/>
                  <a:pt x="358" y="310"/>
                </a:cubicBezTo>
                <a:cubicBezTo>
                  <a:pt x="362" y="310"/>
                  <a:pt x="362" y="310"/>
                  <a:pt x="362" y="310"/>
                </a:cubicBezTo>
                <a:cubicBezTo>
                  <a:pt x="371" y="310"/>
                  <a:pt x="371" y="310"/>
                  <a:pt x="371" y="310"/>
                </a:cubicBezTo>
                <a:cubicBezTo>
                  <a:pt x="376" y="310"/>
                  <a:pt x="376" y="310"/>
                  <a:pt x="376" y="310"/>
                </a:cubicBezTo>
                <a:cubicBezTo>
                  <a:pt x="376" y="323"/>
                  <a:pt x="376" y="323"/>
                  <a:pt x="376" y="323"/>
                </a:cubicBezTo>
                <a:cubicBezTo>
                  <a:pt x="371" y="323"/>
                  <a:pt x="371" y="323"/>
                  <a:pt x="371" y="323"/>
                </a:cubicBezTo>
                <a:cubicBezTo>
                  <a:pt x="362" y="323"/>
                  <a:pt x="362" y="323"/>
                  <a:pt x="362" y="323"/>
                </a:cubicBezTo>
                <a:cubicBezTo>
                  <a:pt x="358" y="323"/>
                  <a:pt x="358" y="323"/>
                  <a:pt x="358" y="323"/>
                </a:cubicBezTo>
                <a:cubicBezTo>
                  <a:pt x="358" y="355"/>
                  <a:pt x="358" y="355"/>
                  <a:pt x="358" y="355"/>
                </a:cubicBezTo>
                <a:cubicBezTo>
                  <a:pt x="255" y="355"/>
                  <a:pt x="255" y="355"/>
                  <a:pt x="255" y="355"/>
                </a:cubicBezTo>
                <a:cubicBezTo>
                  <a:pt x="255" y="323"/>
                  <a:pt x="255" y="323"/>
                  <a:pt x="255" y="323"/>
                </a:cubicBezTo>
                <a:cubicBezTo>
                  <a:pt x="250" y="323"/>
                  <a:pt x="250" y="323"/>
                  <a:pt x="250" y="323"/>
                </a:cubicBezTo>
                <a:cubicBezTo>
                  <a:pt x="241" y="323"/>
                  <a:pt x="241" y="323"/>
                  <a:pt x="241" y="323"/>
                </a:cubicBezTo>
                <a:cubicBezTo>
                  <a:pt x="237" y="323"/>
                  <a:pt x="237" y="323"/>
                  <a:pt x="237" y="323"/>
                </a:cubicBezTo>
                <a:cubicBezTo>
                  <a:pt x="237" y="355"/>
                  <a:pt x="237" y="355"/>
                  <a:pt x="237" y="355"/>
                </a:cubicBezTo>
                <a:cubicBezTo>
                  <a:pt x="134" y="355"/>
                  <a:pt x="134" y="355"/>
                  <a:pt x="134" y="355"/>
                </a:cubicBezTo>
                <a:cubicBezTo>
                  <a:pt x="134" y="323"/>
                  <a:pt x="134" y="323"/>
                  <a:pt x="134" y="323"/>
                </a:cubicBezTo>
                <a:cubicBezTo>
                  <a:pt x="131" y="323"/>
                  <a:pt x="131" y="323"/>
                  <a:pt x="131" y="323"/>
                </a:cubicBezTo>
                <a:cubicBezTo>
                  <a:pt x="120" y="323"/>
                  <a:pt x="120" y="323"/>
                  <a:pt x="120" y="323"/>
                </a:cubicBezTo>
                <a:cubicBezTo>
                  <a:pt x="118" y="323"/>
                  <a:pt x="118" y="323"/>
                  <a:pt x="118" y="323"/>
                </a:cubicBezTo>
                <a:cubicBezTo>
                  <a:pt x="118" y="355"/>
                  <a:pt x="118" y="355"/>
                  <a:pt x="118" y="355"/>
                </a:cubicBezTo>
                <a:cubicBezTo>
                  <a:pt x="14" y="355"/>
                  <a:pt x="14" y="355"/>
                  <a:pt x="14" y="355"/>
                </a:cubicBezTo>
                <a:cubicBezTo>
                  <a:pt x="14" y="323"/>
                  <a:pt x="14" y="323"/>
                  <a:pt x="14" y="323"/>
                </a:cubicBezTo>
                <a:cubicBezTo>
                  <a:pt x="0" y="323"/>
                  <a:pt x="0" y="323"/>
                  <a:pt x="0" y="323"/>
                </a:cubicBezTo>
                <a:cubicBezTo>
                  <a:pt x="0" y="310"/>
                  <a:pt x="0" y="310"/>
                  <a:pt x="0" y="310"/>
                </a:cubicBezTo>
                <a:cubicBezTo>
                  <a:pt x="14" y="310"/>
                  <a:pt x="14" y="310"/>
                  <a:pt x="14" y="310"/>
                </a:cubicBezTo>
                <a:cubicBezTo>
                  <a:pt x="14" y="287"/>
                  <a:pt x="14" y="287"/>
                  <a:pt x="14" y="287"/>
                </a:cubicBezTo>
                <a:cubicBezTo>
                  <a:pt x="14" y="274"/>
                  <a:pt x="24" y="264"/>
                  <a:pt x="37" y="264"/>
                </a:cubicBezTo>
                <a:close/>
                <a:moveTo>
                  <a:pt x="307" y="220"/>
                </a:moveTo>
                <a:cubicBezTo>
                  <a:pt x="323" y="220"/>
                  <a:pt x="336" y="232"/>
                  <a:pt x="336" y="248"/>
                </a:cubicBezTo>
                <a:cubicBezTo>
                  <a:pt x="336" y="251"/>
                  <a:pt x="335" y="255"/>
                  <a:pt x="334" y="258"/>
                </a:cubicBezTo>
                <a:cubicBezTo>
                  <a:pt x="281" y="258"/>
                  <a:pt x="281" y="258"/>
                  <a:pt x="281" y="258"/>
                </a:cubicBezTo>
                <a:cubicBezTo>
                  <a:pt x="280" y="255"/>
                  <a:pt x="279" y="251"/>
                  <a:pt x="279" y="248"/>
                </a:cubicBezTo>
                <a:cubicBezTo>
                  <a:pt x="279" y="232"/>
                  <a:pt x="292" y="220"/>
                  <a:pt x="307" y="220"/>
                </a:cubicBezTo>
                <a:close/>
                <a:moveTo>
                  <a:pt x="186" y="220"/>
                </a:moveTo>
                <a:cubicBezTo>
                  <a:pt x="202" y="220"/>
                  <a:pt x="215" y="232"/>
                  <a:pt x="215" y="248"/>
                </a:cubicBezTo>
                <a:cubicBezTo>
                  <a:pt x="215" y="251"/>
                  <a:pt x="214" y="255"/>
                  <a:pt x="213" y="258"/>
                </a:cubicBezTo>
                <a:cubicBezTo>
                  <a:pt x="160" y="258"/>
                  <a:pt x="160" y="258"/>
                  <a:pt x="160" y="258"/>
                </a:cubicBezTo>
                <a:cubicBezTo>
                  <a:pt x="159" y="255"/>
                  <a:pt x="158" y="251"/>
                  <a:pt x="158" y="248"/>
                </a:cubicBezTo>
                <a:cubicBezTo>
                  <a:pt x="158" y="232"/>
                  <a:pt x="171" y="220"/>
                  <a:pt x="186" y="220"/>
                </a:cubicBezTo>
                <a:close/>
                <a:moveTo>
                  <a:pt x="67" y="220"/>
                </a:moveTo>
                <a:cubicBezTo>
                  <a:pt x="82" y="220"/>
                  <a:pt x="95" y="232"/>
                  <a:pt x="95" y="248"/>
                </a:cubicBezTo>
                <a:cubicBezTo>
                  <a:pt x="95" y="251"/>
                  <a:pt x="94" y="255"/>
                  <a:pt x="93" y="258"/>
                </a:cubicBezTo>
                <a:cubicBezTo>
                  <a:pt x="40" y="258"/>
                  <a:pt x="40" y="258"/>
                  <a:pt x="40" y="258"/>
                </a:cubicBezTo>
                <a:cubicBezTo>
                  <a:pt x="39" y="255"/>
                  <a:pt x="38" y="251"/>
                  <a:pt x="38" y="248"/>
                </a:cubicBezTo>
                <a:cubicBezTo>
                  <a:pt x="38" y="232"/>
                  <a:pt x="51" y="220"/>
                  <a:pt x="67" y="220"/>
                </a:cubicBezTo>
                <a:close/>
                <a:moveTo>
                  <a:pt x="307" y="130"/>
                </a:moveTo>
                <a:cubicBezTo>
                  <a:pt x="307" y="147"/>
                  <a:pt x="307" y="147"/>
                  <a:pt x="307" y="147"/>
                </a:cubicBezTo>
                <a:cubicBezTo>
                  <a:pt x="293" y="147"/>
                  <a:pt x="293" y="147"/>
                  <a:pt x="293" y="147"/>
                </a:cubicBezTo>
                <a:cubicBezTo>
                  <a:pt x="308" y="201"/>
                  <a:pt x="308" y="201"/>
                  <a:pt x="308" y="201"/>
                </a:cubicBezTo>
                <a:cubicBezTo>
                  <a:pt x="289" y="201"/>
                  <a:pt x="289" y="201"/>
                  <a:pt x="289" y="201"/>
                </a:cubicBezTo>
                <a:cubicBezTo>
                  <a:pt x="273" y="147"/>
                  <a:pt x="273" y="147"/>
                  <a:pt x="273" y="147"/>
                </a:cubicBezTo>
                <a:cubicBezTo>
                  <a:pt x="216" y="147"/>
                  <a:pt x="216" y="147"/>
                  <a:pt x="216" y="147"/>
                </a:cubicBezTo>
                <a:cubicBezTo>
                  <a:pt x="201" y="201"/>
                  <a:pt x="201" y="201"/>
                  <a:pt x="201" y="201"/>
                </a:cubicBezTo>
                <a:cubicBezTo>
                  <a:pt x="181" y="201"/>
                  <a:pt x="181" y="201"/>
                  <a:pt x="181" y="201"/>
                </a:cubicBezTo>
                <a:cubicBezTo>
                  <a:pt x="197" y="147"/>
                  <a:pt x="197" y="147"/>
                  <a:pt x="197" y="147"/>
                </a:cubicBezTo>
                <a:cubicBezTo>
                  <a:pt x="181" y="147"/>
                  <a:pt x="181" y="147"/>
                  <a:pt x="181" y="147"/>
                </a:cubicBezTo>
                <a:cubicBezTo>
                  <a:pt x="181" y="130"/>
                  <a:pt x="181" y="130"/>
                  <a:pt x="181" y="130"/>
                </a:cubicBezTo>
                <a:cubicBezTo>
                  <a:pt x="307" y="130"/>
                  <a:pt x="307" y="130"/>
                  <a:pt x="307" y="130"/>
                </a:cubicBezTo>
                <a:close/>
                <a:moveTo>
                  <a:pt x="180" y="16"/>
                </a:moveTo>
                <a:cubicBezTo>
                  <a:pt x="175" y="16"/>
                  <a:pt x="170" y="18"/>
                  <a:pt x="166" y="21"/>
                </a:cubicBezTo>
                <a:cubicBezTo>
                  <a:pt x="166" y="21"/>
                  <a:pt x="166" y="21"/>
                  <a:pt x="166" y="21"/>
                </a:cubicBezTo>
                <a:cubicBezTo>
                  <a:pt x="163" y="25"/>
                  <a:pt x="161" y="30"/>
                  <a:pt x="161" y="35"/>
                </a:cubicBezTo>
                <a:cubicBezTo>
                  <a:pt x="161" y="72"/>
                  <a:pt x="161" y="72"/>
                  <a:pt x="161" y="72"/>
                </a:cubicBezTo>
                <a:cubicBezTo>
                  <a:pt x="155" y="73"/>
                  <a:pt x="155" y="73"/>
                  <a:pt x="155" y="73"/>
                </a:cubicBezTo>
                <a:cubicBezTo>
                  <a:pt x="155" y="67"/>
                  <a:pt x="155" y="67"/>
                  <a:pt x="155" y="67"/>
                </a:cubicBezTo>
                <a:cubicBezTo>
                  <a:pt x="128" y="67"/>
                  <a:pt x="128" y="67"/>
                  <a:pt x="128" y="67"/>
                </a:cubicBezTo>
                <a:cubicBezTo>
                  <a:pt x="109" y="55"/>
                  <a:pt x="109" y="55"/>
                  <a:pt x="109" y="55"/>
                </a:cubicBezTo>
                <a:cubicBezTo>
                  <a:pt x="63" y="55"/>
                  <a:pt x="117" y="55"/>
                  <a:pt x="66" y="55"/>
                </a:cubicBezTo>
                <a:cubicBezTo>
                  <a:pt x="57" y="55"/>
                  <a:pt x="50" y="63"/>
                  <a:pt x="50" y="71"/>
                </a:cubicBezTo>
                <a:cubicBezTo>
                  <a:pt x="50" y="122"/>
                  <a:pt x="50" y="122"/>
                  <a:pt x="50" y="122"/>
                </a:cubicBezTo>
                <a:cubicBezTo>
                  <a:pt x="66" y="122"/>
                  <a:pt x="66" y="122"/>
                  <a:pt x="66" y="122"/>
                </a:cubicBezTo>
                <a:cubicBezTo>
                  <a:pt x="66" y="85"/>
                  <a:pt x="66" y="85"/>
                  <a:pt x="66" y="85"/>
                </a:cubicBezTo>
                <a:cubicBezTo>
                  <a:pt x="69" y="85"/>
                  <a:pt x="69" y="85"/>
                  <a:pt x="69" y="85"/>
                </a:cubicBezTo>
                <a:cubicBezTo>
                  <a:pt x="69" y="122"/>
                  <a:pt x="69" y="122"/>
                  <a:pt x="69" y="122"/>
                </a:cubicBezTo>
                <a:cubicBezTo>
                  <a:pt x="69" y="132"/>
                  <a:pt x="69" y="132"/>
                  <a:pt x="69" y="132"/>
                </a:cubicBezTo>
                <a:cubicBezTo>
                  <a:pt x="69" y="199"/>
                  <a:pt x="69" y="199"/>
                  <a:pt x="69" y="199"/>
                </a:cubicBezTo>
                <a:cubicBezTo>
                  <a:pt x="87" y="199"/>
                  <a:pt x="87" y="199"/>
                  <a:pt x="87" y="199"/>
                </a:cubicBezTo>
                <a:cubicBezTo>
                  <a:pt x="87" y="143"/>
                  <a:pt x="87" y="143"/>
                  <a:pt x="87" y="143"/>
                </a:cubicBezTo>
                <a:cubicBezTo>
                  <a:pt x="91" y="143"/>
                  <a:pt x="91" y="143"/>
                  <a:pt x="91" y="143"/>
                </a:cubicBezTo>
                <a:cubicBezTo>
                  <a:pt x="91" y="199"/>
                  <a:pt x="91" y="199"/>
                  <a:pt x="91" y="199"/>
                </a:cubicBezTo>
                <a:cubicBezTo>
                  <a:pt x="109" y="199"/>
                  <a:pt x="109" y="199"/>
                  <a:pt x="109" y="199"/>
                </a:cubicBezTo>
                <a:cubicBezTo>
                  <a:pt x="109" y="189"/>
                  <a:pt x="109" y="189"/>
                  <a:pt x="109" y="189"/>
                </a:cubicBezTo>
                <a:cubicBezTo>
                  <a:pt x="109" y="132"/>
                  <a:pt x="109" y="132"/>
                  <a:pt x="109" y="132"/>
                </a:cubicBezTo>
                <a:cubicBezTo>
                  <a:pt x="109" y="122"/>
                  <a:pt x="109" y="122"/>
                  <a:pt x="109" y="122"/>
                </a:cubicBezTo>
                <a:cubicBezTo>
                  <a:pt x="109" y="85"/>
                  <a:pt x="109" y="85"/>
                  <a:pt x="109" y="85"/>
                </a:cubicBezTo>
                <a:cubicBezTo>
                  <a:pt x="109" y="75"/>
                  <a:pt x="109" y="75"/>
                  <a:pt x="109" y="75"/>
                </a:cubicBezTo>
                <a:cubicBezTo>
                  <a:pt x="128" y="85"/>
                  <a:pt x="128" y="85"/>
                  <a:pt x="128" y="85"/>
                </a:cubicBezTo>
                <a:cubicBezTo>
                  <a:pt x="155" y="85"/>
                  <a:pt x="155" y="85"/>
                  <a:pt x="155" y="85"/>
                </a:cubicBezTo>
                <a:cubicBezTo>
                  <a:pt x="155" y="80"/>
                  <a:pt x="155" y="80"/>
                  <a:pt x="155" y="80"/>
                </a:cubicBezTo>
                <a:cubicBezTo>
                  <a:pt x="161" y="79"/>
                  <a:pt x="161" y="79"/>
                  <a:pt x="161" y="79"/>
                </a:cubicBezTo>
                <a:cubicBezTo>
                  <a:pt x="161" y="107"/>
                  <a:pt x="161" y="107"/>
                  <a:pt x="161" y="107"/>
                </a:cubicBezTo>
                <a:cubicBezTo>
                  <a:pt x="161" y="112"/>
                  <a:pt x="163" y="117"/>
                  <a:pt x="166" y="120"/>
                </a:cubicBezTo>
                <a:cubicBezTo>
                  <a:pt x="166" y="120"/>
                  <a:pt x="166" y="120"/>
                  <a:pt x="166" y="120"/>
                </a:cubicBezTo>
                <a:cubicBezTo>
                  <a:pt x="166" y="120"/>
                  <a:pt x="166" y="120"/>
                  <a:pt x="166" y="120"/>
                </a:cubicBezTo>
                <a:cubicBezTo>
                  <a:pt x="170" y="124"/>
                  <a:pt x="175" y="126"/>
                  <a:pt x="180" y="126"/>
                </a:cubicBezTo>
                <a:cubicBezTo>
                  <a:pt x="304" y="126"/>
                  <a:pt x="304" y="126"/>
                  <a:pt x="304" y="126"/>
                </a:cubicBezTo>
                <a:cubicBezTo>
                  <a:pt x="309" y="126"/>
                  <a:pt x="314" y="124"/>
                  <a:pt x="317" y="120"/>
                </a:cubicBezTo>
                <a:cubicBezTo>
                  <a:pt x="317" y="120"/>
                  <a:pt x="317" y="120"/>
                  <a:pt x="317" y="120"/>
                </a:cubicBezTo>
                <a:cubicBezTo>
                  <a:pt x="321" y="117"/>
                  <a:pt x="323" y="112"/>
                  <a:pt x="323" y="107"/>
                </a:cubicBezTo>
                <a:cubicBezTo>
                  <a:pt x="323" y="35"/>
                  <a:pt x="323" y="35"/>
                  <a:pt x="323" y="35"/>
                </a:cubicBezTo>
                <a:cubicBezTo>
                  <a:pt x="323" y="30"/>
                  <a:pt x="321" y="25"/>
                  <a:pt x="317" y="21"/>
                </a:cubicBezTo>
                <a:cubicBezTo>
                  <a:pt x="314" y="18"/>
                  <a:pt x="309" y="16"/>
                  <a:pt x="304" y="16"/>
                </a:cubicBezTo>
                <a:cubicBezTo>
                  <a:pt x="180" y="16"/>
                  <a:pt x="180" y="16"/>
                  <a:pt x="180" y="16"/>
                </a:cubicBezTo>
                <a:close/>
                <a:moveTo>
                  <a:pt x="304" y="31"/>
                </a:moveTo>
                <a:cubicBezTo>
                  <a:pt x="305" y="31"/>
                  <a:pt x="306" y="31"/>
                  <a:pt x="307" y="32"/>
                </a:cubicBezTo>
                <a:cubicBezTo>
                  <a:pt x="307" y="33"/>
                  <a:pt x="308" y="34"/>
                  <a:pt x="308" y="35"/>
                </a:cubicBezTo>
                <a:cubicBezTo>
                  <a:pt x="308" y="107"/>
                  <a:pt x="308" y="107"/>
                  <a:pt x="308" y="107"/>
                </a:cubicBezTo>
                <a:cubicBezTo>
                  <a:pt x="308" y="108"/>
                  <a:pt x="307" y="109"/>
                  <a:pt x="307" y="109"/>
                </a:cubicBezTo>
                <a:cubicBezTo>
                  <a:pt x="307" y="110"/>
                  <a:pt x="307" y="110"/>
                  <a:pt x="307" y="110"/>
                </a:cubicBezTo>
                <a:cubicBezTo>
                  <a:pt x="306" y="110"/>
                  <a:pt x="305" y="111"/>
                  <a:pt x="304" y="111"/>
                </a:cubicBezTo>
                <a:cubicBezTo>
                  <a:pt x="180" y="111"/>
                  <a:pt x="180" y="111"/>
                  <a:pt x="180" y="111"/>
                </a:cubicBezTo>
                <a:cubicBezTo>
                  <a:pt x="179" y="111"/>
                  <a:pt x="178" y="110"/>
                  <a:pt x="177" y="110"/>
                </a:cubicBezTo>
                <a:cubicBezTo>
                  <a:pt x="177" y="109"/>
                  <a:pt x="177" y="109"/>
                  <a:pt x="177" y="109"/>
                </a:cubicBezTo>
                <a:cubicBezTo>
                  <a:pt x="176" y="109"/>
                  <a:pt x="176" y="108"/>
                  <a:pt x="176" y="107"/>
                </a:cubicBezTo>
                <a:cubicBezTo>
                  <a:pt x="176" y="76"/>
                  <a:pt x="176" y="76"/>
                  <a:pt x="176" y="76"/>
                </a:cubicBezTo>
                <a:cubicBezTo>
                  <a:pt x="238" y="63"/>
                  <a:pt x="238" y="63"/>
                  <a:pt x="238" y="63"/>
                </a:cubicBezTo>
                <a:cubicBezTo>
                  <a:pt x="237" y="62"/>
                  <a:pt x="237" y="62"/>
                  <a:pt x="237" y="62"/>
                </a:cubicBezTo>
                <a:cubicBezTo>
                  <a:pt x="176" y="70"/>
                  <a:pt x="176" y="70"/>
                  <a:pt x="176" y="70"/>
                </a:cubicBezTo>
                <a:cubicBezTo>
                  <a:pt x="176" y="35"/>
                  <a:pt x="176" y="35"/>
                  <a:pt x="176" y="35"/>
                </a:cubicBezTo>
                <a:cubicBezTo>
                  <a:pt x="176" y="34"/>
                  <a:pt x="176" y="33"/>
                  <a:pt x="177" y="32"/>
                </a:cubicBezTo>
                <a:cubicBezTo>
                  <a:pt x="177" y="32"/>
                  <a:pt x="177" y="32"/>
                  <a:pt x="177" y="32"/>
                </a:cubicBezTo>
                <a:cubicBezTo>
                  <a:pt x="178" y="31"/>
                  <a:pt x="179" y="31"/>
                  <a:pt x="180" y="31"/>
                </a:cubicBezTo>
                <a:lnTo>
                  <a:pt x="304" y="31"/>
                </a:lnTo>
                <a:close/>
              </a:path>
            </a:pathLst>
          </a:custGeom>
          <a:solidFill>
            <a:schemeClr val="tx1">
              <a:lumMod val="65000"/>
              <a:lumOff val="35000"/>
            </a:schemeClr>
          </a:solidFill>
          <a:ln w="9525">
            <a:noFill/>
            <a:round/>
            <a:headEnd/>
            <a:tailEnd/>
          </a:ln>
          <a:effectLst>
            <a:reflection blurRad="6350" stA="52000" endA="300" endPos="35000" dir="5400000" sy="-100000" algn="bl" rotWithShape="0"/>
          </a:effectLst>
        </p:spPr>
        <p:txBody>
          <a:bodyPr/>
          <a:lstStyle/>
          <a:p>
            <a:pPr fontAlgn="auto">
              <a:spcBef>
                <a:spcPts val="0"/>
              </a:spcBef>
              <a:spcAft>
                <a:spcPts val="0"/>
              </a:spcAft>
              <a:defRPr/>
            </a:pPr>
            <a:endParaRPr lang="zh-CN" altLang="en-US">
              <a:latin typeface="微软雅黑" pitchFamily="34" charset="-122"/>
              <a:ea typeface="微软雅黑" pitchFamily="34" charset="-122"/>
            </a:endParaRPr>
          </a:p>
        </p:txBody>
      </p:sp>
      <p:sp>
        <p:nvSpPr>
          <p:cNvPr id="19" name="Freeform 73"/>
          <p:cNvSpPr>
            <a:spLocks noEditPoints="1"/>
          </p:cNvSpPr>
          <p:nvPr/>
        </p:nvSpPr>
        <p:spPr bwMode="auto">
          <a:xfrm>
            <a:off x="6329530" y="2665382"/>
            <a:ext cx="676963" cy="552437"/>
          </a:xfrm>
          <a:custGeom>
            <a:avLst/>
            <a:gdLst>
              <a:gd name="T0" fmla="*/ 11 w 126"/>
              <a:gd name="T1" fmla="*/ 0 h 103"/>
              <a:gd name="T2" fmla="*/ 118 w 126"/>
              <a:gd name="T3" fmla="*/ 6 h 103"/>
              <a:gd name="T4" fmla="*/ 22 w 126"/>
              <a:gd name="T5" fmla="*/ 64 h 103"/>
              <a:gd name="T6" fmla="*/ 91 w 126"/>
              <a:gd name="T7" fmla="*/ 29 h 103"/>
              <a:gd name="T8" fmla="*/ 95 w 126"/>
              <a:gd name="T9" fmla="*/ 37 h 103"/>
              <a:gd name="T10" fmla="*/ 90 w 126"/>
              <a:gd name="T11" fmla="*/ 27 h 103"/>
              <a:gd name="T12" fmla="*/ 89 w 126"/>
              <a:gd name="T13" fmla="*/ 38 h 103"/>
              <a:gd name="T14" fmla="*/ 86 w 126"/>
              <a:gd name="T15" fmla="*/ 40 h 103"/>
              <a:gd name="T16" fmla="*/ 86 w 126"/>
              <a:gd name="T17" fmla="*/ 31 h 103"/>
              <a:gd name="T18" fmla="*/ 81 w 126"/>
              <a:gd name="T19" fmla="*/ 25 h 103"/>
              <a:gd name="T20" fmla="*/ 78 w 126"/>
              <a:gd name="T21" fmla="*/ 29 h 103"/>
              <a:gd name="T22" fmla="*/ 92 w 126"/>
              <a:gd name="T23" fmla="*/ 45 h 103"/>
              <a:gd name="T24" fmla="*/ 89 w 126"/>
              <a:gd name="T25" fmla="*/ 36 h 103"/>
              <a:gd name="T26" fmla="*/ 91 w 126"/>
              <a:gd name="T27" fmla="*/ 25 h 103"/>
              <a:gd name="T28" fmla="*/ 97 w 126"/>
              <a:gd name="T29" fmla="*/ 37 h 103"/>
              <a:gd name="T30" fmla="*/ 93 w 126"/>
              <a:gd name="T31" fmla="*/ 23 h 103"/>
              <a:gd name="T32" fmla="*/ 46 w 126"/>
              <a:gd name="T33" fmla="*/ 19 h 103"/>
              <a:gd name="T34" fmla="*/ 49 w 126"/>
              <a:gd name="T35" fmla="*/ 18 h 103"/>
              <a:gd name="T36" fmla="*/ 70 w 126"/>
              <a:gd name="T37" fmla="*/ 19 h 103"/>
              <a:gd name="T38" fmla="*/ 65 w 126"/>
              <a:gd name="T39" fmla="*/ 32 h 103"/>
              <a:gd name="T40" fmla="*/ 63 w 126"/>
              <a:gd name="T41" fmla="*/ 34 h 103"/>
              <a:gd name="T42" fmla="*/ 53 w 126"/>
              <a:gd name="T43" fmla="*/ 34 h 103"/>
              <a:gd name="T44" fmla="*/ 59 w 126"/>
              <a:gd name="T45" fmla="*/ 38 h 103"/>
              <a:gd name="T46" fmla="*/ 62 w 126"/>
              <a:gd name="T47" fmla="*/ 39 h 103"/>
              <a:gd name="T48" fmla="*/ 73 w 126"/>
              <a:gd name="T49" fmla="*/ 30 h 103"/>
              <a:gd name="T50" fmla="*/ 51 w 126"/>
              <a:gd name="T51" fmla="*/ 14 h 103"/>
              <a:gd name="T52" fmla="*/ 68 w 126"/>
              <a:gd name="T53" fmla="*/ 27 h 103"/>
              <a:gd name="T54" fmla="*/ 68 w 126"/>
              <a:gd name="T55" fmla="*/ 25 h 103"/>
              <a:gd name="T56" fmla="*/ 54 w 126"/>
              <a:gd name="T57" fmla="*/ 21 h 103"/>
              <a:gd name="T58" fmla="*/ 35 w 126"/>
              <a:gd name="T59" fmla="*/ 40 h 103"/>
              <a:gd name="T60" fmla="*/ 52 w 126"/>
              <a:gd name="T61" fmla="*/ 39 h 103"/>
              <a:gd name="T62" fmla="*/ 51 w 126"/>
              <a:gd name="T63" fmla="*/ 33 h 103"/>
              <a:gd name="T64" fmla="*/ 51 w 126"/>
              <a:gd name="T65" fmla="*/ 30 h 103"/>
              <a:gd name="T66" fmla="*/ 38 w 126"/>
              <a:gd name="T67" fmla="*/ 30 h 103"/>
              <a:gd name="T68" fmla="*/ 39 w 126"/>
              <a:gd name="T69" fmla="*/ 34 h 103"/>
              <a:gd name="T70" fmla="*/ 35 w 126"/>
              <a:gd name="T71" fmla="*/ 40 h 103"/>
              <a:gd name="T72" fmla="*/ 22 w 126"/>
              <a:gd name="T73" fmla="*/ 56 h 103"/>
              <a:gd name="T74" fmla="*/ 126 w 126"/>
              <a:gd name="T75" fmla="*/ 99 h 103"/>
              <a:gd name="T76" fmla="*/ 0 w 126"/>
              <a:gd name="T77" fmla="*/ 87 h 103"/>
              <a:gd name="T78" fmla="*/ 118 w 126"/>
              <a:gd name="T79" fmla="*/ 67 h 103"/>
              <a:gd name="T80" fmla="*/ 54 w 126"/>
              <a:gd name="T81" fmla="*/ 72 h 103"/>
              <a:gd name="T82" fmla="*/ 52 w 126"/>
              <a:gd name="T83" fmla="*/ 85 h 103"/>
              <a:gd name="T84" fmla="*/ 24 w 126"/>
              <a:gd name="T85" fmla="*/ 85 h 103"/>
              <a:gd name="T86" fmla="*/ 58 w 126"/>
              <a:gd name="T87" fmla="*/ 82 h 103"/>
              <a:gd name="T88" fmla="*/ 58 w 126"/>
              <a:gd name="T89" fmla="*/ 82 h 103"/>
              <a:gd name="T90" fmla="*/ 85 w 126"/>
              <a:gd name="T91" fmla="*/ 82 h 103"/>
              <a:gd name="T92" fmla="*/ 102 w 126"/>
              <a:gd name="T93" fmla="*/ 85 h 103"/>
              <a:gd name="T94" fmla="*/ 38 w 126"/>
              <a:gd name="T95" fmla="*/ 79 h 103"/>
              <a:gd name="T96" fmla="*/ 28 w 126"/>
              <a:gd name="T97" fmla="*/ 76 h 103"/>
              <a:gd name="T98" fmla="*/ 28 w 126"/>
              <a:gd name="T99" fmla="*/ 76 h 103"/>
              <a:gd name="T100" fmla="*/ 65 w 126"/>
              <a:gd name="T101" fmla="*/ 76 h 103"/>
              <a:gd name="T102" fmla="*/ 81 w 126"/>
              <a:gd name="T103" fmla="*/ 79 h 103"/>
              <a:gd name="T104" fmla="*/ 87 w 126"/>
              <a:gd name="T105" fmla="*/ 79 h 103"/>
              <a:gd name="T106" fmla="*/ 30 w 126"/>
              <a:gd name="T107" fmla="*/ 72 h 103"/>
              <a:gd name="T108" fmla="*/ 30 w 126"/>
              <a:gd name="T109" fmla="*/ 72 h 103"/>
              <a:gd name="T110" fmla="*/ 69 w 126"/>
              <a:gd name="T111" fmla="*/ 72 h 103"/>
              <a:gd name="T112" fmla="*/ 85 w 126"/>
              <a:gd name="T113" fmla="*/ 74 h 103"/>
              <a:gd name="T114" fmla="*/ 90 w 126"/>
              <a:gd name="T115" fmla="*/ 74 h 103"/>
              <a:gd name="T116" fmla="*/ 10 w 126"/>
              <a:gd name="T117" fmla="*/ 91 h 103"/>
              <a:gd name="T118" fmla="*/ 10 w 126"/>
              <a:gd name="T119" fmla="*/ 91 h 103"/>
              <a:gd name="T120" fmla="*/ 116 w 126"/>
              <a:gd name="T121" fmla="*/ 91 h 103"/>
              <a:gd name="T122" fmla="*/ 49 w 126"/>
              <a:gd name="T123" fmla="*/ 96 h 103"/>
              <a:gd name="T124" fmla="*/ 25 w 126"/>
              <a:gd name="T125" fmla="*/ 96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6" h="103">
                <a:moveTo>
                  <a:pt x="11" y="64"/>
                </a:moveTo>
                <a:cubicBezTo>
                  <a:pt x="11" y="56"/>
                  <a:pt x="11" y="56"/>
                  <a:pt x="11" y="56"/>
                </a:cubicBezTo>
                <a:cubicBezTo>
                  <a:pt x="11" y="6"/>
                  <a:pt x="11" y="6"/>
                  <a:pt x="11" y="6"/>
                </a:cubicBezTo>
                <a:cubicBezTo>
                  <a:pt x="11" y="0"/>
                  <a:pt x="11" y="0"/>
                  <a:pt x="11" y="0"/>
                </a:cubicBezTo>
                <a:cubicBezTo>
                  <a:pt x="16" y="0"/>
                  <a:pt x="16" y="0"/>
                  <a:pt x="16" y="0"/>
                </a:cubicBezTo>
                <a:cubicBezTo>
                  <a:pt x="112" y="0"/>
                  <a:pt x="112" y="0"/>
                  <a:pt x="112" y="0"/>
                </a:cubicBezTo>
                <a:cubicBezTo>
                  <a:pt x="118" y="0"/>
                  <a:pt x="118" y="0"/>
                  <a:pt x="118" y="0"/>
                </a:cubicBezTo>
                <a:cubicBezTo>
                  <a:pt x="118" y="6"/>
                  <a:pt x="118" y="6"/>
                  <a:pt x="118" y="6"/>
                </a:cubicBezTo>
                <a:cubicBezTo>
                  <a:pt x="118" y="56"/>
                  <a:pt x="118" y="56"/>
                  <a:pt x="118" y="56"/>
                </a:cubicBezTo>
                <a:cubicBezTo>
                  <a:pt x="118" y="64"/>
                  <a:pt x="118" y="64"/>
                  <a:pt x="118" y="64"/>
                </a:cubicBezTo>
                <a:cubicBezTo>
                  <a:pt x="106" y="64"/>
                  <a:pt x="106" y="64"/>
                  <a:pt x="106" y="64"/>
                </a:cubicBezTo>
                <a:cubicBezTo>
                  <a:pt x="22" y="64"/>
                  <a:pt x="22" y="64"/>
                  <a:pt x="22" y="64"/>
                </a:cubicBezTo>
                <a:cubicBezTo>
                  <a:pt x="11" y="64"/>
                  <a:pt x="11" y="64"/>
                  <a:pt x="11" y="64"/>
                </a:cubicBezTo>
                <a:close/>
                <a:moveTo>
                  <a:pt x="90" y="27"/>
                </a:moveTo>
                <a:cubicBezTo>
                  <a:pt x="90" y="29"/>
                  <a:pt x="90" y="29"/>
                  <a:pt x="90" y="29"/>
                </a:cubicBezTo>
                <a:cubicBezTo>
                  <a:pt x="90" y="29"/>
                  <a:pt x="90" y="29"/>
                  <a:pt x="91" y="29"/>
                </a:cubicBezTo>
                <a:cubicBezTo>
                  <a:pt x="92" y="30"/>
                  <a:pt x="93" y="31"/>
                  <a:pt x="93" y="32"/>
                </a:cubicBezTo>
                <a:cubicBezTo>
                  <a:pt x="94" y="33"/>
                  <a:pt x="94" y="34"/>
                  <a:pt x="93" y="35"/>
                </a:cubicBezTo>
                <a:cubicBezTo>
                  <a:pt x="93" y="36"/>
                  <a:pt x="93" y="36"/>
                  <a:pt x="93" y="36"/>
                </a:cubicBezTo>
                <a:cubicBezTo>
                  <a:pt x="95" y="37"/>
                  <a:pt x="95" y="37"/>
                  <a:pt x="95" y="37"/>
                </a:cubicBezTo>
                <a:cubicBezTo>
                  <a:pt x="95" y="36"/>
                  <a:pt x="95" y="36"/>
                  <a:pt x="95" y="36"/>
                </a:cubicBezTo>
                <a:cubicBezTo>
                  <a:pt x="96" y="34"/>
                  <a:pt x="96" y="32"/>
                  <a:pt x="95" y="31"/>
                </a:cubicBezTo>
                <a:cubicBezTo>
                  <a:pt x="95" y="30"/>
                  <a:pt x="93" y="28"/>
                  <a:pt x="91" y="27"/>
                </a:cubicBezTo>
                <a:cubicBezTo>
                  <a:pt x="91" y="27"/>
                  <a:pt x="91" y="27"/>
                  <a:pt x="90" y="27"/>
                </a:cubicBezTo>
                <a:close/>
                <a:moveTo>
                  <a:pt x="92" y="45"/>
                </a:moveTo>
                <a:cubicBezTo>
                  <a:pt x="94" y="45"/>
                  <a:pt x="94" y="45"/>
                  <a:pt x="94" y="45"/>
                </a:cubicBezTo>
                <a:cubicBezTo>
                  <a:pt x="93" y="42"/>
                  <a:pt x="90" y="38"/>
                  <a:pt x="90" y="38"/>
                </a:cubicBezTo>
                <a:cubicBezTo>
                  <a:pt x="89" y="38"/>
                  <a:pt x="89" y="38"/>
                  <a:pt x="89" y="38"/>
                </a:cubicBezTo>
                <a:cubicBezTo>
                  <a:pt x="88" y="39"/>
                  <a:pt x="88" y="39"/>
                  <a:pt x="88" y="39"/>
                </a:cubicBezTo>
                <a:cubicBezTo>
                  <a:pt x="88" y="39"/>
                  <a:pt x="88" y="39"/>
                  <a:pt x="88" y="39"/>
                </a:cubicBezTo>
                <a:cubicBezTo>
                  <a:pt x="87" y="39"/>
                  <a:pt x="87" y="39"/>
                  <a:pt x="87" y="39"/>
                </a:cubicBezTo>
                <a:cubicBezTo>
                  <a:pt x="86" y="40"/>
                  <a:pt x="86" y="40"/>
                  <a:pt x="86" y="40"/>
                </a:cubicBezTo>
                <a:cubicBezTo>
                  <a:pt x="84" y="37"/>
                  <a:pt x="84" y="36"/>
                  <a:pt x="82" y="33"/>
                </a:cubicBezTo>
                <a:cubicBezTo>
                  <a:pt x="84" y="32"/>
                  <a:pt x="84" y="32"/>
                  <a:pt x="84" y="32"/>
                </a:cubicBezTo>
                <a:cubicBezTo>
                  <a:pt x="85" y="31"/>
                  <a:pt x="85" y="31"/>
                  <a:pt x="85" y="31"/>
                </a:cubicBezTo>
                <a:cubicBezTo>
                  <a:pt x="86" y="31"/>
                  <a:pt x="86" y="31"/>
                  <a:pt x="86" y="31"/>
                </a:cubicBezTo>
                <a:cubicBezTo>
                  <a:pt x="86" y="30"/>
                  <a:pt x="84" y="25"/>
                  <a:pt x="83" y="24"/>
                </a:cubicBezTo>
                <a:cubicBezTo>
                  <a:pt x="82" y="24"/>
                  <a:pt x="82" y="24"/>
                  <a:pt x="82" y="24"/>
                </a:cubicBezTo>
                <a:cubicBezTo>
                  <a:pt x="81" y="25"/>
                  <a:pt x="81" y="25"/>
                  <a:pt x="81" y="25"/>
                </a:cubicBezTo>
                <a:cubicBezTo>
                  <a:pt x="81" y="25"/>
                  <a:pt x="81" y="25"/>
                  <a:pt x="81" y="25"/>
                </a:cubicBezTo>
                <a:cubicBezTo>
                  <a:pt x="80" y="25"/>
                  <a:pt x="80" y="25"/>
                  <a:pt x="80" y="25"/>
                </a:cubicBezTo>
                <a:cubicBezTo>
                  <a:pt x="78" y="26"/>
                  <a:pt x="78" y="27"/>
                  <a:pt x="78" y="29"/>
                </a:cubicBezTo>
                <a:cubicBezTo>
                  <a:pt x="78" y="29"/>
                  <a:pt x="78" y="29"/>
                  <a:pt x="78" y="29"/>
                </a:cubicBezTo>
                <a:cubicBezTo>
                  <a:pt x="78" y="29"/>
                  <a:pt x="78" y="29"/>
                  <a:pt x="78" y="29"/>
                </a:cubicBezTo>
                <a:cubicBezTo>
                  <a:pt x="79" y="36"/>
                  <a:pt x="82" y="41"/>
                  <a:pt x="86" y="46"/>
                </a:cubicBezTo>
                <a:cubicBezTo>
                  <a:pt x="87" y="47"/>
                  <a:pt x="89" y="47"/>
                  <a:pt x="91" y="46"/>
                </a:cubicBezTo>
                <a:cubicBezTo>
                  <a:pt x="91" y="46"/>
                  <a:pt x="91" y="46"/>
                  <a:pt x="91" y="46"/>
                </a:cubicBezTo>
                <a:cubicBezTo>
                  <a:pt x="92" y="45"/>
                  <a:pt x="92" y="45"/>
                  <a:pt x="92" y="45"/>
                </a:cubicBezTo>
                <a:cubicBezTo>
                  <a:pt x="92" y="45"/>
                  <a:pt x="92" y="45"/>
                  <a:pt x="92" y="45"/>
                </a:cubicBezTo>
                <a:close/>
                <a:moveTo>
                  <a:pt x="90" y="32"/>
                </a:moveTo>
                <a:cubicBezTo>
                  <a:pt x="89" y="32"/>
                  <a:pt x="88" y="32"/>
                  <a:pt x="88" y="33"/>
                </a:cubicBezTo>
                <a:cubicBezTo>
                  <a:pt x="87" y="34"/>
                  <a:pt x="88" y="35"/>
                  <a:pt x="89" y="36"/>
                </a:cubicBezTo>
                <a:cubicBezTo>
                  <a:pt x="90" y="36"/>
                  <a:pt x="91" y="35"/>
                  <a:pt x="91" y="34"/>
                </a:cubicBezTo>
                <a:cubicBezTo>
                  <a:pt x="91" y="33"/>
                  <a:pt x="91" y="32"/>
                  <a:pt x="90" y="32"/>
                </a:cubicBezTo>
                <a:close/>
                <a:moveTo>
                  <a:pt x="92" y="23"/>
                </a:moveTo>
                <a:cubicBezTo>
                  <a:pt x="91" y="25"/>
                  <a:pt x="91" y="25"/>
                  <a:pt x="91" y="25"/>
                </a:cubicBezTo>
                <a:cubicBezTo>
                  <a:pt x="91" y="25"/>
                  <a:pt x="92" y="25"/>
                  <a:pt x="92" y="25"/>
                </a:cubicBezTo>
                <a:cubicBezTo>
                  <a:pt x="94" y="26"/>
                  <a:pt x="96" y="27"/>
                  <a:pt x="97" y="29"/>
                </a:cubicBezTo>
                <a:cubicBezTo>
                  <a:pt x="98" y="31"/>
                  <a:pt x="98" y="33"/>
                  <a:pt x="98" y="36"/>
                </a:cubicBezTo>
                <a:cubicBezTo>
                  <a:pt x="98" y="36"/>
                  <a:pt x="97" y="37"/>
                  <a:pt x="97" y="37"/>
                </a:cubicBezTo>
                <a:cubicBezTo>
                  <a:pt x="99" y="38"/>
                  <a:pt x="99" y="38"/>
                  <a:pt x="99" y="38"/>
                </a:cubicBezTo>
                <a:cubicBezTo>
                  <a:pt x="99" y="37"/>
                  <a:pt x="100" y="37"/>
                  <a:pt x="100" y="36"/>
                </a:cubicBezTo>
                <a:cubicBezTo>
                  <a:pt x="100" y="33"/>
                  <a:pt x="100" y="30"/>
                  <a:pt x="99" y="28"/>
                </a:cubicBezTo>
                <a:cubicBezTo>
                  <a:pt x="97" y="26"/>
                  <a:pt x="95" y="24"/>
                  <a:pt x="93" y="23"/>
                </a:cubicBezTo>
                <a:cubicBezTo>
                  <a:pt x="92" y="23"/>
                  <a:pt x="92" y="23"/>
                  <a:pt x="92" y="23"/>
                </a:cubicBezTo>
                <a:close/>
                <a:moveTo>
                  <a:pt x="51" y="14"/>
                </a:moveTo>
                <a:cubicBezTo>
                  <a:pt x="49" y="14"/>
                  <a:pt x="48" y="15"/>
                  <a:pt x="47" y="16"/>
                </a:cubicBezTo>
                <a:cubicBezTo>
                  <a:pt x="46" y="17"/>
                  <a:pt x="46" y="18"/>
                  <a:pt x="46" y="19"/>
                </a:cubicBezTo>
                <a:cubicBezTo>
                  <a:pt x="46" y="20"/>
                  <a:pt x="46" y="20"/>
                  <a:pt x="46" y="20"/>
                </a:cubicBezTo>
                <a:cubicBezTo>
                  <a:pt x="47" y="20"/>
                  <a:pt x="48" y="20"/>
                  <a:pt x="48" y="20"/>
                </a:cubicBezTo>
                <a:cubicBezTo>
                  <a:pt x="48" y="19"/>
                  <a:pt x="48" y="19"/>
                  <a:pt x="48" y="19"/>
                </a:cubicBezTo>
                <a:cubicBezTo>
                  <a:pt x="48" y="19"/>
                  <a:pt x="49" y="18"/>
                  <a:pt x="49" y="18"/>
                </a:cubicBezTo>
                <a:cubicBezTo>
                  <a:pt x="49" y="17"/>
                  <a:pt x="50" y="17"/>
                  <a:pt x="51" y="17"/>
                </a:cubicBezTo>
                <a:cubicBezTo>
                  <a:pt x="68" y="17"/>
                  <a:pt x="68" y="17"/>
                  <a:pt x="68" y="17"/>
                </a:cubicBezTo>
                <a:cubicBezTo>
                  <a:pt x="69" y="17"/>
                  <a:pt x="69" y="17"/>
                  <a:pt x="70" y="18"/>
                </a:cubicBezTo>
                <a:cubicBezTo>
                  <a:pt x="70" y="18"/>
                  <a:pt x="70" y="19"/>
                  <a:pt x="70" y="19"/>
                </a:cubicBezTo>
                <a:cubicBezTo>
                  <a:pt x="70" y="30"/>
                  <a:pt x="70" y="30"/>
                  <a:pt x="70" y="30"/>
                </a:cubicBezTo>
                <a:cubicBezTo>
                  <a:pt x="70" y="31"/>
                  <a:pt x="70" y="31"/>
                  <a:pt x="70" y="32"/>
                </a:cubicBezTo>
                <a:cubicBezTo>
                  <a:pt x="69" y="32"/>
                  <a:pt x="69" y="32"/>
                  <a:pt x="68" y="32"/>
                </a:cubicBezTo>
                <a:cubicBezTo>
                  <a:pt x="65" y="32"/>
                  <a:pt x="65" y="32"/>
                  <a:pt x="65" y="32"/>
                </a:cubicBezTo>
                <a:cubicBezTo>
                  <a:pt x="64" y="32"/>
                  <a:pt x="64" y="32"/>
                  <a:pt x="64" y="32"/>
                </a:cubicBezTo>
                <a:cubicBezTo>
                  <a:pt x="64" y="33"/>
                  <a:pt x="64" y="33"/>
                  <a:pt x="64" y="33"/>
                </a:cubicBezTo>
                <a:cubicBezTo>
                  <a:pt x="62" y="34"/>
                  <a:pt x="62" y="34"/>
                  <a:pt x="62" y="34"/>
                </a:cubicBezTo>
                <a:cubicBezTo>
                  <a:pt x="63" y="34"/>
                  <a:pt x="63" y="34"/>
                  <a:pt x="63" y="34"/>
                </a:cubicBezTo>
                <a:cubicBezTo>
                  <a:pt x="63" y="32"/>
                  <a:pt x="63" y="32"/>
                  <a:pt x="63" y="32"/>
                </a:cubicBezTo>
                <a:cubicBezTo>
                  <a:pt x="61" y="32"/>
                  <a:pt x="61" y="32"/>
                  <a:pt x="61" y="32"/>
                </a:cubicBezTo>
                <a:cubicBezTo>
                  <a:pt x="54" y="32"/>
                  <a:pt x="54" y="32"/>
                  <a:pt x="54" y="32"/>
                </a:cubicBezTo>
                <a:cubicBezTo>
                  <a:pt x="54" y="33"/>
                  <a:pt x="53" y="33"/>
                  <a:pt x="53" y="34"/>
                </a:cubicBezTo>
                <a:cubicBezTo>
                  <a:pt x="53" y="34"/>
                  <a:pt x="53" y="34"/>
                  <a:pt x="52" y="35"/>
                </a:cubicBezTo>
                <a:cubicBezTo>
                  <a:pt x="60" y="35"/>
                  <a:pt x="60" y="35"/>
                  <a:pt x="60" y="35"/>
                </a:cubicBezTo>
                <a:cubicBezTo>
                  <a:pt x="59" y="37"/>
                  <a:pt x="59" y="37"/>
                  <a:pt x="59" y="37"/>
                </a:cubicBezTo>
                <a:cubicBezTo>
                  <a:pt x="59" y="38"/>
                  <a:pt x="59" y="38"/>
                  <a:pt x="59" y="38"/>
                </a:cubicBezTo>
                <a:cubicBezTo>
                  <a:pt x="60" y="38"/>
                  <a:pt x="60" y="38"/>
                  <a:pt x="60" y="38"/>
                </a:cubicBezTo>
                <a:cubicBezTo>
                  <a:pt x="61" y="39"/>
                  <a:pt x="61" y="39"/>
                  <a:pt x="61" y="39"/>
                </a:cubicBezTo>
                <a:cubicBezTo>
                  <a:pt x="62" y="39"/>
                  <a:pt x="62" y="39"/>
                  <a:pt x="62" y="39"/>
                </a:cubicBezTo>
                <a:cubicBezTo>
                  <a:pt x="62" y="39"/>
                  <a:pt x="62" y="39"/>
                  <a:pt x="62" y="39"/>
                </a:cubicBezTo>
                <a:cubicBezTo>
                  <a:pt x="65" y="35"/>
                  <a:pt x="65" y="35"/>
                  <a:pt x="65" y="35"/>
                </a:cubicBezTo>
                <a:cubicBezTo>
                  <a:pt x="68" y="35"/>
                  <a:pt x="68" y="35"/>
                  <a:pt x="68" y="35"/>
                </a:cubicBezTo>
                <a:cubicBezTo>
                  <a:pt x="70" y="35"/>
                  <a:pt x="71" y="34"/>
                  <a:pt x="72" y="33"/>
                </a:cubicBezTo>
                <a:cubicBezTo>
                  <a:pt x="73" y="33"/>
                  <a:pt x="73" y="31"/>
                  <a:pt x="73" y="30"/>
                </a:cubicBezTo>
                <a:cubicBezTo>
                  <a:pt x="73" y="19"/>
                  <a:pt x="73" y="19"/>
                  <a:pt x="73" y="19"/>
                </a:cubicBezTo>
                <a:cubicBezTo>
                  <a:pt x="73" y="18"/>
                  <a:pt x="73" y="17"/>
                  <a:pt x="72" y="16"/>
                </a:cubicBezTo>
                <a:cubicBezTo>
                  <a:pt x="71" y="15"/>
                  <a:pt x="70" y="14"/>
                  <a:pt x="68" y="14"/>
                </a:cubicBezTo>
                <a:cubicBezTo>
                  <a:pt x="51" y="14"/>
                  <a:pt x="51" y="14"/>
                  <a:pt x="51" y="14"/>
                </a:cubicBezTo>
                <a:close/>
                <a:moveTo>
                  <a:pt x="55" y="27"/>
                </a:moveTo>
                <a:cubicBezTo>
                  <a:pt x="55" y="29"/>
                  <a:pt x="55" y="29"/>
                  <a:pt x="55" y="29"/>
                </a:cubicBezTo>
                <a:cubicBezTo>
                  <a:pt x="68" y="29"/>
                  <a:pt x="68" y="29"/>
                  <a:pt x="68" y="29"/>
                </a:cubicBezTo>
                <a:cubicBezTo>
                  <a:pt x="68" y="27"/>
                  <a:pt x="68" y="27"/>
                  <a:pt x="68" y="27"/>
                </a:cubicBezTo>
                <a:cubicBezTo>
                  <a:pt x="55" y="27"/>
                  <a:pt x="55" y="27"/>
                  <a:pt x="55" y="27"/>
                </a:cubicBezTo>
                <a:close/>
                <a:moveTo>
                  <a:pt x="55" y="23"/>
                </a:moveTo>
                <a:cubicBezTo>
                  <a:pt x="55" y="25"/>
                  <a:pt x="55" y="25"/>
                  <a:pt x="55" y="25"/>
                </a:cubicBezTo>
                <a:cubicBezTo>
                  <a:pt x="68" y="25"/>
                  <a:pt x="68" y="25"/>
                  <a:pt x="68" y="25"/>
                </a:cubicBezTo>
                <a:cubicBezTo>
                  <a:pt x="68" y="23"/>
                  <a:pt x="68" y="23"/>
                  <a:pt x="68" y="23"/>
                </a:cubicBezTo>
                <a:cubicBezTo>
                  <a:pt x="55" y="23"/>
                  <a:pt x="55" y="23"/>
                  <a:pt x="55" y="23"/>
                </a:cubicBezTo>
                <a:close/>
                <a:moveTo>
                  <a:pt x="54" y="20"/>
                </a:moveTo>
                <a:cubicBezTo>
                  <a:pt x="54" y="21"/>
                  <a:pt x="54" y="21"/>
                  <a:pt x="54" y="21"/>
                </a:cubicBezTo>
                <a:cubicBezTo>
                  <a:pt x="68" y="21"/>
                  <a:pt x="68" y="21"/>
                  <a:pt x="68" y="21"/>
                </a:cubicBezTo>
                <a:cubicBezTo>
                  <a:pt x="68" y="20"/>
                  <a:pt x="68" y="20"/>
                  <a:pt x="68" y="20"/>
                </a:cubicBezTo>
                <a:cubicBezTo>
                  <a:pt x="54" y="20"/>
                  <a:pt x="54" y="20"/>
                  <a:pt x="54" y="20"/>
                </a:cubicBezTo>
                <a:close/>
                <a:moveTo>
                  <a:pt x="35" y="40"/>
                </a:moveTo>
                <a:cubicBezTo>
                  <a:pt x="32" y="42"/>
                  <a:pt x="31" y="48"/>
                  <a:pt x="31" y="51"/>
                </a:cubicBezTo>
                <a:cubicBezTo>
                  <a:pt x="34" y="54"/>
                  <a:pt x="54" y="54"/>
                  <a:pt x="58" y="51"/>
                </a:cubicBezTo>
                <a:cubicBezTo>
                  <a:pt x="59" y="47"/>
                  <a:pt x="57" y="42"/>
                  <a:pt x="54" y="39"/>
                </a:cubicBezTo>
                <a:cubicBezTo>
                  <a:pt x="53" y="39"/>
                  <a:pt x="53" y="39"/>
                  <a:pt x="52" y="39"/>
                </a:cubicBezTo>
                <a:cubicBezTo>
                  <a:pt x="51" y="39"/>
                  <a:pt x="50" y="39"/>
                  <a:pt x="50" y="39"/>
                </a:cubicBezTo>
                <a:cubicBezTo>
                  <a:pt x="49" y="39"/>
                  <a:pt x="49" y="38"/>
                  <a:pt x="49" y="37"/>
                </a:cubicBezTo>
                <a:cubicBezTo>
                  <a:pt x="49" y="36"/>
                  <a:pt x="50" y="35"/>
                  <a:pt x="50" y="34"/>
                </a:cubicBezTo>
                <a:cubicBezTo>
                  <a:pt x="51" y="34"/>
                  <a:pt x="51" y="33"/>
                  <a:pt x="51" y="33"/>
                </a:cubicBezTo>
                <a:cubicBezTo>
                  <a:pt x="51" y="32"/>
                  <a:pt x="52" y="31"/>
                  <a:pt x="52" y="31"/>
                </a:cubicBezTo>
                <a:cubicBezTo>
                  <a:pt x="52" y="30"/>
                  <a:pt x="52" y="30"/>
                  <a:pt x="52" y="30"/>
                </a:cubicBezTo>
                <a:cubicBezTo>
                  <a:pt x="51" y="30"/>
                  <a:pt x="51" y="30"/>
                  <a:pt x="51" y="30"/>
                </a:cubicBezTo>
                <a:cubicBezTo>
                  <a:pt x="51" y="30"/>
                  <a:pt x="51" y="30"/>
                  <a:pt x="51" y="30"/>
                </a:cubicBezTo>
                <a:cubicBezTo>
                  <a:pt x="51" y="27"/>
                  <a:pt x="51" y="25"/>
                  <a:pt x="49" y="23"/>
                </a:cubicBezTo>
                <a:cubicBezTo>
                  <a:pt x="47" y="21"/>
                  <a:pt x="42" y="22"/>
                  <a:pt x="40" y="24"/>
                </a:cubicBezTo>
                <a:cubicBezTo>
                  <a:pt x="38" y="25"/>
                  <a:pt x="38" y="26"/>
                  <a:pt x="38" y="30"/>
                </a:cubicBezTo>
                <a:cubicBezTo>
                  <a:pt x="38" y="30"/>
                  <a:pt x="38" y="30"/>
                  <a:pt x="38" y="30"/>
                </a:cubicBezTo>
                <a:cubicBezTo>
                  <a:pt x="38" y="30"/>
                  <a:pt x="38" y="30"/>
                  <a:pt x="38" y="30"/>
                </a:cubicBezTo>
                <a:cubicBezTo>
                  <a:pt x="38" y="31"/>
                  <a:pt x="38" y="31"/>
                  <a:pt x="38" y="31"/>
                </a:cubicBezTo>
                <a:cubicBezTo>
                  <a:pt x="38" y="31"/>
                  <a:pt x="38" y="32"/>
                  <a:pt x="38" y="33"/>
                </a:cubicBezTo>
                <a:cubicBezTo>
                  <a:pt x="38" y="33"/>
                  <a:pt x="39" y="34"/>
                  <a:pt x="39" y="34"/>
                </a:cubicBezTo>
                <a:cubicBezTo>
                  <a:pt x="39" y="35"/>
                  <a:pt x="40" y="36"/>
                  <a:pt x="41" y="37"/>
                </a:cubicBezTo>
                <a:cubicBezTo>
                  <a:pt x="41" y="38"/>
                  <a:pt x="40" y="38"/>
                  <a:pt x="40" y="39"/>
                </a:cubicBezTo>
                <a:cubicBezTo>
                  <a:pt x="39" y="39"/>
                  <a:pt x="39" y="40"/>
                  <a:pt x="38" y="40"/>
                </a:cubicBezTo>
                <a:cubicBezTo>
                  <a:pt x="37" y="40"/>
                  <a:pt x="36" y="40"/>
                  <a:pt x="35" y="40"/>
                </a:cubicBezTo>
                <a:close/>
                <a:moveTo>
                  <a:pt x="106" y="56"/>
                </a:moveTo>
                <a:cubicBezTo>
                  <a:pt x="106" y="10"/>
                  <a:pt x="106" y="10"/>
                  <a:pt x="106" y="10"/>
                </a:cubicBezTo>
                <a:cubicBezTo>
                  <a:pt x="22" y="10"/>
                  <a:pt x="22" y="10"/>
                  <a:pt x="22" y="10"/>
                </a:cubicBezTo>
                <a:cubicBezTo>
                  <a:pt x="22" y="56"/>
                  <a:pt x="22" y="56"/>
                  <a:pt x="22" y="56"/>
                </a:cubicBezTo>
                <a:cubicBezTo>
                  <a:pt x="106" y="56"/>
                  <a:pt x="106" y="56"/>
                  <a:pt x="106" y="56"/>
                </a:cubicBezTo>
                <a:close/>
                <a:moveTo>
                  <a:pt x="118" y="67"/>
                </a:moveTo>
                <a:cubicBezTo>
                  <a:pt x="126" y="87"/>
                  <a:pt x="126" y="87"/>
                  <a:pt x="126" y="87"/>
                </a:cubicBezTo>
                <a:cubicBezTo>
                  <a:pt x="126" y="99"/>
                  <a:pt x="126" y="99"/>
                  <a:pt x="126" y="99"/>
                </a:cubicBezTo>
                <a:cubicBezTo>
                  <a:pt x="121" y="103"/>
                  <a:pt x="121" y="103"/>
                  <a:pt x="121" y="103"/>
                </a:cubicBezTo>
                <a:cubicBezTo>
                  <a:pt x="6" y="103"/>
                  <a:pt x="6" y="103"/>
                  <a:pt x="6" y="103"/>
                </a:cubicBezTo>
                <a:cubicBezTo>
                  <a:pt x="0" y="99"/>
                  <a:pt x="0" y="99"/>
                  <a:pt x="0" y="99"/>
                </a:cubicBezTo>
                <a:cubicBezTo>
                  <a:pt x="0" y="87"/>
                  <a:pt x="0" y="87"/>
                  <a:pt x="0" y="87"/>
                </a:cubicBezTo>
                <a:cubicBezTo>
                  <a:pt x="11" y="67"/>
                  <a:pt x="11" y="67"/>
                  <a:pt x="11" y="67"/>
                </a:cubicBezTo>
                <a:cubicBezTo>
                  <a:pt x="22" y="67"/>
                  <a:pt x="22" y="67"/>
                  <a:pt x="22" y="67"/>
                </a:cubicBezTo>
                <a:cubicBezTo>
                  <a:pt x="106" y="67"/>
                  <a:pt x="106" y="67"/>
                  <a:pt x="106" y="67"/>
                </a:cubicBezTo>
                <a:cubicBezTo>
                  <a:pt x="118" y="67"/>
                  <a:pt x="118" y="67"/>
                  <a:pt x="118" y="67"/>
                </a:cubicBezTo>
                <a:close/>
                <a:moveTo>
                  <a:pt x="45" y="72"/>
                </a:moveTo>
                <a:cubicBezTo>
                  <a:pt x="44" y="73"/>
                  <a:pt x="44" y="73"/>
                  <a:pt x="44" y="74"/>
                </a:cubicBezTo>
                <a:cubicBezTo>
                  <a:pt x="47" y="74"/>
                  <a:pt x="50" y="74"/>
                  <a:pt x="54" y="74"/>
                </a:cubicBezTo>
                <a:cubicBezTo>
                  <a:pt x="54" y="73"/>
                  <a:pt x="54" y="73"/>
                  <a:pt x="54" y="72"/>
                </a:cubicBezTo>
                <a:cubicBezTo>
                  <a:pt x="51" y="72"/>
                  <a:pt x="48" y="72"/>
                  <a:pt x="45" y="72"/>
                </a:cubicBezTo>
                <a:close/>
                <a:moveTo>
                  <a:pt x="42" y="82"/>
                </a:moveTo>
                <a:cubicBezTo>
                  <a:pt x="41" y="83"/>
                  <a:pt x="41" y="84"/>
                  <a:pt x="41" y="85"/>
                </a:cubicBezTo>
                <a:cubicBezTo>
                  <a:pt x="45" y="85"/>
                  <a:pt x="48" y="85"/>
                  <a:pt x="52" y="85"/>
                </a:cubicBezTo>
                <a:cubicBezTo>
                  <a:pt x="52" y="84"/>
                  <a:pt x="52" y="83"/>
                  <a:pt x="52" y="82"/>
                </a:cubicBezTo>
                <a:cubicBezTo>
                  <a:pt x="49" y="82"/>
                  <a:pt x="45" y="82"/>
                  <a:pt x="42" y="82"/>
                </a:cubicBezTo>
                <a:close/>
                <a:moveTo>
                  <a:pt x="25" y="82"/>
                </a:moveTo>
                <a:cubicBezTo>
                  <a:pt x="25" y="83"/>
                  <a:pt x="25" y="84"/>
                  <a:pt x="24" y="85"/>
                </a:cubicBezTo>
                <a:cubicBezTo>
                  <a:pt x="28" y="85"/>
                  <a:pt x="31" y="85"/>
                  <a:pt x="35" y="85"/>
                </a:cubicBezTo>
                <a:cubicBezTo>
                  <a:pt x="35" y="84"/>
                  <a:pt x="36" y="83"/>
                  <a:pt x="36" y="82"/>
                </a:cubicBezTo>
                <a:cubicBezTo>
                  <a:pt x="33" y="82"/>
                  <a:pt x="29" y="82"/>
                  <a:pt x="25" y="82"/>
                </a:cubicBezTo>
                <a:close/>
                <a:moveTo>
                  <a:pt x="58" y="82"/>
                </a:moveTo>
                <a:cubicBezTo>
                  <a:pt x="58" y="83"/>
                  <a:pt x="58" y="84"/>
                  <a:pt x="58" y="85"/>
                </a:cubicBezTo>
                <a:cubicBezTo>
                  <a:pt x="61" y="85"/>
                  <a:pt x="65" y="85"/>
                  <a:pt x="69" y="85"/>
                </a:cubicBezTo>
                <a:cubicBezTo>
                  <a:pt x="69" y="84"/>
                  <a:pt x="69" y="83"/>
                  <a:pt x="69" y="82"/>
                </a:cubicBezTo>
                <a:cubicBezTo>
                  <a:pt x="65" y="82"/>
                  <a:pt x="62" y="82"/>
                  <a:pt x="58" y="82"/>
                </a:cubicBezTo>
                <a:close/>
                <a:moveTo>
                  <a:pt x="75" y="82"/>
                </a:moveTo>
                <a:cubicBezTo>
                  <a:pt x="75" y="83"/>
                  <a:pt x="75" y="84"/>
                  <a:pt x="75" y="85"/>
                </a:cubicBezTo>
                <a:cubicBezTo>
                  <a:pt x="78" y="85"/>
                  <a:pt x="82" y="85"/>
                  <a:pt x="86" y="85"/>
                </a:cubicBezTo>
                <a:cubicBezTo>
                  <a:pt x="85" y="84"/>
                  <a:pt x="85" y="83"/>
                  <a:pt x="85" y="82"/>
                </a:cubicBezTo>
                <a:cubicBezTo>
                  <a:pt x="82" y="82"/>
                  <a:pt x="78" y="82"/>
                  <a:pt x="75" y="82"/>
                </a:cubicBezTo>
                <a:close/>
                <a:moveTo>
                  <a:pt x="91" y="82"/>
                </a:moveTo>
                <a:cubicBezTo>
                  <a:pt x="91" y="83"/>
                  <a:pt x="91" y="84"/>
                  <a:pt x="91" y="85"/>
                </a:cubicBezTo>
                <a:cubicBezTo>
                  <a:pt x="95" y="85"/>
                  <a:pt x="99" y="85"/>
                  <a:pt x="102" y="85"/>
                </a:cubicBezTo>
                <a:cubicBezTo>
                  <a:pt x="102" y="84"/>
                  <a:pt x="102" y="83"/>
                  <a:pt x="102" y="82"/>
                </a:cubicBezTo>
                <a:cubicBezTo>
                  <a:pt x="98" y="82"/>
                  <a:pt x="95" y="82"/>
                  <a:pt x="91" y="82"/>
                </a:cubicBezTo>
                <a:close/>
                <a:moveTo>
                  <a:pt x="39" y="76"/>
                </a:moveTo>
                <a:cubicBezTo>
                  <a:pt x="39" y="77"/>
                  <a:pt x="39" y="78"/>
                  <a:pt x="38" y="79"/>
                </a:cubicBezTo>
                <a:cubicBezTo>
                  <a:pt x="42" y="79"/>
                  <a:pt x="45" y="79"/>
                  <a:pt x="49" y="79"/>
                </a:cubicBezTo>
                <a:cubicBezTo>
                  <a:pt x="49" y="78"/>
                  <a:pt x="49" y="77"/>
                  <a:pt x="49" y="76"/>
                </a:cubicBezTo>
                <a:cubicBezTo>
                  <a:pt x="46" y="76"/>
                  <a:pt x="43" y="76"/>
                  <a:pt x="39" y="76"/>
                </a:cubicBezTo>
                <a:close/>
                <a:moveTo>
                  <a:pt x="28" y="76"/>
                </a:moveTo>
                <a:cubicBezTo>
                  <a:pt x="27" y="77"/>
                  <a:pt x="27" y="78"/>
                  <a:pt x="26" y="79"/>
                </a:cubicBezTo>
                <a:cubicBezTo>
                  <a:pt x="29" y="79"/>
                  <a:pt x="31" y="79"/>
                  <a:pt x="33" y="79"/>
                </a:cubicBezTo>
                <a:cubicBezTo>
                  <a:pt x="33" y="78"/>
                  <a:pt x="33" y="77"/>
                  <a:pt x="34" y="76"/>
                </a:cubicBezTo>
                <a:cubicBezTo>
                  <a:pt x="32" y="76"/>
                  <a:pt x="30" y="76"/>
                  <a:pt x="28" y="76"/>
                </a:cubicBezTo>
                <a:close/>
                <a:moveTo>
                  <a:pt x="55" y="76"/>
                </a:moveTo>
                <a:cubicBezTo>
                  <a:pt x="55" y="77"/>
                  <a:pt x="54" y="78"/>
                  <a:pt x="54" y="79"/>
                </a:cubicBezTo>
                <a:cubicBezTo>
                  <a:pt x="58" y="79"/>
                  <a:pt x="61" y="79"/>
                  <a:pt x="65" y="79"/>
                </a:cubicBezTo>
                <a:cubicBezTo>
                  <a:pt x="65" y="78"/>
                  <a:pt x="65" y="77"/>
                  <a:pt x="65" y="76"/>
                </a:cubicBezTo>
                <a:cubicBezTo>
                  <a:pt x="62" y="76"/>
                  <a:pt x="58" y="76"/>
                  <a:pt x="55" y="76"/>
                </a:cubicBezTo>
                <a:close/>
                <a:moveTo>
                  <a:pt x="70" y="76"/>
                </a:moveTo>
                <a:cubicBezTo>
                  <a:pt x="70" y="77"/>
                  <a:pt x="70" y="78"/>
                  <a:pt x="70" y="79"/>
                </a:cubicBezTo>
                <a:cubicBezTo>
                  <a:pt x="74" y="79"/>
                  <a:pt x="77" y="79"/>
                  <a:pt x="81" y="79"/>
                </a:cubicBezTo>
                <a:cubicBezTo>
                  <a:pt x="81" y="78"/>
                  <a:pt x="81" y="77"/>
                  <a:pt x="81" y="76"/>
                </a:cubicBezTo>
                <a:cubicBezTo>
                  <a:pt x="77" y="76"/>
                  <a:pt x="74" y="76"/>
                  <a:pt x="70" y="76"/>
                </a:cubicBezTo>
                <a:close/>
                <a:moveTo>
                  <a:pt x="87" y="76"/>
                </a:moveTo>
                <a:cubicBezTo>
                  <a:pt x="87" y="77"/>
                  <a:pt x="87" y="78"/>
                  <a:pt x="87" y="79"/>
                </a:cubicBezTo>
                <a:cubicBezTo>
                  <a:pt x="92" y="79"/>
                  <a:pt x="96" y="79"/>
                  <a:pt x="101" y="79"/>
                </a:cubicBezTo>
                <a:cubicBezTo>
                  <a:pt x="101" y="78"/>
                  <a:pt x="101" y="77"/>
                  <a:pt x="100" y="76"/>
                </a:cubicBezTo>
                <a:cubicBezTo>
                  <a:pt x="96" y="76"/>
                  <a:pt x="91" y="76"/>
                  <a:pt x="87" y="76"/>
                </a:cubicBezTo>
                <a:close/>
                <a:moveTo>
                  <a:pt x="30" y="72"/>
                </a:moveTo>
                <a:cubicBezTo>
                  <a:pt x="29" y="73"/>
                  <a:pt x="29" y="73"/>
                  <a:pt x="28" y="74"/>
                </a:cubicBezTo>
                <a:cubicBezTo>
                  <a:pt x="32" y="74"/>
                  <a:pt x="35" y="74"/>
                  <a:pt x="38" y="74"/>
                </a:cubicBezTo>
                <a:cubicBezTo>
                  <a:pt x="39" y="73"/>
                  <a:pt x="39" y="73"/>
                  <a:pt x="39" y="72"/>
                </a:cubicBezTo>
                <a:cubicBezTo>
                  <a:pt x="36" y="72"/>
                  <a:pt x="33" y="72"/>
                  <a:pt x="30" y="72"/>
                </a:cubicBezTo>
                <a:close/>
                <a:moveTo>
                  <a:pt x="59" y="72"/>
                </a:moveTo>
                <a:cubicBezTo>
                  <a:pt x="59" y="73"/>
                  <a:pt x="59" y="73"/>
                  <a:pt x="59" y="74"/>
                </a:cubicBezTo>
                <a:cubicBezTo>
                  <a:pt x="62" y="74"/>
                  <a:pt x="66" y="74"/>
                  <a:pt x="69" y="74"/>
                </a:cubicBezTo>
                <a:cubicBezTo>
                  <a:pt x="69" y="73"/>
                  <a:pt x="69" y="73"/>
                  <a:pt x="69" y="72"/>
                </a:cubicBezTo>
                <a:cubicBezTo>
                  <a:pt x="66" y="72"/>
                  <a:pt x="63" y="72"/>
                  <a:pt x="59" y="72"/>
                </a:cubicBezTo>
                <a:close/>
                <a:moveTo>
                  <a:pt x="74" y="72"/>
                </a:moveTo>
                <a:cubicBezTo>
                  <a:pt x="74" y="73"/>
                  <a:pt x="74" y="73"/>
                  <a:pt x="74" y="74"/>
                </a:cubicBezTo>
                <a:cubicBezTo>
                  <a:pt x="78" y="74"/>
                  <a:pt x="81" y="74"/>
                  <a:pt x="85" y="74"/>
                </a:cubicBezTo>
                <a:cubicBezTo>
                  <a:pt x="84" y="73"/>
                  <a:pt x="84" y="73"/>
                  <a:pt x="84" y="72"/>
                </a:cubicBezTo>
                <a:cubicBezTo>
                  <a:pt x="81" y="72"/>
                  <a:pt x="78" y="72"/>
                  <a:pt x="74" y="72"/>
                </a:cubicBezTo>
                <a:close/>
                <a:moveTo>
                  <a:pt x="89" y="72"/>
                </a:moveTo>
                <a:cubicBezTo>
                  <a:pt x="90" y="73"/>
                  <a:pt x="90" y="73"/>
                  <a:pt x="90" y="74"/>
                </a:cubicBezTo>
                <a:cubicBezTo>
                  <a:pt x="93" y="74"/>
                  <a:pt x="97" y="74"/>
                  <a:pt x="100" y="74"/>
                </a:cubicBezTo>
                <a:cubicBezTo>
                  <a:pt x="100" y="73"/>
                  <a:pt x="99" y="73"/>
                  <a:pt x="99" y="72"/>
                </a:cubicBezTo>
                <a:cubicBezTo>
                  <a:pt x="96" y="72"/>
                  <a:pt x="93" y="72"/>
                  <a:pt x="89" y="72"/>
                </a:cubicBezTo>
                <a:close/>
                <a:moveTo>
                  <a:pt x="10" y="91"/>
                </a:moveTo>
                <a:cubicBezTo>
                  <a:pt x="10" y="96"/>
                  <a:pt x="10" y="96"/>
                  <a:pt x="10" y="96"/>
                </a:cubicBezTo>
                <a:cubicBezTo>
                  <a:pt x="20" y="96"/>
                  <a:pt x="20" y="96"/>
                  <a:pt x="20" y="96"/>
                </a:cubicBezTo>
                <a:cubicBezTo>
                  <a:pt x="20" y="91"/>
                  <a:pt x="20" y="91"/>
                  <a:pt x="20" y="91"/>
                </a:cubicBezTo>
                <a:cubicBezTo>
                  <a:pt x="10" y="91"/>
                  <a:pt x="10" y="91"/>
                  <a:pt x="10" y="91"/>
                </a:cubicBezTo>
                <a:close/>
                <a:moveTo>
                  <a:pt x="106" y="91"/>
                </a:moveTo>
                <a:cubicBezTo>
                  <a:pt x="106" y="96"/>
                  <a:pt x="106" y="96"/>
                  <a:pt x="106" y="96"/>
                </a:cubicBezTo>
                <a:cubicBezTo>
                  <a:pt x="116" y="96"/>
                  <a:pt x="116" y="96"/>
                  <a:pt x="116" y="96"/>
                </a:cubicBezTo>
                <a:cubicBezTo>
                  <a:pt x="116" y="91"/>
                  <a:pt x="116" y="91"/>
                  <a:pt x="116" y="91"/>
                </a:cubicBezTo>
                <a:cubicBezTo>
                  <a:pt x="106" y="91"/>
                  <a:pt x="106" y="91"/>
                  <a:pt x="106" y="91"/>
                </a:cubicBezTo>
                <a:close/>
                <a:moveTo>
                  <a:pt x="39" y="91"/>
                </a:moveTo>
                <a:cubicBezTo>
                  <a:pt x="39" y="96"/>
                  <a:pt x="39" y="96"/>
                  <a:pt x="39" y="96"/>
                </a:cubicBezTo>
                <a:cubicBezTo>
                  <a:pt x="49" y="96"/>
                  <a:pt x="49" y="96"/>
                  <a:pt x="49" y="96"/>
                </a:cubicBezTo>
                <a:cubicBezTo>
                  <a:pt x="49" y="91"/>
                  <a:pt x="49" y="91"/>
                  <a:pt x="49" y="91"/>
                </a:cubicBezTo>
                <a:cubicBezTo>
                  <a:pt x="39" y="91"/>
                  <a:pt x="39" y="91"/>
                  <a:pt x="39" y="91"/>
                </a:cubicBezTo>
                <a:close/>
                <a:moveTo>
                  <a:pt x="25" y="91"/>
                </a:moveTo>
                <a:cubicBezTo>
                  <a:pt x="25" y="96"/>
                  <a:pt x="25" y="96"/>
                  <a:pt x="25" y="96"/>
                </a:cubicBezTo>
                <a:cubicBezTo>
                  <a:pt x="35" y="96"/>
                  <a:pt x="35" y="96"/>
                  <a:pt x="35" y="96"/>
                </a:cubicBezTo>
                <a:cubicBezTo>
                  <a:pt x="35" y="91"/>
                  <a:pt x="35" y="91"/>
                  <a:pt x="35" y="91"/>
                </a:cubicBezTo>
                <a:lnTo>
                  <a:pt x="25" y="91"/>
                </a:lnTo>
                <a:close/>
              </a:path>
            </a:pathLst>
          </a:custGeom>
          <a:solidFill>
            <a:schemeClr val="tx1">
              <a:lumMod val="75000"/>
              <a:lumOff val="25000"/>
            </a:schemeClr>
          </a:solidFill>
          <a:ln>
            <a:noFill/>
          </a:ln>
          <a:effectLst>
            <a:reflection blurRad="6350" stA="52000" endA="300" endPos="35000" dir="5400000" sy="-100000" algn="bl" rotWithShape="0"/>
          </a:effectLst>
        </p:spPr>
        <p:txBody>
          <a:bodyPr lIns="68580" tIns="34290" rIns="68580" bIns="34290"/>
          <a:lstStyle/>
          <a:p>
            <a:pPr fontAlgn="auto">
              <a:spcBef>
                <a:spcPts val="0"/>
              </a:spcBef>
              <a:spcAft>
                <a:spcPts val="0"/>
              </a:spcAft>
              <a:defRPr/>
            </a:pPr>
            <a:endParaRPr lang="zh-CN" altLang="en-US">
              <a:latin typeface="微软雅黑" pitchFamily="34" charset="-122"/>
              <a:ea typeface="微软雅黑" pitchFamily="34" charset="-122"/>
            </a:endParaRPr>
          </a:p>
        </p:txBody>
      </p:sp>
      <p:sp>
        <p:nvSpPr>
          <p:cNvPr id="20" name="Freeform 48"/>
          <p:cNvSpPr>
            <a:spLocks noEditPoints="1"/>
          </p:cNvSpPr>
          <p:nvPr/>
        </p:nvSpPr>
        <p:spPr bwMode="auto">
          <a:xfrm>
            <a:off x="6397165" y="1265875"/>
            <a:ext cx="538130" cy="441626"/>
          </a:xfrm>
          <a:custGeom>
            <a:avLst/>
            <a:gdLst>
              <a:gd name="T0" fmla="*/ 33 w 139"/>
              <a:gd name="T1" fmla="*/ 79 h 114"/>
              <a:gd name="T2" fmla="*/ 49 w 139"/>
              <a:gd name="T3" fmla="*/ 87 h 114"/>
              <a:gd name="T4" fmla="*/ 0 w 139"/>
              <a:gd name="T5" fmla="*/ 105 h 114"/>
              <a:gd name="T6" fmla="*/ 18 w 139"/>
              <a:gd name="T7" fmla="*/ 85 h 114"/>
              <a:gd name="T8" fmla="*/ 14 w 139"/>
              <a:gd name="T9" fmla="*/ 72 h 114"/>
              <a:gd name="T10" fmla="*/ 13 w 139"/>
              <a:gd name="T11" fmla="*/ 45 h 114"/>
              <a:gd name="T12" fmla="*/ 44 w 139"/>
              <a:gd name="T13" fmla="*/ 72 h 114"/>
              <a:gd name="T14" fmla="*/ 87 w 139"/>
              <a:gd name="T15" fmla="*/ 40 h 114"/>
              <a:gd name="T16" fmla="*/ 98 w 139"/>
              <a:gd name="T17" fmla="*/ 39 h 114"/>
              <a:gd name="T18" fmla="*/ 96 w 139"/>
              <a:gd name="T19" fmla="*/ 28 h 114"/>
              <a:gd name="T20" fmla="*/ 93 w 139"/>
              <a:gd name="T21" fmla="*/ 21 h 114"/>
              <a:gd name="T22" fmla="*/ 94 w 139"/>
              <a:gd name="T23" fmla="*/ 20 h 114"/>
              <a:gd name="T24" fmla="*/ 97 w 139"/>
              <a:gd name="T25" fmla="*/ 5 h 114"/>
              <a:gd name="T26" fmla="*/ 123 w 139"/>
              <a:gd name="T27" fmla="*/ 19 h 114"/>
              <a:gd name="T28" fmla="*/ 124 w 139"/>
              <a:gd name="T29" fmla="*/ 20 h 114"/>
              <a:gd name="T30" fmla="*/ 123 w 139"/>
              <a:gd name="T31" fmla="*/ 25 h 114"/>
              <a:gd name="T32" fmla="*/ 118 w 139"/>
              <a:gd name="T33" fmla="*/ 34 h 114"/>
              <a:gd name="T34" fmla="*/ 124 w 139"/>
              <a:gd name="T35" fmla="*/ 40 h 114"/>
              <a:gd name="T36" fmla="*/ 139 w 139"/>
              <a:gd name="T37" fmla="*/ 66 h 114"/>
              <a:gd name="T38" fmla="*/ 87 w 139"/>
              <a:gd name="T39" fmla="*/ 40 h 114"/>
              <a:gd name="T40" fmla="*/ 106 w 139"/>
              <a:gd name="T41" fmla="*/ 44 h 114"/>
              <a:gd name="T42" fmla="*/ 104 w 139"/>
              <a:gd name="T43" fmla="*/ 62 h 114"/>
              <a:gd name="T44" fmla="*/ 109 w 139"/>
              <a:gd name="T45" fmla="*/ 66 h 114"/>
              <a:gd name="T46" fmla="*/ 110 w 139"/>
              <a:gd name="T47" fmla="*/ 66 h 114"/>
              <a:gd name="T48" fmla="*/ 115 w 139"/>
              <a:gd name="T49" fmla="*/ 62 h 114"/>
              <a:gd name="T50" fmla="*/ 113 w 139"/>
              <a:gd name="T51" fmla="*/ 44 h 114"/>
              <a:gd name="T52" fmla="*/ 110 w 139"/>
              <a:gd name="T53" fmla="*/ 41 h 114"/>
              <a:gd name="T54" fmla="*/ 68 w 139"/>
              <a:gd name="T55" fmla="*/ 114 h 114"/>
              <a:gd name="T56" fmla="*/ 88 w 139"/>
              <a:gd name="T57" fmla="*/ 83 h 114"/>
              <a:gd name="T58" fmla="*/ 110 w 139"/>
              <a:gd name="T59" fmla="*/ 85 h 114"/>
              <a:gd name="T60" fmla="*/ 117 w 139"/>
              <a:gd name="T61" fmla="*/ 80 h 114"/>
              <a:gd name="T62" fmla="*/ 73 w 139"/>
              <a:gd name="T63" fmla="*/ 106 h 114"/>
              <a:gd name="T64" fmla="*/ 72 w 139"/>
              <a:gd name="T65" fmla="*/ 1 h 114"/>
              <a:gd name="T66" fmla="*/ 28 w 139"/>
              <a:gd name="T67" fmla="*/ 19 h 114"/>
              <a:gd name="T68" fmla="*/ 27 w 139"/>
              <a:gd name="T69" fmla="*/ 37 h 114"/>
              <a:gd name="T70" fmla="*/ 58 w 139"/>
              <a:gd name="T71" fmla="*/ 23 h 114"/>
              <a:gd name="T72" fmla="*/ 83 w 139"/>
              <a:gd name="T73" fmla="*/ 29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9" h="114">
                <a:moveTo>
                  <a:pt x="39" y="72"/>
                </a:moveTo>
                <a:cubicBezTo>
                  <a:pt x="37" y="75"/>
                  <a:pt x="35" y="77"/>
                  <a:pt x="33" y="79"/>
                </a:cubicBezTo>
                <a:cubicBezTo>
                  <a:pt x="33" y="82"/>
                  <a:pt x="34" y="83"/>
                  <a:pt x="35" y="85"/>
                </a:cubicBezTo>
                <a:cubicBezTo>
                  <a:pt x="36" y="85"/>
                  <a:pt x="48" y="85"/>
                  <a:pt x="49" y="87"/>
                </a:cubicBezTo>
                <a:cubicBezTo>
                  <a:pt x="53" y="92"/>
                  <a:pt x="53" y="101"/>
                  <a:pt x="52" y="105"/>
                </a:cubicBezTo>
                <a:cubicBezTo>
                  <a:pt x="40" y="111"/>
                  <a:pt x="13" y="111"/>
                  <a:pt x="0" y="105"/>
                </a:cubicBezTo>
                <a:cubicBezTo>
                  <a:pt x="0" y="101"/>
                  <a:pt x="0" y="92"/>
                  <a:pt x="4" y="87"/>
                </a:cubicBezTo>
                <a:cubicBezTo>
                  <a:pt x="5" y="85"/>
                  <a:pt x="16" y="85"/>
                  <a:pt x="18" y="85"/>
                </a:cubicBezTo>
                <a:cubicBezTo>
                  <a:pt x="19" y="83"/>
                  <a:pt x="19" y="81"/>
                  <a:pt x="19" y="79"/>
                </a:cubicBezTo>
                <a:cubicBezTo>
                  <a:pt x="17" y="77"/>
                  <a:pt x="15" y="75"/>
                  <a:pt x="14" y="72"/>
                </a:cubicBezTo>
                <a:cubicBezTo>
                  <a:pt x="12" y="72"/>
                  <a:pt x="9" y="72"/>
                  <a:pt x="8" y="72"/>
                </a:cubicBezTo>
                <a:cubicBezTo>
                  <a:pt x="7" y="62"/>
                  <a:pt x="9" y="48"/>
                  <a:pt x="13" y="45"/>
                </a:cubicBezTo>
                <a:cubicBezTo>
                  <a:pt x="19" y="40"/>
                  <a:pt x="33" y="40"/>
                  <a:pt x="39" y="44"/>
                </a:cubicBezTo>
                <a:cubicBezTo>
                  <a:pt x="43" y="47"/>
                  <a:pt x="46" y="63"/>
                  <a:pt x="44" y="72"/>
                </a:cubicBezTo>
                <a:cubicBezTo>
                  <a:pt x="44" y="72"/>
                  <a:pt x="39" y="72"/>
                  <a:pt x="39" y="72"/>
                </a:cubicBezTo>
                <a:close/>
                <a:moveTo>
                  <a:pt x="87" y="40"/>
                </a:moveTo>
                <a:cubicBezTo>
                  <a:pt x="89" y="40"/>
                  <a:pt x="92" y="40"/>
                  <a:pt x="94" y="40"/>
                </a:cubicBezTo>
                <a:cubicBezTo>
                  <a:pt x="96" y="41"/>
                  <a:pt x="97" y="40"/>
                  <a:pt x="98" y="39"/>
                </a:cubicBezTo>
                <a:cubicBezTo>
                  <a:pt x="99" y="38"/>
                  <a:pt x="99" y="36"/>
                  <a:pt x="100" y="34"/>
                </a:cubicBezTo>
                <a:cubicBezTo>
                  <a:pt x="98" y="32"/>
                  <a:pt x="97" y="30"/>
                  <a:pt x="96" y="28"/>
                </a:cubicBezTo>
                <a:cubicBezTo>
                  <a:pt x="95" y="27"/>
                  <a:pt x="94" y="26"/>
                  <a:pt x="94" y="25"/>
                </a:cubicBezTo>
                <a:cubicBezTo>
                  <a:pt x="94" y="24"/>
                  <a:pt x="93" y="22"/>
                  <a:pt x="93" y="21"/>
                </a:cubicBezTo>
                <a:cubicBezTo>
                  <a:pt x="93" y="20"/>
                  <a:pt x="93" y="20"/>
                  <a:pt x="93" y="20"/>
                </a:cubicBezTo>
                <a:cubicBezTo>
                  <a:pt x="94" y="20"/>
                  <a:pt x="94" y="20"/>
                  <a:pt x="94" y="20"/>
                </a:cubicBezTo>
                <a:cubicBezTo>
                  <a:pt x="94" y="20"/>
                  <a:pt x="94" y="19"/>
                  <a:pt x="94" y="19"/>
                </a:cubicBezTo>
                <a:cubicBezTo>
                  <a:pt x="93" y="11"/>
                  <a:pt x="94" y="8"/>
                  <a:pt x="97" y="5"/>
                </a:cubicBezTo>
                <a:cubicBezTo>
                  <a:pt x="103" y="0"/>
                  <a:pt x="113" y="0"/>
                  <a:pt x="119" y="4"/>
                </a:cubicBezTo>
                <a:cubicBezTo>
                  <a:pt x="123" y="7"/>
                  <a:pt x="124" y="12"/>
                  <a:pt x="123" y="19"/>
                </a:cubicBezTo>
                <a:cubicBezTo>
                  <a:pt x="123" y="19"/>
                  <a:pt x="123" y="19"/>
                  <a:pt x="123" y="20"/>
                </a:cubicBezTo>
                <a:cubicBezTo>
                  <a:pt x="124" y="20"/>
                  <a:pt x="124" y="20"/>
                  <a:pt x="124" y="20"/>
                </a:cubicBezTo>
                <a:cubicBezTo>
                  <a:pt x="124" y="21"/>
                  <a:pt x="124" y="21"/>
                  <a:pt x="124" y="21"/>
                </a:cubicBezTo>
                <a:cubicBezTo>
                  <a:pt x="124" y="22"/>
                  <a:pt x="124" y="24"/>
                  <a:pt x="123" y="25"/>
                </a:cubicBezTo>
                <a:cubicBezTo>
                  <a:pt x="123" y="26"/>
                  <a:pt x="122" y="27"/>
                  <a:pt x="121" y="28"/>
                </a:cubicBezTo>
                <a:cubicBezTo>
                  <a:pt x="121" y="30"/>
                  <a:pt x="119" y="32"/>
                  <a:pt x="118" y="34"/>
                </a:cubicBezTo>
                <a:cubicBezTo>
                  <a:pt x="118" y="36"/>
                  <a:pt x="119" y="38"/>
                  <a:pt x="120" y="40"/>
                </a:cubicBezTo>
                <a:cubicBezTo>
                  <a:pt x="121" y="40"/>
                  <a:pt x="123" y="40"/>
                  <a:pt x="124" y="40"/>
                </a:cubicBezTo>
                <a:cubicBezTo>
                  <a:pt x="126" y="40"/>
                  <a:pt x="128" y="40"/>
                  <a:pt x="130" y="40"/>
                </a:cubicBezTo>
                <a:cubicBezTo>
                  <a:pt x="136" y="45"/>
                  <a:pt x="139" y="58"/>
                  <a:pt x="139" y="66"/>
                </a:cubicBezTo>
                <a:cubicBezTo>
                  <a:pt x="129" y="72"/>
                  <a:pt x="85" y="73"/>
                  <a:pt x="79" y="66"/>
                </a:cubicBezTo>
                <a:cubicBezTo>
                  <a:pt x="79" y="59"/>
                  <a:pt x="80" y="47"/>
                  <a:pt x="87" y="40"/>
                </a:cubicBezTo>
                <a:close/>
                <a:moveTo>
                  <a:pt x="108" y="41"/>
                </a:moveTo>
                <a:cubicBezTo>
                  <a:pt x="106" y="44"/>
                  <a:pt x="106" y="44"/>
                  <a:pt x="106" y="44"/>
                </a:cubicBezTo>
                <a:cubicBezTo>
                  <a:pt x="108" y="45"/>
                  <a:pt x="108" y="45"/>
                  <a:pt x="108" y="45"/>
                </a:cubicBezTo>
                <a:cubicBezTo>
                  <a:pt x="104" y="62"/>
                  <a:pt x="104" y="62"/>
                  <a:pt x="104" y="62"/>
                </a:cubicBezTo>
                <a:cubicBezTo>
                  <a:pt x="109" y="66"/>
                  <a:pt x="109" y="66"/>
                  <a:pt x="109" y="66"/>
                </a:cubicBezTo>
                <a:cubicBezTo>
                  <a:pt x="109" y="66"/>
                  <a:pt x="109" y="66"/>
                  <a:pt x="109" y="66"/>
                </a:cubicBezTo>
                <a:cubicBezTo>
                  <a:pt x="110" y="66"/>
                  <a:pt x="110" y="66"/>
                  <a:pt x="110" y="66"/>
                </a:cubicBezTo>
                <a:cubicBezTo>
                  <a:pt x="110" y="66"/>
                  <a:pt x="110" y="66"/>
                  <a:pt x="110" y="66"/>
                </a:cubicBezTo>
                <a:cubicBezTo>
                  <a:pt x="110" y="66"/>
                  <a:pt x="110" y="66"/>
                  <a:pt x="110" y="66"/>
                </a:cubicBezTo>
                <a:cubicBezTo>
                  <a:pt x="115" y="62"/>
                  <a:pt x="115" y="62"/>
                  <a:pt x="115" y="62"/>
                </a:cubicBezTo>
                <a:cubicBezTo>
                  <a:pt x="111" y="45"/>
                  <a:pt x="111" y="45"/>
                  <a:pt x="111" y="45"/>
                </a:cubicBezTo>
                <a:cubicBezTo>
                  <a:pt x="113" y="44"/>
                  <a:pt x="113" y="44"/>
                  <a:pt x="113" y="44"/>
                </a:cubicBezTo>
                <a:cubicBezTo>
                  <a:pt x="111" y="41"/>
                  <a:pt x="111" y="41"/>
                  <a:pt x="111" y="41"/>
                </a:cubicBezTo>
                <a:cubicBezTo>
                  <a:pt x="110" y="41"/>
                  <a:pt x="110" y="41"/>
                  <a:pt x="110" y="41"/>
                </a:cubicBezTo>
                <a:cubicBezTo>
                  <a:pt x="108" y="41"/>
                  <a:pt x="108" y="41"/>
                  <a:pt x="108" y="41"/>
                </a:cubicBezTo>
                <a:close/>
                <a:moveTo>
                  <a:pt x="68" y="114"/>
                </a:moveTo>
                <a:cubicBezTo>
                  <a:pt x="57" y="86"/>
                  <a:pt x="57" y="86"/>
                  <a:pt x="57" y="86"/>
                </a:cubicBezTo>
                <a:cubicBezTo>
                  <a:pt x="88" y="83"/>
                  <a:pt x="88" y="83"/>
                  <a:pt x="88" y="83"/>
                </a:cubicBezTo>
                <a:cubicBezTo>
                  <a:pt x="82" y="92"/>
                  <a:pt x="82" y="92"/>
                  <a:pt x="82" y="92"/>
                </a:cubicBezTo>
                <a:cubicBezTo>
                  <a:pt x="92" y="97"/>
                  <a:pt x="103" y="94"/>
                  <a:pt x="110" y="85"/>
                </a:cubicBezTo>
                <a:cubicBezTo>
                  <a:pt x="111" y="83"/>
                  <a:pt x="112" y="81"/>
                  <a:pt x="112" y="78"/>
                </a:cubicBezTo>
                <a:cubicBezTo>
                  <a:pt x="117" y="80"/>
                  <a:pt x="117" y="80"/>
                  <a:pt x="117" y="80"/>
                </a:cubicBezTo>
                <a:cubicBezTo>
                  <a:pt x="117" y="85"/>
                  <a:pt x="115" y="91"/>
                  <a:pt x="112" y="96"/>
                </a:cubicBezTo>
                <a:cubicBezTo>
                  <a:pt x="103" y="109"/>
                  <a:pt x="86" y="113"/>
                  <a:pt x="73" y="106"/>
                </a:cubicBezTo>
                <a:cubicBezTo>
                  <a:pt x="68" y="114"/>
                  <a:pt x="68" y="114"/>
                  <a:pt x="68" y="114"/>
                </a:cubicBezTo>
                <a:close/>
                <a:moveTo>
                  <a:pt x="72" y="1"/>
                </a:moveTo>
                <a:cubicBezTo>
                  <a:pt x="67" y="9"/>
                  <a:pt x="67" y="9"/>
                  <a:pt x="67" y="9"/>
                </a:cubicBezTo>
                <a:cubicBezTo>
                  <a:pt x="53" y="2"/>
                  <a:pt x="36" y="6"/>
                  <a:pt x="28" y="19"/>
                </a:cubicBezTo>
                <a:cubicBezTo>
                  <a:pt x="24" y="24"/>
                  <a:pt x="23" y="30"/>
                  <a:pt x="23" y="35"/>
                </a:cubicBezTo>
                <a:cubicBezTo>
                  <a:pt x="27" y="37"/>
                  <a:pt x="27" y="37"/>
                  <a:pt x="27" y="37"/>
                </a:cubicBezTo>
                <a:cubicBezTo>
                  <a:pt x="28" y="34"/>
                  <a:pt x="29" y="32"/>
                  <a:pt x="30" y="30"/>
                </a:cubicBezTo>
                <a:cubicBezTo>
                  <a:pt x="36" y="21"/>
                  <a:pt x="48" y="18"/>
                  <a:pt x="58" y="23"/>
                </a:cubicBezTo>
                <a:cubicBezTo>
                  <a:pt x="51" y="32"/>
                  <a:pt x="51" y="32"/>
                  <a:pt x="51" y="32"/>
                </a:cubicBezTo>
                <a:cubicBezTo>
                  <a:pt x="83" y="29"/>
                  <a:pt x="83" y="29"/>
                  <a:pt x="83" y="29"/>
                </a:cubicBezTo>
                <a:lnTo>
                  <a:pt x="72" y="1"/>
                </a:lnTo>
                <a:close/>
              </a:path>
            </a:pathLst>
          </a:custGeom>
          <a:solidFill>
            <a:schemeClr val="tx1">
              <a:lumMod val="65000"/>
              <a:lumOff val="35000"/>
            </a:schemeClr>
          </a:solidFill>
          <a:ln>
            <a:noFill/>
          </a:ln>
          <a:effectLst>
            <a:reflection blurRad="6350" stA="52000" endA="300" endPos="35000" dir="5400000" sy="-100000" algn="bl" rotWithShape="0"/>
          </a:effectLst>
        </p:spPr>
        <p:txBody>
          <a:bodyPr lIns="68580" tIns="34290" rIns="68580" bIns="34290"/>
          <a:lstStyle/>
          <a:p>
            <a:pPr fontAlgn="auto">
              <a:spcBef>
                <a:spcPts val="0"/>
              </a:spcBef>
              <a:spcAft>
                <a:spcPts val="0"/>
              </a:spcAft>
              <a:defRPr/>
            </a:pPr>
            <a:endParaRPr lang="zh-CN" altLang="en-US">
              <a:latin typeface="微软雅黑" pitchFamily="34" charset="-122"/>
              <a:ea typeface="微软雅黑" pitchFamily="34" charset="-122"/>
            </a:endParaRPr>
          </a:p>
        </p:txBody>
      </p:sp>
      <p:sp>
        <p:nvSpPr>
          <p:cNvPr id="21" name="文本框 1167"/>
          <p:cNvSpPr txBox="1"/>
          <p:nvPr/>
        </p:nvSpPr>
        <p:spPr>
          <a:xfrm>
            <a:off x="1692274" y="1647754"/>
            <a:ext cx="1308101" cy="284693"/>
          </a:xfrm>
          <a:prstGeom prst="rect">
            <a:avLst/>
          </a:prstGeom>
          <a:noFill/>
        </p:spPr>
        <p:txBody>
          <a:bodyPr wrap="square" lIns="68580" tIns="34290" rIns="68580" bIns="34290">
            <a:spAutoFit/>
          </a:bodyPr>
          <a:lstStyle/>
          <a:p>
            <a:pPr fontAlgn="auto">
              <a:spcBef>
                <a:spcPts val="0"/>
              </a:spcBef>
              <a:spcAft>
                <a:spcPts val="0"/>
              </a:spcAft>
              <a:defRPr/>
            </a:pPr>
            <a:r>
              <a:rPr lang="zh-CN" altLang="en-US" sz="1400" dirty="0">
                <a:solidFill>
                  <a:schemeClr val="tx1">
                    <a:lumMod val="85000"/>
                    <a:lumOff val="15000"/>
                  </a:schemeClr>
                </a:solidFill>
                <a:latin typeface="微软雅黑" pitchFamily="34" charset="-122"/>
                <a:ea typeface="微软雅黑" pitchFamily="34" charset="-122"/>
              </a:rPr>
              <a:t>信号配时</a:t>
            </a:r>
          </a:p>
        </p:txBody>
      </p:sp>
      <p:sp>
        <p:nvSpPr>
          <p:cNvPr id="22" name="文本框 60"/>
          <p:cNvSpPr txBox="1"/>
          <p:nvPr/>
        </p:nvSpPr>
        <p:spPr>
          <a:xfrm>
            <a:off x="115218" y="1825277"/>
            <a:ext cx="2743076" cy="900246"/>
          </a:xfrm>
          <a:prstGeom prst="rect">
            <a:avLst/>
          </a:prstGeom>
          <a:noFill/>
        </p:spPr>
        <p:txBody>
          <a:bodyPr wrap="square" lIns="68580" tIns="34290" rIns="68580" bIns="34290">
            <a:spAutoFit/>
          </a:bodyPr>
          <a:lstStyle/>
          <a:p>
            <a:pPr fontAlgn="auto">
              <a:lnSpc>
                <a:spcPct val="150000"/>
              </a:lnSpc>
              <a:spcBef>
                <a:spcPts val="0"/>
              </a:spcBef>
              <a:spcAft>
                <a:spcPts val="0"/>
              </a:spcAft>
              <a:defRPr/>
            </a:pPr>
            <a:r>
              <a:rPr lang="zh-CN" altLang="en-US" sz="1200" dirty="0">
                <a:solidFill>
                  <a:schemeClr val="tx1">
                    <a:lumMod val="95000"/>
                    <a:lumOff val="5000"/>
                  </a:schemeClr>
                </a:solidFill>
                <a:latin typeface="微软雅黑" pitchFamily="34" charset="-122"/>
                <a:ea typeface="微软雅黑" pitchFamily="34" charset="-122"/>
              </a:rPr>
              <a:t>研究以</a:t>
            </a:r>
            <a:r>
              <a:rPr lang="zh-CN" altLang="en-US" sz="1200" b="1" dirty="0">
                <a:solidFill>
                  <a:srgbClr val="FF0000"/>
                </a:solidFill>
                <a:latin typeface="微软雅黑" pitchFamily="34" charset="-122"/>
                <a:ea typeface="微软雅黑" pitchFamily="34" charset="-122"/>
              </a:rPr>
              <a:t>延误为目标</a:t>
            </a:r>
            <a:r>
              <a:rPr lang="zh-CN" altLang="en-US" sz="1200" dirty="0">
                <a:solidFill>
                  <a:schemeClr val="tx1">
                    <a:lumMod val="95000"/>
                    <a:lumOff val="5000"/>
                  </a:schemeClr>
                </a:solidFill>
                <a:latin typeface="微软雅黑" pitchFamily="34" charset="-122"/>
                <a:ea typeface="微软雅黑" pitchFamily="34" charset="-122"/>
              </a:rPr>
              <a:t>的优化理论已经相对成熟，并开拓到能耗和排放层面，但主要以小汽车为主，未考虑公交车。</a:t>
            </a:r>
            <a:endParaRPr lang="en-US" altLang="zh-CN" sz="1200" dirty="0">
              <a:solidFill>
                <a:schemeClr val="tx1">
                  <a:lumMod val="95000"/>
                  <a:lumOff val="5000"/>
                </a:schemeClr>
              </a:solidFill>
              <a:latin typeface="微软雅黑" pitchFamily="34" charset="-122"/>
              <a:ea typeface="微软雅黑" pitchFamily="34" charset="-122"/>
            </a:endParaRPr>
          </a:p>
        </p:txBody>
      </p:sp>
      <p:sp>
        <p:nvSpPr>
          <p:cNvPr id="23" name="文本框 61"/>
          <p:cNvSpPr txBox="1"/>
          <p:nvPr/>
        </p:nvSpPr>
        <p:spPr>
          <a:xfrm>
            <a:off x="1763713" y="3368675"/>
            <a:ext cx="1411287" cy="284163"/>
          </a:xfrm>
          <a:prstGeom prst="rect">
            <a:avLst/>
          </a:prstGeom>
          <a:noFill/>
        </p:spPr>
        <p:txBody>
          <a:bodyPr lIns="68580" tIns="34290" rIns="68580" bIns="34290">
            <a:spAutoFit/>
          </a:bodyPr>
          <a:lstStyle/>
          <a:p>
            <a:pPr fontAlgn="auto">
              <a:spcBef>
                <a:spcPts val="0"/>
              </a:spcBef>
              <a:spcAft>
                <a:spcPts val="0"/>
              </a:spcAft>
              <a:defRPr/>
            </a:pPr>
            <a:r>
              <a:rPr lang="zh-CN" altLang="en-US" sz="1400" dirty="0">
                <a:solidFill>
                  <a:schemeClr val="tx1">
                    <a:lumMod val="85000"/>
                    <a:lumOff val="15000"/>
                  </a:schemeClr>
                </a:solidFill>
                <a:latin typeface="微软雅黑" pitchFamily="34" charset="-122"/>
                <a:ea typeface="微软雅黑" pitchFamily="34" charset="-122"/>
              </a:rPr>
              <a:t>车速引导</a:t>
            </a:r>
          </a:p>
        </p:txBody>
      </p:sp>
      <p:sp>
        <p:nvSpPr>
          <p:cNvPr id="24" name="文本框 62"/>
          <p:cNvSpPr txBox="1"/>
          <p:nvPr/>
        </p:nvSpPr>
        <p:spPr>
          <a:xfrm>
            <a:off x="287942" y="3524931"/>
            <a:ext cx="2719434" cy="900246"/>
          </a:xfrm>
          <a:prstGeom prst="rect">
            <a:avLst/>
          </a:prstGeom>
          <a:noFill/>
        </p:spPr>
        <p:txBody>
          <a:bodyPr wrap="square" lIns="68580" tIns="34290" rIns="68580" bIns="34290">
            <a:spAutoFit/>
          </a:bodyPr>
          <a:lstStyle/>
          <a:p>
            <a:pPr fontAlgn="auto">
              <a:lnSpc>
                <a:spcPct val="150000"/>
              </a:lnSpc>
              <a:spcBef>
                <a:spcPts val="0"/>
              </a:spcBef>
              <a:spcAft>
                <a:spcPts val="0"/>
              </a:spcAft>
              <a:defRPr/>
            </a:pPr>
            <a:r>
              <a:rPr lang="zh-CN" altLang="en-US" sz="1200" dirty="0">
                <a:solidFill>
                  <a:schemeClr val="tx1">
                    <a:lumMod val="95000"/>
                    <a:lumOff val="5000"/>
                  </a:schemeClr>
                </a:solidFill>
                <a:latin typeface="微软雅黑" pitchFamily="34" charset="-122"/>
                <a:ea typeface="微软雅黑" pitchFamily="34" charset="-122"/>
              </a:rPr>
              <a:t>生态驾驶理念已经渗透到信号控制和车辆控制领域，对小汽车节能</a:t>
            </a:r>
            <a:r>
              <a:rPr lang="zh-CN" altLang="en-US" sz="1200" b="1" dirty="0">
                <a:solidFill>
                  <a:srgbClr val="FF0000"/>
                </a:solidFill>
                <a:latin typeface="微软雅黑" pitchFamily="34" charset="-122"/>
                <a:ea typeface="微软雅黑" pitchFamily="34" charset="-122"/>
              </a:rPr>
              <a:t>减排成效较好</a:t>
            </a:r>
            <a:r>
              <a:rPr lang="zh-CN" altLang="en-US" sz="1200" dirty="0">
                <a:solidFill>
                  <a:schemeClr val="tx1">
                    <a:lumMod val="95000"/>
                    <a:lumOff val="5000"/>
                  </a:schemeClr>
                </a:solidFill>
                <a:latin typeface="微软雅黑" pitchFamily="34" charset="-122"/>
                <a:ea typeface="微软雅黑" pitchFamily="34" charset="-122"/>
              </a:rPr>
              <a:t>，</a:t>
            </a:r>
            <a:r>
              <a:rPr lang="zh-CN" altLang="en-US" sz="1200" b="1" dirty="0">
                <a:solidFill>
                  <a:srgbClr val="FF0000"/>
                </a:solidFill>
                <a:latin typeface="微软雅黑" pitchFamily="34" charset="-122"/>
                <a:ea typeface="微软雅黑" pitchFamily="34" charset="-122"/>
              </a:rPr>
              <a:t>但公交车领域鲜有报道</a:t>
            </a:r>
            <a:r>
              <a:rPr lang="zh-CN" altLang="en-US" sz="1200" dirty="0">
                <a:solidFill>
                  <a:schemeClr val="tx1">
                    <a:lumMod val="95000"/>
                    <a:lumOff val="5000"/>
                  </a:schemeClr>
                </a:solidFill>
                <a:latin typeface="微软雅黑" pitchFamily="34" charset="-122"/>
                <a:ea typeface="微软雅黑" pitchFamily="34" charset="-122"/>
              </a:rPr>
              <a:t>。</a:t>
            </a:r>
            <a:endParaRPr lang="en-US" altLang="zh-CN" sz="1200" dirty="0">
              <a:solidFill>
                <a:schemeClr val="tx1">
                  <a:lumMod val="95000"/>
                  <a:lumOff val="5000"/>
                </a:schemeClr>
              </a:solidFill>
              <a:latin typeface="微软雅黑" pitchFamily="34" charset="-122"/>
              <a:ea typeface="微软雅黑" pitchFamily="34" charset="-122"/>
            </a:endParaRPr>
          </a:p>
        </p:txBody>
      </p:sp>
      <p:sp>
        <p:nvSpPr>
          <p:cNvPr id="25" name="文本框 63"/>
          <p:cNvSpPr txBox="1"/>
          <p:nvPr/>
        </p:nvSpPr>
        <p:spPr>
          <a:xfrm>
            <a:off x="6167438" y="3368675"/>
            <a:ext cx="1357312" cy="284163"/>
          </a:xfrm>
          <a:prstGeom prst="rect">
            <a:avLst/>
          </a:prstGeom>
          <a:noFill/>
        </p:spPr>
        <p:txBody>
          <a:bodyPr lIns="68580" tIns="34290" rIns="68580" bIns="34290">
            <a:spAutoFit/>
          </a:bodyPr>
          <a:lstStyle/>
          <a:p>
            <a:pPr fontAlgn="auto">
              <a:spcBef>
                <a:spcPts val="0"/>
              </a:spcBef>
              <a:spcAft>
                <a:spcPts val="0"/>
              </a:spcAft>
              <a:defRPr/>
            </a:pPr>
            <a:r>
              <a:rPr lang="zh-CN" altLang="en-US" sz="1400" dirty="0">
                <a:solidFill>
                  <a:schemeClr val="tx1">
                    <a:lumMod val="85000"/>
                    <a:lumOff val="15000"/>
                  </a:schemeClr>
                </a:solidFill>
                <a:latin typeface="微软雅黑" pitchFamily="34" charset="-122"/>
                <a:ea typeface="微软雅黑" pitchFamily="34" charset="-122"/>
              </a:rPr>
              <a:t>公交优先</a:t>
            </a:r>
          </a:p>
        </p:txBody>
      </p:sp>
      <p:sp>
        <p:nvSpPr>
          <p:cNvPr id="26" name="文本框 64"/>
          <p:cNvSpPr txBox="1"/>
          <p:nvPr/>
        </p:nvSpPr>
        <p:spPr>
          <a:xfrm>
            <a:off x="6062582" y="3601705"/>
            <a:ext cx="2825912" cy="900246"/>
          </a:xfrm>
          <a:prstGeom prst="rect">
            <a:avLst/>
          </a:prstGeom>
          <a:noFill/>
        </p:spPr>
        <p:txBody>
          <a:bodyPr wrap="square" lIns="68580" tIns="34290" rIns="68580" bIns="34290">
            <a:spAutoFit/>
          </a:bodyPr>
          <a:lstStyle/>
          <a:p>
            <a:pPr fontAlgn="auto">
              <a:lnSpc>
                <a:spcPct val="150000"/>
              </a:lnSpc>
              <a:spcBef>
                <a:spcPts val="0"/>
              </a:spcBef>
              <a:spcAft>
                <a:spcPts val="0"/>
              </a:spcAft>
              <a:defRPr/>
            </a:pPr>
            <a:r>
              <a:rPr lang="zh-CN" altLang="en-US" sz="1200" dirty="0">
                <a:solidFill>
                  <a:schemeClr val="tx1">
                    <a:lumMod val="95000"/>
                    <a:lumOff val="5000"/>
                  </a:schemeClr>
                </a:solidFill>
                <a:latin typeface="微软雅黑" pitchFamily="34" charset="-122"/>
                <a:ea typeface="微软雅黑" pitchFamily="34" charset="-122"/>
              </a:rPr>
              <a:t>以延误或速度为优化目标的方法已</a:t>
            </a:r>
            <a:r>
              <a:rPr lang="zh-CN" altLang="en-US" sz="1200" b="1" dirty="0">
                <a:solidFill>
                  <a:srgbClr val="FF0000"/>
                </a:solidFill>
                <a:latin typeface="微软雅黑" pitchFamily="34" charset="-122"/>
                <a:ea typeface="微软雅黑" pitchFamily="34" charset="-122"/>
              </a:rPr>
              <a:t>较为完善</a:t>
            </a:r>
            <a:r>
              <a:rPr lang="zh-CN" altLang="en-US" sz="1200" dirty="0">
                <a:solidFill>
                  <a:schemeClr val="tx1">
                    <a:lumMod val="95000"/>
                    <a:lumOff val="5000"/>
                  </a:schemeClr>
                </a:solidFill>
                <a:latin typeface="微软雅黑" pitchFamily="34" charset="-122"/>
                <a:ea typeface="微软雅黑" pitchFamily="34" charset="-122"/>
              </a:rPr>
              <a:t>，但以更高层次的</a:t>
            </a:r>
            <a:r>
              <a:rPr lang="zh-CN" altLang="en-US" sz="1200" b="1" dirty="0">
                <a:solidFill>
                  <a:srgbClr val="FF0000"/>
                </a:solidFill>
                <a:latin typeface="微软雅黑" pitchFamily="34" charset="-122"/>
                <a:ea typeface="微软雅黑" pitchFamily="34" charset="-122"/>
              </a:rPr>
              <a:t>能耗、排放或风险</a:t>
            </a:r>
            <a:r>
              <a:rPr lang="zh-CN" altLang="en-US" sz="1200" dirty="0">
                <a:solidFill>
                  <a:schemeClr val="tx1">
                    <a:lumMod val="95000"/>
                    <a:lumOff val="5000"/>
                  </a:schemeClr>
                </a:solidFill>
                <a:latin typeface="微软雅黑" pitchFamily="34" charset="-122"/>
                <a:ea typeface="微软雅黑" pitchFamily="34" charset="-122"/>
              </a:rPr>
              <a:t>为</a:t>
            </a:r>
            <a:r>
              <a:rPr lang="en-US" altLang="zh-CN" sz="1200" dirty="0">
                <a:solidFill>
                  <a:schemeClr val="tx1">
                    <a:lumMod val="95000"/>
                    <a:lumOff val="5000"/>
                  </a:schemeClr>
                </a:solidFill>
                <a:latin typeface="微软雅黑" pitchFamily="34" charset="-122"/>
                <a:ea typeface="微软雅黑" pitchFamily="34" charset="-122"/>
              </a:rPr>
              <a:t>TSP</a:t>
            </a:r>
            <a:r>
              <a:rPr lang="zh-CN" altLang="en-US" sz="1200" dirty="0">
                <a:solidFill>
                  <a:schemeClr val="tx1">
                    <a:lumMod val="95000"/>
                    <a:lumOff val="5000"/>
                  </a:schemeClr>
                </a:solidFill>
                <a:latin typeface="微软雅黑" pitchFamily="34" charset="-122"/>
                <a:ea typeface="微软雅黑" pitchFamily="34" charset="-122"/>
              </a:rPr>
              <a:t>控制目标的模型</a:t>
            </a:r>
            <a:r>
              <a:rPr lang="zh-CN" altLang="en-US" sz="1200" b="1" dirty="0">
                <a:solidFill>
                  <a:srgbClr val="FF0000"/>
                </a:solidFill>
                <a:latin typeface="微软雅黑" pitchFamily="34" charset="-122"/>
                <a:ea typeface="微软雅黑" pitchFamily="34" charset="-122"/>
              </a:rPr>
              <a:t>还未建立。</a:t>
            </a:r>
            <a:endParaRPr lang="en-US" altLang="zh-CN" sz="1200" b="1" dirty="0">
              <a:solidFill>
                <a:srgbClr val="FF0000"/>
              </a:solidFill>
              <a:latin typeface="微软雅黑" pitchFamily="34" charset="-122"/>
              <a:ea typeface="微软雅黑" pitchFamily="34" charset="-122"/>
            </a:endParaRPr>
          </a:p>
        </p:txBody>
      </p:sp>
      <p:sp>
        <p:nvSpPr>
          <p:cNvPr id="27" name="文本框 65"/>
          <p:cNvSpPr txBox="1"/>
          <p:nvPr/>
        </p:nvSpPr>
        <p:spPr>
          <a:xfrm>
            <a:off x="6165850" y="1801813"/>
            <a:ext cx="1358900" cy="285750"/>
          </a:xfrm>
          <a:prstGeom prst="rect">
            <a:avLst/>
          </a:prstGeom>
          <a:noFill/>
        </p:spPr>
        <p:txBody>
          <a:bodyPr lIns="68580" tIns="34290" rIns="68580" bIns="34290">
            <a:spAutoFit/>
          </a:bodyPr>
          <a:lstStyle/>
          <a:p>
            <a:pPr fontAlgn="auto">
              <a:spcBef>
                <a:spcPts val="0"/>
              </a:spcBef>
              <a:spcAft>
                <a:spcPts val="0"/>
              </a:spcAft>
              <a:defRPr/>
            </a:pPr>
            <a:r>
              <a:rPr lang="zh-CN" altLang="en-US" sz="1400" dirty="0">
                <a:solidFill>
                  <a:schemeClr val="tx1">
                    <a:lumMod val="85000"/>
                    <a:lumOff val="15000"/>
                  </a:schemeClr>
                </a:solidFill>
                <a:latin typeface="微软雅黑" pitchFamily="34" charset="-122"/>
                <a:ea typeface="微软雅黑" pitchFamily="34" charset="-122"/>
              </a:rPr>
              <a:t>生态指数</a:t>
            </a:r>
          </a:p>
        </p:txBody>
      </p:sp>
      <p:sp>
        <p:nvSpPr>
          <p:cNvPr id="28" name="文本框 66"/>
          <p:cNvSpPr txBox="1"/>
          <p:nvPr/>
        </p:nvSpPr>
        <p:spPr>
          <a:xfrm>
            <a:off x="5942075" y="2027826"/>
            <a:ext cx="3251075" cy="623248"/>
          </a:xfrm>
          <a:prstGeom prst="rect">
            <a:avLst/>
          </a:prstGeom>
          <a:noFill/>
        </p:spPr>
        <p:txBody>
          <a:bodyPr wrap="square" lIns="68580" tIns="34290" rIns="68580" bIns="34290">
            <a:spAutoFit/>
          </a:bodyPr>
          <a:lstStyle/>
          <a:p>
            <a:pPr fontAlgn="auto">
              <a:lnSpc>
                <a:spcPct val="150000"/>
              </a:lnSpc>
              <a:spcBef>
                <a:spcPts val="0"/>
              </a:spcBef>
              <a:spcAft>
                <a:spcPts val="0"/>
              </a:spcAft>
              <a:defRPr/>
            </a:pPr>
            <a:r>
              <a:rPr lang="zh-CN" altLang="en-US" sz="1200" dirty="0">
                <a:solidFill>
                  <a:schemeClr val="tx1">
                    <a:lumMod val="95000"/>
                    <a:lumOff val="5000"/>
                  </a:schemeClr>
                </a:solidFill>
                <a:latin typeface="微软雅黑" pitchFamily="34" charset="-122"/>
                <a:ea typeface="微软雅黑" pitchFamily="34" charset="-122"/>
              </a:rPr>
              <a:t>已有方法主要借助</a:t>
            </a:r>
            <a:r>
              <a:rPr lang="zh-CN" altLang="en-US" sz="1200" b="1" dirty="0">
                <a:solidFill>
                  <a:srgbClr val="FF0000"/>
                </a:solidFill>
                <a:latin typeface="微软雅黑" pitchFamily="34" charset="-122"/>
                <a:ea typeface="微软雅黑" pitchFamily="34" charset="-122"/>
              </a:rPr>
              <a:t>宏观路段车辆状态</a:t>
            </a:r>
            <a:r>
              <a:rPr lang="zh-CN" altLang="en-US" sz="1200" dirty="0">
                <a:solidFill>
                  <a:schemeClr val="tx1">
                    <a:lumMod val="95000"/>
                    <a:lumOff val="5000"/>
                  </a:schemeClr>
                </a:solidFill>
                <a:latin typeface="微软雅黑" pitchFamily="34" charset="-122"/>
                <a:ea typeface="微软雅黑" pitchFamily="34" charset="-122"/>
              </a:rPr>
              <a:t>估计能耗和排放，</a:t>
            </a:r>
            <a:r>
              <a:rPr lang="zh-CN" altLang="en-US" sz="1200" b="1" dirty="0">
                <a:solidFill>
                  <a:srgbClr val="FF0000"/>
                </a:solidFill>
                <a:latin typeface="微软雅黑" pitchFamily="34" charset="-122"/>
                <a:ea typeface="微软雅黑" pitchFamily="34" charset="-122"/>
              </a:rPr>
              <a:t>较少考虑车辆瞬时工况</a:t>
            </a:r>
            <a:r>
              <a:rPr lang="zh-CN" altLang="en-US" sz="1200" dirty="0">
                <a:solidFill>
                  <a:schemeClr val="tx1">
                    <a:lumMod val="95000"/>
                    <a:lumOff val="5000"/>
                  </a:schemeClr>
                </a:solidFill>
                <a:latin typeface="微软雅黑" pitchFamily="34" charset="-122"/>
                <a:ea typeface="微软雅黑" pitchFamily="34" charset="-122"/>
              </a:rPr>
              <a:t>的关键影响。</a:t>
            </a:r>
            <a:endParaRPr lang="en-US" altLang="zh-CN" sz="1200" dirty="0">
              <a:solidFill>
                <a:schemeClr val="tx1">
                  <a:lumMod val="95000"/>
                  <a:lumOff val="5000"/>
                </a:schemeClr>
              </a:solidFill>
              <a:latin typeface="微软雅黑" pitchFamily="34" charset="-122"/>
              <a:ea typeface="微软雅黑" pitchFamily="34" charset="-122"/>
            </a:endParaRPr>
          </a:p>
        </p:txBody>
      </p:sp>
      <p:sp>
        <p:nvSpPr>
          <p:cNvPr id="39" name="矩形 38"/>
          <p:cNvSpPr/>
          <p:nvPr/>
        </p:nvSpPr>
        <p:spPr>
          <a:xfrm>
            <a:off x="7383463" y="258763"/>
            <a:ext cx="184150" cy="138112"/>
          </a:xfrm>
          <a:prstGeom prst="rect">
            <a:avLst/>
          </a:prstGeom>
          <a:solidFill>
            <a:schemeClr val="bg1">
              <a:lumMod val="8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a:latin typeface="微软雅黑" pitchFamily="34" charset="-122"/>
              <a:ea typeface="微软雅黑" pitchFamily="34" charset="-122"/>
            </a:endParaRPr>
          </a:p>
        </p:txBody>
      </p:sp>
      <p:sp>
        <p:nvSpPr>
          <p:cNvPr id="33" name="文本框 32">
            <a:extLst>
              <a:ext uri="{FF2B5EF4-FFF2-40B4-BE49-F238E27FC236}">
                <a16:creationId xmlns:a16="http://schemas.microsoft.com/office/drawing/2014/main" id="{20C32810-2FCB-4FC5-83A7-6AC88FD13E7D}"/>
              </a:ext>
            </a:extLst>
          </p:cNvPr>
          <p:cNvSpPr txBox="1"/>
          <p:nvPr/>
        </p:nvSpPr>
        <p:spPr>
          <a:xfrm>
            <a:off x="179512" y="123478"/>
            <a:ext cx="3600326" cy="369332"/>
          </a:xfrm>
          <a:prstGeom prst="rect">
            <a:avLst/>
          </a:prstGeom>
          <a:noFill/>
        </p:spPr>
        <p:txBody>
          <a:bodyPr wrap="square" rtlCol="0">
            <a:spAutoFit/>
          </a:bodyPr>
          <a:lstStyle/>
          <a:p>
            <a:r>
              <a:rPr lang="zh-CN" altLang="en-US" b="1" dirty="0">
                <a:solidFill>
                  <a:schemeClr val="bg1"/>
                </a:solidFill>
                <a:effectLst>
                  <a:reflection blurRad="6350" stA="50000" endA="300" endPos="50000" dist="29997" dir="5400000" sy="-100000" algn="bl" rotWithShape="0"/>
                </a:effectLst>
              </a:rPr>
              <a:t>华南理工大学</a:t>
            </a:r>
          </a:p>
        </p:txBody>
      </p:sp>
    </p:spTree>
  </p:cSld>
  <p:clrMapOvr>
    <a:masterClrMapping/>
  </p:clrMapOvr>
  <p:transition spd="slow" advClick="0" advTm="0">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a:grpSpLocks/>
          </p:cNvGrpSpPr>
          <p:nvPr/>
        </p:nvGrpSpPr>
        <p:grpSpPr bwMode="auto">
          <a:xfrm>
            <a:off x="6000028" y="1319213"/>
            <a:ext cx="3036022" cy="1433691"/>
            <a:chOff x="544923" y="2418093"/>
            <a:chExt cx="3820097" cy="1911598"/>
          </a:xfrm>
        </p:grpSpPr>
        <p:sp>
          <p:nvSpPr>
            <p:cNvPr id="18" name="矩形 17"/>
            <p:cNvSpPr/>
            <p:nvPr/>
          </p:nvSpPr>
          <p:spPr>
            <a:xfrm>
              <a:off x="544923" y="2729244"/>
              <a:ext cx="3820097" cy="1600447"/>
            </a:xfrm>
            <a:prstGeom prst="rect">
              <a:avLst/>
            </a:prstGeom>
            <a:noFill/>
          </p:spPr>
          <p:txBody>
            <a:bodyPr>
              <a:spAutoFit/>
            </a:bodyPr>
            <a:lstStyle/>
            <a:p>
              <a:pPr fontAlgn="auto">
                <a:lnSpc>
                  <a:spcPct val="150000"/>
                </a:lnSpc>
                <a:spcBef>
                  <a:spcPts val="0"/>
                </a:spcBef>
                <a:spcAft>
                  <a:spcPts val="0"/>
                </a:spcAft>
                <a:defRPr/>
              </a:pPr>
              <a:r>
                <a:rPr lang="zh-CN" altLang="en-US" sz="1200" dirty="0">
                  <a:solidFill>
                    <a:schemeClr val="tx1">
                      <a:lumMod val="95000"/>
                      <a:lumOff val="5000"/>
                    </a:schemeClr>
                  </a:solidFill>
                  <a:latin typeface="微软雅黑" pitchFamily="34" charset="-122"/>
                  <a:ea typeface="微软雅黑" pitchFamily="34" charset="-122"/>
                </a:rPr>
                <a:t>在移动互联网条件下，基于预测的交通状况，以能耗量或者排放量为优化目标，研究燃油车或者电动车的最佳行车速度来辅助驾驶，简称车速引导。</a:t>
              </a:r>
              <a:endParaRPr lang="en-US" altLang="zh-CN" sz="1200" dirty="0">
                <a:solidFill>
                  <a:schemeClr val="tx1">
                    <a:lumMod val="95000"/>
                    <a:lumOff val="5000"/>
                  </a:schemeClr>
                </a:solidFill>
                <a:latin typeface="微软雅黑" pitchFamily="34" charset="-122"/>
                <a:ea typeface="微软雅黑" pitchFamily="34" charset="-122"/>
              </a:endParaRPr>
            </a:p>
          </p:txBody>
        </p:sp>
        <p:sp>
          <p:nvSpPr>
            <p:cNvPr id="34834" name="文本框 17"/>
            <p:cNvSpPr txBox="1">
              <a:spLocks noChangeArrowheads="1"/>
            </p:cNvSpPr>
            <p:nvPr/>
          </p:nvSpPr>
          <p:spPr bwMode="auto">
            <a:xfrm>
              <a:off x="544923" y="2418093"/>
              <a:ext cx="1272686" cy="430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r>
                <a:rPr lang="zh-CN" altLang="en-US" sz="1500" dirty="0">
                  <a:latin typeface="微软雅黑" pitchFamily="34" charset="-122"/>
                  <a:ea typeface="微软雅黑" pitchFamily="34" charset="-122"/>
                </a:rPr>
                <a:t>车速引导</a:t>
              </a:r>
            </a:p>
          </p:txBody>
        </p:sp>
      </p:grpSp>
      <p:grpSp>
        <p:nvGrpSpPr>
          <p:cNvPr id="21" name="组合 20"/>
          <p:cNvGrpSpPr>
            <a:grpSpLocks/>
          </p:cNvGrpSpPr>
          <p:nvPr/>
        </p:nvGrpSpPr>
        <p:grpSpPr bwMode="auto">
          <a:xfrm>
            <a:off x="100242" y="1789836"/>
            <a:ext cx="3185370" cy="1523494"/>
            <a:chOff x="461899" y="2456518"/>
            <a:chExt cx="3958562" cy="2031138"/>
          </a:xfrm>
        </p:grpSpPr>
        <p:sp>
          <p:nvSpPr>
            <p:cNvPr id="22" name="矩形 21"/>
            <p:cNvSpPr/>
            <p:nvPr/>
          </p:nvSpPr>
          <p:spPr>
            <a:xfrm>
              <a:off x="461899" y="2887365"/>
              <a:ext cx="3958562" cy="1600291"/>
            </a:xfrm>
            <a:prstGeom prst="rect">
              <a:avLst/>
            </a:prstGeom>
            <a:noFill/>
          </p:spPr>
          <p:txBody>
            <a:bodyPr wrap="square">
              <a:spAutoFit/>
            </a:bodyPr>
            <a:lstStyle/>
            <a:p>
              <a:pPr fontAlgn="auto">
                <a:lnSpc>
                  <a:spcPct val="150000"/>
                </a:lnSpc>
                <a:spcBef>
                  <a:spcPts val="0"/>
                </a:spcBef>
                <a:spcAft>
                  <a:spcPts val="0"/>
                </a:spcAft>
                <a:defRPr/>
              </a:pPr>
              <a:r>
                <a:rPr lang="zh-CN" altLang="en-US" sz="1200" dirty="0">
                  <a:solidFill>
                    <a:schemeClr val="tx1">
                      <a:lumMod val="95000"/>
                      <a:lumOff val="5000"/>
                    </a:schemeClr>
                  </a:solidFill>
                  <a:latin typeface="微软雅黑" pitchFamily="34" charset="-122"/>
                  <a:ea typeface="微软雅黑" pitchFamily="34" charset="-122"/>
                </a:rPr>
                <a:t>基于车型、路段速度或瞬时工况（位置、速度和加减速度）等建立能耗和排放估计模型，再开展以能耗或排放量单一指标或加权组合为优化目标的信号控制新理论。</a:t>
              </a:r>
              <a:endParaRPr lang="en-US" altLang="zh-CN" sz="1200" dirty="0">
                <a:solidFill>
                  <a:schemeClr val="tx1">
                    <a:lumMod val="95000"/>
                    <a:lumOff val="5000"/>
                  </a:schemeClr>
                </a:solidFill>
                <a:latin typeface="微软雅黑" pitchFamily="34" charset="-122"/>
                <a:ea typeface="微软雅黑" pitchFamily="34" charset="-122"/>
              </a:endParaRPr>
            </a:p>
          </p:txBody>
        </p:sp>
        <p:sp>
          <p:nvSpPr>
            <p:cNvPr id="34832" name="文本框 24"/>
            <p:cNvSpPr txBox="1">
              <a:spLocks noChangeArrowheads="1"/>
            </p:cNvSpPr>
            <p:nvPr/>
          </p:nvSpPr>
          <p:spPr bwMode="auto">
            <a:xfrm>
              <a:off x="2885951" y="2456518"/>
              <a:ext cx="1271980" cy="430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r>
                <a:rPr lang="zh-CN" altLang="en-US" sz="1500" b="1" dirty="0">
                  <a:solidFill>
                    <a:srgbClr val="414455"/>
                  </a:solidFill>
                  <a:latin typeface="微软雅黑" pitchFamily="34" charset="-122"/>
                  <a:ea typeface="微软雅黑" pitchFamily="34" charset="-122"/>
                </a:rPr>
                <a:t>优化目标</a:t>
              </a:r>
            </a:p>
          </p:txBody>
        </p:sp>
      </p:grpSp>
      <p:grpSp>
        <p:nvGrpSpPr>
          <p:cNvPr id="39" name="组合 38"/>
          <p:cNvGrpSpPr>
            <a:grpSpLocks/>
          </p:cNvGrpSpPr>
          <p:nvPr/>
        </p:nvGrpSpPr>
        <p:grpSpPr bwMode="auto">
          <a:xfrm>
            <a:off x="90487" y="3630622"/>
            <a:ext cx="8945562" cy="1476554"/>
            <a:chOff x="544923" y="2418093"/>
            <a:chExt cx="7822872" cy="1968830"/>
          </a:xfrm>
        </p:grpSpPr>
        <p:sp>
          <p:nvSpPr>
            <p:cNvPr id="40" name="矩形 39"/>
            <p:cNvSpPr/>
            <p:nvPr/>
          </p:nvSpPr>
          <p:spPr>
            <a:xfrm>
              <a:off x="544923" y="2786410"/>
              <a:ext cx="4911724" cy="1600513"/>
            </a:xfrm>
            <a:prstGeom prst="rect">
              <a:avLst/>
            </a:prstGeom>
            <a:noFill/>
          </p:spPr>
          <p:txBody>
            <a:bodyPr wrap="square">
              <a:spAutoFit/>
            </a:bodyPr>
            <a:lstStyle/>
            <a:p>
              <a:pPr marL="171450" indent="-171450" fontAlgn="auto">
                <a:lnSpc>
                  <a:spcPct val="150000"/>
                </a:lnSpc>
                <a:spcBef>
                  <a:spcPts val="0"/>
                </a:spcBef>
                <a:spcAft>
                  <a:spcPts val="0"/>
                </a:spcAft>
                <a:buFont typeface="Arial" panose="020B0604020202020204" pitchFamily="34" charset="0"/>
                <a:buChar char="•"/>
                <a:defRPr/>
              </a:pPr>
              <a:r>
                <a:rPr lang="zh-CN" altLang="en-US" sz="1200" dirty="0">
                  <a:solidFill>
                    <a:schemeClr val="tx1">
                      <a:lumMod val="95000"/>
                      <a:lumOff val="5000"/>
                    </a:schemeClr>
                  </a:solidFill>
                  <a:latin typeface="微软雅黑" pitchFamily="34" charset="-122"/>
                  <a:ea typeface="微软雅黑" pitchFamily="34" charset="-122"/>
                </a:rPr>
                <a:t>现有生态驾驶技术值</a:t>
              </a:r>
              <a:r>
                <a:rPr lang="zh-CN" altLang="en-US" sz="1200" b="1" dirty="0">
                  <a:solidFill>
                    <a:schemeClr val="accent6">
                      <a:lumMod val="75000"/>
                    </a:schemeClr>
                  </a:solidFill>
                  <a:latin typeface="微软雅黑" pitchFamily="34" charset="-122"/>
                  <a:ea typeface="微软雅黑" pitchFamily="34" charset="-122"/>
                </a:rPr>
                <a:t>关注小汽车的生态成本</a:t>
              </a:r>
              <a:r>
                <a:rPr lang="zh-CN" altLang="en-US" sz="1200" dirty="0">
                  <a:solidFill>
                    <a:schemeClr val="tx1">
                      <a:lumMod val="95000"/>
                      <a:lumOff val="5000"/>
                    </a:schemeClr>
                  </a:solidFill>
                  <a:latin typeface="微软雅黑" pitchFamily="34" charset="-122"/>
                  <a:ea typeface="微软雅黑" pitchFamily="34" charset="-122"/>
                </a:rPr>
                <a:t>，忽略了城市内普遍存在的公交车</a:t>
              </a:r>
              <a:endParaRPr lang="en-US" altLang="zh-CN" sz="1200" dirty="0">
                <a:solidFill>
                  <a:schemeClr val="tx1">
                    <a:lumMod val="95000"/>
                    <a:lumOff val="5000"/>
                  </a:schemeClr>
                </a:solidFill>
                <a:latin typeface="微软雅黑" pitchFamily="34" charset="-122"/>
                <a:ea typeface="微软雅黑" pitchFamily="34" charset="-122"/>
              </a:endParaRPr>
            </a:p>
            <a:p>
              <a:pPr marL="171450" indent="-171450" fontAlgn="auto">
                <a:lnSpc>
                  <a:spcPct val="150000"/>
                </a:lnSpc>
                <a:spcBef>
                  <a:spcPts val="0"/>
                </a:spcBef>
                <a:spcAft>
                  <a:spcPts val="0"/>
                </a:spcAft>
                <a:buFont typeface="Arial" panose="020B0604020202020204" pitchFamily="34" charset="0"/>
                <a:buChar char="•"/>
                <a:defRPr/>
              </a:pPr>
              <a:r>
                <a:rPr lang="zh-CN" altLang="en-US" sz="1200" dirty="0">
                  <a:solidFill>
                    <a:schemeClr val="tx1">
                      <a:lumMod val="95000"/>
                      <a:lumOff val="5000"/>
                    </a:schemeClr>
                  </a:solidFill>
                  <a:latin typeface="微软雅黑" pitchFamily="34" charset="-122"/>
                  <a:ea typeface="微软雅黑" pitchFamily="34" charset="-122"/>
                </a:rPr>
                <a:t>纯粹以生态成本为优化目标时，以</a:t>
              </a:r>
              <a:r>
                <a:rPr lang="zh-CN" altLang="en-US" sz="1200" b="1" dirty="0">
                  <a:solidFill>
                    <a:schemeClr val="accent6">
                      <a:lumMod val="75000"/>
                    </a:schemeClr>
                  </a:solidFill>
                  <a:latin typeface="微软雅黑" pitchFamily="34" charset="-122"/>
                  <a:ea typeface="微软雅黑" pitchFamily="34" charset="-122"/>
                </a:rPr>
                <a:t>车辆为基本单位统计</a:t>
              </a:r>
              <a:r>
                <a:rPr lang="zh-CN" altLang="en-US" sz="1200" dirty="0">
                  <a:solidFill>
                    <a:schemeClr val="tx1">
                      <a:lumMod val="95000"/>
                      <a:lumOff val="5000"/>
                    </a:schemeClr>
                  </a:solidFill>
                  <a:latin typeface="微软雅黑" pitchFamily="34" charset="-122"/>
                  <a:ea typeface="微软雅黑" pitchFamily="34" charset="-122"/>
                </a:rPr>
                <a:t>能源消耗与尾气排放</a:t>
              </a:r>
              <a:endParaRPr lang="en-US" altLang="zh-CN" sz="1200" dirty="0">
                <a:solidFill>
                  <a:schemeClr val="tx1">
                    <a:lumMod val="95000"/>
                    <a:lumOff val="5000"/>
                  </a:schemeClr>
                </a:solidFill>
                <a:latin typeface="微软雅黑" pitchFamily="34" charset="-122"/>
                <a:ea typeface="微软雅黑" pitchFamily="34" charset="-122"/>
              </a:endParaRPr>
            </a:p>
            <a:p>
              <a:pPr marL="171450" indent="-171450" fontAlgn="auto">
                <a:lnSpc>
                  <a:spcPct val="150000"/>
                </a:lnSpc>
                <a:spcBef>
                  <a:spcPts val="0"/>
                </a:spcBef>
                <a:spcAft>
                  <a:spcPts val="0"/>
                </a:spcAft>
                <a:buFont typeface="Arial" panose="020B0604020202020204" pitchFamily="34" charset="0"/>
                <a:buChar char="•"/>
                <a:defRPr/>
              </a:pPr>
              <a:r>
                <a:rPr lang="zh-CN" altLang="en-US" sz="1200" dirty="0">
                  <a:solidFill>
                    <a:schemeClr val="tx1">
                      <a:lumMod val="95000"/>
                      <a:lumOff val="5000"/>
                    </a:schemeClr>
                  </a:solidFill>
                  <a:latin typeface="微软雅黑" pitchFamily="34" charset="-122"/>
                  <a:ea typeface="微软雅黑" pitchFamily="34" charset="-122"/>
                </a:rPr>
                <a:t>引入</a:t>
              </a:r>
              <a:r>
                <a:rPr lang="en-US" altLang="zh-CN" sz="1200" dirty="0">
                  <a:solidFill>
                    <a:schemeClr val="tx1">
                      <a:lumMod val="95000"/>
                      <a:lumOff val="5000"/>
                    </a:schemeClr>
                  </a:solidFill>
                  <a:latin typeface="微软雅黑" pitchFamily="34" charset="-122"/>
                  <a:ea typeface="微软雅黑" pitchFamily="34" charset="-122"/>
                </a:rPr>
                <a:t>TSP</a:t>
              </a:r>
              <a:r>
                <a:rPr lang="zh-CN" altLang="en-US" sz="1200" dirty="0">
                  <a:solidFill>
                    <a:schemeClr val="tx1">
                      <a:lumMod val="95000"/>
                      <a:lumOff val="5000"/>
                    </a:schemeClr>
                  </a:solidFill>
                  <a:latin typeface="微软雅黑" pitchFamily="34" charset="-122"/>
                  <a:ea typeface="微软雅黑" pitchFamily="34" charset="-122"/>
                </a:rPr>
                <a:t>后，表面上减少了路口少数公交车的延误，但</a:t>
              </a:r>
              <a:r>
                <a:rPr lang="zh-CN" altLang="en-US" sz="1200" b="1" dirty="0">
                  <a:solidFill>
                    <a:schemeClr val="accent6">
                      <a:lumMod val="75000"/>
                    </a:schemeClr>
                  </a:solidFill>
                  <a:latin typeface="微软雅黑" pitchFamily="34" charset="-122"/>
                  <a:ea typeface="微软雅黑" pitchFamily="34" charset="-122"/>
                </a:rPr>
                <a:t>加剧了走廊上小汽车</a:t>
              </a:r>
              <a:r>
                <a:rPr lang="zh-CN" altLang="en-US" sz="1200" dirty="0">
                  <a:solidFill>
                    <a:schemeClr val="tx1">
                      <a:lumMod val="95000"/>
                      <a:lumOff val="5000"/>
                    </a:schemeClr>
                  </a:solidFill>
                  <a:latin typeface="微软雅黑" pitchFamily="34" charset="-122"/>
                  <a:ea typeface="微软雅黑" pitchFamily="34" charset="-122"/>
                </a:rPr>
                <a:t>和其他方向</a:t>
              </a:r>
              <a:r>
                <a:rPr lang="zh-CN" altLang="en-US" sz="1200" b="1" dirty="0">
                  <a:solidFill>
                    <a:schemeClr val="accent6">
                      <a:lumMod val="75000"/>
                    </a:schemeClr>
                  </a:solidFill>
                  <a:latin typeface="微软雅黑" pitchFamily="34" charset="-122"/>
                  <a:ea typeface="微软雅黑" pitchFamily="34" charset="-122"/>
                </a:rPr>
                <a:t>公交车的延误、停车次数、能耗、排放和溢流风险</a:t>
              </a:r>
              <a:r>
                <a:rPr lang="zh-CN" altLang="en-US" sz="1200" dirty="0">
                  <a:solidFill>
                    <a:schemeClr val="tx1">
                      <a:lumMod val="95000"/>
                      <a:lumOff val="5000"/>
                    </a:schemeClr>
                  </a:solidFill>
                  <a:latin typeface="微软雅黑" pitchFamily="34" charset="-122"/>
                  <a:ea typeface="微软雅黑" pitchFamily="34" charset="-122"/>
                </a:rPr>
                <a:t>。</a:t>
              </a:r>
              <a:endParaRPr lang="en-US" altLang="zh-CN" sz="1200" dirty="0">
                <a:solidFill>
                  <a:schemeClr val="tx1">
                    <a:lumMod val="95000"/>
                    <a:lumOff val="5000"/>
                  </a:schemeClr>
                </a:solidFill>
                <a:latin typeface="微软雅黑" pitchFamily="34" charset="-122"/>
                <a:ea typeface="微软雅黑" pitchFamily="34" charset="-122"/>
              </a:endParaRPr>
            </a:p>
          </p:txBody>
        </p:sp>
        <p:sp>
          <p:nvSpPr>
            <p:cNvPr id="34827" name="文本框 32"/>
            <p:cNvSpPr txBox="1">
              <a:spLocks noChangeArrowheads="1"/>
            </p:cNvSpPr>
            <p:nvPr/>
          </p:nvSpPr>
          <p:spPr bwMode="auto">
            <a:xfrm>
              <a:off x="544923" y="2418093"/>
              <a:ext cx="1002583" cy="430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r>
                <a:rPr lang="zh-CN" altLang="en-US" sz="1500" dirty="0">
                  <a:latin typeface="微软雅黑" pitchFamily="34" charset="-122"/>
                  <a:ea typeface="微软雅黑" pitchFamily="34" charset="-122"/>
                </a:rPr>
                <a:t>不足与缺点</a:t>
              </a:r>
            </a:p>
          </p:txBody>
        </p:sp>
        <p:sp>
          <p:nvSpPr>
            <p:cNvPr id="42" name="矩形 41"/>
            <p:cNvSpPr/>
            <p:nvPr/>
          </p:nvSpPr>
          <p:spPr>
            <a:xfrm>
              <a:off x="6083886" y="3239971"/>
              <a:ext cx="2283909" cy="613375"/>
            </a:xfrm>
            <a:prstGeom prst="rect">
              <a:avLst/>
            </a:prstGeom>
            <a:noFill/>
          </p:spPr>
          <p:txBody>
            <a:bodyPr wrap="square">
              <a:spAutoFit/>
            </a:bodyPr>
            <a:lstStyle/>
            <a:p>
              <a:pPr fontAlgn="auto">
                <a:lnSpc>
                  <a:spcPct val="150000"/>
                </a:lnSpc>
                <a:spcBef>
                  <a:spcPts val="0"/>
                </a:spcBef>
                <a:spcAft>
                  <a:spcPts val="0"/>
                </a:spcAft>
                <a:defRPr/>
              </a:pPr>
              <a:r>
                <a:rPr lang="zh-CN" altLang="en-US" sz="1600" b="1" dirty="0">
                  <a:solidFill>
                    <a:schemeClr val="accent6">
                      <a:lumMod val="75000"/>
                    </a:schemeClr>
                  </a:solidFill>
                  <a:latin typeface="微软雅黑" pitchFamily="34" charset="-122"/>
                  <a:ea typeface="微软雅黑" pitchFamily="34" charset="-122"/>
                </a:rPr>
                <a:t>人均延误、能耗、排放</a:t>
              </a:r>
              <a:endParaRPr lang="en-US" altLang="zh-CN" sz="1600" b="1" dirty="0">
                <a:solidFill>
                  <a:schemeClr val="accent6">
                    <a:lumMod val="75000"/>
                  </a:schemeClr>
                </a:solidFill>
                <a:latin typeface="微软雅黑" pitchFamily="34" charset="-122"/>
                <a:ea typeface="微软雅黑" pitchFamily="34" charset="-122"/>
              </a:endParaRPr>
            </a:p>
          </p:txBody>
        </p:sp>
      </p:grpSp>
      <p:sp>
        <p:nvSpPr>
          <p:cNvPr id="41" name="文本框 40">
            <a:extLst>
              <a:ext uri="{FF2B5EF4-FFF2-40B4-BE49-F238E27FC236}">
                <a16:creationId xmlns:a16="http://schemas.microsoft.com/office/drawing/2014/main" id="{20C32810-2FCB-4FC5-83A7-6AC88FD13E7D}"/>
              </a:ext>
            </a:extLst>
          </p:cNvPr>
          <p:cNvSpPr txBox="1"/>
          <p:nvPr/>
        </p:nvSpPr>
        <p:spPr>
          <a:xfrm>
            <a:off x="179512" y="123478"/>
            <a:ext cx="3600326" cy="369332"/>
          </a:xfrm>
          <a:prstGeom prst="rect">
            <a:avLst/>
          </a:prstGeom>
          <a:noFill/>
        </p:spPr>
        <p:txBody>
          <a:bodyPr wrap="square" rtlCol="0">
            <a:spAutoFit/>
          </a:bodyPr>
          <a:lstStyle/>
          <a:p>
            <a:r>
              <a:rPr lang="zh-CN" altLang="en-US" b="1" dirty="0">
                <a:solidFill>
                  <a:schemeClr val="bg1"/>
                </a:solidFill>
                <a:effectLst>
                  <a:reflection blurRad="6350" stA="50000" endA="300" endPos="50000" dist="29997" dir="5400000" sy="-100000" algn="bl" rotWithShape="0"/>
                </a:effectLst>
              </a:rPr>
              <a:t>华南理工大学</a:t>
            </a:r>
          </a:p>
        </p:txBody>
      </p:sp>
      <p:sp>
        <p:nvSpPr>
          <p:cNvPr id="3" name="右箭头 2"/>
          <p:cNvSpPr/>
          <p:nvPr/>
        </p:nvSpPr>
        <p:spPr>
          <a:xfrm>
            <a:off x="5604631" y="4382654"/>
            <a:ext cx="625004" cy="1887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3"/>
          <a:stretch>
            <a:fillRect/>
          </a:stretch>
        </p:blipFill>
        <p:spPr>
          <a:xfrm>
            <a:off x="3164436" y="994051"/>
            <a:ext cx="2745516" cy="2897462"/>
          </a:xfrm>
          <a:prstGeom prst="rect">
            <a:avLst/>
          </a:prstGeom>
        </p:spPr>
      </p:pic>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2"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1+#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0-#ppt_w/2"/>
                                          </p:val>
                                        </p:tav>
                                        <p:tav tm="100000">
                                          <p:val>
                                            <p:strVal val="#ppt_x"/>
                                          </p:val>
                                        </p:tav>
                                      </p:tavLst>
                                    </p:anim>
                                    <p:anim calcmode="lin" valueType="num">
                                      <p:cBhvr additive="base">
                                        <p:cTn id="12" dur="500" fill="hold"/>
                                        <p:tgtEl>
                                          <p:spTgt spid="21"/>
                                        </p:tgtEl>
                                        <p:attrNameLst>
                                          <p:attrName>ppt_y</p:attrName>
                                        </p:attrNameLst>
                                      </p:cBhvr>
                                      <p:tavLst>
                                        <p:tav tm="0">
                                          <p:val>
                                            <p:strVal val="#ppt_y"/>
                                          </p:val>
                                        </p:tav>
                                        <p:tav tm="100000">
                                          <p:val>
                                            <p:strVal val="#ppt_y"/>
                                          </p:val>
                                        </p:tav>
                                      </p:tavLst>
                                    </p:anim>
                                  </p:childTnLst>
                                </p:cTn>
                              </p:par>
                              <p:par>
                                <p:cTn id="13" presetID="6" presetClass="entr" presetSubtype="16"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circle(in)">
                                      <p:cBhvr>
                                        <p:cTn id="15" dur="500"/>
                                        <p:tgtEl>
                                          <p:spTgt spid="3"/>
                                        </p:tgtEl>
                                      </p:cBhvr>
                                    </p:animEffect>
                                  </p:childTnLst>
                                </p:cTn>
                              </p:par>
                              <p:par>
                                <p:cTn id="16" presetID="18" presetClass="entr" presetSubtype="6" fill="hold" nodeType="with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strips(downRight)">
                                      <p:cBhvr>
                                        <p:cTn id="18" dur="1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92" name="矩形 32"/>
          <p:cNvSpPr>
            <a:spLocks noChangeArrowheads="1"/>
          </p:cNvSpPr>
          <p:nvPr/>
        </p:nvSpPr>
        <p:spPr bwMode="auto">
          <a:xfrm>
            <a:off x="6477000" y="176213"/>
            <a:ext cx="9032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r>
              <a:rPr lang="zh-CN" altLang="en-US" sz="1400" dirty="0">
                <a:solidFill>
                  <a:schemeClr val="bg1"/>
                </a:solidFill>
                <a:latin typeface="微软雅黑" pitchFamily="34" charset="-122"/>
                <a:ea typeface="微软雅黑" pitchFamily="34" charset="-122"/>
              </a:rPr>
              <a:t>研究内容</a:t>
            </a:r>
          </a:p>
        </p:txBody>
      </p:sp>
      <p:sp>
        <p:nvSpPr>
          <p:cNvPr id="34" name="矩形 33"/>
          <p:cNvSpPr/>
          <p:nvPr/>
        </p:nvSpPr>
        <p:spPr>
          <a:xfrm>
            <a:off x="8564563" y="258763"/>
            <a:ext cx="184150" cy="13811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a:latin typeface="微软雅黑" pitchFamily="34" charset="-122"/>
              <a:ea typeface="微软雅黑" pitchFamily="34" charset="-122"/>
            </a:endParaRPr>
          </a:p>
        </p:txBody>
      </p:sp>
      <p:sp>
        <p:nvSpPr>
          <p:cNvPr id="35" name="矩形 34"/>
          <p:cNvSpPr/>
          <p:nvPr/>
        </p:nvSpPr>
        <p:spPr>
          <a:xfrm>
            <a:off x="8329613" y="258763"/>
            <a:ext cx="182562" cy="13811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a:latin typeface="微软雅黑" pitchFamily="34" charset="-122"/>
              <a:ea typeface="微软雅黑" pitchFamily="34" charset="-122"/>
            </a:endParaRPr>
          </a:p>
        </p:txBody>
      </p:sp>
      <p:sp>
        <p:nvSpPr>
          <p:cNvPr id="36" name="矩形 35"/>
          <p:cNvSpPr/>
          <p:nvPr/>
        </p:nvSpPr>
        <p:spPr>
          <a:xfrm>
            <a:off x="8097838" y="258763"/>
            <a:ext cx="184150" cy="13811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a:latin typeface="微软雅黑" pitchFamily="34" charset="-122"/>
              <a:ea typeface="微软雅黑" pitchFamily="34" charset="-122"/>
            </a:endParaRPr>
          </a:p>
        </p:txBody>
      </p:sp>
      <p:sp>
        <p:nvSpPr>
          <p:cNvPr id="37" name="矩形 36"/>
          <p:cNvSpPr/>
          <p:nvPr/>
        </p:nvSpPr>
        <p:spPr>
          <a:xfrm>
            <a:off x="7861300" y="258763"/>
            <a:ext cx="184150" cy="138112"/>
          </a:xfrm>
          <a:prstGeom prst="rect">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a:latin typeface="微软雅黑" pitchFamily="34" charset="-122"/>
              <a:ea typeface="微软雅黑" pitchFamily="34" charset="-122"/>
            </a:endParaRPr>
          </a:p>
        </p:txBody>
      </p:sp>
      <p:sp>
        <p:nvSpPr>
          <p:cNvPr id="38" name="矩形 37"/>
          <p:cNvSpPr/>
          <p:nvPr/>
        </p:nvSpPr>
        <p:spPr>
          <a:xfrm>
            <a:off x="7626350" y="258763"/>
            <a:ext cx="184150" cy="13811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a:latin typeface="微软雅黑" pitchFamily="34" charset="-122"/>
              <a:ea typeface="微软雅黑" pitchFamily="34" charset="-122"/>
            </a:endParaRPr>
          </a:p>
        </p:txBody>
      </p:sp>
      <p:sp>
        <p:nvSpPr>
          <p:cNvPr id="39" name="矩形 38"/>
          <p:cNvSpPr/>
          <p:nvPr/>
        </p:nvSpPr>
        <p:spPr>
          <a:xfrm>
            <a:off x="7383463" y="258763"/>
            <a:ext cx="184150" cy="138112"/>
          </a:xfrm>
          <a:prstGeom prst="rect">
            <a:avLst/>
          </a:prstGeom>
          <a:solidFill>
            <a:schemeClr val="bg1">
              <a:lumMod val="8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a:latin typeface="微软雅黑" pitchFamily="34" charset="-122"/>
              <a:ea typeface="微软雅黑" pitchFamily="34" charset="-122"/>
            </a:endParaRPr>
          </a:p>
        </p:txBody>
      </p:sp>
      <p:cxnSp>
        <p:nvCxnSpPr>
          <p:cNvPr id="40" name="直接连接符 39">
            <a:extLst>
              <a:ext uri="{FF2B5EF4-FFF2-40B4-BE49-F238E27FC236}">
                <a16:creationId xmlns:a16="http://schemas.microsoft.com/office/drawing/2014/main" id="{4B9DEA8D-F748-4922-81D4-40A2A9CCDC43}"/>
              </a:ext>
            </a:extLst>
          </p:cNvPr>
          <p:cNvCxnSpPr>
            <a:cxnSpLocks/>
          </p:cNvCxnSpPr>
          <p:nvPr/>
        </p:nvCxnSpPr>
        <p:spPr>
          <a:xfrm>
            <a:off x="323528" y="699542"/>
            <a:ext cx="0" cy="3523973"/>
          </a:xfrm>
          <a:prstGeom prst="line">
            <a:avLst/>
          </a:prstGeom>
          <a:ln w="158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8F8B0690-D22A-45A8-B382-EBFBF35139C2}"/>
              </a:ext>
            </a:extLst>
          </p:cNvPr>
          <p:cNvCxnSpPr>
            <a:cxnSpLocks/>
          </p:cNvCxnSpPr>
          <p:nvPr/>
        </p:nvCxnSpPr>
        <p:spPr>
          <a:xfrm flipH="1">
            <a:off x="4818044" y="1779662"/>
            <a:ext cx="15403" cy="3363838"/>
          </a:xfrm>
          <a:prstGeom prst="line">
            <a:avLst/>
          </a:prstGeom>
          <a:ln w="158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grpSp>
        <p:nvGrpSpPr>
          <p:cNvPr id="49" name="iśḻíḑe">
            <a:extLst>
              <a:ext uri="{FF2B5EF4-FFF2-40B4-BE49-F238E27FC236}">
                <a16:creationId xmlns:a16="http://schemas.microsoft.com/office/drawing/2014/main" id="{6547D9E0-FA64-4FDC-80E1-591BAC6405C3}"/>
              </a:ext>
            </a:extLst>
          </p:cNvPr>
          <p:cNvGrpSpPr/>
          <p:nvPr/>
        </p:nvGrpSpPr>
        <p:grpSpPr>
          <a:xfrm>
            <a:off x="323528" y="730009"/>
            <a:ext cx="4422173" cy="2417805"/>
            <a:chOff x="1268227" y="1631644"/>
            <a:chExt cx="2196298" cy="988729"/>
          </a:xfrm>
        </p:grpSpPr>
        <p:sp>
          <p:nvSpPr>
            <p:cNvPr id="50" name="íś1iďé">
              <a:extLst>
                <a:ext uri="{FF2B5EF4-FFF2-40B4-BE49-F238E27FC236}">
                  <a16:creationId xmlns:a16="http://schemas.microsoft.com/office/drawing/2014/main" id="{07E7413E-0F7C-45EB-BFB9-FA38518ED250}"/>
                </a:ext>
              </a:extLst>
            </p:cNvPr>
            <p:cNvSpPr txBox="1"/>
            <p:nvPr/>
          </p:nvSpPr>
          <p:spPr bwMode="auto">
            <a:xfrm>
              <a:off x="1268615" y="1631644"/>
              <a:ext cx="2195910" cy="136644"/>
            </a:xfrm>
            <a:prstGeom prst="rect">
              <a:avLst/>
            </a:prstGeom>
            <a:gradFill flip="none" rotWithShape="1">
              <a:gsLst>
                <a:gs pos="0">
                  <a:schemeClr val="accent5">
                    <a:lumMod val="20000"/>
                    <a:lumOff val="80000"/>
                    <a:shade val="30000"/>
                    <a:satMod val="115000"/>
                  </a:schemeClr>
                </a:gs>
                <a:gs pos="50000">
                  <a:schemeClr val="accent5">
                    <a:lumMod val="20000"/>
                    <a:lumOff val="80000"/>
                    <a:shade val="67500"/>
                    <a:satMod val="115000"/>
                  </a:schemeClr>
                </a:gs>
                <a:gs pos="100000">
                  <a:schemeClr val="accent5">
                    <a:lumMod val="20000"/>
                    <a:lumOff val="80000"/>
                    <a:shade val="100000"/>
                    <a:satMod val="115000"/>
                  </a:scheme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lnSpcReduction="10000"/>
            </a:bodyPr>
            <a:lstStyle/>
            <a:p>
              <a:r>
                <a:rPr lang="zh-CN" altLang="zh-CN" sz="1600" dirty="0"/>
                <a:t>全新</a:t>
              </a:r>
              <a:r>
                <a:rPr lang="en-US" altLang="zh-CN" sz="1600" dirty="0"/>
                <a:t>ECO</a:t>
              </a:r>
              <a:r>
                <a:rPr lang="zh-CN" altLang="zh-CN" sz="1600" dirty="0"/>
                <a:t>生态指数分析</a:t>
              </a:r>
              <a:endParaRPr lang="en-US" altLang="zh-CN" sz="1600" b="1" dirty="0">
                <a:cs typeface="+mn-ea"/>
                <a:sym typeface="+mn-lt"/>
              </a:endParaRPr>
            </a:p>
          </p:txBody>
        </p:sp>
        <p:sp>
          <p:nvSpPr>
            <p:cNvPr id="51" name="išļíḓé">
              <a:extLst>
                <a:ext uri="{FF2B5EF4-FFF2-40B4-BE49-F238E27FC236}">
                  <a16:creationId xmlns:a16="http://schemas.microsoft.com/office/drawing/2014/main" id="{D92178DD-96F4-40F9-9328-3F04BF6A1BC0}"/>
                </a:ext>
              </a:extLst>
            </p:cNvPr>
            <p:cNvSpPr/>
            <p:nvPr/>
          </p:nvSpPr>
          <p:spPr bwMode="auto">
            <a:xfrm>
              <a:off x="1268227" y="1755829"/>
              <a:ext cx="2196298" cy="864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p>
              <a:pPr algn="just">
                <a:lnSpc>
                  <a:spcPct val="135000"/>
                </a:lnSpc>
              </a:pPr>
              <a:r>
                <a:rPr lang="zh-CN" altLang="en-US" sz="1200" dirty="0">
                  <a:cs typeface="+mn-ea"/>
                  <a:sym typeface="+mn-lt"/>
                </a:rPr>
                <a:t>         前期收集并阅读国内外相关专著、期刊、论文等文献，作为理论和实证分析的基础，总结国内外学者关于生态指数中</a:t>
              </a:r>
              <a:r>
                <a:rPr lang="zh-CN" altLang="en-US" sz="1200" dirty="0">
                  <a:solidFill>
                    <a:srgbClr val="FF0000"/>
                  </a:solidFill>
                  <a:cs typeface="+mn-ea"/>
                  <a:sym typeface="+mn-lt"/>
                </a:rPr>
                <a:t>延误、能耗、排放</a:t>
              </a:r>
              <a:r>
                <a:rPr lang="zh-CN" altLang="en-US" sz="1200" dirty="0">
                  <a:cs typeface="+mn-ea"/>
                  <a:sym typeface="+mn-lt"/>
                </a:rPr>
                <a:t>三个指标计算模型的研究成果与不足之处，后期将通过</a:t>
              </a:r>
              <a:r>
                <a:rPr lang="zh-CN" altLang="en-US" sz="1200" dirty="0">
                  <a:solidFill>
                    <a:srgbClr val="FF0000"/>
                  </a:solidFill>
                  <a:cs typeface="+mn-ea"/>
                  <a:sym typeface="+mn-lt"/>
                </a:rPr>
                <a:t>购买相关装置（如汽车尾气排放检测仪）</a:t>
              </a:r>
              <a:r>
                <a:rPr lang="zh-CN" altLang="en-US" sz="1200" dirty="0">
                  <a:cs typeface="+mn-ea"/>
                  <a:sym typeface="+mn-lt"/>
                </a:rPr>
                <a:t>，进行实验并对结果进行分析，校准在不同速度水平下的指标计算模型，尤其是</a:t>
              </a:r>
              <a:r>
                <a:rPr lang="zh-CN" altLang="en-US" sz="1200" dirty="0">
                  <a:solidFill>
                    <a:srgbClr val="FF0000"/>
                  </a:solidFill>
                  <a:cs typeface="+mn-ea"/>
                  <a:sym typeface="+mn-lt"/>
                </a:rPr>
                <a:t>怠速</a:t>
              </a:r>
              <a:r>
                <a:rPr lang="zh-CN" altLang="en-US" sz="1200" dirty="0">
                  <a:cs typeface="+mn-ea"/>
                  <a:sym typeface="+mn-lt"/>
                </a:rPr>
                <a:t>条件下的能耗、排放计算。结合相关研究成果寻求将三个指标统一的方法，建立综合指标</a:t>
              </a:r>
              <a:r>
                <a:rPr lang="en-US" altLang="zh-CN" sz="1200" dirty="0">
                  <a:cs typeface="+mn-ea"/>
                  <a:sym typeface="+mn-lt"/>
                </a:rPr>
                <a:t>——</a:t>
              </a:r>
              <a:r>
                <a:rPr lang="zh-CN" altLang="en-US" sz="1200" dirty="0">
                  <a:cs typeface="+mn-ea"/>
                  <a:sym typeface="+mn-lt"/>
                </a:rPr>
                <a:t>生态指数的求解模型。</a:t>
              </a:r>
              <a:endParaRPr lang="en-US" altLang="zh-CN" sz="1200" dirty="0">
                <a:cs typeface="+mn-ea"/>
                <a:sym typeface="+mn-lt"/>
              </a:endParaRPr>
            </a:p>
          </p:txBody>
        </p:sp>
      </p:grpSp>
      <p:grpSp>
        <p:nvGrpSpPr>
          <p:cNvPr id="52" name="iśḻíḑe">
            <a:extLst>
              <a:ext uri="{FF2B5EF4-FFF2-40B4-BE49-F238E27FC236}">
                <a16:creationId xmlns:a16="http://schemas.microsoft.com/office/drawing/2014/main" id="{6547D9E0-FA64-4FDC-80E1-591BAC6405C3}"/>
              </a:ext>
            </a:extLst>
          </p:cNvPr>
          <p:cNvGrpSpPr/>
          <p:nvPr/>
        </p:nvGrpSpPr>
        <p:grpSpPr>
          <a:xfrm>
            <a:off x="4875435" y="2461527"/>
            <a:ext cx="4217776" cy="2837689"/>
            <a:chOff x="1303597" y="1603829"/>
            <a:chExt cx="2196298" cy="1140328"/>
          </a:xfrm>
        </p:grpSpPr>
        <p:sp>
          <p:nvSpPr>
            <p:cNvPr id="53" name="íś1iďé">
              <a:extLst>
                <a:ext uri="{FF2B5EF4-FFF2-40B4-BE49-F238E27FC236}">
                  <a16:creationId xmlns:a16="http://schemas.microsoft.com/office/drawing/2014/main" id="{07E7413E-0F7C-45EB-BFB9-FA38518ED250}"/>
                </a:ext>
              </a:extLst>
            </p:cNvPr>
            <p:cNvSpPr txBox="1"/>
            <p:nvPr/>
          </p:nvSpPr>
          <p:spPr bwMode="auto">
            <a:xfrm>
              <a:off x="1319404" y="1603829"/>
              <a:ext cx="2180491" cy="239323"/>
            </a:xfrm>
            <a:prstGeom prst="rect">
              <a:avLst/>
            </a:prstGeom>
            <a:gradFill flip="none" rotWithShape="1">
              <a:gsLst>
                <a:gs pos="0">
                  <a:schemeClr val="accent5">
                    <a:lumMod val="20000"/>
                    <a:lumOff val="80000"/>
                    <a:shade val="30000"/>
                    <a:satMod val="115000"/>
                  </a:schemeClr>
                </a:gs>
                <a:gs pos="50000">
                  <a:schemeClr val="accent5">
                    <a:lumMod val="20000"/>
                    <a:lumOff val="80000"/>
                    <a:shade val="67500"/>
                    <a:satMod val="115000"/>
                  </a:schemeClr>
                </a:gs>
                <a:gs pos="100000">
                  <a:schemeClr val="accent5">
                    <a:lumMod val="20000"/>
                    <a:lumOff val="80000"/>
                    <a:shade val="100000"/>
                    <a:satMod val="115000"/>
                  </a:scheme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lnSpcReduction="10000"/>
            </a:bodyPr>
            <a:lstStyle/>
            <a:p>
              <a:pPr algn="just">
                <a:lnSpc>
                  <a:spcPct val="110000"/>
                </a:lnSpc>
              </a:pPr>
              <a:r>
                <a:rPr lang="en-US" altLang="zh-CN" sz="1600" dirty="0">
                  <a:latin typeface="微软雅黑" panose="020B0503020204020204" pitchFamily="34" charset="-122"/>
                  <a:ea typeface="微软雅黑" panose="020B0503020204020204" pitchFamily="34" charset="-122"/>
                </a:rPr>
                <a:t>Ecological-oriented signal terminal </a:t>
              </a:r>
              <a:r>
                <a:rPr lang="zh-CN" altLang="zh-CN" sz="1600" dirty="0"/>
                <a:t>信号控制模式研究</a:t>
              </a:r>
              <a:endParaRPr lang="en-US" altLang="zh-CN" sz="1600" b="1" dirty="0">
                <a:cs typeface="+mn-ea"/>
                <a:sym typeface="+mn-lt"/>
              </a:endParaRPr>
            </a:p>
          </p:txBody>
        </p:sp>
        <p:sp>
          <p:nvSpPr>
            <p:cNvPr id="54" name="išļíḓé">
              <a:extLst>
                <a:ext uri="{FF2B5EF4-FFF2-40B4-BE49-F238E27FC236}">
                  <a16:creationId xmlns:a16="http://schemas.microsoft.com/office/drawing/2014/main" id="{D92178DD-96F4-40F9-9328-3F04BF6A1BC0}"/>
                </a:ext>
              </a:extLst>
            </p:cNvPr>
            <p:cNvSpPr/>
            <p:nvPr/>
          </p:nvSpPr>
          <p:spPr bwMode="auto">
            <a:xfrm>
              <a:off x="1303597" y="1879613"/>
              <a:ext cx="2196298" cy="864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p>
              <a:pPr algn="just">
                <a:lnSpc>
                  <a:spcPct val="135000"/>
                </a:lnSpc>
              </a:pPr>
              <a:r>
                <a:rPr lang="zh-CN" altLang="en-US" sz="1200" dirty="0">
                  <a:cs typeface="+mn-ea"/>
                  <a:sym typeface="+mn-lt"/>
                </a:rPr>
                <a:t>        首先，</a:t>
              </a:r>
              <a:r>
                <a:rPr lang="zh-CN" altLang="zh-CN" sz="1200" dirty="0"/>
                <a:t>对路口的车辆运行进行</a:t>
              </a:r>
              <a:r>
                <a:rPr lang="zh-CN" altLang="zh-CN" sz="1200" dirty="0">
                  <a:solidFill>
                    <a:srgbClr val="FF0000"/>
                  </a:solidFill>
                </a:rPr>
                <a:t>时空轨迹分析</a:t>
              </a:r>
              <a:r>
                <a:rPr lang="zh-CN" altLang="en-US" sz="1200" dirty="0">
                  <a:cs typeface="+mn-ea"/>
                  <a:sym typeface="+mn-lt"/>
                </a:rPr>
                <a:t>；然后，根据</a:t>
              </a:r>
              <a:r>
                <a:rPr lang="en-US" altLang="zh-CN" sz="1200" dirty="0">
                  <a:cs typeface="+mn-ea"/>
                  <a:sym typeface="+mn-lt"/>
                </a:rPr>
                <a:t>ECO</a:t>
              </a:r>
              <a:r>
                <a:rPr lang="zh-CN" altLang="zh-CN" sz="1200" dirty="0"/>
                <a:t>生态指数模型，计算现有交叉口信号控制优化算法中的</a:t>
              </a:r>
              <a:r>
                <a:rPr lang="zh-CN" altLang="zh-CN" sz="1200" dirty="0">
                  <a:solidFill>
                    <a:srgbClr val="FF0000"/>
                  </a:solidFill>
                </a:rPr>
                <a:t>生态指数</a:t>
              </a:r>
              <a:r>
                <a:rPr lang="zh-CN" altLang="en-US" sz="1200" dirty="0">
                  <a:solidFill>
                    <a:srgbClr val="FF0000"/>
                  </a:solidFill>
                </a:rPr>
                <a:t>值</a:t>
              </a:r>
              <a:r>
                <a:rPr lang="zh-CN" altLang="zh-CN" sz="1200" dirty="0"/>
                <a:t>，</a:t>
              </a:r>
              <a:r>
                <a:rPr lang="zh-CN" altLang="zh-CN" sz="1200" dirty="0">
                  <a:solidFill>
                    <a:srgbClr val="FF0000"/>
                  </a:solidFill>
                </a:rPr>
                <a:t>评估</a:t>
              </a:r>
              <a:r>
                <a:rPr lang="zh-CN" altLang="zh-CN" sz="1200" dirty="0"/>
                <a:t>现有的信号控制方案优化算法在实现车辆延误最小化的情况下</a:t>
              </a:r>
              <a:r>
                <a:rPr lang="zh-CN" altLang="zh-CN" sz="1200" dirty="0">
                  <a:solidFill>
                    <a:srgbClr val="FF0000"/>
                  </a:solidFill>
                </a:rPr>
                <a:t>能否实现能耗与排放的最小化</a:t>
              </a:r>
              <a:r>
                <a:rPr lang="zh-CN" altLang="en-US" sz="1200" dirty="0"/>
                <a:t>；</a:t>
              </a:r>
              <a:r>
                <a:rPr lang="zh-CN" altLang="en-US" sz="1200" dirty="0">
                  <a:cs typeface="+mn-ea"/>
                  <a:sym typeface="+mn-lt"/>
                </a:rPr>
                <a:t>最后，</a:t>
              </a:r>
              <a:r>
                <a:rPr lang="zh-CN" altLang="en-US" sz="1200" dirty="0"/>
                <a:t>考虑电气化发展进程</a:t>
              </a:r>
              <a:r>
                <a:rPr lang="zh-CN" altLang="zh-CN" sz="1200" dirty="0"/>
                <a:t>，提出以生态指数为信号控制方案优化目标的求解信号控制配时参数的方法，构建全新的</a:t>
              </a:r>
              <a:r>
                <a:rPr lang="zh-CN" altLang="zh-CN" sz="1200" dirty="0">
                  <a:solidFill>
                    <a:srgbClr val="FF0000"/>
                  </a:solidFill>
                </a:rPr>
                <a:t>以生态指数为导向的信号终端的</a:t>
              </a:r>
              <a:r>
                <a:rPr lang="en-US" altLang="zh-CN" sz="1200" dirty="0">
                  <a:solidFill>
                    <a:srgbClr val="FF0000"/>
                  </a:solidFill>
                </a:rPr>
                <a:t>ECOOST</a:t>
              </a:r>
              <a:r>
                <a:rPr lang="zh-CN" altLang="zh-CN" sz="1200" dirty="0">
                  <a:solidFill>
                    <a:srgbClr val="FF0000"/>
                  </a:solidFill>
                </a:rPr>
                <a:t>信号控制模式</a:t>
              </a:r>
              <a:r>
                <a:rPr lang="zh-CN" altLang="en-US" sz="1200" dirty="0">
                  <a:solidFill>
                    <a:srgbClr val="FF0000"/>
                  </a:solidFill>
                </a:rPr>
                <a:t>。</a:t>
              </a:r>
              <a:endParaRPr lang="en-US" altLang="zh-CN" sz="1200" dirty="0">
                <a:solidFill>
                  <a:srgbClr val="FF0000"/>
                </a:solidFill>
                <a:cs typeface="+mn-ea"/>
                <a:sym typeface="+mn-lt"/>
              </a:endParaRPr>
            </a:p>
          </p:txBody>
        </p:sp>
      </p:grpSp>
      <p:pic>
        <p:nvPicPr>
          <p:cNvPr id="29" name="图片 28"/>
          <p:cNvPicPr>
            <a:picLocks noChangeAspect="1"/>
          </p:cNvPicPr>
          <p:nvPr/>
        </p:nvPicPr>
        <p:blipFill>
          <a:blip r:embed="rId3"/>
          <a:stretch>
            <a:fillRect/>
          </a:stretch>
        </p:blipFill>
        <p:spPr>
          <a:xfrm>
            <a:off x="709164" y="2845147"/>
            <a:ext cx="3650120" cy="2250732"/>
          </a:xfrm>
          <a:prstGeom prst="rect">
            <a:avLst/>
          </a:prstGeom>
        </p:spPr>
      </p:pic>
      <p:pic>
        <p:nvPicPr>
          <p:cNvPr id="31" name="图片 30"/>
          <p:cNvPicPr>
            <a:picLocks noChangeAspect="1"/>
          </p:cNvPicPr>
          <p:nvPr/>
        </p:nvPicPr>
        <p:blipFill>
          <a:blip r:embed="rId4"/>
          <a:stretch>
            <a:fillRect/>
          </a:stretch>
        </p:blipFill>
        <p:spPr>
          <a:xfrm>
            <a:off x="4974968" y="1145979"/>
            <a:ext cx="4054855" cy="950063"/>
          </a:xfrm>
          <a:prstGeom prst="rect">
            <a:avLst/>
          </a:prstGeom>
        </p:spPr>
      </p:pic>
    </p:spTree>
    <p:extLst>
      <p:ext uri="{BB962C8B-B14F-4D97-AF65-F5344CB8AC3E}">
        <p14:creationId xmlns:p14="http://schemas.microsoft.com/office/powerpoint/2010/main" val="2750326634"/>
      </p:ext>
    </p:extLst>
  </p:cSld>
  <p:clrMapOvr>
    <a:masterClrMapping/>
  </p:clrMapOvr>
  <p:transition spd="slow" advClick="0" advTm="0">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92" name="矩形 32"/>
          <p:cNvSpPr>
            <a:spLocks noChangeArrowheads="1"/>
          </p:cNvSpPr>
          <p:nvPr/>
        </p:nvSpPr>
        <p:spPr bwMode="auto">
          <a:xfrm>
            <a:off x="6477000" y="176213"/>
            <a:ext cx="9032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r>
              <a:rPr lang="zh-CN" altLang="en-US" sz="1400" dirty="0">
                <a:solidFill>
                  <a:schemeClr val="bg1"/>
                </a:solidFill>
                <a:latin typeface="微软雅黑" pitchFamily="34" charset="-122"/>
                <a:ea typeface="微软雅黑" pitchFamily="34" charset="-122"/>
              </a:rPr>
              <a:t>研究内容</a:t>
            </a:r>
          </a:p>
        </p:txBody>
      </p:sp>
      <p:sp>
        <p:nvSpPr>
          <p:cNvPr id="34" name="矩形 33"/>
          <p:cNvSpPr/>
          <p:nvPr/>
        </p:nvSpPr>
        <p:spPr>
          <a:xfrm>
            <a:off x="8564563" y="258763"/>
            <a:ext cx="184150" cy="13811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a:latin typeface="微软雅黑" pitchFamily="34" charset="-122"/>
              <a:ea typeface="微软雅黑" pitchFamily="34" charset="-122"/>
            </a:endParaRPr>
          </a:p>
        </p:txBody>
      </p:sp>
      <p:sp>
        <p:nvSpPr>
          <p:cNvPr id="35" name="矩形 34"/>
          <p:cNvSpPr/>
          <p:nvPr/>
        </p:nvSpPr>
        <p:spPr>
          <a:xfrm>
            <a:off x="8329613" y="258763"/>
            <a:ext cx="182562" cy="13811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a:latin typeface="微软雅黑" pitchFamily="34" charset="-122"/>
              <a:ea typeface="微软雅黑" pitchFamily="34" charset="-122"/>
            </a:endParaRPr>
          </a:p>
        </p:txBody>
      </p:sp>
      <p:sp>
        <p:nvSpPr>
          <p:cNvPr id="36" name="矩形 35"/>
          <p:cNvSpPr/>
          <p:nvPr/>
        </p:nvSpPr>
        <p:spPr>
          <a:xfrm>
            <a:off x="8097838" y="258763"/>
            <a:ext cx="184150" cy="13811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a:latin typeface="微软雅黑" pitchFamily="34" charset="-122"/>
              <a:ea typeface="微软雅黑" pitchFamily="34" charset="-122"/>
            </a:endParaRPr>
          </a:p>
        </p:txBody>
      </p:sp>
      <p:sp>
        <p:nvSpPr>
          <p:cNvPr id="37" name="矩形 36"/>
          <p:cNvSpPr/>
          <p:nvPr/>
        </p:nvSpPr>
        <p:spPr>
          <a:xfrm>
            <a:off x="7861300" y="258763"/>
            <a:ext cx="184150" cy="138112"/>
          </a:xfrm>
          <a:prstGeom prst="rect">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a:latin typeface="微软雅黑" pitchFamily="34" charset="-122"/>
              <a:ea typeface="微软雅黑" pitchFamily="34" charset="-122"/>
            </a:endParaRPr>
          </a:p>
        </p:txBody>
      </p:sp>
      <p:sp>
        <p:nvSpPr>
          <p:cNvPr id="38" name="矩形 37"/>
          <p:cNvSpPr/>
          <p:nvPr/>
        </p:nvSpPr>
        <p:spPr>
          <a:xfrm>
            <a:off x="7626350" y="258763"/>
            <a:ext cx="184150" cy="13811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a:latin typeface="微软雅黑" pitchFamily="34" charset="-122"/>
              <a:ea typeface="微软雅黑" pitchFamily="34" charset="-122"/>
            </a:endParaRPr>
          </a:p>
        </p:txBody>
      </p:sp>
      <p:sp>
        <p:nvSpPr>
          <p:cNvPr id="39" name="矩形 38"/>
          <p:cNvSpPr/>
          <p:nvPr/>
        </p:nvSpPr>
        <p:spPr>
          <a:xfrm>
            <a:off x="7383463" y="258763"/>
            <a:ext cx="184150" cy="138112"/>
          </a:xfrm>
          <a:prstGeom prst="rect">
            <a:avLst/>
          </a:prstGeom>
          <a:solidFill>
            <a:schemeClr val="bg1">
              <a:lumMod val="8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a:latin typeface="微软雅黑" pitchFamily="34" charset="-122"/>
              <a:ea typeface="微软雅黑" pitchFamily="34" charset="-122"/>
            </a:endParaRPr>
          </a:p>
        </p:txBody>
      </p:sp>
      <p:cxnSp>
        <p:nvCxnSpPr>
          <p:cNvPr id="40" name="直接连接符 39">
            <a:extLst>
              <a:ext uri="{FF2B5EF4-FFF2-40B4-BE49-F238E27FC236}">
                <a16:creationId xmlns:a16="http://schemas.microsoft.com/office/drawing/2014/main" id="{4B9DEA8D-F748-4922-81D4-40A2A9CCDC43}"/>
              </a:ext>
            </a:extLst>
          </p:cNvPr>
          <p:cNvCxnSpPr>
            <a:cxnSpLocks/>
          </p:cNvCxnSpPr>
          <p:nvPr/>
        </p:nvCxnSpPr>
        <p:spPr>
          <a:xfrm>
            <a:off x="323528" y="699542"/>
            <a:ext cx="0" cy="3523973"/>
          </a:xfrm>
          <a:prstGeom prst="line">
            <a:avLst/>
          </a:prstGeom>
          <a:ln w="158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8F8B0690-D22A-45A8-B382-EBFBF35139C2}"/>
              </a:ext>
            </a:extLst>
          </p:cNvPr>
          <p:cNvCxnSpPr>
            <a:cxnSpLocks/>
          </p:cNvCxnSpPr>
          <p:nvPr/>
        </p:nvCxnSpPr>
        <p:spPr>
          <a:xfrm flipH="1">
            <a:off x="4818044" y="1779662"/>
            <a:ext cx="15403" cy="3363838"/>
          </a:xfrm>
          <a:prstGeom prst="line">
            <a:avLst/>
          </a:prstGeom>
          <a:ln w="158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grpSp>
        <p:nvGrpSpPr>
          <p:cNvPr id="49" name="iśḻíḑe">
            <a:extLst>
              <a:ext uri="{FF2B5EF4-FFF2-40B4-BE49-F238E27FC236}">
                <a16:creationId xmlns:a16="http://schemas.microsoft.com/office/drawing/2014/main" id="{6547D9E0-FA64-4FDC-80E1-591BAC6405C3}"/>
              </a:ext>
            </a:extLst>
          </p:cNvPr>
          <p:cNvGrpSpPr/>
          <p:nvPr/>
        </p:nvGrpSpPr>
        <p:grpSpPr>
          <a:xfrm>
            <a:off x="323528" y="699542"/>
            <a:ext cx="4462426" cy="2690192"/>
            <a:chOff x="1268227" y="1619185"/>
            <a:chExt cx="2216290" cy="1100118"/>
          </a:xfrm>
        </p:grpSpPr>
        <p:sp>
          <p:nvSpPr>
            <p:cNvPr id="50" name="íś1iďé">
              <a:extLst>
                <a:ext uri="{FF2B5EF4-FFF2-40B4-BE49-F238E27FC236}">
                  <a16:creationId xmlns:a16="http://schemas.microsoft.com/office/drawing/2014/main" id="{07E7413E-0F7C-45EB-BFB9-FA38518ED250}"/>
                </a:ext>
              </a:extLst>
            </p:cNvPr>
            <p:cNvSpPr txBox="1"/>
            <p:nvPr/>
          </p:nvSpPr>
          <p:spPr bwMode="auto">
            <a:xfrm>
              <a:off x="1268227" y="1619185"/>
              <a:ext cx="2195910" cy="235574"/>
            </a:xfrm>
            <a:prstGeom prst="rect">
              <a:avLst/>
            </a:prstGeom>
            <a:gradFill flip="none" rotWithShape="1">
              <a:gsLst>
                <a:gs pos="0">
                  <a:schemeClr val="accent5">
                    <a:lumMod val="20000"/>
                    <a:lumOff val="80000"/>
                    <a:shade val="30000"/>
                    <a:satMod val="115000"/>
                  </a:schemeClr>
                </a:gs>
                <a:gs pos="50000">
                  <a:schemeClr val="accent5">
                    <a:lumMod val="20000"/>
                    <a:lumOff val="80000"/>
                    <a:shade val="67500"/>
                    <a:satMod val="115000"/>
                  </a:schemeClr>
                </a:gs>
                <a:gs pos="100000">
                  <a:schemeClr val="accent5">
                    <a:lumMod val="20000"/>
                    <a:lumOff val="80000"/>
                    <a:shade val="100000"/>
                    <a:satMod val="115000"/>
                  </a:scheme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lnSpcReduction="10000"/>
            </a:bodyPr>
            <a:lstStyle/>
            <a:p>
              <a:pPr lvl="0"/>
              <a:r>
                <a:rPr lang="en-US" altLang="zh-CN" sz="1600" dirty="0"/>
                <a:t>ECOTSP</a:t>
              </a:r>
              <a:r>
                <a:rPr lang="zh-CN" altLang="zh-CN" sz="1600" dirty="0"/>
                <a:t>（</a:t>
              </a:r>
              <a:r>
                <a:rPr lang="en-US" altLang="zh-CN" sz="1600" dirty="0"/>
                <a:t>Ecological transit signal priority</a:t>
              </a:r>
              <a:r>
                <a:rPr lang="zh-CN" altLang="zh-CN" sz="1600" dirty="0"/>
                <a:t>）公交信号优先模式研究</a:t>
              </a:r>
            </a:p>
          </p:txBody>
        </p:sp>
        <p:sp>
          <p:nvSpPr>
            <p:cNvPr id="51" name="išļíḓé">
              <a:extLst>
                <a:ext uri="{FF2B5EF4-FFF2-40B4-BE49-F238E27FC236}">
                  <a16:creationId xmlns:a16="http://schemas.microsoft.com/office/drawing/2014/main" id="{D92178DD-96F4-40F9-9328-3F04BF6A1BC0}"/>
                </a:ext>
              </a:extLst>
            </p:cNvPr>
            <p:cNvSpPr/>
            <p:nvPr/>
          </p:nvSpPr>
          <p:spPr bwMode="auto">
            <a:xfrm>
              <a:off x="1288219" y="1854759"/>
              <a:ext cx="2196298" cy="864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p>
              <a:pPr>
                <a:lnSpc>
                  <a:spcPct val="135000"/>
                </a:lnSpc>
              </a:pPr>
              <a:r>
                <a:rPr lang="en-US" altLang="zh-CN" sz="1200" dirty="0"/>
                <a:t>         </a:t>
              </a:r>
              <a:r>
                <a:rPr lang="zh-CN" altLang="zh-CN" sz="1200" dirty="0"/>
                <a:t>针对于传统公交优先只以延误为优化目标的缺点，以生态指数为优化目标，计算现有交叉口公交优先策略带来的公交车与社会车辆</a:t>
              </a:r>
              <a:r>
                <a:rPr lang="zh-CN" altLang="zh-CN" sz="1200" dirty="0">
                  <a:solidFill>
                    <a:srgbClr val="FF0000"/>
                  </a:solidFill>
                </a:rPr>
                <a:t>延误、能耗、排放三个指标</a:t>
              </a:r>
              <a:r>
                <a:rPr lang="zh-CN" altLang="zh-CN" sz="1200" dirty="0"/>
                <a:t>的变化情况，评价现有公交优先策略中参数设置的</a:t>
              </a:r>
              <a:r>
                <a:rPr lang="zh-CN" altLang="zh-CN" sz="1200" dirty="0">
                  <a:solidFill>
                    <a:srgbClr val="FF0000"/>
                  </a:solidFill>
                </a:rPr>
                <a:t>有效性与适用性</a:t>
              </a:r>
              <a:r>
                <a:rPr lang="zh-CN" altLang="zh-CN" sz="1200" dirty="0"/>
                <a:t>，分析并建立在汽车电气化不同程度下，</a:t>
              </a:r>
              <a:r>
                <a:rPr lang="zh-CN" altLang="zh-CN" sz="1200" dirty="0">
                  <a:solidFill>
                    <a:srgbClr val="FF0000"/>
                  </a:solidFill>
                </a:rPr>
                <a:t>公交优先时长等参数设置</a:t>
              </a:r>
              <a:r>
                <a:rPr lang="zh-CN" altLang="zh-CN" sz="1200" dirty="0"/>
                <a:t>的计算模型。</a:t>
              </a:r>
            </a:p>
          </p:txBody>
        </p:sp>
      </p:grpSp>
      <p:grpSp>
        <p:nvGrpSpPr>
          <p:cNvPr id="52" name="iśḻíḑe">
            <a:extLst>
              <a:ext uri="{FF2B5EF4-FFF2-40B4-BE49-F238E27FC236}">
                <a16:creationId xmlns:a16="http://schemas.microsoft.com/office/drawing/2014/main" id="{6547D9E0-FA64-4FDC-80E1-591BAC6405C3}"/>
              </a:ext>
            </a:extLst>
          </p:cNvPr>
          <p:cNvGrpSpPr/>
          <p:nvPr/>
        </p:nvGrpSpPr>
        <p:grpSpPr>
          <a:xfrm>
            <a:off x="4896203" y="2469260"/>
            <a:ext cx="4217776" cy="2643722"/>
            <a:chOff x="1314411" y="1606936"/>
            <a:chExt cx="2211932" cy="1062382"/>
          </a:xfrm>
        </p:grpSpPr>
        <p:sp>
          <p:nvSpPr>
            <p:cNvPr id="53" name="íś1iďé">
              <a:extLst>
                <a:ext uri="{FF2B5EF4-FFF2-40B4-BE49-F238E27FC236}">
                  <a16:creationId xmlns:a16="http://schemas.microsoft.com/office/drawing/2014/main" id="{07E7413E-0F7C-45EB-BFB9-FA38518ED250}"/>
                </a:ext>
              </a:extLst>
            </p:cNvPr>
            <p:cNvSpPr txBox="1"/>
            <p:nvPr/>
          </p:nvSpPr>
          <p:spPr bwMode="auto">
            <a:xfrm>
              <a:off x="1314412" y="1606936"/>
              <a:ext cx="2211931" cy="152514"/>
            </a:xfrm>
            <a:prstGeom prst="rect">
              <a:avLst/>
            </a:prstGeom>
            <a:gradFill flip="none" rotWithShape="1">
              <a:gsLst>
                <a:gs pos="0">
                  <a:schemeClr val="accent5">
                    <a:lumMod val="20000"/>
                    <a:lumOff val="80000"/>
                    <a:shade val="30000"/>
                    <a:satMod val="115000"/>
                  </a:schemeClr>
                </a:gs>
                <a:gs pos="50000">
                  <a:schemeClr val="accent5">
                    <a:lumMod val="20000"/>
                    <a:lumOff val="80000"/>
                    <a:shade val="67500"/>
                    <a:satMod val="115000"/>
                  </a:schemeClr>
                </a:gs>
                <a:gs pos="100000">
                  <a:schemeClr val="accent5">
                    <a:lumMod val="20000"/>
                    <a:lumOff val="80000"/>
                    <a:shade val="100000"/>
                    <a:satMod val="115000"/>
                  </a:scheme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p>
              <a:pPr algn="just">
                <a:lnSpc>
                  <a:spcPct val="110000"/>
                </a:lnSpc>
              </a:pPr>
              <a:r>
                <a:rPr lang="zh-CN" altLang="zh-CN" sz="1600" dirty="0"/>
                <a:t>宏观控制策略决策</a:t>
              </a:r>
              <a:endParaRPr lang="en-US" altLang="zh-CN" sz="1600" b="1" dirty="0">
                <a:cs typeface="+mn-ea"/>
                <a:sym typeface="+mn-lt"/>
              </a:endParaRPr>
            </a:p>
          </p:txBody>
        </p:sp>
        <p:sp>
          <p:nvSpPr>
            <p:cNvPr id="54" name="išļíḓé">
              <a:extLst>
                <a:ext uri="{FF2B5EF4-FFF2-40B4-BE49-F238E27FC236}">
                  <a16:creationId xmlns:a16="http://schemas.microsoft.com/office/drawing/2014/main" id="{D92178DD-96F4-40F9-9328-3F04BF6A1BC0}"/>
                </a:ext>
              </a:extLst>
            </p:cNvPr>
            <p:cNvSpPr/>
            <p:nvPr/>
          </p:nvSpPr>
          <p:spPr bwMode="auto">
            <a:xfrm>
              <a:off x="1314411" y="1804774"/>
              <a:ext cx="2196298" cy="864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p>
              <a:pPr algn="just">
                <a:lnSpc>
                  <a:spcPct val="135000"/>
                </a:lnSpc>
              </a:pPr>
              <a:r>
                <a:rPr lang="en-US" altLang="zh-CN" sz="1200" dirty="0"/>
                <a:t>         </a:t>
              </a:r>
              <a:r>
                <a:rPr lang="zh-CN" altLang="zh-CN" sz="1200" dirty="0"/>
                <a:t>本节建立了一个</a:t>
              </a:r>
              <a:r>
                <a:rPr lang="zh-CN" altLang="zh-CN" sz="1200" dirty="0">
                  <a:solidFill>
                    <a:srgbClr val="FF0000"/>
                  </a:solidFill>
                </a:rPr>
                <a:t>基于</a:t>
              </a:r>
              <a:r>
                <a:rPr lang="en-US" altLang="zh-CN" sz="1200" dirty="0">
                  <a:solidFill>
                    <a:srgbClr val="FF0000"/>
                  </a:solidFill>
                </a:rPr>
                <a:t>VISSIM</a:t>
              </a:r>
              <a:r>
                <a:rPr lang="zh-CN" altLang="zh-CN" sz="1200" dirty="0">
                  <a:solidFill>
                    <a:srgbClr val="FF0000"/>
                  </a:solidFill>
                </a:rPr>
                <a:t>仿真</a:t>
              </a:r>
              <a:r>
                <a:rPr lang="zh-CN" altLang="zh-CN" sz="1200" dirty="0"/>
                <a:t>的</a:t>
              </a:r>
              <a:r>
                <a:rPr lang="zh-CN" altLang="zh-CN" sz="1200" dirty="0">
                  <a:solidFill>
                    <a:srgbClr val="FF0000"/>
                  </a:solidFill>
                </a:rPr>
                <a:t>多元分类器模型</a:t>
              </a:r>
              <a:r>
                <a:rPr lang="zh-CN" altLang="zh-CN" sz="1200" dirty="0"/>
                <a:t>来进行宏观控制</a:t>
              </a:r>
              <a:r>
                <a:rPr lang="zh-CN" altLang="zh-CN" sz="1200" dirty="0">
                  <a:solidFill>
                    <a:srgbClr val="FF0000"/>
                  </a:solidFill>
                </a:rPr>
                <a:t>策略选择</a:t>
              </a:r>
              <a:r>
                <a:rPr lang="zh-CN" altLang="zh-CN" sz="1200" dirty="0"/>
                <a:t>，根据给定的交通运行条件在传统控制策略（或传统公交优先策略）与</a:t>
              </a:r>
              <a:r>
                <a:rPr lang="en-US" altLang="zh-CN" sz="1200" dirty="0"/>
                <a:t>ECOOST</a:t>
              </a:r>
              <a:r>
                <a:rPr lang="zh-CN" altLang="en-US" sz="1200" dirty="0"/>
                <a:t>（或者</a:t>
              </a:r>
              <a:r>
                <a:rPr lang="en-US" altLang="zh-CN" sz="1200" dirty="0"/>
                <a:t>ECOSTP</a:t>
              </a:r>
              <a:r>
                <a:rPr lang="zh-CN" altLang="en-US" sz="1200" dirty="0"/>
                <a:t>）</a:t>
              </a:r>
              <a:r>
                <a:rPr lang="zh-CN" altLang="zh-CN" sz="1200" dirty="0"/>
                <a:t>控制策略之间选择，实现交叉口效益的最大化。本节通过</a:t>
              </a:r>
              <a:r>
                <a:rPr lang="zh-CN" altLang="zh-CN" sz="1200" dirty="0">
                  <a:solidFill>
                    <a:srgbClr val="FF0000"/>
                  </a:solidFill>
                </a:rPr>
                <a:t>设置模型输入参数的不同值，模拟不同的交叉口交通运行情况</a:t>
              </a:r>
              <a:r>
                <a:rPr lang="zh-CN" altLang="zh-CN" sz="1200" dirty="0"/>
                <a:t>，进行仿真，获取不同场景下不同信号控制策略的仿真参数，</a:t>
              </a:r>
              <a:r>
                <a:rPr lang="zh-CN" altLang="en-US" sz="1200" dirty="0"/>
                <a:t>获取</a:t>
              </a:r>
              <a:r>
                <a:rPr lang="zh-CN" altLang="zh-CN" sz="1200" dirty="0"/>
                <a:t>仿真数据库，进一步开放基于</a:t>
              </a:r>
              <a:r>
                <a:rPr lang="zh-CN" altLang="en-US" sz="1200" dirty="0"/>
                <a:t>仿真数据的</a:t>
              </a:r>
              <a:r>
                <a:rPr lang="zh-CN" altLang="zh-CN" sz="1200" dirty="0"/>
                <a:t>支持向量的控制策略分类器</a:t>
              </a:r>
              <a:r>
                <a:rPr lang="zh-CN" altLang="en-US" sz="1200" dirty="0"/>
                <a:t>。</a:t>
              </a:r>
              <a:endParaRPr lang="en-US" altLang="zh-CN" sz="1200" dirty="0">
                <a:solidFill>
                  <a:srgbClr val="FF0000"/>
                </a:solidFill>
                <a:cs typeface="+mn-ea"/>
                <a:sym typeface="+mn-lt"/>
              </a:endParaRPr>
            </a:p>
          </p:txBody>
        </p:sp>
      </p:grpSp>
      <p:pic>
        <p:nvPicPr>
          <p:cNvPr id="2" name="图片 1"/>
          <p:cNvPicPr>
            <a:picLocks noChangeAspect="1"/>
          </p:cNvPicPr>
          <p:nvPr/>
        </p:nvPicPr>
        <p:blipFill>
          <a:blip r:embed="rId3"/>
          <a:stretch>
            <a:fillRect/>
          </a:stretch>
        </p:blipFill>
        <p:spPr>
          <a:xfrm>
            <a:off x="386873" y="2787774"/>
            <a:ext cx="4410177" cy="2170444"/>
          </a:xfrm>
          <a:prstGeom prst="rect">
            <a:avLst/>
          </a:prstGeom>
        </p:spPr>
      </p:pic>
      <p:pic>
        <p:nvPicPr>
          <p:cNvPr id="3" name="图片 2"/>
          <p:cNvPicPr>
            <a:picLocks noChangeAspect="1"/>
          </p:cNvPicPr>
          <p:nvPr/>
        </p:nvPicPr>
        <p:blipFill>
          <a:blip r:embed="rId4"/>
          <a:stretch>
            <a:fillRect/>
          </a:stretch>
        </p:blipFill>
        <p:spPr>
          <a:xfrm>
            <a:off x="4859411" y="1146788"/>
            <a:ext cx="4254567" cy="1209682"/>
          </a:xfrm>
          <a:prstGeom prst="rect">
            <a:avLst/>
          </a:prstGeom>
        </p:spPr>
      </p:pic>
    </p:spTree>
    <p:extLst>
      <p:ext uri="{BB962C8B-B14F-4D97-AF65-F5344CB8AC3E}">
        <p14:creationId xmlns:p14="http://schemas.microsoft.com/office/powerpoint/2010/main" val="862849631"/>
      </p:ext>
    </p:extLst>
  </p:cSld>
  <p:clrMapOvr>
    <a:masterClrMapping/>
  </p:clrMapOvr>
  <p:transition spd="slow" advClick="0" advTm="0">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2"/>
          <p:cNvSpPr>
            <a:spLocks noChangeArrowheads="1"/>
          </p:cNvSpPr>
          <p:nvPr/>
        </p:nvSpPr>
        <p:spPr bwMode="auto">
          <a:xfrm>
            <a:off x="5148064" y="176213"/>
            <a:ext cx="2232224"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r"/>
            <a:r>
              <a:rPr lang="zh-CN" altLang="en-US" sz="1400" dirty="0">
                <a:solidFill>
                  <a:schemeClr val="bg1"/>
                </a:solidFill>
                <a:latin typeface="微软雅黑" pitchFamily="34" charset="-122"/>
                <a:ea typeface="微软雅黑" pitchFamily="34" charset="-122"/>
              </a:rPr>
              <a:t>技术路线及工作基础</a:t>
            </a:r>
          </a:p>
        </p:txBody>
      </p:sp>
      <p:sp>
        <p:nvSpPr>
          <p:cNvPr id="3" name="矩形 2"/>
          <p:cNvSpPr/>
          <p:nvPr/>
        </p:nvSpPr>
        <p:spPr>
          <a:xfrm>
            <a:off x="8564563" y="258763"/>
            <a:ext cx="184150" cy="13811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a:latin typeface="微软雅黑" pitchFamily="34" charset="-122"/>
              <a:ea typeface="微软雅黑" pitchFamily="34" charset="-122"/>
            </a:endParaRPr>
          </a:p>
        </p:txBody>
      </p:sp>
      <p:sp>
        <p:nvSpPr>
          <p:cNvPr id="4" name="矩形 3"/>
          <p:cNvSpPr/>
          <p:nvPr/>
        </p:nvSpPr>
        <p:spPr>
          <a:xfrm>
            <a:off x="8329613" y="258763"/>
            <a:ext cx="182562" cy="13811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a:latin typeface="微软雅黑" pitchFamily="34" charset="-122"/>
              <a:ea typeface="微软雅黑" pitchFamily="34" charset="-122"/>
            </a:endParaRPr>
          </a:p>
        </p:txBody>
      </p:sp>
      <p:sp>
        <p:nvSpPr>
          <p:cNvPr id="5" name="矩形 4"/>
          <p:cNvSpPr/>
          <p:nvPr/>
        </p:nvSpPr>
        <p:spPr>
          <a:xfrm>
            <a:off x="7859713" y="258763"/>
            <a:ext cx="184150" cy="13811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a:latin typeface="微软雅黑" pitchFamily="34" charset="-122"/>
              <a:ea typeface="微软雅黑" pitchFamily="34" charset="-122"/>
            </a:endParaRPr>
          </a:p>
        </p:txBody>
      </p:sp>
      <p:sp>
        <p:nvSpPr>
          <p:cNvPr id="6" name="矩形 5"/>
          <p:cNvSpPr/>
          <p:nvPr/>
        </p:nvSpPr>
        <p:spPr>
          <a:xfrm>
            <a:off x="8093076" y="258763"/>
            <a:ext cx="184150" cy="138112"/>
          </a:xfrm>
          <a:prstGeom prst="rect">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a:latin typeface="微软雅黑" pitchFamily="34" charset="-122"/>
              <a:ea typeface="微软雅黑" pitchFamily="34" charset="-122"/>
            </a:endParaRPr>
          </a:p>
        </p:txBody>
      </p:sp>
      <p:sp>
        <p:nvSpPr>
          <p:cNvPr id="7" name="矩形 6"/>
          <p:cNvSpPr/>
          <p:nvPr/>
        </p:nvSpPr>
        <p:spPr>
          <a:xfrm>
            <a:off x="7626350" y="258763"/>
            <a:ext cx="184150" cy="13811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a:latin typeface="微软雅黑" pitchFamily="34" charset="-122"/>
              <a:ea typeface="微软雅黑" pitchFamily="34" charset="-122"/>
            </a:endParaRPr>
          </a:p>
        </p:txBody>
      </p:sp>
      <p:sp>
        <p:nvSpPr>
          <p:cNvPr id="8" name="矩形 7"/>
          <p:cNvSpPr/>
          <p:nvPr/>
        </p:nvSpPr>
        <p:spPr>
          <a:xfrm>
            <a:off x="7383463" y="258763"/>
            <a:ext cx="184150" cy="138112"/>
          </a:xfrm>
          <a:prstGeom prst="rect">
            <a:avLst/>
          </a:prstGeom>
          <a:solidFill>
            <a:schemeClr val="bg1">
              <a:lumMod val="8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a:latin typeface="微软雅黑" pitchFamily="34" charset="-122"/>
              <a:ea typeface="微软雅黑" pitchFamily="34" charset="-122"/>
            </a:endParaRPr>
          </a:p>
        </p:txBody>
      </p:sp>
      <p:sp>
        <p:nvSpPr>
          <p:cNvPr id="11" name="íś1iďé">
            <a:extLst>
              <a:ext uri="{FF2B5EF4-FFF2-40B4-BE49-F238E27FC236}">
                <a16:creationId xmlns:a16="http://schemas.microsoft.com/office/drawing/2014/main" id="{07E7413E-0F7C-45EB-BFB9-FA38518ED250}"/>
              </a:ext>
            </a:extLst>
          </p:cNvPr>
          <p:cNvSpPr txBox="1"/>
          <p:nvPr/>
        </p:nvSpPr>
        <p:spPr bwMode="auto">
          <a:xfrm>
            <a:off x="105234" y="1845221"/>
            <a:ext cx="4879141" cy="334145"/>
          </a:xfrm>
          <a:prstGeom prst="rect">
            <a:avLst/>
          </a:prstGeom>
          <a:gradFill flip="none" rotWithShape="1">
            <a:gsLst>
              <a:gs pos="0">
                <a:schemeClr val="accent5">
                  <a:lumMod val="20000"/>
                  <a:lumOff val="80000"/>
                  <a:shade val="30000"/>
                  <a:satMod val="115000"/>
                </a:schemeClr>
              </a:gs>
              <a:gs pos="50000">
                <a:schemeClr val="accent5">
                  <a:lumMod val="20000"/>
                  <a:lumOff val="80000"/>
                  <a:shade val="67500"/>
                  <a:satMod val="115000"/>
                </a:schemeClr>
              </a:gs>
              <a:gs pos="100000">
                <a:schemeClr val="accent5">
                  <a:lumMod val="20000"/>
                  <a:lumOff val="80000"/>
                  <a:shade val="100000"/>
                  <a:satMod val="115000"/>
                </a:scheme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lnSpcReduction="10000"/>
          </a:bodyPr>
          <a:lstStyle/>
          <a:p>
            <a:r>
              <a:rPr lang="zh-CN" altLang="en-US" sz="1600" dirty="0">
                <a:sym typeface="+mn-lt"/>
              </a:rPr>
              <a:t>工作基础</a:t>
            </a:r>
            <a:endParaRPr lang="en-US" altLang="zh-CN" sz="1600" b="1" dirty="0">
              <a:cs typeface="+mn-ea"/>
              <a:sym typeface="+mn-lt"/>
            </a:endParaRPr>
          </a:p>
        </p:txBody>
      </p:sp>
      <p:sp>
        <p:nvSpPr>
          <p:cNvPr id="12" name="išļíḓé">
            <a:extLst>
              <a:ext uri="{FF2B5EF4-FFF2-40B4-BE49-F238E27FC236}">
                <a16:creationId xmlns:a16="http://schemas.microsoft.com/office/drawing/2014/main" id="{D92178DD-96F4-40F9-9328-3F04BF6A1BC0}"/>
              </a:ext>
            </a:extLst>
          </p:cNvPr>
          <p:cNvSpPr/>
          <p:nvPr/>
        </p:nvSpPr>
        <p:spPr bwMode="auto">
          <a:xfrm>
            <a:off x="393266" y="2323796"/>
            <a:ext cx="4591109" cy="2392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p>
            <a:pPr marL="171450" indent="-171450" algn="just">
              <a:lnSpc>
                <a:spcPct val="135000"/>
              </a:lnSpc>
              <a:buFont typeface="Wingdings" panose="05000000000000000000" pitchFamily="2" charset="2"/>
              <a:buChar char="Ø"/>
            </a:pPr>
            <a:r>
              <a:rPr lang="zh-CN" altLang="en-US" sz="1200" dirty="0"/>
              <a:t>导师主持的“面向生态驾驶的路中型公交走廊信号优先多级控制”和“基于预测的公交走廊多模信号优先协调控制”项目，针对</a:t>
            </a:r>
            <a:r>
              <a:rPr lang="zh-CN" altLang="en-US" sz="1200" b="1" dirty="0">
                <a:solidFill>
                  <a:srgbClr val="FF0000"/>
                </a:solidFill>
              </a:rPr>
              <a:t>延误和排放初步建立了估计方法</a:t>
            </a:r>
            <a:r>
              <a:rPr lang="zh-CN" altLang="en-US" sz="1200" dirty="0"/>
              <a:t>，可为该论文生态指数模型的建立提供理论基础。</a:t>
            </a:r>
            <a:endParaRPr lang="en-US" altLang="zh-CN" sz="1200" dirty="0"/>
          </a:p>
          <a:p>
            <a:pPr marL="171450" indent="-171450" algn="just">
              <a:lnSpc>
                <a:spcPct val="135000"/>
              </a:lnSpc>
              <a:buFont typeface="Wingdings" panose="05000000000000000000" pitchFamily="2" charset="2"/>
              <a:buChar char="Ø"/>
            </a:pPr>
            <a:r>
              <a:rPr lang="zh-CN" altLang="en-US" sz="1200" dirty="0"/>
              <a:t>导师以往项目中所积累的广州、中山、和济南等地交警、交委和公交部门提供的出租车、公交车轨迹数据可为论文案例部分的生态指数中</a:t>
            </a:r>
            <a:r>
              <a:rPr lang="zh-CN" altLang="en-US" sz="1200" b="1" dirty="0">
                <a:solidFill>
                  <a:srgbClr val="FF0000"/>
                </a:solidFill>
              </a:rPr>
              <a:t>能耗、排放的计算提供数据来源</a:t>
            </a:r>
            <a:r>
              <a:rPr lang="zh-CN" altLang="en-US" sz="1200" dirty="0"/>
              <a:t>。</a:t>
            </a:r>
          </a:p>
          <a:p>
            <a:pPr marL="171450" indent="-171450" algn="just">
              <a:lnSpc>
                <a:spcPct val="135000"/>
              </a:lnSpc>
              <a:buFont typeface="Wingdings" panose="05000000000000000000" pitchFamily="2" charset="2"/>
              <a:buChar char="Ø"/>
            </a:pPr>
            <a:r>
              <a:rPr lang="zh-CN" altLang="en-US" sz="1200" dirty="0"/>
              <a:t>所申请的专利</a:t>
            </a:r>
            <a:r>
              <a:rPr lang="en-US" altLang="zh-CN" sz="1200" b="1" dirty="0">
                <a:solidFill>
                  <a:srgbClr val="FF0000"/>
                </a:solidFill>
              </a:rPr>
              <a:t>《</a:t>
            </a:r>
            <a:r>
              <a:rPr lang="zh-CN" altLang="en-US" sz="1200" b="1" dirty="0">
                <a:solidFill>
                  <a:srgbClr val="FF0000"/>
                </a:solidFill>
              </a:rPr>
              <a:t>一种基于生态指数的城市交通运行评价方法</a:t>
            </a:r>
            <a:r>
              <a:rPr lang="en-US" altLang="zh-CN" sz="1200" b="1" dirty="0">
                <a:solidFill>
                  <a:srgbClr val="FF0000"/>
                </a:solidFill>
              </a:rPr>
              <a:t>》</a:t>
            </a:r>
            <a:r>
              <a:rPr lang="zh-CN" altLang="en-US" sz="1200" dirty="0"/>
              <a:t>中关于生态指数的建模可为论文生态指数的建模提供基础。</a:t>
            </a:r>
            <a:endParaRPr lang="en-US" altLang="zh-CN" sz="1200" dirty="0"/>
          </a:p>
          <a:p>
            <a:pPr algn="just">
              <a:lnSpc>
                <a:spcPct val="135000"/>
              </a:lnSpc>
            </a:pPr>
            <a:endParaRPr lang="en-US" altLang="zh-CN" sz="1200" dirty="0">
              <a:solidFill>
                <a:srgbClr val="FF0000"/>
              </a:solidFill>
              <a:cs typeface="+mn-ea"/>
              <a:sym typeface="+mn-lt"/>
            </a:endParaRPr>
          </a:p>
        </p:txBody>
      </p:sp>
      <p:sp>
        <p:nvSpPr>
          <p:cNvPr id="13" name="íś1iďé">
            <a:extLst>
              <a:ext uri="{FF2B5EF4-FFF2-40B4-BE49-F238E27FC236}">
                <a16:creationId xmlns:a16="http://schemas.microsoft.com/office/drawing/2014/main" id="{07E7413E-0F7C-45EB-BFB9-FA38518ED250}"/>
              </a:ext>
            </a:extLst>
          </p:cNvPr>
          <p:cNvSpPr txBox="1"/>
          <p:nvPr/>
        </p:nvSpPr>
        <p:spPr bwMode="auto">
          <a:xfrm>
            <a:off x="105234" y="742151"/>
            <a:ext cx="4879141" cy="334145"/>
          </a:xfrm>
          <a:prstGeom prst="rect">
            <a:avLst/>
          </a:prstGeom>
          <a:gradFill flip="none" rotWithShape="1">
            <a:gsLst>
              <a:gs pos="0">
                <a:schemeClr val="accent5">
                  <a:lumMod val="20000"/>
                  <a:lumOff val="80000"/>
                  <a:shade val="30000"/>
                  <a:satMod val="115000"/>
                </a:schemeClr>
              </a:gs>
              <a:gs pos="50000">
                <a:schemeClr val="accent5">
                  <a:lumMod val="20000"/>
                  <a:lumOff val="80000"/>
                  <a:shade val="67500"/>
                  <a:satMod val="115000"/>
                </a:schemeClr>
              </a:gs>
              <a:gs pos="100000">
                <a:schemeClr val="accent5">
                  <a:lumMod val="20000"/>
                  <a:lumOff val="80000"/>
                  <a:shade val="100000"/>
                  <a:satMod val="115000"/>
                </a:scheme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lnSpcReduction="10000"/>
          </a:bodyPr>
          <a:lstStyle/>
          <a:p>
            <a:r>
              <a:rPr lang="zh-CN" altLang="en-US" sz="1600" dirty="0">
                <a:sym typeface="+mn-lt"/>
              </a:rPr>
              <a:t>课题来源</a:t>
            </a:r>
            <a:endParaRPr lang="en-US" altLang="zh-CN" sz="1600" b="1" dirty="0">
              <a:cs typeface="+mn-ea"/>
              <a:sym typeface="+mn-lt"/>
            </a:endParaRPr>
          </a:p>
        </p:txBody>
      </p:sp>
      <p:sp>
        <p:nvSpPr>
          <p:cNvPr id="9" name="矩形 8"/>
          <p:cNvSpPr/>
          <p:nvPr/>
        </p:nvSpPr>
        <p:spPr>
          <a:xfrm>
            <a:off x="105234" y="1131627"/>
            <a:ext cx="4879141" cy="590931"/>
          </a:xfrm>
          <a:prstGeom prst="rect">
            <a:avLst/>
          </a:prstGeom>
        </p:spPr>
        <p:txBody>
          <a:bodyPr wrap="square">
            <a:spAutoFit/>
          </a:bodyPr>
          <a:lstStyle/>
          <a:p>
            <a:pPr algn="just">
              <a:lnSpc>
                <a:spcPct val="135000"/>
              </a:lnSpc>
            </a:pPr>
            <a:r>
              <a:rPr lang="zh-CN" altLang="en-US" sz="1200" dirty="0"/>
              <a:t>         国家自然科学基金项目，长距离公交走廊信号优先与车速引导协同生态控制，</a:t>
            </a:r>
            <a:r>
              <a:rPr lang="en-US" altLang="zh-CN" sz="1200" dirty="0"/>
              <a:t>2020/01-2022/04</a:t>
            </a:r>
            <a:r>
              <a:rPr lang="zh-CN" altLang="en-US" sz="1200" dirty="0"/>
              <a:t>，</a:t>
            </a:r>
            <a:r>
              <a:rPr lang="en-US" altLang="zh-CN" sz="1200" dirty="0"/>
              <a:t>28</a:t>
            </a:r>
            <a:r>
              <a:rPr lang="zh-CN" altLang="en-US" sz="1200" dirty="0"/>
              <a:t>万元。</a:t>
            </a:r>
          </a:p>
        </p:txBody>
      </p:sp>
      <p:pic>
        <p:nvPicPr>
          <p:cNvPr id="10" name="图片 9"/>
          <p:cNvPicPr>
            <a:picLocks noChangeAspect="1"/>
          </p:cNvPicPr>
          <p:nvPr/>
        </p:nvPicPr>
        <p:blipFill>
          <a:blip r:embed="rId2"/>
          <a:stretch>
            <a:fillRect/>
          </a:stretch>
        </p:blipFill>
        <p:spPr>
          <a:xfrm>
            <a:off x="5796136" y="707018"/>
            <a:ext cx="2952577" cy="4449640"/>
          </a:xfrm>
          <a:prstGeom prst="rect">
            <a:avLst/>
          </a:prstGeom>
        </p:spPr>
      </p:pic>
    </p:spTree>
    <p:extLst>
      <p:ext uri="{BB962C8B-B14F-4D97-AF65-F5344CB8AC3E}">
        <p14:creationId xmlns:p14="http://schemas.microsoft.com/office/powerpoint/2010/main" val="316064473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ELECTED" val="True"/>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11646</TotalTime>
  <Words>1621</Words>
  <Application>Microsoft Office PowerPoint</Application>
  <PresentationFormat>全屏显示(16:9)</PresentationFormat>
  <Paragraphs>125</Paragraphs>
  <Slides>12</Slides>
  <Notes>11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12</vt:i4>
      </vt:variant>
    </vt:vector>
  </HeadingPairs>
  <TitlesOfParts>
    <vt:vector size="19" baseType="lpstr">
      <vt:lpstr>微软雅黑</vt:lpstr>
      <vt:lpstr>Arial</vt:lpstr>
      <vt:lpstr>Calibri</vt:lpstr>
      <vt:lpstr>Impact</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哎呀小小草</dc:title>
  <dc:subject>哎呀小小草</dc:subject>
  <dc:creator>哎呀小小草</dc:creator>
  <cp:keywords>https:/800sucai.taobao.com</cp:keywords>
  <dc:description>https://800sucai.taobao.com</dc:description>
  <cp:lastModifiedBy>2392839367@qq.com</cp:lastModifiedBy>
  <cp:revision>72</cp:revision>
  <dcterms:created xsi:type="dcterms:W3CDTF">2014-09-01T14:19:38Z</dcterms:created>
  <dcterms:modified xsi:type="dcterms:W3CDTF">2021-09-22T12:30:40Z</dcterms:modified>
  <cp:category>https://800sucai.taobao.com</cp:category>
</cp:coreProperties>
</file>