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73" r:id="rId6"/>
    <p:sldId id="288" r:id="rId7"/>
    <p:sldId id="329" r:id="rId8"/>
    <p:sldId id="401" r:id="rId9"/>
    <p:sldId id="358" r:id="rId10"/>
    <p:sldId id="359" r:id="rId11"/>
    <p:sldId id="362" r:id="rId12"/>
    <p:sldId id="389" r:id="rId13"/>
    <p:sldId id="390" r:id="rId14"/>
    <p:sldId id="391" r:id="rId15"/>
    <p:sldId id="393" r:id="rId16"/>
    <p:sldId id="398" r:id="rId17"/>
    <p:sldId id="392" r:id="rId18"/>
    <p:sldId id="394" r:id="rId19"/>
    <p:sldId id="395" r:id="rId20"/>
    <p:sldId id="396" r:id="rId21"/>
    <p:sldId id="399" r:id="rId22"/>
    <p:sldId id="400" r:id="rId23"/>
    <p:sldId id="275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>
        <p:scale>
          <a:sx n="98" d="100"/>
          <a:sy n="98" d="100"/>
        </p:scale>
        <p:origin x="16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320089" y="4298571"/>
            <a:ext cx="2653552" cy="749082"/>
          </a:xfrm>
        </p:spPr>
        <p:txBody>
          <a:bodyPr>
            <a:normAutofit/>
          </a:bodyPr>
          <a:lstStyle/>
          <a:p>
            <a:r>
              <a:rPr lang="zh-CN" altLang="en-US" sz="2400" b="1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汇报人：樊宇宇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-4011539" y="500786"/>
            <a:ext cx="14849166" cy="2775151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             </a:t>
            </a:r>
            <a:r>
              <a:rPr lang="zh-CN" altLang="en-US" sz="9600" dirty="0">
                <a:solidFill>
                  <a:schemeClr val="accent1">
                    <a:lumMod val="75000"/>
                  </a:schemeClr>
                </a:solidFill>
                <a:ea typeface="华文新魏" panose="02010800040101010101" pitchFamily="2" charset="-122"/>
              </a:rPr>
              <a:t>进度汇报</a:t>
            </a:r>
            <a:endParaRPr lang="en-US" altLang="zh-CN" sz="9600" dirty="0">
              <a:solidFill>
                <a:schemeClr val="accent1">
                  <a:lumMod val="75000"/>
                </a:schemeClr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37" y="378123"/>
            <a:ext cx="10850563" cy="10286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92629" y="1031494"/>
            <a:ext cx="9441815" cy="25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1031240"/>
            <a:ext cx="8314055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37" y="378123"/>
            <a:ext cx="10850563" cy="10286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92629" y="1031494"/>
            <a:ext cx="9441815" cy="25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2735" y="2219325"/>
            <a:ext cx="4818380" cy="2419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本文要求标记者写以下三种prompts：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Plain：简单地要求标记者想出任意一个任务，同时确保任务有足够的多样性。</a:t>
            </a:r>
            <a:endParaRPr lang="zh-CN" altLang="en-US"/>
          </a:p>
          <a:p>
            <a:r>
              <a:rPr lang="zh-CN" altLang="en-US"/>
              <a:t>2. Few-shot：要求标记者提出一条指令，以及该指令的多个查询-回复对。</a:t>
            </a:r>
            <a:endParaRPr lang="zh-CN" altLang="en-US"/>
          </a:p>
          <a:p>
            <a:r>
              <a:rPr lang="zh-CN" altLang="en-US"/>
              <a:t>3. user-based：在OpenAI API中存在许多用例，要求标记者提出与这些用例相对应的prompts。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1871345"/>
            <a:ext cx="6386195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72" y="17682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3429000"/>
            <a:ext cx="8795385" cy="2172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377315" y="1277620"/>
                <a:ext cx="8526780" cy="17735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                                                             </a:t>
                </a:r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 </a:t>
                </a:r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5" y="1277620"/>
                <a:ext cx="8526780" cy="1773555"/>
              </a:xfrm>
              <a:prstGeom prst="rect">
                <a:avLst/>
              </a:prstGeom>
              <a:blipFill rotWithShape="1">
                <a:blip r:embed="rId2"/>
                <a:stretch>
                  <a:fillRect b="-1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90320" y="909320"/>
            <a:ext cx="955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Bradley-Terry</a:t>
            </a:r>
            <a:r>
              <a:rPr lang="zh-CN" altLang="en-US"/>
              <a:t>模型（用于比较两个对象的相对优势，在这里即回答</a:t>
            </a:r>
            <a:r>
              <a:rPr lang="en-US" altLang="zh-CN"/>
              <a:t>w</a:t>
            </a:r>
            <a:r>
              <a:rPr lang="zh-CN" altLang="en-US"/>
              <a:t>战胜回答</a:t>
            </a:r>
            <a:r>
              <a:rPr lang="en-US" altLang="zh-CN"/>
              <a:t> l </a:t>
            </a:r>
            <a:r>
              <a:rPr lang="zh-CN" altLang="en-US"/>
              <a:t>的概率）：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2240" y="5836920"/>
            <a:ext cx="970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其实就是Bradley–Terry model在训练数据集</a:t>
            </a:r>
            <a:r>
              <a:rPr lang="en-US" altLang="zh-CN"/>
              <a:t>D</a:t>
            </a:r>
            <a:r>
              <a:rPr lang="zh-CN" altLang="en-US"/>
              <a:t>上的Maximum likelihood estimation（MLE）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386320" y="1915160"/>
            <a:ext cx="9144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00720" y="1925320"/>
            <a:ext cx="2408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一个回答的好坏（符不符合人类的偏好）靠</a:t>
            </a:r>
            <a:r>
              <a:rPr lang="en-US" altLang="zh-CN"/>
              <a:t>reward</a:t>
            </a:r>
            <a:r>
              <a:rPr lang="zh-CN" altLang="en-US"/>
              <a:t>函数来评估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453120" y="3215640"/>
                <a:ext cx="2428240" cy="65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/>
                  <a:t>方法的得分尽可能大于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方法的得分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120" y="3215640"/>
                <a:ext cx="2428240" cy="6578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V="1">
            <a:off x="7305040" y="3632200"/>
            <a:ext cx="1097280" cy="518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72" y="17682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1083945"/>
            <a:ext cx="10404475" cy="3908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1680" y="5207000"/>
            <a:ext cx="718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为什么要加</a:t>
            </a:r>
            <a:r>
              <a:rPr lang="en-US" altLang="zh-CN"/>
              <a:t>KL</a:t>
            </a:r>
            <a:r>
              <a:rPr lang="zh-CN" altLang="en-US"/>
              <a:t>散度那一项呢？</a:t>
            </a:r>
            <a:r>
              <a:rPr lang="en-US" altLang="zh-CN"/>
              <a:t>Importance sampling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83120" y="3040380"/>
            <a:ext cx="389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预训练自回归损失（防止灾难性遗忘）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492240" y="3124200"/>
            <a:ext cx="690880" cy="284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72" y="17682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840" y="1285240"/>
            <a:ext cx="811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为什么要加</a:t>
            </a:r>
            <a:r>
              <a:rPr lang="en-US" altLang="zh-CN">
                <a:highlight>
                  <a:srgbClr val="FFFF00"/>
                </a:highlight>
              </a:rPr>
              <a:t>KL</a:t>
            </a:r>
            <a:r>
              <a:rPr lang="zh-CN" altLang="en-US">
                <a:highlight>
                  <a:srgbClr val="FFFF00"/>
                </a:highlight>
              </a:rPr>
              <a:t>散度那一项呢？</a:t>
            </a:r>
            <a:r>
              <a:rPr lang="en-US" altLang="zh-CN">
                <a:highlight>
                  <a:srgbClr val="FFFF00"/>
                </a:highlight>
              </a:rPr>
              <a:t>Importance sampling</a:t>
            </a:r>
            <a:r>
              <a:rPr lang="zh-CN" altLang="en-US">
                <a:highlight>
                  <a:srgbClr val="FFFF00"/>
                </a:highlight>
              </a:rPr>
              <a:t>导致的方差不一致的问题！</a:t>
            </a:r>
            <a:endParaRPr lang="zh-CN" altLang="en-US">
              <a:highlight>
                <a:srgbClr val="FFFF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811020"/>
            <a:ext cx="5539740" cy="3509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8800" y="2090420"/>
            <a:ext cx="39420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 sz="2400"/>
              <a:t>在</a:t>
            </a:r>
            <a:r>
              <a:rPr lang="en-US" altLang="zh-CN" sz="2400"/>
              <a:t>PPO</a:t>
            </a:r>
            <a:r>
              <a:rPr lang="zh-CN" altLang="en-US" sz="2400"/>
              <a:t>算法里面，这个</a:t>
            </a:r>
            <a:r>
              <a:rPr lang="en-US" altLang="zh-CN" sz="2400"/>
              <a:t>p(x)</a:t>
            </a:r>
            <a:r>
              <a:rPr lang="zh-CN" altLang="en-US" sz="2400"/>
              <a:t>就是上一轮刚刚更新过后的</a:t>
            </a:r>
            <a:r>
              <a:rPr lang="en-US" altLang="zh-CN" sz="2400"/>
              <a:t>policy network</a:t>
            </a:r>
            <a:r>
              <a:rPr lang="zh-CN" altLang="en-US" sz="2400"/>
              <a:t>给出的</a:t>
            </a:r>
            <a:r>
              <a:rPr lang="en-US" altLang="zh-CN" sz="2400"/>
              <a:t>p(a|s)</a:t>
            </a:r>
            <a:r>
              <a:rPr lang="zh-CN" altLang="en-US" sz="2400"/>
              <a:t>分布，这里的</a:t>
            </a:r>
            <a:r>
              <a:rPr lang="en-US" altLang="zh-CN" sz="2400"/>
              <a:t>q(x)</a:t>
            </a:r>
            <a:r>
              <a:rPr lang="zh-CN" altLang="en-US" sz="2400"/>
              <a:t>是好几轮之前的</a:t>
            </a:r>
            <a:r>
              <a:rPr lang="en-US" altLang="zh-CN" sz="2400">
                <a:sym typeface="+mn-ea"/>
              </a:rPr>
              <a:t>policy network</a:t>
            </a:r>
            <a:r>
              <a:rPr lang="zh-CN" altLang="en-US" sz="2400">
                <a:sym typeface="+mn-ea"/>
              </a:rPr>
              <a:t>给出的</a:t>
            </a:r>
            <a:r>
              <a:rPr lang="en-US" altLang="zh-CN" sz="2400">
                <a:sym typeface="+mn-ea"/>
              </a:rPr>
              <a:t>p(a|s)</a:t>
            </a:r>
            <a:r>
              <a:rPr lang="zh-CN" altLang="en-US" sz="2400">
                <a:sym typeface="+mn-ea"/>
              </a:rPr>
              <a:t>分布（也就是最近一次采样的结果）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72" y="17682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700"/>
            <a:ext cx="5481955" cy="4800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1656715"/>
            <a:ext cx="5699125" cy="3544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55270" y="201295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sz="3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Direct preference optimization: Your language model is secretly a reward model</a:t>
            </a:r>
            <a:br>
              <a:rPr lang="zh-CN" altLang="en-US" sz="3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1417320"/>
            <a:ext cx="1062164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55270" y="0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Direct preference optimization: Your language model is secretly a reward model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972185"/>
            <a:ext cx="1110742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55270" y="0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Direct preference optimization: Your language model is secretly a reward model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797560"/>
            <a:ext cx="411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然后我们定义一个概率分布：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0" y="1239520"/>
            <a:ext cx="428244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33120" y="1894840"/>
                <a:ext cx="9540240" cy="66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sub>
                          </m:sSub>
                        </m:e>
                      </m:sPre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~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𝑙𝑜𝑔𝑍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)] = </m:t>
                      </m:r>
                      <m:sPre>
                        <m:sPre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 ||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))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𝑙𝑜𝑔𝑍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)]</m:t>
                          </m:r>
                        </m:e>
                      </m:sPre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1894840"/>
                <a:ext cx="9540240" cy="6629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87680" y="2801620"/>
            <a:ext cx="858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当且仅当π=π*时，KL项取到最小值0。因此我们可以得到最优LM的显式表达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401570" y="3235960"/>
            <a:ext cx="6042025" cy="828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7680" y="3944620"/>
            <a:ext cx="858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</a:t>
            </a:r>
            <a:r>
              <a:rPr lang="en-US" altLang="zh-CN"/>
              <a:t>z</a:t>
            </a:r>
            <a:r>
              <a:rPr lang="zh-CN" altLang="en-US"/>
              <a:t>不方便做计算，所以对上式做简单的变换可以得到：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95" y="4312920"/>
            <a:ext cx="5210175" cy="760730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2817495" y="5237480"/>
            <a:ext cx="6900545" cy="107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660400" y="4933315"/>
            <a:ext cx="355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将其带入</a:t>
            </a:r>
            <a:r>
              <a:rPr lang="en-US" altLang="zh-CN">
                <a:sym typeface="+mn-ea"/>
              </a:rPr>
              <a:t>Bradley-Terry</a:t>
            </a:r>
            <a:r>
              <a:rPr lang="zh-CN" altLang="en-US">
                <a:sym typeface="+mn-ea"/>
              </a:rPr>
              <a:t>模型：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55270" y="0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Direct preference optimization: Your language model is secretly a reward model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535" y="1356360"/>
            <a:ext cx="6900545" cy="107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660400" y="899795"/>
            <a:ext cx="355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将其带入</a:t>
            </a:r>
            <a:r>
              <a:rPr lang="en-US" altLang="zh-CN">
                <a:sym typeface="+mn-ea"/>
              </a:rPr>
              <a:t>Bradley-Terry</a:t>
            </a:r>
            <a:r>
              <a:rPr lang="zh-CN" altLang="en-US">
                <a:sym typeface="+mn-ea"/>
              </a:rPr>
              <a:t>模型：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60400" y="2459355"/>
                <a:ext cx="835025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我们会发现，因为我们只关心两个</a:t>
                </a:r>
                <a:r>
                  <a:rPr lang="en-US" altLang="zh-CN"/>
                  <a:t>reward</a:t>
                </a:r>
                <a:r>
                  <a:rPr lang="zh-CN" altLang="en-US"/>
                  <a:t>的差值，所以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被我们消掉了，所以可以转而用MLE直接在这个概率模型上直接优化LM，去得到我们希望的最优的π*。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459355"/>
                <a:ext cx="8350250" cy="645160"/>
              </a:xfrm>
              <a:prstGeom prst="rect">
                <a:avLst/>
              </a:prstGeom>
              <a:blipFill rotWithShape="1">
                <a:blip r:embed="rId2"/>
                <a:stretch>
                  <a:fillRect r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56920" y="3429000"/>
            <a:ext cx="355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所以最终</a:t>
            </a:r>
            <a:r>
              <a:rPr lang="en-US" altLang="zh-CN">
                <a:sym typeface="+mn-ea"/>
              </a:rPr>
              <a:t>dpo</a:t>
            </a:r>
            <a:r>
              <a:rPr lang="zh-CN" altLang="en-US">
                <a:sym typeface="+mn-ea"/>
              </a:rPr>
              <a:t>算法优化的目标是：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95935" y="4184015"/>
            <a:ext cx="11024235" cy="972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20590" y="961921"/>
            <a:ext cx="12521835" cy="4778319"/>
            <a:chOff x="-930109" y="1051361"/>
            <a:chExt cx="12521835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10" name="íśľíḍé"/>
            <p:cNvSpPr/>
            <p:nvPr>
              <p:custDataLst>
                <p:tags r:id="rId2"/>
              </p:custDataLst>
            </p:nvPr>
          </p:nvSpPr>
          <p:spPr>
            <a:xfrm>
              <a:off x="6281455" y="3855543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>
              <p:custDataLst>
                <p:tags r:id="rId3"/>
              </p:custDataLst>
            </p:nvPr>
          </p:nvSpPr>
          <p:spPr>
            <a:xfrm>
              <a:off x="6281455" y="247585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>
              <p:custDataLst>
                <p:tags r:id="rId4"/>
              </p:custDataLst>
            </p:nvPr>
          </p:nvSpPr>
          <p:spPr>
            <a:xfrm>
              <a:off x="6281454" y="1095537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7022719" y="4546506"/>
              <a:ext cx="4057658" cy="56759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endParaRPr lang="zh-CN" altLang="en-US" sz="24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7022719" y="3099742"/>
              <a:ext cx="1560531" cy="5784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endParaRPr lang="zh-CN" altLang="en-US" sz="24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1000" y="1494822"/>
              <a:ext cx="4057659" cy="54405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endParaRPr lang="zh-CN" altLang="en-US" sz="2400" b="1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5"/>
              </p:custDataLst>
            </p:nvPr>
          </p:nvCxnSpPr>
          <p:spPr>
            <a:xfrm>
              <a:off x="6951000" y="1719886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6"/>
              </p:custDataLst>
            </p:nvPr>
          </p:nvCxnSpPr>
          <p:spPr>
            <a:xfrm>
              <a:off x="6951000" y="3071872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7"/>
              </p:custDataLst>
            </p:nvPr>
          </p:nvCxnSpPr>
          <p:spPr>
            <a:xfrm>
              <a:off x="7022238" y="4424012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6915434" y="1046941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关于强化学习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6994809" y="2432536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关于论文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6922947" y="3741950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下周规划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55270" y="0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Direct preference optimization: Your language model is secretly a reward model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94335" y="760095"/>
            <a:ext cx="11024235" cy="972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7200" y="1506220"/>
            <a:ext cx="407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对这个目标函数</a:t>
            </a:r>
            <a:r>
              <a:rPr lang="zh-CN" altLang="en-US">
                <a:highlight>
                  <a:srgbClr val="FFFF00"/>
                </a:highlight>
              </a:rPr>
              <a:t>求导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57200" y="1877060"/>
                <a:ext cx="9970770" cy="1056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,  </m:t>
                    </m:r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𝜽</m:t>
                            </m:r>
                          </m:sub>
                        </m:sSub>
                      </m:e>
                    </m:acc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𝒘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𝜷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𝒍𝒐𝒈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𝒓𝒆𝒇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77060"/>
                <a:ext cx="9970770" cy="1056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1"/>
              </p:nvPr>
            </p:nvSpPr>
            <p:spPr>
              <a:xfrm>
                <a:off x="140335" y="2499995"/>
                <a:ext cx="13372465" cy="4225290"/>
              </a:xfrm>
            </p:spPr>
            <p:txBody>
              <a:bodyPr/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𝐷𝑃𝑂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)~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∗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:r>
                  <a:rPr lang="en-US" altLang="zh-CN" sz="180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 −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)~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∗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∗(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)) ∗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:r>
                  <a:rPr lang="en-US" altLang="zh-CN" sz="180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 −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)~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[(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)) ∗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)) =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−[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 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]</m:t>
                            </m:r>
                          </m:sup>
                        </m:sSup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:r>
                  <a:rPr lang="en-US" altLang="zh-CN" sz="1800" i="1">
                    <a:latin typeface="Cambria Math" panose="02040503050406030204" charset="0"/>
                    <a:cs typeface="Cambria Math" panose="0204050305040603020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</m:t>
                            </m:r>
                          </m:sup>
                        </m:sSup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  = 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−[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−  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 ]</m:t>
                            </m:r>
                          </m:sup>
                        </m:sSup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−  </m:t>
                    </m:r>
                    <m:acc>
                      <m:accPr>
                        <m:chr m:val="̅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)) 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+ 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)]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:r>
                  <a:rPr lang="en-US" altLang="zh-CN" sz="1800" i="1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 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)] 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SzPct val="2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𝜵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𝑫𝑷𝑶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𝒓𝒆𝒇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 = −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𝜷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𝒘</m:t>
                                </m:r>
                                <m:r>
                                  <a:rPr lang="en-US" altLang="zh-CN" sz="20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)~</m:t>
                        </m:r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𝑫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 [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𝝈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𝜽</m:t>
                            </m:r>
                          </m:sub>
                        </m:sSub>
                      </m:e>
                    </m:acc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𝒍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) −  </m:t>
                    </m:r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𝜽</m:t>
                            </m:r>
                          </m:sub>
                        </m:sSub>
                      </m:e>
                    </m:acc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𝒘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)) 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∗ 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𝜵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𝒍𝒐𝒈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𝒘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) 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𝜵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𝒍𝒐𝒈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𝒍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charset="0"/>
                        <a:cs typeface="Cambria Math" panose="02040503050406030204" charset="0"/>
                      </a:rPr>
                      <m:t>))]</m:t>
                    </m:r>
                  </m:oMath>
                </a14:m>
                <a:r>
                  <a:rPr lang="en-US" altLang="zh-CN" sz="2000" b="1"/>
                  <a:t>  </a:t>
                </a:r>
                <a:endParaRPr lang="en-US" altLang="zh-CN" sz="2000" b="1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140335" y="2499995"/>
                <a:ext cx="13372465" cy="422529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5806440" y="5971540"/>
            <a:ext cx="579120" cy="2641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50130" y="6235700"/>
            <a:ext cx="297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隐含的</a:t>
            </a:r>
            <a:r>
              <a:rPr lang="en-US" altLang="zh-CN"/>
              <a:t>reward</a:t>
            </a:r>
            <a:r>
              <a:rPr lang="zh-CN" altLang="en-US"/>
              <a:t>函数的误差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32" y="2771530"/>
            <a:ext cx="10850564" cy="501162"/>
          </a:xfrm>
        </p:spPr>
        <p:txBody>
          <a:bodyPr>
            <a:noAutofit/>
          </a:bodyPr>
          <a:lstStyle/>
          <a:p>
            <a:r>
              <a:rPr lang="zh-CN" altLang="en-US" sz="6600">
                <a:solidFill>
                  <a:schemeClr val="accent1">
                    <a:lumMod val="75000"/>
                  </a:schemeClr>
                </a:solidFill>
              </a:rPr>
              <a:t>感谢</a:t>
            </a:r>
            <a:r>
              <a:rPr lang="zh-CN" altLang="en-US" sz="6600" smtClean="0">
                <a:solidFill>
                  <a:schemeClr val="accent1">
                    <a:lumMod val="75000"/>
                  </a:schemeClr>
                </a:solidFill>
              </a:rPr>
              <a:t>老师聆听！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691" y="2574646"/>
            <a:ext cx="2924924" cy="96038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论文汇报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4" y="2680676"/>
            <a:ext cx="886883" cy="748323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352" y="45383"/>
            <a:ext cx="10850563" cy="1028699"/>
          </a:xfrm>
        </p:spPr>
        <p:txBody>
          <a:bodyPr/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Deep Reinforcement Learning from Human Preferences.</a:t>
            </a:r>
            <a:b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56434" y="660019"/>
            <a:ext cx="9248775" cy="266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7285" y="1217648"/>
            <a:ext cx="10351770" cy="4888179"/>
            <a:chOff x="1232535" y="1219553"/>
            <a:chExt cx="10351770" cy="4888179"/>
          </a:xfrm>
        </p:grpSpPr>
        <p:grpSp>
          <p:nvGrpSpPr>
            <p:cNvPr id="3" name="íṩḷiḍe"/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/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8" name="iṥ1ïḓe"/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9" name="ïṣlidé"/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8" name="iSľíḓè"/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grpSp>
          <p:nvGrpSpPr>
            <p:cNvPr id="9" name="išḷîde"/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/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6" name="i$ḷíďé"/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grpSp>
          <p:nvGrpSpPr>
            <p:cNvPr id="10" name="iṣḻîḑe"/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11" name="î$lîdê"/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4" name="îṧļiḑê"/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sp>
          <p:nvSpPr>
            <p:cNvPr id="12" name="îṥļiḓe"/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grpSp>
          <p:nvGrpSpPr>
            <p:cNvPr id="13" name="ïṩliḓe"/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/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2" name="ïṥľïďè"/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</p:grpSp>
        <p:grpSp>
          <p:nvGrpSpPr>
            <p:cNvPr id="14" name="íşḷiḋè"/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/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/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/>
                </a:p>
              </p:txBody>
            </p:sp>
            <p:sp>
              <p:nvSpPr>
                <p:cNvPr id="30" name="îṥ1îďe"/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/>
                </a:p>
              </p:txBody>
            </p:sp>
          </p:grpSp>
          <p:grpSp>
            <p:nvGrpSpPr>
              <p:cNvPr id="26" name="ïś1îḍê"/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/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/>
                </a:p>
              </p:txBody>
            </p:sp>
            <p:sp>
              <p:nvSpPr>
                <p:cNvPr id="28" name="îSļîḋé"/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/>
                </a:p>
              </p:txBody>
            </p:sp>
          </p:grpSp>
        </p:grpSp>
        <p:sp>
          <p:nvSpPr>
            <p:cNvPr id="20" name="ïsļîdê"/>
            <p:cNvSpPr txBox="1"/>
            <p:nvPr/>
          </p:nvSpPr>
          <p:spPr>
            <a:xfrm>
              <a:off x="1816735" y="1460853"/>
              <a:ext cx="2628265" cy="85725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600" dirty="0"/>
                <a:t>怎样在缺乏reward函数或者这个函数不方便设计的时候去使用强化学习方法？.</a:t>
              </a:r>
              <a:endParaRPr lang="zh-CN" altLang="en-US" sz="1600" dirty="0"/>
            </a:p>
          </p:txBody>
        </p:sp>
        <p:sp>
          <p:nvSpPr>
            <p:cNvPr id="22" name="işḷîďe"/>
            <p:cNvSpPr txBox="1"/>
            <p:nvPr/>
          </p:nvSpPr>
          <p:spPr>
            <a:xfrm>
              <a:off x="7168515" y="1600553"/>
              <a:ext cx="4415790" cy="53721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600" dirty="0"/>
                <a:t>让模型产生更符合人期望的轨迹（也就是（state,action）序列）同时做尽可能少的询问</a:t>
              </a:r>
              <a:endParaRPr lang="en-US" altLang="zh-CN" sz="1600" dirty="0"/>
            </a:p>
          </p:txBody>
        </p:sp>
        <p:sp>
          <p:nvSpPr>
            <p:cNvPr id="24" name="îşļíḓé"/>
            <p:cNvSpPr txBox="1"/>
            <p:nvPr/>
          </p:nvSpPr>
          <p:spPr>
            <a:xfrm>
              <a:off x="7606665" y="2991203"/>
              <a:ext cx="3763010" cy="53721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以三元组形势来存储（片段1，片段2，偏好分布），其中偏好分布有三种可选{1，0}/ {0，1} /{0.5,0.5}（根据人类给出的偏好标签来做出选择）</a:t>
              </a:r>
              <a:endParaRPr lang="zh-CN" altLang="en-US" sz="1600" dirty="0"/>
            </a:p>
          </p:txBody>
        </p:sp>
        <p:sp>
          <p:nvSpPr>
            <p:cNvPr id="41" name="ïšļide"/>
            <p:cNvSpPr txBox="1"/>
            <p:nvPr/>
          </p:nvSpPr>
          <p:spPr>
            <a:xfrm>
              <a:off x="1232535" y="3528413"/>
              <a:ext cx="3138805" cy="53721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/>
                <a:t>根据人类偏好去拟合一个reward 函数并且不断迭代更新这个函数</a:t>
              </a:r>
              <a:endParaRPr lang="zh-CN" altLang="en-US" sz="1600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31360" y="1598930"/>
            <a:ext cx="119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需要解决的问题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40120" y="1894840"/>
            <a:ext cx="1037590" cy="923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基本的想法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57065" y="3418205"/>
            <a:ext cx="101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怎样去做？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03645" y="3319780"/>
            <a:ext cx="97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数据存储形式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4125595"/>
            <a:ext cx="387350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17" y="45383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Deep Reinforcement Learning from Human Preferences.</a:t>
            </a:r>
            <a:b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39339" y="679069"/>
            <a:ext cx="8644890" cy="762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891540"/>
            <a:ext cx="4964430" cy="53206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322570" y="1196340"/>
            <a:ext cx="2949575" cy="588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KEY Pointers: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86070" y="1703705"/>
            <a:ext cx="578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(1)偏好预测怎么计算？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0" y="2072005"/>
            <a:ext cx="6637020" cy="101346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57825" y="3373120"/>
            <a:ext cx="485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(2)优化目标?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90" y="3741420"/>
            <a:ext cx="6553200" cy="9525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57825" y="4773930"/>
            <a:ext cx="485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(3)选择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pair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去做询问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57825" y="5423535"/>
            <a:ext cx="656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(4)怎么根据reward_hat函数和传统的RL算法结合然后预测了一    个policy函数？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8790" y="0"/>
            <a:ext cx="10595610" cy="103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A2C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038225"/>
            <a:ext cx="5245100" cy="2884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3889375"/>
            <a:ext cx="3225800" cy="2346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05" y="1471930"/>
            <a:ext cx="522859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17" y="45383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Deep Reinforcement Learning from Human Preferences.</a:t>
            </a:r>
            <a:b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39339" y="679069"/>
            <a:ext cx="8644890" cy="762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5635" y="85153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实验设置？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310" y="1320800"/>
            <a:ext cx="10152380" cy="6718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（1）设置了一组基于人类反馈的有特定数量query的组，设定了三组不同数量query的synthetic oracle（给出的偏好是基于真实reward函数的）以及一组传统的RL算法组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445" y="2239645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实验结果？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588260"/>
            <a:ext cx="7783195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17" y="45383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Deep Reinforcement Learning from Human Preferences.</a:t>
            </a:r>
            <a:br>
              <a:rPr lang="zh-CN" altLang="en-US"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39339" y="679069"/>
            <a:ext cx="8644890" cy="762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5635" y="85153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实验设置？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310" y="1320800"/>
            <a:ext cx="10152380" cy="6718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（2）设置了不同实验方法的对照组，包括离线提问（只在训练一开始去收集query）,只采用单个预测期，随机提问，不采用正则化，改变拟合训练目标（将比较替换成真实的reward分数）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445" y="1992630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实验结果？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360930"/>
            <a:ext cx="9513570" cy="4036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37" y="378123"/>
            <a:ext cx="10850563" cy="10286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Training language models to follow instructions with human feedback</a:t>
            </a:r>
            <a:r>
              <a:rPr lang="en-GB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92629" y="1031494"/>
            <a:ext cx="9441815" cy="25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807845"/>
            <a:ext cx="5238750" cy="2667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15" y="1406525"/>
            <a:ext cx="5913120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0fb470e5-1029-42ce-833c-e9373f9ba9bf"/>
  <p:tag name="KSO_WM_DIAGRAM_VIRTUALLY_FRAME" val="{&quot;height&quot;:376.2455905511811,&quot;left&quot;:-72.48740157480316,&quot;top&quot;:75.74181102362205,&quot;width&quot;:985.9712598425197}"/>
</p:tagLst>
</file>

<file path=ppt/tags/tag10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11.xml><?xml version="1.0" encoding="utf-8"?>
<p:tagLst xmlns:p="http://schemas.openxmlformats.org/presentationml/2006/main">
  <p:tag name="ISLIDE.DIAGRAM" val="ea354831-4583-4a0a-af08-df1da6961090"/>
</p:tagLst>
</file>

<file path=ppt/tags/tag1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KSO_WPP_MARK_KEY" val="c1ffaf4f-c36f-44d2-a336-788dc66c8b17"/>
  <p:tag name="COMMONDATA" val="eyJoZGlkIjoiMmI1ZDA0OGQ0NGQ0NmNiZDMzZTNhYmUyMmNmMjIwOTMifQ=="/>
  <p:tag name="commondata" val="eyJoZGlkIjoiZDA3ZDQwMmNiOWFlYzZjYTcwOWJiZGQ0YTA5ODBmZGUifQ=="/>
</p:tagLst>
</file>

<file path=ppt/tags/tag2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3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4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5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6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8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9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4265</Words>
  <Application>WPS 演示</Application>
  <PresentationFormat>宽屏</PresentationFormat>
  <Paragraphs>194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楷体</vt:lpstr>
      <vt:lpstr>华文新魏</vt:lpstr>
      <vt:lpstr>Impact</vt:lpstr>
      <vt:lpstr>华文楷体</vt:lpstr>
      <vt:lpstr>Verdana</vt:lpstr>
      <vt:lpstr>Arial Unicode MS</vt:lpstr>
      <vt:lpstr>Calibri</vt:lpstr>
      <vt:lpstr>Cambria Math</vt:lpstr>
      <vt:lpstr>MS Mincho</vt:lpstr>
      <vt:lpstr>Segoe Print</vt:lpstr>
      <vt:lpstr>主题5</vt:lpstr>
      <vt:lpstr>             进度汇报</vt:lpstr>
      <vt:lpstr>PowerPoint 演示文稿</vt:lpstr>
      <vt:lpstr>论文汇报</vt:lpstr>
      <vt:lpstr>Deep Reinforcement Learning from Human Preferences. </vt:lpstr>
      <vt:lpstr>Deep Reinforcement Learning from Human Preferences. </vt:lpstr>
      <vt:lpstr>PowerPoint 演示文稿</vt:lpstr>
      <vt:lpstr>Deep Reinforcement Learning from Human Preferences. </vt:lpstr>
      <vt:lpstr>Deep Reinforcement Learning from Human Preferences. </vt:lpstr>
      <vt:lpstr>Training language models to follow instructions with human feedback. </vt:lpstr>
      <vt:lpstr>Training language models to follow instructions with human feedback. </vt:lpstr>
      <vt:lpstr>Training language models to follow instructions with human feedback.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感谢老师聆听！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15735348046</cp:lastModifiedBy>
  <cp:revision>60</cp:revision>
  <cp:lastPrinted>2018-02-05T16:00:00Z</cp:lastPrinted>
  <dcterms:created xsi:type="dcterms:W3CDTF">2018-02-05T16:00:00Z</dcterms:created>
  <dcterms:modified xsi:type="dcterms:W3CDTF">2024-06-09T08:24:40Z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87BE6E86B3A548BDBF3CF8F6D28F1E98_13</vt:lpwstr>
  </property>
  <property fmtid="{D5CDD505-2E9C-101B-9397-08002B2CF9AE}" pid="12" name="KSOProductBuildVer">
    <vt:lpwstr>2052-12.1.0.16929</vt:lpwstr>
  </property>
</Properties>
</file>