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image" Target="../media/image18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1316355"/>
            <a:ext cx="9132570" cy="2437765"/>
          </a:xfrm>
          <a:prstGeom prst="rect">
            <a:avLst/>
          </a:prstGeom>
        </p:spPr>
      </p:pic>
      <p:sp>
        <p:nvSpPr>
          <p:cNvPr id="12" name="isḻïḋé"/>
          <p:cNvSpPr/>
          <p:nvPr>
            <p:custDataLst>
              <p:tags r:id="rId2"/>
            </p:custDataLst>
          </p:nvPr>
        </p:nvSpPr>
        <p:spPr>
          <a:xfrm>
            <a:off x="382298" y="381892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03279" y="422736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Background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3190" y="4231005"/>
            <a:ext cx="8959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本文思路的出发点：偏好模型</a:t>
            </a:r>
            <a:r>
              <a:rPr lang="en-US" altLang="zh-CN" sz="3200"/>
              <a:t>  + Safe RL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38480"/>
            <a:ext cx="11299190" cy="5180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7965" y="5847715"/>
            <a:ext cx="267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单一</a:t>
            </a:r>
            <a:r>
              <a:rPr lang="zh-CN" altLang="en-US" sz="2400"/>
              <a:t>维度的</a:t>
            </a:r>
            <a:r>
              <a:rPr lang="en-US" altLang="zh-CN" sz="2400"/>
              <a:t>preference</a:t>
            </a:r>
            <a:r>
              <a:rPr lang="zh-CN" altLang="en-US" sz="2400"/>
              <a:t>指标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03320" y="6264910"/>
            <a:ext cx="87757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4762500" y="5804535"/>
            <a:ext cx="428625" cy="9423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6535" y="5719445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helpfulness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96535" y="643636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harmlessness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604000" y="5847715"/>
            <a:ext cx="492125" cy="21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848475" y="6628765"/>
            <a:ext cx="354965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69785" y="568833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reward model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221855" y="6378575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 model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8776970" y="5858510"/>
            <a:ext cx="460375" cy="29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872855" y="6297295"/>
            <a:ext cx="36449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418955" y="5791200"/>
            <a:ext cx="2708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adaptively balance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两个</a:t>
            </a:r>
            <a:r>
              <a:rPr lang="zh-CN" altLang="en-US"/>
              <a:t>训练目标的比重随模型的参数变化而变化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isḻïḋé"/>
          <p:cNvSpPr/>
          <p:nvPr>
            <p:custDataLst>
              <p:tags r:id="rId2"/>
            </p:custDataLst>
          </p:nvPr>
        </p:nvSpPr>
        <p:spPr>
          <a:xfrm>
            <a:off x="457228" y="106937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081689" y="147781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Pipeline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78428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2400" spc="0">
                <a:solidFill>
                  <a:schemeClr val="tx1"/>
                </a:solidFill>
              </a:rPr>
              <a:t>为什么要分离两个训练的目标（harmless与helpful）？</a:t>
            </a:r>
            <a:endParaRPr lang="zh-CN" altLang="en-US" sz="2400" spc="0">
              <a:solidFill>
                <a:schemeClr val="tx1"/>
              </a:solidFill>
            </a:endParaRPr>
          </a:p>
          <a:p>
            <a:pPr marL="0" indent="0" algn="l">
              <a:buClrTx/>
              <a:buSzTx/>
              <a:buNone/>
            </a:pPr>
            <a:r>
              <a:rPr lang="zh-CN" altLang="en-US" sz="2400" spc="0">
                <a:solidFill>
                  <a:schemeClr val="tx1"/>
                </a:solidFill>
              </a:rPr>
              <a:t>数据集形式是怎样的？</a:t>
            </a:r>
            <a:endParaRPr lang="zh-CN" altLang="en-US" sz="2400" spc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018030"/>
            <a:ext cx="3213735" cy="862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065020" y="2752725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87170" y="2955925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prompt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44420" y="295592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more helpful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611755" y="2752725"/>
            <a:ext cx="0" cy="224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75" y="2117090"/>
            <a:ext cx="3686175" cy="6889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6096000" y="2656205"/>
            <a:ext cx="0" cy="224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89295" y="288099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more harmful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65" y="1952625"/>
            <a:ext cx="4285615" cy="8534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3879850"/>
            <a:ext cx="8639810" cy="2683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6760" y="3420745"/>
            <a:ext cx="32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数据分布？</a:t>
            </a:r>
            <a:endParaRPr lang="zh-CN" altLang="en-US" sz="2400"/>
          </a:p>
        </p:txBody>
      </p:sp>
      <p:sp>
        <p:nvSpPr>
          <p:cNvPr id="18" name="isḻïḋé"/>
          <p:cNvSpPr/>
          <p:nvPr>
            <p:custDataLst>
              <p:tags r:id="rId5"/>
            </p:custDataLst>
          </p:nvPr>
        </p:nvSpPr>
        <p:spPr>
          <a:xfrm>
            <a:off x="457228" y="106937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081689" y="147781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Details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231900"/>
            <a:ext cx="10088245" cy="1481455"/>
          </a:xfrm>
          <a:prstGeom prst="rect">
            <a:avLst/>
          </a:prstGeom>
        </p:spPr>
      </p:pic>
      <p:sp>
        <p:nvSpPr>
          <p:cNvPr id="18" name="isḻïḋé"/>
          <p:cNvSpPr/>
          <p:nvPr>
            <p:custDataLst>
              <p:tags r:id="rId2"/>
            </p:custDataLst>
          </p:nvPr>
        </p:nvSpPr>
        <p:spPr>
          <a:xfrm>
            <a:off x="586133" y="331727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45" y="3201670"/>
            <a:ext cx="1008253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" y="5417185"/>
            <a:ext cx="8152765" cy="562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15" y="5906135"/>
            <a:ext cx="8116570" cy="53657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359819" y="372571"/>
            <a:ext cx="30930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RM and CM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86105" y="81661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实际训练中，为了使训练更加稳定，增加了</a:t>
            </a:r>
            <a:r>
              <a:rPr lang="en-US" altLang="zh-CN" sz="2400"/>
              <a:t>l2</a:t>
            </a:r>
            <a:r>
              <a:rPr lang="zh-CN" altLang="en-US" sz="2400"/>
              <a:t>正则化项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393190"/>
            <a:ext cx="7990205" cy="1249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2642235"/>
            <a:ext cx="10720070" cy="5751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339215"/>
            <a:ext cx="11151870" cy="676275"/>
          </a:xfrm>
          <a:prstGeom prst="rect">
            <a:avLst/>
          </a:prstGeom>
        </p:spPr>
      </p:pic>
      <p:sp>
        <p:nvSpPr>
          <p:cNvPr id="18" name="isḻïḋé"/>
          <p:cNvSpPr/>
          <p:nvPr>
            <p:custDataLst>
              <p:tags r:id="rId2"/>
            </p:custDataLst>
          </p:nvPr>
        </p:nvSpPr>
        <p:spPr>
          <a:xfrm>
            <a:off x="586133" y="171072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359535" y="170815"/>
            <a:ext cx="4409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Training Objective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05" y="816610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traditional safe RL: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513080" y="2154555"/>
            <a:ext cx="10222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虽然已经实现了在约束范围内（安全性）最大化</a:t>
            </a:r>
            <a:r>
              <a:rPr lang="en-US" altLang="zh-CN" sz="2000"/>
              <a:t>reward</a:t>
            </a:r>
            <a:r>
              <a:rPr lang="zh-CN" altLang="en-US" sz="2000"/>
              <a:t>的目标，但是要对所有潜在的回答</a:t>
            </a:r>
            <a:r>
              <a:rPr lang="en-US" altLang="zh-CN" sz="2000"/>
              <a:t>y</a:t>
            </a:r>
            <a:r>
              <a:rPr lang="zh-CN" altLang="en-US" sz="2000"/>
              <a:t>计算</a:t>
            </a:r>
            <a:r>
              <a:rPr lang="en-US" altLang="zh-CN" sz="2000"/>
              <a:t>C(y,x)</a:t>
            </a:r>
            <a:r>
              <a:rPr lang="zh-CN" altLang="en-US" sz="2000"/>
              <a:t>并不现实，改进成期望形式的目标</a:t>
            </a:r>
            <a:r>
              <a:rPr lang="zh-CN" altLang="en-US" sz="2000"/>
              <a:t>函数：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890" y="2925445"/>
            <a:ext cx="4918710" cy="1946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3735" y="510921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使用了拉格朗日乘子法：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750" y="5437505"/>
            <a:ext cx="9052560" cy="755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3080" y="6192520"/>
            <a:ext cx="10222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相当于给之前的</a:t>
            </a:r>
            <a:r>
              <a:rPr lang="en-US" altLang="zh-CN" sz="2000"/>
              <a:t>reward</a:t>
            </a:r>
            <a:r>
              <a:rPr lang="zh-CN" altLang="en-US" sz="2000"/>
              <a:t>目标增加了一个惩罚项，并且超参数的值是动态变化</a:t>
            </a:r>
            <a:r>
              <a:rPr lang="zh-CN" altLang="en-US" sz="2000"/>
              <a:t>的</a:t>
            </a:r>
            <a:endParaRPr lang="zh-CN" altLang="en-US" sz="2000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835660"/>
            <a:ext cx="7482840" cy="1341120"/>
          </a:xfrm>
          <a:prstGeom prst="rect">
            <a:avLst/>
          </a:prstGeom>
        </p:spPr>
      </p:pic>
      <p:sp>
        <p:nvSpPr>
          <p:cNvPr id="18" name="isḻïḋé"/>
          <p:cNvSpPr/>
          <p:nvPr>
            <p:custDataLst>
              <p:tags r:id="rId2"/>
            </p:custDataLst>
          </p:nvPr>
        </p:nvSpPr>
        <p:spPr>
          <a:xfrm>
            <a:off x="586133" y="171072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72500"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1359535" y="170815"/>
            <a:ext cx="4409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  <a:ea typeface="华文楷体" panose="02010600040101010101" pitchFamily="2" charset="-122"/>
              </a:rPr>
              <a:t>Results</a:t>
            </a:r>
            <a:endParaRPr lang="en-US" altLang="zh-CN" sz="3200">
              <a:solidFill>
                <a:schemeClr val="accent1">
                  <a:lumMod val="7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" y="2530475"/>
            <a:ext cx="8557260" cy="34143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65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68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1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4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8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81.xml><?xml version="1.0" encoding="utf-8"?>
<p:tagLst xmlns:p="http://schemas.openxmlformats.org/presentationml/2006/main">
  <p:tag name="KSO_WM_DIAGRAM_VIRTUALLY_FRAME" val="{&quot;height&quot;:376.2455905511811,&quot;left&quot;:-72.48740157480316,&quot;top&quot;:75.74181102362205,&quot;width&quot;:985.9712598425197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commondata" val="eyJoZGlkIjoiZDA3ZDQwMmNiOWFlYzZjYTcwOWJiZGQ0YTA5ODBmZG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宽屏</PresentationFormat>
  <Paragraphs>60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Impact</vt:lpstr>
      <vt:lpstr>华文楷体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15735348046</cp:lastModifiedBy>
  <cp:revision>155</cp:revision>
  <dcterms:created xsi:type="dcterms:W3CDTF">2019-06-19T02:08:00Z</dcterms:created>
  <dcterms:modified xsi:type="dcterms:W3CDTF">2024-06-18T09:27:07Z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3396E2C009034794B3645549662D2937_11</vt:lpwstr>
  </property>
</Properties>
</file>