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</p:sld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0" userDrawn="1">
          <p15:clr>
            <a:srgbClr val="A4A3A4"/>
          </p15:clr>
        </p15:guide>
        <p15:guide id="2" pos="38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8542034-FE4F-4ADA-92B8-4CA66D0F0DF3}" styleName="腾讯文档-基本">
    <a:wholeTbl>
      <a:tcTxStyle>
        <a:fontRef idx="minor"/>
        <a:srgbClr val="000000"/>
      </a:tcTxStyle>
      <a:tcStyle>
        <a:tcBdr>
          <a:left>
            <a:ln w="12700" cmpd="sng">
              <a:solidFill>
                <a:srgbClr val="999999"/>
              </a:solidFill>
            </a:ln>
          </a:left>
          <a:right>
            <a:ln w="12700" cmpd="sng">
              <a:solidFill>
                <a:srgbClr val="999999"/>
              </a:solidFill>
            </a:ln>
          </a:right>
          <a:top>
            <a:ln w="12700" cmpd="sng">
              <a:solidFill>
                <a:srgbClr val="999999"/>
              </a:solidFill>
            </a:ln>
          </a:top>
          <a:bottom>
            <a:ln w="12700" cmpd="sng">
              <a:solidFill>
                <a:srgbClr val="999999"/>
              </a:solidFill>
            </a:ln>
          </a:bottom>
          <a:insideH>
            <a:ln w="12700" cmpd="sng">
              <a:solidFill>
                <a:srgbClr val="999999"/>
              </a:solidFill>
            </a:ln>
          </a:insideH>
          <a:insideV>
            <a:ln w="12700" cmpd="sng">
              <a:solidFill>
                <a:srgbClr val="999999"/>
              </a:solidFill>
            </a:ln>
          </a:insideV>
        </a:tcBdr>
        <a:fill>
          <a:solidFill>
            <a:srgbClr val="FFFFFF"/>
          </a:solidFill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324"/>
      </p:cViewPr>
      <p:guideLst>
        <p:guide orient="horz" pos="2120"/>
        <p:guide pos="38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1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108" name="标题 1"/>
          <p:cNvSpPr txBox="1"/>
          <p:nvPr/>
        </p:nvSpPr>
        <p:spPr>
          <a:xfrm flipH="1" flipV="1">
            <a:off x="372279" y="1235014"/>
            <a:ext cx="3423608" cy="868610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 dirty="0"/>
          </a:p>
        </p:txBody>
      </p:sp>
      <p:sp>
        <p:nvSpPr>
          <p:cNvPr id="109" name="标题 1"/>
          <p:cNvSpPr txBox="1"/>
          <p:nvPr/>
        </p:nvSpPr>
        <p:spPr>
          <a:xfrm flipH="1" flipV="1">
            <a:off x="333775" y="2519395"/>
            <a:ext cx="6543267" cy="2298283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0" name="标题 1"/>
          <p:cNvSpPr txBox="1"/>
          <p:nvPr/>
        </p:nvSpPr>
        <p:spPr>
          <a:xfrm>
            <a:off x="447644" y="2629102"/>
            <a:ext cx="6315529" cy="20788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>
              <a:lnSpc>
                <a:spcPct val="130000"/>
              </a:lnSpc>
            </a:pPr>
            <a:r>
              <a:rPr kumimoji="1" lang="zh-CN" altLang="en-US" sz="4700" b="1" dirty="0">
                <a:ln w="12700">
                  <a:noFill/>
                </a:ln>
                <a:solidFill>
                  <a:schemeClr val="accent3"/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万卷书论文辅助工具系统介绍</a:t>
            </a:r>
            <a:endParaRPr kumimoji="1" lang="zh-CN" altLang="en-US" b="1" dirty="0">
              <a:solidFill>
                <a:schemeClr val="accent3"/>
              </a:solidFill>
            </a:endParaRPr>
          </a:p>
        </p:txBody>
      </p:sp>
      <p:sp>
        <p:nvSpPr>
          <p:cNvPr id="111" name="标题 1"/>
          <p:cNvSpPr txBox="1"/>
          <p:nvPr/>
        </p:nvSpPr>
        <p:spPr>
          <a:xfrm>
            <a:off x="7835065" y="1826558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2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3" name="标题 1"/>
          <p:cNvSpPr txBox="1"/>
          <p:nvPr/>
        </p:nvSpPr>
        <p:spPr>
          <a:xfrm>
            <a:off x="9521991" y="3631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4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15" name="标题 1"/>
          <p:cNvSpPr txBox="1"/>
          <p:nvPr/>
        </p:nvSpPr>
        <p:spPr>
          <a:xfrm>
            <a:off x="9059873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1" name="标题 1"/>
          <p:cNvSpPr txBox="1"/>
          <p:nvPr/>
        </p:nvSpPr>
        <p:spPr>
          <a:xfrm>
            <a:off x="467665" y="5331104"/>
            <a:ext cx="240676" cy="260710"/>
          </a:xfrm>
          <a:custGeom>
            <a:avLst/>
            <a:gdLst>
              <a:gd name="connsiteX0" fmla="*/ 332293 w 664672"/>
              <a:gd name="connsiteY0" fmla="*/ 387672 h 720001"/>
              <a:gd name="connsiteX1" fmla="*/ 660804 w 664672"/>
              <a:gd name="connsiteY1" fmla="*/ 598902 h 720001"/>
              <a:gd name="connsiteX2" fmla="*/ 563560 w 664672"/>
              <a:gd name="connsiteY2" fmla="*/ 720001 h 720001"/>
              <a:gd name="connsiteX3" fmla="*/ 101112 w 664672"/>
              <a:gd name="connsiteY3" fmla="*/ 720001 h 720001"/>
              <a:gd name="connsiteX4" fmla="*/ 3868 w 664672"/>
              <a:gd name="connsiteY4" fmla="*/ 598902 h 720001"/>
              <a:gd name="connsiteX5" fmla="*/ 332293 w 664672"/>
              <a:gd name="connsiteY5" fmla="*/ 387672 h 720001"/>
              <a:gd name="connsiteX6" fmla="*/ 332293 w 664672"/>
              <a:gd name="connsiteY6" fmla="*/ 0 h 720001"/>
              <a:gd name="connsiteX7" fmla="*/ 509517 w 664672"/>
              <a:gd name="connsiteY7" fmla="*/ 177224 h 720001"/>
              <a:gd name="connsiteX8" fmla="*/ 332293 w 664672"/>
              <a:gd name="connsiteY8" fmla="*/ 354448 h 720001"/>
              <a:gd name="connsiteX9" fmla="*/ 155069 w 664672"/>
              <a:gd name="connsiteY9" fmla="*/ 177224 h 720001"/>
              <a:gd name="connsiteX10" fmla="*/ 332293 w 664672"/>
              <a:gd name="connsiteY10" fmla="*/ 0 h 720001"/>
            </a:gdLst>
            <a:ahLst/>
            <a:cxnLst/>
            <a:rect l="l" t="t" r="r" b="b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标题 1"/>
          <p:cNvSpPr txBox="1"/>
          <p:nvPr/>
        </p:nvSpPr>
        <p:spPr>
          <a:xfrm>
            <a:off x="-142240" y="-6350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pic>
        <p:nvPicPr>
          <p:cNvPr id="73" name="图片 6" descr="sjk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065" y="452120"/>
            <a:ext cx="8013700" cy="2292350"/>
          </a:xfrm>
          <a:prstGeom prst="rect">
            <a:avLst/>
          </a:prstGeom>
        </p:spPr>
      </p:pic>
      <p:sp>
        <p:nvSpPr>
          <p:cNvPr id="74" name="标题 1"/>
          <p:cNvSpPr txBox="1"/>
          <p:nvPr/>
        </p:nvSpPr>
        <p:spPr>
          <a:xfrm>
            <a:off x="939576" y="1516878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5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关键技术实现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6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7" name="TextBox 18"/>
          <p:cNvSpPr txBox="1"/>
          <p:nvPr/>
        </p:nvSpPr>
        <p:spPr>
          <a:xfrm>
            <a:off x="1234912" y="1414019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数据库设计</a:t>
            </a:r>
          </a:p>
        </p:txBody>
      </p:sp>
      <p:sp>
        <p:nvSpPr>
          <p:cNvPr id="78" name="TextBox 19"/>
          <p:cNvSpPr txBox="1"/>
          <p:nvPr/>
        </p:nvSpPr>
        <p:spPr>
          <a:xfrm>
            <a:off x="629285" y="2084705"/>
            <a:ext cx="2982595" cy="2179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+mn-ea"/>
              </a:rPr>
              <a:t>操作：分别记录用户，日志，论文。</a:t>
            </a:r>
          </a:p>
        </p:txBody>
      </p:sp>
      <p:pic>
        <p:nvPicPr>
          <p:cNvPr id="79" name="图片 5" descr="sjk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80" y="1517015"/>
            <a:ext cx="8013065" cy="3856990"/>
          </a:xfrm>
          <a:prstGeom prst="rect">
            <a:avLst/>
          </a:prstGeom>
        </p:spPr>
      </p:pic>
      <p:pic>
        <p:nvPicPr>
          <p:cNvPr id="80" name="图片 4" descr="sjk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115" y="3211830"/>
            <a:ext cx="8013065" cy="3117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59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3" name="标题 1"/>
          <p:cNvSpPr txBox="1"/>
          <p:nvPr/>
        </p:nvSpPr>
        <p:spPr>
          <a:xfrm>
            <a:off x="8661835" y="1731943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4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5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6" name="标题 1"/>
          <p:cNvSpPr txBox="1"/>
          <p:nvPr/>
        </p:nvSpPr>
        <p:spPr>
          <a:xfrm>
            <a:off x="10900738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7" name="标题 1"/>
          <p:cNvSpPr txBox="1"/>
          <p:nvPr/>
        </p:nvSpPr>
        <p:spPr>
          <a:xfrm flipH="1" flipV="1">
            <a:off x="333778" y="528864"/>
            <a:ext cx="3461708" cy="868610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8" name="标题 1"/>
          <p:cNvSpPr txBox="1"/>
          <p:nvPr/>
        </p:nvSpPr>
        <p:spPr>
          <a:xfrm flipH="1" flipV="1">
            <a:off x="326130" y="3061444"/>
            <a:ext cx="6188901" cy="2438146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>
                    <a:alpha val="100000"/>
                  </a:schemeClr>
                </a:gs>
                <a:gs pos="98000">
                  <a:schemeClr val="accent1">
                    <a:lumMod val="30000"/>
                    <a:lumOff val="70000"/>
                    <a:alpha val="10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89" name="标题 1"/>
          <p:cNvSpPr txBox="1"/>
          <p:nvPr/>
        </p:nvSpPr>
        <p:spPr>
          <a:xfrm>
            <a:off x="9648991" y="3758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0" name="TextBox 13"/>
          <p:cNvSpPr txBox="1"/>
          <p:nvPr/>
        </p:nvSpPr>
        <p:spPr>
          <a:xfrm>
            <a:off x="500513" y="644893"/>
            <a:ext cx="304101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人员功能分工：</a:t>
            </a:r>
          </a:p>
        </p:txBody>
      </p:sp>
      <p:sp>
        <p:nvSpPr>
          <p:cNvPr id="91" name="TextBox 14"/>
          <p:cNvSpPr txBox="1"/>
          <p:nvPr/>
        </p:nvSpPr>
        <p:spPr>
          <a:xfrm>
            <a:off x="1876926" y="1424538"/>
            <a:ext cx="6140450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赵一波：</a:t>
            </a:r>
            <a:endParaRPr lang="en-US" altLang="zh-CN" sz="24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负责管理员管理</a:t>
            </a:r>
            <a:r>
              <a:rPr lang="en-US" altLang="zh-CN" sz="2400" dirty="0"/>
              <a:t> </a:t>
            </a:r>
            <a:r>
              <a:rPr lang="zh-CN" altLang="en-US" sz="2400" dirty="0"/>
              <a:t>用户操作记录</a:t>
            </a:r>
            <a:r>
              <a:rPr lang="en-US" altLang="zh-CN" sz="2400" dirty="0"/>
              <a:t> </a:t>
            </a:r>
            <a:r>
              <a:rPr lang="zh-CN" altLang="en-US" sz="2400" dirty="0"/>
              <a:t>文件下载模块</a:t>
            </a:r>
          </a:p>
          <a:p>
            <a:endParaRPr lang="zh-CN" altLang="en-US" sz="2400" dirty="0"/>
          </a:p>
        </p:txBody>
      </p:sp>
      <p:sp>
        <p:nvSpPr>
          <p:cNvPr id="92" name="TextBox 15"/>
          <p:cNvSpPr txBox="1"/>
          <p:nvPr/>
        </p:nvSpPr>
        <p:spPr>
          <a:xfrm>
            <a:off x="1867301" y="2733575"/>
            <a:ext cx="6741795" cy="156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雷明康：</a:t>
            </a:r>
            <a:endParaRPr lang="en-US" altLang="zh-CN" sz="24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endParaRPr lang="zh-CN" altLang="en-US" sz="2400" dirty="0"/>
          </a:p>
          <a:p>
            <a:pPr algn="l"/>
            <a:r>
              <a:rPr lang="zh-CN" altLang="en-US" sz="2400" dirty="0"/>
              <a:t>负责统计界面</a:t>
            </a:r>
            <a:r>
              <a:rPr lang="en-US" altLang="zh-CN" sz="2400" dirty="0"/>
              <a:t> </a:t>
            </a:r>
            <a:r>
              <a:rPr lang="zh-CN" altLang="en-US" sz="2400" dirty="0"/>
              <a:t>主题总结</a:t>
            </a:r>
            <a:r>
              <a:rPr lang="en-US" altLang="zh-CN" sz="2400" dirty="0"/>
              <a:t> </a:t>
            </a:r>
            <a:r>
              <a:rPr lang="zh-CN" altLang="en-US" sz="2400" dirty="0"/>
              <a:t>用户登录</a:t>
            </a:r>
            <a:r>
              <a:rPr lang="en-US" altLang="zh-CN" sz="2400" dirty="0"/>
              <a:t> </a:t>
            </a:r>
            <a:r>
              <a:rPr lang="zh-CN" altLang="en-US" sz="2400" dirty="0"/>
              <a:t>用户</a:t>
            </a:r>
            <a:r>
              <a:rPr lang="en-US" altLang="zh-CN" sz="2400" dirty="0"/>
              <a:t>token</a:t>
            </a:r>
            <a:r>
              <a:rPr lang="zh-CN" altLang="en-US" sz="2400" dirty="0"/>
              <a:t>模块 </a:t>
            </a:r>
          </a:p>
          <a:p>
            <a:endParaRPr lang="zh-CN" altLang="en-US" sz="2400" dirty="0"/>
          </a:p>
        </p:txBody>
      </p:sp>
      <p:sp>
        <p:nvSpPr>
          <p:cNvPr id="93" name="TextBox 16"/>
          <p:cNvSpPr txBox="1"/>
          <p:nvPr/>
        </p:nvSpPr>
        <p:spPr>
          <a:xfrm>
            <a:off x="1877060" y="4062095"/>
            <a:ext cx="8020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李梓嘉：</a:t>
            </a:r>
          </a:p>
          <a:p>
            <a:pPr algn="l"/>
            <a:endParaRPr lang="en-US" altLang="zh-CN" sz="24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/>
              <a:t>负责论文相似度</a:t>
            </a:r>
            <a:r>
              <a:rPr lang="en-US" altLang="zh-CN" sz="2400" dirty="0"/>
              <a:t> </a:t>
            </a:r>
            <a:r>
              <a:rPr lang="zh-CN" altLang="en-US" sz="2400" dirty="0"/>
              <a:t>用户权限管理模块</a:t>
            </a:r>
          </a:p>
        </p:txBody>
      </p:sp>
      <p:sp>
        <p:nvSpPr>
          <p:cNvPr id="94" name="TextBox 16"/>
          <p:cNvSpPr txBox="1"/>
          <p:nvPr/>
        </p:nvSpPr>
        <p:spPr>
          <a:xfrm>
            <a:off x="2004060" y="5499735"/>
            <a:ext cx="802005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400" b="1" dirty="0">
                <a:solidFill>
                  <a:schemeClr val="accent3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韩欣星：</a:t>
            </a:r>
          </a:p>
          <a:p>
            <a:pPr algn="l"/>
            <a:endParaRPr lang="en-US" altLang="zh-CN" sz="2400" b="1" dirty="0">
              <a:solidFill>
                <a:schemeClr val="accent3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l"/>
            <a:r>
              <a:rPr lang="zh-CN" altLang="en-US" sz="2400" dirty="0"/>
              <a:t>负责管理员登录</a:t>
            </a:r>
            <a:r>
              <a:rPr lang="en-US" altLang="zh-CN" sz="2400" dirty="0"/>
              <a:t> </a:t>
            </a:r>
            <a:r>
              <a:rPr lang="zh-CN" altLang="en-US" sz="2400" dirty="0"/>
              <a:t>错字纠正模块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标题 1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7" name="标题 1"/>
          <p:cNvSpPr txBox="1"/>
          <p:nvPr/>
        </p:nvSpPr>
        <p:spPr>
          <a:xfrm flipH="1" flipV="1">
            <a:off x="333778" y="1283141"/>
            <a:ext cx="3423608" cy="868610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8" name="标题 1"/>
          <p:cNvSpPr txBox="1"/>
          <p:nvPr/>
        </p:nvSpPr>
        <p:spPr>
          <a:xfrm flipH="1" flipV="1">
            <a:off x="333775" y="2519395"/>
            <a:ext cx="6543267" cy="2298283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2">
                  <a:lumMod val="20000"/>
                  <a:lumOff val="80000"/>
                  <a:alpha val="0"/>
                </a:schemeClr>
              </a:gs>
              <a:gs pos="100000">
                <a:schemeClr val="accent2">
                  <a:alpha val="18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99" name="标题 1"/>
          <p:cNvSpPr txBox="1"/>
          <p:nvPr/>
        </p:nvSpPr>
        <p:spPr>
          <a:xfrm>
            <a:off x="447644" y="2629102"/>
            <a:ext cx="6315529" cy="207886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rtlCol="0" anchor="ctr"/>
          <a:lstStyle/>
          <a:p>
            <a:pPr algn="l">
              <a:lnSpc>
                <a:spcPct val="130000"/>
              </a:lnSpc>
            </a:pPr>
            <a:r>
              <a:rPr kumimoji="1" lang="en-US" altLang="zh-CN" sz="48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Source Han Sans CN Bold" panose="020B0800000000000000" charset="-122"/>
                <a:ea typeface="Source Han Sans CN Bold" panose="020B0800000000000000" charset="-122"/>
                <a:cs typeface="Source Han Sans CN Bold" panose="020B0800000000000000" charset="-122"/>
              </a:rPr>
              <a:t>谢谢大家</a:t>
            </a:r>
            <a:endParaRPr kumimoji="1" lang="zh-CN" altLang="en-US"/>
          </a:p>
        </p:txBody>
      </p:sp>
      <p:sp>
        <p:nvSpPr>
          <p:cNvPr id="100" name="标题 1"/>
          <p:cNvSpPr txBox="1"/>
          <p:nvPr/>
        </p:nvSpPr>
        <p:spPr>
          <a:xfrm>
            <a:off x="8661835" y="1731943"/>
            <a:ext cx="3807527" cy="4445834"/>
          </a:xfrm>
          <a:prstGeom prst="roundRect">
            <a:avLst>
              <a:gd name="adj" fmla="val 8462"/>
            </a:avLst>
          </a:prstGeom>
          <a:gradFill>
            <a:gsLst>
              <a:gs pos="14000">
                <a:schemeClr val="accent1">
                  <a:alpha val="20000"/>
                </a:schemeClr>
              </a:gs>
              <a:gs pos="100000">
                <a:schemeClr val="accent2">
                  <a:alpha val="22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1" name="标题 1"/>
          <p:cNvSpPr txBox="1"/>
          <p:nvPr/>
        </p:nvSpPr>
        <p:spPr>
          <a:xfrm rot="21000515">
            <a:off x="8739200" y="985368"/>
            <a:ext cx="1916246" cy="1996085"/>
          </a:xfrm>
          <a:prstGeom prst="roundRect">
            <a:avLst>
              <a:gd name="adj" fmla="val 50000"/>
            </a:avLst>
          </a:prstGeom>
          <a:gradFill>
            <a:gsLst>
              <a:gs pos="14000">
                <a:schemeClr val="accent1"/>
              </a:gs>
              <a:gs pos="100000">
                <a:schemeClr val="accent1">
                  <a:lumMod val="75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2" name="标题 1"/>
          <p:cNvSpPr txBox="1"/>
          <p:nvPr/>
        </p:nvSpPr>
        <p:spPr>
          <a:xfrm>
            <a:off x="9521991" y="3631767"/>
            <a:ext cx="1753160" cy="1826205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1">
                  <a:lumMod val="75000"/>
                  <a:alpha val="100000"/>
                </a:schemeClr>
              </a:gs>
              <a:gs pos="6600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lumMod val="60000"/>
                  <a:lumOff val="40000"/>
                  <a:alpha val="10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accent1">
                    <a:lumMod val="20000"/>
                    <a:lumOff val="80000"/>
                    <a:alpha val="100000"/>
                  </a:schemeClr>
                </a:gs>
                <a:gs pos="74000">
                  <a:schemeClr val="accent1">
                    <a:lumMod val="40000"/>
                    <a:lumOff val="60000"/>
                    <a:alpha val="100000"/>
                  </a:schemeClr>
                </a:gs>
                <a:gs pos="83000">
                  <a:schemeClr val="accent1">
                    <a:lumMod val="40000"/>
                    <a:lumOff val="60000"/>
                    <a:alpha val="100000"/>
                  </a:scheme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0"/>
            </a:gradFill>
            <a:miter/>
          </a:ln>
          <a:effectLst>
            <a:outerShdw blurRad="393700" dist="533400" dir="3000000" sx="85000" sy="85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3" name="标题 1"/>
          <p:cNvSpPr txBox="1"/>
          <p:nvPr/>
        </p:nvSpPr>
        <p:spPr>
          <a:xfrm rot="16997476">
            <a:off x="7053997" y="1390622"/>
            <a:ext cx="2580680" cy="2579682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51000">
                <a:schemeClr val="bg1">
                  <a:alpha val="27000"/>
                </a:schemeClr>
              </a:gs>
              <a:gs pos="100000">
                <a:schemeClr val="accent2">
                  <a:alpha val="37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04" name="标题 1"/>
          <p:cNvSpPr txBox="1"/>
          <p:nvPr/>
        </p:nvSpPr>
        <p:spPr>
          <a:xfrm>
            <a:off x="10900738" y="413267"/>
            <a:ext cx="2582523" cy="1174553"/>
          </a:xfrm>
          <a:prstGeom prst="roundRect">
            <a:avLst>
              <a:gd name="adj" fmla="val 8462"/>
            </a:avLst>
          </a:prstGeom>
          <a:gradFill>
            <a:gsLst>
              <a:gs pos="0">
                <a:schemeClr val="accent2">
                  <a:alpha val="22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0"/>
          </a:gradFill>
          <a:ln w="12700" cap="sq">
            <a:gradFill>
              <a:gsLst>
                <a:gs pos="0">
                  <a:schemeClr val="bg1"/>
                </a:gs>
                <a:gs pos="98000">
                  <a:schemeClr val="accent1">
                    <a:lumMod val="30000"/>
                    <a:lumOff val="70000"/>
                  </a:schemeClr>
                </a:gs>
              </a:gsLst>
              <a:lin ang="5400000" scaled="0"/>
            </a:gradFill>
            <a:miter/>
          </a:ln>
          <a:effectLst>
            <a:outerShdw blurRad="88900" dist="76200" dir="3000000" algn="tl" rotWithShape="0">
              <a:schemeClr val="accent1">
                <a:lumMod val="75000"/>
                <a:alpha val="5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标题 1"/>
          <p:cNvSpPr txBox="1"/>
          <p:nvPr/>
        </p:nvSpPr>
        <p:spPr>
          <a:xfrm>
            <a:off x="0" y="-6350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7" name="标题 1"/>
          <p:cNvSpPr txBox="1"/>
          <p:nvPr/>
        </p:nvSpPr>
        <p:spPr>
          <a:xfrm>
            <a:off x="941882" y="1956985"/>
            <a:ext cx="2369566" cy="2333564"/>
          </a:xfrm>
          <a:custGeom>
            <a:avLst/>
            <a:gdLst>
              <a:gd name="connsiteX0" fmla="*/ 1184784 w 2369566"/>
              <a:gd name="connsiteY0" fmla="*/ 443836 h 2333564"/>
              <a:gd name="connsiteX1" fmla="*/ 442671 w 2369566"/>
              <a:gd name="connsiteY1" fmla="*/ 1185949 h 2333564"/>
              <a:gd name="connsiteX2" fmla="*/ 1184784 w 2369566"/>
              <a:gd name="connsiteY2" fmla="*/ 1928062 h 2333564"/>
              <a:gd name="connsiteX3" fmla="*/ 1926897 w 2369566"/>
              <a:gd name="connsiteY3" fmla="*/ 1185949 h 2333564"/>
              <a:gd name="connsiteX4" fmla="*/ 1184784 w 2369566"/>
              <a:gd name="connsiteY4" fmla="*/ 443836 h 2333564"/>
              <a:gd name="connsiteX5" fmla="*/ 1087753 w 2369566"/>
              <a:gd name="connsiteY5" fmla="*/ 0 h 2333564"/>
              <a:gd name="connsiteX6" fmla="*/ 1281814 w 2369566"/>
              <a:gd name="connsiteY6" fmla="*/ 0 h 2333564"/>
              <a:gd name="connsiteX7" fmla="*/ 1323988 w 2369566"/>
              <a:gd name="connsiteY7" fmla="*/ 239225 h 2333564"/>
              <a:gd name="connsiteX8" fmla="*/ 1686691 w 2369566"/>
              <a:gd name="connsiteY8" fmla="*/ 371239 h 2333564"/>
              <a:gd name="connsiteX9" fmla="*/ 1686693 w 2369566"/>
              <a:gd name="connsiteY9" fmla="*/ 371239 h 2333564"/>
              <a:gd name="connsiteX10" fmla="*/ 1872773 w 2369566"/>
              <a:gd name="connsiteY10" fmla="*/ 215091 h 2333564"/>
              <a:gd name="connsiteX11" fmla="*/ 2021428 w 2369566"/>
              <a:gd name="connsiteY11" fmla="*/ 339830 h 2333564"/>
              <a:gd name="connsiteX12" fmla="*/ 1899964 w 2369566"/>
              <a:gd name="connsiteY12" fmla="*/ 550198 h 2333564"/>
              <a:gd name="connsiteX13" fmla="*/ 2092954 w 2369566"/>
              <a:gd name="connsiteY13" fmla="*/ 884466 h 2333564"/>
              <a:gd name="connsiteX14" fmla="*/ 2335869 w 2369566"/>
              <a:gd name="connsiteY14" fmla="*/ 884460 h 2333564"/>
              <a:gd name="connsiteX15" fmla="*/ 2369566 w 2369566"/>
              <a:gd name="connsiteY15" fmla="*/ 1075569 h 2333564"/>
              <a:gd name="connsiteX16" fmla="*/ 2141298 w 2369566"/>
              <a:gd name="connsiteY16" fmla="*/ 1158645 h 2333564"/>
              <a:gd name="connsiteX17" fmla="*/ 2074273 w 2369566"/>
              <a:gd name="connsiteY17" fmla="*/ 1538758 h 2333564"/>
              <a:gd name="connsiteX18" fmla="*/ 2260361 w 2369566"/>
              <a:gd name="connsiteY18" fmla="*/ 1694896 h 2333564"/>
              <a:gd name="connsiteX19" fmla="*/ 2163333 w 2369566"/>
              <a:gd name="connsiteY19" fmla="*/ 1862953 h 2333564"/>
              <a:gd name="connsiteX20" fmla="*/ 1935069 w 2369566"/>
              <a:gd name="connsiteY20" fmla="*/ 1779867 h 2333564"/>
              <a:gd name="connsiteX21" fmla="*/ 1639391 w 2369566"/>
              <a:gd name="connsiteY21" fmla="*/ 2027969 h 2333564"/>
              <a:gd name="connsiteX22" fmla="*/ 1681579 w 2369566"/>
              <a:gd name="connsiteY22" fmla="*/ 2267193 h 2333564"/>
              <a:gd name="connsiteX23" fmla="*/ 1499226 w 2369566"/>
              <a:gd name="connsiteY23" fmla="*/ 2333564 h 2333564"/>
              <a:gd name="connsiteX24" fmla="*/ 1377772 w 2369566"/>
              <a:gd name="connsiteY24" fmla="*/ 2123191 h 2333564"/>
              <a:gd name="connsiteX25" fmla="*/ 991793 w 2369566"/>
              <a:gd name="connsiteY25" fmla="*/ 2123191 h 2333564"/>
              <a:gd name="connsiteX26" fmla="*/ 870341 w 2369566"/>
              <a:gd name="connsiteY26" fmla="*/ 2333564 h 2333564"/>
              <a:gd name="connsiteX27" fmla="*/ 687987 w 2369566"/>
              <a:gd name="connsiteY27" fmla="*/ 2267193 h 2333564"/>
              <a:gd name="connsiteX28" fmla="*/ 730176 w 2369566"/>
              <a:gd name="connsiteY28" fmla="*/ 2027969 h 2333564"/>
              <a:gd name="connsiteX29" fmla="*/ 434497 w 2369566"/>
              <a:gd name="connsiteY29" fmla="*/ 1779865 h 2333564"/>
              <a:gd name="connsiteX30" fmla="*/ 206233 w 2369566"/>
              <a:gd name="connsiteY30" fmla="*/ 1862953 h 2333564"/>
              <a:gd name="connsiteX31" fmla="*/ 109205 w 2369566"/>
              <a:gd name="connsiteY31" fmla="*/ 1694896 h 2333564"/>
              <a:gd name="connsiteX32" fmla="*/ 295293 w 2369566"/>
              <a:gd name="connsiteY32" fmla="*/ 1538758 h 2333564"/>
              <a:gd name="connsiteX33" fmla="*/ 228268 w 2369566"/>
              <a:gd name="connsiteY33" fmla="*/ 1158645 h 2333564"/>
              <a:gd name="connsiteX34" fmla="*/ 0 w 2369566"/>
              <a:gd name="connsiteY34" fmla="*/ 1075569 h 2333564"/>
              <a:gd name="connsiteX35" fmla="*/ 33697 w 2369566"/>
              <a:gd name="connsiteY35" fmla="*/ 884460 h 2333564"/>
              <a:gd name="connsiteX36" fmla="*/ 276613 w 2369566"/>
              <a:gd name="connsiteY36" fmla="*/ 884466 h 2333564"/>
              <a:gd name="connsiteX37" fmla="*/ 469602 w 2369566"/>
              <a:gd name="connsiteY37" fmla="*/ 550198 h 2333564"/>
              <a:gd name="connsiteX38" fmla="*/ 348139 w 2369566"/>
              <a:gd name="connsiteY38" fmla="*/ 339830 h 2333564"/>
              <a:gd name="connsiteX39" fmla="*/ 496794 w 2369566"/>
              <a:gd name="connsiteY39" fmla="*/ 215091 h 2333564"/>
              <a:gd name="connsiteX40" fmla="*/ 682874 w 2369566"/>
              <a:gd name="connsiteY40" fmla="*/ 371239 h 2333564"/>
              <a:gd name="connsiteX41" fmla="*/ 1045576 w 2369566"/>
              <a:gd name="connsiteY41" fmla="*/ 239226 h 2333564"/>
            </a:gdLst>
            <a:ahLst/>
            <a:cxnLst/>
            <a:rect l="l" t="t" r="r" b="b"/>
            <a:pathLst>
              <a:path w="2369566" h="2333564">
                <a:moveTo>
                  <a:pt x="1184784" y="443836"/>
                </a:moveTo>
                <a:cubicBezTo>
                  <a:pt x="774926" y="443836"/>
                  <a:pt x="442671" y="776091"/>
                  <a:pt x="442671" y="1185949"/>
                </a:cubicBezTo>
                <a:cubicBezTo>
                  <a:pt x="442671" y="1595807"/>
                  <a:pt x="774926" y="1928062"/>
                  <a:pt x="1184784" y="1928062"/>
                </a:cubicBezTo>
                <a:cubicBezTo>
                  <a:pt x="1594642" y="1928062"/>
                  <a:pt x="1926897" y="1595807"/>
                  <a:pt x="1926897" y="1185949"/>
                </a:cubicBezTo>
                <a:cubicBezTo>
                  <a:pt x="1926897" y="776091"/>
                  <a:pt x="1594642" y="443836"/>
                  <a:pt x="1184784" y="443836"/>
                </a:cubicBezTo>
                <a:close/>
                <a:moveTo>
                  <a:pt x="1087753" y="0"/>
                </a:moveTo>
                <a:lnTo>
                  <a:pt x="1281814" y="0"/>
                </a:lnTo>
                <a:lnTo>
                  <a:pt x="1323988" y="239225"/>
                </a:lnTo>
                <a:cubicBezTo>
                  <a:pt x="1452602" y="258136"/>
                  <a:pt x="1576013" y="303054"/>
                  <a:pt x="1686691" y="371239"/>
                </a:cubicBezTo>
                <a:lnTo>
                  <a:pt x="1686693" y="371239"/>
                </a:lnTo>
                <a:lnTo>
                  <a:pt x="1872773" y="215091"/>
                </a:lnTo>
                <a:lnTo>
                  <a:pt x="2021428" y="339830"/>
                </a:lnTo>
                <a:lnTo>
                  <a:pt x="1899964" y="550198"/>
                </a:lnTo>
                <a:cubicBezTo>
                  <a:pt x="1986332" y="647356"/>
                  <a:pt x="2051996" y="761091"/>
                  <a:pt x="2092954" y="884466"/>
                </a:cubicBezTo>
                <a:lnTo>
                  <a:pt x="2335869" y="884460"/>
                </a:lnTo>
                <a:lnTo>
                  <a:pt x="2369566" y="1075569"/>
                </a:lnTo>
                <a:lnTo>
                  <a:pt x="2141298" y="1158645"/>
                </a:lnTo>
                <a:cubicBezTo>
                  <a:pt x="2145008" y="1288586"/>
                  <a:pt x="2122202" y="1417921"/>
                  <a:pt x="2074273" y="1538758"/>
                </a:cubicBezTo>
                <a:lnTo>
                  <a:pt x="2260361" y="1694896"/>
                </a:lnTo>
                <a:lnTo>
                  <a:pt x="2163333" y="1862953"/>
                </a:lnTo>
                <a:lnTo>
                  <a:pt x="1935069" y="1779867"/>
                </a:lnTo>
                <a:cubicBezTo>
                  <a:pt x="1854386" y="1881794"/>
                  <a:pt x="1753779" y="1966211"/>
                  <a:pt x="1639391" y="2027969"/>
                </a:cubicBezTo>
                <a:lnTo>
                  <a:pt x="1681579" y="2267193"/>
                </a:lnTo>
                <a:lnTo>
                  <a:pt x="1499226" y="2333564"/>
                </a:lnTo>
                <a:lnTo>
                  <a:pt x="1377772" y="2123191"/>
                </a:lnTo>
                <a:cubicBezTo>
                  <a:pt x="1250447" y="2149409"/>
                  <a:pt x="1119116" y="2149409"/>
                  <a:pt x="991793" y="2123191"/>
                </a:cubicBezTo>
                <a:lnTo>
                  <a:pt x="870341" y="2333564"/>
                </a:lnTo>
                <a:lnTo>
                  <a:pt x="687987" y="2267193"/>
                </a:lnTo>
                <a:lnTo>
                  <a:pt x="730176" y="2027969"/>
                </a:lnTo>
                <a:cubicBezTo>
                  <a:pt x="615788" y="1966211"/>
                  <a:pt x="515181" y="1881792"/>
                  <a:pt x="434497" y="1779865"/>
                </a:cubicBezTo>
                <a:lnTo>
                  <a:pt x="206233" y="1862953"/>
                </a:lnTo>
                <a:lnTo>
                  <a:pt x="109205" y="1694896"/>
                </a:lnTo>
                <a:lnTo>
                  <a:pt x="295293" y="1538758"/>
                </a:lnTo>
                <a:cubicBezTo>
                  <a:pt x="247364" y="1417921"/>
                  <a:pt x="224558" y="1288586"/>
                  <a:pt x="228268" y="1158645"/>
                </a:cubicBezTo>
                <a:lnTo>
                  <a:pt x="0" y="1075569"/>
                </a:lnTo>
                <a:lnTo>
                  <a:pt x="33697" y="884460"/>
                </a:lnTo>
                <a:lnTo>
                  <a:pt x="276613" y="884466"/>
                </a:lnTo>
                <a:cubicBezTo>
                  <a:pt x="317570" y="761091"/>
                  <a:pt x="383236" y="647354"/>
                  <a:pt x="469602" y="550198"/>
                </a:cubicBezTo>
                <a:lnTo>
                  <a:pt x="348139" y="339830"/>
                </a:lnTo>
                <a:lnTo>
                  <a:pt x="496794" y="215091"/>
                </a:lnTo>
                <a:lnTo>
                  <a:pt x="682874" y="371239"/>
                </a:lnTo>
                <a:cubicBezTo>
                  <a:pt x="793553" y="303054"/>
                  <a:pt x="916964" y="258136"/>
                  <a:pt x="1045576" y="239226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sq">
            <a:noFill/>
            <a:prstDash val="solid"/>
            <a:miter/>
          </a:ln>
        </p:spPr>
        <p:txBody>
          <a:bodyPr vert="horz" wrap="square" lIns="356481" tIns="548640" rIns="356481" bIns="436755" rtlCol="0" anchor="ctr"/>
          <a:lstStyle/>
          <a:p>
            <a:pPr algn="ctr">
              <a:lnSpc>
                <a:spcPct val="90000"/>
              </a:lnSpc>
            </a:pPr>
            <a:endParaRPr kumimoji="1" lang="zh-CN" altLang="en-US"/>
          </a:p>
        </p:txBody>
      </p:sp>
      <p:sp>
        <p:nvSpPr>
          <p:cNvPr id="128" name="标题 1"/>
          <p:cNvSpPr txBox="1"/>
          <p:nvPr/>
        </p:nvSpPr>
        <p:spPr>
          <a:xfrm>
            <a:off x="1814694" y="4447496"/>
            <a:ext cx="1145188" cy="1127786"/>
          </a:xfrm>
          <a:custGeom>
            <a:avLst/>
            <a:gdLst>
              <a:gd name="connsiteX0" fmla="*/ 768414 w 1536829"/>
              <a:gd name="connsiteY0" fmla="*/ 287859 h 1513478"/>
              <a:gd name="connsiteX1" fmla="*/ 287102 w 1536829"/>
              <a:gd name="connsiteY1" fmla="*/ 769171 h 1513478"/>
              <a:gd name="connsiteX2" fmla="*/ 768414 w 1536829"/>
              <a:gd name="connsiteY2" fmla="*/ 1250483 h 1513478"/>
              <a:gd name="connsiteX3" fmla="*/ 1249726 w 1536829"/>
              <a:gd name="connsiteY3" fmla="*/ 769171 h 1513478"/>
              <a:gd name="connsiteX4" fmla="*/ 768414 w 1536829"/>
              <a:gd name="connsiteY4" fmla="*/ 287859 h 1513478"/>
              <a:gd name="connsiteX5" fmla="*/ 705484 w 1536829"/>
              <a:gd name="connsiteY5" fmla="*/ 0 h 1513478"/>
              <a:gd name="connsiteX6" fmla="*/ 831346 w 1536829"/>
              <a:gd name="connsiteY6" fmla="*/ 0 h 1513478"/>
              <a:gd name="connsiteX7" fmla="*/ 858699 w 1536829"/>
              <a:gd name="connsiteY7" fmla="*/ 155154 h 1513478"/>
              <a:gd name="connsiteX8" fmla="*/ 1093937 w 1536829"/>
              <a:gd name="connsiteY8" fmla="*/ 240774 h 1513478"/>
              <a:gd name="connsiteX9" fmla="*/ 1093938 w 1536829"/>
              <a:gd name="connsiteY9" fmla="*/ 240774 h 1513478"/>
              <a:gd name="connsiteX10" fmla="*/ 1214624 w 1536829"/>
              <a:gd name="connsiteY10" fmla="*/ 139501 h 1513478"/>
              <a:gd name="connsiteX11" fmla="*/ 1311037 w 1536829"/>
              <a:gd name="connsiteY11" fmla="*/ 220403 h 1513478"/>
              <a:gd name="connsiteX12" fmla="*/ 1232259 w 1536829"/>
              <a:gd name="connsiteY12" fmla="*/ 356841 h 1513478"/>
              <a:gd name="connsiteX13" fmla="*/ 1357427 w 1536829"/>
              <a:gd name="connsiteY13" fmla="*/ 573637 h 1513478"/>
              <a:gd name="connsiteX14" fmla="*/ 1514974 w 1536829"/>
              <a:gd name="connsiteY14" fmla="*/ 573633 h 1513478"/>
              <a:gd name="connsiteX15" fmla="*/ 1536829 w 1536829"/>
              <a:gd name="connsiteY15" fmla="*/ 697580 h 1513478"/>
              <a:gd name="connsiteX16" fmla="*/ 1388781 w 1536829"/>
              <a:gd name="connsiteY16" fmla="*/ 751461 h 1513478"/>
              <a:gd name="connsiteX17" fmla="*/ 1345311 w 1536829"/>
              <a:gd name="connsiteY17" fmla="*/ 997991 h 1513478"/>
              <a:gd name="connsiteX18" fmla="*/ 1466002 w 1536829"/>
              <a:gd name="connsiteY18" fmla="*/ 1099257 h 1513478"/>
              <a:gd name="connsiteX19" fmla="*/ 1403073 w 1536829"/>
              <a:gd name="connsiteY19" fmla="*/ 1208254 h 1513478"/>
              <a:gd name="connsiteX20" fmla="*/ 1255027 w 1536829"/>
              <a:gd name="connsiteY20" fmla="*/ 1154367 h 1513478"/>
              <a:gd name="connsiteX21" fmla="*/ 1063259 w 1536829"/>
              <a:gd name="connsiteY21" fmla="*/ 1315278 h 1513478"/>
              <a:gd name="connsiteX22" fmla="*/ 1090622 w 1536829"/>
              <a:gd name="connsiteY22" fmla="*/ 1470431 h 1513478"/>
              <a:gd name="connsiteX23" fmla="*/ 972352 w 1536829"/>
              <a:gd name="connsiteY23" fmla="*/ 1513478 h 1513478"/>
              <a:gd name="connsiteX24" fmla="*/ 893582 w 1536829"/>
              <a:gd name="connsiteY24" fmla="*/ 1377036 h 1513478"/>
              <a:gd name="connsiteX25" fmla="*/ 643247 w 1536829"/>
              <a:gd name="connsiteY25" fmla="*/ 1377036 h 1513478"/>
              <a:gd name="connsiteX26" fmla="*/ 564477 w 1536829"/>
              <a:gd name="connsiteY26" fmla="*/ 1513478 h 1513478"/>
              <a:gd name="connsiteX27" fmla="*/ 446208 w 1536829"/>
              <a:gd name="connsiteY27" fmla="*/ 1470431 h 1513478"/>
              <a:gd name="connsiteX28" fmla="*/ 473570 w 1536829"/>
              <a:gd name="connsiteY28" fmla="*/ 1315278 h 1513478"/>
              <a:gd name="connsiteX29" fmla="*/ 281802 w 1536829"/>
              <a:gd name="connsiteY29" fmla="*/ 1154366 h 1513478"/>
              <a:gd name="connsiteX30" fmla="*/ 133757 w 1536829"/>
              <a:gd name="connsiteY30" fmla="*/ 1208254 h 1513478"/>
              <a:gd name="connsiteX31" fmla="*/ 70827 w 1536829"/>
              <a:gd name="connsiteY31" fmla="*/ 1099257 h 1513478"/>
              <a:gd name="connsiteX32" fmla="*/ 191518 w 1536829"/>
              <a:gd name="connsiteY32" fmla="*/ 997991 h 1513478"/>
              <a:gd name="connsiteX33" fmla="*/ 148048 w 1536829"/>
              <a:gd name="connsiteY33" fmla="*/ 751461 h 1513478"/>
              <a:gd name="connsiteX34" fmla="*/ 0 w 1536829"/>
              <a:gd name="connsiteY34" fmla="*/ 697580 h 1513478"/>
              <a:gd name="connsiteX35" fmla="*/ 21855 w 1536829"/>
              <a:gd name="connsiteY35" fmla="*/ 573633 h 1513478"/>
              <a:gd name="connsiteX36" fmla="*/ 179403 w 1536829"/>
              <a:gd name="connsiteY36" fmla="*/ 573637 h 1513478"/>
              <a:gd name="connsiteX37" fmla="*/ 304570 w 1536829"/>
              <a:gd name="connsiteY37" fmla="*/ 356841 h 1513478"/>
              <a:gd name="connsiteX38" fmla="*/ 225792 w 1536829"/>
              <a:gd name="connsiteY38" fmla="*/ 220403 h 1513478"/>
              <a:gd name="connsiteX39" fmla="*/ 322205 w 1536829"/>
              <a:gd name="connsiteY39" fmla="*/ 139501 h 1513478"/>
              <a:gd name="connsiteX40" fmla="*/ 442891 w 1536829"/>
              <a:gd name="connsiteY40" fmla="*/ 240774 h 1513478"/>
              <a:gd name="connsiteX41" fmla="*/ 678129 w 1536829"/>
              <a:gd name="connsiteY41" fmla="*/ 155155 h 1513478"/>
            </a:gdLst>
            <a:ahLst/>
            <a:cxnLst/>
            <a:rect l="l" t="t" r="r" b="b"/>
            <a:pathLst>
              <a:path w="1536829" h="1513478">
                <a:moveTo>
                  <a:pt x="768414" y="287859"/>
                </a:moveTo>
                <a:cubicBezTo>
                  <a:pt x="502593" y="287859"/>
                  <a:pt x="287102" y="503350"/>
                  <a:pt x="287102" y="769171"/>
                </a:cubicBezTo>
                <a:cubicBezTo>
                  <a:pt x="287102" y="1034992"/>
                  <a:pt x="502593" y="1250483"/>
                  <a:pt x="768414" y="1250483"/>
                </a:cubicBezTo>
                <a:cubicBezTo>
                  <a:pt x="1034235" y="1250483"/>
                  <a:pt x="1249726" y="1034992"/>
                  <a:pt x="1249726" y="769171"/>
                </a:cubicBezTo>
                <a:cubicBezTo>
                  <a:pt x="1249726" y="503350"/>
                  <a:pt x="1034235" y="287859"/>
                  <a:pt x="768414" y="287859"/>
                </a:cubicBezTo>
                <a:close/>
                <a:moveTo>
                  <a:pt x="705484" y="0"/>
                </a:moveTo>
                <a:lnTo>
                  <a:pt x="831346" y="0"/>
                </a:lnTo>
                <a:lnTo>
                  <a:pt x="858699" y="155154"/>
                </a:lnTo>
                <a:cubicBezTo>
                  <a:pt x="942114" y="167419"/>
                  <a:pt x="1022154" y="196551"/>
                  <a:pt x="1093937" y="240774"/>
                </a:cubicBezTo>
                <a:lnTo>
                  <a:pt x="1093938" y="240774"/>
                </a:lnTo>
                <a:lnTo>
                  <a:pt x="1214624" y="139501"/>
                </a:lnTo>
                <a:lnTo>
                  <a:pt x="1311037" y="220403"/>
                </a:lnTo>
                <a:lnTo>
                  <a:pt x="1232259" y="356841"/>
                </a:lnTo>
                <a:cubicBezTo>
                  <a:pt x="1288275" y="419855"/>
                  <a:pt x="1330863" y="493620"/>
                  <a:pt x="1357427" y="573637"/>
                </a:cubicBezTo>
                <a:lnTo>
                  <a:pt x="1514974" y="573633"/>
                </a:lnTo>
                <a:lnTo>
                  <a:pt x="1536829" y="697580"/>
                </a:lnTo>
                <a:lnTo>
                  <a:pt x="1388781" y="751461"/>
                </a:lnTo>
                <a:cubicBezTo>
                  <a:pt x="1391187" y="835737"/>
                  <a:pt x="1376396" y="919620"/>
                  <a:pt x="1345311" y="997991"/>
                </a:cubicBezTo>
                <a:lnTo>
                  <a:pt x="1466002" y="1099257"/>
                </a:lnTo>
                <a:lnTo>
                  <a:pt x="1403073" y="1208254"/>
                </a:lnTo>
                <a:lnTo>
                  <a:pt x="1255027" y="1154367"/>
                </a:lnTo>
                <a:cubicBezTo>
                  <a:pt x="1202699" y="1220473"/>
                  <a:pt x="1137448" y="1275224"/>
                  <a:pt x="1063259" y="1315278"/>
                </a:cubicBezTo>
                <a:lnTo>
                  <a:pt x="1090622" y="1470431"/>
                </a:lnTo>
                <a:lnTo>
                  <a:pt x="972352" y="1513478"/>
                </a:lnTo>
                <a:lnTo>
                  <a:pt x="893582" y="1377036"/>
                </a:lnTo>
                <a:cubicBezTo>
                  <a:pt x="811002" y="1394040"/>
                  <a:pt x="725825" y="1394040"/>
                  <a:pt x="643247" y="1377036"/>
                </a:cubicBezTo>
                <a:lnTo>
                  <a:pt x="564477" y="1513478"/>
                </a:lnTo>
                <a:lnTo>
                  <a:pt x="446208" y="1470431"/>
                </a:lnTo>
                <a:lnTo>
                  <a:pt x="473570" y="1315278"/>
                </a:lnTo>
                <a:cubicBezTo>
                  <a:pt x="399381" y="1275224"/>
                  <a:pt x="334131" y="1220472"/>
                  <a:pt x="281802" y="1154366"/>
                </a:cubicBezTo>
                <a:lnTo>
                  <a:pt x="133757" y="1208254"/>
                </a:lnTo>
                <a:lnTo>
                  <a:pt x="70827" y="1099257"/>
                </a:lnTo>
                <a:lnTo>
                  <a:pt x="191518" y="997991"/>
                </a:lnTo>
                <a:cubicBezTo>
                  <a:pt x="160433" y="919620"/>
                  <a:pt x="145642" y="835737"/>
                  <a:pt x="148048" y="751461"/>
                </a:cubicBezTo>
                <a:lnTo>
                  <a:pt x="0" y="697580"/>
                </a:lnTo>
                <a:lnTo>
                  <a:pt x="21855" y="573633"/>
                </a:lnTo>
                <a:lnTo>
                  <a:pt x="179403" y="573637"/>
                </a:lnTo>
                <a:cubicBezTo>
                  <a:pt x="205966" y="493620"/>
                  <a:pt x="248555" y="419854"/>
                  <a:pt x="304570" y="356841"/>
                </a:cubicBezTo>
                <a:lnTo>
                  <a:pt x="225792" y="220403"/>
                </a:lnTo>
                <a:lnTo>
                  <a:pt x="322205" y="139501"/>
                </a:lnTo>
                <a:lnTo>
                  <a:pt x="442891" y="240774"/>
                </a:lnTo>
                <a:cubicBezTo>
                  <a:pt x="514675" y="196551"/>
                  <a:pt x="594715" y="167419"/>
                  <a:pt x="678129" y="15515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29" name="标题 1"/>
          <p:cNvSpPr txBox="1"/>
          <p:nvPr/>
        </p:nvSpPr>
        <p:spPr>
          <a:xfrm>
            <a:off x="3246331" y="1841250"/>
            <a:ext cx="1119976" cy="1102960"/>
          </a:xfrm>
          <a:custGeom>
            <a:avLst/>
            <a:gdLst>
              <a:gd name="connsiteX0" fmla="*/ 751498 w 1502997"/>
              <a:gd name="connsiteY0" fmla="*/ 281522 h 1480161"/>
              <a:gd name="connsiteX1" fmla="*/ 280782 w 1502997"/>
              <a:gd name="connsiteY1" fmla="*/ 752238 h 1480161"/>
              <a:gd name="connsiteX2" fmla="*/ 751498 w 1502997"/>
              <a:gd name="connsiteY2" fmla="*/ 1222954 h 1480161"/>
              <a:gd name="connsiteX3" fmla="*/ 1222214 w 1502997"/>
              <a:gd name="connsiteY3" fmla="*/ 752238 h 1480161"/>
              <a:gd name="connsiteX4" fmla="*/ 751498 w 1502997"/>
              <a:gd name="connsiteY4" fmla="*/ 281522 h 1480161"/>
              <a:gd name="connsiteX5" fmla="*/ 689953 w 1502997"/>
              <a:gd name="connsiteY5" fmla="*/ 0 h 1480161"/>
              <a:gd name="connsiteX6" fmla="*/ 813044 w 1502997"/>
              <a:gd name="connsiteY6" fmla="*/ 0 h 1480161"/>
              <a:gd name="connsiteX7" fmla="*/ 839795 w 1502997"/>
              <a:gd name="connsiteY7" fmla="*/ 151738 h 1480161"/>
              <a:gd name="connsiteX8" fmla="*/ 1069855 w 1502997"/>
              <a:gd name="connsiteY8" fmla="*/ 235474 h 1480161"/>
              <a:gd name="connsiteX9" fmla="*/ 1069856 w 1502997"/>
              <a:gd name="connsiteY9" fmla="*/ 235474 h 1480161"/>
              <a:gd name="connsiteX10" fmla="*/ 1187885 w 1502997"/>
              <a:gd name="connsiteY10" fmla="*/ 136431 h 1480161"/>
              <a:gd name="connsiteX11" fmla="*/ 1282176 w 1502997"/>
              <a:gd name="connsiteY11" fmla="*/ 215552 h 1480161"/>
              <a:gd name="connsiteX12" fmla="*/ 1205132 w 1502997"/>
              <a:gd name="connsiteY12" fmla="*/ 348986 h 1480161"/>
              <a:gd name="connsiteX13" fmla="*/ 1327544 w 1502997"/>
              <a:gd name="connsiteY13" fmla="*/ 561009 h 1480161"/>
              <a:gd name="connsiteX14" fmla="*/ 1481624 w 1502997"/>
              <a:gd name="connsiteY14" fmla="*/ 561006 h 1480161"/>
              <a:gd name="connsiteX15" fmla="*/ 1502997 w 1502997"/>
              <a:gd name="connsiteY15" fmla="*/ 682224 h 1480161"/>
              <a:gd name="connsiteX16" fmla="*/ 1358208 w 1502997"/>
              <a:gd name="connsiteY16" fmla="*/ 734919 h 1480161"/>
              <a:gd name="connsiteX17" fmla="*/ 1315695 w 1502997"/>
              <a:gd name="connsiteY17" fmla="*/ 976022 h 1480161"/>
              <a:gd name="connsiteX18" fmla="*/ 1433729 w 1502997"/>
              <a:gd name="connsiteY18" fmla="*/ 1075059 h 1480161"/>
              <a:gd name="connsiteX19" fmla="*/ 1372185 w 1502997"/>
              <a:gd name="connsiteY19" fmla="*/ 1181656 h 1480161"/>
              <a:gd name="connsiteX20" fmla="*/ 1227399 w 1502997"/>
              <a:gd name="connsiteY20" fmla="*/ 1128955 h 1480161"/>
              <a:gd name="connsiteX21" fmla="*/ 1039853 w 1502997"/>
              <a:gd name="connsiteY21" fmla="*/ 1286324 h 1480161"/>
              <a:gd name="connsiteX22" fmla="*/ 1066612 w 1502997"/>
              <a:gd name="connsiteY22" fmla="*/ 1438062 h 1480161"/>
              <a:gd name="connsiteX23" fmla="*/ 950947 w 1502997"/>
              <a:gd name="connsiteY23" fmla="*/ 1480161 h 1480161"/>
              <a:gd name="connsiteX24" fmla="*/ 873910 w 1502997"/>
              <a:gd name="connsiteY24" fmla="*/ 1346722 h 1480161"/>
              <a:gd name="connsiteX25" fmla="*/ 629086 w 1502997"/>
              <a:gd name="connsiteY25" fmla="*/ 1346722 h 1480161"/>
              <a:gd name="connsiteX26" fmla="*/ 552050 w 1502997"/>
              <a:gd name="connsiteY26" fmla="*/ 1480161 h 1480161"/>
              <a:gd name="connsiteX27" fmla="*/ 436385 w 1502997"/>
              <a:gd name="connsiteY27" fmla="*/ 1438062 h 1480161"/>
              <a:gd name="connsiteX28" fmla="*/ 463145 w 1502997"/>
              <a:gd name="connsiteY28" fmla="*/ 1286324 h 1480161"/>
              <a:gd name="connsiteX29" fmla="*/ 275598 w 1502997"/>
              <a:gd name="connsiteY29" fmla="*/ 1128954 h 1480161"/>
              <a:gd name="connsiteX30" fmla="*/ 130812 w 1502997"/>
              <a:gd name="connsiteY30" fmla="*/ 1181656 h 1480161"/>
              <a:gd name="connsiteX31" fmla="*/ 69268 w 1502997"/>
              <a:gd name="connsiteY31" fmla="*/ 1075059 h 1480161"/>
              <a:gd name="connsiteX32" fmla="*/ 187302 w 1502997"/>
              <a:gd name="connsiteY32" fmla="*/ 976022 h 1480161"/>
              <a:gd name="connsiteX33" fmla="*/ 144789 w 1502997"/>
              <a:gd name="connsiteY33" fmla="*/ 734919 h 1480161"/>
              <a:gd name="connsiteX34" fmla="*/ 0 w 1502997"/>
              <a:gd name="connsiteY34" fmla="*/ 682224 h 1480161"/>
              <a:gd name="connsiteX35" fmla="*/ 21374 w 1502997"/>
              <a:gd name="connsiteY35" fmla="*/ 561006 h 1480161"/>
              <a:gd name="connsiteX36" fmla="*/ 175453 w 1502997"/>
              <a:gd name="connsiteY36" fmla="*/ 561009 h 1480161"/>
              <a:gd name="connsiteX37" fmla="*/ 297865 w 1502997"/>
              <a:gd name="connsiteY37" fmla="*/ 348986 h 1480161"/>
              <a:gd name="connsiteX38" fmla="*/ 220822 w 1502997"/>
              <a:gd name="connsiteY38" fmla="*/ 215552 h 1480161"/>
              <a:gd name="connsiteX39" fmla="*/ 315112 w 1502997"/>
              <a:gd name="connsiteY39" fmla="*/ 136431 h 1480161"/>
              <a:gd name="connsiteX40" fmla="*/ 433142 w 1502997"/>
              <a:gd name="connsiteY40" fmla="*/ 235474 h 1480161"/>
              <a:gd name="connsiteX41" fmla="*/ 663201 w 1502997"/>
              <a:gd name="connsiteY41" fmla="*/ 151739 h 1480161"/>
            </a:gdLst>
            <a:ahLst/>
            <a:cxnLst/>
            <a:rect l="l" t="t" r="r" b="b"/>
            <a:pathLst>
              <a:path w="1502997" h="1480161">
                <a:moveTo>
                  <a:pt x="751498" y="281522"/>
                </a:moveTo>
                <a:cubicBezTo>
                  <a:pt x="491529" y="281522"/>
                  <a:pt x="280782" y="492269"/>
                  <a:pt x="280782" y="752238"/>
                </a:cubicBezTo>
                <a:cubicBezTo>
                  <a:pt x="280782" y="1012207"/>
                  <a:pt x="491529" y="1222954"/>
                  <a:pt x="751498" y="1222954"/>
                </a:cubicBezTo>
                <a:cubicBezTo>
                  <a:pt x="1011467" y="1222954"/>
                  <a:pt x="1222214" y="1012207"/>
                  <a:pt x="1222214" y="752238"/>
                </a:cubicBezTo>
                <a:cubicBezTo>
                  <a:pt x="1222214" y="492269"/>
                  <a:pt x="1011467" y="281522"/>
                  <a:pt x="751498" y="281522"/>
                </a:cubicBezTo>
                <a:close/>
                <a:moveTo>
                  <a:pt x="689953" y="0"/>
                </a:moveTo>
                <a:lnTo>
                  <a:pt x="813044" y="0"/>
                </a:lnTo>
                <a:lnTo>
                  <a:pt x="839795" y="151738"/>
                </a:lnTo>
                <a:cubicBezTo>
                  <a:pt x="921374" y="163734"/>
                  <a:pt x="999653" y="192225"/>
                  <a:pt x="1069855" y="235474"/>
                </a:cubicBezTo>
                <a:lnTo>
                  <a:pt x="1069856" y="235474"/>
                </a:lnTo>
                <a:lnTo>
                  <a:pt x="1187885" y="136431"/>
                </a:lnTo>
                <a:lnTo>
                  <a:pt x="1282176" y="215552"/>
                </a:lnTo>
                <a:lnTo>
                  <a:pt x="1205132" y="348986"/>
                </a:lnTo>
                <a:cubicBezTo>
                  <a:pt x="1259915" y="410612"/>
                  <a:pt x="1301565" y="482754"/>
                  <a:pt x="1327544" y="561009"/>
                </a:cubicBezTo>
                <a:lnTo>
                  <a:pt x="1481624" y="561006"/>
                </a:lnTo>
                <a:lnTo>
                  <a:pt x="1502997" y="682224"/>
                </a:lnTo>
                <a:lnTo>
                  <a:pt x="1358208" y="734919"/>
                </a:lnTo>
                <a:cubicBezTo>
                  <a:pt x="1360562" y="817339"/>
                  <a:pt x="1346096" y="899376"/>
                  <a:pt x="1315695" y="976022"/>
                </a:cubicBezTo>
                <a:lnTo>
                  <a:pt x="1433729" y="1075059"/>
                </a:lnTo>
                <a:lnTo>
                  <a:pt x="1372185" y="1181656"/>
                </a:lnTo>
                <a:lnTo>
                  <a:pt x="1227399" y="1128955"/>
                </a:lnTo>
                <a:cubicBezTo>
                  <a:pt x="1176222" y="1193606"/>
                  <a:pt x="1112408" y="1247152"/>
                  <a:pt x="1039853" y="1286324"/>
                </a:cubicBezTo>
                <a:lnTo>
                  <a:pt x="1066612" y="1438062"/>
                </a:lnTo>
                <a:lnTo>
                  <a:pt x="950947" y="1480161"/>
                </a:lnTo>
                <a:lnTo>
                  <a:pt x="873910" y="1346722"/>
                </a:lnTo>
                <a:cubicBezTo>
                  <a:pt x="793149" y="1363352"/>
                  <a:pt x="709847" y="1363352"/>
                  <a:pt x="629086" y="1346722"/>
                </a:cubicBezTo>
                <a:lnTo>
                  <a:pt x="552050" y="1480161"/>
                </a:lnTo>
                <a:lnTo>
                  <a:pt x="436385" y="1438062"/>
                </a:lnTo>
                <a:lnTo>
                  <a:pt x="463145" y="1286324"/>
                </a:lnTo>
                <a:cubicBezTo>
                  <a:pt x="390589" y="1247152"/>
                  <a:pt x="326775" y="1193605"/>
                  <a:pt x="275598" y="1128954"/>
                </a:cubicBezTo>
                <a:lnTo>
                  <a:pt x="130812" y="1181656"/>
                </a:lnTo>
                <a:lnTo>
                  <a:pt x="69268" y="1075059"/>
                </a:lnTo>
                <a:lnTo>
                  <a:pt x="187302" y="976022"/>
                </a:lnTo>
                <a:cubicBezTo>
                  <a:pt x="156901" y="899376"/>
                  <a:pt x="142436" y="817339"/>
                  <a:pt x="144789" y="734919"/>
                </a:cubicBezTo>
                <a:lnTo>
                  <a:pt x="0" y="682224"/>
                </a:lnTo>
                <a:lnTo>
                  <a:pt x="21374" y="561006"/>
                </a:lnTo>
                <a:lnTo>
                  <a:pt x="175453" y="561009"/>
                </a:lnTo>
                <a:cubicBezTo>
                  <a:pt x="201432" y="482754"/>
                  <a:pt x="243084" y="410611"/>
                  <a:pt x="297865" y="348986"/>
                </a:cubicBezTo>
                <a:lnTo>
                  <a:pt x="220822" y="215552"/>
                </a:lnTo>
                <a:lnTo>
                  <a:pt x="315112" y="136431"/>
                </a:lnTo>
                <a:lnTo>
                  <a:pt x="433142" y="235474"/>
                </a:lnTo>
                <a:cubicBezTo>
                  <a:pt x="503345" y="192225"/>
                  <a:pt x="581623" y="163734"/>
                  <a:pt x="663201" y="151739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cap="sq">
            <a:noFill/>
            <a:prstDash val="solid"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0" name="标题 1"/>
          <p:cNvSpPr txBox="1"/>
          <p:nvPr/>
        </p:nvSpPr>
        <p:spPr>
          <a:xfrm rot="11931966">
            <a:off x="658396" y="2287307"/>
            <a:ext cx="2150785" cy="2150786"/>
          </a:xfrm>
          <a:prstGeom prst="arc">
            <a:avLst/>
          </a:prstGeom>
          <a:noFill/>
          <a:ln w="28575" cap="sq">
            <a:solidFill>
              <a:schemeClr val="bg1">
                <a:lumMod val="65000"/>
              </a:schemeClr>
            </a:solidFill>
            <a:miter/>
            <a:tailEnd type="stealth"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1" name="标题 1"/>
          <p:cNvSpPr txBox="1"/>
          <p:nvPr/>
        </p:nvSpPr>
        <p:spPr>
          <a:xfrm rot="5691386">
            <a:off x="2950435" y="3251077"/>
            <a:ext cx="2150786" cy="2150785"/>
          </a:xfrm>
          <a:prstGeom prst="arc">
            <a:avLst/>
          </a:prstGeom>
          <a:noFill/>
          <a:ln w="28575" cap="sq">
            <a:solidFill>
              <a:schemeClr val="bg1">
                <a:lumMod val="65000"/>
              </a:schemeClr>
            </a:solidFill>
            <a:miter/>
            <a:tailEnd type="stealth"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2" name="标题 1"/>
          <p:cNvSpPr txBox="1"/>
          <p:nvPr/>
        </p:nvSpPr>
        <p:spPr>
          <a:xfrm>
            <a:off x="1854903" y="2879940"/>
            <a:ext cx="543524" cy="525988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/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cap="sq">
            <a:noFill/>
            <a:prstDash val="solid"/>
            <a:miter/>
          </a:ln>
        </p:spPr>
        <p:txBody>
          <a:bodyPr vert="horz" wrap="square" lIns="356481" tIns="548640" rIns="356481" bIns="436755" rtlCol="0" anchor="ctr"/>
          <a:lstStyle/>
          <a:p>
            <a:pPr algn="ctr">
              <a:lnSpc>
                <a:spcPct val="90000"/>
              </a:lnSpc>
            </a:pPr>
            <a:endParaRPr kumimoji="1" lang="zh-CN" altLang="en-US"/>
          </a:p>
        </p:txBody>
      </p:sp>
      <p:sp>
        <p:nvSpPr>
          <p:cNvPr id="133" name="标题 1"/>
          <p:cNvSpPr txBox="1"/>
          <p:nvPr/>
        </p:nvSpPr>
        <p:spPr>
          <a:xfrm>
            <a:off x="5502149" y="1479171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4" name="标题 1"/>
          <p:cNvSpPr txBox="1"/>
          <p:nvPr/>
        </p:nvSpPr>
        <p:spPr>
          <a:xfrm>
            <a:off x="2968083" y="3205346"/>
            <a:ext cx="1960738" cy="1930947"/>
          </a:xfrm>
          <a:custGeom>
            <a:avLst/>
            <a:gdLst>
              <a:gd name="connsiteX0" fmla="*/ 1006670 w 2013338"/>
              <a:gd name="connsiteY0" fmla="*/ 339543 h 1982748"/>
              <a:gd name="connsiteX1" fmla="*/ 338550 w 2013338"/>
              <a:gd name="connsiteY1" fmla="*/ 1007661 h 1982748"/>
              <a:gd name="connsiteX2" fmla="*/ 1006670 w 2013338"/>
              <a:gd name="connsiteY2" fmla="*/ 1675779 h 1982748"/>
              <a:gd name="connsiteX3" fmla="*/ 1674790 w 2013338"/>
              <a:gd name="connsiteY3" fmla="*/ 1007661 h 1982748"/>
              <a:gd name="connsiteX4" fmla="*/ 1006670 w 2013338"/>
              <a:gd name="connsiteY4" fmla="*/ 339543 h 1982748"/>
              <a:gd name="connsiteX5" fmla="*/ 924226 w 2013338"/>
              <a:gd name="connsiteY5" fmla="*/ 0 h 1982748"/>
              <a:gd name="connsiteX6" fmla="*/ 1089113 w 2013338"/>
              <a:gd name="connsiteY6" fmla="*/ 0 h 1982748"/>
              <a:gd name="connsiteX7" fmla="*/ 1124947 w 2013338"/>
              <a:gd name="connsiteY7" fmla="*/ 203261 h 1982748"/>
              <a:gd name="connsiteX8" fmla="*/ 1433123 w 2013338"/>
              <a:gd name="connsiteY8" fmla="*/ 315428 h 1982748"/>
              <a:gd name="connsiteX9" fmla="*/ 1433124 w 2013338"/>
              <a:gd name="connsiteY9" fmla="*/ 315428 h 1982748"/>
              <a:gd name="connsiteX10" fmla="*/ 1591230 w 2013338"/>
              <a:gd name="connsiteY10" fmla="*/ 182755 h 1982748"/>
              <a:gd name="connsiteX11" fmla="*/ 1717537 w 2013338"/>
              <a:gd name="connsiteY11" fmla="*/ 288741 h 1982748"/>
              <a:gd name="connsiteX12" fmla="*/ 1614333 w 2013338"/>
              <a:gd name="connsiteY12" fmla="*/ 467483 h 1982748"/>
              <a:gd name="connsiteX13" fmla="*/ 1778310 w 2013338"/>
              <a:gd name="connsiteY13" fmla="*/ 751499 h 1982748"/>
              <a:gd name="connsiteX14" fmla="*/ 1984707 w 2013338"/>
              <a:gd name="connsiteY14" fmla="*/ 751494 h 1982748"/>
              <a:gd name="connsiteX15" fmla="*/ 2013338 w 2013338"/>
              <a:gd name="connsiteY15" fmla="*/ 913873 h 1982748"/>
              <a:gd name="connsiteX16" fmla="*/ 1819386 w 2013338"/>
              <a:gd name="connsiteY16" fmla="*/ 984460 h 1982748"/>
              <a:gd name="connsiteX17" fmla="*/ 1762438 w 2013338"/>
              <a:gd name="connsiteY17" fmla="*/ 1307429 h 1982748"/>
              <a:gd name="connsiteX18" fmla="*/ 1920551 w 2013338"/>
              <a:gd name="connsiteY18" fmla="*/ 1440094 h 1982748"/>
              <a:gd name="connsiteX19" fmla="*/ 1838109 w 2013338"/>
              <a:gd name="connsiteY19" fmla="*/ 1582886 h 1982748"/>
              <a:gd name="connsiteX20" fmla="*/ 1644161 w 2013338"/>
              <a:gd name="connsiteY20" fmla="*/ 1512290 h 1982748"/>
              <a:gd name="connsiteX21" fmla="*/ 1392933 w 2013338"/>
              <a:gd name="connsiteY21" fmla="*/ 1723094 h 1982748"/>
              <a:gd name="connsiteX22" fmla="*/ 1428779 w 2013338"/>
              <a:gd name="connsiteY22" fmla="*/ 1926354 h 1982748"/>
              <a:gd name="connsiteX23" fmla="*/ 1273840 w 2013338"/>
              <a:gd name="connsiteY23" fmla="*/ 1982748 h 1982748"/>
              <a:gd name="connsiteX24" fmla="*/ 1170645 w 2013338"/>
              <a:gd name="connsiteY24" fmla="*/ 1804001 h 1982748"/>
              <a:gd name="connsiteX25" fmla="*/ 842692 w 2013338"/>
              <a:gd name="connsiteY25" fmla="*/ 1804001 h 1982748"/>
              <a:gd name="connsiteX26" fmla="*/ 739498 w 2013338"/>
              <a:gd name="connsiteY26" fmla="*/ 1982748 h 1982748"/>
              <a:gd name="connsiteX27" fmla="*/ 584559 w 2013338"/>
              <a:gd name="connsiteY27" fmla="*/ 1926354 h 1982748"/>
              <a:gd name="connsiteX28" fmla="*/ 620405 w 2013338"/>
              <a:gd name="connsiteY28" fmla="*/ 1723094 h 1982748"/>
              <a:gd name="connsiteX29" fmla="*/ 369177 w 2013338"/>
              <a:gd name="connsiteY29" fmla="*/ 1512289 h 1982748"/>
              <a:gd name="connsiteX30" fmla="*/ 175229 w 2013338"/>
              <a:gd name="connsiteY30" fmla="*/ 1582886 h 1982748"/>
              <a:gd name="connsiteX31" fmla="*/ 92788 w 2013338"/>
              <a:gd name="connsiteY31" fmla="*/ 1440094 h 1982748"/>
              <a:gd name="connsiteX32" fmla="*/ 250900 w 2013338"/>
              <a:gd name="connsiteY32" fmla="*/ 1307429 h 1982748"/>
              <a:gd name="connsiteX33" fmla="*/ 193952 w 2013338"/>
              <a:gd name="connsiteY33" fmla="*/ 984460 h 1982748"/>
              <a:gd name="connsiteX34" fmla="*/ 0 w 2013338"/>
              <a:gd name="connsiteY34" fmla="*/ 913873 h 1982748"/>
              <a:gd name="connsiteX35" fmla="*/ 28631 w 2013338"/>
              <a:gd name="connsiteY35" fmla="*/ 751494 h 1982748"/>
              <a:gd name="connsiteX36" fmla="*/ 235028 w 2013338"/>
              <a:gd name="connsiteY36" fmla="*/ 751499 h 1982748"/>
              <a:gd name="connsiteX37" fmla="*/ 399005 w 2013338"/>
              <a:gd name="connsiteY37" fmla="*/ 467483 h 1982748"/>
              <a:gd name="connsiteX38" fmla="*/ 295801 w 2013338"/>
              <a:gd name="connsiteY38" fmla="*/ 288741 h 1982748"/>
              <a:gd name="connsiteX39" fmla="*/ 422108 w 2013338"/>
              <a:gd name="connsiteY39" fmla="*/ 182755 h 1982748"/>
              <a:gd name="connsiteX40" fmla="*/ 580214 w 2013338"/>
              <a:gd name="connsiteY40" fmla="*/ 315428 h 1982748"/>
              <a:gd name="connsiteX41" fmla="*/ 888390 w 2013338"/>
              <a:gd name="connsiteY41" fmla="*/ 203262 h 1982748"/>
            </a:gdLst>
            <a:ahLst/>
            <a:cxnLst/>
            <a:rect l="l" t="t" r="r" b="b"/>
            <a:pathLst>
              <a:path w="2013338" h="1982748">
                <a:moveTo>
                  <a:pt x="1006670" y="339543"/>
                </a:moveTo>
                <a:cubicBezTo>
                  <a:pt x="637678" y="339543"/>
                  <a:pt x="338550" y="638670"/>
                  <a:pt x="338550" y="1007661"/>
                </a:cubicBezTo>
                <a:cubicBezTo>
                  <a:pt x="338550" y="1376652"/>
                  <a:pt x="637678" y="1675779"/>
                  <a:pt x="1006670" y="1675779"/>
                </a:cubicBezTo>
                <a:cubicBezTo>
                  <a:pt x="1375662" y="1675779"/>
                  <a:pt x="1674790" y="1376652"/>
                  <a:pt x="1674790" y="1007661"/>
                </a:cubicBezTo>
                <a:cubicBezTo>
                  <a:pt x="1674790" y="638670"/>
                  <a:pt x="1375662" y="339543"/>
                  <a:pt x="1006670" y="339543"/>
                </a:cubicBezTo>
                <a:close/>
                <a:moveTo>
                  <a:pt x="924226" y="0"/>
                </a:moveTo>
                <a:lnTo>
                  <a:pt x="1089113" y="0"/>
                </a:lnTo>
                <a:lnTo>
                  <a:pt x="1124947" y="203261"/>
                </a:lnTo>
                <a:cubicBezTo>
                  <a:pt x="1234226" y="219329"/>
                  <a:pt x="1339084" y="257494"/>
                  <a:pt x="1433123" y="315428"/>
                </a:cubicBezTo>
                <a:lnTo>
                  <a:pt x="1433124" y="315428"/>
                </a:lnTo>
                <a:lnTo>
                  <a:pt x="1591230" y="182755"/>
                </a:lnTo>
                <a:lnTo>
                  <a:pt x="1717537" y="288741"/>
                </a:lnTo>
                <a:lnTo>
                  <a:pt x="1614333" y="467483"/>
                </a:lnTo>
                <a:cubicBezTo>
                  <a:pt x="1687717" y="550035"/>
                  <a:pt x="1743510" y="646672"/>
                  <a:pt x="1778310" y="751499"/>
                </a:cubicBezTo>
                <a:lnTo>
                  <a:pt x="1984707" y="751494"/>
                </a:lnTo>
                <a:lnTo>
                  <a:pt x="2013338" y="913873"/>
                </a:lnTo>
                <a:lnTo>
                  <a:pt x="1819386" y="984460"/>
                </a:lnTo>
                <a:cubicBezTo>
                  <a:pt x="1822539" y="1094866"/>
                  <a:pt x="1803162" y="1204758"/>
                  <a:pt x="1762438" y="1307429"/>
                </a:cubicBezTo>
                <a:lnTo>
                  <a:pt x="1920551" y="1440094"/>
                </a:lnTo>
                <a:lnTo>
                  <a:pt x="1838109" y="1582886"/>
                </a:lnTo>
                <a:lnTo>
                  <a:pt x="1644161" y="1512290"/>
                </a:lnTo>
                <a:cubicBezTo>
                  <a:pt x="1575607" y="1598894"/>
                  <a:pt x="1490125" y="1670621"/>
                  <a:pt x="1392933" y="1723094"/>
                </a:cubicBezTo>
                <a:lnTo>
                  <a:pt x="1428779" y="1926354"/>
                </a:lnTo>
                <a:lnTo>
                  <a:pt x="1273840" y="1982748"/>
                </a:lnTo>
                <a:lnTo>
                  <a:pt x="1170645" y="1804001"/>
                </a:lnTo>
                <a:cubicBezTo>
                  <a:pt x="1062462" y="1826277"/>
                  <a:pt x="950874" y="1826277"/>
                  <a:pt x="842692" y="1804001"/>
                </a:cubicBezTo>
                <a:lnTo>
                  <a:pt x="739498" y="1982748"/>
                </a:lnTo>
                <a:lnTo>
                  <a:pt x="584559" y="1926354"/>
                </a:lnTo>
                <a:lnTo>
                  <a:pt x="620405" y="1723094"/>
                </a:lnTo>
                <a:cubicBezTo>
                  <a:pt x="523213" y="1670621"/>
                  <a:pt x="437731" y="1598893"/>
                  <a:pt x="369177" y="1512289"/>
                </a:cubicBezTo>
                <a:lnTo>
                  <a:pt x="175229" y="1582886"/>
                </a:lnTo>
                <a:lnTo>
                  <a:pt x="92788" y="1440094"/>
                </a:lnTo>
                <a:lnTo>
                  <a:pt x="250900" y="1307429"/>
                </a:lnTo>
                <a:cubicBezTo>
                  <a:pt x="210177" y="1204758"/>
                  <a:pt x="190800" y="1094866"/>
                  <a:pt x="193952" y="984460"/>
                </a:cubicBezTo>
                <a:lnTo>
                  <a:pt x="0" y="913873"/>
                </a:lnTo>
                <a:lnTo>
                  <a:pt x="28631" y="751494"/>
                </a:lnTo>
                <a:lnTo>
                  <a:pt x="235028" y="751499"/>
                </a:lnTo>
                <a:cubicBezTo>
                  <a:pt x="269828" y="646672"/>
                  <a:pt x="325623" y="550034"/>
                  <a:pt x="399005" y="467483"/>
                </a:cubicBezTo>
                <a:lnTo>
                  <a:pt x="295801" y="288741"/>
                </a:lnTo>
                <a:lnTo>
                  <a:pt x="422108" y="182755"/>
                </a:lnTo>
                <a:lnTo>
                  <a:pt x="580214" y="315428"/>
                </a:lnTo>
                <a:cubicBezTo>
                  <a:pt x="674255" y="257494"/>
                  <a:pt x="779113" y="219329"/>
                  <a:pt x="888390" y="203262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356481" tIns="548640" rIns="356481" bIns="436755" rtlCol="0" anchor="ctr"/>
          <a:lstStyle/>
          <a:p>
            <a:pPr algn="ctr">
              <a:lnSpc>
                <a:spcPct val="90000"/>
              </a:lnSpc>
            </a:pPr>
            <a:endParaRPr kumimoji="1" lang="zh-CN" altLang="en-US"/>
          </a:p>
        </p:txBody>
      </p:sp>
      <p:sp>
        <p:nvSpPr>
          <p:cNvPr id="135" name="标题 1"/>
          <p:cNvSpPr txBox="1"/>
          <p:nvPr/>
        </p:nvSpPr>
        <p:spPr>
          <a:xfrm>
            <a:off x="3679940" y="3937230"/>
            <a:ext cx="529324" cy="498899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ahLst/>
            <a:cxnLst/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accent1"/>
          </a:solidFill>
          <a:ln cap="sq">
            <a:noFill/>
            <a:prstDash val="solid"/>
            <a:miter/>
          </a:ln>
        </p:spPr>
        <p:txBody>
          <a:bodyPr vert="horz" wrap="square" lIns="356481" tIns="548640" rIns="356481" bIns="436755" rtlCol="0" anchor="ctr"/>
          <a:lstStyle/>
          <a:p>
            <a:pPr algn="ctr">
              <a:lnSpc>
                <a:spcPct val="90000"/>
              </a:lnSpc>
            </a:pPr>
            <a:endParaRPr kumimoji="1" lang="zh-CN" altLang="en-US"/>
          </a:p>
        </p:txBody>
      </p:sp>
      <p:sp>
        <p:nvSpPr>
          <p:cNvPr id="136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系统</a:t>
            </a:r>
            <a:r>
              <a:rPr kumimoji="1" lang="en-US" altLang="zh-CN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功能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8" name="标题 1"/>
          <p:cNvSpPr txBox="1"/>
          <p:nvPr/>
        </p:nvSpPr>
        <p:spPr>
          <a:xfrm>
            <a:off x="5502149" y="4019171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9" name="TextBox 18"/>
          <p:cNvSpPr txBox="1"/>
          <p:nvPr/>
        </p:nvSpPr>
        <p:spPr>
          <a:xfrm>
            <a:off x="5797485" y="137631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功能概述</a:t>
            </a:r>
          </a:p>
        </p:txBody>
      </p:sp>
      <p:sp>
        <p:nvSpPr>
          <p:cNvPr id="140" name="TextBox 19"/>
          <p:cNvSpPr txBox="1"/>
          <p:nvPr/>
        </p:nvSpPr>
        <p:spPr>
          <a:xfrm>
            <a:off x="5684362" y="1847653"/>
            <a:ext cx="5410986" cy="3322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+mn-ea"/>
              </a:rPr>
              <a:t>  </a:t>
            </a:r>
            <a:r>
              <a:rPr lang="zh-CN" altLang="en-US" sz="2000" dirty="0">
                <a:latin typeface="+mn-ea"/>
              </a:rPr>
              <a:t>本项目聚焦于论文辅助工具开发，基于</a:t>
            </a:r>
            <a:r>
              <a:rPr lang="en-US" altLang="zh-CN" sz="2000" dirty="0">
                <a:latin typeface="+mn-ea"/>
              </a:rPr>
              <a:t> NLP </a:t>
            </a:r>
            <a:r>
              <a:rPr lang="zh-CN" altLang="en-US" sz="2000" dirty="0">
                <a:latin typeface="+mn-ea"/>
              </a:rPr>
              <a:t>技术，对海量数据开展分析处理。借助</a:t>
            </a:r>
            <a:r>
              <a:rPr lang="en-US" altLang="zh-CN" sz="2000" dirty="0">
                <a:latin typeface="+mn-ea"/>
              </a:rPr>
              <a:t> N - Gram </a:t>
            </a:r>
            <a:r>
              <a:rPr lang="zh-CN" altLang="en-US" sz="2000" dirty="0">
                <a:latin typeface="+mn-ea"/>
              </a:rPr>
              <a:t>和</a:t>
            </a:r>
            <a:r>
              <a:rPr lang="en-US" altLang="zh-CN" sz="2000" dirty="0">
                <a:latin typeface="+mn-ea"/>
              </a:rPr>
              <a:t> NMT </a:t>
            </a:r>
            <a:r>
              <a:rPr lang="zh-CN" altLang="en-US" sz="2000" dirty="0">
                <a:latin typeface="+mn-ea"/>
              </a:rPr>
              <a:t>模型实现错别字处理，具备海量不规则文本及短文本的主题提取、短文本相似度查询、句向量与段落向量相似度查询，以及语料库短语递进与逻辑关系判断等功能，为论文撰写与分析场景提供全面支持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en-US" sz="2000" dirty="0">
                <a:latin typeface="+mn-ea"/>
              </a:rPr>
              <a:t>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0" y="-6350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939576" y="1516878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系统</a:t>
            </a:r>
            <a:r>
              <a:rPr kumimoji="1" lang="en-US" altLang="zh-CN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功能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930149" y="4367962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7" name="TextBox 18"/>
          <p:cNvSpPr txBox="1"/>
          <p:nvPr/>
        </p:nvSpPr>
        <p:spPr>
          <a:xfrm>
            <a:off x="1234912" y="1414019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功能：论文相似度查询</a:t>
            </a:r>
          </a:p>
        </p:txBody>
      </p:sp>
      <p:sp>
        <p:nvSpPr>
          <p:cNvPr id="8" name="TextBox 19"/>
          <p:cNvSpPr txBox="1"/>
          <p:nvPr/>
        </p:nvSpPr>
        <p:spPr>
          <a:xfrm>
            <a:off x="1225485" y="1819372"/>
            <a:ext cx="441174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>
                <a:latin typeface="+mn-ea"/>
              </a:rPr>
              <a:t>这是用户界面中论文相似度查询功能，选择文件后可以进行网络上相关文章的相似度查询，可以自己设置对比深度和对比文章数量，最后得出与相似文章的相似度和相似文段。</a:t>
            </a:r>
          </a:p>
        </p:txBody>
      </p:sp>
      <p:sp>
        <p:nvSpPr>
          <p:cNvPr id="9" name="TextBox 20"/>
          <p:cNvSpPr txBox="1"/>
          <p:nvPr/>
        </p:nvSpPr>
        <p:spPr>
          <a:xfrm>
            <a:off x="7777113" y="4807671"/>
            <a:ext cx="2672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用户界面：论文相似度查询界面</a:t>
            </a:r>
          </a:p>
        </p:txBody>
      </p:sp>
      <p:pic>
        <p:nvPicPr>
          <p:cNvPr id="10" name="图片 2" descr="simila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3430" y="1693545"/>
            <a:ext cx="6229985" cy="2962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"/>
          <p:cNvSpPr txBox="1"/>
          <p:nvPr/>
        </p:nvSpPr>
        <p:spPr>
          <a:xfrm>
            <a:off x="0" y="-6350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939576" y="1516878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系统</a:t>
            </a:r>
            <a:r>
              <a:rPr kumimoji="1" lang="en-US" altLang="zh-CN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功能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930149" y="4367962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17" name="TextBox 18"/>
          <p:cNvSpPr txBox="1"/>
          <p:nvPr/>
        </p:nvSpPr>
        <p:spPr>
          <a:xfrm>
            <a:off x="1234912" y="1414019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功能：论文错字纠正</a:t>
            </a:r>
          </a:p>
        </p:txBody>
      </p:sp>
      <p:sp>
        <p:nvSpPr>
          <p:cNvPr id="18" name="TextBox 19"/>
          <p:cNvSpPr txBox="1"/>
          <p:nvPr/>
        </p:nvSpPr>
        <p:spPr>
          <a:xfrm>
            <a:off x="1225485" y="1819372"/>
            <a:ext cx="4411744" cy="2399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>
                <a:latin typeface="+mn-ea"/>
              </a:rPr>
              <a:t>这是用户界面中论文错字纠正查询功能，上传一段文本后可以自动对比本地易错字的库，通过遍历检测可以检测出常见的错字并提出修正意见，可以得出错字总数与错字率。</a:t>
            </a:r>
          </a:p>
        </p:txBody>
      </p:sp>
      <p:sp>
        <p:nvSpPr>
          <p:cNvPr id="19" name="TextBox 20"/>
          <p:cNvSpPr txBox="1"/>
          <p:nvPr/>
        </p:nvSpPr>
        <p:spPr>
          <a:xfrm>
            <a:off x="7777113" y="4807671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用户界面：错字纠正界面</a:t>
            </a:r>
          </a:p>
        </p:txBody>
      </p:sp>
      <p:pic>
        <p:nvPicPr>
          <p:cNvPr id="20" name="图片 3" descr="spe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935" y="1782445"/>
            <a:ext cx="5360670" cy="2557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1"/>
          <p:cNvSpPr txBox="1"/>
          <p:nvPr/>
        </p:nvSpPr>
        <p:spPr>
          <a:xfrm>
            <a:off x="0" y="-6350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939576" y="1516878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系统</a:t>
            </a:r>
            <a:r>
              <a:rPr kumimoji="1" lang="en-US" altLang="zh-CN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功能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5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930149" y="4367962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27" name="TextBox 18"/>
          <p:cNvSpPr txBox="1"/>
          <p:nvPr/>
        </p:nvSpPr>
        <p:spPr>
          <a:xfrm>
            <a:off x="1234912" y="1414019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功能：论文主题总结</a:t>
            </a:r>
          </a:p>
        </p:txBody>
      </p:sp>
      <p:sp>
        <p:nvSpPr>
          <p:cNvPr id="28" name="TextBox 19"/>
          <p:cNvSpPr txBox="1"/>
          <p:nvPr/>
        </p:nvSpPr>
        <p:spPr>
          <a:xfrm>
            <a:off x="1225485" y="1819372"/>
            <a:ext cx="441174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>
                <a:latin typeface="+mn-ea"/>
              </a:rPr>
              <a:t>这是用户界面中论文主题总结功能，上传论文后会有两个选项。若选择</a:t>
            </a: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>
                <a:latin typeface="+mn-ea"/>
              </a:rPr>
              <a:t>智能提取则会调用</a:t>
            </a:r>
            <a:r>
              <a:rPr lang="en-US" altLang="zh-CN" sz="2000" dirty="0">
                <a:latin typeface="+mn-ea"/>
              </a:rPr>
              <a:t>ai</a:t>
            </a:r>
            <a:r>
              <a:rPr lang="zh-CN" altLang="en-US" sz="2000" dirty="0">
                <a:latin typeface="+mn-ea"/>
              </a:rPr>
              <a:t>接口对上传文本自动提取主题；选择算法提取会调用后端设计的主题提取算法进行主题提取。</a:t>
            </a:r>
          </a:p>
        </p:txBody>
      </p:sp>
      <p:sp>
        <p:nvSpPr>
          <p:cNvPr id="29" name="TextBox 20"/>
          <p:cNvSpPr txBox="1"/>
          <p:nvPr/>
        </p:nvSpPr>
        <p:spPr>
          <a:xfrm>
            <a:off x="7777113" y="4807671"/>
            <a:ext cx="24942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用户界面：论文主题总结界面</a:t>
            </a:r>
          </a:p>
        </p:txBody>
      </p:sp>
      <p:pic>
        <p:nvPicPr>
          <p:cNvPr id="30" name="图片 3" descr="summa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8100" y="1744980"/>
            <a:ext cx="5448935" cy="26231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 txBox="1"/>
          <p:nvPr/>
        </p:nvSpPr>
        <p:spPr>
          <a:xfrm>
            <a:off x="0" y="-4445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3" name="标题 1"/>
          <p:cNvSpPr txBox="1"/>
          <p:nvPr/>
        </p:nvSpPr>
        <p:spPr>
          <a:xfrm>
            <a:off x="939576" y="1516878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4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系统</a:t>
            </a:r>
            <a:r>
              <a:rPr kumimoji="1" lang="en-US" altLang="zh-CN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功能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5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6" name="标题 1"/>
          <p:cNvSpPr txBox="1"/>
          <p:nvPr/>
        </p:nvSpPr>
        <p:spPr>
          <a:xfrm>
            <a:off x="930149" y="4367962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37" name="TextBox 18"/>
          <p:cNvSpPr txBox="1"/>
          <p:nvPr/>
        </p:nvSpPr>
        <p:spPr>
          <a:xfrm>
            <a:off x="1234912" y="1414019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功能：用户操作记录</a:t>
            </a:r>
          </a:p>
        </p:txBody>
      </p:sp>
      <p:sp>
        <p:nvSpPr>
          <p:cNvPr id="38" name="TextBox 19"/>
          <p:cNvSpPr txBox="1"/>
          <p:nvPr/>
        </p:nvSpPr>
        <p:spPr>
          <a:xfrm>
            <a:off x="1225485" y="1819372"/>
            <a:ext cx="441174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>
                <a:latin typeface="+mn-ea"/>
              </a:rPr>
              <a:t>这是用户界面中操作记录功能，可以在这里查看自己之前的操作记录。其中也可以下载对应操作的文件或删除该条日志</a:t>
            </a:r>
          </a:p>
        </p:txBody>
      </p:sp>
      <p:sp>
        <p:nvSpPr>
          <p:cNvPr id="39" name="TextBox 20"/>
          <p:cNvSpPr txBox="1"/>
          <p:nvPr/>
        </p:nvSpPr>
        <p:spPr>
          <a:xfrm>
            <a:off x="7777113" y="4807671"/>
            <a:ext cx="21386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用户界面：操作记录界面</a:t>
            </a:r>
          </a:p>
        </p:txBody>
      </p:sp>
      <p:pic>
        <p:nvPicPr>
          <p:cNvPr id="40" name="图片 3" descr="lo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4525" y="1488440"/>
            <a:ext cx="6467475" cy="30562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标题 1"/>
          <p:cNvSpPr txBox="1"/>
          <p:nvPr/>
        </p:nvSpPr>
        <p:spPr>
          <a:xfrm>
            <a:off x="0" y="-6350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3" name="标题 1"/>
          <p:cNvSpPr txBox="1"/>
          <p:nvPr/>
        </p:nvSpPr>
        <p:spPr>
          <a:xfrm>
            <a:off x="939576" y="1516878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4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系统</a:t>
            </a:r>
            <a:r>
              <a:rPr kumimoji="1" lang="en-US" altLang="zh-CN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功能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5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6" name="标题 1"/>
          <p:cNvSpPr txBox="1"/>
          <p:nvPr/>
        </p:nvSpPr>
        <p:spPr>
          <a:xfrm>
            <a:off x="930149" y="4367962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47" name="TextBox 18"/>
          <p:cNvSpPr txBox="1"/>
          <p:nvPr/>
        </p:nvSpPr>
        <p:spPr>
          <a:xfrm>
            <a:off x="1234912" y="141401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功能：用户管理</a:t>
            </a:r>
          </a:p>
        </p:txBody>
      </p:sp>
      <p:sp>
        <p:nvSpPr>
          <p:cNvPr id="48" name="TextBox 19"/>
          <p:cNvSpPr txBox="1"/>
          <p:nvPr/>
        </p:nvSpPr>
        <p:spPr>
          <a:xfrm>
            <a:off x="1225485" y="1819372"/>
            <a:ext cx="4411744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>
                <a:latin typeface="+mn-ea"/>
              </a:rPr>
              <a:t>这是管理员界面中用户管理功能，在这个界面可以查看所有用户的用户名、邮箱、注册时间等。还可以对用户操作权限进行管理，关闭用户操作权限后，用户将只能使用受同意的权限。</a:t>
            </a:r>
          </a:p>
        </p:txBody>
      </p:sp>
      <p:sp>
        <p:nvSpPr>
          <p:cNvPr id="49" name="TextBox 20"/>
          <p:cNvSpPr txBox="1"/>
          <p:nvPr/>
        </p:nvSpPr>
        <p:spPr>
          <a:xfrm>
            <a:off x="7777113" y="4807671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管理员界面：用户管理界面</a:t>
            </a:r>
          </a:p>
        </p:txBody>
      </p:sp>
      <p:pic>
        <p:nvPicPr>
          <p:cNvPr id="50" name="图片 3" descr="us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145" y="1545590"/>
            <a:ext cx="6205855" cy="29991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 txBox="1"/>
          <p:nvPr/>
        </p:nvSpPr>
        <p:spPr>
          <a:xfrm>
            <a:off x="0" y="-6350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3" name="标题 1"/>
          <p:cNvSpPr txBox="1"/>
          <p:nvPr/>
        </p:nvSpPr>
        <p:spPr>
          <a:xfrm>
            <a:off x="939576" y="1516878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4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系统</a:t>
            </a:r>
            <a:r>
              <a:rPr kumimoji="1" lang="en-US" altLang="zh-CN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功能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5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6" name="标题 1"/>
          <p:cNvSpPr txBox="1"/>
          <p:nvPr/>
        </p:nvSpPr>
        <p:spPr>
          <a:xfrm>
            <a:off x="930149" y="4367962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57" name="TextBox 18"/>
          <p:cNvSpPr txBox="1"/>
          <p:nvPr/>
        </p:nvSpPr>
        <p:spPr>
          <a:xfrm>
            <a:off x="1234912" y="1414019"/>
            <a:ext cx="1783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功能：日志管理</a:t>
            </a:r>
          </a:p>
        </p:txBody>
      </p:sp>
      <p:sp>
        <p:nvSpPr>
          <p:cNvPr id="58" name="TextBox 19"/>
          <p:cNvSpPr txBox="1"/>
          <p:nvPr/>
        </p:nvSpPr>
        <p:spPr>
          <a:xfrm>
            <a:off x="1225485" y="1819372"/>
            <a:ext cx="441174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>
                <a:latin typeface="+mn-ea"/>
              </a:rPr>
              <a:t>这是管理员界面中日志管理功能，在这个界面可以查看所有用户的操作日志的信息，并且可以下载操作文件和删除该条日志记录。</a:t>
            </a:r>
          </a:p>
        </p:txBody>
      </p:sp>
      <p:sp>
        <p:nvSpPr>
          <p:cNvPr id="59" name="TextBox 20"/>
          <p:cNvSpPr txBox="1"/>
          <p:nvPr/>
        </p:nvSpPr>
        <p:spPr>
          <a:xfrm>
            <a:off x="7777113" y="4807671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管理员界面：日志管理界面</a:t>
            </a:r>
          </a:p>
        </p:txBody>
      </p:sp>
      <p:pic>
        <p:nvPicPr>
          <p:cNvPr id="60" name="图片 2" descr="logg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3745" y="1693545"/>
            <a:ext cx="5621020" cy="271907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标题 1"/>
          <p:cNvSpPr txBox="1"/>
          <p:nvPr/>
        </p:nvSpPr>
        <p:spPr>
          <a:xfrm>
            <a:off x="0" y="-63500"/>
            <a:ext cx="12192000" cy="6858000"/>
          </a:xfrm>
          <a:prstGeom prst="rect">
            <a:avLst/>
          </a:prstGeom>
          <a:gradFill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  <a:alpha val="64000"/>
                </a:schemeClr>
              </a:gs>
            </a:gsLst>
            <a:lin ang="27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3" name="标题 1"/>
          <p:cNvSpPr txBox="1"/>
          <p:nvPr/>
        </p:nvSpPr>
        <p:spPr>
          <a:xfrm>
            <a:off x="939576" y="1516878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4" name="标题 1"/>
          <p:cNvSpPr txBox="1"/>
          <p:nvPr/>
        </p:nvSpPr>
        <p:spPr>
          <a:xfrm>
            <a:off x="783520" y="4670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>
              <a:lnSpc>
                <a:spcPct val="110000"/>
              </a:lnSpc>
            </a:pPr>
            <a:r>
              <a:rPr kumimoji="1" lang="zh-CN" altLang="en-US" sz="2800" b="1" dirty="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系统</a:t>
            </a:r>
            <a:r>
              <a:rPr kumimoji="1" lang="en-US" altLang="zh-CN" sz="2800" b="1" dirty="0" err="1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Source Han Sans CN Bold" panose="020B0800000000000000" charset="-122"/>
              </a:rPr>
              <a:t>功能</a:t>
            </a:r>
            <a:endParaRPr kumimoji="1"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5" name="标题 1"/>
          <p:cNvSpPr txBox="1"/>
          <p:nvPr/>
        </p:nvSpPr>
        <p:spPr>
          <a:xfrm rot="2700000">
            <a:off x="256421" y="473520"/>
            <a:ext cx="459926" cy="459926"/>
          </a:xfrm>
          <a:custGeom>
            <a:avLst/>
            <a:gdLst>
              <a:gd name="connsiteX0" fmla="*/ 31025 w 887753"/>
              <a:gd name="connsiteY0" fmla="*/ 31025 h 887753"/>
              <a:gd name="connsiteX1" fmla="*/ 105925 w 887753"/>
              <a:gd name="connsiteY1" fmla="*/ 0 h 887753"/>
              <a:gd name="connsiteX2" fmla="*/ 529615 w 887753"/>
              <a:gd name="connsiteY2" fmla="*/ 0 h 887753"/>
              <a:gd name="connsiteX3" fmla="*/ 635540 w 887753"/>
              <a:gd name="connsiteY3" fmla="*/ 105925 h 887753"/>
              <a:gd name="connsiteX4" fmla="*/ 635540 w 887753"/>
              <a:gd name="connsiteY4" fmla="*/ 252212 h 887753"/>
              <a:gd name="connsiteX5" fmla="*/ 781827 w 887753"/>
              <a:gd name="connsiteY5" fmla="*/ 252212 h 887753"/>
              <a:gd name="connsiteX6" fmla="*/ 887753 w 887753"/>
              <a:gd name="connsiteY6" fmla="*/ 358137 h 887753"/>
              <a:gd name="connsiteX7" fmla="*/ 887753 w 887753"/>
              <a:gd name="connsiteY7" fmla="*/ 781827 h 887753"/>
              <a:gd name="connsiteX8" fmla="*/ 781827 w 887753"/>
              <a:gd name="connsiteY8" fmla="*/ 887753 h 887753"/>
              <a:gd name="connsiteX9" fmla="*/ 358137 w 887753"/>
              <a:gd name="connsiteY9" fmla="*/ 887753 h 887753"/>
              <a:gd name="connsiteX10" fmla="*/ 252212 w 887753"/>
              <a:gd name="connsiteY10" fmla="*/ 781827 h 887753"/>
              <a:gd name="connsiteX11" fmla="*/ 252212 w 887753"/>
              <a:gd name="connsiteY11" fmla="*/ 635540 h 887753"/>
              <a:gd name="connsiteX12" fmla="*/ 105925 w 887753"/>
              <a:gd name="connsiteY12" fmla="*/ 635540 h 887753"/>
              <a:gd name="connsiteX13" fmla="*/ 0 w 887753"/>
              <a:gd name="connsiteY13" fmla="*/ 529615 h 887753"/>
              <a:gd name="connsiteX14" fmla="*/ 0 w 887753"/>
              <a:gd name="connsiteY14" fmla="*/ 105925 h 887753"/>
              <a:gd name="connsiteX15" fmla="*/ 31025 w 887753"/>
              <a:gd name="connsiteY15" fmla="*/ 31025 h 887753"/>
            </a:gdLst>
            <a:ahLst/>
            <a:cxnLst/>
            <a:rect l="l" t="t" r="r" b="b"/>
            <a:pathLst>
              <a:path w="887753" h="887753">
                <a:moveTo>
                  <a:pt x="31025" y="31025"/>
                </a:moveTo>
                <a:cubicBezTo>
                  <a:pt x="50193" y="11856"/>
                  <a:pt x="76675" y="0"/>
                  <a:pt x="105925" y="0"/>
                </a:cubicBezTo>
                <a:lnTo>
                  <a:pt x="529615" y="0"/>
                </a:lnTo>
                <a:cubicBezTo>
                  <a:pt x="588116" y="0"/>
                  <a:pt x="635540" y="47424"/>
                  <a:pt x="635540" y="105925"/>
                </a:cubicBezTo>
                <a:lnTo>
                  <a:pt x="635540" y="252212"/>
                </a:lnTo>
                <a:lnTo>
                  <a:pt x="781827" y="252212"/>
                </a:lnTo>
                <a:cubicBezTo>
                  <a:pt x="840328" y="252212"/>
                  <a:pt x="887753" y="299636"/>
                  <a:pt x="887753" y="358137"/>
                </a:cubicBezTo>
                <a:lnTo>
                  <a:pt x="887753" y="781827"/>
                </a:lnTo>
                <a:cubicBezTo>
                  <a:pt x="887753" y="840328"/>
                  <a:pt x="840328" y="887753"/>
                  <a:pt x="781827" y="887753"/>
                </a:cubicBezTo>
                <a:lnTo>
                  <a:pt x="358137" y="887753"/>
                </a:lnTo>
                <a:cubicBezTo>
                  <a:pt x="299636" y="887753"/>
                  <a:pt x="252212" y="840328"/>
                  <a:pt x="252212" y="781827"/>
                </a:cubicBezTo>
                <a:lnTo>
                  <a:pt x="252212" y="635540"/>
                </a:lnTo>
                <a:lnTo>
                  <a:pt x="105925" y="635540"/>
                </a:lnTo>
                <a:cubicBezTo>
                  <a:pt x="47424" y="635540"/>
                  <a:pt x="0" y="588116"/>
                  <a:pt x="0" y="529615"/>
                </a:cubicBezTo>
                <a:lnTo>
                  <a:pt x="0" y="105925"/>
                </a:lnTo>
                <a:cubicBezTo>
                  <a:pt x="0" y="76675"/>
                  <a:pt x="11856" y="50193"/>
                  <a:pt x="31025" y="3102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6" name="标题 1"/>
          <p:cNvSpPr txBox="1"/>
          <p:nvPr/>
        </p:nvSpPr>
        <p:spPr>
          <a:xfrm>
            <a:off x="930149" y="4367962"/>
            <a:ext cx="176550" cy="176550"/>
          </a:xfrm>
          <a:prstGeom prst="rect">
            <a:avLst/>
          </a:prstGeom>
          <a:solidFill>
            <a:schemeClr val="bg1">
              <a:lumMod val="85000"/>
            </a:schemeClr>
          </a:solidFill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>
              <a:lnSpc>
                <a:spcPct val="110000"/>
              </a:lnSpc>
            </a:pPr>
            <a:endParaRPr kumimoji="1" lang="zh-CN" altLang="en-US"/>
          </a:p>
        </p:txBody>
      </p:sp>
      <p:sp>
        <p:nvSpPr>
          <p:cNvPr id="67" name="TextBox 18"/>
          <p:cNvSpPr txBox="1"/>
          <p:nvPr/>
        </p:nvSpPr>
        <p:spPr>
          <a:xfrm>
            <a:off x="1234912" y="1414019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功能：统计</a:t>
            </a:r>
          </a:p>
        </p:txBody>
      </p:sp>
      <p:sp>
        <p:nvSpPr>
          <p:cNvPr id="68" name="TextBox 19"/>
          <p:cNvSpPr txBox="1"/>
          <p:nvPr/>
        </p:nvSpPr>
        <p:spPr>
          <a:xfrm>
            <a:off x="1225485" y="1819372"/>
            <a:ext cx="4411744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latin typeface="+mn-ea"/>
              </a:rPr>
              <a:t>       </a:t>
            </a:r>
            <a:r>
              <a:rPr lang="zh-CN" altLang="en-US" sz="2000" dirty="0">
                <a:latin typeface="+mn-ea"/>
              </a:rPr>
              <a:t>这是管理员界面中数据统计功能，可以查看活跃用户数，总记录的论文数量还可以查看用户功能使用总次数的比较。</a:t>
            </a:r>
          </a:p>
        </p:txBody>
      </p:sp>
      <p:sp>
        <p:nvSpPr>
          <p:cNvPr id="69" name="TextBox 20"/>
          <p:cNvSpPr txBox="1"/>
          <p:nvPr/>
        </p:nvSpPr>
        <p:spPr>
          <a:xfrm>
            <a:off x="7777113" y="4807671"/>
            <a:ext cx="23164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管理员界面：数据统计界面</a:t>
            </a:r>
          </a:p>
        </p:txBody>
      </p:sp>
      <p:pic>
        <p:nvPicPr>
          <p:cNvPr id="70" name="图片 2" descr="stast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6275" y="1515110"/>
            <a:ext cx="6277610" cy="30295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5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6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7_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2956E7"/>
      </a:accent1>
      <a:accent2>
        <a:srgbClr val="0CE8FF"/>
      </a:accent2>
      <a:accent3>
        <a:srgbClr val="2956E7"/>
      </a:accent3>
      <a:accent4>
        <a:srgbClr val="0CE8FF"/>
      </a:accent4>
      <a:accent5>
        <a:srgbClr val="2956E7"/>
      </a:accent5>
      <a:accent6>
        <a:srgbClr val="0CE8FF"/>
      </a:accent6>
      <a:hlink>
        <a:srgbClr val="2956E7"/>
      </a:hlink>
      <a:folHlink>
        <a:srgbClr val="0CE8FF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530</Words>
  <Application>Microsoft Office PowerPoint</Application>
  <PresentationFormat>宽屏</PresentationFormat>
  <Paragraphs>49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8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Source Han Sans CN Bold</vt:lpstr>
      <vt:lpstr>Source Han Sans</vt:lpstr>
      <vt:lpstr>黑体</vt:lpstr>
      <vt:lpstr>等线</vt:lpstr>
      <vt:lpstr>Office 主题​​</vt:lpstr>
      <vt:lpstr>1_Office 主题​​</vt:lpstr>
      <vt:lpstr>2_Office 主题​​</vt:lpstr>
      <vt:lpstr>3_Office 主题​​</vt:lpstr>
      <vt:lpstr>4_Office 主题​​</vt:lpstr>
      <vt:lpstr>5_Office 主题​​</vt:lpstr>
      <vt:lpstr>6_Office 主题​​</vt:lpstr>
      <vt:lpstr>7_Office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一波 赵</cp:lastModifiedBy>
  <cp:revision>1</cp:revision>
  <dcterms:created xsi:type="dcterms:W3CDTF">2025-07-05T15:30:51Z</dcterms:created>
  <dcterms:modified xsi:type="dcterms:W3CDTF">2025-07-07T03:20:50Z</dcterms:modified>
</cp:coreProperties>
</file>