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C636DF7-7457-4340-9B8D-1067E26553C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F5C79C-CF1D-4F6A-A579-002AAA860B6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B3EFEA-D4FE-48CA-8383-846AFAF4C7D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5444E3-3576-48D4-998E-01EBF3AC567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6476 Project 1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Shen-Yi</a:t>
            </a:r>
            <a:r>
              <a:rPr lang="zh-TW" alt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Cheng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scheng98@gatech.edu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800" spc="-1" dirty="0">
                <a:solidFill>
                  <a:srgbClr val="595959"/>
                </a:solidFill>
                <a:latin typeface="Arial"/>
              </a:rPr>
              <a:t>scheng98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800" spc="-1" dirty="0">
                <a:solidFill>
                  <a:srgbClr val="595959"/>
                </a:solidFill>
                <a:latin typeface="Arial"/>
              </a:rPr>
              <a:t>903514405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58028034-8F78-9D4A-AEAC-C2FAFEC2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0" y="2282400"/>
            <a:ext cx="2603500" cy="2286000"/>
          </a:xfrm>
          <a:prstGeom prst="rect">
            <a:avLst/>
          </a:prstGeom>
        </p:spPr>
      </p:pic>
      <p:pic>
        <p:nvPicPr>
          <p:cNvPr id="5" name="Picture 4" descr="A wheel of a bicycle&#10;&#10;Description automatically generated">
            <a:extLst>
              <a:ext uri="{FF2B5EF4-FFF2-40B4-BE49-F238E27FC236}">
                <a16:creationId xmlns:a16="http://schemas.microsoft.com/office/drawing/2014/main" id="{80E9DB0C-4B41-594D-BF1F-B5D7C32D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45" y="2282400"/>
            <a:ext cx="2870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bird flying in the sky&#10;&#10;Description automatically generated">
            <a:extLst>
              <a:ext uri="{FF2B5EF4-FFF2-40B4-BE49-F238E27FC236}">
                <a16:creationId xmlns:a16="http://schemas.microsoft.com/office/drawing/2014/main" id="{830C5919-A731-0943-9C1B-A721D58A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70" y="2238703"/>
            <a:ext cx="2374900" cy="2095500"/>
          </a:xfrm>
          <a:prstGeom prst="rect">
            <a:avLst/>
          </a:prstGeom>
        </p:spPr>
      </p:pic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24DC7E4-5177-D840-BFDC-AEAD42AE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93" y="2314740"/>
            <a:ext cx="1422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 vs. Part 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&lt;Compare the run-times of Parts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here, as calculated in proj1.ipynb. What can you say about the two methods?&gt;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Part2: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45-55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sec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Part3: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0.18-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0.25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sec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Torch.nn.functional.conv2d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is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much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faster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but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when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I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implement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myself,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I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b="0" strike="noStrike" spc="-1" dirty="0">
                <a:solidFill>
                  <a:srgbClr val="595959"/>
                </a:solidFill>
                <a:latin typeface="Arial"/>
              </a:rPr>
              <a:t>can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totally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understand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what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inside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the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conv2d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</a:rPr>
              <a:t>API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fish swimming under water&#10;&#10;Description automatically generated">
            <a:extLst>
              <a:ext uri="{FF2B5EF4-FFF2-40B4-BE49-F238E27FC236}">
                <a16:creationId xmlns:a16="http://schemas.microsoft.com/office/drawing/2014/main" id="{6056DF25-9C80-014A-A39A-275FFD76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0" y="2377966"/>
            <a:ext cx="23749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&lt;Provide a screenshot of the results when you run `</a:t>
            </a:r>
            <a:r>
              <a:rPr lang="en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pytest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tests` on your final code implementation (note: we will re-run these tests).&gt;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3771D-8E63-7541-98AF-EB2DAFDD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991"/>
            <a:ext cx="9144000" cy="140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46E11-8A13-CA47-9F91-353CF92C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593"/>
            <a:ext cx="9144000" cy="4644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Consider questions like how varying the cutoff standard deviation value or swapping images within a pair influences the resulting hybrid image. Feel free to include any challenges you ran into.&gt;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Image Filtering using DFT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DFT filtered 6a_dog.bmp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Describe your implementation in words.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 some cool hybrid images!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9520" y="1097280"/>
            <a:ext cx="8571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low-pass filter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C8DA9C72-4D09-E14B-8FCB-C2988F89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58090"/>
            <a:ext cx="5555768" cy="3685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filtered combined signal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Describe your implementation in words and reflect on the checkpoint questions.</a:t>
            </a:r>
            <a:b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</a:br>
            <a:endParaRPr lang="en-US" sz="14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I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create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1D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Gaussian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low-pass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filter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to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get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the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low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frequency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signal.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And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this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filter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also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attenuate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the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high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frequency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while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the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low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frequency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is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not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affected.</a:t>
            </a: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Yes,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the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unit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test</a:t>
            </a:r>
            <a:r>
              <a:rPr lang="zh-TW" altLang="en-US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spc="-1" dirty="0">
                <a:solidFill>
                  <a:srgbClr val="595959"/>
                </a:solidFill>
                <a:latin typeface="Arial"/>
                <a:ea typeface="Arial"/>
              </a:rPr>
              <a:t>passed.</a:t>
            </a:r>
            <a:b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</a:b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4DB61-9706-EB44-BA0B-70E2BFAC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282"/>
            <a:ext cx="4852934" cy="31180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2D Gaussian kernel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&lt;Describe your implementation of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my_imfilter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() in words.&gt;</a:t>
            </a: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I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get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the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shape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of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image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and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filter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first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and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use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filter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tensor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to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pad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image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tensor.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Then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use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three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for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loops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to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create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a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new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filtered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image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by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calculating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the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dot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product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into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tensor.</a:t>
            </a:r>
            <a:endParaRPr lang="en" sz="1400" spc="-1" dirty="0">
              <a:solidFill>
                <a:srgbClr val="595959"/>
              </a:solidFill>
              <a:latin typeface="Arial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51D215-3B9E-5242-8F5C-1AC01454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899"/>
            <a:ext cx="3605048" cy="3397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Identity filter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identity filter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Small blur with a box filter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box filter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6" descr="An orange cat looking at the camera&#10;&#10;Description automatically generated">
            <a:extLst>
              <a:ext uri="{FF2B5EF4-FFF2-40B4-BE49-F238E27FC236}">
                <a16:creationId xmlns:a16="http://schemas.microsoft.com/office/drawing/2014/main" id="{84809253-003B-E940-BAF3-DB52CF56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3006"/>
            <a:ext cx="3466199" cy="2850493"/>
          </a:xfrm>
          <a:prstGeom prst="rect">
            <a:avLst/>
          </a:prstGeom>
        </p:spPr>
      </p:pic>
      <p:pic>
        <p:nvPicPr>
          <p:cNvPr id="11" name="Picture 10" descr="A cat with its mouth open&#10;&#10;Description automatically generated">
            <a:extLst>
              <a:ext uri="{FF2B5EF4-FFF2-40B4-BE49-F238E27FC236}">
                <a16:creationId xmlns:a16="http://schemas.microsoft.com/office/drawing/2014/main" id="{8068496F-9FE5-3542-9EB8-E43440560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0" y="2293006"/>
            <a:ext cx="3466198" cy="2794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Sobel filter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Sobel filter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832280" y="7311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Discrete Laplacian filter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discrete Laplacian filter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picture containing looking, cat&#10;&#10;Description automatically generated">
            <a:extLst>
              <a:ext uri="{FF2B5EF4-FFF2-40B4-BE49-F238E27FC236}">
                <a16:creationId xmlns:a16="http://schemas.microsoft.com/office/drawing/2014/main" id="{528E7721-4180-494C-A209-90D6C5C8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916"/>
            <a:ext cx="3478924" cy="291047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CB21A-0BFF-EB4D-8715-F87EF225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21" y="1878488"/>
            <a:ext cx="18796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26124" y="1152360"/>
            <a:ext cx="4445876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&lt;Describe your implementation of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create_hybrid_image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() here.&gt;</a:t>
            </a:r>
          </a:p>
          <a:p>
            <a:pPr marL="342900" indent="-342900">
              <a:lnSpc>
                <a:spcPct val="115000"/>
              </a:lnSpc>
              <a:spcAft>
                <a:spcPts val="1599"/>
              </a:spcAft>
              <a:buAutoNum type="arabicPeriod"/>
              <a:tabLst>
                <a:tab pos="0" algn="l"/>
              </a:tabLst>
            </a:pP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Dog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x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filter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=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 err="1">
                <a:solidFill>
                  <a:srgbClr val="000000"/>
                </a:solidFill>
                <a:latin typeface="Arial"/>
              </a:rPr>
              <a:t>low_freq_dog</a:t>
            </a:r>
            <a:endParaRPr lang="en-US" altLang="zh-TW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Aft>
                <a:spcPts val="1599"/>
              </a:spcAft>
              <a:buAutoNum type="arabicPeriod"/>
              <a:tabLst>
                <a:tab pos="0" algn="l"/>
              </a:tabLst>
            </a:pP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Cat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x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filter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=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 err="1">
                <a:solidFill>
                  <a:srgbClr val="000000"/>
                </a:solidFill>
                <a:latin typeface="Arial"/>
              </a:rPr>
              <a:t>low_freq_cat</a:t>
            </a:r>
            <a:endParaRPr lang="en-US" altLang="zh-TW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Aft>
                <a:spcPts val="1599"/>
              </a:spcAft>
              <a:buFontTx/>
              <a:buAutoNum type="arabicPeriod"/>
              <a:tabLst>
                <a:tab pos="0" algn="l"/>
              </a:tabLst>
            </a:pPr>
            <a:r>
              <a:rPr lang="en-US" altLang="zh-TW" sz="1400" spc="-1" dirty="0" err="1">
                <a:solidFill>
                  <a:srgbClr val="000000"/>
                </a:solidFill>
                <a:latin typeface="Arial"/>
              </a:rPr>
              <a:t>High_freq_cat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=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cat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–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 err="1">
                <a:solidFill>
                  <a:srgbClr val="000000"/>
                </a:solidFill>
                <a:latin typeface="Arial"/>
              </a:rPr>
              <a:t>l</a:t>
            </a:r>
            <a:r>
              <a:rPr lang="en-US" altLang="zh-TW" sz="1400" spc="-1" dirty="0" err="1">
                <a:solidFill>
                  <a:srgbClr val="000000"/>
                </a:solidFill>
              </a:rPr>
              <a:t>ow_freq_cat</a:t>
            </a:r>
            <a:endParaRPr lang="en-US" altLang="zh-TW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Aft>
                <a:spcPts val="1599"/>
              </a:spcAft>
              <a:buFontTx/>
              <a:buAutoNum type="arabicPeriod"/>
              <a:tabLst>
                <a:tab pos="0" algn="l"/>
              </a:tabLst>
            </a:pP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</a:rPr>
              <a:t>low_freq_dog</a:t>
            </a:r>
            <a:r>
              <a:rPr lang="zh-TW" altLang="en-US" sz="1400" spc="-1" dirty="0">
                <a:solidFill>
                  <a:srgbClr val="000000"/>
                </a:solidFill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</a:rPr>
              <a:t>+</a:t>
            </a:r>
            <a:r>
              <a:rPr lang="zh-TW" altLang="en-US" sz="1400" spc="-1" dirty="0">
                <a:solidFill>
                  <a:srgbClr val="000000"/>
                </a:solidFill>
              </a:rPr>
              <a:t> </a:t>
            </a:r>
            <a:r>
              <a:rPr lang="en-US" altLang="zh-TW" sz="1400" spc="-1" dirty="0" err="1">
                <a:solidFill>
                  <a:srgbClr val="000000"/>
                </a:solidFill>
              </a:rPr>
              <a:t>low_freq_dog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)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2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Arial"/>
              </a:rPr>
              <a:t>=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1400" spc="-1" dirty="0" err="1">
                <a:solidFill>
                  <a:srgbClr val="000000"/>
                </a:solidFill>
                <a:latin typeface="Arial"/>
              </a:rPr>
              <a:t>tmp</a:t>
            </a:r>
            <a:endParaRPr lang="en-US" altLang="zh-TW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Aft>
                <a:spcPts val="1599"/>
              </a:spcAft>
              <a:buFontTx/>
              <a:buAutoNum type="arabicPeriod"/>
              <a:tabLst>
                <a:tab pos="0" algn="l"/>
              </a:tabLst>
            </a:pPr>
            <a:r>
              <a:rPr lang="en-US" sz="1400" spc="-1" dirty="0"/>
              <a:t>hybrid = </a:t>
            </a:r>
            <a:r>
              <a:rPr lang="en-US" sz="1400" spc="-1" dirty="0" err="1"/>
              <a:t>torch.clamp</a:t>
            </a:r>
            <a:r>
              <a:rPr lang="en-US" sz="1400" spc="-1" dirty="0"/>
              <a:t>(</a:t>
            </a:r>
            <a:r>
              <a:rPr lang="en-US" altLang="zh-TW" sz="1400" spc="-1" dirty="0" err="1"/>
              <a:t>tmp</a:t>
            </a:r>
            <a:r>
              <a:rPr lang="en-US" sz="1400" spc="-1" dirty="0"/>
              <a:t>, min = 0, max = 1.0)</a:t>
            </a:r>
            <a:endParaRPr lang="en" sz="1400" spc="-1" dirty="0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832280" y="1152359"/>
            <a:ext cx="3999600" cy="3991141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    </a:t>
            </a:r>
            <a:r>
              <a:rPr lang="en-US" altLang="zh-TW" sz="1400" b="1" spc="-1" dirty="0">
                <a:latin typeface="Arial"/>
                <a:ea typeface="Arial"/>
              </a:rPr>
              <a:t>7</a:t>
            </a:r>
            <a:endParaRPr lang="en" sz="1400" b="1" strike="noStrike" spc="-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5E005B34-096D-C947-BE86-5F91C2D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80" y="2034880"/>
            <a:ext cx="2251692" cy="1888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</a:t>
            </a:r>
            <a:r>
              <a:rPr lang="en-US" altLang="zh-TW" sz="1400" b="1" spc="-1" dirty="0">
                <a:latin typeface="Arial"/>
              </a:rPr>
              <a:t>7</a:t>
            </a:r>
            <a:endParaRPr lang="en-US" sz="1400" b="1" strike="noStrike" spc="-1" dirty="0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b="1" strike="noStrike" spc="-1" dirty="0">
                <a:latin typeface="Arial"/>
                <a:ea typeface="Arial"/>
              </a:rPr>
              <a:t>7</a:t>
            </a:r>
            <a:endParaRPr lang="en-US" sz="1400" b="1" strike="noStrike" spc="-1" dirty="0">
              <a:latin typeface="Arial"/>
            </a:endParaRPr>
          </a:p>
        </p:txBody>
      </p:sp>
      <p:pic>
        <p:nvPicPr>
          <p:cNvPr id="5" name="Picture 4" descr="A wheel of a bicycle&#10;&#10;Description automatically generated">
            <a:extLst>
              <a:ext uri="{FF2B5EF4-FFF2-40B4-BE49-F238E27FC236}">
                <a16:creationId xmlns:a16="http://schemas.microsoft.com/office/drawing/2014/main" id="{9B8EC15F-08A6-9040-83FE-54C17ADF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5" y="1997622"/>
            <a:ext cx="2870200" cy="1905000"/>
          </a:xfrm>
          <a:prstGeom prst="rect">
            <a:avLst/>
          </a:prstGeom>
        </p:spPr>
      </p:pic>
      <p:pic>
        <p:nvPicPr>
          <p:cNvPr id="7" name="Picture 6" descr="A bird flying in the sky&#10;&#10;Description automatically generated">
            <a:extLst>
              <a:ext uri="{FF2B5EF4-FFF2-40B4-BE49-F238E27FC236}">
                <a16:creationId xmlns:a16="http://schemas.microsoft.com/office/drawing/2014/main" id="{387C4BE6-4AC8-ED40-8FA8-47797566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1997622"/>
            <a:ext cx="2154401" cy="19009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r>
              <a:rPr lang="zh-TW" altLang="en-US" sz="14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altLang="zh-TW" sz="1400" b="1" spc="-1" dirty="0">
                <a:latin typeface="Arial"/>
                <a:ea typeface="Arial"/>
              </a:rPr>
              <a:t>7</a:t>
            </a:r>
            <a:endParaRPr lang="en" sz="1400" b="1" strike="noStrike" spc="-1" dirty="0">
              <a:latin typeface="Arial"/>
              <a:ea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r>
              <a:rPr lang="zh-TW" alt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altLang="zh-TW" sz="1400" b="1" strike="noStrike" spc="-1" dirty="0">
                <a:latin typeface="Arial"/>
                <a:ea typeface="Arial"/>
              </a:rPr>
              <a:t>7</a:t>
            </a:r>
            <a:endParaRPr lang="en-US" sz="1400" b="1" strike="noStrike" spc="-1" dirty="0">
              <a:latin typeface="Arial"/>
            </a:endParaRPr>
          </a:p>
        </p:txBody>
      </p:sp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9A77DEB-8684-6340-A5F7-35FDF73A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0" y="2022180"/>
            <a:ext cx="1422400" cy="1676400"/>
          </a:xfrm>
          <a:prstGeom prst="rect">
            <a:avLst/>
          </a:prstGeom>
        </p:spPr>
      </p:pic>
      <p:pic>
        <p:nvPicPr>
          <p:cNvPr id="7" name="Picture 6" descr="A fish swimming under water&#10;&#10;Description automatically generated">
            <a:extLst>
              <a:ext uri="{FF2B5EF4-FFF2-40B4-BE49-F238E27FC236}">
                <a16:creationId xmlns:a16="http://schemas.microsoft.com/office/drawing/2014/main" id="{CB539668-9EA1-D143-B3A4-E25116FF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40" y="2022180"/>
            <a:ext cx="2374900" cy="194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762</Words>
  <Application>Microsoft Macintosh PowerPoint</Application>
  <PresentationFormat>On-screen Show (16:9)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subject/>
  <dc:creator/>
  <dc:description/>
  <cp:lastModifiedBy>Cheng, Shen-Yi</cp:lastModifiedBy>
  <cp:revision>13</cp:revision>
  <dcterms:modified xsi:type="dcterms:W3CDTF">2020-09-15T07:04:37Z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