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9" r:id="rId4"/>
    <p:sldId id="268" r:id="rId5"/>
    <p:sldId id="259" r:id="rId6"/>
    <p:sldId id="271" r:id="rId7"/>
    <p:sldId id="261" r:id="rId8"/>
    <p:sldId id="277" r:id="rId9"/>
    <p:sldId id="272" r:id="rId10"/>
    <p:sldId id="263" r:id="rId11"/>
    <p:sldId id="264" r:id="rId12"/>
    <p:sldId id="265" r:id="rId13"/>
    <p:sldId id="258" r:id="rId14"/>
    <p:sldId id="278" r:id="rId15"/>
    <p:sldId id="279" r:id="rId16"/>
    <p:sldId id="280" r:id="rId17"/>
    <p:sldId id="273" r:id="rId18"/>
    <p:sldId id="274" r:id="rId19"/>
    <p:sldId id="275" r:id="rId20"/>
    <p:sldId id="281"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d, Ayush Rakesh" initials="BR" lastIdx="1" clrIdx="0">
    <p:extLst>
      <p:ext uri="{19B8F6BF-5375-455C-9EA6-DF929625EA0E}">
        <p15:presenceInfo xmlns:p15="http://schemas.microsoft.com/office/powerpoint/2012/main" userId="S::abaid9@gatech.edu::9a1ce4ce-46e5-4522-aedb-351b89cfd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F2B31-D3D6-0C22-6B97-D3499DABFAA1}" v="223" dt="2020-09-23T14:45:35.310"/>
    <p1510:client id="{25769E8B-B35F-6233-D4BF-DDB11454B3C5}" v="109" dt="2020-09-23T14:57:08.560"/>
    <p1510:client id="{5D9D71F2-F35E-0C43-12A4-121E87BC8960}" v="462" dt="2020-09-22T20:19:06.323"/>
    <p1510:client id="{65657C65-4EBC-DE2E-B8D8-02475B357E33}" v="109" dt="2020-09-24T01:15:45.929"/>
    <p1510:client id="{8050E7AC-3ECF-2F55-AC5D-A0C3C7F213C6}" v="15" dt="2020-09-23T14:53:41.767"/>
    <p1510:client id="{BAF124F1-F968-7B10-9357-4EAA6E067914}" v="114" dt="2020-09-22T18:32:51.584"/>
    <p1510:client id="{D0560C3A-E185-CC1D-B5C9-48BD711467AB}" v="14" dt="2020-09-22T22:10:39.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1"/>
  </p:normalViewPr>
  <p:slideViewPr>
    <p:cSldViewPr snapToGrid="0">
      <p:cViewPr varScale="1">
        <p:scale>
          <a:sx n="122" d="100"/>
          <a:sy n="122" d="100"/>
        </p:scale>
        <p:origin x="82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62ca6f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62ca6f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62ca6f5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562ca6f5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52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450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6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5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07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76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29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1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62ca6f5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62ca6f5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91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85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42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6476 Project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Name</a:t>
            </a:r>
            <a:r>
              <a:rPr lang="en-US" altLang="zh-TW" dirty="0"/>
              <a:t>:</a:t>
            </a:r>
            <a:r>
              <a:rPr lang="zh-TW" altLang="en-US" dirty="0"/>
              <a:t> </a:t>
            </a:r>
            <a:r>
              <a:rPr lang="en-US" altLang="zh-TW" dirty="0"/>
              <a:t>Shen-Yi</a:t>
            </a:r>
            <a:r>
              <a:rPr lang="zh-TW" altLang="en-US" dirty="0"/>
              <a:t> </a:t>
            </a:r>
            <a:r>
              <a:rPr lang="en-US" altLang="zh-TW" dirty="0"/>
              <a:t>Cheng</a:t>
            </a:r>
            <a:endParaRPr dirty="0"/>
          </a:p>
          <a:p>
            <a:pPr marL="0" lvl="0" indent="0" algn="ctr" rtl="0">
              <a:spcBef>
                <a:spcPts val="0"/>
              </a:spcBef>
              <a:spcAft>
                <a:spcPts val="0"/>
              </a:spcAft>
              <a:buNone/>
            </a:pPr>
            <a:r>
              <a:rPr lang="en" dirty="0"/>
              <a:t>GT Email</a:t>
            </a:r>
            <a:r>
              <a:rPr lang="en-US" altLang="zh-TW" dirty="0"/>
              <a:t>:</a:t>
            </a:r>
            <a:r>
              <a:rPr lang="zh-TW" altLang="en-US" dirty="0"/>
              <a:t> </a:t>
            </a:r>
            <a:r>
              <a:rPr lang="en-US" altLang="zh-TW" dirty="0"/>
              <a:t>scheng98@gatech.edu</a:t>
            </a:r>
            <a:endParaRPr dirty="0"/>
          </a:p>
          <a:p>
            <a:pPr marL="0" lvl="0" indent="0" algn="ctr" rtl="0">
              <a:spcBef>
                <a:spcPts val="0"/>
              </a:spcBef>
              <a:spcAft>
                <a:spcPts val="0"/>
              </a:spcAft>
              <a:buNone/>
            </a:pPr>
            <a:r>
              <a:rPr lang="en" dirty="0"/>
              <a:t>GT ID</a:t>
            </a:r>
            <a:r>
              <a:rPr lang="en-US" altLang="zh-TW" dirty="0"/>
              <a:t>:</a:t>
            </a:r>
            <a:r>
              <a:rPr lang="zh-TW" altLang="en-US" dirty="0"/>
              <a:t> </a:t>
            </a:r>
            <a:r>
              <a:rPr lang="en-US" altLang="zh-TW" dirty="0"/>
              <a:t>903514405</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8: </a:t>
            </a:r>
            <a:r>
              <a:rPr lang="en" b="1" dirty="0" err="1"/>
              <a:t>AlexNet</a:t>
            </a:r>
            <a:r>
              <a:rPr lang="en" b="1" dirty="0"/>
              <a:t>: what does fine-tuning a network mean?</a:t>
            </a:r>
            <a:endParaRPr b="1" dirty="0"/>
          </a:p>
          <a:p>
            <a:pPr marL="0" lvl="0" indent="0">
              <a:spcBef>
                <a:spcPts val="1600"/>
              </a:spcBef>
              <a:spcAft>
                <a:spcPts val="1600"/>
              </a:spcAft>
              <a:buNone/>
            </a:pPr>
            <a:r>
              <a:rPr lang="en-US" b="1" dirty="0">
                <a:solidFill>
                  <a:schemeClr val="tx1"/>
                </a:solidFill>
                <a:latin typeface="Times New Roman" panose="02020603050405020304" pitchFamily="18" charset="0"/>
                <a:cs typeface="Times New Roman" panose="02020603050405020304" pitchFamily="18" charset="0"/>
              </a:rPr>
              <a:t>Finetuning means taking weights of a </a:t>
            </a:r>
            <a:r>
              <a:rPr lang="en-US" altLang="zh-TW" b="1" dirty="0">
                <a:solidFill>
                  <a:schemeClr val="tx1"/>
                </a:solidFill>
                <a:latin typeface="Times New Roman" panose="02020603050405020304" pitchFamily="18" charset="0"/>
                <a:cs typeface="Times New Roman" panose="02020603050405020304" pitchFamily="18" charset="0"/>
              </a:rPr>
              <a:t>pre-</a:t>
            </a:r>
            <a:r>
              <a:rPr lang="en-US" b="1" dirty="0">
                <a:solidFill>
                  <a:schemeClr val="tx1"/>
                </a:solidFill>
                <a:latin typeface="Times New Roman" panose="02020603050405020304" pitchFamily="18" charset="0"/>
                <a:cs typeface="Times New Roman" panose="02020603050405020304" pitchFamily="18" charset="0"/>
              </a:rPr>
              <a:t>trained neural network and use it as initialization for a new model being trained on data from the same domain (often e.g. images). It is used to</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speed up the training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overcome small dataset size</a:t>
            </a:r>
            <a:r>
              <a:rPr lang="en-US" altLang="zh-TW" b="1" dirty="0">
                <a:solidFill>
                  <a:schemeClr val="tx1"/>
                </a:solidFill>
                <a:latin typeface="Times New Roman" panose="02020603050405020304" pitchFamily="18" charset="0"/>
                <a:cs typeface="Times New Roman" panose="02020603050405020304" pitchFamily="18" charset="0"/>
              </a:rPr>
              <a:t>.</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There are various strategies, such as training the whole initialized network or "freezing" some of the pre-trained weights (usually whole layers).</a:t>
            </a:r>
            <a:endParaRPr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4BB25E-6980-4F19-A964-C7359BCF36BE}"/>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8: </a:t>
            </a:r>
            <a:r>
              <a:rPr lang="en" b="1" dirty="0" err="1"/>
              <a:t>AlexNet</a:t>
            </a:r>
            <a:r>
              <a:rPr lang="en" b="1" dirty="0"/>
              <a:t>: why do we want to “freeze” the conv layers and some of the linear layers in pretrained </a:t>
            </a:r>
            <a:r>
              <a:rPr lang="en" b="1" dirty="0" err="1"/>
              <a:t>AlexNet</a:t>
            </a:r>
            <a:r>
              <a:rPr lang="en" b="1" dirty="0"/>
              <a:t>? Why CAN we do this?</a:t>
            </a:r>
          </a:p>
          <a:p>
            <a:pPr marL="0" lvl="0" indent="0" algn="l" rtl="0">
              <a:spcBef>
                <a:spcPts val="0"/>
              </a:spcBef>
              <a:spcAft>
                <a:spcPts val="0"/>
              </a:spcAft>
              <a:buNone/>
            </a:pPr>
            <a:endParaRPr lang="en" b="1" dirty="0"/>
          </a:p>
          <a:p>
            <a:pPr marL="0" lvl="0" indent="0">
              <a:buNone/>
            </a:pPr>
            <a:r>
              <a:rPr lang="en-US" altLang="zh-TW" b="1" dirty="0">
                <a:solidFill>
                  <a:schemeClr val="tx1"/>
                </a:solidFill>
                <a:latin typeface="Times New Roman" panose="02020603050405020304" pitchFamily="18" charset="0"/>
                <a:cs typeface="Times New Roman" panose="02020603050405020304" pitchFamily="18" charset="0"/>
              </a:rPr>
              <a:t>F</a:t>
            </a:r>
            <a:r>
              <a:rPr lang="en-US" b="1" dirty="0">
                <a:solidFill>
                  <a:schemeClr val="tx1"/>
                </a:solidFill>
                <a:latin typeface="Times New Roman" panose="02020603050405020304" pitchFamily="18" charset="0"/>
                <a:cs typeface="Times New Roman" panose="02020603050405020304" pitchFamily="18" charset="0"/>
              </a:rPr>
              <a:t>reezing prevents the weights of a neural network layer from being modified during the backward pass of training. You progressively ‘lock-in’ the weights for each layer to reduce the amount of computation in the backward pass and decrease training time</a:t>
            </a:r>
            <a:r>
              <a:rPr lang="en-US" altLang="zh-TW" b="1" dirty="0">
                <a:solidFill>
                  <a:schemeClr val="tx1"/>
                </a:solidFill>
                <a:latin typeface="Times New Roman" panose="02020603050405020304" pitchFamily="18" charset="0"/>
                <a:cs typeface="Times New Roman" panose="02020603050405020304" pitchFamily="18" charset="0"/>
              </a:rPr>
              <a: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reason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for</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us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can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this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is to freeze the layers one by one as soon as possible, resulting in fewer and fewer backward passes, which in turn lowers training time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saving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execution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time.</a:t>
            </a:r>
            <a:endParaRPr b="1" dirty="0">
              <a:solidFill>
                <a:schemeClr val="tx1"/>
              </a:solidFill>
            </a:endParaRPr>
          </a:p>
        </p:txBody>
      </p:sp>
      <p:sp>
        <p:nvSpPr>
          <p:cNvPr id="2" name="TextBox 1">
            <a:extLst>
              <a:ext uri="{FF2B5EF4-FFF2-40B4-BE49-F238E27FC236}">
                <a16:creationId xmlns:a16="http://schemas.microsoft.com/office/drawing/2014/main" id="{4172117E-7D22-4C30-8F47-D545DB01BF2E}"/>
              </a:ext>
            </a:extLst>
          </p:cNvPr>
          <p:cNvSpPr txBox="1"/>
          <p:nvPr/>
        </p:nvSpPr>
        <p:spPr>
          <a:xfrm>
            <a:off x="5290887" y="4587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US" altLang="zh-TW" b="1" dirty="0">
                <a:solidFill>
                  <a:schemeClr val="tx1"/>
                </a:solidFill>
                <a:latin typeface="Times New Roman" panose="02020603050405020304" pitchFamily="18" charset="0"/>
                <a:cs typeface="Times New Roman" panose="02020603050405020304" pitchFamily="18" charset="0"/>
              </a:rPr>
              <a:t>I</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learned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how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build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simple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neuron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network</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by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myself</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structure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of</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how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build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modalized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deep</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learning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model.</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Moreover</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know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how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modified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pre-trained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open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source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model</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also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know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how</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deploy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err="1">
                <a:solidFill>
                  <a:schemeClr val="tx1"/>
                </a:solidFill>
                <a:latin typeface="Times New Roman" panose="02020603050405020304" pitchFamily="18" charset="0"/>
                <a:cs typeface="Times New Roman" panose="02020603050405020304" pitchFamily="18" charset="0"/>
              </a:rPr>
              <a:t>colab</a:t>
            </a:r>
            <a:r>
              <a:rPr lang="en-US" altLang="zh-TW" b="1" dirty="0">
                <a:solidFill>
                  <a:schemeClr val="tx1"/>
                </a:solidFill>
                <a:latin typeface="Times New Roman" panose="02020603050405020304" pitchFamily="18" charset="0"/>
                <a:cs typeface="Times New Roman" panose="02020603050405020304" pitchFamily="18" charset="0"/>
              </a:rPr>
              <a: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fun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project.</a:t>
            </a:r>
            <a:endParaRPr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9947966-64B9-4DAD-920C-F68BD0EDD15D}"/>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EC1: Ablation study #1</a:t>
            </a:r>
          </a:p>
          <a:p>
            <a:pPr marL="0" indent="0">
              <a:lnSpc>
                <a:spcPct val="114999"/>
              </a:lnSpc>
              <a:buNone/>
            </a:pPr>
            <a:r>
              <a:rPr lang="en" dirty="0"/>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517DE1D7-34CF-4838-9A28-7702BA783DC2}"/>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EC1: Ablation study #2</a:t>
            </a:r>
          </a:p>
          <a:p>
            <a:pPr marL="0" indent="0">
              <a:lnSpc>
                <a:spcPct val="114999"/>
              </a:lnSpc>
              <a:buNone/>
            </a:pPr>
            <a:r>
              <a:rPr lang="en"/>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3F9EB9FA-0A6F-4A4C-A1C5-511E1FB5A1CC}"/>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extLst>
      <p:ext uri="{BB962C8B-B14F-4D97-AF65-F5344CB8AC3E}">
        <p14:creationId xmlns:p14="http://schemas.microsoft.com/office/powerpoint/2010/main" val="235201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EC1: Ablation study #3</a:t>
            </a:r>
          </a:p>
          <a:p>
            <a:pPr marL="0" indent="0">
              <a:lnSpc>
                <a:spcPct val="114999"/>
              </a:lnSpc>
              <a:buNone/>
            </a:pPr>
            <a:r>
              <a:rPr lang="en"/>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689DA83B-734C-42BD-B100-38B22EF8D5F3}"/>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extLst>
      <p:ext uri="{BB962C8B-B14F-4D97-AF65-F5344CB8AC3E}">
        <p14:creationId xmlns:p14="http://schemas.microsoft.com/office/powerpoint/2010/main" val="397242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Paste the code of the quantize function here.</a:t>
            </a:r>
            <a:endParaRPr lang="en-US"/>
          </a:p>
          <a:p>
            <a:pPr marL="0" indent="0">
              <a:lnSpc>
                <a:spcPct val="114999"/>
              </a:lnSpc>
              <a:buNone/>
            </a:pPr>
            <a:r>
              <a:rPr lang="en"/>
              <a:t>&lt;Screenshot here&gt;</a:t>
            </a:r>
            <a:endParaRPr lang="en" b="1"/>
          </a:p>
        </p:txBody>
      </p:sp>
    </p:spTree>
    <p:extLst>
      <p:ext uri="{BB962C8B-B14F-4D97-AF65-F5344CB8AC3E}">
        <p14:creationId xmlns:p14="http://schemas.microsoft.com/office/powerpoint/2010/main" val="28486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Briefly discuss the steps you followed. You cannot use code and should describe the intuition behind each step.</a:t>
            </a:r>
          </a:p>
          <a:p>
            <a:pPr marL="0" indent="0">
              <a:lnSpc>
                <a:spcPct val="114999"/>
              </a:lnSpc>
              <a:buNone/>
            </a:pPr>
            <a:r>
              <a:rPr lang="en"/>
              <a:t>&lt;text answer here&gt;</a:t>
            </a:r>
          </a:p>
        </p:txBody>
      </p:sp>
    </p:spTree>
    <p:extLst>
      <p:ext uri="{BB962C8B-B14F-4D97-AF65-F5344CB8AC3E}">
        <p14:creationId xmlns:p14="http://schemas.microsoft.com/office/powerpoint/2010/main" val="413082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Paste your results here</a:t>
            </a:r>
          </a:p>
          <a:p>
            <a:pPr marL="0" indent="0">
              <a:lnSpc>
                <a:spcPct val="114999"/>
              </a:lnSpc>
              <a:buNone/>
            </a:pPr>
            <a:endParaRPr lang="en" b="1"/>
          </a:p>
          <a:p>
            <a:pPr marL="0" indent="0">
              <a:lnSpc>
                <a:spcPct val="114999"/>
              </a:lnSpc>
              <a:buNone/>
            </a:pPr>
            <a:r>
              <a:rPr lang="en"/>
              <a:t>Size comparison: &lt;text answer here&gt;</a:t>
            </a:r>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r>
              <a:rPr lang="en"/>
              <a:t>Speed comparison: &lt;text answer here&gt;</a:t>
            </a:r>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r>
              <a:rPr lang="en"/>
              <a:t>Accuracy comparison: &lt;text answer here&gt;</a:t>
            </a:r>
            <a:endParaRPr lang="en" b="1"/>
          </a:p>
        </p:txBody>
      </p:sp>
    </p:spTree>
    <p:extLst>
      <p:ext uri="{BB962C8B-B14F-4D97-AF65-F5344CB8AC3E}">
        <p14:creationId xmlns:p14="http://schemas.microsoft.com/office/powerpoint/2010/main" val="125038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644839"/>
          </a:xfrm>
          <a:prstGeom prst="rect">
            <a:avLst/>
          </a:prstGeom>
        </p:spPr>
        <p:txBody>
          <a:bodyPr spcFirstLastPara="1" wrap="square" lIns="91425" tIns="91425" rIns="91425" bIns="91425" anchor="t" anchorCtr="0">
            <a:noAutofit/>
          </a:bodyPr>
          <a:lstStyle/>
          <a:p>
            <a:pPr marL="0" indent="0">
              <a:buNone/>
            </a:pPr>
            <a:r>
              <a:rPr lang="en" b="1"/>
              <a:t>EC3: Analysis. What are your confusion matrices for each model? What information do they give you and what do you think about it?</a:t>
            </a:r>
          </a:p>
          <a:p>
            <a:pPr marL="0" indent="0">
              <a:lnSpc>
                <a:spcPct val="114999"/>
              </a:lnSpc>
              <a:buNone/>
            </a:pPr>
            <a:endParaRPr lang="en"/>
          </a:p>
        </p:txBody>
      </p:sp>
      <p:sp>
        <p:nvSpPr>
          <p:cNvPr id="2" name="Google Shape;65;p15">
            <a:extLst>
              <a:ext uri="{FF2B5EF4-FFF2-40B4-BE49-F238E27FC236}">
                <a16:creationId xmlns:a16="http://schemas.microsoft.com/office/drawing/2014/main" id="{D0174B5B-91F3-407A-B7BF-A8315C5485F7}"/>
              </a:ext>
            </a:extLst>
          </p:cNvPr>
          <p:cNvSpPr txBox="1">
            <a:spLocks/>
          </p:cNvSpPr>
          <p:nvPr/>
        </p:nvSpPr>
        <p:spPr>
          <a:xfrm>
            <a:off x="313082" y="1085710"/>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SimpleNet&gt;</a:t>
            </a:r>
            <a:endParaRPr lang="en" b="1"/>
          </a:p>
        </p:txBody>
      </p:sp>
      <p:sp>
        <p:nvSpPr>
          <p:cNvPr id="11" name="Google Shape;65;p15">
            <a:extLst>
              <a:ext uri="{FF2B5EF4-FFF2-40B4-BE49-F238E27FC236}">
                <a16:creationId xmlns:a16="http://schemas.microsoft.com/office/drawing/2014/main" id="{1C6405D3-1A5C-40A7-9FB9-04BC988D684B}"/>
              </a:ext>
            </a:extLst>
          </p:cNvPr>
          <p:cNvSpPr txBox="1">
            <a:spLocks/>
          </p:cNvSpPr>
          <p:nvPr/>
        </p:nvSpPr>
        <p:spPr>
          <a:xfrm>
            <a:off x="4571200" y="1085709"/>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SimpleNetDropout&gt;</a:t>
            </a:r>
            <a:endParaRPr lang="en" b="1"/>
          </a:p>
        </p:txBody>
      </p:sp>
    </p:spTree>
    <p:extLst>
      <p:ext uri="{BB962C8B-B14F-4D97-AF65-F5344CB8AC3E}">
        <p14:creationId xmlns:p14="http://schemas.microsoft.com/office/powerpoint/2010/main" val="253690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9" cy="4704700"/>
          </a:xfrm>
          <a:prstGeom prst="rect">
            <a:avLst/>
          </a:prstGeom>
        </p:spPr>
        <p:txBody>
          <a:bodyPr spcFirstLastPara="1" wrap="square" lIns="91425" tIns="91425" rIns="91425" bIns="91425" anchor="t" anchorCtr="0">
            <a:noAutofit/>
          </a:bodyPr>
          <a:lstStyle/>
          <a:p>
            <a:pPr marL="0" indent="0">
              <a:buNone/>
            </a:pPr>
            <a:r>
              <a:rPr lang="en" b="1" dirty="0"/>
              <a:t>Part 1: Standard Scaler: Why did we use </a:t>
            </a:r>
            <a:r>
              <a:rPr lang="en" b="1" dirty="0" err="1"/>
              <a:t>StandardScaler</a:t>
            </a:r>
            <a:r>
              <a:rPr lang="en" b="1" dirty="0"/>
              <a:t> instead of looping over all the dataset twice for mean and standard deviation? Why a simple loop will not be a good choice in a deployed production grade ML system?</a:t>
            </a:r>
            <a:endParaRPr dirty="0"/>
          </a:p>
          <a:p>
            <a:pPr marL="0" lvl="0" indent="0">
              <a:spcBef>
                <a:spcPts val="1600"/>
              </a:spcBef>
              <a:buNone/>
            </a:pPr>
            <a:r>
              <a:rPr lang="en-US" b="1" dirty="0">
                <a:solidFill>
                  <a:schemeClr val="tx1"/>
                </a:solidFill>
                <a:latin typeface="Times New Roman" panose="02020603050405020304" pitchFamily="18" charset="0"/>
                <a:cs typeface="Times New Roman" panose="02020603050405020304" pitchFamily="18" charset="0"/>
              </a:rPr>
              <a:t>The idea behind </a:t>
            </a:r>
            <a:r>
              <a:rPr lang="en-US" b="1" dirty="0" err="1">
                <a:solidFill>
                  <a:schemeClr val="tx1"/>
                </a:solidFill>
                <a:latin typeface="Times New Roman" panose="02020603050405020304" pitchFamily="18" charset="0"/>
                <a:cs typeface="Times New Roman" panose="02020603050405020304" pitchFamily="18" charset="0"/>
              </a:rPr>
              <a:t>StandardScaler</a:t>
            </a:r>
            <a:r>
              <a:rPr lang="en-US" b="1" dirty="0">
                <a:solidFill>
                  <a:schemeClr val="tx1"/>
                </a:solidFill>
                <a:latin typeface="Times New Roman" panose="02020603050405020304" pitchFamily="18" charset="0"/>
                <a:cs typeface="Times New Roman" panose="02020603050405020304" pitchFamily="18" charset="0"/>
              </a:rPr>
              <a:t> is that it will transform your data such that its distribution will have a mean value 0 and standard deviation of 1.</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In case of multivariate data, this is done feature-wise (in other words independently for each column of the data).</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Given the distribution of the data, each value in the dataset will have the mean value subtracted, and then divided by the standard deviation of the whole dataset (or feature in the multivariate case).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However,</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simple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loop</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will</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just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calculate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mean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standard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deviation.</a:t>
            </a:r>
            <a:r>
              <a:rPr lang="zh-TW" altLang="en-US" b="1" dirty="0">
                <a:solidFill>
                  <a:schemeClr val="tx1"/>
                </a:solidFill>
                <a:latin typeface="Times New Roman" panose="02020603050405020304" pitchFamily="18" charset="0"/>
                <a:cs typeface="Times New Roman" panose="02020603050405020304" pitchFamily="18" charset="0"/>
              </a:rPr>
              <a:t> </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sp>
        <p:nvSpPr>
          <p:cNvPr id="2" name="Google Shape;60;p14">
            <a:extLst>
              <a:ext uri="{FF2B5EF4-FFF2-40B4-BE49-F238E27FC236}">
                <a16:creationId xmlns:a16="http://schemas.microsoft.com/office/drawing/2014/main" id="{141C48B3-EFCE-4C4E-B606-A498731C189B}"/>
              </a:ext>
            </a:extLst>
          </p:cNvPr>
          <p:cNvSpPr txBox="1">
            <a:spLocks/>
          </p:cNvSpPr>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None/>
            </a:pPr>
            <a:r>
              <a:rPr lang="en-US" b="1" dirty="0"/>
              <a:t>Part 1: Why do we normalize our data (0 mean, unit standard deviation)?</a:t>
            </a:r>
          </a:p>
          <a:p>
            <a:pPr marL="0" indent="0">
              <a:spcBef>
                <a:spcPts val="1600"/>
              </a:spcBef>
              <a:buNone/>
            </a:pPr>
            <a:r>
              <a:rPr lang="en-US" b="1" dirty="0">
                <a:solidFill>
                  <a:schemeClr val="tx1"/>
                </a:solidFill>
                <a:latin typeface="Times New Roman" panose="02020603050405020304" pitchFamily="18" charset="0"/>
                <a:cs typeface="Times New Roman" panose="02020603050405020304" pitchFamily="18" charset="0"/>
              </a:rPr>
              <a:t>The goal of normalization is to change the values of numeric columns in the dataset to a common scale, without distorting differences in the ranges of values</a:t>
            </a:r>
            <a:r>
              <a:rPr lang="en-US" altLang="zh-TW"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p:txBody>
      </p:sp>
      <p:sp>
        <p:nvSpPr>
          <p:cNvPr id="3" name="TextBox 2">
            <a:extLst>
              <a:ext uri="{FF2B5EF4-FFF2-40B4-BE49-F238E27FC236}">
                <a16:creationId xmlns:a16="http://schemas.microsoft.com/office/drawing/2014/main" id="{2875E516-F924-4584-91F4-AE3E8E78D88E}"/>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644839"/>
          </a:xfrm>
          <a:prstGeom prst="rect">
            <a:avLst/>
          </a:prstGeom>
        </p:spPr>
        <p:txBody>
          <a:bodyPr spcFirstLastPara="1" wrap="square" lIns="91425" tIns="91425" rIns="91425" bIns="91425" anchor="t" anchorCtr="0">
            <a:noAutofit/>
          </a:bodyPr>
          <a:lstStyle/>
          <a:p>
            <a:pPr marL="0" indent="0">
              <a:buNone/>
            </a:pPr>
            <a:r>
              <a:rPr lang="en" b="1"/>
              <a:t>EC3: Analysis. What are your confusion matrices for each model? What information do they give you and what do you think about it?</a:t>
            </a:r>
          </a:p>
          <a:p>
            <a:pPr marL="0" indent="0">
              <a:lnSpc>
                <a:spcPct val="114999"/>
              </a:lnSpc>
              <a:buNone/>
            </a:pPr>
            <a:endParaRPr lang="en"/>
          </a:p>
        </p:txBody>
      </p:sp>
      <p:sp>
        <p:nvSpPr>
          <p:cNvPr id="2" name="Google Shape;65;p15">
            <a:extLst>
              <a:ext uri="{FF2B5EF4-FFF2-40B4-BE49-F238E27FC236}">
                <a16:creationId xmlns:a16="http://schemas.microsoft.com/office/drawing/2014/main" id="{D0174B5B-91F3-407A-B7BF-A8315C5485F7}"/>
              </a:ext>
            </a:extLst>
          </p:cNvPr>
          <p:cNvSpPr txBox="1">
            <a:spLocks/>
          </p:cNvSpPr>
          <p:nvPr/>
        </p:nvSpPr>
        <p:spPr>
          <a:xfrm>
            <a:off x="313082" y="1085710"/>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a:t>
            </a:r>
            <a:r>
              <a:rPr lang="en" err="1"/>
              <a:t>MyAlexNet</a:t>
            </a:r>
            <a:r>
              <a:rPr lang="en"/>
              <a:t>&gt;</a:t>
            </a:r>
            <a:endParaRPr lang="en" b="1"/>
          </a:p>
        </p:txBody>
      </p:sp>
      <p:sp>
        <p:nvSpPr>
          <p:cNvPr id="11" name="Google Shape;65;p15">
            <a:extLst>
              <a:ext uri="{FF2B5EF4-FFF2-40B4-BE49-F238E27FC236}">
                <a16:creationId xmlns:a16="http://schemas.microsoft.com/office/drawing/2014/main" id="{1C6405D3-1A5C-40A7-9FB9-04BC988D684B}"/>
              </a:ext>
            </a:extLst>
          </p:cNvPr>
          <p:cNvSpPr txBox="1">
            <a:spLocks/>
          </p:cNvSpPr>
          <p:nvPr/>
        </p:nvSpPr>
        <p:spPr>
          <a:xfrm>
            <a:off x="4571200" y="1085709"/>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&lt;information they give you and your ideas about it&gt;</a:t>
            </a:r>
            <a:endParaRPr lang="en" b="1"/>
          </a:p>
        </p:txBody>
      </p:sp>
    </p:spTree>
    <p:extLst>
      <p:ext uri="{BB962C8B-B14F-4D97-AF65-F5344CB8AC3E}">
        <p14:creationId xmlns:p14="http://schemas.microsoft.com/office/powerpoint/2010/main" val="330221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EC3: Analysis. What additional metrics are you using? What are the scores and how are they evaluating the model's performance? What do you think could possibly improve the performance?</a:t>
            </a:r>
          </a:p>
          <a:p>
            <a:pPr marL="0" indent="0">
              <a:lnSpc>
                <a:spcPct val="114999"/>
              </a:lnSpc>
              <a:buNone/>
            </a:pPr>
            <a:r>
              <a:rPr lang="en"/>
              <a:t>&lt;text answer here&gt;</a:t>
            </a:r>
          </a:p>
        </p:txBody>
      </p:sp>
      <p:sp>
        <p:nvSpPr>
          <p:cNvPr id="2" name="TextBox 1">
            <a:extLst>
              <a:ext uri="{FF2B5EF4-FFF2-40B4-BE49-F238E27FC236}">
                <a16:creationId xmlns:a16="http://schemas.microsoft.com/office/drawing/2014/main" id="{FFA6CB1A-FEC8-479C-9D4A-1935C10546EC}"/>
              </a:ext>
            </a:extLst>
          </p:cNvPr>
          <p:cNvSpPr txBox="1"/>
          <p:nvPr/>
        </p:nvSpPr>
        <p:spPr>
          <a:xfrm>
            <a:off x="5290887" y="5715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230804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9" cy="4130100"/>
          </a:xfrm>
          <a:prstGeom prst="rect">
            <a:avLst/>
          </a:prstGeom>
        </p:spPr>
        <p:txBody>
          <a:bodyPr spcFirstLastPara="1" wrap="square" lIns="91425" tIns="91425" rIns="91425" bIns="91425" anchor="t" anchorCtr="0">
            <a:noAutofit/>
          </a:bodyPr>
          <a:lstStyle/>
          <a:p>
            <a:pPr marL="0" indent="0">
              <a:buNone/>
            </a:pPr>
            <a:r>
              <a:rPr lang="en" b="1" dirty="0"/>
              <a:t>Part 3: Loss function. Why did we need a loss function?</a:t>
            </a:r>
          </a:p>
          <a:p>
            <a:pPr marL="0" indent="0">
              <a:lnSpc>
                <a:spcPct val="114999"/>
              </a:lnSpc>
              <a:spcBef>
                <a:spcPts val="1600"/>
              </a:spcBef>
              <a:buNone/>
            </a:pPr>
            <a:r>
              <a:rPr lang="en-US" altLang="zh-TW" b="1" dirty="0">
                <a:solidFill>
                  <a:schemeClr val="tx1"/>
                </a:solidFill>
                <a:latin typeface="Times New Roman" panose="02020603050405020304" pitchFamily="18" charset="0"/>
                <a:cs typeface="Times New Roman" panose="02020603050405020304" pitchFamily="18" charset="0"/>
              </a:rPr>
              <a:t>Loss</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function used to evaluate a candidate solution (i.e. a set of weights) is referred to as the objective function.</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We may seek to maximize or minimize the objective function, meaning that we are searching for a candidate solution that has the highest or lowest score, respectively.</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Typically, with neural networks, we seek to minimize the error. </a:t>
            </a:r>
            <a:endParaRPr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sp>
        <p:nvSpPr>
          <p:cNvPr id="2" name="Google Shape;60;p14">
            <a:extLst>
              <a:ext uri="{FF2B5EF4-FFF2-40B4-BE49-F238E27FC236}">
                <a16:creationId xmlns:a16="http://schemas.microsoft.com/office/drawing/2014/main" id="{141C48B3-EFCE-4C4E-B606-A498731C189B}"/>
              </a:ext>
            </a:extLst>
          </p:cNvPr>
          <p:cNvSpPr txBox="1">
            <a:spLocks/>
          </p:cNvSpPr>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None/>
            </a:pPr>
            <a:r>
              <a:rPr lang="en-US" b="1" dirty="0"/>
              <a:t>Part 3: Explain the reasoning behind the loss function used</a:t>
            </a:r>
          </a:p>
          <a:p>
            <a:pPr marL="0" indent="0">
              <a:lnSpc>
                <a:spcPct val="114999"/>
              </a:lnSpc>
              <a:spcBef>
                <a:spcPts val="1600"/>
              </a:spcBef>
              <a:buNone/>
            </a:pPr>
            <a:r>
              <a:rPr lang="en-US" b="1" dirty="0">
                <a:solidFill>
                  <a:schemeClr val="tx1"/>
                </a:solidFill>
                <a:latin typeface="Times New Roman" panose="02020603050405020304" pitchFamily="18" charset="0"/>
                <a:cs typeface="Times New Roman" panose="02020603050405020304" pitchFamily="18" charset="0"/>
              </a:rPr>
              <a:t>The loss function is the function that computes the distance between the current output of the algorithm and the expected output. It’s a method to evaluate how your algorithm models the data. It can be categorized into two groups. One for classification (discrete values, 0,1,2…) and the other for regression (continuous values).</a:t>
            </a:r>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p:txBody>
      </p:sp>
      <p:sp>
        <p:nvSpPr>
          <p:cNvPr id="3" name="TextBox 2">
            <a:extLst>
              <a:ext uri="{FF2B5EF4-FFF2-40B4-BE49-F238E27FC236}">
                <a16:creationId xmlns:a16="http://schemas.microsoft.com/office/drawing/2014/main" id="{8C851EFC-D919-4E81-957F-43A3DF547EA6}"/>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315964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5: Training </a:t>
            </a:r>
            <a:r>
              <a:rPr lang="en" b="1" dirty="0" err="1"/>
              <a:t>SimpleNet</a:t>
            </a:r>
            <a:endParaRPr lang="en-US" b="1" dirty="0"/>
          </a:p>
          <a:p>
            <a:pPr marL="0" indent="0">
              <a:lnSpc>
                <a:spcPct val="114999"/>
              </a:lnSpc>
              <a:spcBef>
                <a:spcPts val="1600"/>
              </a:spcBef>
              <a:buNone/>
            </a:pPr>
            <a:r>
              <a:rPr lang="en" dirty="0"/>
              <a:t>&lt;Loss plot here&gt;				    		&lt;Accuracy plot here&gt;</a:t>
            </a:r>
            <a:endParaRPr lang="en-US"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US" dirty="0"/>
              <a:t>Final training accuracy value:</a:t>
            </a:r>
          </a:p>
          <a:p>
            <a:pPr marL="0" lvl="0" indent="0" algn="l">
              <a:lnSpc>
                <a:spcPct val="114999"/>
              </a:lnSpc>
              <a:spcBef>
                <a:spcPts val="1600"/>
              </a:spcBef>
              <a:spcAft>
                <a:spcPts val="0"/>
              </a:spcAft>
              <a:buNone/>
            </a:pPr>
            <a:r>
              <a:rPr lang="en-US" dirty="0"/>
              <a:t>Final validation accuracy value:</a:t>
            </a:r>
          </a:p>
        </p:txBody>
      </p:sp>
      <p:pic>
        <p:nvPicPr>
          <p:cNvPr id="3" name="Picture 2" descr="Chart, line chart&#10;&#10;Description automatically generated">
            <a:extLst>
              <a:ext uri="{FF2B5EF4-FFF2-40B4-BE49-F238E27FC236}">
                <a16:creationId xmlns:a16="http://schemas.microsoft.com/office/drawing/2014/main" id="{FB77EEFD-649B-8E42-9767-09D14B1878CA}"/>
              </a:ext>
            </a:extLst>
          </p:cNvPr>
          <p:cNvPicPr>
            <a:picLocks noChangeAspect="1"/>
          </p:cNvPicPr>
          <p:nvPr/>
        </p:nvPicPr>
        <p:blipFill>
          <a:blip r:embed="rId3"/>
          <a:stretch>
            <a:fillRect/>
          </a:stretch>
        </p:blipFill>
        <p:spPr>
          <a:xfrm>
            <a:off x="-1" y="1306566"/>
            <a:ext cx="3886057" cy="2603281"/>
          </a:xfrm>
          <a:prstGeom prst="rect">
            <a:avLst/>
          </a:prstGeom>
        </p:spPr>
      </p:pic>
      <p:pic>
        <p:nvPicPr>
          <p:cNvPr id="5" name="Picture 4" descr="Chart, line chart&#10;&#10;Description automatically generated">
            <a:extLst>
              <a:ext uri="{FF2B5EF4-FFF2-40B4-BE49-F238E27FC236}">
                <a16:creationId xmlns:a16="http://schemas.microsoft.com/office/drawing/2014/main" id="{F57C8F47-E5B2-A347-8637-5CAD10F2A7DB}"/>
              </a:ext>
            </a:extLst>
          </p:cNvPr>
          <p:cNvPicPr>
            <a:picLocks noChangeAspect="1"/>
          </p:cNvPicPr>
          <p:nvPr/>
        </p:nvPicPr>
        <p:blipFill>
          <a:blip r:embed="rId4"/>
          <a:stretch>
            <a:fillRect/>
          </a:stretch>
        </p:blipFill>
        <p:spPr>
          <a:xfrm>
            <a:off x="4488449" y="1306566"/>
            <a:ext cx="3708269" cy="2603280"/>
          </a:xfrm>
          <a:prstGeom prst="rect">
            <a:avLst/>
          </a:prstGeom>
        </p:spPr>
      </p:pic>
      <p:pic>
        <p:nvPicPr>
          <p:cNvPr id="7" name="Picture 6">
            <a:extLst>
              <a:ext uri="{FF2B5EF4-FFF2-40B4-BE49-F238E27FC236}">
                <a16:creationId xmlns:a16="http://schemas.microsoft.com/office/drawing/2014/main" id="{D236B5FE-F35A-304A-ADB8-C1AF1B79574A}"/>
              </a:ext>
            </a:extLst>
          </p:cNvPr>
          <p:cNvPicPr>
            <a:picLocks noChangeAspect="1"/>
          </p:cNvPicPr>
          <p:nvPr/>
        </p:nvPicPr>
        <p:blipFill>
          <a:blip r:embed="rId5"/>
          <a:stretch>
            <a:fillRect/>
          </a:stretch>
        </p:blipFill>
        <p:spPr>
          <a:xfrm>
            <a:off x="2928445" y="4391100"/>
            <a:ext cx="5241600" cy="313600"/>
          </a:xfrm>
          <a:prstGeom prst="rect">
            <a:avLst/>
          </a:prstGeom>
        </p:spPr>
      </p:pic>
    </p:spTree>
    <p:extLst>
      <p:ext uri="{BB962C8B-B14F-4D97-AF65-F5344CB8AC3E}">
        <p14:creationId xmlns:p14="http://schemas.microsoft.com/office/powerpoint/2010/main" val="17815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6: Screenshot of your </a:t>
            </a:r>
            <a:r>
              <a:rPr lang="en" b="1" dirty="0" err="1"/>
              <a:t>get_data_augmentation_transforms</a:t>
            </a:r>
            <a:r>
              <a:rPr lang="en" b="1" dirty="0"/>
              <a:t>()</a:t>
            </a:r>
            <a:endParaRPr b="1" dirty="0"/>
          </a:p>
          <a:p>
            <a:pPr marL="0" lvl="0" indent="0" algn="l" rtl="0">
              <a:spcBef>
                <a:spcPts val="1600"/>
              </a:spcBef>
              <a:spcAft>
                <a:spcPts val="0"/>
              </a:spcAft>
              <a:buNone/>
            </a:pPr>
            <a:r>
              <a:rPr lang="en" dirty="0"/>
              <a:t>&lt;Screenshot here&gt;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 name="Picture 2" descr="Graphical user interface&#10;&#10;Description automatically generated">
            <a:extLst>
              <a:ext uri="{FF2B5EF4-FFF2-40B4-BE49-F238E27FC236}">
                <a16:creationId xmlns:a16="http://schemas.microsoft.com/office/drawing/2014/main" id="{22580C09-E3F0-C041-A04D-CF7256E54BE9}"/>
              </a:ext>
            </a:extLst>
          </p:cNvPr>
          <p:cNvPicPr>
            <a:picLocks noChangeAspect="1"/>
          </p:cNvPicPr>
          <p:nvPr/>
        </p:nvPicPr>
        <p:blipFill>
          <a:blip r:embed="rId3"/>
          <a:stretch>
            <a:fillRect/>
          </a:stretch>
        </p:blipFill>
        <p:spPr>
          <a:xfrm>
            <a:off x="0" y="1454309"/>
            <a:ext cx="9144000" cy="28024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Training </a:t>
            </a:r>
            <a:r>
              <a:rPr lang="en" b="1" dirty="0" err="1"/>
              <a:t>SimpleNetDropout</a:t>
            </a:r>
            <a:endParaRPr b="1" dirty="0"/>
          </a:p>
          <a:p>
            <a:pPr marL="0" indent="0">
              <a:spcBef>
                <a:spcPts val="1600"/>
              </a:spcBef>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US" dirty="0"/>
              <a:t>Final training accuracy value:</a:t>
            </a:r>
          </a:p>
          <a:p>
            <a:pPr marL="0" lvl="0" indent="0" algn="l">
              <a:lnSpc>
                <a:spcPct val="114999"/>
              </a:lnSpc>
              <a:spcBef>
                <a:spcPts val="1600"/>
              </a:spcBef>
              <a:spcAft>
                <a:spcPts val="0"/>
              </a:spcAft>
              <a:buNone/>
            </a:pPr>
            <a:r>
              <a:rPr lang="en-US" dirty="0"/>
              <a:t>Final validation accuracy value:</a:t>
            </a:r>
          </a:p>
        </p:txBody>
      </p:sp>
      <p:pic>
        <p:nvPicPr>
          <p:cNvPr id="3" name="Picture 2" descr="Chart, line chart&#10;&#10;Description automatically generated">
            <a:extLst>
              <a:ext uri="{FF2B5EF4-FFF2-40B4-BE49-F238E27FC236}">
                <a16:creationId xmlns:a16="http://schemas.microsoft.com/office/drawing/2014/main" id="{ABCE6447-30EF-BB4B-A117-16335EC7B12F}"/>
              </a:ext>
            </a:extLst>
          </p:cNvPr>
          <p:cNvPicPr>
            <a:picLocks noChangeAspect="1"/>
          </p:cNvPicPr>
          <p:nvPr/>
        </p:nvPicPr>
        <p:blipFill>
          <a:blip r:embed="rId3"/>
          <a:stretch>
            <a:fillRect/>
          </a:stretch>
        </p:blipFill>
        <p:spPr>
          <a:xfrm>
            <a:off x="-1" y="1171903"/>
            <a:ext cx="3977605" cy="2832537"/>
          </a:xfrm>
          <a:prstGeom prst="rect">
            <a:avLst/>
          </a:prstGeom>
        </p:spPr>
      </p:pic>
      <p:pic>
        <p:nvPicPr>
          <p:cNvPr id="5" name="Picture 4" descr="Chart, line chart&#10;&#10;Description automatically generated">
            <a:extLst>
              <a:ext uri="{FF2B5EF4-FFF2-40B4-BE49-F238E27FC236}">
                <a16:creationId xmlns:a16="http://schemas.microsoft.com/office/drawing/2014/main" id="{E2BDAE8E-C77E-D349-890C-D4DA16D7B623}"/>
              </a:ext>
            </a:extLst>
          </p:cNvPr>
          <p:cNvPicPr>
            <a:picLocks noChangeAspect="1"/>
          </p:cNvPicPr>
          <p:nvPr/>
        </p:nvPicPr>
        <p:blipFill>
          <a:blip r:embed="rId4"/>
          <a:stretch>
            <a:fillRect/>
          </a:stretch>
        </p:blipFill>
        <p:spPr>
          <a:xfrm>
            <a:off x="4289304" y="1171902"/>
            <a:ext cx="4166703" cy="2832537"/>
          </a:xfrm>
          <a:prstGeom prst="rect">
            <a:avLst/>
          </a:prstGeom>
        </p:spPr>
      </p:pic>
      <p:pic>
        <p:nvPicPr>
          <p:cNvPr id="7" name="Picture 6">
            <a:extLst>
              <a:ext uri="{FF2B5EF4-FFF2-40B4-BE49-F238E27FC236}">
                <a16:creationId xmlns:a16="http://schemas.microsoft.com/office/drawing/2014/main" id="{A6955BDF-9125-B144-8FAB-B9210273F048}"/>
              </a:ext>
            </a:extLst>
          </p:cNvPr>
          <p:cNvPicPr>
            <a:picLocks noChangeAspect="1"/>
          </p:cNvPicPr>
          <p:nvPr/>
        </p:nvPicPr>
        <p:blipFill>
          <a:blip r:embed="rId5"/>
          <a:stretch>
            <a:fillRect/>
          </a:stretch>
        </p:blipFill>
        <p:spPr>
          <a:xfrm>
            <a:off x="3100769" y="4301140"/>
            <a:ext cx="4494543" cy="267760"/>
          </a:xfrm>
          <a:prstGeom prst="rect">
            <a:avLst/>
          </a:prstGeom>
        </p:spPr>
      </p:pic>
    </p:spTree>
    <p:extLst>
      <p:ext uri="{BB962C8B-B14F-4D97-AF65-F5344CB8AC3E}">
        <p14:creationId xmlns:p14="http://schemas.microsoft.com/office/powerpoint/2010/main" val="293190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a:t>
            </a:r>
            <a:r>
              <a:rPr lang="en" b="1" dirty="0" err="1"/>
              <a:t>SimpleNetDropout</a:t>
            </a:r>
            <a:r>
              <a:rPr lang="en" b="1" dirty="0"/>
              <a:t>: compare the loss and accuracy for training and testing set, how does the result compare with Part 1? How to interpret this result?</a:t>
            </a:r>
            <a:endParaRPr b="1" dirty="0"/>
          </a:p>
          <a:p>
            <a:pPr marL="0" lvl="0" indent="0">
              <a:spcBef>
                <a:spcPts val="1600"/>
              </a:spcBef>
              <a:spcAft>
                <a:spcPts val="1600"/>
              </a:spcAft>
              <a:buNone/>
            </a:pP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training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accuracy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goes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down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validation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accuracy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goes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up</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when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implement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dropout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function.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dropout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function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can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prevent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some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overfitting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scenario</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during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training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stage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and</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increase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accuracy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during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testing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stage.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More technically, At each training stage, individual nodes are either dropped out of the net with probability 1-p or kept with probability p, so that a reduced network is left; incoming and outgoing edges to a dropped-out node are also removed.</a:t>
            </a:r>
            <a:endParaRPr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4C5BA36-600E-49E1-9E18-4B599D28EE5D}"/>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a:t>
            </a:r>
            <a:r>
              <a:rPr lang="en" b="1" dirty="0" err="1"/>
              <a:t>SimpleNetDropout</a:t>
            </a:r>
            <a:r>
              <a:rPr lang="en" b="1" dirty="0"/>
              <a:t>: How did dropout and data-augmentation help?</a:t>
            </a:r>
            <a:r>
              <a:rPr lang="en-US" b="1" dirty="0"/>
              <a:t> </a:t>
            </a:r>
          </a:p>
          <a:p>
            <a:pPr marL="0" indent="0">
              <a:buNone/>
            </a:pPr>
            <a:endParaRPr lang="en-US" b="1" dirty="0"/>
          </a:p>
          <a:p>
            <a:pPr marL="0" indent="0">
              <a:buNone/>
            </a:pPr>
            <a:r>
              <a:rPr lang="en-US" b="1" dirty="0">
                <a:solidFill>
                  <a:schemeClr val="tx1"/>
                </a:solidFill>
                <a:latin typeface="Times New Roman" panose="02020603050405020304" pitchFamily="18" charset="0"/>
                <a:cs typeface="Times New Roman" panose="02020603050405020304" pitchFamily="18" charset="0"/>
              </a:rPr>
              <a:t>Data augmentation in </a:t>
            </a:r>
            <a:r>
              <a:rPr lang="en-US" altLang="zh-TW" b="1" dirty="0">
                <a:solidFill>
                  <a:schemeClr val="tx1"/>
                </a:solidFill>
                <a:latin typeface="Times New Roman" panose="02020603050405020304" pitchFamily="18" charset="0"/>
                <a:cs typeface="Times New Roman" panose="02020603050405020304" pitchFamily="18" charset="0"/>
              </a:rPr>
              <a:t>deep</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learning</a:t>
            </a:r>
            <a:r>
              <a:rPr lang="zh-TW" alt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are techniques used to increase the amount of data by adding slightly modified copies</a:t>
            </a:r>
            <a:r>
              <a:rPr lang="en-US" altLang="zh-TW" b="1" dirty="0">
                <a:solidFill>
                  <a:schemeClr val="tx1"/>
                </a:solidFill>
                <a:latin typeface="Times New Roman" panose="02020603050405020304" pitchFamily="18" charset="0"/>
                <a:cs typeface="Times New Roman" panose="02020603050405020304" pitchFamily="18" charset="0"/>
              </a:rPr>
              <a: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such</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geometric transformations, flipping, color modification, cropping, rotation, noise injection and random erasing)</a:t>
            </a:r>
            <a:r>
              <a:rPr lang="en-US" b="1" dirty="0">
                <a:solidFill>
                  <a:schemeClr val="tx1"/>
                </a:solidFill>
                <a:latin typeface="Times New Roman" panose="02020603050405020304" pitchFamily="18" charset="0"/>
                <a:cs typeface="Times New Roman" panose="02020603050405020304" pitchFamily="18" charset="0"/>
              </a:rPr>
              <a:t> of already existing data or newly created synthetic data from existing data. It helps reduce overfitting when training a machine learning. It is closely related to oversampling in data analysis.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At each training stage, dropout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makes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individual nodes are either dropped out of the net with probability 1-p or kept with probability p, so that a reduced network is left.</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Dropout forces a neural network to learn more robust features that are useful in conjunction with many different random subsets of the other neurons.</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Both</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of</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them</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increase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the</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validation</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accuracy</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of</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our</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deep</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learning</a:t>
            </a:r>
            <a:r>
              <a:rPr lang="zh-TW" altLang="en-US" b="1" dirty="0">
                <a:solidFill>
                  <a:schemeClr val="tx1"/>
                </a:solidFill>
                <a:latin typeface="Times New Roman" panose="02020603050405020304" pitchFamily="18" charset="0"/>
                <a:cs typeface="Times New Roman" panose="02020603050405020304" pitchFamily="18" charset="0"/>
              </a:rPr>
              <a:t> </a:t>
            </a:r>
            <a:r>
              <a:rPr lang="en-US" altLang="zh-TW" b="1" dirty="0">
                <a:solidFill>
                  <a:schemeClr val="tx1"/>
                </a:solidFill>
                <a:latin typeface="Times New Roman" panose="02020603050405020304" pitchFamily="18" charset="0"/>
                <a:cs typeface="Times New Roman" panose="02020603050405020304" pitchFamily="18" charset="0"/>
              </a:rPr>
              <a:t>model.</a:t>
            </a:r>
            <a:endParaRPr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DDE1C9-88C2-4430-9004-2634F5C478E1}"/>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400087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Part 8: Training </a:t>
            </a:r>
            <a:r>
              <a:rPr lang="en" b="1" err="1"/>
              <a:t>Alexnet</a:t>
            </a:r>
            <a:endParaRPr b="1" err="1"/>
          </a:p>
          <a:p>
            <a:pPr marL="0" indent="0">
              <a:spcBef>
                <a:spcPts val="1600"/>
              </a:spcBef>
              <a:buNone/>
            </a:pPr>
            <a:r>
              <a:rPr lang="en"/>
              <a:t>&lt;Loss plot here&gt;				      &lt;Accuracy plot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indent="0">
              <a:spcBef>
                <a:spcPts val="1600"/>
              </a:spcBef>
              <a:buNone/>
            </a:pPr>
            <a:r>
              <a:rPr lang="en-US"/>
              <a:t>Final training accuracy value:</a:t>
            </a:r>
          </a:p>
          <a:p>
            <a:pPr marL="0" lvl="0" indent="0" algn="l">
              <a:lnSpc>
                <a:spcPct val="114999"/>
              </a:lnSpc>
              <a:spcBef>
                <a:spcPts val="1600"/>
              </a:spcBef>
              <a:spcAft>
                <a:spcPts val="0"/>
              </a:spcAft>
              <a:buNone/>
            </a:pPr>
            <a:r>
              <a:rPr lang="en-US"/>
              <a:t>Final validation accuracy value:</a:t>
            </a:r>
          </a:p>
        </p:txBody>
      </p:sp>
      <p:pic>
        <p:nvPicPr>
          <p:cNvPr id="5" name="Picture 4" descr="Graphical user interface, text, application&#10;&#10;Description automatically generated">
            <a:extLst>
              <a:ext uri="{FF2B5EF4-FFF2-40B4-BE49-F238E27FC236}">
                <a16:creationId xmlns:a16="http://schemas.microsoft.com/office/drawing/2014/main" id="{3E4F24B8-D5A2-8346-8C98-AD0E07B52E5D}"/>
              </a:ext>
            </a:extLst>
          </p:cNvPr>
          <p:cNvPicPr>
            <a:picLocks noChangeAspect="1"/>
          </p:cNvPicPr>
          <p:nvPr/>
        </p:nvPicPr>
        <p:blipFill rotWithShape="1">
          <a:blip r:embed="rId3"/>
          <a:srcRect l="4394" t="45362" r="51733" b="19140"/>
          <a:stretch/>
        </p:blipFill>
        <p:spPr>
          <a:xfrm>
            <a:off x="4859162" y="1282262"/>
            <a:ext cx="4095232" cy="257503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1A3A0E8-D7D2-944B-8A72-6C913682D764}"/>
              </a:ext>
            </a:extLst>
          </p:cNvPr>
          <p:cNvPicPr>
            <a:picLocks noChangeAspect="1"/>
          </p:cNvPicPr>
          <p:nvPr/>
        </p:nvPicPr>
        <p:blipFill rotWithShape="1">
          <a:blip r:embed="rId3"/>
          <a:srcRect l="5475" t="8687" r="47662" b="55814"/>
          <a:stretch/>
        </p:blipFill>
        <p:spPr>
          <a:xfrm>
            <a:off x="203306" y="1282261"/>
            <a:ext cx="4374455" cy="257503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E9FA692-4080-4146-9B9F-7313448384E2}"/>
              </a:ext>
            </a:extLst>
          </p:cNvPr>
          <p:cNvPicPr>
            <a:picLocks noChangeAspect="1"/>
          </p:cNvPicPr>
          <p:nvPr/>
        </p:nvPicPr>
        <p:blipFill rotWithShape="1">
          <a:blip r:embed="rId3"/>
          <a:srcRect l="4831" t="93897" r="43469"/>
          <a:stretch/>
        </p:blipFill>
        <p:spPr>
          <a:xfrm>
            <a:off x="3035844" y="4258014"/>
            <a:ext cx="4825893" cy="442743"/>
          </a:xfrm>
          <a:prstGeom prst="rect">
            <a:avLst/>
          </a:prstGeom>
        </p:spPr>
      </p:pic>
    </p:spTree>
    <p:extLst>
      <p:ext uri="{BB962C8B-B14F-4D97-AF65-F5344CB8AC3E}">
        <p14:creationId xmlns:p14="http://schemas.microsoft.com/office/powerpoint/2010/main" val="7946487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1397</Words>
  <Application>Microsoft Macintosh PowerPoint</Application>
  <PresentationFormat>On-screen Show (16:9)</PresentationFormat>
  <Paragraphs>113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CS 6476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cp:lastModifiedBy>Cheng, Shen-Yi</cp:lastModifiedBy>
  <cp:revision>45</cp:revision>
  <dcterms:modified xsi:type="dcterms:W3CDTF">2020-10-12T19:49:19Z</dcterms:modified>
</cp:coreProperties>
</file>