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70" r:id="rId3"/>
    <p:sldId id="257" r:id="rId4"/>
    <p:sldId id="258" r:id="rId5"/>
    <p:sldId id="259" r:id="rId6"/>
    <p:sldId id="260" r:id="rId7"/>
    <p:sldId id="272" r:id="rId8"/>
    <p:sldId id="274" r:id="rId9"/>
    <p:sldId id="261" r:id="rId10"/>
    <p:sldId id="262" r:id="rId11"/>
    <p:sldId id="263" r:id="rId12"/>
    <p:sldId id="264" r:id="rId13"/>
    <p:sldId id="273" r:id="rId14"/>
    <p:sldId id="267" r:id="rId15"/>
    <p:sldId id="268" r:id="rId16"/>
    <p:sldId id="26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09"/>
  </p:normalViewPr>
  <p:slideViewPr>
    <p:cSldViewPr snapToGrid="0">
      <p:cViewPr varScale="1">
        <p:scale>
          <a:sx n="122" d="100"/>
          <a:sy n="122" d="100"/>
        </p:scale>
        <p:origin x="82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3e724604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3e724604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3e724604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3e724604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3e724604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e724604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199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3e724604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e724604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3e72460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3e72460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3e724604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3e724604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3e724604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3e724604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3e724604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3e724604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3e724604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3e724604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3e724604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3e724604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304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CS 6476 Project 3</a:t>
            </a:r>
            <a:endParaRPr dirty="0"/>
          </a:p>
        </p:txBody>
      </p:sp>
      <p:sp>
        <p:nvSpPr>
          <p:cNvPr id="55" name="Google Shape;55;p13"/>
          <p:cNvSpPr txBox="1">
            <a:spLocks noGrp="1"/>
          </p:cNvSpPr>
          <p:nvPr>
            <p:ph type="subTitle" idx="1"/>
          </p:nvPr>
        </p:nvSpPr>
        <p:spPr>
          <a:xfrm>
            <a:off x="311700" y="2320025"/>
            <a:ext cx="8520600" cy="179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&lt;name&gt;</a:t>
            </a:r>
            <a:r>
              <a:rPr lang="zh-TW" altLang="en-US" dirty="0"/>
              <a:t> </a:t>
            </a:r>
            <a:r>
              <a:rPr lang="en-US" altLang="zh-TW" dirty="0"/>
              <a:t>Shen-Yi</a:t>
            </a:r>
            <a:r>
              <a:rPr lang="zh-TW" altLang="en-US" dirty="0"/>
              <a:t> </a:t>
            </a:r>
            <a:r>
              <a:rPr lang="en-US" altLang="zh-TW" dirty="0"/>
              <a:t>Cheng	</a:t>
            </a:r>
            <a:endParaRPr dirty="0"/>
          </a:p>
          <a:p>
            <a:pPr marL="0" lvl="0" indent="0" algn="ctr" rtl="0">
              <a:spcBef>
                <a:spcPts val="0"/>
              </a:spcBef>
              <a:spcAft>
                <a:spcPts val="0"/>
              </a:spcAft>
              <a:buNone/>
            </a:pPr>
            <a:r>
              <a:rPr lang="en" dirty="0"/>
              <a:t>&lt;GT username&gt;</a:t>
            </a:r>
            <a:r>
              <a:rPr lang="zh-TW" altLang="en-US" dirty="0"/>
              <a:t> </a:t>
            </a:r>
            <a:r>
              <a:rPr lang="en-US" altLang="zh-TW" dirty="0"/>
              <a:t>scheng98	</a:t>
            </a:r>
            <a:endParaRPr dirty="0"/>
          </a:p>
          <a:p>
            <a:pPr marL="0" lvl="0" indent="0" algn="ctr" rtl="0">
              <a:spcBef>
                <a:spcPts val="0"/>
              </a:spcBef>
              <a:spcAft>
                <a:spcPts val="0"/>
              </a:spcAft>
              <a:buNone/>
            </a:pPr>
            <a:r>
              <a:rPr lang="en" dirty="0"/>
              <a:t>&lt;GTID&gt;</a:t>
            </a:r>
            <a:r>
              <a:rPr lang="zh-TW" altLang="en-US" dirty="0"/>
              <a:t> </a:t>
            </a:r>
            <a:r>
              <a:rPr lang="en-US" altLang="zh-TW" dirty="0"/>
              <a:t>903514405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3: </a:t>
            </a:r>
            <a:r>
              <a:rPr lang="en-US" dirty="0"/>
              <a:t>Feature Matching</a:t>
            </a:r>
            <a:endParaRPr dirty="0"/>
          </a:p>
        </p:txBody>
      </p:sp>
      <p:sp>
        <p:nvSpPr>
          <p:cNvPr id="96" name="Google Shape;96;p19"/>
          <p:cNvSpPr txBox="1">
            <a:spLocks noGrp="1"/>
          </p:cNvSpPr>
          <p:nvPr>
            <p:ph type="body" idx="1"/>
          </p:nvPr>
        </p:nvSpPr>
        <p:spPr>
          <a:xfrm>
            <a:off x="311701" y="993041"/>
            <a:ext cx="3999900" cy="3416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dirty="0"/>
              <a:t>&lt;insert feature matching visualization of Gaudi from proj3.ipynb &gt;</a:t>
            </a:r>
          </a:p>
          <a:p>
            <a:pPr marL="0" lvl="0" indent="0" algn="l" rtl="0">
              <a:spcBef>
                <a:spcPts val="0"/>
              </a:spcBef>
              <a:spcAft>
                <a:spcPts val="0"/>
              </a:spcAft>
              <a:buClr>
                <a:schemeClr val="dk1"/>
              </a:buClr>
              <a:buSzPts val="1100"/>
              <a:buFont typeface="Arial"/>
              <a:buNone/>
            </a:pPr>
            <a:endParaRPr dirty="0"/>
          </a:p>
        </p:txBody>
      </p:sp>
      <p:sp>
        <p:nvSpPr>
          <p:cNvPr id="97" name="Google Shape;97;p19"/>
          <p:cNvSpPr txBox="1">
            <a:spLocks noGrp="1"/>
          </p:cNvSpPr>
          <p:nvPr>
            <p:ph type="body" idx="2"/>
          </p:nvPr>
        </p:nvSpPr>
        <p:spPr>
          <a:xfrm>
            <a:off x="4832400" y="1152475"/>
            <a:ext cx="4311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&lt;Describe your implementation of feature matching.&gt;</a:t>
            </a:r>
          </a:p>
          <a:p>
            <a:pPr marL="342900" lvl="0" indent="-342900" algn="l" rtl="0">
              <a:spcBef>
                <a:spcPts val="0"/>
              </a:spcBef>
              <a:spcAft>
                <a:spcPts val="0"/>
              </a:spcAft>
              <a:buAutoNum type="arabicPeriod"/>
            </a:pPr>
            <a:r>
              <a:rPr lang="en-US" altLang="zh-TW" dirty="0"/>
              <a:t>Get</a:t>
            </a:r>
            <a:r>
              <a:rPr lang="zh-TW" altLang="en-US" dirty="0"/>
              <a:t> </a:t>
            </a:r>
            <a:r>
              <a:rPr lang="en-US" altLang="zh-TW" dirty="0"/>
              <a:t>the</a:t>
            </a:r>
            <a:r>
              <a:rPr lang="zh-TW" altLang="en-US" dirty="0"/>
              <a:t> </a:t>
            </a:r>
            <a:r>
              <a:rPr lang="en-US" altLang="zh-TW" dirty="0"/>
              <a:t>distance</a:t>
            </a:r>
            <a:r>
              <a:rPr lang="zh-TW" altLang="en-US" dirty="0"/>
              <a:t> </a:t>
            </a:r>
            <a:r>
              <a:rPr lang="en-US" altLang="zh-TW" dirty="0"/>
              <a:t>between</a:t>
            </a:r>
            <a:r>
              <a:rPr lang="zh-TW" altLang="en-US" dirty="0"/>
              <a:t> </a:t>
            </a:r>
            <a:r>
              <a:rPr lang="en-US" altLang="zh-TW" dirty="0"/>
              <a:t>all</a:t>
            </a:r>
            <a:r>
              <a:rPr lang="zh-TW" altLang="en-US" dirty="0"/>
              <a:t> </a:t>
            </a:r>
            <a:r>
              <a:rPr lang="en-US" altLang="zh-TW" dirty="0"/>
              <a:t>points.</a:t>
            </a:r>
          </a:p>
          <a:p>
            <a:pPr marL="342900" lvl="0" indent="-342900" algn="l" rtl="0">
              <a:spcBef>
                <a:spcPts val="0"/>
              </a:spcBef>
              <a:spcAft>
                <a:spcPts val="0"/>
              </a:spcAft>
              <a:buAutoNum type="arabicPeriod"/>
            </a:pPr>
            <a:r>
              <a:rPr lang="en-US" altLang="zh-TW" dirty="0"/>
              <a:t>Sort</a:t>
            </a:r>
            <a:r>
              <a:rPr lang="zh-TW" altLang="en-US" dirty="0"/>
              <a:t> </a:t>
            </a:r>
            <a:r>
              <a:rPr lang="en-US" altLang="zh-TW" dirty="0"/>
              <a:t>them</a:t>
            </a:r>
            <a:r>
              <a:rPr lang="zh-TW" altLang="en-US" dirty="0"/>
              <a:t> </a:t>
            </a:r>
            <a:r>
              <a:rPr lang="en-US" altLang="zh-TW" dirty="0"/>
              <a:t>and</a:t>
            </a:r>
            <a:r>
              <a:rPr lang="zh-TW" altLang="en-US" dirty="0"/>
              <a:t> </a:t>
            </a:r>
            <a:r>
              <a:rPr lang="en-US" altLang="zh-TW" dirty="0"/>
              <a:t>extract</a:t>
            </a:r>
            <a:r>
              <a:rPr lang="zh-TW" altLang="en-US" dirty="0"/>
              <a:t> </a:t>
            </a:r>
            <a:r>
              <a:rPr lang="en-US" altLang="zh-TW" dirty="0"/>
              <a:t>the</a:t>
            </a:r>
            <a:r>
              <a:rPr lang="zh-TW" altLang="en-US" dirty="0"/>
              <a:t> </a:t>
            </a:r>
            <a:r>
              <a:rPr lang="en-US" altLang="zh-TW" dirty="0"/>
              <a:t>two</a:t>
            </a:r>
            <a:r>
              <a:rPr lang="zh-TW" altLang="en-US" dirty="0"/>
              <a:t> </a:t>
            </a:r>
            <a:r>
              <a:rPr lang="en-US" altLang="zh-TW" dirty="0"/>
              <a:t>lowest</a:t>
            </a:r>
            <a:r>
              <a:rPr lang="zh-TW" altLang="en-US" dirty="0"/>
              <a:t> </a:t>
            </a:r>
            <a:r>
              <a:rPr lang="en-US" altLang="zh-TW" dirty="0"/>
              <a:t>value</a:t>
            </a:r>
            <a:r>
              <a:rPr lang="zh-TW" altLang="en-US" dirty="0"/>
              <a:t> </a:t>
            </a:r>
            <a:r>
              <a:rPr lang="en-US" altLang="zh-TW" dirty="0"/>
              <a:t>to</a:t>
            </a:r>
            <a:r>
              <a:rPr lang="zh-TW" altLang="en-US" dirty="0"/>
              <a:t> </a:t>
            </a:r>
            <a:r>
              <a:rPr lang="en-US" altLang="zh-TW" dirty="0"/>
              <a:t>get</a:t>
            </a:r>
            <a:r>
              <a:rPr lang="zh-TW" altLang="en-US" dirty="0"/>
              <a:t> </a:t>
            </a:r>
            <a:r>
              <a:rPr lang="en-US" altLang="zh-TW" dirty="0"/>
              <a:t>a</a:t>
            </a:r>
            <a:r>
              <a:rPr lang="zh-TW" altLang="en-US" dirty="0"/>
              <a:t> </a:t>
            </a:r>
            <a:r>
              <a:rPr lang="en-US" altLang="zh-TW" dirty="0"/>
              <a:t>ratio.</a:t>
            </a:r>
          </a:p>
          <a:p>
            <a:pPr marL="342900" lvl="0" indent="-342900" algn="l" rtl="0">
              <a:spcBef>
                <a:spcPts val="0"/>
              </a:spcBef>
              <a:spcAft>
                <a:spcPts val="0"/>
              </a:spcAft>
              <a:buAutoNum type="arabicPeriod"/>
            </a:pPr>
            <a:r>
              <a:rPr lang="en-US" altLang="zh-TW" dirty="0"/>
              <a:t>Discard</a:t>
            </a:r>
            <a:r>
              <a:rPr lang="zh-TW" altLang="en-US" dirty="0"/>
              <a:t> </a:t>
            </a:r>
            <a:r>
              <a:rPr lang="en-US" altLang="zh-TW" dirty="0"/>
              <a:t>the</a:t>
            </a:r>
            <a:r>
              <a:rPr lang="zh-TW" altLang="en-US" dirty="0"/>
              <a:t> </a:t>
            </a:r>
            <a:r>
              <a:rPr lang="en-US" altLang="zh-TW" dirty="0"/>
              <a:t>candidate</a:t>
            </a:r>
            <a:r>
              <a:rPr lang="zh-TW" altLang="en-US" dirty="0"/>
              <a:t> </a:t>
            </a:r>
            <a:r>
              <a:rPr lang="en-US" altLang="zh-TW" dirty="0"/>
              <a:t>points</a:t>
            </a:r>
            <a:r>
              <a:rPr lang="zh-TW" altLang="en-US" dirty="0"/>
              <a:t> </a:t>
            </a:r>
            <a:r>
              <a:rPr lang="en-US" altLang="zh-TW" dirty="0"/>
              <a:t>which</a:t>
            </a:r>
            <a:r>
              <a:rPr lang="zh-TW" altLang="en-US" dirty="0"/>
              <a:t> </a:t>
            </a:r>
            <a:r>
              <a:rPr lang="en-US" altLang="zh-TW" dirty="0"/>
              <a:t>ratio</a:t>
            </a:r>
            <a:r>
              <a:rPr lang="zh-TW" altLang="en-US" dirty="0"/>
              <a:t> </a:t>
            </a:r>
            <a:r>
              <a:rPr lang="en-US" altLang="zh-TW" dirty="0"/>
              <a:t>are</a:t>
            </a:r>
            <a:r>
              <a:rPr lang="zh-TW" altLang="en-US" dirty="0"/>
              <a:t> </a:t>
            </a:r>
            <a:r>
              <a:rPr lang="en-US" altLang="zh-TW" dirty="0"/>
              <a:t>too</a:t>
            </a:r>
            <a:r>
              <a:rPr lang="zh-TW" altLang="en-US" dirty="0"/>
              <a:t> </a:t>
            </a:r>
            <a:r>
              <a:rPr lang="en-US" altLang="zh-TW" dirty="0"/>
              <a:t>high</a:t>
            </a:r>
          </a:p>
          <a:p>
            <a:pPr marL="342900" lvl="0" indent="-342900" algn="l" rtl="0">
              <a:spcBef>
                <a:spcPts val="0"/>
              </a:spcBef>
              <a:spcAft>
                <a:spcPts val="0"/>
              </a:spcAft>
              <a:buAutoNum type="arabicPeriod"/>
            </a:pPr>
            <a:r>
              <a:rPr lang="en-US" altLang="zh-TW" dirty="0"/>
              <a:t>Get</a:t>
            </a:r>
            <a:r>
              <a:rPr lang="zh-TW" altLang="en-US" dirty="0"/>
              <a:t> </a:t>
            </a:r>
            <a:r>
              <a:rPr lang="en-US" altLang="zh-TW" dirty="0"/>
              <a:t>and</a:t>
            </a:r>
            <a:r>
              <a:rPr lang="zh-TW" altLang="en-US" dirty="0"/>
              <a:t> </a:t>
            </a:r>
            <a:r>
              <a:rPr lang="en-US" altLang="zh-TW" dirty="0"/>
              <a:t>return</a:t>
            </a:r>
            <a:r>
              <a:rPr lang="zh-TW" altLang="en-US" dirty="0"/>
              <a:t> </a:t>
            </a:r>
            <a:r>
              <a:rPr lang="en-US" altLang="zh-TW" dirty="0"/>
              <a:t>the</a:t>
            </a:r>
            <a:r>
              <a:rPr lang="zh-TW" altLang="en-US" dirty="0"/>
              <a:t> </a:t>
            </a:r>
            <a:r>
              <a:rPr lang="en-US" altLang="zh-TW" dirty="0"/>
              <a:t>matches</a:t>
            </a:r>
            <a:r>
              <a:rPr lang="zh-TW" altLang="en-US" dirty="0"/>
              <a:t> </a:t>
            </a:r>
            <a:r>
              <a:rPr lang="en-US" altLang="zh-TW" dirty="0"/>
              <a:t>and</a:t>
            </a:r>
            <a:r>
              <a:rPr lang="zh-TW" altLang="en-US" dirty="0"/>
              <a:t> </a:t>
            </a:r>
            <a:r>
              <a:rPr lang="en-US" altLang="zh-TW" dirty="0"/>
              <a:t>confidences</a:t>
            </a:r>
            <a:endParaRPr dirty="0"/>
          </a:p>
        </p:txBody>
      </p:sp>
      <p:pic>
        <p:nvPicPr>
          <p:cNvPr id="6" name="Picture 5" descr="Graphical user interface&#10;&#10;Description automatically generated">
            <a:extLst>
              <a:ext uri="{FF2B5EF4-FFF2-40B4-BE49-F238E27FC236}">
                <a16:creationId xmlns:a16="http://schemas.microsoft.com/office/drawing/2014/main" id="{394EE722-3A26-154E-9A8A-3578EA586153}"/>
              </a:ext>
            </a:extLst>
          </p:cNvPr>
          <p:cNvPicPr>
            <a:picLocks noChangeAspect="1"/>
          </p:cNvPicPr>
          <p:nvPr/>
        </p:nvPicPr>
        <p:blipFill>
          <a:blip r:embed="rId3"/>
          <a:stretch>
            <a:fillRect/>
          </a:stretch>
        </p:blipFill>
        <p:spPr>
          <a:xfrm>
            <a:off x="1923393" y="1387716"/>
            <a:ext cx="2965188" cy="35697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Results: Ground Truth Comparison</a:t>
            </a:r>
            <a:endParaRPr dirty="0"/>
          </a:p>
        </p:txBody>
      </p:sp>
      <p:sp>
        <p:nvSpPr>
          <p:cNvPr id="103" name="Google Shape;103;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t>&lt;Insert visualization of ground truth comparison with Notre Dame from proj3.ipynb here&gt;</a:t>
            </a:r>
            <a:endParaRPr dirty="0"/>
          </a:p>
        </p:txBody>
      </p:sp>
      <p:sp>
        <p:nvSpPr>
          <p:cNvPr id="104" name="Google Shape;104;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t>&lt;Insert visualization of ground truth comparison with Rushmore from proj3.ipynb here&gt;</a:t>
            </a:r>
          </a:p>
        </p:txBody>
      </p:sp>
      <p:pic>
        <p:nvPicPr>
          <p:cNvPr id="9" name="Picture 8" descr="A picture containing chart&#10;&#10;Description automatically generated">
            <a:extLst>
              <a:ext uri="{FF2B5EF4-FFF2-40B4-BE49-F238E27FC236}">
                <a16:creationId xmlns:a16="http://schemas.microsoft.com/office/drawing/2014/main" id="{C4E70E4F-666F-544D-8294-414A96153A8F}"/>
              </a:ext>
            </a:extLst>
          </p:cNvPr>
          <p:cNvPicPr>
            <a:picLocks noChangeAspect="1"/>
          </p:cNvPicPr>
          <p:nvPr/>
        </p:nvPicPr>
        <p:blipFill>
          <a:blip r:embed="rId3"/>
          <a:stretch>
            <a:fillRect/>
          </a:stretch>
        </p:blipFill>
        <p:spPr>
          <a:xfrm>
            <a:off x="-1" y="2319265"/>
            <a:ext cx="3999899" cy="262738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0FEADD98-702C-3745-8EDC-6F57297FA7CB}"/>
              </a:ext>
            </a:extLst>
          </p:cNvPr>
          <p:cNvPicPr>
            <a:picLocks noChangeAspect="1"/>
          </p:cNvPicPr>
          <p:nvPr/>
        </p:nvPicPr>
        <p:blipFill>
          <a:blip r:embed="rId4"/>
          <a:stretch>
            <a:fillRect/>
          </a:stretch>
        </p:blipFill>
        <p:spPr>
          <a:xfrm>
            <a:off x="4623300" y="2051707"/>
            <a:ext cx="3837527" cy="28176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Results</a:t>
            </a:r>
            <a:r>
              <a:rPr lang="en" dirty="0"/>
              <a:t>: </a:t>
            </a:r>
            <a:r>
              <a:rPr lang="en-US" dirty="0"/>
              <a:t>Ground Truth Comparison</a:t>
            </a:r>
            <a:endParaRPr dirty="0"/>
          </a:p>
        </p:txBody>
      </p:sp>
      <p:sp>
        <p:nvSpPr>
          <p:cNvPr id="110" name="Google Shape;110;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t>&lt;Insert visualization of ground truth comparison with Gaudi from proj3.ipynb here&gt;</a:t>
            </a:r>
          </a:p>
        </p:txBody>
      </p:sp>
      <p:sp>
        <p:nvSpPr>
          <p:cNvPr id="111" name="Google Shape;111;p2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buNone/>
            </a:pPr>
            <a:r>
              <a:rPr lang="en-US" dirty="0"/>
              <a:t>&lt;Insert numerical performances on each image pair here.&gt;</a:t>
            </a:r>
            <a:endParaRPr dirty="0"/>
          </a:p>
        </p:txBody>
      </p:sp>
      <p:graphicFrame>
        <p:nvGraphicFramePr>
          <p:cNvPr id="4" name="Table 4">
            <a:extLst>
              <a:ext uri="{FF2B5EF4-FFF2-40B4-BE49-F238E27FC236}">
                <a16:creationId xmlns:a16="http://schemas.microsoft.com/office/drawing/2014/main" id="{E4269096-CD2F-2B42-97BB-068D899A8746}"/>
              </a:ext>
            </a:extLst>
          </p:cNvPr>
          <p:cNvGraphicFramePr>
            <a:graphicFrameLocks noGrp="1"/>
          </p:cNvGraphicFramePr>
          <p:nvPr>
            <p:extLst>
              <p:ext uri="{D42A27DB-BD31-4B8C-83A1-F6EECF244321}">
                <p14:modId xmlns:p14="http://schemas.microsoft.com/office/powerpoint/2010/main" val="935940735"/>
              </p:ext>
            </p:extLst>
          </p:nvPr>
        </p:nvGraphicFramePr>
        <p:xfrm>
          <a:off x="4311600" y="2860675"/>
          <a:ext cx="4832400" cy="914400"/>
        </p:xfrm>
        <a:graphic>
          <a:graphicData uri="http://schemas.openxmlformats.org/drawingml/2006/table">
            <a:tbl>
              <a:tblPr firstRow="1" bandRow="1">
                <a:tableStyleId>{5C22544A-7EE6-4342-B048-85BDC9FD1C3A}</a:tableStyleId>
              </a:tblPr>
              <a:tblGrid>
                <a:gridCol w="1208100">
                  <a:extLst>
                    <a:ext uri="{9D8B030D-6E8A-4147-A177-3AD203B41FA5}">
                      <a16:colId xmlns:a16="http://schemas.microsoft.com/office/drawing/2014/main" val="3435241949"/>
                    </a:ext>
                  </a:extLst>
                </a:gridCol>
                <a:gridCol w="1208100">
                  <a:extLst>
                    <a:ext uri="{9D8B030D-6E8A-4147-A177-3AD203B41FA5}">
                      <a16:colId xmlns:a16="http://schemas.microsoft.com/office/drawing/2014/main" val="1887088672"/>
                    </a:ext>
                  </a:extLst>
                </a:gridCol>
                <a:gridCol w="1208100">
                  <a:extLst>
                    <a:ext uri="{9D8B030D-6E8A-4147-A177-3AD203B41FA5}">
                      <a16:colId xmlns:a16="http://schemas.microsoft.com/office/drawing/2014/main" val="2852389905"/>
                    </a:ext>
                  </a:extLst>
                </a:gridCol>
                <a:gridCol w="1208100">
                  <a:extLst>
                    <a:ext uri="{9D8B030D-6E8A-4147-A177-3AD203B41FA5}">
                      <a16:colId xmlns:a16="http://schemas.microsoft.com/office/drawing/2014/main" val="553934170"/>
                    </a:ext>
                  </a:extLst>
                </a:gridCol>
              </a:tblGrid>
              <a:tr h="0">
                <a:tc>
                  <a:txBody>
                    <a:bodyPr/>
                    <a:lstStyle/>
                    <a:p>
                      <a:endParaRPr lang="en-US" dirty="0"/>
                    </a:p>
                  </a:txBody>
                  <a:tcPr/>
                </a:tc>
                <a:tc>
                  <a:txBody>
                    <a:bodyPr/>
                    <a:lstStyle/>
                    <a:p>
                      <a:r>
                        <a:rPr lang="en-US" dirty="0"/>
                        <a:t>Notre Dame </a:t>
                      </a:r>
                    </a:p>
                  </a:txBody>
                  <a:tcPr/>
                </a:tc>
                <a:tc>
                  <a:txBody>
                    <a:bodyPr/>
                    <a:lstStyle/>
                    <a:p>
                      <a:r>
                        <a:rPr lang="en-US" dirty="0"/>
                        <a:t>Rushmore</a:t>
                      </a:r>
                    </a:p>
                  </a:txBody>
                  <a:tcPr/>
                </a:tc>
                <a:tc>
                  <a:txBody>
                    <a:bodyPr/>
                    <a:lstStyle/>
                    <a:p>
                      <a:r>
                        <a:rPr lang="en-US" altLang="zh-TW" dirty="0"/>
                        <a:t>Gaudi</a:t>
                      </a:r>
                      <a:endParaRPr lang="en-US" dirty="0"/>
                    </a:p>
                  </a:txBody>
                  <a:tcPr/>
                </a:tc>
                <a:extLst>
                  <a:ext uri="{0D108BD9-81ED-4DB2-BD59-A6C34878D82A}">
                    <a16:rowId xmlns:a16="http://schemas.microsoft.com/office/drawing/2014/main" val="4196286384"/>
                  </a:ext>
                </a:extLst>
              </a:tr>
              <a:tr h="0">
                <a:tc>
                  <a:txBody>
                    <a:bodyPr/>
                    <a:lstStyle/>
                    <a:p>
                      <a:r>
                        <a:rPr lang="en-US" altLang="zh-TW" dirty="0"/>
                        <a:t>matches</a:t>
                      </a:r>
                      <a:endParaRPr lang="en-US" dirty="0"/>
                    </a:p>
                  </a:txBody>
                  <a:tcPr/>
                </a:tc>
                <a:tc>
                  <a:txBody>
                    <a:bodyPr/>
                    <a:lstStyle/>
                    <a:p>
                      <a:r>
                        <a:rPr lang="en-US" altLang="zh-TW" dirty="0"/>
                        <a:t>100/100</a:t>
                      </a:r>
                      <a:endParaRPr lang="en-US" dirty="0"/>
                    </a:p>
                  </a:txBody>
                  <a:tcPr/>
                </a:tc>
                <a:tc>
                  <a:txBody>
                    <a:bodyPr/>
                    <a:lstStyle/>
                    <a:p>
                      <a:r>
                        <a:rPr lang="en-US" altLang="zh-TW" dirty="0"/>
                        <a:t>100/100</a:t>
                      </a:r>
                      <a:endParaRPr lang="en-US" dirty="0"/>
                    </a:p>
                  </a:txBody>
                  <a:tcPr/>
                </a:tc>
                <a:tc>
                  <a:txBody>
                    <a:bodyPr/>
                    <a:lstStyle/>
                    <a:p>
                      <a:r>
                        <a:rPr lang="en-US" altLang="zh-TW" dirty="0"/>
                        <a:t>2/100</a:t>
                      </a:r>
                      <a:endParaRPr lang="en-US" dirty="0"/>
                    </a:p>
                  </a:txBody>
                  <a:tcPr/>
                </a:tc>
                <a:extLst>
                  <a:ext uri="{0D108BD9-81ED-4DB2-BD59-A6C34878D82A}">
                    <a16:rowId xmlns:a16="http://schemas.microsoft.com/office/drawing/2014/main" val="4004266447"/>
                  </a:ext>
                </a:extLst>
              </a:tr>
              <a:tr h="0">
                <a:tc>
                  <a:txBody>
                    <a:bodyPr/>
                    <a:lstStyle/>
                    <a:p>
                      <a:r>
                        <a:rPr lang="en-US" altLang="zh-TW" dirty="0"/>
                        <a:t>accuracy</a:t>
                      </a:r>
                      <a:endParaRPr lang="en-US" dirty="0"/>
                    </a:p>
                  </a:txBody>
                  <a:tcPr/>
                </a:tc>
                <a:tc>
                  <a:txBody>
                    <a:bodyPr/>
                    <a:lstStyle/>
                    <a:p>
                      <a:r>
                        <a:rPr lang="en-US" altLang="zh-TW" dirty="0"/>
                        <a:t>93/100</a:t>
                      </a:r>
                      <a:endParaRPr lang="en-US" dirty="0"/>
                    </a:p>
                  </a:txBody>
                  <a:tcPr/>
                </a:tc>
                <a:tc>
                  <a:txBody>
                    <a:bodyPr/>
                    <a:lstStyle/>
                    <a:p>
                      <a:r>
                        <a:rPr lang="en-US" altLang="zh-TW" dirty="0"/>
                        <a:t>92/100</a:t>
                      </a:r>
                      <a:endParaRPr lang="en-US" dirty="0"/>
                    </a:p>
                  </a:txBody>
                  <a:tcPr/>
                </a:tc>
                <a:tc>
                  <a:txBody>
                    <a:bodyPr/>
                    <a:lstStyle/>
                    <a:p>
                      <a:r>
                        <a:rPr lang="en-US" altLang="zh-TW" dirty="0"/>
                        <a:t>0/100</a:t>
                      </a:r>
                      <a:endParaRPr lang="en-US" dirty="0"/>
                    </a:p>
                  </a:txBody>
                  <a:tcPr/>
                </a:tc>
                <a:extLst>
                  <a:ext uri="{0D108BD9-81ED-4DB2-BD59-A6C34878D82A}">
                    <a16:rowId xmlns:a16="http://schemas.microsoft.com/office/drawing/2014/main" val="3962950212"/>
                  </a:ext>
                </a:extLst>
              </a:tr>
            </a:tbl>
          </a:graphicData>
        </a:graphic>
      </p:graphicFrame>
      <p:pic>
        <p:nvPicPr>
          <p:cNvPr id="8" name="Picture 7" descr="A picture containing graphical user interface&#10;&#10;Description automatically generated">
            <a:extLst>
              <a:ext uri="{FF2B5EF4-FFF2-40B4-BE49-F238E27FC236}">
                <a16:creationId xmlns:a16="http://schemas.microsoft.com/office/drawing/2014/main" id="{BFF34AF5-CBDE-A249-8D0A-455319E517B7}"/>
              </a:ext>
            </a:extLst>
          </p:cNvPr>
          <p:cNvPicPr>
            <a:picLocks noChangeAspect="1"/>
          </p:cNvPicPr>
          <p:nvPr/>
        </p:nvPicPr>
        <p:blipFill>
          <a:blip r:embed="rId3"/>
          <a:stretch>
            <a:fillRect/>
          </a:stretch>
        </p:blipFill>
        <p:spPr>
          <a:xfrm>
            <a:off x="218041" y="2330011"/>
            <a:ext cx="3833159" cy="25436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985F-77FD-4AC7-AD0A-F0F07DDBACCC}"/>
              </a:ext>
            </a:extLst>
          </p:cNvPr>
          <p:cNvSpPr>
            <a:spLocks noGrp="1"/>
          </p:cNvSpPr>
          <p:nvPr>
            <p:ph type="title"/>
          </p:nvPr>
        </p:nvSpPr>
        <p:spPr/>
        <p:txBody>
          <a:bodyPr/>
          <a:lstStyle/>
          <a:p>
            <a:r>
              <a:rPr lang="en-US" dirty="0"/>
              <a:t>Results: Discussion</a:t>
            </a:r>
          </a:p>
        </p:txBody>
      </p:sp>
      <p:sp>
        <p:nvSpPr>
          <p:cNvPr id="3" name="Text Placeholder 2">
            <a:extLst>
              <a:ext uri="{FF2B5EF4-FFF2-40B4-BE49-F238E27FC236}">
                <a16:creationId xmlns:a16="http://schemas.microsoft.com/office/drawing/2014/main" id="{24B4527C-6228-4164-ABEF-11D91D78BEAA}"/>
              </a:ext>
            </a:extLst>
          </p:cNvPr>
          <p:cNvSpPr>
            <a:spLocks noGrp="1"/>
          </p:cNvSpPr>
          <p:nvPr>
            <p:ph type="body" idx="1"/>
          </p:nvPr>
        </p:nvSpPr>
        <p:spPr/>
        <p:txBody>
          <a:bodyPr/>
          <a:lstStyle/>
          <a:p>
            <a:r>
              <a:rPr lang="en-US" dirty="0"/>
              <a:t>&lt;Discuss the results. Why is the performance on some of the image pairs much better than the others?&gt; </a:t>
            </a:r>
          </a:p>
          <a:p>
            <a:endParaRPr lang="en-US" dirty="0"/>
          </a:p>
          <a:p>
            <a:r>
              <a:rPr lang="en-US" altLang="zh-TW" dirty="0"/>
              <a:t>According</a:t>
            </a:r>
            <a:r>
              <a:rPr lang="zh-TW" altLang="en-US" dirty="0"/>
              <a:t> </a:t>
            </a:r>
            <a:r>
              <a:rPr lang="en-US" altLang="zh-TW" dirty="0"/>
              <a:t>to</a:t>
            </a:r>
            <a:r>
              <a:rPr lang="zh-TW" altLang="en-US" dirty="0"/>
              <a:t> </a:t>
            </a:r>
            <a:r>
              <a:rPr lang="en-US" altLang="zh-TW" dirty="0"/>
              <a:t>my</a:t>
            </a:r>
            <a:r>
              <a:rPr lang="zh-TW" altLang="en-US" dirty="0"/>
              <a:t> </a:t>
            </a:r>
            <a:r>
              <a:rPr lang="en-US" altLang="zh-TW" dirty="0"/>
              <a:t>result,</a:t>
            </a:r>
            <a:r>
              <a:rPr lang="zh-TW" altLang="en-US" dirty="0"/>
              <a:t> </a:t>
            </a:r>
            <a:r>
              <a:rPr lang="en-US" altLang="zh-TW" dirty="0"/>
              <a:t>accuracy</a:t>
            </a:r>
            <a:r>
              <a:rPr lang="zh-TW" altLang="en-US" dirty="0"/>
              <a:t> </a:t>
            </a:r>
            <a:r>
              <a:rPr lang="en-US" altLang="zh-TW" dirty="0"/>
              <a:t>of</a:t>
            </a:r>
            <a:r>
              <a:rPr lang="zh-TW" altLang="en-US" dirty="0"/>
              <a:t> </a:t>
            </a:r>
            <a:r>
              <a:rPr lang="en-US" altLang="zh-TW" dirty="0"/>
              <a:t>Notre</a:t>
            </a:r>
            <a:r>
              <a:rPr lang="zh-TW" altLang="en-US" dirty="0"/>
              <a:t> </a:t>
            </a:r>
            <a:r>
              <a:rPr lang="en-US" altLang="zh-TW" dirty="0"/>
              <a:t>Dame</a:t>
            </a:r>
            <a:r>
              <a:rPr lang="zh-TW" altLang="en-US" dirty="0"/>
              <a:t> </a:t>
            </a:r>
            <a:r>
              <a:rPr lang="en-US" altLang="zh-TW" dirty="0"/>
              <a:t>and</a:t>
            </a:r>
            <a:r>
              <a:rPr lang="zh-TW" altLang="en-US" dirty="0"/>
              <a:t> </a:t>
            </a:r>
            <a:r>
              <a:rPr lang="en-US" altLang="zh-TW" dirty="0"/>
              <a:t>Rushmore</a:t>
            </a:r>
            <a:r>
              <a:rPr lang="zh-TW" altLang="en-US" dirty="0"/>
              <a:t> </a:t>
            </a:r>
            <a:r>
              <a:rPr lang="en-US" altLang="zh-TW" dirty="0"/>
              <a:t>are</a:t>
            </a:r>
            <a:r>
              <a:rPr lang="zh-TW" altLang="en-US" dirty="0"/>
              <a:t> </a:t>
            </a:r>
            <a:r>
              <a:rPr lang="en-US" altLang="zh-TW" dirty="0"/>
              <a:t>close</a:t>
            </a:r>
            <a:r>
              <a:rPr lang="zh-TW" altLang="en-US" dirty="0"/>
              <a:t> </a:t>
            </a:r>
            <a:r>
              <a:rPr lang="en-US" altLang="zh-TW" dirty="0"/>
              <a:t>but</a:t>
            </a:r>
            <a:r>
              <a:rPr lang="zh-TW" altLang="en-US" dirty="0"/>
              <a:t> </a:t>
            </a:r>
            <a:r>
              <a:rPr lang="en-US" altLang="zh-TW" dirty="0"/>
              <a:t>Gaudi</a:t>
            </a:r>
            <a:r>
              <a:rPr lang="zh-TW" altLang="en-US" dirty="0"/>
              <a:t> </a:t>
            </a:r>
            <a:r>
              <a:rPr lang="en-US" altLang="zh-TW" dirty="0"/>
              <a:t>is</a:t>
            </a:r>
            <a:r>
              <a:rPr lang="zh-TW" altLang="en-US" dirty="0"/>
              <a:t> </a:t>
            </a:r>
            <a:r>
              <a:rPr lang="en-US" altLang="zh-TW" dirty="0"/>
              <a:t>pretty</a:t>
            </a:r>
            <a:r>
              <a:rPr lang="zh-TW" altLang="en-US" dirty="0"/>
              <a:t> </a:t>
            </a:r>
            <a:r>
              <a:rPr lang="en-US" altLang="zh-TW" dirty="0"/>
              <a:t>low.</a:t>
            </a:r>
            <a:r>
              <a:rPr lang="zh-TW" altLang="en-US" dirty="0"/>
              <a:t> </a:t>
            </a:r>
            <a:r>
              <a:rPr lang="en-US" altLang="zh-TW" dirty="0"/>
              <a:t>It</a:t>
            </a:r>
            <a:r>
              <a:rPr lang="zh-TW" altLang="en-US" dirty="0"/>
              <a:t> </a:t>
            </a:r>
            <a:r>
              <a:rPr lang="en-US" altLang="zh-TW" dirty="0"/>
              <a:t>could</a:t>
            </a:r>
            <a:r>
              <a:rPr lang="zh-TW" altLang="en-US" dirty="0"/>
              <a:t> </a:t>
            </a:r>
            <a:r>
              <a:rPr lang="en-US" altLang="zh-TW" dirty="0"/>
              <a:t>caused</a:t>
            </a:r>
            <a:r>
              <a:rPr lang="zh-TW" altLang="en-US" dirty="0"/>
              <a:t> </a:t>
            </a:r>
            <a:r>
              <a:rPr lang="en-US" altLang="zh-TW" dirty="0"/>
              <a:t>by</a:t>
            </a:r>
            <a:r>
              <a:rPr lang="zh-TW" altLang="en-US" dirty="0"/>
              <a:t> </a:t>
            </a:r>
            <a:r>
              <a:rPr lang="en-US" altLang="zh-TW" dirty="0"/>
              <a:t>the</a:t>
            </a:r>
            <a:r>
              <a:rPr lang="zh-TW" altLang="en-US" dirty="0"/>
              <a:t> </a:t>
            </a:r>
            <a:r>
              <a:rPr lang="en-US" altLang="zh-TW" dirty="0"/>
              <a:t>brightness</a:t>
            </a:r>
            <a:r>
              <a:rPr lang="zh-TW" altLang="en-US" dirty="0"/>
              <a:t> </a:t>
            </a:r>
            <a:r>
              <a:rPr lang="en-US" altLang="zh-TW" dirty="0"/>
              <a:t>of</a:t>
            </a:r>
            <a:r>
              <a:rPr lang="zh-TW" altLang="en-US" dirty="0"/>
              <a:t> </a:t>
            </a:r>
            <a:r>
              <a:rPr lang="en-US" altLang="zh-TW" dirty="0"/>
              <a:t>two</a:t>
            </a:r>
            <a:r>
              <a:rPr lang="zh-TW" altLang="en-US" dirty="0"/>
              <a:t> </a:t>
            </a:r>
            <a:r>
              <a:rPr lang="en-US" altLang="zh-TW" dirty="0"/>
              <a:t>Gaudi</a:t>
            </a:r>
            <a:r>
              <a:rPr lang="zh-TW" altLang="en-US" dirty="0"/>
              <a:t> </a:t>
            </a:r>
            <a:r>
              <a:rPr lang="en-US" altLang="zh-TW" dirty="0"/>
              <a:t>image</a:t>
            </a:r>
            <a:r>
              <a:rPr lang="zh-TW" altLang="en-US" dirty="0"/>
              <a:t> </a:t>
            </a:r>
            <a:r>
              <a:rPr lang="en-US" altLang="zh-TW" dirty="0"/>
              <a:t>are</a:t>
            </a:r>
            <a:r>
              <a:rPr lang="zh-TW" altLang="en-US" dirty="0"/>
              <a:t> </a:t>
            </a:r>
            <a:r>
              <a:rPr lang="en-US" altLang="zh-TW" dirty="0"/>
              <a:t>different</a:t>
            </a:r>
            <a:r>
              <a:rPr lang="zh-TW" altLang="en-US" dirty="0"/>
              <a:t> </a:t>
            </a:r>
            <a:r>
              <a:rPr lang="en-US" altLang="zh-TW" dirty="0"/>
              <a:t>and</a:t>
            </a:r>
            <a:r>
              <a:rPr lang="zh-TW" altLang="en-US" dirty="0"/>
              <a:t> </a:t>
            </a:r>
            <a:r>
              <a:rPr lang="en-US" altLang="zh-TW" dirty="0"/>
              <a:t>one</a:t>
            </a:r>
            <a:r>
              <a:rPr lang="zh-TW" altLang="en-US" dirty="0"/>
              <a:t> </a:t>
            </a:r>
            <a:r>
              <a:rPr lang="en-US" altLang="zh-TW" dirty="0"/>
              <a:t>is</a:t>
            </a:r>
            <a:r>
              <a:rPr lang="zh-TW" altLang="en-US" dirty="0"/>
              <a:t> </a:t>
            </a:r>
            <a:r>
              <a:rPr lang="en-US" altLang="zh-TW" dirty="0"/>
              <a:t>sunny</a:t>
            </a:r>
            <a:r>
              <a:rPr lang="zh-TW" altLang="en-US" dirty="0"/>
              <a:t> </a:t>
            </a:r>
            <a:r>
              <a:rPr lang="en-US" altLang="zh-TW" dirty="0"/>
              <a:t>on</a:t>
            </a:r>
            <a:r>
              <a:rPr lang="zh-TW" altLang="en-US" dirty="0"/>
              <a:t> </a:t>
            </a:r>
            <a:r>
              <a:rPr lang="en-US" altLang="zh-TW" dirty="0"/>
              <a:t>is</a:t>
            </a:r>
            <a:r>
              <a:rPr lang="zh-TW" altLang="en-US" dirty="0"/>
              <a:t> </a:t>
            </a:r>
            <a:r>
              <a:rPr lang="en-US" altLang="zh-TW" dirty="0"/>
              <a:t>cloudy.</a:t>
            </a:r>
            <a:r>
              <a:rPr lang="zh-TW" altLang="en-US" dirty="0"/>
              <a:t> </a:t>
            </a:r>
            <a:r>
              <a:rPr lang="en-US" altLang="zh-TW" dirty="0"/>
              <a:t>It</a:t>
            </a:r>
            <a:r>
              <a:rPr lang="zh-TW" altLang="en-US" dirty="0"/>
              <a:t> </a:t>
            </a:r>
            <a:r>
              <a:rPr lang="en-US" altLang="zh-TW" dirty="0"/>
              <a:t>may</a:t>
            </a:r>
            <a:r>
              <a:rPr lang="zh-TW" altLang="en-US" dirty="0"/>
              <a:t> </a:t>
            </a:r>
            <a:r>
              <a:rPr lang="en-US" altLang="zh-TW" dirty="0"/>
              <a:t>cause</a:t>
            </a:r>
            <a:r>
              <a:rPr lang="zh-TW" altLang="en-US" dirty="0"/>
              <a:t> </a:t>
            </a:r>
            <a:r>
              <a:rPr lang="en-US" altLang="zh-TW" dirty="0"/>
              <a:t>the</a:t>
            </a:r>
            <a:r>
              <a:rPr lang="zh-TW" altLang="en-US" dirty="0"/>
              <a:t> </a:t>
            </a:r>
            <a:r>
              <a:rPr lang="en-US" altLang="zh-TW" dirty="0"/>
              <a:t>descriptor</a:t>
            </a:r>
            <a:r>
              <a:rPr lang="zh-TW" altLang="en-US" dirty="0"/>
              <a:t> </a:t>
            </a:r>
            <a:r>
              <a:rPr lang="en-US" altLang="zh-TW" dirty="0"/>
              <a:t>to</a:t>
            </a:r>
            <a:r>
              <a:rPr lang="zh-TW" altLang="en-US" dirty="0"/>
              <a:t> </a:t>
            </a:r>
            <a:r>
              <a:rPr lang="en-US" altLang="zh-TW" dirty="0"/>
              <a:t>mismatch</a:t>
            </a:r>
            <a:r>
              <a:rPr lang="zh-TW" altLang="en-US" dirty="0"/>
              <a:t> </a:t>
            </a:r>
            <a:r>
              <a:rPr lang="en-US" altLang="zh-TW" dirty="0"/>
              <a:t>or</a:t>
            </a:r>
            <a:r>
              <a:rPr lang="zh-TW" altLang="en-US" dirty="0"/>
              <a:t> </a:t>
            </a:r>
            <a:r>
              <a:rPr lang="en-US" altLang="zh-TW" dirty="0"/>
              <a:t>false-recognition.</a:t>
            </a:r>
            <a:endParaRPr lang="en-US" dirty="0"/>
          </a:p>
        </p:txBody>
      </p:sp>
      <p:sp>
        <p:nvSpPr>
          <p:cNvPr id="4" name="Text Placeholder 3">
            <a:extLst>
              <a:ext uri="{FF2B5EF4-FFF2-40B4-BE49-F238E27FC236}">
                <a16:creationId xmlns:a16="http://schemas.microsoft.com/office/drawing/2014/main" id="{603FD5A4-6361-4853-BDCD-75682D049F65}"/>
              </a:ext>
            </a:extLst>
          </p:cNvPr>
          <p:cNvSpPr>
            <a:spLocks noGrp="1"/>
          </p:cNvSpPr>
          <p:nvPr>
            <p:ph type="body" idx="2"/>
          </p:nvPr>
        </p:nvSpPr>
        <p:spPr/>
        <p:txBody>
          <a:bodyPr/>
          <a:lstStyle/>
          <a:p>
            <a:r>
              <a:rPr lang="en-US" dirty="0"/>
              <a:t>&lt;What sort of things could be done to improve performance on the Gaudi image pair?&gt;</a:t>
            </a:r>
          </a:p>
          <a:p>
            <a:endParaRPr lang="en-US" dirty="0"/>
          </a:p>
          <a:p>
            <a:r>
              <a:rPr lang="en-US" altLang="zh-TW" dirty="0"/>
              <a:t>Maybe</a:t>
            </a:r>
            <a:r>
              <a:rPr lang="zh-TW" altLang="en-US" dirty="0"/>
              <a:t> </a:t>
            </a:r>
            <a:r>
              <a:rPr lang="en-US" altLang="zh-TW" dirty="0"/>
              <a:t>we</a:t>
            </a:r>
            <a:r>
              <a:rPr lang="zh-TW" altLang="en-US" dirty="0"/>
              <a:t> </a:t>
            </a:r>
            <a:r>
              <a:rPr lang="en-US" altLang="zh-TW" dirty="0"/>
              <a:t>can</a:t>
            </a:r>
            <a:r>
              <a:rPr lang="zh-TW" altLang="en-US" dirty="0"/>
              <a:t> </a:t>
            </a:r>
            <a:r>
              <a:rPr lang="en-US" altLang="zh-TW" dirty="0"/>
              <a:t>make</a:t>
            </a:r>
            <a:r>
              <a:rPr lang="zh-TW" altLang="en-US" dirty="0"/>
              <a:t> </a:t>
            </a:r>
            <a:r>
              <a:rPr lang="en-US" altLang="zh-TW" dirty="0"/>
              <a:t>all</a:t>
            </a:r>
            <a:r>
              <a:rPr lang="zh-TW" altLang="en-US" dirty="0"/>
              <a:t> </a:t>
            </a:r>
            <a:r>
              <a:rPr lang="en-US" altLang="zh-TW" dirty="0"/>
              <a:t>the</a:t>
            </a:r>
            <a:r>
              <a:rPr lang="zh-TW" altLang="en-US" dirty="0"/>
              <a:t> </a:t>
            </a:r>
            <a:r>
              <a:rPr lang="en-US" altLang="zh-TW" dirty="0"/>
              <a:t>image</a:t>
            </a:r>
            <a:r>
              <a:rPr lang="zh-TW" altLang="en-US" dirty="0"/>
              <a:t> </a:t>
            </a:r>
            <a:r>
              <a:rPr lang="en-US" altLang="zh-TW" dirty="0"/>
              <a:t>have</a:t>
            </a:r>
            <a:r>
              <a:rPr lang="zh-TW" altLang="en-US" dirty="0"/>
              <a:t> </a:t>
            </a:r>
            <a:r>
              <a:rPr lang="en-US" altLang="zh-TW" dirty="0"/>
              <a:t>the</a:t>
            </a:r>
            <a:r>
              <a:rPr lang="zh-TW" altLang="en-US" dirty="0"/>
              <a:t> </a:t>
            </a:r>
            <a:r>
              <a:rPr lang="en-US" altLang="zh-TW" dirty="0"/>
              <a:t>similar</a:t>
            </a:r>
            <a:r>
              <a:rPr lang="zh-TW" altLang="en-US" dirty="0"/>
              <a:t> </a:t>
            </a:r>
            <a:r>
              <a:rPr lang="en-US" altLang="zh-TW" dirty="0"/>
              <a:t>background</a:t>
            </a:r>
            <a:r>
              <a:rPr lang="zh-TW" altLang="en-US" dirty="0"/>
              <a:t> </a:t>
            </a:r>
            <a:r>
              <a:rPr lang="en-US" altLang="zh-TW" dirty="0"/>
              <a:t>color,</a:t>
            </a:r>
            <a:r>
              <a:rPr lang="zh-TW" altLang="en-US" dirty="0"/>
              <a:t> </a:t>
            </a:r>
            <a:r>
              <a:rPr lang="en-US" altLang="zh-TW" dirty="0"/>
              <a:t>exposure,</a:t>
            </a:r>
            <a:r>
              <a:rPr lang="zh-TW" altLang="en-US" dirty="0"/>
              <a:t> </a:t>
            </a:r>
            <a:r>
              <a:rPr lang="en-US" altLang="zh-TW" dirty="0"/>
              <a:t>brilliance</a:t>
            </a:r>
            <a:r>
              <a:rPr lang="zh-TW" altLang="en-US" dirty="0"/>
              <a:t> </a:t>
            </a:r>
            <a:r>
              <a:rPr lang="en-US" altLang="zh-TW" dirty="0"/>
              <a:t>and</a:t>
            </a:r>
            <a:r>
              <a:rPr lang="zh-TW" altLang="en-US" dirty="0"/>
              <a:t> </a:t>
            </a:r>
            <a:r>
              <a:rPr lang="en-US" altLang="zh-TW" dirty="0"/>
              <a:t>contrast</a:t>
            </a:r>
            <a:r>
              <a:rPr lang="zh-TW" altLang="en-US" dirty="0"/>
              <a:t> </a:t>
            </a:r>
            <a:r>
              <a:rPr lang="en-US" altLang="zh-TW" dirty="0"/>
              <a:t>before</a:t>
            </a:r>
            <a:r>
              <a:rPr lang="zh-TW" altLang="en-US" dirty="0"/>
              <a:t> </a:t>
            </a:r>
            <a:r>
              <a:rPr lang="en-US" altLang="zh-TW" dirty="0"/>
              <a:t>put</a:t>
            </a:r>
            <a:r>
              <a:rPr lang="zh-TW" altLang="en-US" dirty="0"/>
              <a:t> </a:t>
            </a:r>
            <a:r>
              <a:rPr lang="en-US" altLang="zh-TW" dirty="0"/>
              <a:t>into</a:t>
            </a:r>
            <a:r>
              <a:rPr lang="zh-TW" altLang="en-US" dirty="0"/>
              <a:t> </a:t>
            </a:r>
            <a:r>
              <a:rPr lang="en-US" altLang="zh-TW" dirty="0"/>
              <a:t>network.</a:t>
            </a:r>
            <a:endParaRPr lang="en-US" dirty="0"/>
          </a:p>
        </p:txBody>
      </p:sp>
    </p:spTree>
    <p:extLst>
      <p:ext uri="{BB962C8B-B14F-4D97-AF65-F5344CB8AC3E}">
        <p14:creationId xmlns:p14="http://schemas.microsoft.com/office/powerpoint/2010/main" val="67219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130" name="Google Shape;130;p24"/>
          <p:cNvSpPr txBox="1">
            <a:spLocks noGrp="1"/>
          </p:cNvSpPr>
          <p:nvPr>
            <p:ph type="body" idx="1"/>
          </p:nvPr>
        </p:nvSpPr>
        <p:spPr>
          <a:xfrm>
            <a:off x="311700" y="1017724"/>
            <a:ext cx="8520600" cy="41257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&lt;Describe what you have learned in this project. Feel free to include any challenges you ran into.&gt;</a:t>
            </a:r>
          </a:p>
          <a:p>
            <a:pPr marL="0" lvl="0" indent="0" algn="l" rtl="0">
              <a:spcBef>
                <a:spcPts val="0"/>
              </a:spcBef>
              <a:spcAft>
                <a:spcPts val="1600"/>
              </a:spcAft>
              <a:buNone/>
            </a:pPr>
            <a:r>
              <a:rPr lang="en-US" altLang="zh-TW" dirty="0"/>
              <a:t>I</a:t>
            </a:r>
            <a:r>
              <a:rPr lang="zh-TW" altLang="en-US" dirty="0"/>
              <a:t> </a:t>
            </a:r>
            <a:r>
              <a:rPr lang="en-US" altLang="zh-TW" dirty="0"/>
              <a:t>learned</a:t>
            </a:r>
            <a:r>
              <a:rPr lang="zh-TW" altLang="en-US" dirty="0"/>
              <a:t> </a:t>
            </a:r>
            <a:r>
              <a:rPr lang="en-US" altLang="zh-TW" dirty="0"/>
              <a:t>how</a:t>
            </a:r>
            <a:r>
              <a:rPr lang="zh-TW" altLang="en-US" dirty="0"/>
              <a:t> </a:t>
            </a:r>
            <a:r>
              <a:rPr lang="en-US" altLang="zh-TW" dirty="0"/>
              <a:t>to</a:t>
            </a:r>
            <a:r>
              <a:rPr lang="zh-TW" altLang="en-US" dirty="0"/>
              <a:t> </a:t>
            </a:r>
            <a:r>
              <a:rPr lang="en-US" altLang="zh-TW" dirty="0"/>
              <a:t>implement</a:t>
            </a:r>
            <a:r>
              <a:rPr lang="zh-TW" altLang="en-US" dirty="0"/>
              <a:t> </a:t>
            </a:r>
            <a:r>
              <a:rPr lang="en-US" altLang="zh-TW" dirty="0"/>
              <a:t>each</a:t>
            </a:r>
            <a:r>
              <a:rPr lang="zh-TW" altLang="en-US" dirty="0"/>
              <a:t> </a:t>
            </a:r>
            <a:r>
              <a:rPr lang="en-US" altLang="zh-TW" dirty="0"/>
              <a:t>layer</a:t>
            </a:r>
            <a:r>
              <a:rPr lang="zh-TW" altLang="en-US" dirty="0"/>
              <a:t> </a:t>
            </a:r>
            <a:r>
              <a:rPr lang="en-US" altLang="zh-TW" dirty="0"/>
              <a:t>by</a:t>
            </a:r>
            <a:r>
              <a:rPr lang="zh-TW" altLang="en-US" dirty="0"/>
              <a:t> </a:t>
            </a:r>
            <a:r>
              <a:rPr lang="en-US" altLang="zh-TW" dirty="0"/>
              <a:t>myself(Of</a:t>
            </a:r>
            <a:r>
              <a:rPr lang="zh-TW" altLang="en-US" dirty="0"/>
              <a:t> </a:t>
            </a:r>
            <a:r>
              <a:rPr lang="en-US" altLang="zh-TW" dirty="0"/>
              <a:t>course</a:t>
            </a:r>
            <a:r>
              <a:rPr lang="zh-TW" altLang="en-US" dirty="0"/>
              <a:t> </a:t>
            </a:r>
            <a:r>
              <a:rPr lang="en-US" altLang="zh-TW" dirty="0"/>
              <a:t>I</a:t>
            </a:r>
            <a:r>
              <a:rPr lang="zh-TW" altLang="en-US" dirty="0"/>
              <a:t> </a:t>
            </a:r>
            <a:r>
              <a:rPr lang="en-US" altLang="zh-TW" dirty="0"/>
              <a:t>read</a:t>
            </a:r>
            <a:r>
              <a:rPr lang="zh-TW" altLang="en-US" dirty="0"/>
              <a:t> </a:t>
            </a:r>
            <a:r>
              <a:rPr lang="en-US" altLang="zh-TW" dirty="0"/>
              <a:t>a</a:t>
            </a:r>
            <a:r>
              <a:rPr lang="zh-TW" altLang="en-US" dirty="0"/>
              <a:t> </a:t>
            </a:r>
            <a:r>
              <a:rPr lang="en-US" altLang="zh-TW" dirty="0"/>
              <a:t>lot</a:t>
            </a:r>
            <a:r>
              <a:rPr lang="zh-TW" altLang="en-US" dirty="0"/>
              <a:t> </a:t>
            </a:r>
            <a:r>
              <a:rPr lang="en-US" altLang="zh-TW" dirty="0"/>
              <a:t>on</a:t>
            </a:r>
            <a:r>
              <a:rPr lang="zh-TW" altLang="en-US" dirty="0"/>
              <a:t> </a:t>
            </a:r>
            <a:r>
              <a:rPr lang="en-US" altLang="zh-TW" dirty="0" err="1"/>
              <a:t>pizzia</a:t>
            </a:r>
            <a:r>
              <a:rPr lang="zh-TW" altLang="en-US" dirty="0"/>
              <a:t> </a:t>
            </a:r>
            <a:r>
              <a:rPr lang="en-US" altLang="zh-TW" dirty="0"/>
              <a:t>and</a:t>
            </a:r>
            <a:r>
              <a:rPr lang="zh-TW" altLang="en-US" dirty="0"/>
              <a:t> </a:t>
            </a:r>
            <a:r>
              <a:rPr lang="en-US" altLang="zh-TW" dirty="0" err="1"/>
              <a:t>interent</a:t>
            </a:r>
            <a:r>
              <a:rPr lang="en-US" altLang="zh-TW" dirty="0"/>
              <a:t>,</a:t>
            </a:r>
            <a:r>
              <a:rPr lang="zh-TW" altLang="en-US" dirty="0"/>
              <a:t> </a:t>
            </a:r>
            <a:r>
              <a:rPr lang="en-US" altLang="zh-TW" dirty="0"/>
              <a:t>also</a:t>
            </a:r>
            <a:r>
              <a:rPr lang="zh-TW" altLang="en-US" dirty="0"/>
              <a:t> </a:t>
            </a:r>
            <a:r>
              <a:rPr lang="en-US" altLang="zh-TW" dirty="0"/>
              <a:t>keep</a:t>
            </a:r>
            <a:r>
              <a:rPr lang="zh-TW" altLang="en-US" dirty="0"/>
              <a:t> </a:t>
            </a:r>
            <a:r>
              <a:rPr lang="en-US" altLang="zh-TW" dirty="0"/>
              <a:t>bothering</a:t>
            </a:r>
            <a:r>
              <a:rPr lang="zh-TW" altLang="en-US" dirty="0"/>
              <a:t> </a:t>
            </a:r>
            <a:r>
              <a:rPr lang="en-US" altLang="zh-TW" dirty="0"/>
              <a:t>TAs).</a:t>
            </a:r>
            <a:r>
              <a:rPr lang="zh-TW" altLang="en-US" dirty="0"/>
              <a:t> </a:t>
            </a:r>
            <a:r>
              <a:rPr lang="en-US" altLang="zh-TW" dirty="0"/>
              <a:t>I</a:t>
            </a:r>
            <a:r>
              <a:rPr lang="zh-TW" altLang="en-US" dirty="0"/>
              <a:t> </a:t>
            </a:r>
            <a:r>
              <a:rPr lang="en-US" altLang="zh-TW" dirty="0"/>
              <a:t>guess</a:t>
            </a:r>
            <a:r>
              <a:rPr lang="zh-TW" altLang="en-US" dirty="0"/>
              <a:t> </a:t>
            </a:r>
            <a:r>
              <a:rPr lang="en-US" altLang="zh-TW" dirty="0"/>
              <a:t>I</a:t>
            </a:r>
            <a:r>
              <a:rPr lang="zh-TW" altLang="en-US" dirty="0"/>
              <a:t> </a:t>
            </a:r>
            <a:r>
              <a:rPr lang="en-US" altLang="zh-TW" dirty="0"/>
              <a:t>ran</a:t>
            </a:r>
            <a:r>
              <a:rPr lang="zh-TW" altLang="en-US" dirty="0"/>
              <a:t> </a:t>
            </a:r>
            <a:r>
              <a:rPr lang="en-US" altLang="zh-TW" dirty="0"/>
              <a:t>into</a:t>
            </a:r>
            <a:r>
              <a:rPr lang="zh-TW" altLang="en-US" dirty="0"/>
              <a:t> </a:t>
            </a:r>
            <a:r>
              <a:rPr lang="en-US" altLang="zh-TW" dirty="0"/>
              <a:t>problems</a:t>
            </a:r>
            <a:r>
              <a:rPr lang="zh-TW" altLang="en-US" dirty="0"/>
              <a:t> </a:t>
            </a:r>
            <a:r>
              <a:rPr lang="en-US" altLang="zh-TW" dirty="0"/>
              <a:t>in</a:t>
            </a:r>
            <a:r>
              <a:rPr lang="zh-TW" altLang="en-US" dirty="0"/>
              <a:t> </a:t>
            </a:r>
            <a:r>
              <a:rPr lang="en-US" altLang="zh-TW" dirty="0"/>
              <a:t>every</a:t>
            </a:r>
            <a:r>
              <a:rPr lang="zh-TW" altLang="en-US" dirty="0"/>
              <a:t> </a:t>
            </a:r>
            <a:r>
              <a:rPr lang="en-US" altLang="zh-TW" dirty="0"/>
              <a:t>sections.</a:t>
            </a:r>
            <a:r>
              <a:rPr lang="zh-TW" altLang="en-US" dirty="0"/>
              <a:t> </a:t>
            </a:r>
            <a:r>
              <a:rPr lang="en-US" altLang="zh-TW" dirty="0"/>
              <a:t>I</a:t>
            </a:r>
            <a:r>
              <a:rPr lang="zh-TW" altLang="en-US" dirty="0"/>
              <a:t> </a:t>
            </a:r>
            <a:r>
              <a:rPr lang="en-US" altLang="zh-TW" dirty="0"/>
              <a:t>feel</a:t>
            </a:r>
            <a:r>
              <a:rPr lang="zh-TW" altLang="en-US" dirty="0"/>
              <a:t> </a:t>
            </a:r>
            <a:r>
              <a:rPr lang="en-US" altLang="zh-TW" dirty="0"/>
              <a:t>that</a:t>
            </a:r>
            <a:r>
              <a:rPr lang="zh-TW" altLang="en-US" dirty="0"/>
              <a:t> </a:t>
            </a:r>
            <a:r>
              <a:rPr lang="en-US" altLang="zh-TW" dirty="0"/>
              <a:t>there</a:t>
            </a:r>
            <a:r>
              <a:rPr lang="zh-TW" altLang="en-US" dirty="0"/>
              <a:t> </a:t>
            </a:r>
            <a:r>
              <a:rPr lang="en-US" altLang="zh-TW" dirty="0"/>
              <a:t>is</a:t>
            </a:r>
            <a:r>
              <a:rPr lang="zh-TW" altLang="en-US" dirty="0"/>
              <a:t> </a:t>
            </a:r>
            <a:r>
              <a:rPr lang="en-US" altLang="zh-TW" dirty="0"/>
              <a:t>a</a:t>
            </a:r>
            <a:r>
              <a:rPr lang="zh-TW" altLang="en-US" dirty="0"/>
              <a:t> </a:t>
            </a:r>
            <a:r>
              <a:rPr lang="en-US" altLang="zh-TW" dirty="0"/>
              <a:t>gap</a:t>
            </a:r>
            <a:r>
              <a:rPr lang="zh-TW" altLang="en-US" dirty="0"/>
              <a:t> </a:t>
            </a:r>
            <a:r>
              <a:rPr lang="en-US" altLang="zh-TW" dirty="0"/>
              <a:t>between</a:t>
            </a:r>
            <a:r>
              <a:rPr lang="zh-TW" altLang="en-US" dirty="0"/>
              <a:t> </a:t>
            </a:r>
            <a:r>
              <a:rPr lang="en-US" altLang="zh-TW" dirty="0"/>
              <a:t>course</a:t>
            </a:r>
            <a:r>
              <a:rPr lang="zh-TW" altLang="en-US" dirty="0"/>
              <a:t> </a:t>
            </a:r>
            <a:r>
              <a:rPr lang="en-US" altLang="zh-TW" dirty="0"/>
              <a:t>material</a:t>
            </a:r>
            <a:r>
              <a:rPr lang="zh-TW" altLang="en-US" dirty="0"/>
              <a:t> </a:t>
            </a:r>
            <a:r>
              <a:rPr lang="en-US" altLang="zh-TW" dirty="0"/>
              <a:t>and</a:t>
            </a:r>
            <a:r>
              <a:rPr lang="zh-TW" altLang="en-US" dirty="0"/>
              <a:t> </a:t>
            </a:r>
            <a:r>
              <a:rPr lang="en-US" altLang="zh-TW" dirty="0"/>
              <a:t>project</a:t>
            </a:r>
            <a:r>
              <a:rPr lang="zh-TW" altLang="en-US" dirty="0"/>
              <a:t> </a:t>
            </a:r>
            <a:r>
              <a:rPr lang="en-US" altLang="zh-TW" dirty="0"/>
              <a:t>content.</a:t>
            </a:r>
            <a:r>
              <a:rPr lang="zh-TW" altLang="en-US" dirty="0"/>
              <a:t> </a:t>
            </a:r>
            <a:r>
              <a:rPr lang="en-US" altLang="zh-TW" dirty="0"/>
              <a:t>I</a:t>
            </a:r>
            <a:r>
              <a:rPr lang="zh-TW" altLang="en-US" dirty="0"/>
              <a:t> </a:t>
            </a:r>
            <a:r>
              <a:rPr lang="en-US" altLang="zh-TW" dirty="0"/>
              <a:t>am</a:t>
            </a:r>
            <a:r>
              <a:rPr lang="zh-TW" altLang="en-US" dirty="0"/>
              <a:t> </a:t>
            </a:r>
            <a:r>
              <a:rPr lang="en-US" altLang="zh-TW" dirty="0"/>
              <a:t>not</a:t>
            </a:r>
            <a:r>
              <a:rPr lang="zh-TW" altLang="en-US" dirty="0"/>
              <a:t> </a:t>
            </a:r>
            <a:r>
              <a:rPr lang="en-US" altLang="zh-TW" dirty="0"/>
              <a:t>implying</a:t>
            </a:r>
            <a:r>
              <a:rPr lang="zh-TW" altLang="en-US" dirty="0"/>
              <a:t> </a:t>
            </a:r>
            <a:r>
              <a:rPr lang="en-US" altLang="zh-TW" dirty="0"/>
              <a:t>they</a:t>
            </a:r>
            <a:r>
              <a:rPr lang="zh-TW" altLang="en-US" dirty="0"/>
              <a:t> </a:t>
            </a:r>
            <a:r>
              <a:rPr lang="en-US" altLang="zh-TW" dirty="0"/>
              <a:t>are</a:t>
            </a:r>
            <a:r>
              <a:rPr lang="zh-TW" altLang="en-US" dirty="0"/>
              <a:t> </a:t>
            </a:r>
            <a:r>
              <a:rPr lang="en-US" altLang="zh-TW" dirty="0"/>
              <a:t>bad.</a:t>
            </a:r>
            <a:r>
              <a:rPr lang="zh-TW" altLang="en-US" dirty="0"/>
              <a:t> </a:t>
            </a:r>
            <a:r>
              <a:rPr lang="en-US" altLang="zh-TW" dirty="0"/>
              <a:t>I</a:t>
            </a:r>
            <a:r>
              <a:rPr lang="zh-TW" altLang="en-US" dirty="0"/>
              <a:t> </a:t>
            </a:r>
            <a:r>
              <a:rPr lang="en-US" altLang="zh-TW" dirty="0"/>
              <a:t>mean</a:t>
            </a:r>
            <a:r>
              <a:rPr lang="zh-TW" altLang="en-US" dirty="0"/>
              <a:t> </a:t>
            </a:r>
            <a:r>
              <a:rPr lang="en-US" altLang="zh-TW" dirty="0"/>
              <a:t>both</a:t>
            </a:r>
            <a:r>
              <a:rPr lang="zh-TW" altLang="en-US" dirty="0"/>
              <a:t> </a:t>
            </a:r>
            <a:r>
              <a:rPr lang="en-US" altLang="zh-TW" dirty="0"/>
              <a:t>are</a:t>
            </a:r>
            <a:r>
              <a:rPr lang="zh-TW" altLang="en-US" dirty="0"/>
              <a:t> </a:t>
            </a:r>
            <a:r>
              <a:rPr lang="en-US" altLang="zh-TW" dirty="0"/>
              <a:t>really</a:t>
            </a:r>
            <a:r>
              <a:rPr lang="zh-TW" altLang="en-US" dirty="0"/>
              <a:t> </a:t>
            </a:r>
            <a:r>
              <a:rPr lang="en-US" altLang="zh-TW" dirty="0"/>
              <a:t>useful</a:t>
            </a:r>
            <a:r>
              <a:rPr lang="zh-TW" altLang="en-US" dirty="0"/>
              <a:t> </a:t>
            </a:r>
            <a:r>
              <a:rPr lang="en-US" altLang="zh-TW" dirty="0"/>
              <a:t>and</a:t>
            </a:r>
            <a:r>
              <a:rPr lang="zh-TW" altLang="en-US" dirty="0"/>
              <a:t> </a:t>
            </a:r>
            <a:r>
              <a:rPr lang="en-US" altLang="zh-TW" dirty="0"/>
              <a:t>interesting</a:t>
            </a:r>
            <a:r>
              <a:rPr lang="zh-TW" altLang="en-US" dirty="0"/>
              <a:t> </a:t>
            </a:r>
            <a:r>
              <a:rPr lang="en-US" altLang="zh-TW" dirty="0"/>
              <a:t>to</a:t>
            </a:r>
            <a:r>
              <a:rPr lang="zh-TW" altLang="en-US" dirty="0"/>
              <a:t> </a:t>
            </a:r>
            <a:r>
              <a:rPr lang="en-US" altLang="zh-TW" dirty="0"/>
              <a:t>me.</a:t>
            </a:r>
            <a:r>
              <a:rPr lang="zh-TW" altLang="en-US" dirty="0"/>
              <a:t> </a:t>
            </a:r>
            <a:r>
              <a:rPr lang="en-US" altLang="zh-TW" dirty="0"/>
              <a:t>However,</a:t>
            </a:r>
            <a:r>
              <a:rPr lang="zh-TW" altLang="en-US" dirty="0"/>
              <a:t> </a:t>
            </a:r>
            <a:r>
              <a:rPr lang="en-US" altLang="zh-TW" dirty="0"/>
              <a:t>I</a:t>
            </a:r>
            <a:r>
              <a:rPr lang="zh-TW" altLang="en-US" dirty="0"/>
              <a:t> </a:t>
            </a:r>
            <a:r>
              <a:rPr lang="en-US" altLang="zh-TW" dirty="0"/>
              <a:t>need</a:t>
            </a:r>
            <a:r>
              <a:rPr lang="zh-TW" altLang="en-US" dirty="0"/>
              <a:t> </a:t>
            </a:r>
            <a:r>
              <a:rPr lang="en-US" altLang="zh-TW" dirty="0"/>
              <a:t>more</a:t>
            </a:r>
            <a:r>
              <a:rPr lang="zh-TW" altLang="en-US" dirty="0"/>
              <a:t> </a:t>
            </a:r>
            <a:r>
              <a:rPr lang="en-US" altLang="zh-TW" dirty="0"/>
              <a:t>time</a:t>
            </a:r>
            <a:r>
              <a:rPr lang="zh-TW" altLang="en-US" dirty="0"/>
              <a:t> </a:t>
            </a:r>
            <a:r>
              <a:rPr lang="en-US" altLang="zh-TW" dirty="0"/>
              <a:t>to</a:t>
            </a:r>
            <a:r>
              <a:rPr lang="zh-TW" altLang="en-US" dirty="0"/>
              <a:t> </a:t>
            </a:r>
            <a:r>
              <a:rPr lang="en-US" altLang="zh-TW" dirty="0"/>
              <a:t>understand</a:t>
            </a:r>
            <a:r>
              <a:rPr lang="zh-TW" altLang="en-US" dirty="0"/>
              <a:t> </a:t>
            </a:r>
            <a:r>
              <a:rPr lang="en-US" altLang="zh-TW" dirty="0"/>
              <a:t>what</a:t>
            </a:r>
            <a:r>
              <a:rPr lang="zh-TW" altLang="en-US" dirty="0"/>
              <a:t> </a:t>
            </a:r>
            <a:r>
              <a:rPr lang="en-US" altLang="zh-TW" dirty="0"/>
              <a:t>the</a:t>
            </a:r>
            <a:r>
              <a:rPr lang="zh-TW" altLang="en-US" dirty="0"/>
              <a:t> </a:t>
            </a:r>
            <a:r>
              <a:rPr lang="en-US" altLang="zh-TW" dirty="0"/>
              <a:t>concept</a:t>
            </a:r>
            <a:r>
              <a:rPr lang="zh-TW" altLang="en-US" dirty="0"/>
              <a:t> </a:t>
            </a:r>
            <a:r>
              <a:rPr lang="en-US" altLang="zh-TW" dirty="0"/>
              <a:t>in</a:t>
            </a:r>
            <a:r>
              <a:rPr lang="zh-TW" altLang="en-US" dirty="0"/>
              <a:t> </a:t>
            </a:r>
            <a:r>
              <a:rPr lang="en-US" altLang="zh-TW" dirty="0"/>
              <a:t>them</a:t>
            </a:r>
            <a:r>
              <a:rPr lang="zh-TW" altLang="en-US" dirty="0"/>
              <a:t> </a:t>
            </a:r>
            <a:r>
              <a:rPr lang="en-US" altLang="zh-TW" dirty="0"/>
              <a:t>and</a:t>
            </a:r>
            <a:r>
              <a:rPr lang="zh-TW" altLang="en-US" dirty="0"/>
              <a:t> </a:t>
            </a:r>
            <a:r>
              <a:rPr lang="en-US" altLang="zh-TW" dirty="0"/>
              <a:t>connect</a:t>
            </a:r>
            <a:r>
              <a:rPr lang="zh-TW" altLang="en-US" dirty="0"/>
              <a:t> </a:t>
            </a:r>
            <a:r>
              <a:rPr lang="en-US" altLang="zh-TW" dirty="0"/>
              <a:t>them</a:t>
            </a:r>
            <a:r>
              <a:rPr lang="zh-TW" altLang="en-US" dirty="0"/>
              <a:t> </a:t>
            </a:r>
            <a:r>
              <a:rPr lang="en-US" altLang="zh-TW" dirty="0"/>
              <a:t>together.</a:t>
            </a:r>
            <a:r>
              <a:rPr lang="zh-TW" altLang="en-US" dirty="0"/>
              <a:t> </a:t>
            </a:r>
            <a:r>
              <a:rPr lang="en-US" altLang="zh-TW" dirty="0"/>
              <a:t>Moreover,</a:t>
            </a:r>
            <a:r>
              <a:rPr lang="zh-TW" altLang="en-US" dirty="0"/>
              <a:t> </a:t>
            </a:r>
            <a:r>
              <a:rPr lang="en-US" altLang="zh-TW" dirty="0"/>
              <a:t>there</a:t>
            </a:r>
            <a:r>
              <a:rPr lang="zh-TW" altLang="en-US" dirty="0"/>
              <a:t> </a:t>
            </a:r>
            <a:r>
              <a:rPr lang="en-US" altLang="zh-TW" dirty="0"/>
              <a:t>is</a:t>
            </a:r>
            <a:r>
              <a:rPr lang="zh-TW" altLang="en-US" dirty="0"/>
              <a:t> </a:t>
            </a:r>
            <a:r>
              <a:rPr lang="en-US" altLang="zh-TW" dirty="0"/>
              <a:t>also</a:t>
            </a:r>
            <a:r>
              <a:rPr lang="zh-TW" altLang="en-US" dirty="0"/>
              <a:t> </a:t>
            </a:r>
            <a:r>
              <a:rPr lang="en-US" altLang="zh-TW" dirty="0"/>
              <a:t>a</a:t>
            </a:r>
            <a:r>
              <a:rPr lang="zh-TW" altLang="en-US" dirty="0"/>
              <a:t> </a:t>
            </a:r>
            <a:r>
              <a:rPr lang="en-US" altLang="zh-TW" dirty="0"/>
              <a:t>gap</a:t>
            </a:r>
            <a:r>
              <a:rPr lang="zh-TW" altLang="en-US" dirty="0"/>
              <a:t> </a:t>
            </a:r>
            <a:r>
              <a:rPr lang="en-US" altLang="zh-TW" dirty="0"/>
              <a:t>between</a:t>
            </a:r>
            <a:r>
              <a:rPr lang="zh-TW" altLang="en-US" dirty="0"/>
              <a:t> </a:t>
            </a:r>
            <a:r>
              <a:rPr lang="en-US" altLang="zh-TW" dirty="0"/>
              <a:t>deep</a:t>
            </a:r>
            <a:r>
              <a:rPr lang="zh-TW" altLang="en-US" dirty="0"/>
              <a:t> </a:t>
            </a:r>
            <a:r>
              <a:rPr lang="en-US" altLang="zh-TW" dirty="0"/>
              <a:t>learning</a:t>
            </a:r>
            <a:r>
              <a:rPr lang="zh-TW" altLang="en-US" dirty="0"/>
              <a:t> </a:t>
            </a:r>
            <a:r>
              <a:rPr lang="en-US" altLang="zh-TW" dirty="0"/>
              <a:t>and</a:t>
            </a:r>
            <a:r>
              <a:rPr lang="zh-TW" altLang="en-US" dirty="0"/>
              <a:t> </a:t>
            </a:r>
            <a:r>
              <a:rPr lang="en-US" altLang="zh-TW" dirty="0"/>
              <a:t>me.</a:t>
            </a:r>
            <a:r>
              <a:rPr lang="zh-TW" altLang="en-US" dirty="0"/>
              <a:t> </a:t>
            </a:r>
            <a:r>
              <a:rPr lang="en-US" altLang="zh-TW" dirty="0"/>
              <a:t>I</a:t>
            </a:r>
            <a:r>
              <a:rPr lang="zh-TW" altLang="en-US" dirty="0"/>
              <a:t> </a:t>
            </a:r>
            <a:r>
              <a:rPr lang="en-US" altLang="zh-TW" dirty="0"/>
              <a:t>am</a:t>
            </a:r>
            <a:r>
              <a:rPr lang="zh-TW" altLang="en-US" dirty="0"/>
              <a:t> </a:t>
            </a:r>
            <a:r>
              <a:rPr lang="en-US" altLang="zh-TW" dirty="0"/>
              <a:t>new</a:t>
            </a:r>
            <a:r>
              <a:rPr lang="zh-TW" altLang="en-US" dirty="0"/>
              <a:t> </a:t>
            </a:r>
            <a:r>
              <a:rPr lang="en-US" altLang="zh-TW" dirty="0"/>
              <a:t>to</a:t>
            </a:r>
            <a:r>
              <a:rPr lang="zh-TW" altLang="en-US" dirty="0"/>
              <a:t> </a:t>
            </a:r>
            <a:r>
              <a:rPr lang="en-US" altLang="zh-TW" dirty="0"/>
              <a:t>deep</a:t>
            </a:r>
            <a:r>
              <a:rPr lang="zh-TW" altLang="en-US" dirty="0"/>
              <a:t> </a:t>
            </a:r>
            <a:r>
              <a:rPr lang="en-US" altLang="zh-TW" dirty="0"/>
              <a:t>learning.</a:t>
            </a:r>
            <a:r>
              <a:rPr lang="zh-TW" altLang="en-US" dirty="0"/>
              <a:t> </a:t>
            </a:r>
            <a:r>
              <a:rPr lang="en-US" altLang="zh-TW" dirty="0"/>
              <a:t>So,</a:t>
            </a:r>
            <a:r>
              <a:rPr lang="zh-TW" altLang="en-US" dirty="0"/>
              <a:t> </a:t>
            </a:r>
            <a:r>
              <a:rPr lang="en-US" altLang="zh-TW" dirty="0"/>
              <a:t>there</a:t>
            </a:r>
            <a:r>
              <a:rPr lang="zh-TW" altLang="en-US" dirty="0"/>
              <a:t> </a:t>
            </a:r>
            <a:r>
              <a:rPr lang="en-US" altLang="zh-TW" dirty="0"/>
              <a:t>are</a:t>
            </a:r>
            <a:r>
              <a:rPr lang="zh-TW" altLang="en-US" dirty="0"/>
              <a:t> </a:t>
            </a:r>
            <a:r>
              <a:rPr lang="en-US" altLang="zh-TW" dirty="0"/>
              <a:t>many</a:t>
            </a:r>
            <a:r>
              <a:rPr lang="zh-TW" altLang="en-US" dirty="0"/>
              <a:t> </a:t>
            </a:r>
            <a:r>
              <a:rPr lang="en-US" altLang="zh-TW" dirty="0"/>
              <a:t>things</a:t>
            </a:r>
            <a:r>
              <a:rPr lang="zh-TW" altLang="en-US" dirty="0"/>
              <a:t> </a:t>
            </a:r>
            <a:r>
              <a:rPr lang="en-US" altLang="zh-TW" dirty="0"/>
              <a:t>I</a:t>
            </a:r>
            <a:r>
              <a:rPr lang="zh-TW" altLang="en-US" dirty="0"/>
              <a:t> </a:t>
            </a:r>
            <a:r>
              <a:rPr lang="en-US" altLang="zh-TW" dirty="0"/>
              <a:t>am</a:t>
            </a:r>
            <a:r>
              <a:rPr lang="zh-TW" altLang="en-US" dirty="0"/>
              <a:t> </a:t>
            </a:r>
            <a:r>
              <a:rPr lang="en-US" altLang="zh-TW" dirty="0"/>
              <a:t>learning</a:t>
            </a:r>
            <a:r>
              <a:rPr lang="zh-TW" altLang="en-US" dirty="0"/>
              <a:t> </a:t>
            </a:r>
            <a:r>
              <a:rPr lang="en-US" altLang="zh-TW" dirty="0"/>
              <a:t>during</a:t>
            </a:r>
            <a:r>
              <a:rPr lang="zh-TW" altLang="en-US" dirty="0"/>
              <a:t> </a:t>
            </a:r>
            <a:r>
              <a:rPr lang="en-US" altLang="zh-TW" dirty="0"/>
              <a:t>using.</a:t>
            </a:r>
            <a:r>
              <a:rPr lang="zh-TW" altLang="en-US" dirty="0"/>
              <a:t> </a:t>
            </a:r>
            <a:r>
              <a:rPr lang="en-US" altLang="zh-TW" dirty="0"/>
              <a:t>All</a:t>
            </a:r>
            <a:r>
              <a:rPr lang="zh-TW" altLang="en-US" dirty="0"/>
              <a:t> </a:t>
            </a:r>
            <a:r>
              <a:rPr lang="en-US" altLang="zh-TW" dirty="0"/>
              <a:t>of</a:t>
            </a:r>
            <a:r>
              <a:rPr lang="zh-TW" altLang="en-US" dirty="0"/>
              <a:t> </a:t>
            </a:r>
            <a:r>
              <a:rPr lang="en-US" altLang="zh-TW" dirty="0"/>
              <a:t>them</a:t>
            </a:r>
            <a:r>
              <a:rPr lang="zh-TW" altLang="en-US" dirty="0"/>
              <a:t> </a:t>
            </a:r>
            <a:r>
              <a:rPr lang="en-US" altLang="zh-TW" dirty="0"/>
              <a:t>are</a:t>
            </a:r>
            <a:r>
              <a:rPr lang="zh-TW" altLang="en-US" dirty="0"/>
              <a:t> </a:t>
            </a:r>
            <a:r>
              <a:rPr lang="en-US" altLang="zh-TW" dirty="0"/>
              <a:t>really</a:t>
            </a:r>
            <a:r>
              <a:rPr lang="zh-TW" altLang="en-US" dirty="0"/>
              <a:t> </a:t>
            </a:r>
            <a:r>
              <a:rPr lang="en-US" altLang="zh-TW" dirty="0"/>
              <a:t>time-consuming</a:t>
            </a:r>
            <a:r>
              <a:rPr lang="zh-TW" altLang="en-US" dirty="0"/>
              <a:t> </a:t>
            </a:r>
            <a:r>
              <a:rPr lang="en-US" altLang="zh-TW" dirty="0"/>
              <a:t>and</a:t>
            </a:r>
            <a:r>
              <a:rPr lang="zh-TW" altLang="en-US" dirty="0"/>
              <a:t> </a:t>
            </a:r>
            <a:r>
              <a:rPr lang="en-US" altLang="zh-TW" dirty="0"/>
              <a:t>I</a:t>
            </a:r>
            <a:r>
              <a:rPr lang="zh-TW" altLang="en-US" dirty="0"/>
              <a:t> </a:t>
            </a:r>
            <a:r>
              <a:rPr lang="en-US" altLang="zh-TW" dirty="0"/>
              <a:t>really</a:t>
            </a:r>
            <a:r>
              <a:rPr lang="zh-TW" altLang="en-US" dirty="0"/>
              <a:t> </a:t>
            </a:r>
            <a:r>
              <a:rPr lang="en-US" altLang="zh-TW" dirty="0"/>
              <a:t>enjoy</a:t>
            </a:r>
            <a:r>
              <a:rPr lang="zh-TW" altLang="en-US" dirty="0"/>
              <a:t> </a:t>
            </a:r>
            <a:r>
              <a:rPr lang="en-US" altLang="zh-TW" dirty="0"/>
              <a:t>trying</a:t>
            </a:r>
            <a:r>
              <a:rPr lang="zh-TW" altLang="en-US" dirty="0"/>
              <a:t> </a:t>
            </a:r>
            <a:r>
              <a:rPr lang="en-US" altLang="zh-TW" dirty="0"/>
              <a:t>to</a:t>
            </a:r>
            <a:r>
              <a:rPr lang="zh-TW" altLang="en-US" dirty="0"/>
              <a:t> </a:t>
            </a:r>
            <a:r>
              <a:rPr lang="en-US" altLang="zh-TW" dirty="0"/>
              <a:t>work</a:t>
            </a:r>
            <a:r>
              <a:rPr lang="zh-TW" altLang="en-US" dirty="0"/>
              <a:t> </a:t>
            </a:r>
            <a:r>
              <a:rPr lang="en-US" altLang="zh-TW" dirty="0"/>
              <a:t>them</a:t>
            </a:r>
            <a:r>
              <a:rPr lang="zh-TW" altLang="en-US" dirty="0"/>
              <a:t> </a:t>
            </a:r>
            <a:r>
              <a:rPr lang="en-US" altLang="zh-TW" dirty="0"/>
              <a:t>out.</a:t>
            </a:r>
          </a:p>
          <a:p>
            <a:pPr marL="0" lvl="0" indent="0" algn="l" rtl="0">
              <a:spcBef>
                <a:spcPts val="0"/>
              </a:spcBef>
              <a:spcAft>
                <a:spcPts val="1600"/>
              </a:spcAft>
              <a:buNone/>
            </a:pPr>
            <a:r>
              <a:rPr lang="en-US" altLang="zh-TW" dirty="0"/>
              <a:t>Thanks</a:t>
            </a:r>
            <a:r>
              <a:rPr lang="zh-TW" altLang="en-US" dirty="0"/>
              <a:t> </a:t>
            </a:r>
            <a:r>
              <a:rPr lang="en-US" altLang="zh-TW" dirty="0"/>
              <a:t>all</a:t>
            </a:r>
            <a:r>
              <a:rPr lang="zh-TW" altLang="en-US" dirty="0"/>
              <a:t> </a:t>
            </a:r>
            <a:r>
              <a:rPr lang="en-US" altLang="zh-TW" dirty="0"/>
              <a:t>the</a:t>
            </a:r>
            <a:r>
              <a:rPr lang="zh-TW" altLang="en-US" dirty="0"/>
              <a:t> </a:t>
            </a:r>
            <a:r>
              <a:rPr lang="en-US" altLang="zh-TW" dirty="0"/>
              <a:t>TAs</a:t>
            </a:r>
            <a:r>
              <a:rPr lang="zh-TW" altLang="en-US" dirty="0"/>
              <a:t> </a:t>
            </a:r>
            <a:r>
              <a:rPr lang="en-US" altLang="zh-TW" dirty="0"/>
              <a:t>especially</a:t>
            </a:r>
            <a:r>
              <a:rPr lang="zh-TW" altLang="en-US" dirty="0"/>
              <a:t> </a:t>
            </a:r>
            <a:r>
              <a:rPr lang="en-US" altLang="zh-TW" dirty="0" err="1"/>
              <a:t>Haoxin</a:t>
            </a:r>
            <a:r>
              <a:rPr lang="zh-TW" altLang="en-US" dirty="0"/>
              <a:t> </a:t>
            </a:r>
            <a:r>
              <a:rPr lang="en-US" altLang="zh-TW" dirty="0"/>
              <a:t>Ma.</a:t>
            </a:r>
            <a:r>
              <a:rPr lang="zh-TW" altLang="en-US" dirty="0"/>
              <a:t> </a:t>
            </a:r>
            <a:r>
              <a:rPr lang="en-US" altLang="zh-TW" dirty="0"/>
              <a:t>He</a:t>
            </a:r>
            <a:r>
              <a:rPr lang="zh-TW" altLang="en-US" dirty="0"/>
              <a:t> </a:t>
            </a:r>
            <a:r>
              <a:rPr lang="en-US" altLang="zh-TW" dirty="0"/>
              <a:t>really</a:t>
            </a:r>
            <a:r>
              <a:rPr lang="zh-TW" altLang="en-US" dirty="0"/>
              <a:t> </a:t>
            </a:r>
            <a:r>
              <a:rPr lang="en-US" altLang="zh-TW" dirty="0"/>
              <a:t>helped</a:t>
            </a:r>
            <a:r>
              <a:rPr lang="zh-TW" altLang="en-US" dirty="0"/>
              <a:t> </a:t>
            </a:r>
            <a:r>
              <a:rPr lang="en-US" altLang="zh-TW" dirty="0"/>
              <a:t>me</a:t>
            </a:r>
            <a:r>
              <a:rPr lang="zh-TW" altLang="en-US" dirty="0"/>
              <a:t> </a:t>
            </a:r>
            <a:r>
              <a:rPr lang="en-US" altLang="zh-TW" dirty="0"/>
              <a:t>a</a:t>
            </a:r>
            <a:r>
              <a:rPr lang="zh-TW" altLang="en-US" dirty="0"/>
              <a:t> </a:t>
            </a:r>
            <a:r>
              <a:rPr lang="en-US" altLang="zh-TW" dirty="0"/>
              <a:t>lot.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DA81-384F-44FB-B9DB-C322008C6E98}"/>
              </a:ext>
            </a:extLst>
          </p:cNvPr>
          <p:cNvSpPr>
            <a:spLocks noGrp="1"/>
          </p:cNvSpPr>
          <p:nvPr>
            <p:ph type="title"/>
          </p:nvPr>
        </p:nvSpPr>
        <p:spPr/>
        <p:txBody>
          <a:bodyPr/>
          <a:lstStyle/>
          <a:p>
            <a:r>
              <a:rPr lang="en-US" dirty="0"/>
              <a:t>Extra Credit: Sift Parameter variations</a:t>
            </a:r>
          </a:p>
        </p:txBody>
      </p:sp>
      <p:sp>
        <p:nvSpPr>
          <p:cNvPr id="3" name="Text Placeholder 2">
            <a:extLst>
              <a:ext uri="{FF2B5EF4-FFF2-40B4-BE49-F238E27FC236}">
                <a16:creationId xmlns:a16="http://schemas.microsoft.com/office/drawing/2014/main" id="{2DD6E52A-1F69-4E56-B848-39AACA9D4DB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821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D804-EB71-45BD-B0CB-B61147238B52}"/>
              </a:ext>
            </a:extLst>
          </p:cNvPr>
          <p:cNvSpPr>
            <a:spLocks noGrp="1"/>
          </p:cNvSpPr>
          <p:nvPr>
            <p:ph type="title"/>
          </p:nvPr>
        </p:nvSpPr>
        <p:spPr/>
        <p:txBody>
          <a:bodyPr/>
          <a:lstStyle/>
          <a:p>
            <a:r>
              <a:rPr lang="en-US" dirty="0"/>
              <a:t>Extra Credit: Custom Image Pairs</a:t>
            </a:r>
          </a:p>
        </p:txBody>
      </p:sp>
      <p:sp>
        <p:nvSpPr>
          <p:cNvPr id="3" name="Text Placeholder 2">
            <a:extLst>
              <a:ext uri="{FF2B5EF4-FFF2-40B4-BE49-F238E27FC236}">
                <a16:creationId xmlns:a16="http://schemas.microsoft.com/office/drawing/2014/main" id="{E01763C0-2204-46E1-90D3-112EB98E0CF9}"/>
              </a:ext>
            </a:extLst>
          </p:cNvPr>
          <p:cNvSpPr>
            <a:spLocks noGrp="1"/>
          </p:cNvSpPr>
          <p:nvPr>
            <p:ph type="body" idx="1"/>
          </p:nvPr>
        </p:nvSpPr>
        <p:spPr/>
        <p:txBody>
          <a:bodyPr/>
          <a:lstStyle/>
          <a:p>
            <a:endParaRPr lang="en-US" dirty="0"/>
          </a:p>
        </p:txBody>
      </p:sp>
      <p:pic>
        <p:nvPicPr>
          <p:cNvPr id="5" name="Picture 4" descr="A screen shot of a pencil&#10;&#10;Description automatically generated">
            <a:extLst>
              <a:ext uri="{FF2B5EF4-FFF2-40B4-BE49-F238E27FC236}">
                <a16:creationId xmlns:a16="http://schemas.microsoft.com/office/drawing/2014/main" id="{2DE3F3A2-2C86-0748-9D1F-4C140187E878}"/>
              </a:ext>
            </a:extLst>
          </p:cNvPr>
          <p:cNvPicPr>
            <a:picLocks noChangeAspect="1"/>
          </p:cNvPicPr>
          <p:nvPr/>
        </p:nvPicPr>
        <p:blipFill>
          <a:blip r:embed="rId2"/>
          <a:stretch>
            <a:fillRect/>
          </a:stretch>
        </p:blipFill>
        <p:spPr>
          <a:xfrm>
            <a:off x="3512644" y="3383248"/>
            <a:ext cx="4646878" cy="1614179"/>
          </a:xfrm>
          <a:prstGeom prst="rect">
            <a:avLst/>
          </a:prstGeom>
        </p:spPr>
      </p:pic>
      <p:pic>
        <p:nvPicPr>
          <p:cNvPr id="7" name="Picture 6" descr="A picture containing water, photo, different, clock&#10;&#10;Description automatically generated">
            <a:extLst>
              <a:ext uri="{FF2B5EF4-FFF2-40B4-BE49-F238E27FC236}">
                <a16:creationId xmlns:a16="http://schemas.microsoft.com/office/drawing/2014/main" id="{A82F7DD9-C916-3847-8697-82C99F3B96EA}"/>
              </a:ext>
            </a:extLst>
          </p:cNvPr>
          <p:cNvPicPr>
            <a:picLocks noChangeAspect="1"/>
          </p:cNvPicPr>
          <p:nvPr/>
        </p:nvPicPr>
        <p:blipFill>
          <a:blip r:embed="rId3"/>
          <a:stretch>
            <a:fillRect/>
          </a:stretch>
        </p:blipFill>
        <p:spPr>
          <a:xfrm>
            <a:off x="419108" y="1655876"/>
            <a:ext cx="4646878" cy="1727373"/>
          </a:xfrm>
          <a:prstGeom prst="rect">
            <a:avLst/>
          </a:prstGeom>
        </p:spPr>
      </p:pic>
    </p:spTree>
    <p:extLst>
      <p:ext uri="{BB962C8B-B14F-4D97-AF65-F5344CB8AC3E}">
        <p14:creationId xmlns:p14="http://schemas.microsoft.com/office/powerpoint/2010/main" val="35431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Gradescope</a:t>
            </a:r>
            <a:r>
              <a:rPr lang="en-US" dirty="0"/>
              <a:t> Group Quiz Collaboration Photo</a:t>
            </a:r>
            <a:endParaRPr dirty="0"/>
          </a:p>
        </p:txBody>
      </p:sp>
      <p:sp>
        <p:nvSpPr>
          <p:cNvPr id="61" name="Google Shape;61;p14"/>
          <p:cNvSpPr txBox="1">
            <a:spLocks noGrp="1"/>
          </p:cNvSpPr>
          <p:nvPr>
            <p:ph type="body" idx="1"/>
          </p:nvPr>
        </p:nvSpPr>
        <p:spPr>
          <a:xfrm>
            <a:off x="311699" y="1152475"/>
            <a:ext cx="8520599"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&lt;Insert a picture showing that you and your group met to discuss the quiz and basic concepts of the project&gt;</a:t>
            </a:r>
            <a:endParaRPr dirty="0"/>
          </a:p>
        </p:txBody>
      </p:sp>
      <p:pic>
        <p:nvPicPr>
          <p:cNvPr id="3" name="Picture 2" descr="Graphical user interface, text, application&#10;&#10;Description automatically generated">
            <a:extLst>
              <a:ext uri="{FF2B5EF4-FFF2-40B4-BE49-F238E27FC236}">
                <a16:creationId xmlns:a16="http://schemas.microsoft.com/office/drawing/2014/main" id="{78D95DC9-D4D8-BE49-B50F-8A41ED806C19}"/>
              </a:ext>
            </a:extLst>
          </p:cNvPr>
          <p:cNvPicPr>
            <a:picLocks noChangeAspect="1"/>
          </p:cNvPicPr>
          <p:nvPr/>
        </p:nvPicPr>
        <p:blipFill>
          <a:blip r:embed="rId3"/>
          <a:stretch>
            <a:fillRect/>
          </a:stretch>
        </p:blipFill>
        <p:spPr>
          <a:xfrm>
            <a:off x="1869379" y="2011453"/>
            <a:ext cx="5405238" cy="3132047"/>
          </a:xfrm>
          <a:prstGeom prst="rect">
            <a:avLst/>
          </a:prstGeom>
        </p:spPr>
      </p:pic>
    </p:spTree>
    <p:extLst>
      <p:ext uri="{BB962C8B-B14F-4D97-AF65-F5344CB8AC3E}">
        <p14:creationId xmlns:p14="http://schemas.microsoft.com/office/powerpoint/2010/main" val="383449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4497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a:t>
            </a:r>
            <a:r>
              <a:rPr lang="en-US" dirty="0" err="1"/>
              <a:t>HarrisNet</a:t>
            </a:r>
            <a:endParaRPr dirty="0"/>
          </a:p>
        </p:txBody>
      </p:sp>
      <p:sp>
        <p:nvSpPr>
          <p:cNvPr id="61" name="Google Shape;61;p14"/>
          <p:cNvSpPr txBox="1">
            <a:spLocks noGrp="1"/>
          </p:cNvSpPr>
          <p:nvPr>
            <p:ph type="body" idx="1"/>
          </p:nvPr>
        </p:nvSpPr>
        <p:spPr>
          <a:xfrm>
            <a:off x="144550" y="717670"/>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&lt;insert visualization of Notre Dame interest points from proj3.ipynb here&gt;</a:t>
            </a:r>
          </a:p>
          <a:p>
            <a:pPr marL="0" lvl="0" indent="0">
              <a:spcAft>
                <a:spcPts val="1600"/>
              </a:spcAft>
              <a:buNone/>
            </a:pPr>
            <a:r>
              <a:rPr lang="en-US" dirty="0" err="1"/>
              <a:t>num_points</a:t>
            </a:r>
            <a:r>
              <a:rPr lang="en-US" dirty="0"/>
              <a:t>: int = </a:t>
            </a:r>
            <a:r>
              <a:rPr lang="en-US" altLang="zh-TW" dirty="0"/>
              <a:t>4500</a:t>
            </a:r>
            <a:endParaRPr dirty="0"/>
          </a:p>
        </p:txBody>
      </p:sp>
      <p:sp>
        <p:nvSpPr>
          <p:cNvPr id="62" name="Google Shape;62;p14"/>
          <p:cNvSpPr txBox="1">
            <a:spLocks noGrp="1"/>
          </p:cNvSpPr>
          <p:nvPr>
            <p:ph type="body" idx="2"/>
          </p:nvPr>
        </p:nvSpPr>
        <p:spPr>
          <a:xfrm>
            <a:off x="4832400" y="-100119"/>
            <a:ext cx="3999900" cy="3416400"/>
          </a:xfrm>
          <a:prstGeom prst="rect">
            <a:avLst/>
          </a:prstGeom>
        </p:spPr>
        <p:txBody>
          <a:bodyPr spcFirstLastPara="1" wrap="square" lIns="91425" tIns="91425" rIns="91425" bIns="91425" anchor="t" anchorCtr="0">
            <a:noAutofit/>
          </a:bodyPr>
          <a:lstStyle/>
          <a:p>
            <a:pPr marL="0" indent="0">
              <a:spcAft>
                <a:spcPts val="1600"/>
              </a:spcAft>
              <a:buNone/>
            </a:pPr>
            <a:r>
              <a:rPr lang="en-US" dirty="0"/>
              <a:t>&lt; insert visualization of Rushmore interest points from proj3.ipynb here &gt;</a:t>
            </a:r>
          </a:p>
          <a:p>
            <a:pPr marL="0" indent="0">
              <a:spcAft>
                <a:spcPts val="1600"/>
              </a:spcAft>
              <a:buNone/>
            </a:pPr>
            <a:r>
              <a:rPr lang="en-US" dirty="0" err="1"/>
              <a:t>num_points</a:t>
            </a:r>
            <a:r>
              <a:rPr lang="en-US" dirty="0"/>
              <a:t>: int = </a:t>
            </a:r>
            <a:r>
              <a:rPr lang="en-US" altLang="zh-TW" dirty="0"/>
              <a:t>4500</a:t>
            </a:r>
            <a:endParaRPr lang="en-US" b="1" dirty="0"/>
          </a:p>
          <a:p>
            <a:pPr marL="0" lvl="0" indent="0">
              <a:spcAft>
                <a:spcPts val="1600"/>
              </a:spcAft>
              <a:buNone/>
            </a:pPr>
            <a:endParaRPr dirty="0"/>
          </a:p>
        </p:txBody>
      </p:sp>
      <p:pic>
        <p:nvPicPr>
          <p:cNvPr id="11" name="Picture 10" descr="Graphical user interface&#10;&#10;Description automatically generated">
            <a:extLst>
              <a:ext uri="{FF2B5EF4-FFF2-40B4-BE49-F238E27FC236}">
                <a16:creationId xmlns:a16="http://schemas.microsoft.com/office/drawing/2014/main" id="{2D97064C-DD37-754B-ADC0-C41DA5C847F7}"/>
              </a:ext>
            </a:extLst>
          </p:cNvPr>
          <p:cNvPicPr>
            <a:picLocks noChangeAspect="1"/>
          </p:cNvPicPr>
          <p:nvPr/>
        </p:nvPicPr>
        <p:blipFill>
          <a:blip r:embed="rId3"/>
          <a:stretch>
            <a:fillRect/>
          </a:stretch>
        </p:blipFill>
        <p:spPr>
          <a:xfrm>
            <a:off x="1384444" y="1720850"/>
            <a:ext cx="2081271" cy="3424313"/>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D1F59533-EEA8-6345-9821-9FBE26C88952}"/>
              </a:ext>
            </a:extLst>
          </p:cNvPr>
          <p:cNvPicPr>
            <a:picLocks noChangeAspect="1"/>
          </p:cNvPicPr>
          <p:nvPr/>
        </p:nvPicPr>
        <p:blipFill>
          <a:blip r:embed="rId4"/>
          <a:stretch>
            <a:fillRect/>
          </a:stretch>
        </p:blipFill>
        <p:spPr>
          <a:xfrm>
            <a:off x="5600450" y="1092200"/>
            <a:ext cx="2463800" cy="4051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HarrisNet</a:t>
            </a:r>
            <a:endParaRPr dirty="0"/>
          </a:p>
        </p:txBody>
      </p:sp>
      <p:sp>
        <p:nvSpPr>
          <p:cNvPr id="68" name="Google Shape;68;p15"/>
          <p:cNvSpPr txBox="1">
            <a:spLocks noGrp="1"/>
          </p:cNvSpPr>
          <p:nvPr>
            <p:ph type="body" idx="1"/>
          </p:nvPr>
        </p:nvSpPr>
        <p:spPr>
          <a:xfrm>
            <a:off x="264566" y="982793"/>
            <a:ext cx="3999900" cy="3416400"/>
          </a:xfrm>
          <a:prstGeom prst="rect">
            <a:avLst/>
          </a:prstGeom>
        </p:spPr>
        <p:txBody>
          <a:bodyPr spcFirstLastPara="1" wrap="square" lIns="91425" tIns="91425" rIns="91425" bIns="91425" anchor="t" anchorCtr="0">
            <a:noAutofit/>
          </a:bodyPr>
          <a:lstStyle/>
          <a:p>
            <a:pPr marL="0" lvl="0" indent="0">
              <a:spcBef>
                <a:spcPts val="1600"/>
              </a:spcBef>
              <a:buClr>
                <a:schemeClr val="dk1"/>
              </a:buClr>
              <a:buSzPts val="1100"/>
              <a:buNone/>
            </a:pPr>
            <a:r>
              <a:rPr lang="en-US" dirty="0"/>
              <a:t>&lt; insert visualization of Gaudi interest points from proj3.ipynb here &gt;</a:t>
            </a:r>
          </a:p>
          <a:p>
            <a:pPr marL="0" lvl="0" indent="0">
              <a:spcBef>
                <a:spcPts val="1600"/>
              </a:spcBef>
              <a:buClr>
                <a:schemeClr val="dk1"/>
              </a:buClr>
              <a:buSzPts val="1100"/>
              <a:buNone/>
            </a:pPr>
            <a:r>
              <a:rPr lang="en-US" dirty="0" err="1"/>
              <a:t>num_points</a:t>
            </a:r>
            <a:r>
              <a:rPr lang="en-US" dirty="0"/>
              <a:t>: int = </a:t>
            </a:r>
            <a:r>
              <a:rPr lang="en-US" altLang="zh-TW" dirty="0"/>
              <a:t>45</a:t>
            </a:r>
            <a:r>
              <a:rPr lang="en-US" dirty="0"/>
              <a:t>00</a:t>
            </a:r>
            <a:endParaRPr lang="en-US" b="1" dirty="0"/>
          </a:p>
          <a:p>
            <a:pPr marL="0" lvl="0" indent="0" algn="l" rtl="0">
              <a:spcBef>
                <a:spcPts val="1600"/>
              </a:spcBef>
              <a:spcAft>
                <a:spcPts val="1600"/>
              </a:spcAft>
              <a:buClr>
                <a:schemeClr val="dk1"/>
              </a:buClr>
              <a:buSzPts val="1100"/>
              <a:buFont typeface="Arial"/>
              <a:buNone/>
            </a:pPr>
            <a:endParaRPr dirty="0"/>
          </a:p>
        </p:txBody>
      </p:sp>
      <p:pic>
        <p:nvPicPr>
          <p:cNvPr id="4" name="Picture 3" descr="Graphical user interface, chart, scatter chart&#10;&#10;Description automatically generated">
            <a:extLst>
              <a:ext uri="{FF2B5EF4-FFF2-40B4-BE49-F238E27FC236}">
                <a16:creationId xmlns:a16="http://schemas.microsoft.com/office/drawing/2014/main" id="{BF8A84B2-A233-2A4E-8927-BD57DDE1B096}"/>
              </a:ext>
            </a:extLst>
          </p:cNvPr>
          <p:cNvPicPr>
            <a:picLocks noChangeAspect="1"/>
          </p:cNvPicPr>
          <p:nvPr/>
        </p:nvPicPr>
        <p:blipFill>
          <a:blip r:embed="rId3"/>
          <a:stretch>
            <a:fillRect/>
          </a:stretch>
        </p:blipFill>
        <p:spPr>
          <a:xfrm>
            <a:off x="4230201" y="793750"/>
            <a:ext cx="2979896" cy="43456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141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HarrisNet</a:t>
            </a:r>
            <a:endParaRPr dirty="0"/>
          </a:p>
        </p:txBody>
      </p:sp>
      <p:sp>
        <p:nvSpPr>
          <p:cNvPr id="75" name="Google Shape;75;p16"/>
          <p:cNvSpPr txBox="1">
            <a:spLocks noGrp="1"/>
          </p:cNvSpPr>
          <p:nvPr>
            <p:ph type="body" idx="1"/>
          </p:nvPr>
        </p:nvSpPr>
        <p:spPr>
          <a:xfrm>
            <a:off x="311700" y="427264"/>
            <a:ext cx="8520600" cy="781428"/>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&lt;Describe how the </a:t>
            </a:r>
            <a:r>
              <a:rPr lang="en-US" dirty="0" err="1"/>
              <a:t>HarrisNet</a:t>
            </a:r>
            <a:r>
              <a:rPr lang="en-US" dirty="0"/>
              <a:t> you implemented mirrors the original </a:t>
            </a:r>
            <a:r>
              <a:rPr lang="en-US" dirty="0" err="1"/>
              <a:t>harris</a:t>
            </a:r>
            <a:r>
              <a:rPr lang="en-US" dirty="0"/>
              <a:t> corner detector process. (First describe Harris) What does each layer do? How are the operations we perform equivalent?)&gt;</a:t>
            </a:r>
          </a:p>
          <a:p>
            <a:pPr marL="0" lvl="0" indent="0" algn="l" rtl="0">
              <a:spcBef>
                <a:spcPts val="0"/>
              </a:spcBef>
              <a:spcAft>
                <a:spcPts val="0"/>
              </a:spcAft>
              <a:buNone/>
            </a:pPr>
            <a:endParaRPr b="1" dirty="0"/>
          </a:p>
        </p:txBody>
      </p:sp>
      <p:sp>
        <p:nvSpPr>
          <p:cNvPr id="4" name="Google Shape;75;p16">
            <a:extLst>
              <a:ext uri="{FF2B5EF4-FFF2-40B4-BE49-F238E27FC236}">
                <a16:creationId xmlns:a16="http://schemas.microsoft.com/office/drawing/2014/main" id="{F70B80AA-270E-214C-B8D8-210423D1A55D}"/>
              </a:ext>
            </a:extLst>
          </p:cNvPr>
          <p:cNvSpPr txBox="1">
            <a:spLocks/>
          </p:cNvSpPr>
          <p:nvPr/>
        </p:nvSpPr>
        <p:spPr>
          <a:xfrm>
            <a:off x="112002" y="1208692"/>
            <a:ext cx="9031998" cy="38211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Font typeface="Arial"/>
              <a:buNone/>
            </a:pPr>
            <a:r>
              <a:rPr lang="en-US" altLang="zh-TW" sz="1100" b="1" dirty="0" err="1"/>
              <a:t>HarrisNet</a:t>
            </a:r>
            <a:r>
              <a:rPr lang="en-US" altLang="zh-TW" sz="1100" b="1" dirty="0"/>
              <a:t>:</a:t>
            </a:r>
          </a:p>
          <a:p>
            <a:pPr marL="0" indent="0">
              <a:buNone/>
            </a:pPr>
            <a:r>
              <a:rPr lang="en-US" altLang="zh-TW" sz="1100" b="1" dirty="0"/>
              <a:t>1</a:t>
            </a:r>
            <a:r>
              <a:rPr lang="en-US" altLang="zh-TW" sz="1100" b="1" baseline="30000" dirty="0"/>
              <a:t>st</a:t>
            </a:r>
            <a:r>
              <a:rPr lang="zh-TW" altLang="en-US" sz="1100" b="1" dirty="0"/>
              <a:t> </a:t>
            </a:r>
            <a:r>
              <a:rPr lang="en-US" altLang="zh-TW" sz="1100" b="1" dirty="0"/>
              <a:t>Layer:</a:t>
            </a:r>
            <a:r>
              <a:rPr lang="zh-TW" altLang="en-US" sz="1100" b="1" dirty="0"/>
              <a:t> </a:t>
            </a:r>
            <a:r>
              <a:rPr lang="en-US" altLang="zh-TW" sz="1100" b="1" dirty="0"/>
              <a:t>RBG</a:t>
            </a:r>
            <a:r>
              <a:rPr lang="zh-TW" altLang="en-US" sz="1100" b="1" dirty="0"/>
              <a:t> </a:t>
            </a:r>
            <a:r>
              <a:rPr lang="en-US" altLang="zh-TW" sz="1100" b="1" dirty="0"/>
              <a:t>to</a:t>
            </a:r>
            <a:r>
              <a:rPr lang="zh-TW" altLang="en-US" sz="1100" b="1" dirty="0"/>
              <a:t> </a:t>
            </a:r>
            <a:r>
              <a:rPr lang="en-US" altLang="zh-TW" sz="1100" b="1" dirty="0"/>
              <a:t>grayscale</a:t>
            </a:r>
            <a:r>
              <a:rPr lang="zh-TW" altLang="en-US" sz="1100" b="1" dirty="0"/>
              <a:t> </a:t>
            </a:r>
            <a:r>
              <a:rPr lang="en-US" altLang="zh-TW" sz="1100" b="1" dirty="0"/>
              <a:t>[n,</a:t>
            </a:r>
            <a:r>
              <a:rPr lang="zh-TW" altLang="en-US" sz="1100" b="1" dirty="0"/>
              <a:t> </a:t>
            </a:r>
            <a:r>
              <a:rPr lang="en-US" altLang="zh-TW" sz="1100" b="1" dirty="0"/>
              <a:t>1,</a:t>
            </a:r>
            <a:r>
              <a:rPr lang="zh-TW" altLang="en-US" sz="1100" b="1" dirty="0"/>
              <a:t> </a:t>
            </a:r>
            <a:r>
              <a:rPr lang="en-US" altLang="zh-TW" sz="1100" b="1" dirty="0"/>
              <a:t>h,</a:t>
            </a:r>
            <a:r>
              <a:rPr lang="zh-TW" altLang="en-US" sz="1100" b="1" dirty="0"/>
              <a:t> </a:t>
            </a:r>
            <a:r>
              <a:rPr lang="en-US" altLang="zh-TW" sz="1100" b="1" dirty="0"/>
              <a:t>w]</a:t>
            </a:r>
            <a:r>
              <a:rPr lang="zh-TW" altLang="en-US" sz="1100" b="1" dirty="0"/>
              <a:t> </a:t>
            </a:r>
            <a:r>
              <a:rPr lang="en-US" altLang="zh-TW" sz="1100" b="1" dirty="0">
                <a:solidFill>
                  <a:schemeClr val="accent4">
                    <a:lumMod val="50000"/>
                  </a:schemeClr>
                </a:solidFill>
              </a:rPr>
              <a:t>from</a:t>
            </a:r>
            <a:r>
              <a:rPr lang="zh-TW" altLang="en-US" sz="1100" b="1" dirty="0">
                <a:solidFill>
                  <a:schemeClr val="accent4">
                    <a:lumMod val="50000"/>
                  </a:schemeClr>
                </a:solidFill>
              </a:rPr>
              <a:t> </a:t>
            </a:r>
            <a:r>
              <a:rPr lang="en-US" altLang="zh-TW" sz="1100" b="1" dirty="0">
                <a:solidFill>
                  <a:schemeClr val="accent4">
                    <a:lumMod val="50000"/>
                  </a:schemeClr>
                </a:solidFill>
              </a:rPr>
              <a:t>Harris</a:t>
            </a:r>
            <a:r>
              <a:rPr lang="zh-TW" altLang="en-US" sz="1100" b="1" dirty="0">
                <a:solidFill>
                  <a:schemeClr val="accent4">
                    <a:lumMod val="50000"/>
                  </a:schemeClr>
                </a:solidFill>
              </a:rPr>
              <a:t> </a:t>
            </a:r>
            <a:r>
              <a:rPr lang="en-US" altLang="zh-TW" sz="1100" b="1" dirty="0">
                <a:solidFill>
                  <a:schemeClr val="accent4">
                    <a:lumMod val="50000"/>
                  </a:schemeClr>
                </a:solidFill>
              </a:rPr>
              <a:t>Corner</a:t>
            </a:r>
            <a:r>
              <a:rPr lang="zh-TW" altLang="en-US" sz="1100" b="1" dirty="0">
                <a:solidFill>
                  <a:schemeClr val="accent4">
                    <a:lumMod val="50000"/>
                  </a:schemeClr>
                </a:solidFill>
              </a:rPr>
              <a:t> </a:t>
            </a:r>
            <a:r>
              <a:rPr lang="en-US" altLang="zh-TW" sz="1100" b="1" dirty="0">
                <a:solidFill>
                  <a:schemeClr val="accent4">
                    <a:lumMod val="50000"/>
                  </a:schemeClr>
                </a:solidFill>
              </a:rPr>
              <a:t>Detection</a:t>
            </a:r>
            <a:r>
              <a:rPr lang="zh-TW" altLang="en-US" sz="1100" b="1" dirty="0">
                <a:solidFill>
                  <a:schemeClr val="accent4">
                    <a:lumMod val="50000"/>
                  </a:schemeClr>
                </a:solidFill>
              </a:rPr>
              <a:t> </a:t>
            </a:r>
            <a:r>
              <a:rPr lang="en-US" altLang="zh-TW" sz="1100" b="1" dirty="0">
                <a:solidFill>
                  <a:schemeClr val="accent4">
                    <a:lumMod val="50000"/>
                  </a:schemeClr>
                </a:solidFill>
              </a:rPr>
              <a:t>Algorithm</a:t>
            </a:r>
            <a:r>
              <a:rPr lang="zh-TW" altLang="en-US" sz="1100" b="1" dirty="0">
                <a:solidFill>
                  <a:schemeClr val="accent4">
                    <a:lumMod val="50000"/>
                  </a:schemeClr>
                </a:solidFill>
              </a:rPr>
              <a:t> </a:t>
            </a:r>
            <a:r>
              <a:rPr lang="en-US" altLang="zh-TW" sz="1100" b="1" dirty="0">
                <a:solidFill>
                  <a:schemeClr val="accent4">
                    <a:lumMod val="50000"/>
                  </a:schemeClr>
                </a:solidFill>
              </a:rPr>
              <a:t>step</a:t>
            </a:r>
            <a:r>
              <a:rPr lang="zh-TW" altLang="en-US" sz="1100" b="1" dirty="0">
                <a:solidFill>
                  <a:schemeClr val="accent4">
                    <a:lumMod val="50000"/>
                  </a:schemeClr>
                </a:solidFill>
              </a:rPr>
              <a:t> </a:t>
            </a:r>
            <a:r>
              <a:rPr lang="en-US" altLang="zh-TW" sz="1100" b="1" dirty="0">
                <a:solidFill>
                  <a:schemeClr val="accent4">
                    <a:lumMod val="50000"/>
                  </a:schemeClr>
                </a:solidFill>
              </a:rPr>
              <a:t>1</a:t>
            </a:r>
            <a:r>
              <a:rPr lang="zh-TW" altLang="en-US" sz="1100" b="1" dirty="0">
                <a:solidFill>
                  <a:schemeClr val="accent4">
                    <a:lumMod val="50000"/>
                  </a:schemeClr>
                </a:solidFill>
              </a:rPr>
              <a:t> </a:t>
            </a:r>
            <a:endParaRPr lang="en-US" altLang="zh-TW" sz="1100" b="1" dirty="0">
              <a:solidFill>
                <a:schemeClr val="accent4">
                  <a:lumMod val="50000"/>
                </a:schemeClr>
              </a:solidFill>
            </a:endParaRPr>
          </a:p>
          <a:p>
            <a:pPr marL="0" indent="0">
              <a:buNone/>
            </a:pPr>
            <a:r>
              <a:rPr lang="en-US" altLang="zh-TW" sz="1100" b="1" dirty="0"/>
              <a:t>2</a:t>
            </a:r>
            <a:r>
              <a:rPr lang="en-US" altLang="zh-TW" sz="1100" b="1" baseline="30000" dirty="0"/>
              <a:t>nd</a:t>
            </a:r>
            <a:r>
              <a:rPr lang="zh-TW" altLang="en-US" sz="1100" b="1" dirty="0"/>
              <a:t> </a:t>
            </a:r>
            <a:r>
              <a:rPr lang="en-US" altLang="zh-TW" sz="1100" b="1" dirty="0"/>
              <a:t>Layer:</a:t>
            </a:r>
            <a:r>
              <a:rPr lang="zh-TW" altLang="en-US" sz="1100" b="1" dirty="0"/>
              <a:t> </a:t>
            </a:r>
            <a:r>
              <a:rPr lang="en-US" altLang="zh-TW" sz="1100" b="1" dirty="0"/>
              <a:t>Creating</a:t>
            </a:r>
            <a:r>
              <a:rPr lang="zh-TW" altLang="en-US" sz="1100" b="1" dirty="0"/>
              <a:t> </a:t>
            </a:r>
            <a:r>
              <a:rPr lang="en-US" altLang="zh-TW" sz="1100" b="1" dirty="0"/>
              <a:t>image</a:t>
            </a:r>
            <a:r>
              <a:rPr lang="zh-TW" altLang="en-US" sz="1100" b="1" dirty="0"/>
              <a:t> </a:t>
            </a:r>
            <a:r>
              <a:rPr lang="en-US" altLang="zh-TW" sz="1100" b="1" dirty="0"/>
              <a:t>gradient</a:t>
            </a:r>
            <a:r>
              <a:rPr lang="zh-TW" altLang="en-US" sz="1100" b="1" dirty="0"/>
              <a:t> </a:t>
            </a:r>
            <a:r>
              <a:rPr lang="en-US" altLang="zh-TW" sz="1100" b="1" dirty="0"/>
              <a:t>[n,</a:t>
            </a:r>
            <a:r>
              <a:rPr lang="zh-TW" altLang="en-US" sz="1100" b="1" dirty="0"/>
              <a:t> </a:t>
            </a:r>
            <a:r>
              <a:rPr lang="en-US" altLang="zh-TW" sz="1100" b="1" dirty="0"/>
              <a:t>2,</a:t>
            </a:r>
            <a:r>
              <a:rPr lang="zh-TW" altLang="en-US" sz="1100" b="1" dirty="0"/>
              <a:t> </a:t>
            </a:r>
            <a:r>
              <a:rPr lang="en-US" altLang="zh-TW" sz="1100" b="1" dirty="0"/>
              <a:t>h,</a:t>
            </a:r>
            <a:r>
              <a:rPr lang="zh-TW" altLang="en-US" sz="1100" b="1" dirty="0"/>
              <a:t> </a:t>
            </a:r>
            <a:r>
              <a:rPr lang="en-US" altLang="zh-TW" sz="1100" b="1" dirty="0"/>
              <a:t>w]</a:t>
            </a:r>
            <a:r>
              <a:rPr lang="zh-TW" altLang="en-US" sz="1100" b="1" dirty="0"/>
              <a:t> </a:t>
            </a:r>
            <a:r>
              <a:rPr lang="en-US" altLang="zh-TW" sz="1100" b="1" dirty="0">
                <a:solidFill>
                  <a:schemeClr val="accent4">
                    <a:lumMod val="50000"/>
                  </a:schemeClr>
                </a:solidFill>
              </a:rPr>
              <a:t>from</a:t>
            </a:r>
            <a:r>
              <a:rPr lang="zh-TW" altLang="en-US" sz="1100" b="1" dirty="0">
                <a:solidFill>
                  <a:schemeClr val="accent4">
                    <a:lumMod val="50000"/>
                  </a:schemeClr>
                </a:solidFill>
              </a:rPr>
              <a:t> </a:t>
            </a:r>
            <a:r>
              <a:rPr lang="en-US" altLang="zh-TW" sz="1100" b="1" dirty="0">
                <a:solidFill>
                  <a:schemeClr val="accent4">
                    <a:lumMod val="50000"/>
                  </a:schemeClr>
                </a:solidFill>
              </a:rPr>
              <a:t>Harris</a:t>
            </a:r>
            <a:r>
              <a:rPr lang="zh-TW" altLang="en-US" sz="1100" b="1" dirty="0">
                <a:solidFill>
                  <a:schemeClr val="accent4">
                    <a:lumMod val="50000"/>
                  </a:schemeClr>
                </a:solidFill>
              </a:rPr>
              <a:t> </a:t>
            </a:r>
            <a:r>
              <a:rPr lang="en-US" altLang="zh-TW" sz="1100" b="1" dirty="0">
                <a:solidFill>
                  <a:schemeClr val="accent4">
                    <a:lumMod val="50000"/>
                  </a:schemeClr>
                </a:solidFill>
              </a:rPr>
              <a:t>Corner</a:t>
            </a:r>
            <a:r>
              <a:rPr lang="zh-TW" altLang="en-US" sz="1100" b="1" dirty="0">
                <a:solidFill>
                  <a:schemeClr val="accent4">
                    <a:lumMod val="50000"/>
                  </a:schemeClr>
                </a:solidFill>
              </a:rPr>
              <a:t> </a:t>
            </a:r>
            <a:r>
              <a:rPr lang="en-US" altLang="zh-TW" sz="1100" b="1" dirty="0">
                <a:solidFill>
                  <a:schemeClr val="accent4">
                    <a:lumMod val="50000"/>
                  </a:schemeClr>
                </a:solidFill>
              </a:rPr>
              <a:t>Detection</a:t>
            </a:r>
            <a:r>
              <a:rPr lang="zh-TW" altLang="en-US" sz="1100" b="1" dirty="0">
                <a:solidFill>
                  <a:schemeClr val="accent4">
                    <a:lumMod val="50000"/>
                  </a:schemeClr>
                </a:solidFill>
              </a:rPr>
              <a:t> </a:t>
            </a:r>
            <a:r>
              <a:rPr lang="en-US" altLang="zh-TW" sz="1100" b="1" dirty="0">
                <a:solidFill>
                  <a:schemeClr val="accent4">
                    <a:lumMod val="50000"/>
                  </a:schemeClr>
                </a:solidFill>
              </a:rPr>
              <a:t>Algorithm</a:t>
            </a:r>
            <a:r>
              <a:rPr lang="zh-TW" altLang="en-US" sz="1100" b="1" dirty="0">
                <a:solidFill>
                  <a:schemeClr val="accent4">
                    <a:lumMod val="50000"/>
                  </a:schemeClr>
                </a:solidFill>
              </a:rPr>
              <a:t> </a:t>
            </a:r>
            <a:r>
              <a:rPr lang="en-US" altLang="zh-TW" sz="1100" b="1" dirty="0">
                <a:solidFill>
                  <a:schemeClr val="accent4">
                    <a:lumMod val="50000"/>
                  </a:schemeClr>
                </a:solidFill>
              </a:rPr>
              <a:t>step</a:t>
            </a:r>
            <a:r>
              <a:rPr lang="zh-TW" altLang="en-US" sz="1100" b="1" dirty="0">
                <a:solidFill>
                  <a:schemeClr val="accent4">
                    <a:lumMod val="50000"/>
                  </a:schemeClr>
                </a:solidFill>
              </a:rPr>
              <a:t> </a:t>
            </a:r>
            <a:r>
              <a:rPr lang="en-US" altLang="zh-TW" sz="1100" b="1" dirty="0">
                <a:solidFill>
                  <a:schemeClr val="accent4">
                    <a:lumMod val="50000"/>
                  </a:schemeClr>
                </a:solidFill>
              </a:rPr>
              <a:t>2</a:t>
            </a:r>
          </a:p>
          <a:p>
            <a:pPr marL="0" indent="0">
              <a:buNone/>
            </a:pPr>
            <a:r>
              <a:rPr lang="en-US" altLang="zh-TW" sz="1100" b="1" dirty="0"/>
              <a:t>3</a:t>
            </a:r>
            <a:r>
              <a:rPr lang="en-US" altLang="zh-TW" sz="1100" b="1" baseline="30000" dirty="0"/>
              <a:t>rd</a:t>
            </a:r>
            <a:r>
              <a:rPr lang="zh-TW" altLang="en-US" sz="1100" b="1" dirty="0"/>
              <a:t> </a:t>
            </a:r>
            <a:r>
              <a:rPr lang="en-US" altLang="zh-TW" sz="1100" b="1" dirty="0"/>
              <a:t>Layer:</a:t>
            </a:r>
            <a:r>
              <a:rPr lang="zh-TW" altLang="en-US" sz="1100" b="1" dirty="0"/>
              <a:t> </a:t>
            </a:r>
            <a:r>
              <a:rPr lang="en-US" altLang="zh-TW" sz="1100" b="1" dirty="0"/>
              <a:t>Create</a:t>
            </a:r>
            <a:r>
              <a:rPr lang="zh-TW" altLang="en-US" sz="1100" b="1" dirty="0"/>
              <a:t> </a:t>
            </a:r>
            <a:r>
              <a:rPr lang="en-US" altLang="zh-TW" sz="1100" b="1" dirty="0"/>
              <a:t>Ix</a:t>
            </a:r>
            <a:r>
              <a:rPr lang="en-US" altLang="zh-TW" sz="1100" b="1" baseline="30000" dirty="0"/>
              <a:t>2</a:t>
            </a:r>
            <a:r>
              <a:rPr lang="en-US" altLang="zh-TW" sz="1100" b="1" dirty="0"/>
              <a:t>,</a:t>
            </a:r>
            <a:r>
              <a:rPr lang="zh-TW" altLang="en-US" sz="1100" b="1" dirty="0"/>
              <a:t> </a:t>
            </a:r>
            <a:r>
              <a:rPr lang="en-US" altLang="zh-TW" sz="1100" b="1" dirty="0"/>
              <a:t>Iy</a:t>
            </a:r>
            <a:r>
              <a:rPr lang="en-US" altLang="zh-TW" sz="1100" b="1" baseline="30000" dirty="0"/>
              <a:t>2</a:t>
            </a:r>
            <a:r>
              <a:rPr lang="zh-TW" altLang="en-US" sz="1100" b="1" dirty="0"/>
              <a:t> </a:t>
            </a:r>
            <a:r>
              <a:rPr lang="en-US" altLang="zh-TW" sz="1100" b="1" dirty="0"/>
              <a:t>and</a:t>
            </a:r>
            <a:r>
              <a:rPr lang="zh-TW" altLang="en-US" sz="1100" b="1" dirty="0"/>
              <a:t> </a:t>
            </a:r>
            <a:r>
              <a:rPr lang="en-US" altLang="zh-TW" sz="1100" b="1" dirty="0"/>
              <a:t>lxy</a:t>
            </a:r>
            <a:r>
              <a:rPr lang="en-US" altLang="zh-TW" sz="1100" b="1" baseline="30000" dirty="0"/>
              <a:t>2</a:t>
            </a:r>
            <a:r>
              <a:rPr lang="zh-TW" altLang="en-US" sz="1100" b="1" baseline="30000" dirty="0"/>
              <a:t> </a:t>
            </a:r>
            <a:r>
              <a:rPr lang="en-US" altLang="zh-TW" sz="1100" b="1" dirty="0"/>
              <a:t>[n,</a:t>
            </a:r>
            <a:r>
              <a:rPr lang="zh-TW" altLang="en-US" sz="1100" b="1" dirty="0"/>
              <a:t> </a:t>
            </a:r>
            <a:r>
              <a:rPr lang="en-US" altLang="zh-TW" sz="1100" b="1" dirty="0"/>
              <a:t>3,</a:t>
            </a:r>
            <a:r>
              <a:rPr lang="zh-TW" altLang="en-US" sz="1100" b="1" dirty="0"/>
              <a:t> </a:t>
            </a:r>
            <a:r>
              <a:rPr lang="en-US" altLang="zh-TW" sz="1100" b="1" dirty="0"/>
              <a:t>h,</a:t>
            </a:r>
            <a:r>
              <a:rPr lang="zh-TW" altLang="en-US" sz="1100" b="1" dirty="0"/>
              <a:t> </a:t>
            </a:r>
            <a:r>
              <a:rPr lang="en-US" altLang="zh-TW" sz="1100" b="1" dirty="0"/>
              <a:t>w]</a:t>
            </a:r>
            <a:r>
              <a:rPr lang="zh-TW" altLang="en-US" sz="1100" b="1" dirty="0"/>
              <a:t> </a:t>
            </a:r>
            <a:r>
              <a:rPr lang="en-US" altLang="zh-TW" sz="1100" b="1" dirty="0">
                <a:solidFill>
                  <a:schemeClr val="accent4">
                    <a:lumMod val="50000"/>
                  </a:schemeClr>
                </a:solidFill>
              </a:rPr>
              <a:t>from</a:t>
            </a:r>
            <a:r>
              <a:rPr lang="zh-TW" altLang="en-US" sz="1100" b="1" dirty="0">
                <a:solidFill>
                  <a:schemeClr val="accent4">
                    <a:lumMod val="50000"/>
                  </a:schemeClr>
                </a:solidFill>
              </a:rPr>
              <a:t> </a:t>
            </a:r>
            <a:r>
              <a:rPr lang="en-US" altLang="zh-TW" sz="1100" b="1" dirty="0">
                <a:solidFill>
                  <a:schemeClr val="accent4">
                    <a:lumMod val="50000"/>
                  </a:schemeClr>
                </a:solidFill>
              </a:rPr>
              <a:t>Harris</a:t>
            </a:r>
            <a:r>
              <a:rPr lang="zh-TW" altLang="en-US" sz="1100" b="1" dirty="0">
                <a:solidFill>
                  <a:schemeClr val="accent4">
                    <a:lumMod val="50000"/>
                  </a:schemeClr>
                </a:solidFill>
              </a:rPr>
              <a:t> </a:t>
            </a:r>
            <a:r>
              <a:rPr lang="en-US" altLang="zh-TW" sz="1100" b="1" dirty="0">
                <a:solidFill>
                  <a:schemeClr val="accent4">
                    <a:lumMod val="50000"/>
                  </a:schemeClr>
                </a:solidFill>
              </a:rPr>
              <a:t>Corner</a:t>
            </a:r>
            <a:r>
              <a:rPr lang="zh-TW" altLang="en-US" sz="1100" b="1" dirty="0">
                <a:solidFill>
                  <a:schemeClr val="accent4">
                    <a:lumMod val="50000"/>
                  </a:schemeClr>
                </a:solidFill>
              </a:rPr>
              <a:t> </a:t>
            </a:r>
            <a:r>
              <a:rPr lang="en-US" altLang="zh-TW" sz="1100" b="1" dirty="0">
                <a:solidFill>
                  <a:schemeClr val="accent4">
                    <a:lumMod val="50000"/>
                  </a:schemeClr>
                </a:solidFill>
              </a:rPr>
              <a:t>Detection</a:t>
            </a:r>
            <a:r>
              <a:rPr lang="zh-TW" altLang="en-US" sz="1100" b="1" dirty="0">
                <a:solidFill>
                  <a:schemeClr val="accent4">
                    <a:lumMod val="50000"/>
                  </a:schemeClr>
                </a:solidFill>
              </a:rPr>
              <a:t> </a:t>
            </a:r>
            <a:r>
              <a:rPr lang="en-US" altLang="zh-TW" sz="1100" b="1" dirty="0">
                <a:solidFill>
                  <a:schemeClr val="accent4">
                    <a:lumMod val="50000"/>
                  </a:schemeClr>
                </a:solidFill>
              </a:rPr>
              <a:t>Algorithm</a:t>
            </a:r>
            <a:r>
              <a:rPr lang="zh-TW" altLang="en-US" sz="1100" b="1" dirty="0">
                <a:solidFill>
                  <a:schemeClr val="accent4">
                    <a:lumMod val="50000"/>
                  </a:schemeClr>
                </a:solidFill>
              </a:rPr>
              <a:t> </a:t>
            </a:r>
            <a:r>
              <a:rPr lang="en-US" altLang="zh-TW" sz="1100" b="1" dirty="0">
                <a:solidFill>
                  <a:schemeClr val="accent4">
                    <a:lumMod val="50000"/>
                  </a:schemeClr>
                </a:solidFill>
              </a:rPr>
              <a:t>step</a:t>
            </a:r>
            <a:r>
              <a:rPr lang="zh-TW" altLang="en-US" sz="1100" b="1" dirty="0">
                <a:solidFill>
                  <a:schemeClr val="accent4">
                    <a:lumMod val="50000"/>
                  </a:schemeClr>
                </a:solidFill>
              </a:rPr>
              <a:t> </a:t>
            </a:r>
            <a:r>
              <a:rPr lang="en-US" altLang="zh-TW" sz="1100" b="1" dirty="0">
                <a:solidFill>
                  <a:schemeClr val="accent4">
                    <a:lumMod val="50000"/>
                  </a:schemeClr>
                </a:solidFill>
              </a:rPr>
              <a:t>2</a:t>
            </a:r>
          </a:p>
          <a:p>
            <a:pPr marL="0" indent="0">
              <a:buNone/>
            </a:pPr>
            <a:r>
              <a:rPr lang="en-US" altLang="zh-TW" sz="1100" b="1" dirty="0"/>
              <a:t>4</a:t>
            </a:r>
            <a:r>
              <a:rPr lang="en-US" altLang="zh-TW" sz="1100" b="1" baseline="30000" dirty="0"/>
              <a:t>th</a:t>
            </a:r>
            <a:r>
              <a:rPr lang="zh-TW" altLang="en-US" sz="1100" b="1" dirty="0"/>
              <a:t> </a:t>
            </a:r>
            <a:r>
              <a:rPr lang="en-US" altLang="zh-TW" sz="1100" b="1" dirty="0"/>
              <a:t>Layer:</a:t>
            </a:r>
            <a:r>
              <a:rPr lang="zh-TW" altLang="en-US" sz="1100" b="1" dirty="0"/>
              <a:t> </a:t>
            </a:r>
            <a:r>
              <a:rPr lang="en-US" altLang="zh-TW" sz="1100" b="1" dirty="0"/>
              <a:t>Create</a:t>
            </a:r>
            <a:r>
              <a:rPr lang="zh-TW" altLang="en-US" sz="1100" b="1" dirty="0"/>
              <a:t> </a:t>
            </a:r>
            <a:r>
              <a:rPr lang="en-US" altLang="zh-TW" sz="1100" b="1" dirty="0"/>
              <a:t>second</a:t>
            </a:r>
            <a:r>
              <a:rPr lang="zh-TW" altLang="en-US" sz="1100" b="1" dirty="0"/>
              <a:t> </a:t>
            </a:r>
            <a:r>
              <a:rPr lang="en-US" altLang="zh-TW" sz="1100" b="1" dirty="0"/>
              <a:t>moment</a:t>
            </a:r>
            <a:r>
              <a:rPr lang="zh-TW" altLang="en-US" sz="1100" b="1" dirty="0"/>
              <a:t> </a:t>
            </a:r>
            <a:r>
              <a:rPr lang="en-US" altLang="zh-TW" sz="1100" b="1" dirty="0">
                <a:solidFill>
                  <a:schemeClr val="tx1"/>
                </a:solidFill>
              </a:rPr>
              <a:t>M</a:t>
            </a:r>
            <a:r>
              <a:rPr lang="zh-TW" altLang="en-US" sz="1100" b="1" dirty="0"/>
              <a:t> </a:t>
            </a:r>
            <a:r>
              <a:rPr lang="en-US" altLang="zh-TW" sz="1100" b="1" dirty="0"/>
              <a:t>by</a:t>
            </a:r>
            <a:r>
              <a:rPr lang="zh-TW" altLang="en-US" sz="1100" b="1" dirty="0"/>
              <a:t> </a:t>
            </a:r>
            <a:r>
              <a:rPr lang="en-US" altLang="zh-TW" sz="1100" b="1" dirty="0"/>
              <a:t>gaussian</a:t>
            </a:r>
            <a:r>
              <a:rPr lang="zh-TW" altLang="en-US" sz="1100" b="1" dirty="0"/>
              <a:t> </a:t>
            </a:r>
            <a:r>
              <a:rPr lang="en-US" altLang="zh-TW" sz="1100" b="1" dirty="0"/>
              <a:t>filters</a:t>
            </a:r>
            <a:r>
              <a:rPr lang="zh-TW" altLang="en-US" sz="1100" b="1" dirty="0"/>
              <a:t> </a:t>
            </a:r>
            <a:r>
              <a:rPr lang="en-US" altLang="zh-TW" sz="1100" b="1" dirty="0"/>
              <a:t>[n,</a:t>
            </a:r>
            <a:r>
              <a:rPr lang="zh-TW" altLang="en-US" sz="1100" b="1" dirty="0"/>
              <a:t> </a:t>
            </a:r>
            <a:r>
              <a:rPr lang="en-US" altLang="zh-TW" sz="1100" b="1" dirty="0"/>
              <a:t>3,</a:t>
            </a:r>
            <a:r>
              <a:rPr lang="zh-TW" altLang="en-US" sz="1100" b="1" dirty="0"/>
              <a:t> </a:t>
            </a:r>
            <a:r>
              <a:rPr lang="en-US" altLang="zh-TW" sz="1100" b="1" dirty="0"/>
              <a:t>h,</a:t>
            </a:r>
            <a:r>
              <a:rPr lang="zh-TW" altLang="en-US" sz="1100" b="1" dirty="0"/>
              <a:t> </a:t>
            </a:r>
            <a:r>
              <a:rPr lang="en-US" altLang="zh-TW" sz="1100" b="1" dirty="0"/>
              <a:t>w]</a:t>
            </a:r>
            <a:r>
              <a:rPr lang="zh-TW" altLang="en-US" sz="1100" b="1" dirty="0"/>
              <a:t> </a:t>
            </a:r>
            <a:r>
              <a:rPr lang="en-US" altLang="zh-TW" sz="1100" b="1" dirty="0">
                <a:solidFill>
                  <a:schemeClr val="accent4">
                    <a:lumMod val="50000"/>
                  </a:schemeClr>
                </a:solidFill>
              </a:rPr>
              <a:t>from</a:t>
            </a:r>
            <a:r>
              <a:rPr lang="zh-TW" altLang="en-US" sz="1100" b="1" dirty="0">
                <a:solidFill>
                  <a:schemeClr val="accent4">
                    <a:lumMod val="50000"/>
                  </a:schemeClr>
                </a:solidFill>
              </a:rPr>
              <a:t> </a:t>
            </a:r>
            <a:r>
              <a:rPr lang="en-US" altLang="zh-TW" sz="1100" b="1" dirty="0">
                <a:solidFill>
                  <a:schemeClr val="accent4">
                    <a:lumMod val="50000"/>
                  </a:schemeClr>
                </a:solidFill>
              </a:rPr>
              <a:t>Harris</a:t>
            </a:r>
            <a:r>
              <a:rPr lang="zh-TW" altLang="en-US" sz="1100" b="1" dirty="0">
                <a:solidFill>
                  <a:schemeClr val="accent4">
                    <a:lumMod val="50000"/>
                  </a:schemeClr>
                </a:solidFill>
              </a:rPr>
              <a:t> </a:t>
            </a:r>
            <a:r>
              <a:rPr lang="en-US" altLang="zh-TW" sz="1100" b="1" dirty="0">
                <a:solidFill>
                  <a:schemeClr val="accent4">
                    <a:lumMod val="50000"/>
                  </a:schemeClr>
                </a:solidFill>
              </a:rPr>
              <a:t>Corner</a:t>
            </a:r>
            <a:r>
              <a:rPr lang="zh-TW" altLang="en-US" sz="1100" b="1" dirty="0">
                <a:solidFill>
                  <a:schemeClr val="accent4">
                    <a:lumMod val="50000"/>
                  </a:schemeClr>
                </a:solidFill>
              </a:rPr>
              <a:t> </a:t>
            </a:r>
            <a:r>
              <a:rPr lang="en-US" altLang="zh-TW" sz="1100" b="1" dirty="0">
                <a:solidFill>
                  <a:schemeClr val="accent4">
                    <a:lumMod val="50000"/>
                  </a:schemeClr>
                </a:solidFill>
              </a:rPr>
              <a:t>Detection</a:t>
            </a:r>
            <a:r>
              <a:rPr lang="zh-TW" altLang="en-US" sz="1100" b="1" dirty="0">
                <a:solidFill>
                  <a:schemeClr val="accent4">
                    <a:lumMod val="50000"/>
                  </a:schemeClr>
                </a:solidFill>
              </a:rPr>
              <a:t> </a:t>
            </a:r>
            <a:r>
              <a:rPr lang="en-US" altLang="zh-TW" sz="1100" b="1" dirty="0">
                <a:solidFill>
                  <a:schemeClr val="accent4">
                    <a:lumMod val="50000"/>
                  </a:schemeClr>
                </a:solidFill>
              </a:rPr>
              <a:t>Algorithm</a:t>
            </a:r>
            <a:r>
              <a:rPr lang="zh-TW" altLang="en-US" sz="1100" b="1" dirty="0">
                <a:solidFill>
                  <a:schemeClr val="accent4">
                    <a:lumMod val="50000"/>
                  </a:schemeClr>
                </a:solidFill>
              </a:rPr>
              <a:t> </a:t>
            </a:r>
            <a:r>
              <a:rPr lang="en-US" altLang="zh-TW" sz="1100" b="1" dirty="0">
                <a:solidFill>
                  <a:schemeClr val="accent4">
                    <a:lumMod val="50000"/>
                  </a:schemeClr>
                </a:solidFill>
              </a:rPr>
              <a:t>step</a:t>
            </a:r>
            <a:r>
              <a:rPr lang="zh-TW" altLang="en-US" sz="1100" b="1" dirty="0">
                <a:solidFill>
                  <a:schemeClr val="accent4">
                    <a:lumMod val="50000"/>
                  </a:schemeClr>
                </a:solidFill>
              </a:rPr>
              <a:t> </a:t>
            </a:r>
            <a:r>
              <a:rPr lang="en-US" altLang="zh-TW" sz="1100" b="1" dirty="0">
                <a:solidFill>
                  <a:schemeClr val="accent4">
                    <a:lumMod val="50000"/>
                  </a:schemeClr>
                </a:solidFill>
              </a:rPr>
              <a:t>3</a:t>
            </a:r>
            <a:endParaRPr lang="en-US" altLang="zh-TW" sz="1100" b="1" dirty="0"/>
          </a:p>
          <a:p>
            <a:pPr marL="0" indent="0">
              <a:buNone/>
            </a:pPr>
            <a:r>
              <a:rPr lang="en-US" altLang="zh-TW" sz="1100" b="1" dirty="0"/>
              <a:t>5</a:t>
            </a:r>
            <a:r>
              <a:rPr lang="en-US" altLang="zh-TW" sz="1100" b="1" baseline="30000" dirty="0"/>
              <a:t>th</a:t>
            </a:r>
            <a:r>
              <a:rPr lang="zh-TW" altLang="en-US" sz="1100" b="1" dirty="0"/>
              <a:t> </a:t>
            </a:r>
            <a:r>
              <a:rPr lang="en-US" altLang="zh-TW" sz="1100" b="1" dirty="0"/>
              <a:t>Layer:</a:t>
            </a:r>
            <a:r>
              <a:rPr lang="zh-TW" altLang="en-US" sz="1100" b="1" dirty="0"/>
              <a:t> </a:t>
            </a:r>
            <a:r>
              <a:rPr lang="en-US" altLang="zh-TW" sz="1100" b="1" dirty="0"/>
              <a:t>Calculate</a:t>
            </a:r>
            <a:r>
              <a:rPr lang="zh-TW" altLang="en-US" sz="1100" b="1" dirty="0"/>
              <a:t> </a:t>
            </a:r>
            <a:r>
              <a:rPr lang="en-US" altLang="zh-TW" sz="1100" b="1" dirty="0"/>
              <a:t>Harris</a:t>
            </a:r>
            <a:r>
              <a:rPr lang="zh-TW" altLang="en-US" sz="1100" b="1" dirty="0"/>
              <a:t> </a:t>
            </a:r>
            <a:r>
              <a:rPr lang="en-US" altLang="zh-TW" sz="1100" b="1" dirty="0"/>
              <a:t>corner</a:t>
            </a:r>
            <a:r>
              <a:rPr lang="zh-TW" altLang="en-US" sz="1100" b="1" dirty="0"/>
              <a:t> </a:t>
            </a:r>
            <a:r>
              <a:rPr lang="en-US" altLang="zh-TW" sz="1100" b="1" dirty="0"/>
              <a:t>score</a:t>
            </a:r>
            <a:r>
              <a:rPr lang="zh-TW" altLang="en-US" sz="1100" b="1" dirty="0"/>
              <a:t> </a:t>
            </a:r>
            <a:r>
              <a:rPr lang="en-US" altLang="zh-TW" sz="1100" b="1" dirty="0">
                <a:solidFill>
                  <a:schemeClr val="tx1"/>
                </a:solidFill>
              </a:rPr>
              <a:t>R</a:t>
            </a:r>
            <a:r>
              <a:rPr lang="zh-TW" altLang="en-US" sz="1100" b="1" dirty="0"/>
              <a:t> </a:t>
            </a:r>
            <a:r>
              <a:rPr lang="en-US" altLang="zh-TW" sz="1100" b="1" dirty="0"/>
              <a:t>=</a:t>
            </a:r>
            <a:r>
              <a:rPr lang="zh-TW" altLang="en-US" sz="1100" b="1" dirty="0"/>
              <a:t> </a:t>
            </a:r>
            <a:r>
              <a:rPr lang="en-US" altLang="zh-TW" sz="1100" b="1" dirty="0"/>
              <a:t>det(</a:t>
            </a:r>
            <a:r>
              <a:rPr lang="en-US" altLang="zh-TW" sz="1100" b="1" dirty="0">
                <a:solidFill>
                  <a:schemeClr val="tx1"/>
                </a:solidFill>
              </a:rPr>
              <a:t>M</a:t>
            </a:r>
            <a:r>
              <a:rPr lang="en-US" altLang="zh-TW" sz="1100" b="1" dirty="0"/>
              <a:t>)</a:t>
            </a:r>
            <a:r>
              <a:rPr lang="zh-TW" altLang="en-US" sz="1100" b="1" dirty="0"/>
              <a:t> </a:t>
            </a:r>
            <a:r>
              <a:rPr lang="en-US" altLang="zh-TW" sz="1100" b="1" dirty="0"/>
              <a:t>–</a:t>
            </a:r>
            <a:r>
              <a:rPr lang="zh-TW" altLang="en-US" sz="1100" b="1" dirty="0"/>
              <a:t> </a:t>
            </a:r>
            <a:r>
              <a:rPr lang="en-US" altLang="zh-TW" sz="1100" b="1" dirty="0"/>
              <a:t>alpha(trace(</a:t>
            </a:r>
            <a:r>
              <a:rPr lang="en-US" altLang="zh-TW" sz="1100" b="1" dirty="0">
                <a:solidFill>
                  <a:schemeClr val="tx1"/>
                </a:solidFill>
              </a:rPr>
              <a:t>M</a:t>
            </a:r>
            <a:r>
              <a:rPr lang="en-US" altLang="zh-TW" sz="1100" b="1" dirty="0"/>
              <a:t>))</a:t>
            </a:r>
            <a:r>
              <a:rPr lang="en-US" altLang="zh-TW" sz="1100" b="1" baseline="30000" dirty="0"/>
              <a:t>2</a:t>
            </a:r>
            <a:r>
              <a:rPr lang="zh-TW" altLang="en-US" sz="1100" b="1" dirty="0"/>
              <a:t> </a:t>
            </a:r>
            <a:r>
              <a:rPr lang="en-US" altLang="zh-TW" sz="1100" b="1" dirty="0"/>
              <a:t>[n,</a:t>
            </a:r>
            <a:r>
              <a:rPr lang="zh-TW" altLang="en-US" sz="1100" b="1" dirty="0"/>
              <a:t> </a:t>
            </a:r>
            <a:r>
              <a:rPr lang="en-US" altLang="zh-TW" sz="1100" b="1" dirty="0"/>
              <a:t>1,</a:t>
            </a:r>
            <a:r>
              <a:rPr lang="zh-TW" altLang="en-US" sz="1100" b="1" dirty="0"/>
              <a:t> </a:t>
            </a:r>
            <a:r>
              <a:rPr lang="en-US" altLang="zh-TW" sz="1100" b="1" dirty="0"/>
              <a:t>h,</a:t>
            </a:r>
            <a:r>
              <a:rPr lang="zh-TW" altLang="en-US" sz="1100" b="1" dirty="0"/>
              <a:t> </a:t>
            </a:r>
            <a:r>
              <a:rPr lang="en-US" altLang="zh-TW" sz="1100" b="1" dirty="0"/>
              <a:t>w]</a:t>
            </a:r>
            <a:r>
              <a:rPr lang="zh-TW" altLang="en-US" sz="1100" b="1" dirty="0"/>
              <a:t> </a:t>
            </a:r>
            <a:r>
              <a:rPr lang="en-US" altLang="zh-TW" sz="1100" b="1" dirty="0">
                <a:solidFill>
                  <a:schemeClr val="accent4">
                    <a:lumMod val="50000"/>
                  </a:schemeClr>
                </a:solidFill>
              </a:rPr>
              <a:t>from</a:t>
            </a:r>
            <a:r>
              <a:rPr lang="zh-TW" altLang="en-US" sz="1100" b="1" dirty="0">
                <a:solidFill>
                  <a:schemeClr val="accent4">
                    <a:lumMod val="50000"/>
                  </a:schemeClr>
                </a:solidFill>
              </a:rPr>
              <a:t> </a:t>
            </a:r>
            <a:r>
              <a:rPr lang="en-US" altLang="zh-TW" sz="1100" b="1" dirty="0">
                <a:solidFill>
                  <a:schemeClr val="accent4">
                    <a:lumMod val="50000"/>
                  </a:schemeClr>
                </a:solidFill>
              </a:rPr>
              <a:t>Harris</a:t>
            </a:r>
            <a:r>
              <a:rPr lang="zh-TW" altLang="en-US" sz="1100" b="1" dirty="0">
                <a:solidFill>
                  <a:schemeClr val="accent4">
                    <a:lumMod val="50000"/>
                  </a:schemeClr>
                </a:solidFill>
              </a:rPr>
              <a:t> </a:t>
            </a:r>
            <a:r>
              <a:rPr lang="en-US" altLang="zh-TW" sz="1100" b="1" dirty="0">
                <a:solidFill>
                  <a:schemeClr val="accent4">
                    <a:lumMod val="50000"/>
                  </a:schemeClr>
                </a:solidFill>
              </a:rPr>
              <a:t>Corner</a:t>
            </a:r>
            <a:r>
              <a:rPr lang="zh-TW" altLang="en-US" sz="1100" b="1" dirty="0">
                <a:solidFill>
                  <a:schemeClr val="accent4">
                    <a:lumMod val="50000"/>
                  </a:schemeClr>
                </a:solidFill>
              </a:rPr>
              <a:t> </a:t>
            </a:r>
            <a:r>
              <a:rPr lang="en-US" altLang="zh-TW" sz="1100" b="1" dirty="0">
                <a:solidFill>
                  <a:schemeClr val="accent4">
                    <a:lumMod val="50000"/>
                  </a:schemeClr>
                </a:solidFill>
              </a:rPr>
              <a:t>Detection</a:t>
            </a:r>
            <a:r>
              <a:rPr lang="zh-TW" altLang="en-US" sz="1100" b="1" dirty="0">
                <a:solidFill>
                  <a:schemeClr val="accent4">
                    <a:lumMod val="50000"/>
                  </a:schemeClr>
                </a:solidFill>
              </a:rPr>
              <a:t> </a:t>
            </a:r>
            <a:r>
              <a:rPr lang="en-US" altLang="zh-TW" sz="1100" b="1" dirty="0">
                <a:solidFill>
                  <a:schemeClr val="accent4">
                    <a:lumMod val="50000"/>
                  </a:schemeClr>
                </a:solidFill>
              </a:rPr>
              <a:t>Algorithm</a:t>
            </a:r>
            <a:r>
              <a:rPr lang="zh-TW" altLang="en-US" sz="1100" b="1" dirty="0">
                <a:solidFill>
                  <a:schemeClr val="accent4">
                    <a:lumMod val="50000"/>
                  </a:schemeClr>
                </a:solidFill>
              </a:rPr>
              <a:t> </a:t>
            </a:r>
            <a:r>
              <a:rPr lang="en-US" altLang="zh-TW" sz="1100" b="1" dirty="0">
                <a:solidFill>
                  <a:schemeClr val="accent4">
                    <a:lumMod val="50000"/>
                  </a:schemeClr>
                </a:solidFill>
              </a:rPr>
              <a:t>step</a:t>
            </a:r>
            <a:r>
              <a:rPr lang="zh-TW" altLang="en-US" sz="1100" b="1" dirty="0">
                <a:solidFill>
                  <a:schemeClr val="accent4">
                    <a:lumMod val="50000"/>
                  </a:schemeClr>
                </a:solidFill>
              </a:rPr>
              <a:t> </a:t>
            </a:r>
            <a:r>
              <a:rPr lang="en-US" altLang="zh-TW" sz="1100" b="1" dirty="0">
                <a:solidFill>
                  <a:schemeClr val="accent4">
                    <a:lumMod val="50000"/>
                  </a:schemeClr>
                </a:solidFill>
              </a:rPr>
              <a:t>4</a:t>
            </a:r>
            <a:r>
              <a:rPr lang="zh-TW" altLang="en-US" sz="1100" b="1" dirty="0">
                <a:solidFill>
                  <a:schemeClr val="accent4">
                    <a:lumMod val="50000"/>
                  </a:schemeClr>
                </a:solidFill>
              </a:rPr>
              <a:t> </a:t>
            </a:r>
            <a:endParaRPr lang="en-US" altLang="zh-TW" sz="1100" b="1" dirty="0">
              <a:solidFill>
                <a:schemeClr val="accent4">
                  <a:lumMod val="50000"/>
                </a:schemeClr>
              </a:solidFill>
            </a:endParaRPr>
          </a:p>
          <a:p>
            <a:pPr marL="0" indent="0">
              <a:buNone/>
            </a:pPr>
            <a:r>
              <a:rPr lang="en-US" altLang="zh-TW" sz="1100" b="1" dirty="0"/>
              <a:t>6</a:t>
            </a:r>
            <a:r>
              <a:rPr lang="en-US" altLang="zh-TW" sz="1100" b="1" baseline="30000" dirty="0"/>
              <a:t>th</a:t>
            </a:r>
            <a:r>
              <a:rPr lang="zh-TW" altLang="en-US" sz="1100" b="1" dirty="0"/>
              <a:t> </a:t>
            </a:r>
            <a:r>
              <a:rPr lang="en-US" altLang="zh-TW" sz="1100" b="1" dirty="0"/>
              <a:t>Layer:</a:t>
            </a:r>
            <a:r>
              <a:rPr lang="zh-TW" altLang="en-US" sz="1100" b="1" dirty="0"/>
              <a:t> </a:t>
            </a:r>
            <a:r>
              <a:rPr lang="en-US" altLang="zh-TW" sz="1100" b="1" dirty="0"/>
              <a:t>Calculate</a:t>
            </a:r>
            <a:r>
              <a:rPr lang="zh-TW" altLang="en-US" sz="1100" b="1" dirty="0"/>
              <a:t> </a:t>
            </a:r>
            <a:r>
              <a:rPr lang="en-US" altLang="zh-TW" sz="1100" b="1" dirty="0"/>
              <a:t>non-maximum</a:t>
            </a:r>
            <a:r>
              <a:rPr lang="zh-TW" altLang="en-US" sz="1100" b="1" dirty="0"/>
              <a:t> </a:t>
            </a:r>
            <a:r>
              <a:rPr lang="en-US" altLang="zh-TW" sz="1100" b="1" dirty="0"/>
              <a:t>suppression(NMS)</a:t>
            </a:r>
            <a:r>
              <a:rPr lang="zh-TW" altLang="en-US" sz="1100" b="1" dirty="0"/>
              <a:t> </a:t>
            </a:r>
            <a:r>
              <a:rPr lang="en-US" altLang="zh-TW" sz="1100" b="1" dirty="0">
                <a:solidFill>
                  <a:schemeClr val="accent4">
                    <a:lumMod val="50000"/>
                  </a:schemeClr>
                </a:solidFill>
              </a:rPr>
              <a:t>from</a:t>
            </a:r>
            <a:r>
              <a:rPr lang="zh-TW" altLang="en-US" sz="1100" b="1" dirty="0">
                <a:solidFill>
                  <a:schemeClr val="accent4">
                    <a:lumMod val="50000"/>
                  </a:schemeClr>
                </a:solidFill>
              </a:rPr>
              <a:t> </a:t>
            </a:r>
            <a:r>
              <a:rPr lang="en-US" altLang="zh-TW" sz="1100" b="1" dirty="0">
                <a:solidFill>
                  <a:schemeClr val="accent4">
                    <a:lumMod val="50000"/>
                  </a:schemeClr>
                </a:solidFill>
              </a:rPr>
              <a:t>Harris</a:t>
            </a:r>
            <a:r>
              <a:rPr lang="zh-TW" altLang="en-US" sz="1100" b="1" dirty="0">
                <a:solidFill>
                  <a:schemeClr val="accent4">
                    <a:lumMod val="50000"/>
                  </a:schemeClr>
                </a:solidFill>
              </a:rPr>
              <a:t> </a:t>
            </a:r>
            <a:r>
              <a:rPr lang="en-US" altLang="zh-TW" sz="1100" b="1" dirty="0">
                <a:solidFill>
                  <a:schemeClr val="accent4">
                    <a:lumMod val="50000"/>
                  </a:schemeClr>
                </a:solidFill>
              </a:rPr>
              <a:t>Corner</a:t>
            </a:r>
            <a:r>
              <a:rPr lang="zh-TW" altLang="en-US" sz="1100" b="1" dirty="0">
                <a:solidFill>
                  <a:schemeClr val="accent4">
                    <a:lumMod val="50000"/>
                  </a:schemeClr>
                </a:solidFill>
              </a:rPr>
              <a:t> </a:t>
            </a:r>
            <a:r>
              <a:rPr lang="en-US" altLang="zh-TW" sz="1100" b="1" dirty="0">
                <a:solidFill>
                  <a:schemeClr val="accent4">
                    <a:lumMod val="50000"/>
                  </a:schemeClr>
                </a:solidFill>
              </a:rPr>
              <a:t>Detection</a:t>
            </a:r>
            <a:r>
              <a:rPr lang="zh-TW" altLang="en-US" sz="1100" b="1" dirty="0">
                <a:solidFill>
                  <a:schemeClr val="accent4">
                    <a:lumMod val="50000"/>
                  </a:schemeClr>
                </a:solidFill>
              </a:rPr>
              <a:t> </a:t>
            </a:r>
            <a:r>
              <a:rPr lang="en-US" altLang="zh-TW" sz="1100" b="1" dirty="0">
                <a:solidFill>
                  <a:schemeClr val="accent4">
                    <a:lumMod val="50000"/>
                  </a:schemeClr>
                </a:solidFill>
              </a:rPr>
              <a:t>Algorithm</a:t>
            </a:r>
            <a:r>
              <a:rPr lang="zh-TW" altLang="en-US" sz="1100" b="1" dirty="0">
                <a:solidFill>
                  <a:schemeClr val="accent4">
                    <a:lumMod val="50000"/>
                  </a:schemeClr>
                </a:solidFill>
              </a:rPr>
              <a:t> </a:t>
            </a:r>
            <a:r>
              <a:rPr lang="en-US" altLang="zh-TW" sz="1100" b="1" dirty="0">
                <a:solidFill>
                  <a:schemeClr val="accent4">
                    <a:lumMod val="50000"/>
                  </a:schemeClr>
                </a:solidFill>
              </a:rPr>
              <a:t>step</a:t>
            </a:r>
            <a:r>
              <a:rPr lang="zh-TW" altLang="en-US" sz="1100" b="1" dirty="0">
                <a:solidFill>
                  <a:schemeClr val="accent4">
                    <a:lumMod val="50000"/>
                  </a:schemeClr>
                </a:solidFill>
              </a:rPr>
              <a:t> </a:t>
            </a:r>
            <a:r>
              <a:rPr lang="en-US" altLang="zh-TW" sz="1100" b="1" dirty="0">
                <a:solidFill>
                  <a:schemeClr val="accent4">
                    <a:lumMod val="50000"/>
                  </a:schemeClr>
                </a:solidFill>
              </a:rPr>
              <a:t>5</a:t>
            </a:r>
            <a:endParaRPr lang="en-US" altLang="zh-TW" sz="1100" b="1" dirty="0"/>
          </a:p>
          <a:p>
            <a:pPr marL="0" indent="0">
              <a:buNone/>
            </a:pPr>
            <a:r>
              <a:rPr lang="en-US" altLang="zh-TW" sz="1100" b="1" dirty="0"/>
              <a:t>Last</a:t>
            </a:r>
            <a:r>
              <a:rPr lang="zh-TW" altLang="en-US" sz="1100" b="1" dirty="0"/>
              <a:t> </a:t>
            </a:r>
            <a:r>
              <a:rPr lang="en-US" altLang="zh-TW" sz="1100" b="1" dirty="0"/>
              <a:t>steep:</a:t>
            </a:r>
            <a:r>
              <a:rPr lang="zh-TW" altLang="en-US" sz="1100" b="1" dirty="0"/>
              <a:t> </a:t>
            </a:r>
            <a:r>
              <a:rPr lang="en-US" altLang="zh-TW" sz="1100" b="1" dirty="0"/>
              <a:t>Locate</a:t>
            </a:r>
            <a:r>
              <a:rPr lang="zh-TW" altLang="en-US" sz="1100" b="1" dirty="0"/>
              <a:t> </a:t>
            </a:r>
            <a:r>
              <a:rPr lang="en-US" altLang="zh-TW" sz="1100" b="1" dirty="0"/>
              <a:t>the</a:t>
            </a:r>
            <a:r>
              <a:rPr lang="zh-TW" altLang="en-US" sz="1100" b="1" dirty="0"/>
              <a:t> </a:t>
            </a:r>
            <a:r>
              <a:rPr lang="en-US" altLang="zh-TW" sz="1100" b="1" dirty="0"/>
              <a:t>interesting</a:t>
            </a:r>
            <a:r>
              <a:rPr lang="zh-TW" altLang="en-US" sz="1100" b="1" dirty="0"/>
              <a:t> </a:t>
            </a:r>
            <a:r>
              <a:rPr lang="en-US" altLang="zh-TW" sz="1100" b="1" dirty="0"/>
              <a:t>points</a:t>
            </a:r>
            <a:r>
              <a:rPr lang="zh-TW" altLang="en-US" sz="1100" b="1" dirty="0"/>
              <a:t> </a:t>
            </a:r>
            <a:r>
              <a:rPr lang="en-US" altLang="zh-TW" sz="1100" b="1" dirty="0"/>
              <a:t>on</a:t>
            </a:r>
            <a:r>
              <a:rPr lang="zh-TW" altLang="en-US" sz="1100" b="1" dirty="0"/>
              <a:t> </a:t>
            </a:r>
            <a:r>
              <a:rPr lang="en-US" altLang="zh-TW" sz="1100" b="1" dirty="0"/>
              <a:t>original</a:t>
            </a:r>
            <a:r>
              <a:rPr lang="zh-TW" altLang="en-US" sz="1100" b="1" dirty="0"/>
              <a:t> </a:t>
            </a:r>
            <a:r>
              <a:rPr lang="en-US" altLang="zh-TW" sz="1100" b="1" dirty="0"/>
              <a:t>image.</a:t>
            </a:r>
          </a:p>
          <a:p>
            <a:pPr marL="0" indent="0">
              <a:buNone/>
            </a:pPr>
            <a:endParaRPr lang="en-US" altLang="zh-TW" sz="1100" b="1" dirty="0"/>
          </a:p>
          <a:p>
            <a:pPr marL="0" indent="0">
              <a:buNone/>
            </a:pPr>
            <a:r>
              <a:rPr lang="en-US" altLang="zh-TW" sz="1100" b="1" dirty="0">
                <a:solidFill>
                  <a:schemeClr val="accent4">
                    <a:lumMod val="50000"/>
                  </a:schemeClr>
                </a:solidFill>
              </a:rPr>
              <a:t>Harris</a:t>
            </a:r>
            <a:r>
              <a:rPr lang="zh-TW" altLang="en-US" sz="1100" b="1" dirty="0">
                <a:solidFill>
                  <a:schemeClr val="accent4">
                    <a:lumMod val="50000"/>
                  </a:schemeClr>
                </a:solidFill>
              </a:rPr>
              <a:t> </a:t>
            </a:r>
            <a:r>
              <a:rPr lang="en-US" altLang="zh-TW" sz="1100" b="1" dirty="0">
                <a:solidFill>
                  <a:schemeClr val="accent4">
                    <a:lumMod val="50000"/>
                  </a:schemeClr>
                </a:solidFill>
              </a:rPr>
              <a:t>Corner</a:t>
            </a:r>
            <a:r>
              <a:rPr lang="zh-TW" altLang="en-US" sz="1100" b="1" dirty="0">
                <a:solidFill>
                  <a:schemeClr val="accent4">
                    <a:lumMod val="50000"/>
                  </a:schemeClr>
                </a:solidFill>
              </a:rPr>
              <a:t> </a:t>
            </a:r>
            <a:r>
              <a:rPr lang="en-US" altLang="zh-TW" sz="1100" b="1" dirty="0">
                <a:solidFill>
                  <a:schemeClr val="accent4">
                    <a:lumMod val="50000"/>
                  </a:schemeClr>
                </a:solidFill>
              </a:rPr>
              <a:t>Detection</a:t>
            </a:r>
            <a:r>
              <a:rPr lang="zh-TW" altLang="en-US" sz="1100" b="1" dirty="0">
                <a:solidFill>
                  <a:schemeClr val="accent4">
                    <a:lumMod val="50000"/>
                  </a:schemeClr>
                </a:solidFill>
              </a:rPr>
              <a:t> </a:t>
            </a:r>
            <a:r>
              <a:rPr lang="en-US" altLang="zh-TW" sz="1100" b="1" dirty="0">
                <a:solidFill>
                  <a:schemeClr val="accent4">
                    <a:lumMod val="50000"/>
                  </a:schemeClr>
                </a:solidFill>
              </a:rPr>
              <a:t>Algorithm:</a:t>
            </a:r>
          </a:p>
          <a:p>
            <a:pPr marL="342900" indent="-342900">
              <a:buAutoNum type="arabicPeriod"/>
            </a:pPr>
            <a:r>
              <a:rPr lang="en-US" altLang="zh-TW" sz="1100" b="1" dirty="0">
                <a:solidFill>
                  <a:schemeClr val="accent4">
                    <a:lumMod val="50000"/>
                  </a:schemeClr>
                </a:solidFill>
              </a:rPr>
              <a:t>Color</a:t>
            </a:r>
            <a:r>
              <a:rPr lang="zh-TW" altLang="en-US" sz="1100" b="1" dirty="0">
                <a:solidFill>
                  <a:schemeClr val="accent4">
                    <a:lumMod val="50000"/>
                  </a:schemeClr>
                </a:solidFill>
              </a:rPr>
              <a:t> </a:t>
            </a:r>
            <a:r>
              <a:rPr lang="en-US" altLang="zh-TW" sz="1100" b="1" dirty="0">
                <a:solidFill>
                  <a:schemeClr val="accent4">
                    <a:lumMod val="50000"/>
                  </a:schemeClr>
                </a:solidFill>
              </a:rPr>
              <a:t>to</a:t>
            </a:r>
            <a:r>
              <a:rPr lang="zh-TW" altLang="en-US" sz="1100" b="1" dirty="0">
                <a:solidFill>
                  <a:schemeClr val="accent4">
                    <a:lumMod val="50000"/>
                  </a:schemeClr>
                </a:solidFill>
              </a:rPr>
              <a:t> </a:t>
            </a:r>
            <a:r>
              <a:rPr lang="en-US" altLang="zh-TW" sz="1100" b="1" dirty="0">
                <a:solidFill>
                  <a:schemeClr val="accent4">
                    <a:lumMod val="50000"/>
                  </a:schemeClr>
                </a:solidFill>
              </a:rPr>
              <a:t>grayscale</a:t>
            </a:r>
          </a:p>
          <a:p>
            <a:pPr marL="342900" indent="-342900">
              <a:buAutoNum type="arabicPeriod"/>
            </a:pPr>
            <a:r>
              <a:rPr lang="en-US" altLang="zh-TW" sz="1100" b="1" dirty="0">
                <a:solidFill>
                  <a:schemeClr val="accent4">
                    <a:lumMod val="50000"/>
                  </a:schemeClr>
                </a:solidFill>
              </a:rPr>
              <a:t>Spatial</a:t>
            </a:r>
            <a:r>
              <a:rPr lang="zh-TW" altLang="en-US" sz="1100" b="1" dirty="0">
                <a:solidFill>
                  <a:schemeClr val="accent4">
                    <a:lumMod val="50000"/>
                  </a:schemeClr>
                </a:solidFill>
              </a:rPr>
              <a:t> </a:t>
            </a:r>
            <a:r>
              <a:rPr lang="en-US" altLang="zh-TW" sz="1100" b="1" dirty="0">
                <a:solidFill>
                  <a:schemeClr val="accent4">
                    <a:lumMod val="50000"/>
                  </a:schemeClr>
                </a:solidFill>
              </a:rPr>
              <a:t>derivative</a:t>
            </a:r>
            <a:r>
              <a:rPr lang="zh-TW" altLang="en-US" sz="1100" b="1" dirty="0">
                <a:solidFill>
                  <a:schemeClr val="accent4">
                    <a:lumMod val="50000"/>
                  </a:schemeClr>
                </a:solidFill>
              </a:rPr>
              <a:t> </a:t>
            </a:r>
            <a:r>
              <a:rPr lang="en-US" altLang="zh-TW" sz="1100" b="1" dirty="0">
                <a:solidFill>
                  <a:schemeClr val="accent4">
                    <a:lumMod val="50000"/>
                  </a:schemeClr>
                </a:solidFill>
              </a:rPr>
              <a:t>calculation</a:t>
            </a:r>
          </a:p>
          <a:p>
            <a:pPr marL="342900" indent="-342900">
              <a:buAutoNum type="arabicPeriod"/>
            </a:pPr>
            <a:r>
              <a:rPr lang="en-US" altLang="zh-TW" sz="1100" b="1" dirty="0">
                <a:solidFill>
                  <a:schemeClr val="accent4">
                    <a:lumMod val="50000"/>
                  </a:schemeClr>
                </a:solidFill>
              </a:rPr>
              <a:t>Structure</a:t>
            </a:r>
            <a:r>
              <a:rPr lang="zh-TW" altLang="en-US" sz="1100" b="1" dirty="0">
                <a:solidFill>
                  <a:schemeClr val="accent4">
                    <a:lumMod val="50000"/>
                  </a:schemeClr>
                </a:solidFill>
              </a:rPr>
              <a:t> </a:t>
            </a:r>
            <a:r>
              <a:rPr lang="en-US" altLang="zh-TW" sz="1100" b="1" dirty="0">
                <a:solidFill>
                  <a:schemeClr val="accent4">
                    <a:lumMod val="50000"/>
                  </a:schemeClr>
                </a:solidFill>
              </a:rPr>
              <a:t>tensor</a:t>
            </a:r>
            <a:r>
              <a:rPr lang="zh-TW" altLang="en-US" sz="1100" b="1" dirty="0">
                <a:solidFill>
                  <a:schemeClr val="accent4">
                    <a:lumMod val="50000"/>
                  </a:schemeClr>
                </a:solidFill>
              </a:rPr>
              <a:t> </a:t>
            </a:r>
            <a:r>
              <a:rPr lang="en-US" altLang="zh-TW" sz="1100" b="1" dirty="0">
                <a:solidFill>
                  <a:schemeClr val="accent4">
                    <a:lumMod val="50000"/>
                  </a:schemeClr>
                </a:solidFill>
              </a:rPr>
              <a:t>setup</a:t>
            </a:r>
          </a:p>
          <a:p>
            <a:pPr marL="342900" indent="-342900">
              <a:buAutoNum type="arabicPeriod"/>
            </a:pPr>
            <a:r>
              <a:rPr lang="en-US" altLang="zh-TW" sz="1100" b="1" dirty="0">
                <a:solidFill>
                  <a:schemeClr val="accent4">
                    <a:lumMod val="50000"/>
                  </a:schemeClr>
                </a:solidFill>
              </a:rPr>
              <a:t>Harris</a:t>
            </a:r>
            <a:r>
              <a:rPr lang="zh-TW" altLang="en-US" sz="1100" b="1" dirty="0">
                <a:solidFill>
                  <a:schemeClr val="accent4">
                    <a:lumMod val="50000"/>
                  </a:schemeClr>
                </a:solidFill>
              </a:rPr>
              <a:t> </a:t>
            </a:r>
            <a:r>
              <a:rPr lang="en-US" altLang="zh-TW" sz="1100" b="1" dirty="0">
                <a:solidFill>
                  <a:schemeClr val="accent4">
                    <a:lumMod val="50000"/>
                  </a:schemeClr>
                </a:solidFill>
              </a:rPr>
              <a:t>response</a:t>
            </a:r>
            <a:r>
              <a:rPr lang="zh-TW" altLang="en-US" sz="1100" b="1" dirty="0">
                <a:solidFill>
                  <a:schemeClr val="accent4">
                    <a:lumMod val="50000"/>
                  </a:schemeClr>
                </a:solidFill>
              </a:rPr>
              <a:t> </a:t>
            </a:r>
            <a:r>
              <a:rPr lang="en-US" altLang="zh-TW" sz="1100" b="1" dirty="0">
                <a:solidFill>
                  <a:schemeClr val="accent4">
                    <a:lumMod val="50000"/>
                  </a:schemeClr>
                </a:solidFill>
              </a:rPr>
              <a:t>calculation</a:t>
            </a:r>
          </a:p>
          <a:p>
            <a:pPr marL="342900" indent="-342900">
              <a:buAutoNum type="arabicPeriod"/>
            </a:pPr>
            <a:r>
              <a:rPr lang="en-US" altLang="zh-TW" sz="1100" b="1" dirty="0">
                <a:solidFill>
                  <a:schemeClr val="accent4">
                    <a:lumMod val="50000"/>
                  </a:schemeClr>
                </a:solidFill>
              </a:rPr>
              <a:t>Non-</a:t>
            </a:r>
            <a:r>
              <a:rPr lang="en-US" altLang="zh-TW" sz="1100" b="1" dirty="0" err="1">
                <a:solidFill>
                  <a:schemeClr val="accent4">
                    <a:lumMod val="50000"/>
                  </a:schemeClr>
                </a:solidFill>
              </a:rPr>
              <a:t>maxumum</a:t>
            </a:r>
            <a:r>
              <a:rPr lang="zh-TW" altLang="en-US" sz="1100" b="1" dirty="0">
                <a:solidFill>
                  <a:schemeClr val="accent4">
                    <a:lumMod val="50000"/>
                  </a:schemeClr>
                </a:solidFill>
              </a:rPr>
              <a:t> </a:t>
            </a:r>
            <a:r>
              <a:rPr lang="en-US" altLang="zh-TW" sz="1100" b="1" dirty="0">
                <a:solidFill>
                  <a:schemeClr val="accent4">
                    <a:lumMod val="50000"/>
                  </a:schemeClr>
                </a:solidFill>
              </a:rPr>
              <a:t>suppression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698"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2: </a:t>
            </a:r>
            <a:r>
              <a:rPr lang="en-US" dirty="0" err="1"/>
              <a:t>SiftNet</a:t>
            </a:r>
            <a:endParaRPr dirty="0"/>
          </a:p>
        </p:txBody>
      </p:sp>
      <p:sp>
        <p:nvSpPr>
          <p:cNvPr id="82" name="Google Shape;82;p17"/>
          <p:cNvSpPr txBox="1">
            <a:spLocks noGrp="1"/>
          </p:cNvSpPr>
          <p:nvPr>
            <p:ph type="body" idx="1"/>
          </p:nvPr>
        </p:nvSpPr>
        <p:spPr>
          <a:xfrm>
            <a:off x="311699" y="469302"/>
            <a:ext cx="8520599" cy="749898"/>
          </a:xfrm>
          <a:prstGeom prst="rect">
            <a:avLst/>
          </a:prstGeom>
        </p:spPr>
        <p:txBody>
          <a:bodyPr spcFirstLastPara="1" wrap="square" lIns="91425" tIns="91425" rIns="91425" bIns="91425" anchor="t" anchorCtr="0">
            <a:noAutofit/>
          </a:bodyPr>
          <a:lstStyle/>
          <a:p>
            <a:pPr marL="0" lvl="0" indent="0">
              <a:spcAft>
                <a:spcPts val="1600"/>
              </a:spcAft>
              <a:buNone/>
            </a:pPr>
            <a:r>
              <a:rPr lang="en" dirty="0"/>
              <a:t>&lt;</a:t>
            </a:r>
            <a:r>
              <a:rPr lang="en-US" dirty="0"/>
              <a:t>Describe how the </a:t>
            </a:r>
            <a:r>
              <a:rPr lang="en-US" dirty="0" err="1"/>
              <a:t>SiftNet</a:t>
            </a:r>
            <a:r>
              <a:rPr lang="en-US" dirty="0"/>
              <a:t> you implemented mirrors the Sift Process. (First describe Sift) What does each layer do? How are the operations we perform equivalent?)</a:t>
            </a:r>
            <a:r>
              <a:rPr lang="en" dirty="0"/>
              <a:t>&gt;</a:t>
            </a:r>
            <a:endParaRPr dirty="0"/>
          </a:p>
        </p:txBody>
      </p:sp>
      <p:sp>
        <p:nvSpPr>
          <p:cNvPr id="2" name="Rectangle 1">
            <a:extLst>
              <a:ext uri="{FF2B5EF4-FFF2-40B4-BE49-F238E27FC236}">
                <a16:creationId xmlns:a16="http://schemas.microsoft.com/office/drawing/2014/main" id="{A9F95B9B-D5E8-324B-B23D-A01D5ADB0290}"/>
              </a:ext>
            </a:extLst>
          </p:cNvPr>
          <p:cNvSpPr/>
          <p:nvPr/>
        </p:nvSpPr>
        <p:spPr>
          <a:xfrm>
            <a:off x="1" y="1219200"/>
            <a:ext cx="9144000" cy="3046988"/>
          </a:xfrm>
          <a:prstGeom prst="rect">
            <a:avLst/>
          </a:prstGeom>
        </p:spPr>
        <p:txBody>
          <a:bodyPr wrap="square">
            <a:spAutoFit/>
          </a:bodyPr>
          <a:lstStyle/>
          <a:p>
            <a:r>
              <a:rPr lang="en-US" altLang="zh-TW" sz="1200" b="1" dirty="0" err="1"/>
              <a:t>SIFTNet</a:t>
            </a:r>
            <a:r>
              <a:rPr lang="en-US" altLang="zh-TW" sz="1200" b="1" dirty="0"/>
              <a:t>:</a:t>
            </a:r>
          </a:p>
          <a:p>
            <a:pPr marL="0" indent="0">
              <a:buNone/>
            </a:pPr>
            <a:r>
              <a:rPr lang="en-US" altLang="zh-TW" sz="1200" b="1" dirty="0"/>
              <a:t>1</a:t>
            </a:r>
            <a:r>
              <a:rPr lang="en-US" altLang="zh-TW" sz="1200" b="1" baseline="30000" dirty="0"/>
              <a:t>st</a:t>
            </a:r>
            <a:r>
              <a:rPr lang="zh-TW" altLang="en-US" sz="1200" b="1" dirty="0"/>
              <a:t> </a:t>
            </a:r>
            <a:r>
              <a:rPr lang="en-US" altLang="zh-TW" sz="1200" b="1" dirty="0"/>
              <a:t>Layer:</a:t>
            </a:r>
            <a:r>
              <a:rPr lang="zh-TW" altLang="en-US" sz="1200" b="1" dirty="0"/>
              <a:t> </a:t>
            </a:r>
            <a:r>
              <a:rPr lang="en-US" altLang="zh-TW" sz="1200" b="1" dirty="0"/>
              <a:t>RBG</a:t>
            </a:r>
            <a:r>
              <a:rPr lang="zh-TW" altLang="en-US" sz="1200" b="1" dirty="0"/>
              <a:t> </a:t>
            </a:r>
            <a:r>
              <a:rPr lang="en-US" altLang="zh-TW" sz="1200" b="1" dirty="0"/>
              <a:t>to</a:t>
            </a:r>
            <a:r>
              <a:rPr lang="zh-TW" altLang="en-US" sz="1200" b="1" dirty="0"/>
              <a:t> </a:t>
            </a:r>
            <a:r>
              <a:rPr lang="en-US" altLang="zh-TW" sz="1200" b="1" dirty="0"/>
              <a:t>grayscale</a:t>
            </a:r>
            <a:r>
              <a:rPr lang="zh-TW" altLang="en-US" sz="1200" b="1" dirty="0"/>
              <a:t> </a:t>
            </a:r>
            <a:r>
              <a:rPr lang="en-US" altLang="zh-TW" sz="1200" b="1" dirty="0"/>
              <a:t>[n,</a:t>
            </a:r>
            <a:r>
              <a:rPr lang="zh-TW" altLang="en-US" sz="1200" b="1" dirty="0"/>
              <a:t> </a:t>
            </a:r>
            <a:r>
              <a:rPr lang="en-US" altLang="zh-TW" sz="1200" b="1" dirty="0"/>
              <a:t>1,</a:t>
            </a:r>
            <a:r>
              <a:rPr lang="zh-TW" altLang="en-US" sz="1200" b="1" dirty="0"/>
              <a:t> </a:t>
            </a:r>
            <a:r>
              <a:rPr lang="en-US" altLang="zh-TW" sz="1200" b="1" dirty="0"/>
              <a:t>h,</a:t>
            </a:r>
            <a:r>
              <a:rPr lang="zh-TW" altLang="en-US" sz="1200" b="1" dirty="0"/>
              <a:t> </a:t>
            </a:r>
            <a:r>
              <a:rPr lang="en-US" altLang="zh-TW" sz="1200" b="1" dirty="0"/>
              <a:t>w]</a:t>
            </a:r>
            <a:r>
              <a:rPr lang="zh-TW" altLang="en-US" sz="1200" b="1" dirty="0"/>
              <a:t> </a:t>
            </a:r>
            <a:endParaRPr lang="en-US" altLang="zh-TW" sz="1200" b="1" dirty="0"/>
          </a:p>
          <a:p>
            <a:pPr marL="0" indent="0">
              <a:buNone/>
            </a:pPr>
            <a:r>
              <a:rPr lang="en-US" altLang="zh-TW" sz="1200" b="1" dirty="0"/>
              <a:t>2</a:t>
            </a:r>
            <a:r>
              <a:rPr lang="en-US" altLang="zh-TW" sz="1200" b="1" baseline="30000" dirty="0"/>
              <a:t>nd</a:t>
            </a:r>
            <a:r>
              <a:rPr lang="zh-TW" altLang="en-US" sz="1200" b="1" dirty="0"/>
              <a:t> </a:t>
            </a:r>
            <a:r>
              <a:rPr lang="en-US" altLang="zh-TW" sz="1200" b="1" dirty="0"/>
              <a:t>Layer:</a:t>
            </a:r>
            <a:r>
              <a:rPr lang="zh-TW" altLang="en-US" sz="1200" b="1" dirty="0"/>
              <a:t> </a:t>
            </a:r>
            <a:r>
              <a:rPr lang="en-US" altLang="zh-TW" sz="1200" b="1" dirty="0"/>
              <a:t>Creating</a:t>
            </a:r>
            <a:r>
              <a:rPr lang="zh-TW" altLang="en-US" sz="1200" b="1" dirty="0"/>
              <a:t> </a:t>
            </a:r>
            <a:r>
              <a:rPr lang="en-US" altLang="zh-TW" sz="1200" b="1" dirty="0"/>
              <a:t>image</a:t>
            </a:r>
            <a:r>
              <a:rPr lang="zh-TW" altLang="en-US" sz="1200" b="1" dirty="0"/>
              <a:t> </a:t>
            </a:r>
            <a:r>
              <a:rPr lang="en-US" altLang="zh-TW" sz="1200" b="1" dirty="0"/>
              <a:t>gradient</a:t>
            </a:r>
            <a:r>
              <a:rPr lang="zh-TW" altLang="en-US" sz="1200" b="1" dirty="0"/>
              <a:t> </a:t>
            </a:r>
            <a:r>
              <a:rPr lang="en-US" altLang="zh-TW" sz="1200" b="1" dirty="0"/>
              <a:t>[n,</a:t>
            </a:r>
            <a:r>
              <a:rPr lang="zh-TW" altLang="en-US" sz="1200" b="1" dirty="0"/>
              <a:t> </a:t>
            </a:r>
            <a:r>
              <a:rPr lang="en-US" altLang="zh-TW" sz="1200" b="1" dirty="0"/>
              <a:t>2,</a:t>
            </a:r>
            <a:r>
              <a:rPr lang="zh-TW" altLang="en-US" sz="1200" b="1" dirty="0"/>
              <a:t> </a:t>
            </a:r>
            <a:r>
              <a:rPr lang="en-US" altLang="zh-TW" sz="1200" b="1" dirty="0"/>
              <a:t>h,</a:t>
            </a:r>
            <a:r>
              <a:rPr lang="zh-TW" altLang="en-US" sz="1200" b="1" dirty="0"/>
              <a:t> </a:t>
            </a:r>
            <a:r>
              <a:rPr lang="en-US" altLang="zh-TW" sz="1200" b="1" dirty="0"/>
              <a:t>w]</a:t>
            </a:r>
            <a:r>
              <a:rPr lang="zh-TW" altLang="en-US" sz="1200" b="1" dirty="0"/>
              <a:t> </a:t>
            </a:r>
            <a:endParaRPr lang="en-US" altLang="zh-TW" sz="1200" b="1" dirty="0"/>
          </a:p>
          <a:p>
            <a:r>
              <a:rPr lang="en-US" altLang="zh-TW" sz="1200" b="1" dirty="0"/>
              <a:t>3</a:t>
            </a:r>
            <a:r>
              <a:rPr lang="en-US" altLang="zh-TW" sz="1200" b="1" baseline="30000" dirty="0"/>
              <a:t>rd</a:t>
            </a:r>
            <a:r>
              <a:rPr lang="zh-TW" altLang="en-US" sz="1200" b="1" dirty="0"/>
              <a:t> </a:t>
            </a:r>
            <a:r>
              <a:rPr lang="en-US" altLang="zh-TW" sz="1200" b="1" dirty="0"/>
              <a:t>Layer:</a:t>
            </a:r>
            <a:r>
              <a:rPr lang="zh-TW" altLang="en-US" sz="1200" b="1" dirty="0"/>
              <a:t> </a:t>
            </a:r>
            <a:r>
              <a:rPr lang="en-US" altLang="zh-TW" sz="1200" b="1" dirty="0"/>
              <a:t>Angle</a:t>
            </a:r>
            <a:r>
              <a:rPr lang="zh-TW" altLang="en-US" sz="1200" b="1" dirty="0"/>
              <a:t> </a:t>
            </a:r>
            <a:r>
              <a:rPr lang="en-US" altLang="zh-TW" sz="1200" b="1" dirty="0"/>
              <a:t>cosines</a:t>
            </a:r>
            <a:r>
              <a:rPr lang="zh-TW" altLang="en-US" sz="1200" b="1" dirty="0"/>
              <a:t> </a:t>
            </a:r>
            <a:r>
              <a:rPr lang="en-US" altLang="zh-TW" sz="1200" b="1" dirty="0"/>
              <a:t>and</a:t>
            </a:r>
            <a:r>
              <a:rPr lang="zh-TW" altLang="en-US" sz="1200" b="1" dirty="0"/>
              <a:t> </a:t>
            </a:r>
            <a:r>
              <a:rPr lang="en-US" altLang="zh-TW" sz="1200" b="1" dirty="0"/>
              <a:t>image</a:t>
            </a:r>
            <a:r>
              <a:rPr lang="zh-TW" altLang="en-US" sz="1200" b="1" dirty="0"/>
              <a:t> </a:t>
            </a:r>
            <a:r>
              <a:rPr lang="en-US" altLang="zh-TW" sz="1200" b="1" dirty="0"/>
              <a:t>gradient</a:t>
            </a:r>
            <a:r>
              <a:rPr lang="zh-TW" altLang="en-US" sz="1200" b="1" dirty="0"/>
              <a:t> </a:t>
            </a:r>
            <a:r>
              <a:rPr lang="en-US" altLang="zh-TW" sz="1200" b="1" dirty="0"/>
              <a:t>magnitude[n,</a:t>
            </a:r>
            <a:r>
              <a:rPr lang="zh-TW" altLang="en-US" sz="1200" b="1" dirty="0"/>
              <a:t> </a:t>
            </a:r>
            <a:r>
              <a:rPr lang="en-US" altLang="zh-TW" sz="1200" b="1" dirty="0"/>
              <a:t>3,</a:t>
            </a:r>
            <a:r>
              <a:rPr lang="zh-TW" altLang="en-US" sz="1200" b="1" dirty="0"/>
              <a:t> </a:t>
            </a:r>
            <a:r>
              <a:rPr lang="en-US" altLang="zh-TW" sz="1200" b="1" dirty="0"/>
              <a:t>h,</a:t>
            </a:r>
            <a:r>
              <a:rPr lang="zh-TW" altLang="en-US" sz="1200" b="1" dirty="0"/>
              <a:t> </a:t>
            </a:r>
            <a:r>
              <a:rPr lang="en-US" altLang="zh-TW" sz="1200" b="1" dirty="0"/>
              <a:t>w]</a:t>
            </a:r>
            <a:r>
              <a:rPr lang="zh-TW" altLang="en-US" sz="1200" b="1" dirty="0"/>
              <a:t> </a:t>
            </a:r>
            <a:r>
              <a:rPr lang="en-US" altLang="zh-TW" sz="1200" b="1" dirty="0">
                <a:solidFill>
                  <a:schemeClr val="accent4">
                    <a:lumMod val="50000"/>
                  </a:schemeClr>
                </a:solidFill>
              </a:rPr>
              <a:t>from</a:t>
            </a:r>
            <a:r>
              <a:rPr lang="zh-TW" altLang="en-US" sz="1200" b="1" dirty="0">
                <a:solidFill>
                  <a:schemeClr val="accent4">
                    <a:lumMod val="50000"/>
                  </a:schemeClr>
                </a:solidFill>
              </a:rPr>
              <a:t> </a:t>
            </a:r>
            <a:r>
              <a:rPr lang="en-US" altLang="zh-TW" sz="1200" b="1" dirty="0">
                <a:solidFill>
                  <a:schemeClr val="accent4">
                    <a:lumMod val="50000"/>
                  </a:schemeClr>
                </a:solidFill>
              </a:rPr>
              <a:t>from</a:t>
            </a:r>
            <a:r>
              <a:rPr lang="zh-TW" altLang="en-US" sz="1200" b="1" dirty="0">
                <a:solidFill>
                  <a:schemeClr val="accent4">
                    <a:lumMod val="50000"/>
                  </a:schemeClr>
                </a:solidFill>
              </a:rPr>
              <a:t> </a:t>
            </a:r>
            <a:r>
              <a:rPr lang="en-US" altLang="zh-TW" sz="1200" b="1" dirty="0">
                <a:solidFill>
                  <a:schemeClr val="accent4">
                    <a:lumMod val="50000"/>
                  </a:schemeClr>
                </a:solidFill>
              </a:rPr>
              <a:t>Scale</a:t>
            </a:r>
            <a:r>
              <a:rPr lang="zh-TW" altLang="en-US" sz="1200" b="1" dirty="0">
                <a:solidFill>
                  <a:schemeClr val="accent4">
                    <a:lumMod val="50000"/>
                  </a:schemeClr>
                </a:solidFill>
              </a:rPr>
              <a:t> </a:t>
            </a:r>
            <a:r>
              <a:rPr lang="en-US" altLang="zh-TW" sz="1200" b="1" dirty="0">
                <a:solidFill>
                  <a:schemeClr val="accent4">
                    <a:lumMod val="50000"/>
                  </a:schemeClr>
                </a:solidFill>
              </a:rPr>
              <a:t>Invariant</a:t>
            </a:r>
            <a:r>
              <a:rPr lang="zh-TW" altLang="en-US" sz="1200" b="1" dirty="0">
                <a:solidFill>
                  <a:schemeClr val="accent4">
                    <a:lumMod val="50000"/>
                  </a:schemeClr>
                </a:solidFill>
              </a:rPr>
              <a:t> </a:t>
            </a:r>
            <a:r>
              <a:rPr lang="en-US" altLang="zh-TW" sz="1200" b="1" dirty="0">
                <a:solidFill>
                  <a:schemeClr val="accent4">
                    <a:lumMod val="50000"/>
                  </a:schemeClr>
                </a:solidFill>
              </a:rPr>
              <a:t>Feature</a:t>
            </a:r>
            <a:r>
              <a:rPr lang="zh-TW" altLang="en-US" sz="1200" b="1" dirty="0">
                <a:solidFill>
                  <a:schemeClr val="accent4">
                    <a:lumMod val="50000"/>
                  </a:schemeClr>
                </a:solidFill>
              </a:rPr>
              <a:t> </a:t>
            </a:r>
            <a:r>
              <a:rPr lang="en-US" altLang="zh-TW" sz="1200" b="1" dirty="0">
                <a:solidFill>
                  <a:schemeClr val="accent4">
                    <a:lumMod val="50000"/>
                  </a:schemeClr>
                </a:solidFill>
              </a:rPr>
              <a:t>Transform</a:t>
            </a:r>
            <a:r>
              <a:rPr lang="zh-TW" altLang="en-US" sz="1200" b="1" dirty="0">
                <a:solidFill>
                  <a:schemeClr val="accent4">
                    <a:lumMod val="50000"/>
                  </a:schemeClr>
                </a:solidFill>
              </a:rPr>
              <a:t> </a:t>
            </a:r>
            <a:r>
              <a:rPr lang="en-US" altLang="zh-TW" sz="1200" b="1" dirty="0">
                <a:solidFill>
                  <a:schemeClr val="accent4">
                    <a:lumMod val="50000"/>
                  </a:schemeClr>
                </a:solidFill>
              </a:rPr>
              <a:t>step1</a:t>
            </a:r>
            <a:endParaRPr lang="en-US" altLang="zh-TW" sz="1200" b="1" dirty="0"/>
          </a:p>
          <a:p>
            <a:r>
              <a:rPr lang="en-US" altLang="zh-TW" sz="1200" b="1" dirty="0"/>
              <a:t>4</a:t>
            </a:r>
            <a:r>
              <a:rPr lang="en-US" altLang="zh-TW" sz="1200" b="1" baseline="30000" dirty="0"/>
              <a:t>th</a:t>
            </a:r>
            <a:r>
              <a:rPr lang="zh-TW" altLang="en-US" sz="1200" b="1" dirty="0"/>
              <a:t> </a:t>
            </a:r>
            <a:r>
              <a:rPr lang="en-US" altLang="zh-TW" sz="1200" b="1" dirty="0"/>
              <a:t>Layer:</a:t>
            </a:r>
            <a:r>
              <a:rPr lang="zh-TW" altLang="en-US" sz="1200" b="1" dirty="0"/>
              <a:t> </a:t>
            </a:r>
            <a:r>
              <a:rPr lang="en-US" altLang="zh-TW" sz="1200" b="1" dirty="0"/>
              <a:t>Pass</a:t>
            </a:r>
            <a:r>
              <a:rPr lang="zh-TW" altLang="en-US" sz="1200" b="1" dirty="0"/>
              <a:t> </a:t>
            </a:r>
            <a:r>
              <a:rPr lang="en-US" altLang="zh-TW" sz="1200" b="1" dirty="0"/>
              <a:t>histogram</a:t>
            </a:r>
            <a:r>
              <a:rPr lang="zh-TW" altLang="en-US" sz="1200" b="1" dirty="0"/>
              <a:t> </a:t>
            </a:r>
            <a:r>
              <a:rPr lang="en-US" altLang="zh-TW" sz="1200" b="1" dirty="0"/>
              <a:t>layer</a:t>
            </a:r>
            <a:r>
              <a:rPr lang="zh-TW" altLang="en-US" sz="1200" b="1" dirty="0"/>
              <a:t> </a:t>
            </a:r>
            <a:r>
              <a:rPr lang="en-US" altLang="zh-TW" sz="1200" b="1" dirty="0"/>
              <a:t>to</a:t>
            </a:r>
            <a:r>
              <a:rPr lang="zh-TW" altLang="en-US" sz="1200" b="1" dirty="0"/>
              <a:t> </a:t>
            </a:r>
            <a:r>
              <a:rPr lang="en-US" altLang="zh-TW" sz="1200" b="1" dirty="0"/>
              <a:t>get</a:t>
            </a:r>
            <a:r>
              <a:rPr lang="zh-TW" altLang="en-US" sz="1200" b="1" dirty="0"/>
              <a:t> </a:t>
            </a:r>
            <a:r>
              <a:rPr lang="en-US" altLang="zh-TW" sz="1200" b="1" dirty="0"/>
              <a:t>8</a:t>
            </a:r>
            <a:r>
              <a:rPr lang="zh-TW" altLang="en-US" sz="1200" b="1" dirty="0"/>
              <a:t> </a:t>
            </a:r>
            <a:r>
              <a:rPr lang="en-US" altLang="zh-TW" sz="1200" b="1" dirty="0"/>
              <a:t>bin</a:t>
            </a:r>
            <a:r>
              <a:rPr lang="zh-TW" altLang="en-US" sz="1200" b="1" dirty="0"/>
              <a:t> </a:t>
            </a:r>
            <a:r>
              <a:rPr lang="en-US" altLang="zh-TW" sz="1200" b="1" dirty="0"/>
              <a:t>orientation</a:t>
            </a:r>
            <a:r>
              <a:rPr lang="zh-TW" altLang="en-US" sz="1200" b="1" dirty="0"/>
              <a:t> </a:t>
            </a:r>
            <a:r>
              <a:rPr lang="en-US" altLang="zh-TW" sz="1200" b="1" dirty="0"/>
              <a:t>histogram[n,</a:t>
            </a:r>
            <a:r>
              <a:rPr lang="zh-TW" altLang="en-US" sz="1200" b="1" dirty="0"/>
              <a:t> </a:t>
            </a:r>
            <a:r>
              <a:rPr lang="en-US" altLang="zh-TW" sz="1200" b="1" dirty="0"/>
              <a:t>3,</a:t>
            </a:r>
            <a:r>
              <a:rPr lang="zh-TW" altLang="en-US" sz="1200" b="1" dirty="0"/>
              <a:t> </a:t>
            </a:r>
            <a:r>
              <a:rPr lang="en-US" altLang="zh-TW" sz="1200" b="1" dirty="0"/>
              <a:t>h,</a:t>
            </a:r>
            <a:r>
              <a:rPr lang="zh-TW" altLang="en-US" sz="1200" b="1" dirty="0"/>
              <a:t> </a:t>
            </a:r>
            <a:r>
              <a:rPr lang="en-US" altLang="zh-TW" sz="1200" b="1" dirty="0"/>
              <a:t>w]</a:t>
            </a:r>
            <a:r>
              <a:rPr lang="zh-TW" altLang="en-US" sz="1200" b="1" dirty="0"/>
              <a:t> </a:t>
            </a:r>
            <a:r>
              <a:rPr lang="en-US" altLang="zh-TW" sz="1200" b="1" dirty="0">
                <a:solidFill>
                  <a:schemeClr val="accent4">
                    <a:lumMod val="50000"/>
                  </a:schemeClr>
                </a:solidFill>
              </a:rPr>
              <a:t>from</a:t>
            </a:r>
            <a:r>
              <a:rPr lang="zh-TW" altLang="en-US" sz="1200" b="1" dirty="0">
                <a:solidFill>
                  <a:schemeClr val="accent4">
                    <a:lumMod val="50000"/>
                  </a:schemeClr>
                </a:solidFill>
              </a:rPr>
              <a:t> </a:t>
            </a:r>
            <a:r>
              <a:rPr lang="en-US" altLang="zh-TW" sz="1200" b="1" dirty="0">
                <a:solidFill>
                  <a:schemeClr val="accent4">
                    <a:lumMod val="50000"/>
                  </a:schemeClr>
                </a:solidFill>
              </a:rPr>
              <a:t>from</a:t>
            </a:r>
            <a:r>
              <a:rPr lang="zh-TW" altLang="en-US" sz="1200" b="1" dirty="0">
                <a:solidFill>
                  <a:schemeClr val="accent4">
                    <a:lumMod val="50000"/>
                  </a:schemeClr>
                </a:solidFill>
              </a:rPr>
              <a:t> </a:t>
            </a:r>
            <a:r>
              <a:rPr lang="en-US" altLang="zh-TW" sz="1200" b="1" dirty="0">
                <a:solidFill>
                  <a:schemeClr val="accent4">
                    <a:lumMod val="50000"/>
                  </a:schemeClr>
                </a:solidFill>
              </a:rPr>
              <a:t>Scale</a:t>
            </a:r>
            <a:r>
              <a:rPr lang="zh-TW" altLang="en-US" sz="1200" b="1" dirty="0">
                <a:solidFill>
                  <a:schemeClr val="accent4">
                    <a:lumMod val="50000"/>
                  </a:schemeClr>
                </a:solidFill>
              </a:rPr>
              <a:t> </a:t>
            </a:r>
            <a:r>
              <a:rPr lang="en-US" altLang="zh-TW" sz="1200" b="1" dirty="0">
                <a:solidFill>
                  <a:schemeClr val="accent4">
                    <a:lumMod val="50000"/>
                  </a:schemeClr>
                </a:solidFill>
              </a:rPr>
              <a:t>Invariant</a:t>
            </a:r>
            <a:r>
              <a:rPr lang="zh-TW" altLang="en-US" sz="1200" b="1" dirty="0">
                <a:solidFill>
                  <a:schemeClr val="accent4">
                    <a:lumMod val="50000"/>
                  </a:schemeClr>
                </a:solidFill>
              </a:rPr>
              <a:t> </a:t>
            </a:r>
            <a:r>
              <a:rPr lang="en-US" altLang="zh-TW" sz="1200" b="1" dirty="0">
                <a:solidFill>
                  <a:schemeClr val="accent4">
                    <a:lumMod val="50000"/>
                  </a:schemeClr>
                </a:solidFill>
              </a:rPr>
              <a:t>Feature</a:t>
            </a:r>
            <a:r>
              <a:rPr lang="zh-TW" altLang="en-US" sz="1200" b="1" dirty="0">
                <a:solidFill>
                  <a:schemeClr val="accent4">
                    <a:lumMod val="50000"/>
                  </a:schemeClr>
                </a:solidFill>
              </a:rPr>
              <a:t> </a:t>
            </a:r>
            <a:r>
              <a:rPr lang="en-US" altLang="zh-TW" sz="1200" b="1" dirty="0">
                <a:solidFill>
                  <a:schemeClr val="accent4">
                    <a:lumMod val="50000"/>
                  </a:schemeClr>
                </a:solidFill>
              </a:rPr>
              <a:t>Transform</a:t>
            </a:r>
          </a:p>
          <a:p>
            <a:pPr marL="0" indent="0">
              <a:buNone/>
            </a:pPr>
            <a:r>
              <a:rPr lang="zh-TW" altLang="en-US" sz="1200" b="1" dirty="0">
                <a:solidFill>
                  <a:schemeClr val="accent4">
                    <a:lumMod val="50000"/>
                  </a:schemeClr>
                </a:solidFill>
              </a:rPr>
              <a:t> </a:t>
            </a:r>
            <a:r>
              <a:rPr lang="en-US" altLang="zh-TW" sz="1200" b="1" dirty="0">
                <a:solidFill>
                  <a:schemeClr val="accent4">
                    <a:lumMod val="50000"/>
                  </a:schemeClr>
                </a:solidFill>
              </a:rPr>
              <a:t>step1</a:t>
            </a:r>
          </a:p>
          <a:p>
            <a:r>
              <a:rPr lang="en-US" altLang="zh-TW" sz="1200" b="1" dirty="0"/>
              <a:t>5</a:t>
            </a:r>
            <a:r>
              <a:rPr lang="en-US" altLang="zh-TW" sz="1200" b="1" baseline="30000" dirty="0"/>
              <a:t>th</a:t>
            </a:r>
            <a:r>
              <a:rPr lang="zh-TW" altLang="en-US" sz="1200" b="1" dirty="0"/>
              <a:t> </a:t>
            </a:r>
            <a:r>
              <a:rPr lang="en-US" altLang="zh-TW" sz="1200" b="1" dirty="0"/>
              <a:t>Layer:</a:t>
            </a:r>
            <a:r>
              <a:rPr lang="zh-TW" altLang="en-US" sz="1200" b="1" dirty="0"/>
              <a:t> </a:t>
            </a:r>
            <a:r>
              <a:rPr lang="en-US" altLang="zh-TW" sz="1200" b="1" dirty="0"/>
              <a:t>8</a:t>
            </a:r>
            <a:r>
              <a:rPr lang="zh-TW" altLang="en-US" sz="1200" b="1" dirty="0"/>
              <a:t> </a:t>
            </a:r>
            <a:r>
              <a:rPr lang="en-US" altLang="zh-TW" sz="1200" b="1" dirty="0"/>
              <a:t>bin</a:t>
            </a:r>
            <a:r>
              <a:rPr lang="zh-TW" altLang="en-US" sz="1200" b="1" dirty="0"/>
              <a:t> </a:t>
            </a:r>
            <a:r>
              <a:rPr lang="en-US" altLang="zh-TW" sz="1200" b="1" dirty="0"/>
              <a:t>histogram</a:t>
            </a:r>
            <a:r>
              <a:rPr lang="zh-TW" altLang="en-US" sz="1200" b="1" dirty="0"/>
              <a:t> </a:t>
            </a:r>
            <a:r>
              <a:rPr lang="en-US" altLang="zh-TW" sz="1200" b="1" dirty="0"/>
              <a:t>and</a:t>
            </a:r>
            <a:r>
              <a:rPr lang="zh-TW" altLang="en-US" sz="1200" b="1" dirty="0"/>
              <a:t> </a:t>
            </a:r>
            <a:r>
              <a:rPr lang="en-US" altLang="zh-TW" sz="1200" b="1" dirty="0"/>
              <a:t>accumulate</a:t>
            </a:r>
            <a:r>
              <a:rPr lang="zh-TW" altLang="en-US" sz="1200" b="1" dirty="0"/>
              <a:t> </a:t>
            </a:r>
            <a:r>
              <a:rPr lang="en-US" altLang="zh-TW" sz="1200" b="1" dirty="0"/>
              <a:t>over</a:t>
            </a:r>
            <a:r>
              <a:rPr lang="zh-TW" altLang="en-US" sz="1200" b="1" dirty="0"/>
              <a:t> </a:t>
            </a:r>
            <a:r>
              <a:rPr lang="en-US" altLang="zh-TW" sz="1200" b="1" dirty="0"/>
              <a:t>4x4</a:t>
            </a:r>
            <a:r>
              <a:rPr lang="zh-TW" altLang="en-US" sz="1200" b="1" dirty="0"/>
              <a:t> </a:t>
            </a:r>
            <a:r>
              <a:rPr lang="en-US" altLang="zh-TW" sz="1200" b="1" dirty="0" err="1"/>
              <a:t>subgrids</a:t>
            </a:r>
            <a:r>
              <a:rPr lang="zh-TW" altLang="en-US" sz="1200" b="1" dirty="0"/>
              <a:t> </a:t>
            </a:r>
            <a:r>
              <a:rPr lang="en-US" altLang="zh-TW" sz="1200" b="1" dirty="0">
                <a:solidFill>
                  <a:schemeClr val="accent4">
                    <a:lumMod val="50000"/>
                  </a:schemeClr>
                </a:solidFill>
              </a:rPr>
              <a:t>from</a:t>
            </a:r>
            <a:r>
              <a:rPr lang="zh-TW" altLang="en-US" sz="1200" b="1" dirty="0">
                <a:solidFill>
                  <a:schemeClr val="accent4">
                    <a:lumMod val="50000"/>
                  </a:schemeClr>
                </a:solidFill>
              </a:rPr>
              <a:t> </a:t>
            </a:r>
            <a:r>
              <a:rPr lang="en-US" altLang="zh-TW" sz="1200" b="1" dirty="0">
                <a:solidFill>
                  <a:schemeClr val="accent4">
                    <a:lumMod val="50000"/>
                  </a:schemeClr>
                </a:solidFill>
              </a:rPr>
              <a:t>from</a:t>
            </a:r>
            <a:r>
              <a:rPr lang="zh-TW" altLang="en-US" sz="1200" b="1" dirty="0">
                <a:solidFill>
                  <a:schemeClr val="accent4">
                    <a:lumMod val="50000"/>
                  </a:schemeClr>
                </a:solidFill>
              </a:rPr>
              <a:t> </a:t>
            </a:r>
            <a:r>
              <a:rPr lang="en-US" altLang="zh-TW" sz="1200" b="1" dirty="0">
                <a:solidFill>
                  <a:schemeClr val="accent4">
                    <a:lumMod val="50000"/>
                  </a:schemeClr>
                </a:solidFill>
              </a:rPr>
              <a:t>Scale</a:t>
            </a:r>
            <a:r>
              <a:rPr lang="zh-TW" altLang="en-US" sz="1200" b="1" dirty="0">
                <a:solidFill>
                  <a:schemeClr val="accent4">
                    <a:lumMod val="50000"/>
                  </a:schemeClr>
                </a:solidFill>
              </a:rPr>
              <a:t> </a:t>
            </a:r>
            <a:r>
              <a:rPr lang="en-US" altLang="zh-TW" sz="1200" b="1" dirty="0">
                <a:solidFill>
                  <a:schemeClr val="accent4">
                    <a:lumMod val="50000"/>
                  </a:schemeClr>
                </a:solidFill>
              </a:rPr>
              <a:t>Invariant</a:t>
            </a:r>
            <a:r>
              <a:rPr lang="zh-TW" altLang="en-US" sz="1200" b="1" dirty="0">
                <a:solidFill>
                  <a:schemeClr val="accent4">
                    <a:lumMod val="50000"/>
                  </a:schemeClr>
                </a:solidFill>
              </a:rPr>
              <a:t> </a:t>
            </a:r>
            <a:r>
              <a:rPr lang="en-US" altLang="zh-TW" sz="1200" b="1" dirty="0">
                <a:solidFill>
                  <a:schemeClr val="accent4">
                    <a:lumMod val="50000"/>
                  </a:schemeClr>
                </a:solidFill>
              </a:rPr>
              <a:t>Feature</a:t>
            </a:r>
            <a:r>
              <a:rPr lang="zh-TW" altLang="en-US" sz="1200" b="1" dirty="0">
                <a:solidFill>
                  <a:schemeClr val="accent4">
                    <a:lumMod val="50000"/>
                  </a:schemeClr>
                </a:solidFill>
              </a:rPr>
              <a:t> </a:t>
            </a:r>
            <a:r>
              <a:rPr lang="en-US" altLang="zh-TW" sz="1200" b="1" dirty="0">
                <a:solidFill>
                  <a:schemeClr val="accent4">
                    <a:lumMod val="50000"/>
                  </a:schemeClr>
                </a:solidFill>
              </a:rPr>
              <a:t>Transform</a:t>
            </a:r>
            <a:r>
              <a:rPr lang="zh-TW" altLang="en-US" sz="1200" b="1" dirty="0">
                <a:solidFill>
                  <a:schemeClr val="accent4">
                    <a:lumMod val="50000"/>
                  </a:schemeClr>
                </a:solidFill>
              </a:rPr>
              <a:t> </a:t>
            </a:r>
            <a:r>
              <a:rPr lang="en-US" altLang="zh-TW" sz="1200" b="1" dirty="0">
                <a:solidFill>
                  <a:schemeClr val="accent4">
                    <a:lumMod val="50000"/>
                  </a:schemeClr>
                </a:solidFill>
              </a:rPr>
              <a:t>step3</a:t>
            </a:r>
            <a:r>
              <a:rPr lang="zh-TW" altLang="en-US" sz="1200" b="1" dirty="0">
                <a:solidFill>
                  <a:schemeClr val="accent4">
                    <a:lumMod val="50000"/>
                  </a:schemeClr>
                </a:solidFill>
              </a:rPr>
              <a:t> </a:t>
            </a:r>
            <a:endParaRPr lang="en-US" altLang="zh-TW" sz="1200" b="1" dirty="0">
              <a:solidFill>
                <a:schemeClr val="accent4">
                  <a:lumMod val="50000"/>
                </a:schemeClr>
              </a:solidFill>
            </a:endParaRPr>
          </a:p>
          <a:p>
            <a:r>
              <a:rPr lang="en-US" altLang="zh-TW" sz="1200" b="1" dirty="0"/>
              <a:t>Last</a:t>
            </a:r>
            <a:r>
              <a:rPr lang="zh-TW" altLang="en-US" sz="1200" b="1" dirty="0"/>
              <a:t> </a:t>
            </a:r>
            <a:r>
              <a:rPr lang="en-US" altLang="zh-TW" sz="1200" b="1" dirty="0"/>
              <a:t>steep:</a:t>
            </a:r>
            <a:r>
              <a:rPr lang="zh-TW" altLang="en-US" sz="1200" b="1" dirty="0"/>
              <a:t> </a:t>
            </a:r>
            <a:r>
              <a:rPr lang="en-US" altLang="zh-TW" sz="1200" b="1" dirty="0"/>
              <a:t>Locate</a:t>
            </a:r>
            <a:r>
              <a:rPr lang="zh-TW" altLang="en-US" sz="1200" b="1" dirty="0"/>
              <a:t> </a:t>
            </a:r>
            <a:r>
              <a:rPr lang="en-US" altLang="zh-TW" sz="1200" b="1" dirty="0"/>
              <a:t>potential</a:t>
            </a:r>
            <a:r>
              <a:rPr lang="zh-TW" altLang="en-US" sz="1200" b="1" dirty="0"/>
              <a:t> </a:t>
            </a:r>
            <a:r>
              <a:rPr lang="en-US" altLang="zh-TW" sz="1200" b="1" dirty="0"/>
              <a:t>recognition</a:t>
            </a:r>
            <a:r>
              <a:rPr lang="zh-TW" altLang="en-US" sz="1200" b="1" dirty="0"/>
              <a:t> </a:t>
            </a:r>
            <a:r>
              <a:rPr lang="en-US" altLang="zh-TW" sz="1200" b="1" dirty="0"/>
              <a:t>result</a:t>
            </a:r>
            <a:r>
              <a:rPr lang="zh-TW" altLang="en-US" sz="1200" b="1" dirty="0"/>
              <a:t> </a:t>
            </a:r>
            <a:r>
              <a:rPr lang="en-US" altLang="zh-TW" sz="1200" b="1" dirty="0"/>
              <a:t>on</a:t>
            </a:r>
            <a:r>
              <a:rPr lang="zh-TW" altLang="en-US" sz="1200" b="1" dirty="0"/>
              <a:t> </a:t>
            </a:r>
            <a:r>
              <a:rPr lang="en-US" altLang="zh-TW" sz="1200" b="1" dirty="0"/>
              <a:t>original</a:t>
            </a:r>
            <a:r>
              <a:rPr lang="zh-TW" altLang="en-US" sz="1200" b="1" dirty="0"/>
              <a:t> </a:t>
            </a:r>
            <a:r>
              <a:rPr lang="en-US" altLang="zh-TW" sz="1200" b="1" dirty="0"/>
              <a:t>image.</a:t>
            </a:r>
            <a:r>
              <a:rPr lang="zh-TW" altLang="en-US" sz="1200" b="1" dirty="0"/>
              <a:t> </a:t>
            </a:r>
            <a:r>
              <a:rPr lang="en-US" altLang="zh-TW" sz="1200" b="1" dirty="0">
                <a:solidFill>
                  <a:schemeClr val="accent4">
                    <a:lumMod val="50000"/>
                  </a:schemeClr>
                </a:solidFill>
              </a:rPr>
              <a:t>from</a:t>
            </a:r>
            <a:r>
              <a:rPr lang="zh-TW" altLang="en-US" sz="1200" b="1" dirty="0">
                <a:solidFill>
                  <a:schemeClr val="accent4">
                    <a:lumMod val="50000"/>
                  </a:schemeClr>
                </a:solidFill>
              </a:rPr>
              <a:t> </a:t>
            </a:r>
            <a:r>
              <a:rPr lang="en-US" altLang="zh-TW" sz="1200" b="1" dirty="0">
                <a:solidFill>
                  <a:schemeClr val="accent4">
                    <a:lumMod val="50000"/>
                  </a:schemeClr>
                </a:solidFill>
              </a:rPr>
              <a:t>from</a:t>
            </a:r>
            <a:r>
              <a:rPr lang="zh-TW" altLang="en-US" sz="1200" b="1" dirty="0">
                <a:solidFill>
                  <a:schemeClr val="accent4">
                    <a:lumMod val="50000"/>
                  </a:schemeClr>
                </a:solidFill>
              </a:rPr>
              <a:t> </a:t>
            </a:r>
            <a:r>
              <a:rPr lang="en-US" altLang="zh-TW" sz="1200" b="1" dirty="0">
                <a:solidFill>
                  <a:schemeClr val="accent4">
                    <a:lumMod val="50000"/>
                  </a:schemeClr>
                </a:solidFill>
              </a:rPr>
              <a:t>Scale</a:t>
            </a:r>
            <a:r>
              <a:rPr lang="zh-TW" altLang="en-US" sz="1200" b="1" dirty="0">
                <a:solidFill>
                  <a:schemeClr val="accent4">
                    <a:lumMod val="50000"/>
                  </a:schemeClr>
                </a:solidFill>
              </a:rPr>
              <a:t> </a:t>
            </a:r>
            <a:r>
              <a:rPr lang="en-US" altLang="zh-TW" sz="1200" b="1" dirty="0">
                <a:solidFill>
                  <a:schemeClr val="accent4">
                    <a:lumMod val="50000"/>
                  </a:schemeClr>
                </a:solidFill>
              </a:rPr>
              <a:t>Invariant</a:t>
            </a:r>
            <a:r>
              <a:rPr lang="zh-TW" altLang="en-US" sz="1200" b="1" dirty="0">
                <a:solidFill>
                  <a:schemeClr val="accent4">
                    <a:lumMod val="50000"/>
                  </a:schemeClr>
                </a:solidFill>
              </a:rPr>
              <a:t> </a:t>
            </a:r>
            <a:r>
              <a:rPr lang="en-US" altLang="zh-TW" sz="1200" b="1" dirty="0">
                <a:solidFill>
                  <a:schemeClr val="accent4">
                    <a:lumMod val="50000"/>
                  </a:schemeClr>
                </a:solidFill>
              </a:rPr>
              <a:t>Feature</a:t>
            </a:r>
            <a:r>
              <a:rPr lang="zh-TW" altLang="en-US" sz="1200" b="1" dirty="0">
                <a:solidFill>
                  <a:schemeClr val="accent4">
                    <a:lumMod val="50000"/>
                  </a:schemeClr>
                </a:solidFill>
              </a:rPr>
              <a:t> </a:t>
            </a:r>
            <a:r>
              <a:rPr lang="en-US" altLang="zh-TW" sz="1200" b="1" dirty="0">
                <a:solidFill>
                  <a:schemeClr val="accent4">
                    <a:lumMod val="50000"/>
                  </a:schemeClr>
                </a:solidFill>
              </a:rPr>
              <a:t>Transform</a:t>
            </a:r>
            <a:r>
              <a:rPr lang="zh-TW" altLang="en-US" sz="1200" b="1" dirty="0">
                <a:solidFill>
                  <a:schemeClr val="accent4">
                    <a:lumMod val="50000"/>
                  </a:schemeClr>
                </a:solidFill>
              </a:rPr>
              <a:t> </a:t>
            </a:r>
            <a:r>
              <a:rPr lang="en-US" altLang="zh-TW" sz="1200" b="1" dirty="0">
                <a:solidFill>
                  <a:schemeClr val="accent4">
                    <a:lumMod val="50000"/>
                  </a:schemeClr>
                </a:solidFill>
              </a:rPr>
              <a:t>step4</a:t>
            </a:r>
          </a:p>
          <a:p>
            <a:pPr marL="0" indent="0">
              <a:buNone/>
            </a:pPr>
            <a:endParaRPr lang="en-US" altLang="zh-TW" sz="1200" b="1" dirty="0"/>
          </a:p>
          <a:p>
            <a:pPr marL="0" indent="0">
              <a:buNone/>
            </a:pPr>
            <a:endParaRPr lang="en-US" altLang="zh-TW" sz="1200" b="1" dirty="0"/>
          </a:p>
          <a:p>
            <a:pPr marL="0" indent="0">
              <a:buNone/>
            </a:pPr>
            <a:r>
              <a:rPr lang="en-US" altLang="zh-TW" sz="1200" b="1" dirty="0">
                <a:solidFill>
                  <a:schemeClr val="accent4">
                    <a:lumMod val="50000"/>
                  </a:schemeClr>
                </a:solidFill>
              </a:rPr>
              <a:t>Scale</a:t>
            </a:r>
            <a:r>
              <a:rPr lang="zh-TW" altLang="en-US" sz="1200" b="1" dirty="0">
                <a:solidFill>
                  <a:schemeClr val="accent4">
                    <a:lumMod val="50000"/>
                  </a:schemeClr>
                </a:solidFill>
              </a:rPr>
              <a:t> </a:t>
            </a:r>
            <a:r>
              <a:rPr lang="en-US" altLang="zh-TW" sz="1200" b="1" dirty="0">
                <a:solidFill>
                  <a:schemeClr val="accent4">
                    <a:lumMod val="50000"/>
                  </a:schemeClr>
                </a:solidFill>
              </a:rPr>
              <a:t>Invariant</a:t>
            </a:r>
            <a:r>
              <a:rPr lang="zh-TW" altLang="en-US" sz="1200" b="1" dirty="0">
                <a:solidFill>
                  <a:schemeClr val="accent4">
                    <a:lumMod val="50000"/>
                  </a:schemeClr>
                </a:solidFill>
              </a:rPr>
              <a:t> </a:t>
            </a:r>
            <a:r>
              <a:rPr lang="en-US" altLang="zh-TW" sz="1200" b="1" dirty="0">
                <a:solidFill>
                  <a:schemeClr val="accent4">
                    <a:lumMod val="50000"/>
                  </a:schemeClr>
                </a:solidFill>
              </a:rPr>
              <a:t>Feature</a:t>
            </a:r>
            <a:r>
              <a:rPr lang="zh-TW" altLang="en-US" sz="1200" b="1" dirty="0">
                <a:solidFill>
                  <a:schemeClr val="accent4">
                    <a:lumMod val="50000"/>
                  </a:schemeClr>
                </a:solidFill>
              </a:rPr>
              <a:t> </a:t>
            </a:r>
            <a:r>
              <a:rPr lang="en-US" altLang="zh-TW" sz="1200" b="1" dirty="0">
                <a:solidFill>
                  <a:schemeClr val="accent4">
                    <a:lumMod val="50000"/>
                  </a:schemeClr>
                </a:solidFill>
              </a:rPr>
              <a:t>Transform</a:t>
            </a:r>
          </a:p>
          <a:p>
            <a:pPr marL="228600" indent="-228600">
              <a:buAutoNum type="arabicPeriod"/>
            </a:pPr>
            <a:r>
              <a:rPr lang="en-US" altLang="zh-TW" sz="1200" b="1" dirty="0">
                <a:solidFill>
                  <a:schemeClr val="accent4">
                    <a:lumMod val="50000"/>
                  </a:schemeClr>
                </a:solidFill>
              </a:rPr>
              <a:t>Scale-space</a:t>
            </a:r>
            <a:r>
              <a:rPr lang="zh-TW" altLang="en-US" sz="1200" b="1" dirty="0">
                <a:solidFill>
                  <a:schemeClr val="accent4">
                    <a:lumMod val="50000"/>
                  </a:schemeClr>
                </a:solidFill>
              </a:rPr>
              <a:t> </a:t>
            </a:r>
            <a:r>
              <a:rPr lang="en-US" altLang="zh-TW" sz="1200" b="1" dirty="0">
                <a:solidFill>
                  <a:schemeClr val="accent4">
                    <a:lumMod val="50000"/>
                  </a:schemeClr>
                </a:solidFill>
              </a:rPr>
              <a:t>peak</a:t>
            </a:r>
            <a:r>
              <a:rPr lang="zh-TW" altLang="en-US" sz="1200" b="1" dirty="0">
                <a:solidFill>
                  <a:schemeClr val="accent4">
                    <a:lumMod val="50000"/>
                  </a:schemeClr>
                </a:solidFill>
              </a:rPr>
              <a:t> </a:t>
            </a:r>
            <a:r>
              <a:rPr lang="en-US" altLang="zh-TW" sz="1200" b="1" dirty="0">
                <a:solidFill>
                  <a:schemeClr val="accent4">
                    <a:lumMod val="50000"/>
                  </a:schemeClr>
                </a:solidFill>
              </a:rPr>
              <a:t>selection</a:t>
            </a:r>
          </a:p>
          <a:p>
            <a:pPr marL="228600" indent="-228600">
              <a:buAutoNum type="arabicPeriod"/>
            </a:pPr>
            <a:r>
              <a:rPr lang="en-US" altLang="zh-TW" sz="1200" b="1" dirty="0">
                <a:solidFill>
                  <a:schemeClr val="accent4">
                    <a:lumMod val="50000"/>
                  </a:schemeClr>
                </a:solidFill>
              </a:rPr>
              <a:t>Key point</a:t>
            </a:r>
            <a:r>
              <a:rPr lang="zh-TW" altLang="en-US" sz="1200" b="1" dirty="0">
                <a:solidFill>
                  <a:schemeClr val="accent4">
                    <a:lumMod val="50000"/>
                  </a:schemeClr>
                </a:solidFill>
              </a:rPr>
              <a:t> </a:t>
            </a:r>
            <a:r>
              <a:rPr lang="en-US" altLang="zh-TW" sz="1200" b="1" dirty="0">
                <a:solidFill>
                  <a:schemeClr val="accent4">
                    <a:lumMod val="50000"/>
                  </a:schemeClr>
                </a:solidFill>
              </a:rPr>
              <a:t>localization</a:t>
            </a:r>
          </a:p>
          <a:p>
            <a:pPr marL="228600" indent="-228600">
              <a:buAutoNum type="arabicPeriod"/>
            </a:pPr>
            <a:r>
              <a:rPr lang="en-US" altLang="zh-TW" sz="1200" b="1" dirty="0">
                <a:solidFill>
                  <a:schemeClr val="accent4">
                    <a:lumMod val="50000"/>
                  </a:schemeClr>
                </a:solidFill>
              </a:rPr>
              <a:t>Orientation</a:t>
            </a:r>
            <a:r>
              <a:rPr lang="zh-TW" altLang="en-US" sz="1200" b="1" dirty="0">
                <a:solidFill>
                  <a:schemeClr val="accent4">
                    <a:lumMod val="50000"/>
                  </a:schemeClr>
                </a:solidFill>
              </a:rPr>
              <a:t> </a:t>
            </a:r>
            <a:r>
              <a:rPr lang="en-US" altLang="zh-TW" sz="1200" b="1" dirty="0">
                <a:solidFill>
                  <a:schemeClr val="accent4">
                    <a:lumMod val="50000"/>
                  </a:schemeClr>
                </a:solidFill>
              </a:rPr>
              <a:t>assignment</a:t>
            </a:r>
          </a:p>
          <a:p>
            <a:pPr marL="228600" indent="-228600">
              <a:buAutoNum type="arabicPeriod"/>
            </a:pPr>
            <a:r>
              <a:rPr lang="en-US" altLang="zh-TW" sz="1200" b="1" dirty="0">
                <a:solidFill>
                  <a:schemeClr val="accent4">
                    <a:lumMod val="50000"/>
                  </a:schemeClr>
                </a:solidFill>
              </a:rPr>
              <a:t>Key</a:t>
            </a:r>
            <a:r>
              <a:rPr lang="zh-TW" altLang="en-US" sz="1200" b="1" dirty="0">
                <a:solidFill>
                  <a:schemeClr val="accent4">
                    <a:lumMod val="50000"/>
                  </a:schemeClr>
                </a:solidFill>
              </a:rPr>
              <a:t> </a:t>
            </a:r>
            <a:r>
              <a:rPr lang="en-US" altLang="zh-TW" sz="1200" b="1" dirty="0">
                <a:solidFill>
                  <a:schemeClr val="accent4">
                    <a:lumMod val="50000"/>
                  </a:schemeClr>
                </a:solidFill>
              </a:rPr>
              <a:t>point</a:t>
            </a:r>
            <a:r>
              <a:rPr lang="zh-TW" altLang="en-US" sz="1200" b="1" dirty="0">
                <a:solidFill>
                  <a:schemeClr val="accent4">
                    <a:lumMod val="50000"/>
                  </a:schemeClr>
                </a:solidFill>
              </a:rPr>
              <a:t> </a:t>
            </a:r>
            <a:r>
              <a:rPr lang="en-US" altLang="zh-TW" sz="1200" b="1" dirty="0">
                <a:solidFill>
                  <a:schemeClr val="accent4">
                    <a:lumMod val="50000"/>
                  </a:schemeClr>
                </a:solidFill>
              </a:rPr>
              <a:t>descriptor</a:t>
            </a:r>
          </a:p>
          <a:p>
            <a:pPr marL="228600" indent="-228600">
              <a:buAutoNum type="arabicPeriod"/>
            </a:pPr>
            <a:r>
              <a:rPr lang="en-US" altLang="zh-TW" sz="1200" b="1" dirty="0">
                <a:solidFill>
                  <a:schemeClr val="accent4">
                    <a:lumMod val="50000"/>
                  </a:schemeClr>
                </a:solidFill>
              </a:rPr>
              <a:t>Key</a:t>
            </a:r>
            <a:r>
              <a:rPr lang="zh-TW" altLang="en-US" sz="1200" b="1" dirty="0">
                <a:solidFill>
                  <a:schemeClr val="accent4">
                    <a:lumMod val="50000"/>
                  </a:schemeClr>
                </a:solidFill>
              </a:rPr>
              <a:t> </a:t>
            </a:r>
            <a:r>
              <a:rPr lang="en-US" altLang="zh-TW" sz="1200" b="1" dirty="0">
                <a:solidFill>
                  <a:schemeClr val="accent4">
                    <a:lumMod val="50000"/>
                  </a:schemeClr>
                </a:solidFill>
              </a:rPr>
              <a:t>point</a:t>
            </a:r>
            <a:r>
              <a:rPr lang="zh-TW" altLang="en-US" sz="1200" b="1" dirty="0">
                <a:solidFill>
                  <a:schemeClr val="accent4">
                    <a:lumMod val="50000"/>
                  </a:schemeClr>
                </a:solidFill>
              </a:rPr>
              <a:t> </a:t>
            </a:r>
            <a:r>
              <a:rPr lang="en-US" altLang="zh-TW" sz="1200" b="1" dirty="0">
                <a:solidFill>
                  <a:schemeClr val="accent4">
                    <a:lumMod val="50000"/>
                  </a:schemeClr>
                </a:solidFill>
              </a:rPr>
              <a:t>matching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80E5-3D26-490E-B0E0-AC20BD48D16E}"/>
              </a:ext>
            </a:extLst>
          </p:cNvPr>
          <p:cNvSpPr>
            <a:spLocks noGrp="1"/>
          </p:cNvSpPr>
          <p:nvPr>
            <p:ph type="title"/>
          </p:nvPr>
        </p:nvSpPr>
        <p:spPr/>
        <p:txBody>
          <a:bodyPr/>
          <a:lstStyle/>
          <a:p>
            <a:r>
              <a:rPr lang="en-US" dirty="0"/>
              <a:t>Part 2: </a:t>
            </a:r>
            <a:r>
              <a:rPr lang="en-US" dirty="0" err="1"/>
              <a:t>SiftNet</a:t>
            </a:r>
            <a:endParaRPr lang="en-US" dirty="0"/>
          </a:p>
        </p:txBody>
      </p:sp>
      <p:sp>
        <p:nvSpPr>
          <p:cNvPr id="3" name="Text Placeholder 2">
            <a:extLst>
              <a:ext uri="{FF2B5EF4-FFF2-40B4-BE49-F238E27FC236}">
                <a16:creationId xmlns:a16="http://schemas.microsoft.com/office/drawing/2014/main" id="{B6A53563-79C8-40CE-A279-FD7C34C6E732}"/>
              </a:ext>
            </a:extLst>
          </p:cNvPr>
          <p:cNvSpPr>
            <a:spLocks noGrp="1"/>
          </p:cNvSpPr>
          <p:nvPr>
            <p:ph type="body" idx="1"/>
          </p:nvPr>
        </p:nvSpPr>
        <p:spPr/>
        <p:txBody>
          <a:bodyPr/>
          <a:lstStyle/>
          <a:p>
            <a:r>
              <a:rPr lang="en-US" dirty="0"/>
              <a:t>&lt;Explain what we would have to do make our version of Sift rotationally invariant (conceptually)&gt;</a:t>
            </a:r>
          </a:p>
          <a:p>
            <a:endParaRPr lang="en-US" dirty="0"/>
          </a:p>
          <a:p>
            <a:pPr marL="139700" indent="0">
              <a:buNone/>
            </a:pPr>
            <a:endParaRPr lang="en-US" dirty="0"/>
          </a:p>
          <a:p>
            <a:pPr marL="139700" indent="0">
              <a:buNone/>
            </a:pPr>
            <a:r>
              <a:rPr lang="en-US" altLang="zh-TW" dirty="0">
                <a:solidFill>
                  <a:schemeClr val="tx1"/>
                </a:solidFill>
              </a:rPr>
              <a:t>By</a:t>
            </a:r>
            <a:r>
              <a:rPr lang="zh-TW" altLang="en-US" dirty="0">
                <a:solidFill>
                  <a:schemeClr val="tx1"/>
                </a:solidFill>
              </a:rPr>
              <a:t> </a:t>
            </a:r>
            <a:r>
              <a:rPr lang="en-US" altLang="zh-TW" dirty="0">
                <a:solidFill>
                  <a:schemeClr val="tx1"/>
                </a:solidFill>
              </a:rPr>
              <a:t>using</a:t>
            </a:r>
            <a:r>
              <a:rPr lang="zh-TW" altLang="en-US" dirty="0">
                <a:solidFill>
                  <a:schemeClr val="tx1"/>
                </a:solidFill>
              </a:rPr>
              <a:t> </a:t>
            </a:r>
            <a:r>
              <a:rPr lang="en-US" altLang="zh-TW" dirty="0">
                <a:solidFill>
                  <a:schemeClr val="tx1"/>
                </a:solidFill>
              </a:rPr>
              <a:t>8</a:t>
            </a:r>
            <a:r>
              <a:rPr lang="zh-TW" altLang="en-US" dirty="0">
                <a:solidFill>
                  <a:schemeClr val="tx1"/>
                </a:solidFill>
              </a:rPr>
              <a:t> </a:t>
            </a:r>
            <a:r>
              <a:rPr lang="en-US" altLang="zh-TW" dirty="0">
                <a:solidFill>
                  <a:schemeClr val="tx1"/>
                </a:solidFill>
              </a:rPr>
              <a:t>angle</a:t>
            </a:r>
            <a:r>
              <a:rPr lang="zh-TW" altLang="en-US" dirty="0">
                <a:solidFill>
                  <a:schemeClr val="tx1"/>
                </a:solidFill>
              </a:rPr>
              <a:t> </a:t>
            </a:r>
            <a:r>
              <a:rPr lang="en-US" altLang="zh-TW" dirty="0">
                <a:solidFill>
                  <a:schemeClr val="tx1"/>
                </a:solidFill>
              </a:rPr>
              <a:t>orientation</a:t>
            </a:r>
            <a:r>
              <a:rPr lang="zh-TW" altLang="en-US" dirty="0">
                <a:solidFill>
                  <a:schemeClr val="tx1"/>
                </a:solidFill>
              </a:rPr>
              <a:t> </a:t>
            </a:r>
            <a:r>
              <a:rPr lang="en-US" altLang="zh-TW" dirty="0">
                <a:solidFill>
                  <a:schemeClr val="tx1"/>
                </a:solidFill>
              </a:rPr>
              <a:t>to</a:t>
            </a:r>
            <a:r>
              <a:rPr lang="zh-TW" altLang="en-US" dirty="0">
                <a:solidFill>
                  <a:schemeClr val="tx1"/>
                </a:solidFill>
              </a:rPr>
              <a:t> </a:t>
            </a:r>
            <a:r>
              <a:rPr lang="en-US" altLang="zh-TW" dirty="0">
                <a:solidFill>
                  <a:schemeClr val="tx1"/>
                </a:solidFill>
              </a:rPr>
              <a:t>create</a:t>
            </a:r>
            <a:r>
              <a:rPr lang="zh-TW" altLang="en-US" dirty="0">
                <a:solidFill>
                  <a:schemeClr val="tx1"/>
                </a:solidFill>
              </a:rPr>
              <a:t> </a:t>
            </a:r>
            <a:r>
              <a:rPr lang="en-US" altLang="zh-TW" dirty="0">
                <a:solidFill>
                  <a:schemeClr val="tx1"/>
                </a:solidFill>
              </a:rPr>
              <a:t>a</a:t>
            </a:r>
            <a:r>
              <a:rPr lang="zh-TW" altLang="en-US" dirty="0">
                <a:solidFill>
                  <a:schemeClr val="tx1"/>
                </a:solidFill>
              </a:rPr>
              <a:t> </a:t>
            </a:r>
            <a:r>
              <a:rPr lang="en-US" altLang="zh-TW" dirty="0">
                <a:solidFill>
                  <a:schemeClr val="tx1"/>
                </a:solidFill>
              </a:rPr>
              <a:t>tensor</a:t>
            </a:r>
            <a:r>
              <a:rPr lang="zh-TW" altLang="en-US" dirty="0">
                <a:solidFill>
                  <a:schemeClr val="tx1"/>
                </a:solidFill>
              </a:rPr>
              <a:t> </a:t>
            </a:r>
            <a:r>
              <a:rPr lang="en-US" altLang="zh-TW" dirty="0">
                <a:solidFill>
                  <a:schemeClr val="tx1"/>
                </a:solidFill>
              </a:rPr>
              <a:t>for</a:t>
            </a:r>
            <a:r>
              <a:rPr lang="zh-TW" altLang="en-US" dirty="0">
                <a:solidFill>
                  <a:schemeClr val="tx1"/>
                </a:solidFill>
              </a:rPr>
              <a:t> </a:t>
            </a:r>
            <a:r>
              <a:rPr lang="en-US" altLang="zh-TW" dirty="0">
                <a:solidFill>
                  <a:schemeClr val="tx1"/>
                </a:solidFill>
              </a:rPr>
              <a:t>each</a:t>
            </a:r>
            <a:r>
              <a:rPr lang="zh-TW" altLang="en-US" dirty="0">
                <a:solidFill>
                  <a:schemeClr val="tx1"/>
                </a:solidFill>
              </a:rPr>
              <a:t> </a:t>
            </a:r>
            <a:r>
              <a:rPr lang="en-US" altLang="zh-TW" dirty="0">
                <a:solidFill>
                  <a:schemeClr val="tx1"/>
                </a:solidFill>
              </a:rPr>
              <a:t>feature.</a:t>
            </a:r>
            <a:r>
              <a:rPr lang="zh-TW" altLang="en-US" dirty="0">
                <a:solidFill>
                  <a:schemeClr val="tx1"/>
                </a:solidFill>
              </a:rPr>
              <a:t> </a:t>
            </a:r>
            <a:r>
              <a:rPr lang="en-US" altLang="zh-TW" dirty="0">
                <a:solidFill>
                  <a:schemeClr val="tx1"/>
                </a:solidFill>
              </a:rPr>
              <a:t>It</a:t>
            </a:r>
            <a:r>
              <a:rPr lang="zh-TW" altLang="en-US" dirty="0">
                <a:solidFill>
                  <a:schemeClr val="tx1"/>
                </a:solidFill>
              </a:rPr>
              <a:t> </a:t>
            </a:r>
            <a:r>
              <a:rPr lang="en-US" altLang="zh-TW" dirty="0">
                <a:solidFill>
                  <a:schemeClr val="tx1"/>
                </a:solidFill>
              </a:rPr>
              <a:t>can</a:t>
            </a:r>
            <a:r>
              <a:rPr lang="zh-TW" altLang="en-US" dirty="0">
                <a:solidFill>
                  <a:schemeClr val="tx1"/>
                </a:solidFill>
              </a:rPr>
              <a:t> </a:t>
            </a:r>
            <a:r>
              <a:rPr lang="en-US" altLang="zh-TW" dirty="0">
                <a:solidFill>
                  <a:schemeClr val="tx1"/>
                </a:solidFill>
              </a:rPr>
              <a:t>prevent</a:t>
            </a:r>
            <a:r>
              <a:rPr lang="zh-TW" altLang="en-US" dirty="0">
                <a:solidFill>
                  <a:schemeClr val="tx1"/>
                </a:solidFill>
              </a:rPr>
              <a:t> </a:t>
            </a:r>
            <a:r>
              <a:rPr lang="en-US" altLang="zh-TW" dirty="0">
                <a:solidFill>
                  <a:schemeClr val="tx1"/>
                </a:solidFill>
              </a:rPr>
              <a:t>feature</a:t>
            </a:r>
            <a:r>
              <a:rPr lang="zh-TW" altLang="en-US" dirty="0">
                <a:solidFill>
                  <a:schemeClr val="tx1"/>
                </a:solidFill>
              </a:rPr>
              <a:t> </a:t>
            </a:r>
            <a:r>
              <a:rPr lang="en-US" altLang="zh-TW" dirty="0">
                <a:solidFill>
                  <a:schemeClr val="tx1"/>
                </a:solidFill>
              </a:rPr>
              <a:t>rotation</a:t>
            </a:r>
            <a:r>
              <a:rPr lang="zh-TW" altLang="en-US" dirty="0">
                <a:solidFill>
                  <a:schemeClr val="tx1"/>
                </a:solidFill>
              </a:rPr>
              <a:t> </a:t>
            </a:r>
            <a:r>
              <a:rPr lang="en-US" altLang="zh-TW" dirty="0">
                <a:solidFill>
                  <a:schemeClr val="tx1"/>
                </a:solidFill>
              </a:rPr>
              <a:t>and</a:t>
            </a:r>
            <a:r>
              <a:rPr lang="zh-TW" altLang="en-US" dirty="0">
                <a:solidFill>
                  <a:schemeClr val="tx1"/>
                </a:solidFill>
              </a:rPr>
              <a:t> </a:t>
            </a:r>
            <a:r>
              <a:rPr lang="en-US" altLang="zh-TW" dirty="0">
                <a:solidFill>
                  <a:schemeClr val="tx1"/>
                </a:solidFill>
              </a:rPr>
              <a:t>makes</a:t>
            </a:r>
            <a:r>
              <a:rPr lang="zh-TW" altLang="en-US" dirty="0">
                <a:solidFill>
                  <a:schemeClr val="tx1"/>
                </a:solidFill>
              </a:rPr>
              <a:t> </a:t>
            </a:r>
            <a:r>
              <a:rPr lang="en-US" altLang="zh-TW" dirty="0">
                <a:solidFill>
                  <a:schemeClr val="tx1"/>
                </a:solidFill>
              </a:rPr>
              <a:t>our</a:t>
            </a:r>
            <a:r>
              <a:rPr lang="zh-TW" altLang="en-US" dirty="0">
                <a:solidFill>
                  <a:schemeClr val="tx1"/>
                </a:solidFill>
              </a:rPr>
              <a:t> </a:t>
            </a:r>
            <a:r>
              <a:rPr lang="en-US" altLang="zh-TW" dirty="0">
                <a:solidFill>
                  <a:schemeClr val="tx1"/>
                </a:solidFill>
              </a:rPr>
              <a:t>net</a:t>
            </a:r>
            <a:r>
              <a:rPr lang="zh-TW" altLang="en-US" dirty="0">
                <a:solidFill>
                  <a:schemeClr val="tx1"/>
                </a:solidFill>
              </a:rPr>
              <a:t> </a:t>
            </a:r>
            <a:r>
              <a:rPr lang="en-US" altLang="zh-TW" dirty="0">
                <a:solidFill>
                  <a:schemeClr val="tx1"/>
                </a:solidFill>
              </a:rPr>
              <a:t>detect</a:t>
            </a:r>
            <a:r>
              <a:rPr lang="zh-TW" altLang="en-US" dirty="0">
                <a:solidFill>
                  <a:schemeClr val="tx1"/>
                </a:solidFill>
              </a:rPr>
              <a:t> </a:t>
            </a:r>
            <a:r>
              <a:rPr lang="en-US" altLang="zh-TW" dirty="0">
                <a:solidFill>
                  <a:schemeClr val="tx1"/>
                </a:solidFill>
              </a:rPr>
              <a:t>the</a:t>
            </a:r>
            <a:r>
              <a:rPr lang="zh-TW" altLang="en-US" dirty="0">
                <a:solidFill>
                  <a:schemeClr val="tx1"/>
                </a:solidFill>
              </a:rPr>
              <a:t> </a:t>
            </a:r>
            <a:r>
              <a:rPr lang="en-US" altLang="zh-TW" dirty="0">
                <a:solidFill>
                  <a:schemeClr val="tx1"/>
                </a:solidFill>
              </a:rPr>
              <a:t>same</a:t>
            </a:r>
            <a:r>
              <a:rPr lang="zh-TW" altLang="en-US" dirty="0">
                <a:solidFill>
                  <a:schemeClr val="tx1"/>
                </a:solidFill>
              </a:rPr>
              <a:t> </a:t>
            </a:r>
            <a:r>
              <a:rPr lang="en-US" altLang="zh-TW" dirty="0">
                <a:solidFill>
                  <a:schemeClr val="tx1"/>
                </a:solidFill>
              </a:rPr>
              <a:t>feature</a:t>
            </a:r>
            <a:r>
              <a:rPr lang="zh-TW" altLang="en-US" dirty="0">
                <a:solidFill>
                  <a:schemeClr val="tx1"/>
                </a:solidFill>
              </a:rPr>
              <a:t> </a:t>
            </a:r>
            <a:r>
              <a:rPr lang="en-US" altLang="zh-TW" dirty="0">
                <a:solidFill>
                  <a:schemeClr val="tx1"/>
                </a:solidFill>
              </a:rPr>
              <a:t>but</a:t>
            </a:r>
            <a:r>
              <a:rPr lang="zh-TW" altLang="en-US" dirty="0">
                <a:solidFill>
                  <a:schemeClr val="tx1"/>
                </a:solidFill>
              </a:rPr>
              <a:t> </a:t>
            </a:r>
            <a:r>
              <a:rPr lang="en-US" altLang="zh-TW" dirty="0">
                <a:solidFill>
                  <a:schemeClr val="tx1"/>
                </a:solidFill>
              </a:rPr>
              <a:t>different</a:t>
            </a:r>
            <a:r>
              <a:rPr lang="zh-TW" altLang="en-US" dirty="0">
                <a:solidFill>
                  <a:schemeClr val="tx1"/>
                </a:solidFill>
              </a:rPr>
              <a:t> </a:t>
            </a:r>
            <a:r>
              <a:rPr lang="en-US" altLang="zh-TW" dirty="0">
                <a:solidFill>
                  <a:schemeClr val="tx1"/>
                </a:solidFill>
              </a:rPr>
              <a:t>orientation.</a:t>
            </a:r>
            <a:endParaRPr lang="en-US" dirty="0">
              <a:solidFill>
                <a:schemeClr val="tx1"/>
              </a:solidFill>
            </a:endParaRPr>
          </a:p>
        </p:txBody>
      </p:sp>
      <p:sp>
        <p:nvSpPr>
          <p:cNvPr id="4" name="Text Placeholder 3">
            <a:extLst>
              <a:ext uri="{FF2B5EF4-FFF2-40B4-BE49-F238E27FC236}">
                <a16:creationId xmlns:a16="http://schemas.microsoft.com/office/drawing/2014/main" id="{64EDF1C1-0061-4EEF-AB3B-54FC6557C0EE}"/>
              </a:ext>
            </a:extLst>
          </p:cNvPr>
          <p:cNvSpPr>
            <a:spLocks noGrp="1"/>
          </p:cNvSpPr>
          <p:nvPr>
            <p:ph type="body" idx="2"/>
          </p:nvPr>
        </p:nvSpPr>
        <p:spPr>
          <a:xfrm>
            <a:off x="4832400" y="290625"/>
            <a:ext cx="3999900" cy="4407849"/>
          </a:xfrm>
        </p:spPr>
        <p:txBody>
          <a:bodyPr/>
          <a:lstStyle/>
          <a:p>
            <a:r>
              <a:rPr lang="en-US" dirty="0"/>
              <a:t>&lt;Explain what we would have to do to make our version of SIFT scale invariant (conceptually)&gt;</a:t>
            </a:r>
          </a:p>
          <a:p>
            <a:endParaRPr lang="en-US" dirty="0"/>
          </a:p>
          <a:p>
            <a:pPr marL="139700" indent="0">
              <a:buNone/>
            </a:pPr>
            <a:r>
              <a:rPr lang="en-US" dirty="0"/>
              <a:t>SIFT descriptors are scale invariant because the descriptors are extracted relative to the key point detection scales, that is, a descriptor's actual window size is 16*scale x 16 *scale not 16x16.</a:t>
            </a:r>
          </a:p>
          <a:p>
            <a:pPr marL="139700" indent="0">
              <a:buNone/>
            </a:pPr>
            <a:endParaRPr lang="en-US" dirty="0"/>
          </a:p>
          <a:p>
            <a:pPr marL="139700" indent="0">
              <a:buNone/>
            </a:pPr>
            <a:r>
              <a:rPr lang="en-US" dirty="0"/>
              <a:t>For example, if the scale of an object is doubled then the actual descriptor window relative to the current scaled object becomes 32x32. The dimensionality of the descriptor remains 128 because the orientation binning cells in which sum pooling occurs will also proportionately scale from 4x4 to 8x8.</a:t>
            </a:r>
          </a:p>
        </p:txBody>
      </p:sp>
    </p:spTree>
    <p:extLst>
      <p:ext uri="{BB962C8B-B14F-4D97-AF65-F5344CB8AC3E}">
        <p14:creationId xmlns:p14="http://schemas.microsoft.com/office/powerpoint/2010/main" val="10094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FBB4-E691-463A-A755-0F3CA18F9400}"/>
              </a:ext>
            </a:extLst>
          </p:cNvPr>
          <p:cNvSpPr>
            <a:spLocks noGrp="1"/>
          </p:cNvSpPr>
          <p:nvPr>
            <p:ph type="title"/>
          </p:nvPr>
        </p:nvSpPr>
        <p:spPr/>
        <p:txBody>
          <a:bodyPr/>
          <a:lstStyle/>
          <a:p>
            <a:r>
              <a:rPr lang="en-US" dirty="0"/>
              <a:t>Part 2: </a:t>
            </a:r>
            <a:r>
              <a:rPr lang="en-US" dirty="0" err="1"/>
              <a:t>SiftNet</a:t>
            </a:r>
            <a:endParaRPr lang="en-US" dirty="0"/>
          </a:p>
        </p:txBody>
      </p:sp>
      <p:sp>
        <p:nvSpPr>
          <p:cNvPr id="3" name="Text Placeholder 2">
            <a:extLst>
              <a:ext uri="{FF2B5EF4-FFF2-40B4-BE49-F238E27FC236}">
                <a16:creationId xmlns:a16="http://schemas.microsoft.com/office/drawing/2014/main" id="{DE0620EF-DFF3-44F9-832B-110EB5FEA4CC}"/>
              </a:ext>
            </a:extLst>
          </p:cNvPr>
          <p:cNvSpPr>
            <a:spLocks noGrp="1"/>
          </p:cNvSpPr>
          <p:nvPr>
            <p:ph type="body" idx="1"/>
          </p:nvPr>
        </p:nvSpPr>
        <p:spPr/>
        <p:txBody>
          <a:bodyPr/>
          <a:lstStyle/>
          <a:p>
            <a:r>
              <a:rPr lang="en-US" dirty="0"/>
              <a:t>&lt;What would happen if instead of using 16 </a:t>
            </a:r>
            <a:r>
              <a:rPr lang="en-US" dirty="0" err="1"/>
              <a:t>subgrids</a:t>
            </a:r>
            <a:r>
              <a:rPr lang="en-US" dirty="0"/>
              <a:t>, we only used 4 (dividing the window into 4 grids total for our descriptor)&gt;</a:t>
            </a:r>
          </a:p>
          <a:p>
            <a:r>
              <a:rPr lang="en-US" altLang="zh-TW" dirty="0"/>
              <a:t>In</a:t>
            </a:r>
            <a:r>
              <a:rPr lang="zh-TW" altLang="en-US" dirty="0"/>
              <a:t> </a:t>
            </a:r>
            <a:r>
              <a:rPr lang="en-US" altLang="zh-TW" dirty="0"/>
              <a:t>my</a:t>
            </a:r>
            <a:r>
              <a:rPr lang="zh-TW" altLang="en-US" dirty="0"/>
              <a:t> </a:t>
            </a:r>
            <a:r>
              <a:rPr lang="en-US" altLang="zh-TW" dirty="0"/>
              <a:t>opinion,</a:t>
            </a:r>
            <a:r>
              <a:rPr lang="zh-TW" altLang="en-US" dirty="0"/>
              <a:t> </a:t>
            </a:r>
            <a:r>
              <a:rPr lang="en-US" altLang="zh-TW" dirty="0"/>
              <a:t>I</a:t>
            </a:r>
            <a:r>
              <a:rPr lang="zh-TW" altLang="en-US" dirty="0"/>
              <a:t> </a:t>
            </a:r>
            <a:r>
              <a:rPr lang="en-US" altLang="zh-TW" dirty="0"/>
              <a:t>think</a:t>
            </a:r>
            <a:r>
              <a:rPr lang="zh-TW" altLang="en-US" dirty="0"/>
              <a:t> </a:t>
            </a:r>
            <a:r>
              <a:rPr lang="en-US" altLang="zh-TW" dirty="0"/>
              <a:t>we</a:t>
            </a:r>
            <a:r>
              <a:rPr lang="zh-TW" altLang="en-US" dirty="0"/>
              <a:t> </a:t>
            </a:r>
            <a:r>
              <a:rPr lang="en-US" altLang="zh-TW" dirty="0"/>
              <a:t>will</a:t>
            </a:r>
            <a:r>
              <a:rPr lang="zh-TW" altLang="en-US" dirty="0"/>
              <a:t> </a:t>
            </a:r>
            <a:r>
              <a:rPr lang="en-US" altLang="zh-TW" dirty="0"/>
              <a:t>still</a:t>
            </a:r>
            <a:r>
              <a:rPr lang="zh-TW" altLang="en-US" dirty="0"/>
              <a:t> </a:t>
            </a:r>
            <a:r>
              <a:rPr lang="en-US" altLang="zh-TW" dirty="0"/>
              <a:t>get</a:t>
            </a:r>
            <a:r>
              <a:rPr lang="zh-TW" altLang="en-US" dirty="0"/>
              <a:t> </a:t>
            </a:r>
            <a:r>
              <a:rPr lang="en-US" altLang="zh-TW" dirty="0"/>
              <a:t>some</a:t>
            </a:r>
            <a:r>
              <a:rPr lang="zh-TW" altLang="en-US" dirty="0"/>
              <a:t> </a:t>
            </a:r>
            <a:r>
              <a:rPr lang="en-US" altLang="zh-TW" dirty="0" err="1"/>
              <a:t>descriptosr</a:t>
            </a:r>
            <a:r>
              <a:rPr lang="zh-TW" altLang="en-US" dirty="0"/>
              <a:t> </a:t>
            </a:r>
            <a:r>
              <a:rPr lang="en-US" altLang="zh-TW" dirty="0"/>
              <a:t>but</a:t>
            </a:r>
            <a:r>
              <a:rPr lang="zh-TW" altLang="en-US" dirty="0"/>
              <a:t> </a:t>
            </a:r>
            <a:r>
              <a:rPr lang="en-US" altLang="zh-TW" dirty="0"/>
              <a:t>maybe</a:t>
            </a:r>
            <a:r>
              <a:rPr lang="zh-TW" altLang="en-US" dirty="0"/>
              <a:t> </a:t>
            </a:r>
            <a:r>
              <a:rPr lang="en-US" altLang="zh-TW" dirty="0"/>
              <a:t>the</a:t>
            </a:r>
            <a:r>
              <a:rPr lang="zh-TW" altLang="en-US" dirty="0"/>
              <a:t> </a:t>
            </a:r>
            <a:r>
              <a:rPr lang="en-US" altLang="zh-TW" dirty="0"/>
              <a:t>result</a:t>
            </a:r>
            <a:r>
              <a:rPr lang="zh-TW" altLang="en-US" dirty="0"/>
              <a:t> </a:t>
            </a:r>
            <a:r>
              <a:rPr lang="en-US" altLang="zh-TW" dirty="0"/>
              <a:t>do</a:t>
            </a:r>
            <a:r>
              <a:rPr lang="zh-TW" altLang="en-US" dirty="0"/>
              <a:t> </a:t>
            </a:r>
            <a:r>
              <a:rPr lang="en-US" altLang="zh-TW" dirty="0"/>
              <a:t>not</a:t>
            </a:r>
            <a:r>
              <a:rPr lang="zh-TW" altLang="en-US" dirty="0"/>
              <a:t> </a:t>
            </a:r>
            <a:r>
              <a:rPr lang="en-US" altLang="zh-TW" dirty="0"/>
              <a:t>have</a:t>
            </a:r>
            <a:r>
              <a:rPr lang="zh-TW" altLang="en-US" dirty="0"/>
              <a:t> </a:t>
            </a:r>
            <a:r>
              <a:rPr lang="en-US" altLang="zh-TW" dirty="0"/>
              <a:t>too</a:t>
            </a:r>
            <a:r>
              <a:rPr lang="zh-TW" altLang="en-US" dirty="0"/>
              <a:t> </a:t>
            </a:r>
            <a:r>
              <a:rPr lang="en-US" altLang="zh-TW" dirty="0"/>
              <a:t>significant</a:t>
            </a:r>
            <a:r>
              <a:rPr lang="zh-TW" altLang="en-US" dirty="0"/>
              <a:t> </a:t>
            </a:r>
            <a:r>
              <a:rPr lang="en-US" altLang="zh-TW" dirty="0"/>
              <a:t>difference</a:t>
            </a:r>
            <a:r>
              <a:rPr lang="zh-TW" altLang="en-US" dirty="0"/>
              <a:t> </a:t>
            </a:r>
            <a:r>
              <a:rPr lang="en-US" altLang="zh-TW" dirty="0"/>
              <a:t>between</a:t>
            </a:r>
            <a:r>
              <a:rPr lang="zh-TW" altLang="en-US" dirty="0"/>
              <a:t> </a:t>
            </a:r>
            <a:r>
              <a:rPr lang="en-US" altLang="zh-TW" dirty="0"/>
              <a:t>each</a:t>
            </a:r>
            <a:r>
              <a:rPr lang="zh-TW" altLang="en-US" dirty="0"/>
              <a:t> </a:t>
            </a:r>
            <a:r>
              <a:rPr lang="en-US" altLang="zh-TW" dirty="0"/>
              <a:t>one</a:t>
            </a:r>
            <a:r>
              <a:rPr lang="zh-TW" altLang="en-US" dirty="0"/>
              <a:t> </a:t>
            </a:r>
            <a:r>
              <a:rPr lang="en-US" altLang="zh-TW" dirty="0"/>
              <a:t>because</a:t>
            </a:r>
            <a:r>
              <a:rPr lang="zh-TW" altLang="en-US" dirty="0"/>
              <a:t> </a:t>
            </a:r>
            <a:r>
              <a:rPr lang="en-US" altLang="zh-TW" dirty="0"/>
              <a:t>their</a:t>
            </a:r>
            <a:r>
              <a:rPr lang="zh-TW" altLang="en-US" dirty="0"/>
              <a:t> </a:t>
            </a:r>
            <a:r>
              <a:rPr lang="en-US" altLang="zh-TW" dirty="0"/>
              <a:t>local</a:t>
            </a:r>
            <a:r>
              <a:rPr lang="zh-TW" altLang="en-US" dirty="0"/>
              <a:t> </a:t>
            </a:r>
            <a:r>
              <a:rPr lang="en-US" altLang="zh-TW" dirty="0"/>
              <a:t>information</a:t>
            </a:r>
            <a:r>
              <a:rPr lang="zh-TW" altLang="en-US" dirty="0"/>
              <a:t> </a:t>
            </a:r>
            <a:r>
              <a:rPr lang="en-US" altLang="zh-TW" dirty="0"/>
              <a:t>are</a:t>
            </a:r>
            <a:r>
              <a:rPr lang="zh-TW" altLang="en-US" dirty="0"/>
              <a:t> </a:t>
            </a:r>
            <a:r>
              <a:rPr lang="en-US" altLang="zh-TW" dirty="0"/>
              <a:t>too</a:t>
            </a:r>
            <a:r>
              <a:rPr lang="zh-TW" altLang="en-US" dirty="0"/>
              <a:t> </a:t>
            </a:r>
            <a:r>
              <a:rPr lang="en-US" altLang="zh-TW" dirty="0"/>
              <a:t>less</a:t>
            </a:r>
            <a:r>
              <a:rPr lang="zh-TW" altLang="en-US" dirty="0"/>
              <a:t> </a:t>
            </a:r>
            <a:r>
              <a:rPr lang="en-US" altLang="zh-TW" dirty="0"/>
              <a:t>to</a:t>
            </a:r>
            <a:r>
              <a:rPr lang="zh-TW" altLang="en-US" dirty="0"/>
              <a:t> </a:t>
            </a:r>
            <a:r>
              <a:rPr lang="en-US" altLang="zh-TW" dirty="0"/>
              <a:t>generate</a:t>
            </a:r>
            <a:r>
              <a:rPr lang="zh-TW" altLang="en-US" dirty="0"/>
              <a:t> </a:t>
            </a:r>
            <a:r>
              <a:rPr lang="en-US" altLang="zh-TW" dirty="0"/>
              <a:t>different</a:t>
            </a:r>
            <a:r>
              <a:rPr lang="zh-TW" altLang="en-US" dirty="0"/>
              <a:t> </a:t>
            </a:r>
            <a:r>
              <a:rPr lang="en-US" altLang="zh-TW" dirty="0"/>
              <a:t>parameter</a:t>
            </a:r>
            <a:r>
              <a:rPr lang="zh-TW" altLang="en-US" dirty="0"/>
              <a:t> </a:t>
            </a:r>
            <a:r>
              <a:rPr lang="en-US" altLang="zh-TW" dirty="0"/>
              <a:t>to</a:t>
            </a:r>
            <a:r>
              <a:rPr lang="zh-TW" altLang="en-US" dirty="0"/>
              <a:t> </a:t>
            </a:r>
            <a:r>
              <a:rPr lang="en-US" altLang="zh-TW" dirty="0"/>
              <a:t>compute.</a:t>
            </a:r>
            <a:endParaRPr lang="en-US" dirty="0"/>
          </a:p>
        </p:txBody>
      </p:sp>
      <p:sp>
        <p:nvSpPr>
          <p:cNvPr id="4" name="Text Placeholder 3">
            <a:extLst>
              <a:ext uri="{FF2B5EF4-FFF2-40B4-BE49-F238E27FC236}">
                <a16:creationId xmlns:a16="http://schemas.microsoft.com/office/drawing/2014/main" id="{687C87DC-4249-4F27-835F-0703AA6B9E24}"/>
              </a:ext>
            </a:extLst>
          </p:cNvPr>
          <p:cNvSpPr>
            <a:spLocks noGrp="1"/>
          </p:cNvSpPr>
          <p:nvPr>
            <p:ph type="body" idx="2"/>
          </p:nvPr>
        </p:nvSpPr>
        <p:spPr/>
        <p:txBody>
          <a:bodyPr/>
          <a:lstStyle/>
          <a:p>
            <a:r>
              <a:rPr lang="en-US" dirty="0"/>
              <a:t>&lt;What could we do to make our histograms in this project more descriptive?&gt;</a:t>
            </a:r>
          </a:p>
          <a:p>
            <a:r>
              <a:rPr lang="en-US" altLang="zh-TW" dirty="0"/>
              <a:t>Try</a:t>
            </a:r>
            <a:r>
              <a:rPr lang="zh-TW" altLang="en-US" dirty="0"/>
              <a:t> </a:t>
            </a:r>
            <a:r>
              <a:rPr lang="en-US" altLang="zh-TW" dirty="0"/>
              <a:t>have</a:t>
            </a:r>
            <a:r>
              <a:rPr lang="zh-TW" altLang="en-US" dirty="0"/>
              <a:t> </a:t>
            </a:r>
            <a:r>
              <a:rPr lang="en-US" altLang="zh-TW" dirty="0"/>
              <a:t>mor</a:t>
            </a:r>
            <a:r>
              <a:rPr lang="zh-TW" altLang="en-US" dirty="0"/>
              <a:t> </a:t>
            </a:r>
            <a:r>
              <a:rPr lang="en-US" altLang="zh-TW" dirty="0"/>
              <a:t>angles</a:t>
            </a:r>
            <a:r>
              <a:rPr lang="zh-TW" altLang="en-US" dirty="0"/>
              <a:t> </a:t>
            </a:r>
            <a:r>
              <a:rPr lang="en-US" altLang="zh-TW" dirty="0"/>
              <a:t>and</a:t>
            </a:r>
            <a:r>
              <a:rPr lang="zh-TW" altLang="en-US" dirty="0"/>
              <a:t> </a:t>
            </a:r>
            <a:r>
              <a:rPr lang="en-US" altLang="zh-TW" dirty="0"/>
              <a:t>get</a:t>
            </a:r>
            <a:r>
              <a:rPr lang="zh-TW" altLang="en-US" dirty="0"/>
              <a:t> </a:t>
            </a:r>
            <a:r>
              <a:rPr lang="en-US" altLang="zh-TW" dirty="0"/>
              <a:t>more</a:t>
            </a:r>
            <a:r>
              <a:rPr lang="zh-TW" altLang="en-US" dirty="0"/>
              <a:t> </a:t>
            </a:r>
            <a:r>
              <a:rPr lang="en-US" altLang="zh-TW" dirty="0"/>
              <a:t>parameter.</a:t>
            </a:r>
            <a:r>
              <a:rPr lang="zh-TW" altLang="en-US" dirty="0"/>
              <a:t> </a:t>
            </a:r>
            <a:r>
              <a:rPr lang="en-US" altLang="zh-TW" dirty="0"/>
              <a:t>But</a:t>
            </a:r>
            <a:r>
              <a:rPr lang="zh-TW" altLang="en-US" dirty="0"/>
              <a:t> </a:t>
            </a:r>
            <a:r>
              <a:rPr lang="en-US" altLang="zh-TW" dirty="0"/>
              <a:t>the</a:t>
            </a:r>
            <a:r>
              <a:rPr lang="zh-TW" altLang="en-US" dirty="0"/>
              <a:t> </a:t>
            </a:r>
            <a:r>
              <a:rPr lang="en-US" altLang="zh-TW" dirty="0"/>
              <a:t>trade-off</a:t>
            </a:r>
            <a:r>
              <a:rPr lang="zh-TW" altLang="en-US" dirty="0"/>
              <a:t> </a:t>
            </a:r>
            <a:r>
              <a:rPr lang="en-US" altLang="zh-TW" dirty="0"/>
              <a:t>is</a:t>
            </a:r>
            <a:r>
              <a:rPr lang="zh-TW" altLang="en-US" dirty="0"/>
              <a:t> </a:t>
            </a:r>
            <a:r>
              <a:rPr lang="en-US" altLang="zh-TW" dirty="0"/>
              <a:t>it</a:t>
            </a:r>
            <a:r>
              <a:rPr lang="zh-TW" altLang="en-US" dirty="0"/>
              <a:t> </a:t>
            </a:r>
            <a:r>
              <a:rPr lang="en-US" altLang="zh-TW" dirty="0"/>
              <a:t>might</a:t>
            </a:r>
            <a:r>
              <a:rPr lang="zh-TW" altLang="en-US" dirty="0"/>
              <a:t> </a:t>
            </a:r>
            <a:r>
              <a:rPr lang="en-US" altLang="zh-TW" dirty="0"/>
              <a:t>compute</a:t>
            </a:r>
            <a:r>
              <a:rPr lang="zh-TW" altLang="en-US" dirty="0"/>
              <a:t> </a:t>
            </a:r>
            <a:r>
              <a:rPr lang="en-US" altLang="zh-TW" dirty="0"/>
              <a:t>pretty</a:t>
            </a:r>
            <a:r>
              <a:rPr lang="zh-TW" altLang="en-US" dirty="0"/>
              <a:t> </a:t>
            </a:r>
            <a:r>
              <a:rPr lang="en-US" altLang="zh-TW" dirty="0"/>
              <a:t>slow.</a:t>
            </a:r>
            <a:endParaRPr lang="en-US" dirty="0"/>
          </a:p>
        </p:txBody>
      </p:sp>
    </p:spTree>
    <p:extLst>
      <p:ext uri="{BB962C8B-B14F-4D97-AF65-F5344CB8AC3E}">
        <p14:creationId xmlns:p14="http://schemas.microsoft.com/office/powerpoint/2010/main" val="371453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3: </a:t>
            </a:r>
            <a:r>
              <a:rPr lang="en-US" dirty="0"/>
              <a:t>Feature Matching</a:t>
            </a:r>
            <a:r>
              <a:rPr lang="en" dirty="0"/>
              <a:t> </a:t>
            </a:r>
            <a:endParaRPr dirty="0"/>
          </a:p>
        </p:txBody>
      </p:sp>
      <p:sp>
        <p:nvSpPr>
          <p:cNvPr id="89" name="Google Shape;89;p18"/>
          <p:cNvSpPr txBox="1">
            <a:spLocks noGrp="1"/>
          </p:cNvSpPr>
          <p:nvPr>
            <p:ph type="body" idx="1"/>
          </p:nvPr>
        </p:nvSpPr>
        <p:spPr>
          <a:xfrm>
            <a:off x="311701" y="863550"/>
            <a:ext cx="3999900" cy="3416400"/>
          </a:xfrm>
          <a:prstGeom prst="rect">
            <a:avLst/>
          </a:prstGeom>
        </p:spPr>
        <p:txBody>
          <a:bodyPr spcFirstLastPara="1" wrap="square" lIns="91425" tIns="91425" rIns="91425" bIns="91425" anchor="t" anchorCtr="0">
            <a:noAutofit/>
          </a:bodyPr>
          <a:lstStyle/>
          <a:p>
            <a:pPr marL="0" indent="0">
              <a:buNone/>
            </a:pPr>
            <a:r>
              <a:rPr lang="en-US" dirty="0"/>
              <a:t>&lt;insert feature matching visualization of Notre Dame from proj3.ipynb&gt;</a:t>
            </a:r>
          </a:p>
        </p:txBody>
      </p:sp>
      <p:sp>
        <p:nvSpPr>
          <p:cNvPr id="90" name="Google Shape;90;p18"/>
          <p:cNvSpPr txBox="1">
            <a:spLocks noGrp="1"/>
          </p:cNvSpPr>
          <p:nvPr>
            <p:ph type="body" idx="2"/>
          </p:nvPr>
        </p:nvSpPr>
        <p:spPr>
          <a:xfrm>
            <a:off x="4706276" y="259096"/>
            <a:ext cx="3999900" cy="3416400"/>
          </a:xfrm>
          <a:prstGeom prst="rect">
            <a:avLst/>
          </a:prstGeom>
        </p:spPr>
        <p:txBody>
          <a:bodyPr spcFirstLastPara="1" wrap="square" lIns="91425" tIns="91425" rIns="91425" bIns="91425" anchor="t" anchorCtr="0">
            <a:noAutofit/>
          </a:bodyPr>
          <a:lstStyle/>
          <a:p>
            <a:pPr marL="0" indent="0">
              <a:buNone/>
            </a:pPr>
            <a:r>
              <a:rPr lang="en-US" dirty="0"/>
              <a:t>&lt;insert feature matching visualization of Rushmore from proj3.ipynb &gt;</a:t>
            </a:r>
          </a:p>
          <a:p>
            <a:pPr marL="0" lvl="0" indent="0" algn="l" rtl="0">
              <a:spcBef>
                <a:spcPts val="0"/>
              </a:spcBef>
              <a:spcAft>
                <a:spcPts val="0"/>
              </a:spcAft>
              <a:buNone/>
            </a:pPr>
            <a:endParaRPr b="1" dirty="0"/>
          </a:p>
        </p:txBody>
      </p:sp>
      <p:pic>
        <p:nvPicPr>
          <p:cNvPr id="13" name="Picture 12" descr="Graphical user interface, application&#10;&#10;Description automatically generated">
            <a:extLst>
              <a:ext uri="{FF2B5EF4-FFF2-40B4-BE49-F238E27FC236}">
                <a16:creationId xmlns:a16="http://schemas.microsoft.com/office/drawing/2014/main" id="{5F76A477-5BEC-8548-BA60-4DEB75661471}"/>
              </a:ext>
            </a:extLst>
          </p:cNvPr>
          <p:cNvPicPr>
            <a:picLocks noChangeAspect="1"/>
          </p:cNvPicPr>
          <p:nvPr/>
        </p:nvPicPr>
        <p:blipFill>
          <a:blip r:embed="rId3"/>
          <a:stretch>
            <a:fillRect/>
          </a:stretch>
        </p:blipFill>
        <p:spPr>
          <a:xfrm>
            <a:off x="1063209" y="1590664"/>
            <a:ext cx="2300101" cy="3552835"/>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201639FC-8A53-0E4A-A73E-EFAEC8EE303C}"/>
              </a:ext>
            </a:extLst>
          </p:cNvPr>
          <p:cNvPicPr>
            <a:picLocks noChangeAspect="1"/>
          </p:cNvPicPr>
          <p:nvPr/>
        </p:nvPicPr>
        <p:blipFill>
          <a:blip r:embed="rId4"/>
          <a:stretch>
            <a:fillRect/>
          </a:stretch>
        </p:blipFill>
        <p:spPr>
          <a:xfrm>
            <a:off x="5294086" y="1252204"/>
            <a:ext cx="2463800" cy="36322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TotalTime>
  <Words>1238</Words>
  <Application>Microsoft Macintosh PowerPoint</Application>
  <PresentationFormat>On-screen Show (16:9)</PresentationFormat>
  <Paragraphs>104</Paragraphs>
  <Slides>16</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CS 6476 Project 3</vt:lpstr>
      <vt:lpstr>Gradescope Group Quiz Collaboration Photo</vt:lpstr>
      <vt:lpstr>Part 1: HarrisNet</vt:lpstr>
      <vt:lpstr>Part 1: HarrisNet</vt:lpstr>
      <vt:lpstr>Part 1: HarrisNet</vt:lpstr>
      <vt:lpstr>Part 2: SiftNet</vt:lpstr>
      <vt:lpstr>Part 2: SiftNet</vt:lpstr>
      <vt:lpstr>Part 2: SiftNet</vt:lpstr>
      <vt:lpstr>Part 3: Feature Matching </vt:lpstr>
      <vt:lpstr>Part 3: Feature Matching</vt:lpstr>
      <vt:lpstr>Results: Ground Truth Comparison</vt:lpstr>
      <vt:lpstr>Results: Ground Truth Comparison</vt:lpstr>
      <vt:lpstr>Results: Discussion</vt:lpstr>
      <vt:lpstr>Conclusions</vt:lpstr>
      <vt:lpstr>Extra Credit: Sift Parameter variations</vt:lpstr>
      <vt:lpstr>Extra Credit: Custom Image Pairs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2</dc:title>
  <cp:lastModifiedBy>Cheng, Shen-Yi</cp:lastModifiedBy>
  <cp:revision>45</cp:revision>
  <dcterms:modified xsi:type="dcterms:W3CDTF">2020-10-29T23:59:18Z</dcterms:modified>
</cp:coreProperties>
</file>