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2" r:id="rId4"/>
    <p:sldId id="257" r:id="rId5"/>
    <p:sldId id="261" r:id="rId6"/>
    <p:sldId id="271" r:id="rId7"/>
    <p:sldId id="258" r:id="rId8"/>
    <p:sldId id="259" r:id="rId9"/>
    <p:sldId id="260" r:id="rId10"/>
    <p:sldId id="264" r:id="rId11"/>
    <p:sldId id="263" r:id="rId12"/>
    <p:sldId id="265" r:id="rId13"/>
    <p:sldId id="272" r:id="rId14"/>
    <p:sldId id="266" r:id="rId15"/>
    <p:sldId id="267" r:id="rId16"/>
    <p:sldId id="268" r:id="rId17"/>
    <p:sldId id="269" r:id="rId18"/>
    <p:sldId id="270"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D3884-B76A-03BC-FE07-5A2BA0708EC6}" v="84" dt="2020-11-10T01:49:14.883"/>
    <p1510:client id="{A2041403-CCEA-32BB-E0A5-E0190627EAA3}" v="123" dt="2020-11-09T23:33:04.385"/>
    <p1510:client id="{A38289F2-C849-1073-4583-2EFBD9D3203C}" v="2" dt="2020-11-09T23:22:23.818"/>
    <p1510:client id="{A667DFA0-C25A-43CE-D690-6CA00CB9C1A6}" v="761" dt="2020-11-09T22:13:11.250"/>
    <p1510:client id="{D55906E0-52CB-CDC2-D460-EEDE0684BDDF}" v="11" dt="2020-11-10T06:50:05.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1"/>
  </p:normalViewPr>
  <p:slideViewPr>
    <p:cSldViewPr snapToGrid="0">
      <p:cViewPr varScale="1">
        <p:scale>
          <a:sx n="122" d="100"/>
          <a:sy n="122"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8C8B6D8-15EE-421F-A000-F7DE0AC0DA76}" type="datetimeFigureOut">
              <a:rPr lang="en-US" smtClean="0"/>
              <a:t>11/24/20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0E7A912-5840-44E1-BEB2-6CAE15AE9FAC}" type="slidenum">
              <a:rPr lang="en-US" smtClean="0"/>
              <a:t>‹#›</a:t>
            </a:fld>
            <a:endParaRPr lang="en-US"/>
          </a:p>
        </p:txBody>
      </p:sp>
    </p:spTree>
    <p:extLst>
      <p:ext uri="{BB962C8B-B14F-4D97-AF65-F5344CB8AC3E}">
        <p14:creationId xmlns:p14="http://schemas.microsoft.com/office/powerpoint/2010/main" val="78270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E7A912-5840-44E1-BEB2-6CAE15AE9FAC}" type="slidenum">
              <a:rPr lang="en-US" smtClean="0"/>
              <a:t>1</a:t>
            </a:fld>
            <a:endParaRPr lang="en-US"/>
          </a:p>
        </p:txBody>
      </p:sp>
    </p:spTree>
    <p:extLst>
      <p:ext uri="{BB962C8B-B14F-4D97-AF65-F5344CB8AC3E}">
        <p14:creationId xmlns:p14="http://schemas.microsoft.com/office/powerpoint/2010/main" val="355667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311760" y="1152360"/>
            <a:ext cx="195084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31176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131148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11760" y="744480"/>
            <a:ext cx="8519400" cy="205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CS 6476 Project </a:t>
            </a:r>
            <a:r>
              <a:rPr lang="en-US" sz="5200" spc="-1" dirty="0">
                <a:solidFill>
                  <a:srgbClr val="000000"/>
                </a:solidFill>
                <a:latin typeface="Arial"/>
                <a:ea typeface="Arial"/>
              </a:rPr>
              <a:t>5</a:t>
            </a:r>
            <a:endParaRPr lang="en-US" sz="5200" b="0" strike="noStrike" spc="-1" dirty="0">
              <a:latin typeface="Arial"/>
            </a:endParaRPr>
          </a:p>
        </p:txBody>
      </p:sp>
      <p:sp>
        <p:nvSpPr>
          <p:cNvPr id="78" name="CustomShape 2"/>
          <p:cNvSpPr/>
          <p:nvPr/>
        </p:nvSpPr>
        <p:spPr>
          <a:xfrm>
            <a:off x="311760" y="2834280"/>
            <a:ext cx="851940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800" b="0" strike="noStrike" spc="-1" dirty="0">
                <a:solidFill>
                  <a:srgbClr val="595959"/>
                </a:solidFill>
                <a:latin typeface="Arial"/>
                <a:ea typeface="Arial"/>
              </a:rPr>
              <a:t>Name</a:t>
            </a:r>
            <a:r>
              <a:rPr lang="zh-TW" altLang="en-US" sz="2800" b="0" strike="noStrike" spc="-1" dirty="0">
                <a:solidFill>
                  <a:srgbClr val="595959"/>
                </a:solidFill>
                <a:latin typeface="Arial"/>
                <a:ea typeface="Arial"/>
              </a:rPr>
              <a:t> </a:t>
            </a:r>
            <a:r>
              <a:rPr lang="en-US" altLang="zh-TW" sz="2800" b="0" strike="noStrike" spc="-1" dirty="0">
                <a:solidFill>
                  <a:srgbClr val="595959"/>
                </a:solidFill>
                <a:latin typeface="Arial"/>
                <a:ea typeface="Arial"/>
              </a:rPr>
              <a:t>Shen-Yi</a:t>
            </a:r>
            <a:r>
              <a:rPr lang="zh-TW" altLang="en-US" sz="2800" b="0" strike="noStrike" spc="-1" dirty="0">
                <a:solidFill>
                  <a:srgbClr val="595959"/>
                </a:solidFill>
                <a:latin typeface="Arial"/>
                <a:ea typeface="Arial"/>
              </a:rPr>
              <a:t> </a:t>
            </a:r>
            <a:r>
              <a:rPr lang="en-US" altLang="zh-TW" sz="2800" b="0" strike="noStrike" spc="-1" dirty="0">
                <a:solidFill>
                  <a:srgbClr val="595959"/>
                </a:solidFill>
                <a:latin typeface="Arial"/>
                <a:ea typeface="Arial"/>
              </a:rPr>
              <a:t>Cheng</a:t>
            </a:r>
            <a:endParaRPr lang="en-US" sz="2800" b="0" strike="noStrike" spc="-1" dirty="0">
              <a:latin typeface="Arial"/>
            </a:endParaRPr>
          </a:p>
          <a:p>
            <a:pPr algn="ctr">
              <a:lnSpc>
                <a:spcPct val="100000"/>
              </a:lnSpc>
            </a:pPr>
            <a:r>
              <a:rPr lang="en-US" sz="2800" b="0" strike="noStrike" spc="-1" dirty="0">
                <a:solidFill>
                  <a:srgbClr val="595959"/>
                </a:solidFill>
                <a:latin typeface="Arial"/>
                <a:ea typeface="Arial"/>
              </a:rPr>
              <a:t>GT Email</a:t>
            </a:r>
            <a:r>
              <a:rPr lang="zh-TW" altLang="en-US" sz="2800" b="0" strike="noStrike" spc="-1" dirty="0">
                <a:solidFill>
                  <a:srgbClr val="595959"/>
                </a:solidFill>
                <a:latin typeface="Arial"/>
                <a:ea typeface="Arial"/>
              </a:rPr>
              <a:t> </a:t>
            </a:r>
            <a:r>
              <a:rPr lang="en-US" altLang="zh-TW" sz="2800" b="0" strike="noStrike" spc="-1" dirty="0">
                <a:solidFill>
                  <a:srgbClr val="595959"/>
                </a:solidFill>
                <a:latin typeface="Arial"/>
                <a:ea typeface="Arial"/>
              </a:rPr>
              <a:t>scheng98@gatech.edu</a:t>
            </a:r>
            <a:endParaRPr lang="en-US" sz="2800" b="0" strike="noStrike" spc="-1" dirty="0">
              <a:latin typeface="Arial"/>
            </a:endParaRPr>
          </a:p>
          <a:p>
            <a:pPr algn="ctr">
              <a:lnSpc>
                <a:spcPct val="100000"/>
              </a:lnSpc>
            </a:pPr>
            <a:r>
              <a:rPr lang="en-US" sz="2800" b="0" strike="noStrike" spc="-1" dirty="0">
                <a:solidFill>
                  <a:srgbClr val="595959"/>
                </a:solidFill>
                <a:latin typeface="Arial"/>
                <a:ea typeface="Arial"/>
              </a:rPr>
              <a:t>GT ID</a:t>
            </a:r>
            <a:r>
              <a:rPr lang="zh-TW" altLang="en-US" sz="2800" b="0" strike="noStrike" spc="-1" dirty="0">
                <a:solidFill>
                  <a:srgbClr val="595959"/>
                </a:solidFill>
                <a:latin typeface="Arial"/>
                <a:ea typeface="Arial"/>
              </a:rPr>
              <a:t> </a:t>
            </a:r>
            <a:r>
              <a:rPr lang="en-US" altLang="zh-TW" sz="2800" b="0" strike="noStrike" spc="-1" dirty="0">
                <a:solidFill>
                  <a:srgbClr val="595959"/>
                </a:solidFill>
                <a:latin typeface="Arial"/>
                <a:ea typeface="Arial"/>
              </a:rPr>
              <a:t>903514405</a:t>
            </a:r>
            <a:endParaRPr lang="en-US" sz="2800" b="0" strike="noStrike" spc="-1" dirty="0">
              <a:latin typeface="Arial"/>
            </a:endParaRPr>
          </a:p>
          <a:p>
            <a:pPr algn="ct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trike="noStrike" spc="-1" dirty="0">
                <a:solidFill>
                  <a:srgbClr val="595959"/>
                </a:solidFill>
                <a:latin typeface="Arial"/>
                <a:ea typeface="Arial"/>
              </a:rPr>
              <a:t>:</a:t>
            </a:r>
            <a:r>
              <a:rPr lang="en-US" sz="1400" b="1" spc="-1" dirty="0">
                <a:solidFill>
                  <a:srgbClr val="595959"/>
                </a:solidFill>
                <a:latin typeface="Arial"/>
                <a:ea typeface="Arial"/>
              </a:rPr>
              <a:t> </a:t>
            </a:r>
            <a:r>
              <a:rPr lang="en-US" sz="1400" b="1" spc="-1" dirty="0">
                <a:solidFill>
                  <a:srgbClr val="595959"/>
                </a:solidFill>
                <a:ea typeface="Arial"/>
              </a:rPr>
              <a:t>(3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16004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If you are going to do a pose detection project, what kind of pose do you want to detect and explain why these pose are important for you.</a:t>
            </a:r>
          </a:p>
          <a:p>
            <a:endParaRPr lang="en-US" sz="1400" spc="-1" dirty="0">
              <a:solidFill>
                <a:srgbClr val="000000"/>
              </a:solidFill>
              <a:latin typeface="Arial"/>
            </a:endParaRPr>
          </a:p>
          <a:p>
            <a:r>
              <a:rPr lang="en-US" sz="1400" spc="-1" dirty="0">
                <a:solidFill>
                  <a:srgbClr val="000000"/>
                </a:solidFill>
                <a:latin typeface="Times New Roman" panose="02020603050405020304" pitchFamily="18" charset="0"/>
                <a:cs typeface="Times New Roman" panose="02020603050405020304" pitchFamily="18" charset="0"/>
              </a:rPr>
              <a:t>I would like to implement a Just Dance gaming pose detection project. The original Just Dance on switch is based on the motion sensor controller. To improve the gaming experience. We should add pose detection while playing this game. By estimating user pose in real time to give the credits to users. It is more accurate to score the player when they are </a:t>
            </a:r>
            <a:r>
              <a:rPr lang="en-US" sz="1400" spc="-1" dirty="0" err="1">
                <a:solidFill>
                  <a:srgbClr val="000000"/>
                </a:solidFill>
                <a:latin typeface="Times New Roman" panose="02020603050405020304" pitchFamily="18" charset="0"/>
                <a:cs typeface="Times New Roman" panose="02020603050405020304" pitchFamily="18" charset="0"/>
              </a:rPr>
              <a:t>dancning</a:t>
            </a:r>
            <a:r>
              <a:rPr lang="en-US" sz="1400" spc="-1"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68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425542"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What are the two main steps associated with pose detection used in </a:t>
            </a:r>
            <a:r>
              <a:rPr lang="en-US" sz="1400" spc="-1" dirty="0" err="1">
                <a:solidFill>
                  <a:srgbClr val="000000"/>
                </a:solidFill>
                <a:latin typeface="Arial"/>
              </a:rPr>
              <a:t>mediapipe</a:t>
            </a:r>
            <a:r>
              <a:rPr lang="en-US" sz="1400" spc="-1" dirty="0">
                <a:solidFill>
                  <a:srgbClr val="000000"/>
                </a:solidFill>
                <a:latin typeface="Arial"/>
              </a:rPr>
              <a:t> (Hints, read the blog post of </a:t>
            </a:r>
            <a:r>
              <a:rPr lang="en-US" sz="1400" spc="-1" dirty="0" err="1">
                <a:solidFill>
                  <a:srgbClr val="000000"/>
                </a:solidFill>
                <a:latin typeface="Arial"/>
              </a:rPr>
              <a:t>mediapipe's</a:t>
            </a:r>
            <a:r>
              <a:rPr lang="en-US" sz="1400" spc="-1" dirty="0">
                <a:solidFill>
                  <a:srgbClr val="000000"/>
                </a:solidFill>
                <a:latin typeface="Arial"/>
              </a:rPr>
              <a:t> pose detection)?</a:t>
            </a:r>
          </a:p>
          <a:p>
            <a:endParaRPr lang="en-US" sz="1400" spc="-1" dirty="0">
              <a:solidFill>
                <a:srgbClr val="000000"/>
              </a:solidFill>
              <a:latin typeface="Arial"/>
            </a:endParaRPr>
          </a:p>
          <a:p>
            <a:r>
              <a:rPr lang="en-US" sz="1400" spc="-1" dirty="0" err="1">
                <a:solidFill>
                  <a:srgbClr val="000000"/>
                </a:solidFill>
                <a:latin typeface="Times New Roman" panose="02020603050405020304" pitchFamily="18" charset="0"/>
                <a:cs typeface="Times New Roman" panose="02020603050405020304" pitchFamily="18" charset="0"/>
              </a:rPr>
              <a:t>Mediapipe</a:t>
            </a:r>
            <a:r>
              <a:rPr lang="en-US" sz="1400" spc="-1" dirty="0">
                <a:solidFill>
                  <a:srgbClr val="000000"/>
                </a:solidFill>
                <a:latin typeface="Times New Roman" panose="02020603050405020304" pitchFamily="18" charset="0"/>
                <a:cs typeface="Times New Roman" panose="02020603050405020304" pitchFamily="18" charset="0"/>
              </a:rPr>
              <a:t> utilizes a two step detector tracker machine learning pipeline, </a:t>
            </a:r>
            <a:r>
              <a:rPr lang="en-US" sz="1400" dirty="0">
                <a:latin typeface="Times New Roman" panose="02020603050405020304" pitchFamily="18" charset="0"/>
                <a:cs typeface="Times New Roman" panose="02020603050405020304" pitchFamily="18" charset="0"/>
              </a:rPr>
              <a:t>proven to be effective in </a:t>
            </a:r>
            <a:r>
              <a:rPr lang="en-US" sz="1400" dirty="0" err="1">
                <a:latin typeface="Times New Roman" panose="02020603050405020304" pitchFamily="18" charset="0"/>
                <a:cs typeface="Times New Roman" panose="02020603050405020304" pitchFamily="18" charset="0"/>
              </a:rPr>
              <a:t>Mediapipe</a:t>
            </a:r>
            <a:r>
              <a:rPr lang="en-US" sz="1400" dirty="0">
                <a:latin typeface="Times New Roman" panose="02020603050405020304" pitchFamily="18" charset="0"/>
                <a:cs typeface="Times New Roman" panose="02020603050405020304" pitchFamily="18" charset="0"/>
              </a:rPr>
              <a:t> Hands and </a:t>
            </a:r>
            <a:r>
              <a:rPr lang="en-US" sz="1400" dirty="0" err="1">
                <a:latin typeface="Times New Roman" panose="02020603050405020304" pitchFamily="18" charset="0"/>
                <a:cs typeface="Times New Roman" panose="02020603050405020304" pitchFamily="18" charset="0"/>
              </a:rPr>
              <a:t>Mediapipe</a:t>
            </a:r>
            <a:r>
              <a:rPr lang="en-US" sz="1400" dirty="0">
                <a:latin typeface="Times New Roman" panose="02020603050405020304" pitchFamily="18" charset="0"/>
                <a:cs typeface="Times New Roman" panose="02020603050405020304" pitchFamily="18" charset="0"/>
              </a:rPr>
              <a:t> Face Mesh solutions. Using a detector, the pipeline first locates the pose region-of-interest (ROI) within the frame. The tracker subsequently predicts the pose landmarks within the ROI using the ROI-cropped frame as input. Note that for video use cases the detector is invoked only as needed. The pipeline is implemented as a </a:t>
            </a:r>
            <a:r>
              <a:rPr lang="en-US" sz="1400" dirty="0" err="1">
                <a:latin typeface="Times New Roman" panose="02020603050405020304" pitchFamily="18" charset="0"/>
                <a:cs typeface="Times New Roman" panose="02020603050405020304" pitchFamily="18" charset="0"/>
              </a:rPr>
              <a:t>Mediapipe</a:t>
            </a:r>
            <a:r>
              <a:rPr lang="en-US" sz="1400" dirty="0">
                <a:latin typeface="Times New Roman" panose="02020603050405020304" pitchFamily="18" charset="0"/>
                <a:cs typeface="Times New Roman" panose="02020603050405020304" pitchFamily="18" charset="0"/>
              </a:rPr>
              <a:t> graph that uses a pose landmark subgraph from the pose landmark module and renders using a dedicated upper body pose renderer subgraph.</a:t>
            </a:r>
          </a:p>
        </p:txBody>
      </p:sp>
    </p:spTree>
    <p:extLst>
      <p:ext uri="{BB962C8B-B14F-4D97-AF65-F5344CB8AC3E}">
        <p14:creationId xmlns:p14="http://schemas.microsoft.com/office/powerpoint/2010/main" val="1830174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3:</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500497" y="909521"/>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after pose detection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572000" y="765764"/>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a:t>
            </a:r>
            <a:r>
              <a:rPr lang="en-US" sz="1400" spc="-1" dirty="0" err="1">
                <a:solidFill>
                  <a:srgbClr val="000000"/>
                </a:solidFill>
                <a:latin typeface="Arial"/>
              </a:rPr>
              <a:t>hand_pose_img</a:t>
            </a:r>
            <a:r>
              <a:rPr lang="en-US" sz="1400" spc="-1" dirty="0">
                <a:solidFill>
                  <a:srgbClr val="000000"/>
                </a:solidFill>
                <a:latin typeface="Arial"/>
              </a:rPr>
              <a:t>()” in “pose_estimate.py”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8" name="Picture 7" descr="A person standing in a room&#10;&#10;Description automatically generated">
            <a:extLst>
              <a:ext uri="{FF2B5EF4-FFF2-40B4-BE49-F238E27FC236}">
                <a16:creationId xmlns:a16="http://schemas.microsoft.com/office/drawing/2014/main" id="{C286FFF9-89EF-B34D-8900-AF6E8E4AE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2740"/>
            <a:ext cx="3356520" cy="3136019"/>
          </a:xfrm>
          <a:prstGeom prst="rect">
            <a:avLst/>
          </a:prstGeom>
        </p:spPr>
      </p:pic>
      <p:pic>
        <p:nvPicPr>
          <p:cNvPr id="3" name="Picture 2" descr="A circuit board&#10;&#10;Description automatically generated">
            <a:extLst>
              <a:ext uri="{FF2B5EF4-FFF2-40B4-BE49-F238E27FC236}">
                <a16:creationId xmlns:a16="http://schemas.microsoft.com/office/drawing/2014/main" id="{ADDF9A74-E5F4-F641-AEA4-287CED68B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220" y="2512659"/>
            <a:ext cx="4855779" cy="1011101"/>
          </a:xfrm>
          <a:prstGeom prst="rect">
            <a:avLst/>
          </a:prstGeom>
        </p:spPr>
      </p:pic>
    </p:spTree>
    <p:extLst>
      <p:ext uri="{BB962C8B-B14F-4D97-AF65-F5344CB8AC3E}">
        <p14:creationId xmlns:p14="http://schemas.microsoft.com/office/powerpoint/2010/main" val="31505246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5</a:t>
            </a:r>
            <a:r>
              <a:rPr lang="en-US" sz="1400" b="1" spc="-1" dirty="0">
                <a:solidFill>
                  <a:srgbClr val="595959"/>
                </a:solidFill>
                <a:ea typeface="Arial"/>
              </a:rPr>
              <a:t>: (4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14124" cy="116955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Given the 3D coordinates of eight vertices of a box in space, and one 3D point, describe how do you detect whether this point is inside or outside the box?</a:t>
            </a:r>
          </a:p>
          <a:p>
            <a:endParaRPr lang="en-US" sz="1400" spc="-1" dirty="0">
              <a:solidFill>
                <a:srgbClr val="000000"/>
              </a:solidFill>
              <a:latin typeface="Arial"/>
            </a:endParaRPr>
          </a:p>
          <a:p>
            <a:r>
              <a:rPr lang="en-US" sz="1400" spc="-1" dirty="0">
                <a:solidFill>
                  <a:srgbClr val="000000"/>
                </a:solidFill>
                <a:latin typeface="Times New Roman" panose="02020603050405020304" pitchFamily="18" charset="0"/>
                <a:cs typeface="Times New Roman" panose="02020603050405020304" pitchFamily="18" charset="0"/>
              </a:rPr>
              <a:t>I use brute force to detect the point is in/out the box by finding the range of X, Y and Z coordinates. Then, I checked the 3d coordinate if all of them are inside the range. </a:t>
            </a:r>
            <a:endParaRPr lang="en-US" sz="14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4508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a:solidFill>
                  <a:srgbClr val="595959"/>
                </a:solidFill>
                <a:latin typeface="Arial"/>
                <a:ea typeface="Arial"/>
              </a:rPr>
              <a:t>Part </a:t>
            </a:r>
            <a:r>
              <a:rPr lang="en-US" sz="1400" b="1" spc="-1">
                <a:solidFill>
                  <a:srgbClr val="595959"/>
                </a:solidFill>
                <a:latin typeface="Arial"/>
                <a:ea typeface="Arial"/>
              </a:rPr>
              <a:t>6</a:t>
            </a:r>
            <a:r>
              <a:rPr lang="en-US" sz="1400" b="1" spc="-1">
                <a:solidFill>
                  <a:srgbClr val="595959"/>
                </a:solidFill>
                <a:ea typeface="Arial"/>
              </a:rPr>
              <a:t>: (10 points)  </a:t>
            </a:r>
            <a:endParaRPr lang="en-US" sz="1400" spc="-1">
              <a:solidFill>
                <a:srgbClr val="000000"/>
              </a:solidFill>
              <a:latin typeface="DejaVu Sans"/>
              <a:ea typeface="Arial"/>
            </a:endParaRPr>
          </a:p>
          <a:p>
            <a:pPr>
              <a:lnSpc>
                <a:spcPct val="115000"/>
              </a:lnSpc>
              <a:spcBef>
                <a:spcPts val="1599"/>
              </a:spcBef>
            </a:pPr>
            <a:endParaRPr lang="en-US" sz="1400" strike="noStrike" spc="-1">
              <a:solidFill>
                <a:srgbClr val="000000"/>
              </a:solidFill>
              <a:latin typeface="Arial"/>
            </a:endParaRPr>
          </a:p>
          <a:p>
            <a:pPr>
              <a:lnSpc>
                <a:spcPct val="115000"/>
              </a:lnSpc>
              <a:spcBef>
                <a:spcPts val="1599"/>
              </a:spcBef>
            </a:pPr>
            <a:endParaRPr lang="en-US" sz="1400" b="0" strike="noStrike" spc="-1">
              <a:latin typeface="Arial"/>
            </a:endParaRPr>
          </a:p>
          <a:p>
            <a:pPr>
              <a:lnSpc>
                <a:spcPct val="115000"/>
              </a:lnSpc>
              <a:spcBef>
                <a:spcPts val="1599"/>
              </a:spcBef>
            </a:pPr>
            <a:endParaRPr lang="en-US" sz="1400" b="0" strike="noStrike" spc="-1">
              <a:latin typeface="Arial"/>
            </a:endParaRPr>
          </a:p>
          <a:p>
            <a:pPr>
              <a:lnSpc>
                <a:spcPct val="115000"/>
              </a:lnSpc>
              <a:spcBef>
                <a:spcPts val="1599"/>
              </a:spcBef>
            </a:pPr>
            <a:endParaRPr lang="en-US" sz="1400" b="0" strike="noStrike" spc="-1">
              <a:latin typeface="Arial"/>
            </a:endParaRPr>
          </a:p>
          <a:p>
            <a:pPr>
              <a:lnSpc>
                <a:spcPct val="115000"/>
              </a:lnSpc>
              <a:spcBef>
                <a:spcPts val="1599"/>
              </a:spcBef>
            </a:pPr>
            <a:endParaRPr lang="en-US" sz="1400" b="0" strike="noStrike" spc="-1">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a:solidFill>
                  <a:srgbClr val="000000"/>
                </a:solidFill>
                <a:latin typeface="Arial"/>
              </a:rPr>
              <a:t>Insert your picture before interacting with the object  and other picture after the interaction happens (the bounding box changes color)</a:t>
            </a:r>
            <a:endParaRPr lang="en-US" sz="1400" spc="-1" dirty="0"/>
          </a:p>
        </p:txBody>
      </p:sp>
      <p:pic>
        <p:nvPicPr>
          <p:cNvPr id="6" name="Picture 5" descr="Graphical user interface&#10;&#10;Description automatically generated">
            <a:extLst>
              <a:ext uri="{FF2B5EF4-FFF2-40B4-BE49-F238E27FC236}">
                <a16:creationId xmlns:a16="http://schemas.microsoft.com/office/drawing/2014/main" id="{2D0EE9E8-59C8-C347-8907-8279363E0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899" y="1572250"/>
            <a:ext cx="2191358" cy="2648685"/>
          </a:xfrm>
          <a:prstGeom prst="rect">
            <a:avLst/>
          </a:prstGeom>
        </p:spPr>
      </p:pic>
      <p:pic>
        <p:nvPicPr>
          <p:cNvPr id="10" name="Picture 9" descr="A person standing in a room&#10;&#10;Description automatically generated">
            <a:extLst>
              <a:ext uri="{FF2B5EF4-FFF2-40B4-BE49-F238E27FC236}">
                <a16:creationId xmlns:a16="http://schemas.microsoft.com/office/drawing/2014/main" id="{5A41E3D9-0C2D-E040-9C54-6D8B949F3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420" y="1572249"/>
            <a:ext cx="2683522" cy="2484743"/>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47F1F090-7665-EA4A-9010-ECF41DB7B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5784"/>
            <a:ext cx="2038555" cy="3028086"/>
          </a:xfrm>
          <a:prstGeom prst="rect">
            <a:avLst/>
          </a:prstGeom>
        </p:spPr>
      </p:pic>
      <p:pic>
        <p:nvPicPr>
          <p:cNvPr id="15" name="Picture 14" descr="A person standing posing for the camera&#10;&#10;Description automatically generated">
            <a:extLst>
              <a:ext uri="{FF2B5EF4-FFF2-40B4-BE49-F238E27FC236}">
                <a16:creationId xmlns:a16="http://schemas.microsoft.com/office/drawing/2014/main" id="{DDC75C36-5A78-BB40-9BC6-B45C678E7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8954" y="1572251"/>
            <a:ext cx="2485902" cy="2775152"/>
          </a:xfrm>
          <a:prstGeom prst="rect">
            <a:avLst/>
          </a:prstGeom>
        </p:spPr>
      </p:pic>
    </p:spTree>
    <p:extLst>
      <p:ext uri="{BB962C8B-B14F-4D97-AF65-F5344CB8AC3E}">
        <p14:creationId xmlns:p14="http://schemas.microsoft.com/office/powerpoint/2010/main" val="8542437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1815882"/>
          </a:xfrm>
          <a:prstGeom prst="rect">
            <a:avLst/>
          </a:prstGeom>
          <a:noFill/>
        </p:spPr>
        <p:txBody>
          <a:bodyPr wrap="square" rtlCol="0">
            <a:spAutoFit/>
          </a:bodyPr>
          <a:lstStyle/>
          <a:p>
            <a:r>
              <a:rPr lang="en-US" sz="1400" dirty="0"/>
              <a:t>&lt;Tell us where to access your final video of part 1 </a:t>
            </a:r>
            <a:r>
              <a:rPr lang="en-US" altLang="zh-CN" sz="1400" dirty="0"/>
              <a:t>or</a:t>
            </a:r>
            <a:r>
              <a:rPr lang="en-US" sz="1400" dirty="0"/>
              <a:t> 2, Discuss what you found out. If you have a two-chair video, you don’t have to record the one-chair video again. &gt;</a:t>
            </a:r>
          </a:p>
          <a:p>
            <a:endParaRPr lang="en-US" sz="1400" dirty="0"/>
          </a:p>
          <a:p>
            <a:r>
              <a:rPr lang="en-US" altLang="zh-TW" sz="1400" dirty="0"/>
              <a:t>The</a:t>
            </a:r>
            <a:r>
              <a:rPr lang="zh-TW" altLang="en-US" sz="1400" dirty="0"/>
              <a:t> </a:t>
            </a:r>
            <a:r>
              <a:rPr lang="en-US" altLang="zh-TW" sz="1400" dirty="0"/>
              <a:t>video</a:t>
            </a:r>
            <a:r>
              <a:rPr lang="zh-TW" altLang="en-US" sz="1400" dirty="0"/>
              <a:t> </a:t>
            </a:r>
            <a:r>
              <a:rPr lang="en-US" altLang="zh-TW" sz="1400" dirty="0"/>
              <a:t>is</a:t>
            </a:r>
            <a:r>
              <a:rPr lang="zh-TW" altLang="en-US" sz="1400" dirty="0"/>
              <a:t> </a:t>
            </a:r>
            <a:r>
              <a:rPr lang="en-US" altLang="zh-TW" sz="1400" dirty="0"/>
              <a:t>in</a:t>
            </a:r>
            <a:r>
              <a:rPr lang="zh-TW" altLang="en-US" sz="1400" dirty="0"/>
              <a:t> </a:t>
            </a:r>
            <a:r>
              <a:rPr lang="en-US" altLang="zh-TW" sz="1400" dirty="0"/>
              <a:t>the</a:t>
            </a:r>
            <a:r>
              <a:rPr lang="zh-TW" altLang="en-US" sz="1400" dirty="0"/>
              <a:t> </a:t>
            </a:r>
            <a:r>
              <a:rPr lang="en-US" altLang="zh-TW" sz="1400" dirty="0"/>
              <a:t>data</a:t>
            </a:r>
            <a:r>
              <a:rPr lang="zh-TW" altLang="en-US" sz="1400" dirty="0"/>
              <a:t> </a:t>
            </a:r>
            <a:r>
              <a:rPr lang="en-US" altLang="zh-TW" sz="1400" dirty="0"/>
              <a:t>directory.</a:t>
            </a:r>
          </a:p>
          <a:p>
            <a:r>
              <a:rPr lang="en-US" altLang="zh-TW" sz="1400" dirty="0"/>
              <a:t>In</a:t>
            </a:r>
            <a:r>
              <a:rPr lang="zh-TW" altLang="en-US" sz="1400" dirty="0"/>
              <a:t> </a:t>
            </a:r>
            <a:r>
              <a:rPr lang="en-US" altLang="zh-TW" sz="1400" dirty="0"/>
              <a:t>my</a:t>
            </a:r>
            <a:r>
              <a:rPr lang="zh-TW" altLang="en-US" sz="1400" dirty="0"/>
              <a:t> </a:t>
            </a:r>
            <a:r>
              <a:rPr lang="en-US" altLang="zh-TW" sz="1400" dirty="0"/>
              <a:t>result,</a:t>
            </a:r>
            <a:r>
              <a:rPr lang="zh-TW" altLang="en-US" sz="1400" dirty="0"/>
              <a:t> </a:t>
            </a:r>
            <a:r>
              <a:rPr lang="en-US" altLang="zh-TW" sz="1400" dirty="0"/>
              <a:t>if</a:t>
            </a:r>
            <a:r>
              <a:rPr lang="zh-TW" altLang="en-US" sz="1400" dirty="0"/>
              <a:t> </a:t>
            </a:r>
            <a:r>
              <a:rPr lang="en-US" altLang="zh-TW" sz="1400" dirty="0"/>
              <a:t>I</a:t>
            </a:r>
            <a:r>
              <a:rPr lang="zh-TW" altLang="en-US" sz="1400" dirty="0"/>
              <a:t> </a:t>
            </a:r>
            <a:r>
              <a:rPr lang="en-US" altLang="zh-TW" sz="1400" dirty="0"/>
              <a:t>intersect</a:t>
            </a:r>
            <a:r>
              <a:rPr lang="zh-TW" altLang="en-US" sz="1400" dirty="0"/>
              <a:t> </a:t>
            </a:r>
            <a:r>
              <a:rPr lang="en-US" altLang="zh-TW" sz="1400" dirty="0"/>
              <a:t>with</a:t>
            </a:r>
            <a:r>
              <a:rPr lang="zh-TW" altLang="en-US" sz="1400" dirty="0"/>
              <a:t> </a:t>
            </a:r>
            <a:r>
              <a:rPr lang="en-US" altLang="zh-TW" sz="1400" dirty="0"/>
              <a:t>the</a:t>
            </a:r>
            <a:r>
              <a:rPr lang="zh-TW" altLang="en-US" sz="1400" dirty="0"/>
              <a:t> </a:t>
            </a:r>
            <a:r>
              <a:rPr lang="en-US" altLang="zh-TW" sz="1400" dirty="0"/>
              <a:t>right</a:t>
            </a:r>
            <a:r>
              <a:rPr lang="zh-TW" altLang="en-US" sz="1400" dirty="0"/>
              <a:t> </a:t>
            </a:r>
            <a:r>
              <a:rPr lang="en-US" altLang="zh-TW" sz="1400" dirty="0"/>
              <a:t>chair,</a:t>
            </a:r>
            <a:r>
              <a:rPr lang="zh-TW" altLang="en-US" sz="1400" dirty="0"/>
              <a:t> </a:t>
            </a:r>
            <a:r>
              <a:rPr lang="en-US" altLang="zh-TW" sz="1400" dirty="0"/>
              <a:t>the</a:t>
            </a:r>
            <a:r>
              <a:rPr lang="zh-TW" altLang="en-US" sz="1400" dirty="0"/>
              <a:t> </a:t>
            </a:r>
            <a:r>
              <a:rPr lang="en-US" altLang="zh-TW" sz="1400" dirty="0"/>
              <a:t>bounding</a:t>
            </a:r>
            <a:r>
              <a:rPr lang="zh-TW" altLang="en-US" sz="1400" dirty="0"/>
              <a:t> </a:t>
            </a:r>
            <a:r>
              <a:rPr lang="en-US" altLang="zh-TW" sz="1400" dirty="0"/>
              <a:t>box</a:t>
            </a:r>
            <a:r>
              <a:rPr lang="zh-TW" altLang="en-US" sz="1400" dirty="0"/>
              <a:t> </a:t>
            </a:r>
            <a:r>
              <a:rPr lang="en-US" altLang="zh-TW" sz="1400" dirty="0"/>
              <a:t>will</a:t>
            </a:r>
            <a:r>
              <a:rPr lang="zh-TW" altLang="en-US" sz="1400" dirty="0"/>
              <a:t> </a:t>
            </a:r>
            <a:r>
              <a:rPr lang="en-US" altLang="zh-TW" sz="1400" dirty="0"/>
              <a:t>jump</a:t>
            </a:r>
            <a:r>
              <a:rPr lang="zh-TW" altLang="en-US" sz="1400" dirty="0"/>
              <a:t> </a:t>
            </a:r>
            <a:r>
              <a:rPr lang="en-US" altLang="zh-TW" sz="1400" dirty="0"/>
              <a:t>to</a:t>
            </a:r>
            <a:r>
              <a:rPr lang="zh-TW" altLang="en-US" sz="1400" dirty="0"/>
              <a:t> </a:t>
            </a:r>
            <a:r>
              <a:rPr lang="en-US" altLang="zh-TW" sz="1400" dirty="0"/>
              <a:t>my</a:t>
            </a:r>
            <a:r>
              <a:rPr lang="zh-TW" altLang="en-US" sz="1400" dirty="0"/>
              <a:t> </a:t>
            </a:r>
            <a:r>
              <a:rPr lang="en-US" altLang="zh-TW" sz="1400" dirty="0"/>
              <a:t>body</a:t>
            </a:r>
            <a:r>
              <a:rPr lang="zh-TW" altLang="en-US" sz="1400" dirty="0"/>
              <a:t> </a:t>
            </a:r>
            <a:r>
              <a:rPr lang="en-US" altLang="zh-TW" sz="1400" dirty="0"/>
              <a:t>just</a:t>
            </a:r>
            <a:r>
              <a:rPr lang="zh-TW" altLang="en-US" sz="1400" dirty="0"/>
              <a:t> </a:t>
            </a:r>
            <a:r>
              <a:rPr lang="en-US" altLang="zh-TW" sz="1400" dirty="0"/>
              <a:t>as</a:t>
            </a:r>
            <a:r>
              <a:rPr lang="zh-TW" altLang="en-US" sz="1400" dirty="0"/>
              <a:t> </a:t>
            </a:r>
            <a:r>
              <a:rPr lang="en-US" altLang="zh-TW" sz="1400" dirty="0"/>
              <a:t>the</a:t>
            </a:r>
            <a:r>
              <a:rPr lang="zh-TW" altLang="en-US" sz="1400" dirty="0"/>
              <a:t> </a:t>
            </a:r>
            <a:r>
              <a:rPr lang="en-US" altLang="zh-TW" sz="1400" dirty="0"/>
              <a:t>photo</a:t>
            </a:r>
            <a:r>
              <a:rPr lang="zh-TW" altLang="en-US" sz="1400" dirty="0"/>
              <a:t> </a:t>
            </a:r>
            <a:r>
              <a:rPr lang="en-US" altLang="zh-TW" sz="1400" dirty="0"/>
              <a:t>in</a:t>
            </a:r>
            <a:r>
              <a:rPr lang="zh-TW" altLang="en-US" sz="1400" dirty="0"/>
              <a:t> </a:t>
            </a:r>
            <a:r>
              <a:rPr lang="en-US" altLang="zh-TW" sz="1400" dirty="0"/>
              <a:t>the</a:t>
            </a:r>
            <a:r>
              <a:rPr lang="zh-TW" altLang="en-US" sz="1400" dirty="0"/>
              <a:t> </a:t>
            </a:r>
            <a:r>
              <a:rPr lang="en-US" altLang="zh-TW" sz="1400" dirty="0"/>
              <a:t>last</a:t>
            </a:r>
            <a:r>
              <a:rPr lang="zh-TW" altLang="en-US" sz="1400" dirty="0"/>
              <a:t> </a:t>
            </a:r>
            <a:r>
              <a:rPr lang="en-US" altLang="zh-TW" sz="1400" dirty="0"/>
              <a:t>slide.</a:t>
            </a:r>
            <a:r>
              <a:rPr lang="zh-TW" altLang="en-US" sz="1400" dirty="0"/>
              <a:t> </a:t>
            </a:r>
            <a:r>
              <a:rPr lang="en-US" altLang="zh-TW" sz="1400" dirty="0"/>
              <a:t>However,</a:t>
            </a:r>
            <a:r>
              <a:rPr lang="zh-TW" altLang="en-US" sz="1400" dirty="0"/>
              <a:t> </a:t>
            </a:r>
            <a:r>
              <a:rPr lang="en-US" altLang="zh-TW" sz="1400" dirty="0"/>
              <a:t>the</a:t>
            </a:r>
            <a:r>
              <a:rPr lang="zh-TW" altLang="en-US" sz="1400" dirty="0"/>
              <a:t> </a:t>
            </a:r>
            <a:r>
              <a:rPr lang="en-US" altLang="zh-TW" sz="1400" dirty="0"/>
              <a:t>if</a:t>
            </a:r>
            <a:r>
              <a:rPr lang="zh-TW" altLang="en-US" sz="1400" dirty="0"/>
              <a:t> </a:t>
            </a:r>
            <a:r>
              <a:rPr lang="en-US" altLang="zh-TW" sz="1400" dirty="0"/>
              <a:t>I</a:t>
            </a:r>
            <a:r>
              <a:rPr lang="zh-TW" altLang="en-US" sz="1400" dirty="0"/>
              <a:t> </a:t>
            </a:r>
            <a:r>
              <a:rPr lang="en-US" altLang="zh-TW" sz="1400" dirty="0"/>
              <a:t>intersect</a:t>
            </a:r>
            <a:r>
              <a:rPr lang="zh-TW" altLang="en-US" sz="1400" dirty="0"/>
              <a:t> </a:t>
            </a:r>
            <a:r>
              <a:rPr lang="en-US" altLang="zh-TW" sz="1400" dirty="0"/>
              <a:t>with</a:t>
            </a:r>
            <a:r>
              <a:rPr lang="zh-TW" altLang="en-US" sz="1400" dirty="0"/>
              <a:t> </a:t>
            </a:r>
            <a:r>
              <a:rPr lang="en-US" altLang="zh-TW" sz="1400" dirty="0"/>
              <a:t>the</a:t>
            </a:r>
            <a:r>
              <a:rPr lang="zh-TW" altLang="en-US" sz="1400" dirty="0"/>
              <a:t> </a:t>
            </a:r>
            <a:r>
              <a:rPr lang="en-US" altLang="zh-TW" sz="1400" dirty="0"/>
              <a:t>left</a:t>
            </a:r>
            <a:r>
              <a:rPr lang="zh-TW" altLang="en-US" sz="1400" dirty="0"/>
              <a:t> </a:t>
            </a:r>
            <a:r>
              <a:rPr lang="en-US" altLang="zh-TW" sz="1400" dirty="0"/>
              <a:t>chair,</a:t>
            </a:r>
            <a:r>
              <a:rPr lang="zh-TW" altLang="en-US" sz="1400" dirty="0"/>
              <a:t> </a:t>
            </a:r>
            <a:r>
              <a:rPr lang="en-US" altLang="zh-TW" sz="1400" dirty="0"/>
              <a:t>the</a:t>
            </a:r>
            <a:r>
              <a:rPr lang="zh-TW" altLang="en-US" sz="1400" dirty="0"/>
              <a:t> </a:t>
            </a:r>
            <a:r>
              <a:rPr lang="en-US" altLang="zh-TW" sz="1400" dirty="0"/>
              <a:t>bounding</a:t>
            </a:r>
            <a:r>
              <a:rPr lang="zh-TW" altLang="en-US" sz="1400" dirty="0"/>
              <a:t> </a:t>
            </a:r>
            <a:r>
              <a:rPr lang="en-US" altLang="zh-TW" sz="1400" dirty="0"/>
              <a:t>box</a:t>
            </a:r>
            <a:r>
              <a:rPr lang="zh-TW" altLang="en-US" sz="1400" dirty="0"/>
              <a:t> </a:t>
            </a:r>
            <a:r>
              <a:rPr lang="en-US" altLang="zh-TW" sz="1400" dirty="0"/>
              <a:t>just</a:t>
            </a:r>
            <a:r>
              <a:rPr lang="zh-TW" altLang="en-US" sz="1400" dirty="0"/>
              <a:t> </a:t>
            </a:r>
            <a:r>
              <a:rPr lang="en-US" altLang="zh-TW" sz="1400" dirty="0"/>
              <a:t>distort</a:t>
            </a:r>
            <a:r>
              <a:rPr lang="zh-TW" altLang="en-US" sz="1400" dirty="0"/>
              <a:t> </a:t>
            </a:r>
            <a:r>
              <a:rPr lang="en-US" altLang="zh-TW" sz="1400" dirty="0"/>
              <a:t>the</a:t>
            </a:r>
            <a:r>
              <a:rPr lang="zh-TW" altLang="en-US" sz="1400" dirty="0"/>
              <a:t> </a:t>
            </a:r>
            <a:r>
              <a:rPr lang="en-US" altLang="zh-TW" sz="1400" dirty="0"/>
              <a:t>shape</a:t>
            </a:r>
            <a:r>
              <a:rPr lang="zh-TW" altLang="en-US" sz="1400" dirty="0"/>
              <a:t> </a:t>
            </a:r>
            <a:r>
              <a:rPr lang="en-US" altLang="zh-TW" sz="1400" dirty="0"/>
              <a:t>and</a:t>
            </a:r>
            <a:r>
              <a:rPr lang="zh-TW" altLang="en-US" sz="1400" dirty="0"/>
              <a:t> </a:t>
            </a:r>
            <a:r>
              <a:rPr lang="en-US" altLang="zh-TW" sz="1400" dirty="0"/>
              <a:t>include</a:t>
            </a:r>
            <a:r>
              <a:rPr lang="zh-TW" altLang="en-US" sz="1400" dirty="0"/>
              <a:t> </a:t>
            </a:r>
            <a:r>
              <a:rPr lang="en-US" altLang="zh-TW" sz="1400" dirty="0"/>
              <a:t>my</a:t>
            </a:r>
            <a:r>
              <a:rPr lang="zh-TW" altLang="en-US" sz="1400" dirty="0"/>
              <a:t> </a:t>
            </a:r>
            <a:r>
              <a:rPr lang="en-US" altLang="zh-TW" sz="1400" dirty="0"/>
              <a:t>arms.</a:t>
            </a:r>
            <a:r>
              <a:rPr lang="zh-TW" altLang="en-US" sz="1400" dirty="0"/>
              <a:t> </a:t>
            </a:r>
            <a:r>
              <a:rPr lang="en-US" altLang="zh-TW" sz="1400" dirty="0"/>
              <a:t>I</a:t>
            </a:r>
            <a:r>
              <a:rPr lang="zh-TW" altLang="en-US" sz="1400" dirty="0"/>
              <a:t> </a:t>
            </a:r>
            <a:r>
              <a:rPr lang="en-US" altLang="zh-TW" sz="1400" dirty="0"/>
              <a:t>do</a:t>
            </a:r>
            <a:r>
              <a:rPr lang="zh-TW" altLang="en-US" sz="1400" dirty="0"/>
              <a:t> </a:t>
            </a:r>
            <a:r>
              <a:rPr lang="en-US" altLang="zh-TW" sz="1400" dirty="0"/>
              <a:t>not</a:t>
            </a:r>
            <a:r>
              <a:rPr lang="zh-TW" altLang="en-US" sz="1400" dirty="0"/>
              <a:t> </a:t>
            </a:r>
            <a:r>
              <a:rPr lang="en-US" altLang="zh-TW" sz="1400" dirty="0"/>
              <a:t>know</a:t>
            </a:r>
            <a:r>
              <a:rPr lang="zh-TW" altLang="en-US" sz="1400" dirty="0"/>
              <a:t> </a:t>
            </a:r>
            <a:r>
              <a:rPr lang="en-US" altLang="zh-TW" sz="1400" dirty="0"/>
              <a:t>why</a:t>
            </a:r>
            <a:r>
              <a:rPr lang="zh-TW" altLang="en-US" sz="1400" dirty="0"/>
              <a:t> </a:t>
            </a:r>
            <a:r>
              <a:rPr lang="en-US" altLang="zh-TW" sz="1400" dirty="0"/>
              <a:t>there</a:t>
            </a:r>
            <a:r>
              <a:rPr lang="zh-TW" altLang="en-US" sz="1400" dirty="0"/>
              <a:t> </a:t>
            </a:r>
            <a:r>
              <a:rPr lang="en-US" altLang="zh-TW" sz="1400" dirty="0"/>
              <a:t>are</a:t>
            </a:r>
            <a:r>
              <a:rPr lang="zh-TW" altLang="en-US" sz="1400" dirty="0"/>
              <a:t> </a:t>
            </a:r>
            <a:r>
              <a:rPr lang="en-US" altLang="zh-TW" sz="1400" dirty="0"/>
              <a:t>two</a:t>
            </a:r>
            <a:r>
              <a:rPr lang="zh-TW" altLang="en-US" sz="1400" dirty="0"/>
              <a:t> </a:t>
            </a:r>
            <a:r>
              <a:rPr lang="en-US" altLang="zh-TW" sz="1400" dirty="0"/>
              <a:t>different</a:t>
            </a:r>
            <a:r>
              <a:rPr lang="zh-TW" altLang="en-US" sz="1400" dirty="0"/>
              <a:t> </a:t>
            </a:r>
            <a:r>
              <a:rPr lang="en-US" altLang="zh-TW" sz="1400" dirty="0"/>
              <a:t>results.</a:t>
            </a:r>
            <a:r>
              <a:rPr lang="zh-TW" altLang="en-US" sz="1400" dirty="0"/>
              <a:t> </a:t>
            </a:r>
            <a:r>
              <a:rPr lang="en-US" altLang="zh-TW" sz="1400" dirty="0"/>
              <a:t>I</a:t>
            </a:r>
            <a:r>
              <a:rPr lang="zh-TW" altLang="en-US" sz="1400" dirty="0"/>
              <a:t> </a:t>
            </a:r>
            <a:r>
              <a:rPr lang="en-US" altLang="zh-TW" sz="1400" dirty="0"/>
              <a:t>guess</a:t>
            </a:r>
            <a:r>
              <a:rPr lang="zh-TW" altLang="en-US" sz="1400" dirty="0"/>
              <a:t> </a:t>
            </a:r>
            <a:r>
              <a:rPr lang="en-US" altLang="zh-TW" sz="1400" dirty="0"/>
              <a:t>maybe</a:t>
            </a:r>
            <a:r>
              <a:rPr lang="zh-TW" altLang="en-US" sz="1400" dirty="0"/>
              <a:t> </a:t>
            </a:r>
            <a:r>
              <a:rPr lang="en-US" altLang="zh-TW" sz="1400" dirty="0"/>
              <a:t>the</a:t>
            </a:r>
            <a:r>
              <a:rPr lang="zh-TW" altLang="en-US" sz="1400" dirty="0"/>
              <a:t> </a:t>
            </a:r>
            <a:r>
              <a:rPr lang="en-US" altLang="zh-TW" sz="1400" dirty="0" err="1"/>
              <a:t>hieght</a:t>
            </a:r>
            <a:r>
              <a:rPr lang="zh-TW" altLang="en-US" sz="1400" dirty="0"/>
              <a:t> </a:t>
            </a:r>
            <a:r>
              <a:rPr lang="en-US" altLang="zh-TW" sz="1400" dirty="0"/>
              <a:t>of</a:t>
            </a:r>
            <a:r>
              <a:rPr lang="zh-TW" altLang="en-US" sz="1400" dirty="0"/>
              <a:t> </a:t>
            </a:r>
            <a:r>
              <a:rPr lang="en-US" altLang="zh-TW" sz="1400" dirty="0"/>
              <a:t>the</a:t>
            </a:r>
            <a:r>
              <a:rPr lang="zh-TW" altLang="en-US" sz="1400" dirty="0"/>
              <a:t> </a:t>
            </a:r>
            <a:r>
              <a:rPr lang="en-US" altLang="zh-TW" sz="1400" dirty="0"/>
              <a:t>camera</a:t>
            </a:r>
            <a:r>
              <a:rPr lang="zh-TW" altLang="en-US" sz="1400" dirty="0"/>
              <a:t> </a:t>
            </a:r>
            <a:r>
              <a:rPr lang="en-US" altLang="zh-TW" sz="1400" dirty="0"/>
              <a:t>is</a:t>
            </a:r>
            <a:r>
              <a:rPr lang="zh-TW" altLang="en-US" sz="1400" dirty="0"/>
              <a:t> </a:t>
            </a:r>
            <a:r>
              <a:rPr lang="en-US" altLang="zh-TW" sz="1400" dirty="0"/>
              <a:t>not</a:t>
            </a:r>
            <a:r>
              <a:rPr lang="zh-TW" altLang="en-US" sz="1400" dirty="0"/>
              <a:t> </a:t>
            </a:r>
            <a:r>
              <a:rPr lang="en-US" altLang="zh-TW" sz="1400" dirty="0" err="1"/>
              <a:t>hight</a:t>
            </a:r>
            <a:r>
              <a:rPr lang="zh-TW" altLang="en-US" sz="1400" dirty="0"/>
              <a:t> </a:t>
            </a:r>
            <a:r>
              <a:rPr lang="en-US" altLang="zh-TW" sz="1400" dirty="0"/>
              <a:t>enough.</a:t>
            </a:r>
            <a:r>
              <a:rPr lang="zh-TW" altLang="en-US" sz="1400" dirty="0"/>
              <a:t> </a:t>
            </a:r>
            <a:r>
              <a:rPr lang="en-US" altLang="zh-TW" sz="1400" dirty="0"/>
              <a:t>I</a:t>
            </a:r>
            <a:r>
              <a:rPr lang="zh-TW" altLang="en-US" sz="1400" dirty="0"/>
              <a:t> </a:t>
            </a:r>
            <a:r>
              <a:rPr lang="en-US" altLang="zh-TW" sz="1400" dirty="0"/>
              <a:t>put</a:t>
            </a:r>
            <a:r>
              <a:rPr lang="zh-TW" altLang="en-US" sz="1400" dirty="0"/>
              <a:t> </a:t>
            </a:r>
            <a:r>
              <a:rPr lang="en-US" altLang="zh-TW" sz="1400" dirty="0"/>
              <a:t>my</a:t>
            </a:r>
            <a:r>
              <a:rPr lang="zh-TW" altLang="en-US" sz="1400" dirty="0"/>
              <a:t> </a:t>
            </a:r>
            <a:r>
              <a:rPr lang="en-US" altLang="zh-TW" sz="1400" dirty="0"/>
              <a:t>camera</a:t>
            </a:r>
            <a:r>
              <a:rPr lang="zh-TW" altLang="en-US" sz="1400" dirty="0"/>
              <a:t> </a:t>
            </a:r>
            <a:r>
              <a:rPr lang="en-US" altLang="zh-TW" sz="1400" dirty="0"/>
              <a:t>on</a:t>
            </a:r>
            <a:r>
              <a:rPr lang="zh-TW" altLang="en-US" sz="1400" dirty="0"/>
              <a:t> </a:t>
            </a:r>
            <a:r>
              <a:rPr lang="en-US" altLang="zh-TW" sz="1400" dirty="0"/>
              <a:t>a</a:t>
            </a:r>
            <a:r>
              <a:rPr lang="zh-TW" altLang="en-US" sz="1400" dirty="0"/>
              <a:t> </a:t>
            </a:r>
            <a:r>
              <a:rPr lang="en-US" altLang="zh-TW" sz="1400" dirty="0"/>
              <a:t>chair.</a:t>
            </a:r>
            <a:r>
              <a:rPr lang="zh-TW" altLang="en-US" sz="1400" dirty="0"/>
              <a:t> </a:t>
            </a:r>
            <a:r>
              <a:rPr lang="en-US" altLang="zh-TW" sz="1400" dirty="0"/>
              <a:t>It</a:t>
            </a:r>
            <a:r>
              <a:rPr lang="zh-TW" altLang="en-US" sz="1400" dirty="0"/>
              <a:t> </a:t>
            </a:r>
            <a:r>
              <a:rPr lang="en-US" altLang="zh-TW" sz="1400" dirty="0"/>
              <a:t>caused</a:t>
            </a:r>
            <a:r>
              <a:rPr lang="zh-TW" altLang="en-US" sz="1400" dirty="0"/>
              <a:t> </a:t>
            </a:r>
            <a:r>
              <a:rPr lang="en-US" altLang="zh-TW" sz="1400" dirty="0"/>
              <a:t>elevation</a:t>
            </a:r>
            <a:r>
              <a:rPr lang="zh-TW" altLang="en-US" sz="1400" dirty="0"/>
              <a:t> </a:t>
            </a:r>
            <a:r>
              <a:rPr lang="en-US" altLang="zh-TW" sz="1400" dirty="0"/>
              <a:t>angle</a:t>
            </a:r>
            <a:r>
              <a:rPr lang="zh-TW" altLang="en-US" sz="1400" dirty="0"/>
              <a:t> </a:t>
            </a:r>
            <a:r>
              <a:rPr lang="en-US" altLang="zh-TW" sz="1400" dirty="0"/>
              <a:t>to</a:t>
            </a:r>
            <a:r>
              <a:rPr lang="zh-TW" altLang="en-US" sz="1400" dirty="0"/>
              <a:t> </a:t>
            </a:r>
            <a:r>
              <a:rPr lang="en-US" altLang="zh-TW" sz="1400" dirty="0"/>
              <a:t>display</a:t>
            </a:r>
            <a:r>
              <a:rPr lang="zh-TW" altLang="en-US" sz="1400" dirty="0"/>
              <a:t> </a:t>
            </a:r>
            <a:r>
              <a:rPr lang="en-US" altLang="zh-TW" sz="1400" dirty="0"/>
              <a:t>the</a:t>
            </a:r>
            <a:r>
              <a:rPr lang="zh-TW" altLang="en-US" sz="1400" dirty="0"/>
              <a:t> </a:t>
            </a:r>
            <a:r>
              <a:rPr lang="en-US" altLang="zh-TW" sz="1400" dirty="0" err="1"/>
              <a:t>viedeo</a:t>
            </a:r>
            <a:r>
              <a:rPr lang="en-US" altLang="zh-TW" sz="1400"/>
              <a:t>.</a:t>
            </a:r>
            <a:endParaRPr lang="en-US" sz="1400" dirty="0"/>
          </a:p>
        </p:txBody>
      </p:sp>
    </p:spTree>
    <p:extLst>
      <p:ext uri="{BB962C8B-B14F-4D97-AF65-F5344CB8AC3E}">
        <p14:creationId xmlns:p14="http://schemas.microsoft.com/office/powerpoint/2010/main" val="312121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59" y="1152359"/>
            <a:ext cx="8519399" cy="2105847"/>
          </a:xfrm>
        </p:spPr>
        <p:txBody>
          <a:bodyPr/>
          <a:lstStyle/>
          <a:p>
            <a:r>
              <a:rPr lang="en-US" sz="1400" dirty="0"/>
              <a:t>&lt;Were your results shaky? If so, why/what did you have to do to fix it? &gt;</a:t>
            </a:r>
          </a:p>
          <a:p>
            <a:endParaRPr lang="en-US" sz="1400" dirty="0"/>
          </a:p>
          <a:p>
            <a:r>
              <a:rPr lang="en-US" altLang="zh-TW" sz="1400" dirty="0"/>
              <a:t>Its</a:t>
            </a:r>
            <a:r>
              <a:rPr lang="zh-TW" altLang="en-US" sz="1400" dirty="0"/>
              <a:t> </a:t>
            </a:r>
            <a:r>
              <a:rPr lang="en-US" altLang="zh-TW" sz="1400" dirty="0"/>
              <a:t>kind</a:t>
            </a:r>
            <a:r>
              <a:rPr lang="zh-TW" altLang="en-US" sz="1400" dirty="0"/>
              <a:t> </a:t>
            </a:r>
            <a:r>
              <a:rPr lang="en-US" altLang="zh-TW" sz="1400" dirty="0"/>
              <a:t>of</a:t>
            </a:r>
            <a:r>
              <a:rPr lang="zh-TW" altLang="en-US" sz="1400" dirty="0"/>
              <a:t> </a:t>
            </a:r>
            <a:r>
              <a:rPr lang="en-US" altLang="zh-TW" sz="1400" dirty="0"/>
              <a:t>shaky,</a:t>
            </a:r>
            <a:r>
              <a:rPr lang="zh-TW" altLang="en-US" sz="1400" dirty="0"/>
              <a:t> </a:t>
            </a:r>
            <a:r>
              <a:rPr lang="en-US" altLang="zh-TW" sz="1400" dirty="0"/>
              <a:t>I</a:t>
            </a:r>
            <a:r>
              <a:rPr lang="zh-TW" altLang="en-US" sz="1400" dirty="0"/>
              <a:t> </a:t>
            </a:r>
            <a:r>
              <a:rPr lang="en-US" altLang="zh-TW" sz="1400" dirty="0"/>
              <a:t>guess</a:t>
            </a:r>
            <a:r>
              <a:rPr lang="zh-TW" altLang="en-US" sz="1400" dirty="0"/>
              <a:t> </a:t>
            </a:r>
            <a:r>
              <a:rPr lang="en-US" altLang="zh-TW" sz="1400" dirty="0"/>
              <a:t>because</a:t>
            </a:r>
            <a:r>
              <a:rPr lang="zh-TW" altLang="en-US" sz="1400" dirty="0"/>
              <a:t> </a:t>
            </a:r>
            <a:r>
              <a:rPr lang="en-US" altLang="zh-TW" sz="1400" dirty="0"/>
              <a:t>I</a:t>
            </a:r>
            <a:r>
              <a:rPr lang="zh-TW" altLang="en-US" sz="1400" dirty="0"/>
              <a:t> </a:t>
            </a:r>
            <a:r>
              <a:rPr lang="en-US" altLang="zh-TW" sz="1400" dirty="0"/>
              <a:t>transform</a:t>
            </a:r>
            <a:r>
              <a:rPr lang="zh-TW" altLang="en-US" sz="1400" dirty="0"/>
              <a:t> </a:t>
            </a:r>
            <a:r>
              <a:rPr lang="en-US" altLang="zh-TW" sz="1400" dirty="0"/>
              <a:t>the</a:t>
            </a:r>
            <a:r>
              <a:rPr lang="zh-TW" altLang="en-US" sz="1400" dirty="0"/>
              <a:t> </a:t>
            </a:r>
            <a:r>
              <a:rPr lang="en-US" altLang="zh-TW" sz="1400" dirty="0"/>
              <a:t>video</a:t>
            </a:r>
            <a:r>
              <a:rPr lang="zh-TW" altLang="en-US" sz="1400" dirty="0"/>
              <a:t> </a:t>
            </a:r>
            <a:r>
              <a:rPr lang="en-US" altLang="zh-TW" sz="1400" dirty="0"/>
              <a:t>format</a:t>
            </a:r>
            <a:r>
              <a:rPr lang="zh-TW" altLang="en-US" sz="1400" dirty="0"/>
              <a:t> </a:t>
            </a:r>
            <a:r>
              <a:rPr lang="en-US" altLang="zh-TW" sz="1400" dirty="0"/>
              <a:t>from</a:t>
            </a:r>
            <a:r>
              <a:rPr lang="zh-TW" altLang="en-US" sz="1400" dirty="0"/>
              <a:t> </a:t>
            </a:r>
            <a:r>
              <a:rPr lang="en-US" altLang="zh-TW" sz="1400" dirty="0"/>
              <a:t>MOV</a:t>
            </a:r>
            <a:r>
              <a:rPr lang="zh-TW" altLang="en-US" sz="1400" dirty="0"/>
              <a:t> </a:t>
            </a:r>
            <a:r>
              <a:rPr lang="en-US" altLang="zh-TW" sz="1400" dirty="0"/>
              <a:t>to</a:t>
            </a:r>
            <a:r>
              <a:rPr lang="zh-TW" altLang="en-US" sz="1400" dirty="0"/>
              <a:t> </a:t>
            </a:r>
            <a:r>
              <a:rPr lang="en-US" altLang="zh-TW" sz="1400" dirty="0"/>
              <a:t>mp4.</a:t>
            </a:r>
            <a:r>
              <a:rPr lang="zh-TW" altLang="en-US" sz="1400" dirty="0"/>
              <a:t> </a:t>
            </a:r>
            <a:r>
              <a:rPr lang="en-US" altLang="zh-TW" sz="1400" dirty="0"/>
              <a:t>The</a:t>
            </a:r>
            <a:r>
              <a:rPr lang="zh-TW" altLang="en-US" sz="1400" dirty="0"/>
              <a:t> </a:t>
            </a:r>
            <a:r>
              <a:rPr lang="en-US" altLang="zh-TW" sz="1400" dirty="0"/>
              <a:t>resolution</a:t>
            </a:r>
            <a:r>
              <a:rPr lang="zh-TW" altLang="en-US" sz="1400" dirty="0"/>
              <a:t> </a:t>
            </a:r>
            <a:r>
              <a:rPr lang="en-US" altLang="zh-TW" sz="1400" dirty="0"/>
              <a:t>changed.</a:t>
            </a:r>
            <a:r>
              <a:rPr lang="zh-TW" altLang="en-US" sz="1400" dirty="0"/>
              <a:t> </a:t>
            </a:r>
            <a:endParaRPr lang="en-US" altLang="zh-TW" sz="1400" dirty="0"/>
          </a:p>
          <a:p>
            <a:r>
              <a:rPr lang="en-US" altLang="zh-TW" sz="1400" dirty="0"/>
              <a:t>It</a:t>
            </a:r>
            <a:r>
              <a:rPr lang="zh-TW" altLang="en-US" sz="1400" dirty="0"/>
              <a:t> </a:t>
            </a:r>
            <a:r>
              <a:rPr lang="en-US" altLang="zh-TW" sz="1400" dirty="0"/>
              <a:t>caused</a:t>
            </a:r>
            <a:r>
              <a:rPr lang="zh-TW" altLang="en-US" sz="1400" dirty="0"/>
              <a:t> </a:t>
            </a:r>
            <a:r>
              <a:rPr lang="en-US" altLang="zh-TW" sz="1400" dirty="0"/>
              <a:t>the</a:t>
            </a:r>
            <a:r>
              <a:rPr lang="zh-TW" altLang="en-US" sz="1400" dirty="0"/>
              <a:t> </a:t>
            </a:r>
            <a:r>
              <a:rPr lang="en-US" altLang="zh-TW" sz="1400" dirty="0" err="1"/>
              <a:t>mediapipe</a:t>
            </a:r>
            <a:r>
              <a:rPr lang="zh-TW" altLang="en-US" sz="1400" dirty="0"/>
              <a:t> </a:t>
            </a:r>
            <a:r>
              <a:rPr lang="en-US" altLang="zh-TW" sz="1400" dirty="0"/>
              <a:t>is</a:t>
            </a:r>
            <a:r>
              <a:rPr lang="zh-TW" altLang="en-US" sz="1400" dirty="0"/>
              <a:t> </a:t>
            </a:r>
            <a:r>
              <a:rPr lang="en-US" altLang="zh-TW" sz="1400" dirty="0"/>
              <a:t>hard</a:t>
            </a:r>
            <a:r>
              <a:rPr lang="zh-TW" altLang="en-US" sz="1400" dirty="0"/>
              <a:t> </a:t>
            </a:r>
            <a:r>
              <a:rPr lang="en-US" altLang="zh-TW" sz="1400" dirty="0"/>
              <a:t>to</a:t>
            </a:r>
            <a:r>
              <a:rPr lang="zh-TW" altLang="en-US" sz="1400" dirty="0"/>
              <a:t> </a:t>
            </a:r>
            <a:r>
              <a:rPr lang="en-US" altLang="zh-TW" sz="1400" dirty="0"/>
              <a:t>detect</a:t>
            </a:r>
            <a:r>
              <a:rPr lang="zh-TW" altLang="en-US" sz="1400" dirty="0"/>
              <a:t> </a:t>
            </a:r>
            <a:r>
              <a:rPr lang="en-US" altLang="zh-TW" sz="1400" dirty="0"/>
              <a:t>the</a:t>
            </a:r>
            <a:r>
              <a:rPr lang="zh-TW" altLang="en-US" sz="1400" dirty="0"/>
              <a:t> </a:t>
            </a:r>
            <a:r>
              <a:rPr lang="en-US" altLang="zh-TW" sz="1400" dirty="0"/>
              <a:t>object.</a:t>
            </a:r>
            <a:r>
              <a:rPr lang="zh-TW" altLang="en-US" sz="1400" dirty="0"/>
              <a:t> </a:t>
            </a:r>
            <a:r>
              <a:rPr lang="en-US" altLang="zh-TW" sz="1400" dirty="0"/>
              <a:t>Also</a:t>
            </a:r>
            <a:r>
              <a:rPr lang="zh-TW" altLang="en-US" sz="1400" dirty="0"/>
              <a:t> </a:t>
            </a:r>
            <a:r>
              <a:rPr lang="en-US" altLang="zh-TW" sz="1400" dirty="0"/>
              <a:t>the</a:t>
            </a:r>
            <a:r>
              <a:rPr lang="zh-TW" altLang="en-US" sz="1400" dirty="0"/>
              <a:t> </a:t>
            </a:r>
            <a:r>
              <a:rPr lang="en-US" altLang="zh-TW" sz="1400" dirty="0"/>
              <a:t>background</a:t>
            </a:r>
            <a:r>
              <a:rPr lang="zh-TW" altLang="en-US" sz="1400" dirty="0"/>
              <a:t> </a:t>
            </a:r>
            <a:r>
              <a:rPr lang="en-US" altLang="zh-TW" sz="1400" dirty="0"/>
              <a:t>color</a:t>
            </a:r>
            <a:r>
              <a:rPr lang="zh-TW" altLang="en-US" sz="1400" dirty="0"/>
              <a:t> </a:t>
            </a:r>
            <a:r>
              <a:rPr lang="en-US" altLang="zh-TW" sz="1400" dirty="0"/>
              <a:t>may</a:t>
            </a:r>
            <a:r>
              <a:rPr lang="zh-TW" altLang="en-US" sz="1400" dirty="0"/>
              <a:t> </a:t>
            </a:r>
            <a:r>
              <a:rPr lang="en-US" altLang="zh-TW" sz="1400" dirty="0"/>
              <a:t>distort</a:t>
            </a:r>
            <a:r>
              <a:rPr lang="zh-TW" altLang="en-US" sz="1400" dirty="0"/>
              <a:t> </a:t>
            </a:r>
            <a:r>
              <a:rPr lang="en-US" altLang="zh-TW" sz="1400" dirty="0"/>
              <a:t>the</a:t>
            </a:r>
            <a:r>
              <a:rPr lang="zh-TW" altLang="en-US" sz="1400" dirty="0"/>
              <a:t> </a:t>
            </a:r>
            <a:r>
              <a:rPr lang="en-US" altLang="zh-TW" sz="1400" dirty="0"/>
              <a:t>detection.</a:t>
            </a:r>
          </a:p>
          <a:p>
            <a:r>
              <a:rPr lang="en-US" altLang="zh-TW" sz="1400" dirty="0"/>
              <a:t>Next</a:t>
            </a:r>
            <a:r>
              <a:rPr lang="zh-TW" altLang="en-US" sz="1400" dirty="0"/>
              <a:t> </a:t>
            </a:r>
            <a:r>
              <a:rPr lang="en-US" altLang="zh-TW" sz="1400" dirty="0"/>
              <a:t>time</a:t>
            </a:r>
            <a:r>
              <a:rPr lang="zh-TW" altLang="en-US" sz="1400" dirty="0"/>
              <a:t> </a:t>
            </a:r>
            <a:r>
              <a:rPr lang="en-US" altLang="zh-TW" sz="1400" dirty="0"/>
              <a:t>I</a:t>
            </a:r>
            <a:r>
              <a:rPr lang="zh-TW" altLang="en-US" sz="1400" dirty="0"/>
              <a:t> </a:t>
            </a:r>
            <a:r>
              <a:rPr lang="en-US" altLang="zh-TW" sz="1400" dirty="0"/>
              <a:t>should</a:t>
            </a:r>
            <a:r>
              <a:rPr lang="zh-TW" altLang="en-US" sz="1400" dirty="0"/>
              <a:t> </a:t>
            </a:r>
            <a:r>
              <a:rPr lang="en-US" altLang="zh-TW" sz="1400" dirty="0"/>
              <a:t>stand</a:t>
            </a:r>
            <a:r>
              <a:rPr lang="zh-TW" altLang="en-US" sz="1400" dirty="0"/>
              <a:t> </a:t>
            </a:r>
            <a:r>
              <a:rPr lang="en-US" altLang="zh-TW" sz="1400" dirty="0"/>
              <a:t>in</a:t>
            </a:r>
            <a:r>
              <a:rPr lang="zh-TW" altLang="en-US" sz="1400" dirty="0"/>
              <a:t> </a:t>
            </a:r>
            <a:r>
              <a:rPr lang="en-US" altLang="zh-TW" sz="1400" dirty="0"/>
              <a:t>front</a:t>
            </a:r>
            <a:r>
              <a:rPr lang="zh-TW" altLang="en-US" sz="1400" dirty="0"/>
              <a:t> </a:t>
            </a:r>
            <a:r>
              <a:rPr lang="en-US" altLang="zh-TW" sz="1400" dirty="0"/>
              <a:t>of</a:t>
            </a:r>
            <a:r>
              <a:rPr lang="zh-TW" altLang="en-US" sz="1400" dirty="0"/>
              <a:t> </a:t>
            </a:r>
            <a:r>
              <a:rPr lang="en-US" altLang="zh-TW" sz="1400" dirty="0"/>
              <a:t>a</a:t>
            </a:r>
            <a:r>
              <a:rPr lang="zh-TW" altLang="en-US" sz="1400" dirty="0"/>
              <a:t> </a:t>
            </a:r>
            <a:r>
              <a:rPr lang="en-US" altLang="zh-TW" sz="1400" dirty="0"/>
              <a:t>white</a:t>
            </a:r>
            <a:r>
              <a:rPr lang="zh-TW" altLang="en-US" sz="1400" dirty="0"/>
              <a:t> </a:t>
            </a:r>
            <a:r>
              <a:rPr lang="en-US" altLang="zh-TW" sz="1400" dirty="0"/>
              <a:t>wall</a:t>
            </a:r>
            <a:r>
              <a:rPr lang="zh-TW" altLang="en-US" sz="1400" dirty="0"/>
              <a:t> </a:t>
            </a:r>
            <a:r>
              <a:rPr lang="en-US" altLang="zh-TW" sz="1400" dirty="0"/>
              <a:t>with</a:t>
            </a:r>
            <a:r>
              <a:rPr lang="zh-TW" altLang="en-US" sz="1400" dirty="0"/>
              <a:t> </a:t>
            </a:r>
            <a:r>
              <a:rPr lang="en-US" altLang="zh-TW" sz="1400" dirty="0"/>
              <a:t>a</a:t>
            </a:r>
            <a:r>
              <a:rPr lang="zh-TW" altLang="en-US" sz="1400" dirty="0"/>
              <a:t> </a:t>
            </a:r>
            <a:r>
              <a:rPr lang="en-US" altLang="zh-TW" sz="1400" dirty="0"/>
              <a:t>black</a:t>
            </a:r>
            <a:r>
              <a:rPr lang="zh-TW" altLang="en-US" sz="1400" dirty="0"/>
              <a:t> </a:t>
            </a:r>
            <a:r>
              <a:rPr lang="en-US" altLang="zh-TW" sz="1400" dirty="0"/>
              <a:t>chair</a:t>
            </a:r>
            <a:r>
              <a:rPr lang="zh-TW" altLang="en-US" sz="1400" dirty="0"/>
              <a:t> </a:t>
            </a:r>
            <a:r>
              <a:rPr lang="en-US" altLang="zh-TW" sz="1400" dirty="0"/>
              <a:t>plus</a:t>
            </a:r>
            <a:r>
              <a:rPr lang="zh-TW" altLang="en-US" sz="1400" dirty="0"/>
              <a:t> </a:t>
            </a:r>
            <a:r>
              <a:rPr lang="en-US" altLang="zh-TW" sz="1400" dirty="0"/>
              <a:t>sufficient</a:t>
            </a:r>
            <a:r>
              <a:rPr lang="zh-TW" altLang="en-US" sz="1400" dirty="0"/>
              <a:t> </a:t>
            </a:r>
            <a:r>
              <a:rPr lang="en-US" altLang="zh-TW" sz="1400" dirty="0"/>
              <a:t>light</a:t>
            </a:r>
            <a:r>
              <a:rPr lang="zh-TW" altLang="en-US" sz="1400" dirty="0"/>
              <a:t> </a:t>
            </a:r>
            <a:r>
              <a:rPr lang="en-US" altLang="zh-TW" sz="1400" dirty="0"/>
              <a:t>source</a:t>
            </a:r>
            <a:r>
              <a:rPr lang="zh-TW" altLang="en-US" sz="1400" dirty="0"/>
              <a:t> </a:t>
            </a:r>
            <a:r>
              <a:rPr lang="en-US" altLang="zh-TW" sz="1400" dirty="0"/>
              <a:t>to</a:t>
            </a:r>
            <a:r>
              <a:rPr lang="zh-TW" altLang="en-US" sz="1400" dirty="0"/>
              <a:t> </a:t>
            </a:r>
            <a:r>
              <a:rPr lang="en-US" altLang="zh-TW" sz="1400" dirty="0"/>
              <a:t>reduce</a:t>
            </a:r>
            <a:r>
              <a:rPr lang="zh-TW" altLang="en-US" sz="1400" dirty="0"/>
              <a:t> </a:t>
            </a:r>
            <a:r>
              <a:rPr lang="en-US" altLang="zh-TW" sz="1400" dirty="0"/>
              <a:t>the</a:t>
            </a:r>
            <a:r>
              <a:rPr lang="zh-TW" altLang="en-US" sz="1400" dirty="0"/>
              <a:t> </a:t>
            </a:r>
            <a:r>
              <a:rPr lang="en-US" altLang="zh-TW" sz="1400" dirty="0"/>
              <a:t>error.</a:t>
            </a:r>
            <a:endParaRPr lang="en-US" sz="1400" dirty="0"/>
          </a:p>
          <a:p>
            <a:endParaRPr lang="en-US" sz="1400" dirty="0"/>
          </a:p>
          <a:p>
            <a:endParaRPr lang="en-US" sz="1400" dirty="0"/>
          </a:p>
        </p:txBody>
      </p:sp>
    </p:spTree>
    <p:extLst>
      <p:ext uri="{BB962C8B-B14F-4D97-AF65-F5344CB8AC3E}">
        <p14:creationId xmlns:p14="http://schemas.microsoft.com/office/powerpoint/2010/main" val="252375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59"/>
            <a:ext cx="7803540" cy="2715447"/>
          </a:xfrm>
        </p:spPr>
        <p:txBody>
          <a:bodyPr/>
          <a:lstStyle/>
          <a:p>
            <a:r>
              <a:rPr lang="en-US" sz="1400" dirty="0"/>
              <a:t>&lt; What kind of factors determined how accurate the intersection detection was?&gt;</a:t>
            </a:r>
          </a:p>
          <a:p>
            <a:endParaRPr lang="en-US" sz="1400" dirty="0"/>
          </a:p>
          <a:p>
            <a:r>
              <a:rPr lang="en-US" sz="1400" dirty="0"/>
              <a:t>The resolution of the image/video</a:t>
            </a:r>
          </a:p>
          <a:p>
            <a:r>
              <a:rPr lang="en-US" sz="1400" dirty="0"/>
              <a:t>The depth of the video or image. The farther object would be compressed more.</a:t>
            </a:r>
          </a:p>
          <a:p>
            <a:r>
              <a:rPr lang="en-US" sz="1400" dirty="0"/>
              <a:t>Severe motion in the video might loss the accuracy of the intersection detection.</a:t>
            </a:r>
          </a:p>
          <a:p>
            <a:r>
              <a:rPr lang="en-US" sz="1400" dirty="0"/>
              <a:t>The objects color or background color are too close/similar might cause the </a:t>
            </a:r>
            <a:r>
              <a:rPr lang="en-US" sz="1400"/>
              <a:t>accuracy problem.</a:t>
            </a:r>
            <a:endParaRPr lang="en-US" sz="1400" dirty="0"/>
          </a:p>
          <a:p>
            <a:endParaRPr lang="en-US" sz="1400" dirty="0"/>
          </a:p>
          <a:p>
            <a:endParaRPr lang="en-US" sz="1400" dirty="0"/>
          </a:p>
        </p:txBody>
      </p:sp>
    </p:spTree>
    <p:extLst>
      <p:ext uri="{BB962C8B-B14F-4D97-AF65-F5344CB8AC3E}">
        <p14:creationId xmlns:p14="http://schemas.microsoft.com/office/powerpoint/2010/main" val="19229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 (8 points)</a:t>
            </a:r>
            <a:r>
              <a:rPr lang="en-US" sz="1400" b="1" spc="-1" dirty="0">
                <a:solidFill>
                  <a:srgbClr val="595959"/>
                </a:solidFill>
                <a:latin typeface="Arial"/>
                <a:ea typeface="Arial"/>
              </a:rPr>
              <a:t>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37548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Briefly describe </a:t>
            </a:r>
            <a:r>
              <a:rPr lang="en-US" sz="1400" spc="-1" dirty="0">
                <a:solidFill>
                  <a:srgbClr val="000000"/>
                </a:solidFill>
                <a:latin typeface="Arial"/>
              </a:rPr>
              <a:t>your understanding about the pipeline of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detection. Describe the stages and there required input/outputs</a:t>
            </a:r>
          </a:p>
          <a:p>
            <a:r>
              <a:rPr lang="en-US" sz="1400" spc="-1" dirty="0">
                <a:solidFill>
                  <a:srgbClr val="595959"/>
                </a:solidFill>
                <a:ea typeface="Arial"/>
              </a:rPr>
              <a:t>&lt;text answer here&gt;</a:t>
            </a:r>
          </a:p>
          <a:p>
            <a:r>
              <a:rPr lang="en-US" altLang="zh-TW" sz="1400" spc="-1" dirty="0">
                <a:latin typeface="Times New Roman" panose="02020603050405020304" pitchFamily="18" charset="0"/>
                <a:ea typeface="Arial"/>
                <a:cs typeface="Times New Roman" panose="02020603050405020304" pitchFamily="18" charset="0"/>
              </a:rPr>
              <a:t>Part</a:t>
            </a:r>
            <a:r>
              <a:rPr lang="zh-TW" altLang="en-US" sz="1400" spc="-1" dirty="0">
                <a:latin typeface="Times New Roman" panose="02020603050405020304" pitchFamily="18" charset="0"/>
                <a:ea typeface="Arial"/>
                <a:cs typeface="Times New Roman" panose="02020603050405020304" pitchFamily="18" charset="0"/>
              </a:rPr>
              <a:t> </a:t>
            </a:r>
            <a:r>
              <a:rPr lang="en-US" altLang="zh-TW" sz="1400" spc="-1" dirty="0">
                <a:latin typeface="Times New Roman" panose="02020603050405020304" pitchFamily="18" charset="0"/>
                <a:ea typeface="Arial"/>
                <a:cs typeface="Times New Roman" panose="02020603050405020304" pitchFamily="18" charset="0"/>
              </a:rPr>
              <a:t>1</a:t>
            </a:r>
            <a:r>
              <a:rPr lang="zh-TW" altLang="en-US" sz="1400" spc="-1" dirty="0">
                <a:latin typeface="Times New Roman" panose="02020603050405020304" pitchFamily="18" charset="0"/>
                <a:ea typeface="Arial"/>
                <a:cs typeface="Times New Roman" panose="02020603050405020304" pitchFamily="18" charset="0"/>
              </a:rPr>
              <a:t> </a:t>
            </a:r>
            <a:endParaRPr lang="en-US" sz="1400" spc="-1" dirty="0">
              <a:latin typeface="Times New Roman" panose="02020603050405020304" pitchFamily="18" charset="0"/>
              <a:ea typeface="Arial"/>
              <a:cs typeface="Times New Roman" panose="02020603050405020304" pitchFamily="18" charset="0"/>
            </a:endParaRPr>
          </a:p>
          <a:p>
            <a:r>
              <a:rPr lang="en-US" altLang="zh-TW" sz="1400" spc="-1" dirty="0">
                <a:solidFill>
                  <a:srgbClr val="000000"/>
                </a:solidFill>
                <a:latin typeface="Times New Roman" panose="02020603050405020304" pitchFamily="18" charset="0"/>
                <a:cs typeface="Times New Roman" panose="02020603050405020304" pitchFamily="18" charset="0"/>
              </a:rPr>
              <a:t>Used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cv2</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import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image</a:t>
            </a:r>
          </a:p>
          <a:p>
            <a:r>
              <a:rPr lang="en-US" altLang="zh-TW" sz="1400" spc="-1" dirty="0">
                <a:solidFill>
                  <a:srgbClr val="000000"/>
                </a:solidFill>
                <a:latin typeface="Times New Roman" panose="02020603050405020304" pitchFamily="18" charset="0"/>
                <a:cs typeface="Times New Roman" panose="02020603050405020304" pitchFamily="18" charset="0"/>
              </a:rPr>
              <a:t>Converted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RGB</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from</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BGR</a:t>
            </a:r>
          </a:p>
          <a:p>
            <a:r>
              <a:rPr lang="en-US" altLang="zh-TW" sz="1400" spc="-1" dirty="0">
                <a:solidFill>
                  <a:srgbClr val="000000"/>
                </a:solidFill>
                <a:latin typeface="Times New Roman" panose="02020603050405020304" pitchFamily="18" charset="0"/>
                <a:cs typeface="Times New Roman" panose="02020603050405020304" pitchFamily="18" charset="0"/>
              </a:rPr>
              <a:t>Detect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3d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box</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and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bounding</a:t>
            </a:r>
          </a:p>
          <a:p>
            <a:r>
              <a:rPr lang="en-US" altLang="zh-TW" sz="1400" spc="-1" dirty="0">
                <a:solidFill>
                  <a:srgbClr val="000000"/>
                </a:solidFill>
                <a:latin typeface="Times New Roman" panose="02020603050405020304" pitchFamily="18" charset="0"/>
                <a:cs typeface="Times New Roman" panose="02020603050405020304" pitchFamily="18" charset="0"/>
              </a:rPr>
              <a:t>Part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2</a:t>
            </a:r>
          </a:p>
          <a:p>
            <a:r>
              <a:rPr lang="en-US" altLang="zh-TW" sz="1400" spc="-1" dirty="0">
                <a:solidFill>
                  <a:srgbClr val="000000"/>
                </a:solidFill>
                <a:latin typeface="Times New Roman" panose="02020603050405020304" pitchFamily="18" charset="0"/>
                <a:cs typeface="Times New Roman" panose="02020603050405020304" pitchFamily="18" charset="0"/>
              </a:rPr>
              <a:t>Measured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size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of</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chair</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get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3d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world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vertices</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of</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chair</a:t>
            </a:r>
          </a:p>
          <a:p>
            <a:r>
              <a:rPr lang="en-US" altLang="zh-TW" sz="1400" spc="-1" dirty="0">
                <a:solidFill>
                  <a:srgbClr val="000000"/>
                </a:solidFill>
                <a:latin typeface="Times New Roman" panose="02020603050405020304" pitchFamily="18" charset="0"/>
                <a:cs typeface="Times New Roman" panose="02020603050405020304" pitchFamily="18" charset="0"/>
              </a:rPr>
              <a:t>Calculated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intrinsic</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matrix</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and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camera</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pose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of</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photo</a:t>
            </a:r>
          </a:p>
          <a:p>
            <a:r>
              <a:rPr lang="en-US" altLang="zh-TW" sz="1400" spc="-1" dirty="0">
                <a:solidFill>
                  <a:srgbClr val="000000"/>
                </a:solidFill>
                <a:latin typeface="Times New Roman" panose="02020603050405020304" pitchFamily="18" charset="0"/>
                <a:cs typeface="Times New Roman" panose="02020603050405020304" pitchFamily="18" charset="0"/>
              </a:rPr>
              <a:t>Constructed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scene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of</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objects</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and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camera</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3d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location</a:t>
            </a:r>
          </a:p>
          <a:p>
            <a:r>
              <a:rPr lang="en-US" altLang="zh-TW" sz="1400" spc="-1" dirty="0">
                <a:solidFill>
                  <a:srgbClr val="000000"/>
                </a:solidFill>
                <a:latin typeface="Times New Roman" panose="02020603050405020304" pitchFamily="18" charset="0"/>
                <a:cs typeface="Times New Roman" panose="02020603050405020304" pitchFamily="18" charset="0"/>
              </a:rPr>
              <a:t>Part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3</a:t>
            </a:r>
          </a:p>
          <a:p>
            <a:r>
              <a:rPr lang="en-US" altLang="zh-TW" sz="1400" spc="-1" dirty="0">
                <a:solidFill>
                  <a:srgbClr val="000000"/>
                </a:solidFill>
                <a:latin typeface="Times New Roman" panose="02020603050405020304" pitchFamily="18" charset="0"/>
                <a:cs typeface="Times New Roman" panose="02020603050405020304" pitchFamily="18" charset="0"/>
              </a:rPr>
              <a:t>Used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err="1">
                <a:solidFill>
                  <a:srgbClr val="000000"/>
                </a:solidFill>
                <a:latin typeface="Times New Roman" panose="02020603050405020304" pitchFamily="18" charset="0"/>
                <a:cs typeface="Times New Roman" panose="02020603050405020304" pitchFamily="18" charset="0"/>
              </a:rPr>
              <a:t>mediapipe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estimate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human</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pose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in</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photo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and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detect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25</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landmarks</a:t>
            </a:r>
          </a:p>
          <a:p>
            <a:r>
              <a:rPr lang="en-US" altLang="zh-TW" sz="1400" spc="-1" dirty="0">
                <a:solidFill>
                  <a:srgbClr val="000000"/>
                </a:solidFill>
                <a:latin typeface="Times New Roman" panose="02020603050405020304" pitchFamily="18" charset="0"/>
                <a:cs typeface="Times New Roman" panose="02020603050405020304" pitchFamily="18" charset="0"/>
              </a:rPr>
              <a:t>Part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4</a:t>
            </a:r>
          </a:p>
          <a:p>
            <a:r>
              <a:rPr lang="en-US" altLang="zh-TW" sz="1400" spc="-1" dirty="0">
                <a:solidFill>
                  <a:srgbClr val="000000"/>
                </a:solidFill>
                <a:latin typeface="Times New Roman" panose="02020603050405020304" pitchFamily="18" charset="0"/>
                <a:cs typeface="Times New Roman" panose="02020603050405020304" pitchFamily="18" charset="0"/>
              </a:rPr>
              <a:t>Used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estimate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depth</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of</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photo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scene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project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2d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to</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3d</a:t>
            </a:r>
            <a:r>
              <a:rPr lang="zh-TW" altLang="en-US" sz="1400" spc="-1" dirty="0">
                <a:solidFill>
                  <a:srgbClr val="000000"/>
                </a:solidFill>
                <a:latin typeface="Times New Roman" panose="02020603050405020304" pitchFamily="18" charset="0"/>
                <a:cs typeface="Times New Roman" panose="02020603050405020304" pitchFamily="18" charset="0"/>
              </a:rPr>
              <a:t> </a:t>
            </a:r>
            <a:endParaRPr lang="en-US" altLang="zh-TW" sz="1400" spc="-1" dirty="0">
              <a:solidFill>
                <a:srgbClr val="000000"/>
              </a:solidFill>
              <a:latin typeface="Times New Roman" panose="02020603050405020304" pitchFamily="18" charset="0"/>
              <a:cs typeface="Times New Roman" panose="02020603050405020304" pitchFamily="18" charset="0"/>
            </a:endParaRPr>
          </a:p>
          <a:p>
            <a:r>
              <a:rPr lang="en-US" altLang="zh-TW" sz="1400" spc="-1" dirty="0">
                <a:solidFill>
                  <a:srgbClr val="000000"/>
                </a:solidFill>
                <a:latin typeface="Times New Roman" panose="02020603050405020304" pitchFamily="18" charset="0"/>
                <a:cs typeface="Times New Roman" panose="02020603050405020304" pitchFamily="18" charset="0"/>
              </a:rPr>
              <a:t>Part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5</a:t>
            </a:r>
          </a:p>
          <a:p>
            <a:r>
              <a:rPr lang="en-US" altLang="zh-TW" sz="1400" spc="-1" dirty="0">
                <a:solidFill>
                  <a:srgbClr val="000000"/>
                </a:solidFill>
                <a:latin typeface="Times New Roman" panose="02020603050405020304" pitchFamily="18" charset="0"/>
                <a:cs typeface="Times New Roman" panose="02020603050405020304" pitchFamily="18" charset="0"/>
              </a:rPr>
              <a:t>Checked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landmarks</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detected</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in</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part</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4</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are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inside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or</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outside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the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vertices</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space</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or</a:t>
            </a:r>
            <a:r>
              <a:rPr lang="zh-TW" altLang="en-US" sz="1400" spc="-1" dirty="0">
                <a:solidFill>
                  <a:srgbClr val="000000"/>
                </a:solidFill>
                <a:latin typeface="Times New Roman" panose="02020603050405020304" pitchFamily="18" charset="0"/>
                <a:cs typeface="Times New Roman" panose="02020603050405020304" pitchFamily="18" charset="0"/>
              </a:rPr>
              <a:t> </a:t>
            </a:r>
            <a:r>
              <a:rPr lang="en-US" altLang="zh-TW" sz="1400" spc="-1" dirty="0">
                <a:solidFill>
                  <a:srgbClr val="000000"/>
                </a:solidFill>
                <a:latin typeface="Times New Roman" panose="02020603050405020304" pitchFamily="18" charset="0"/>
                <a:cs typeface="Times New Roman" panose="02020603050405020304" pitchFamily="18" charset="0"/>
              </a:rPr>
              <a:t>not</a:t>
            </a:r>
            <a:endParaRPr lang="en-US" sz="1400"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1353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85118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r>
              <a:rPr lang="en-US" sz="1400" spc="-1" dirty="0">
                <a:solidFill>
                  <a:srgbClr val="000000"/>
                </a:solidFill>
                <a:latin typeface="Arial"/>
              </a:rPr>
              <a:t>Is it possible to recover a single 3D point from a 2D point of a monocular image (which means a single image taken by a single camera)? </a:t>
            </a:r>
          </a:p>
          <a:p>
            <a:pPr>
              <a:lnSpc>
                <a:spcPct val="115000"/>
              </a:lnSpc>
              <a:spcBef>
                <a:spcPts val="1599"/>
              </a:spcBef>
            </a:pPr>
            <a:r>
              <a:rPr lang="en-US" sz="1400" spc="-1" dirty="0">
                <a:solidFill>
                  <a:srgbClr val="595959"/>
                </a:solidFill>
                <a:ea typeface="Arial"/>
              </a:rPr>
              <a:t>&lt;text answer here&gt;</a:t>
            </a:r>
          </a:p>
          <a:p>
            <a:pPr>
              <a:lnSpc>
                <a:spcPct val="115000"/>
              </a:lnSpc>
              <a:spcBef>
                <a:spcPts val="1599"/>
              </a:spcBef>
            </a:pPr>
            <a:r>
              <a:rPr lang="en-US" altLang="zh-TW" sz="1400" spc="-1" dirty="0">
                <a:latin typeface="Times New Roman" panose="02020603050405020304" pitchFamily="18" charset="0"/>
                <a:cs typeface="Times New Roman" panose="02020603050405020304" pitchFamily="18" charset="0"/>
              </a:rPr>
              <a:t>It</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is</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possible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to</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recover</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a</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single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3D</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point</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from</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a</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2d</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point</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of</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an</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image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as</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long</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as</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we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provide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the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estimate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depth</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of</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the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scene</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(depth</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calibration</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by</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Nicolas</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Burrus</a:t>
            </a:r>
            <a:r>
              <a:rPr lang="zh-TW" altLang="en-US" sz="1400" spc="-1" dirty="0">
                <a:latin typeface="Times New Roman" panose="02020603050405020304" pitchFamily="18" charset="0"/>
                <a:cs typeface="Times New Roman" panose="02020603050405020304" pitchFamily="18" charset="0"/>
              </a:rPr>
              <a:t> </a:t>
            </a:r>
            <a:r>
              <a:rPr lang="en-US" altLang="zh-TW" sz="1400" spc="-1" dirty="0">
                <a:latin typeface="Times New Roman" panose="02020603050405020304" pitchFamily="18" charset="0"/>
                <a:cs typeface="Times New Roman" panose="02020603050405020304" pitchFamily="18" charset="0"/>
              </a:rPr>
              <a:t>http://</a:t>
            </a:r>
            <a:r>
              <a:rPr lang="en-US" altLang="zh-TW" sz="1400" spc="-1" dirty="0" err="1">
                <a:latin typeface="Times New Roman" panose="02020603050405020304" pitchFamily="18" charset="0"/>
                <a:cs typeface="Times New Roman" panose="02020603050405020304" pitchFamily="18" charset="0"/>
              </a:rPr>
              <a:t>nicolas.burrus.name</a:t>
            </a:r>
            <a:r>
              <a:rPr lang="en-US" altLang="zh-TW" sz="1400" spc="-1" dirty="0">
                <a:latin typeface="Times New Roman" panose="02020603050405020304" pitchFamily="18" charset="0"/>
                <a:cs typeface="Times New Roman" panose="02020603050405020304" pitchFamily="18" charset="0"/>
              </a:rPr>
              <a:t>/</a:t>
            </a:r>
            <a:r>
              <a:rPr lang="en-US" altLang="zh-TW" sz="1400" spc="-1" dirty="0" err="1">
                <a:latin typeface="Times New Roman" panose="02020603050405020304" pitchFamily="18" charset="0"/>
                <a:cs typeface="Times New Roman" panose="02020603050405020304" pitchFamily="18" charset="0"/>
              </a:rPr>
              <a:t>index.php</a:t>
            </a:r>
            <a:r>
              <a:rPr lang="en-US" altLang="zh-TW" sz="1400" spc="-1" dirty="0">
                <a:latin typeface="Times New Roman" panose="02020603050405020304" pitchFamily="18" charset="0"/>
                <a:cs typeface="Times New Roman" panose="02020603050405020304" pitchFamily="18" charset="0"/>
              </a:rPr>
              <a:t>/Research/</a:t>
            </a:r>
            <a:r>
              <a:rPr lang="en-US" altLang="zh-TW" sz="1400" spc="-1" dirty="0" err="1">
                <a:latin typeface="Times New Roman" panose="02020603050405020304" pitchFamily="18" charset="0"/>
                <a:cs typeface="Times New Roman" panose="02020603050405020304" pitchFamily="18" charset="0"/>
              </a:rPr>
              <a:t>KinectCalibration</a:t>
            </a:r>
            <a:r>
              <a:rPr lang="en-US" altLang="zh-TW" sz="1400" spc="-1" dirty="0">
                <a:latin typeface="Times New Roman" panose="02020603050405020304" pitchFamily="18" charset="0"/>
                <a:cs typeface="Times New Roman" panose="02020603050405020304" pitchFamily="18" charset="0"/>
              </a:rPr>
              <a:t>)</a:t>
            </a:r>
            <a:endParaRPr lang="en-US" sz="1400" strike="noStrike" spc="-1" dirty="0">
              <a:solidFill>
                <a:srgbClr val="000000"/>
              </a:solidFill>
              <a:latin typeface="Times New Roman" panose="02020603050405020304" pitchFamily="18" charset="0"/>
              <a:cs typeface="Times New Roman" panose="02020603050405020304" pitchFamily="18" charset="0"/>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79400" y="84083"/>
            <a:ext cx="8424027" cy="4649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r>
              <a:rPr lang="en-US" sz="1400" dirty="0">
                <a:latin typeface="Times New Roman" panose="02020603050405020304" pitchFamily="18" charset="0"/>
                <a:cs typeface="Times New Roman" panose="02020603050405020304" pitchFamily="18" charset="0"/>
              </a:rPr>
              <a:t>By building a novel annotation tool for use with AR session data, which allows annotators to quickly label 3D bounding boxes for objects. This tool uses a split-screen view to display 2D video frames on which are overlaid 3D bounding boxes on the left, alongside a view showing 3D point clouds, camera positions and detected planes on the right. Annotators draw 3D bounding boxes in the 3D view, and verify its location by reviewing the projections in 2D video frames. For static objects, we only need to annotate an object in a single frame and propagate its location to all frames using the ground truth camera pose information from the AR session data, which makes the procedure highly efficient. Another popular approach is to complement real-world data with synthetic data in order to increase the accuracy of prediction. </a:t>
            </a:r>
            <a:endParaRPr lang="en-US" sz="1400" b="0" strike="noStrike" spc="-1" dirty="0">
              <a:latin typeface="Times New Roman" panose="02020603050405020304" pitchFamily="18" charset="0"/>
              <a:cs typeface="Times New Roman" panose="02020603050405020304" pitchFamily="18" charset="0"/>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79400" y="439560"/>
            <a:ext cx="8464372"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Why is it possible to estimate a 3D object from a monocular image (like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What other assumptions or data is needed to accomplish this.</a:t>
            </a:r>
          </a:p>
          <a:p>
            <a:r>
              <a:rPr lang="en-US" sz="1400" spc="-1" dirty="0">
                <a:solidFill>
                  <a:srgbClr val="595959"/>
                </a:solidFill>
                <a:ea typeface="Arial"/>
              </a:rPr>
              <a:t>&lt;text answer here&gt;</a:t>
            </a:r>
            <a:endParaRPr lang="en-US" sz="1400" spc="-1" dirty="0">
              <a:solidFill>
                <a:srgbClr val="000000"/>
              </a:solidFill>
              <a:latin typeface="Arial"/>
            </a:endParaRPr>
          </a:p>
        </p:txBody>
      </p:sp>
    </p:spTree>
    <p:extLst>
      <p:ext uri="{BB962C8B-B14F-4D97-AF65-F5344CB8AC3E}">
        <p14:creationId xmlns:p14="http://schemas.microsoft.com/office/powerpoint/2010/main" val="17332306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47113" y="909521"/>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generated from part 1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756912" y="504154"/>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“detect_3d_box()” in “my_objectron.py()”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3" name="Picture 2" descr="A picture containing graphical user interface&#10;&#10;Description automatically generated">
            <a:extLst>
              <a:ext uri="{FF2B5EF4-FFF2-40B4-BE49-F238E27FC236}">
                <a16:creationId xmlns:a16="http://schemas.microsoft.com/office/drawing/2014/main" id="{DC271D8C-8593-9A4F-AB7A-0AF1D2CEA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9759"/>
            <a:ext cx="3957525" cy="2456395"/>
          </a:xfrm>
          <a:prstGeom prst="rect">
            <a:avLst/>
          </a:prstGeom>
        </p:spPr>
      </p:pic>
      <p:pic>
        <p:nvPicPr>
          <p:cNvPr id="8" name="Picture 7" descr="A circuit board&#10;&#10;Description automatically generated">
            <a:extLst>
              <a:ext uri="{FF2B5EF4-FFF2-40B4-BE49-F238E27FC236}">
                <a16:creationId xmlns:a16="http://schemas.microsoft.com/office/drawing/2014/main" id="{BDBFBC2D-5063-A54F-858C-E03074423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076" y="2262394"/>
            <a:ext cx="4727446" cy="954107"/>
          </a:xfrm>
          <a:prstGeom prst="rect">
            <a:avLst/>
          </a:prstGeom>
        </p:spPr>
      </p:pic>
    </p:spTree>
    <p:extLst>
      <p:ext uri="{BB962C8B-B14F-4D97-AF65-F5344CB8AC3E}">
        <p14:creationId xmlns:p14="http://schemas.microsoft.com/office/powerpoint/2010/main" val="545714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11760" y="438840"/>
            <a:ext cx="8740440" cy="261967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t>After you did camera calibration, you get a more accurate K, the intrinsic matrix of the camera, can you describe what is the meaning of the five non-zero parameter in K?</a:t>
            </a:r>
          </a:p>
          <a:p>
            <a:pPr>
              <a:lnSpc>
                <a:spcPct val="115000"/>
              </a:lnSpc>
            </a:pPr>
            <a:r>
              <a:rPr lang="en-US" sz="1400" spc="-1" dirty="0">
                <a:solidFill>
                  <a:srgbClr val="595959"/>
                </a:solidFill>
                <a:ea typeface="Arial"/>
              </a:rPr>
              <a:t>&lt;text answer here&gt;</a:t>
            </a:r>
          </a:p>
          <a:p>
            <a:pPr>
              <a:lnSpc>
                <a:spcPct val="115000"/>
              </a:lnSpc>
            </a:pPr>
            <a:r>
              <a:rPr lang="en-US" sz="1400" strike="noStrike" spc="-1" dirty="0">
                <a:latin typeface="Times New Roman" panose="02020603050405020304" pitchFamily="18" charset="0"/>
                <a:cs typeface="Times New Roman" panose="02020603050405020304" pitchFamily="18" charset="0"/>
              </a:rPr>
              <a:t>In</a:t>
            </a:r>
            <a:r>
              <a:rPr lang="en-US" sz="1400" spc="-1" dirty="0">
                <a:latin typeface="Times New Roman" panose="02020603050405020304" pitchFamily="18" charset="0"/>
                <a:cs typeface="Times New Roman" panose="02020603050405020304" pitchFamily="18" charset="0"/>
              </a:rPr>
              <a:t> calibration function, we use cv2.cameraCalibration to get the intrinsic and matrix. The five nonzero parameter in K are </a:t>
            </a:r>
            <a:r>
              <a:rPr lang="en-US" sz="1400" spc="-1" dirty="0" err="1">
                <a:latin typeface="Times New Roman" panose="02020603050405020304" pitchFamily="18" charset="0"/>
                <a:cs typeface="Times New Roman" panose="02020603050405020304" pitchFamily="18" charset="0"/>
              </a:rPr>
              <a:t>f_x</a:t>
            </a:r>
            <a:r>
              <a:rPr lang="en-US" sz="1400" spc="-1" dirty="0">
                <a:latin typeface="Times New Roman" panose="02020603050405020304" pitchFamily="18" charset="0"/>
                <a:cs typeface="Times New Roman" panose="02020603050405020304" pitchFamily="18" charset="0"/>
              </a:rPr>
              <a:t>, </a:t>
            </a:r>
            <a:r>
              <a:rPr lang="en-US" sz="1400" spc="-1" dirty="0" err="1">
                <a:latin typeface="Times New Roman" panose="02020603050405020304" pitchFamily="18" charset="0"/>
                <a:cs typeface="Times New Roman" panose="02020603050405020304" pitchFamily="18" charset="0"/>
              </a:rPr>
              <a:t>f_y</a:t>
            </a:r>
            <a:r>
              <a:rPr lang="en-US" sz="1400" spc="-1" dirty="0">
                <a:latin typeface="Times New Roman" panose="02020603050405020304" pitchFamily="18" charset="0"/>
                <a:cs typeface="Times New Roman" panose="02020603050405020304" pitchFamily="18" charset="0"/>
              </a:rPr>
              <a:t>, </a:t>
            </a:r>
            <a:r>
              <a:rPr lang="en-US" sz="1400" spc="-1" dirty="0" err="1">
                <a:latin typeface="Times New Roman" panose="02020603050405020304" pitchFamily="18" charset="0"/>
                <a:cs typeface="Times New Roman" panose="02020603050405020304" pitchFamily="18" charset="0"/>
              </a:rPr>
              <a:t>c_x</a:t>
            </a:r>
            <a:r>
              <a:rPr lang="en-US" sz="1400" spc="-1" dirty="0">
                <a:latin typeface="Times New Roman" panose="02020603050405020304" pitchFamily="18" charset="0"/>
                <a:cs typeface="Times New Roman" panose="02020603050405020304" pitchFamily="18" charset="0"/>
              </a:rPr>
              <a:t>, </a:t>
            </a:r>
            <a:r>
              <a:rPr lang="en-US" sz="1400" spc="-1" dirty="0" err="1">
                <a:latin typeface="Times New Roman" panose="02020603050405020304" pitchFamily="18" charset="0"/>
                <a:cs typeface="Times New Roman" panose="02020603050405020304" pitchFamily="18" charset="0"/>
              </a:rPr>
              <a:t>c_y</a:t>
            </a:r>
            <a:r>
              <a:rPr lang="en-US" sz="1400" spc="-1" dirty="0">
                <a:latin typeface="Times New Roman" panose="02020603050405020304" pitchFamily="18" charset="0"/>
                <a:cs typeface="Times New Roman" panose="02020603050405020304" pitchFamily="18" charset="0"/>
              </a:rPr>
              <a:t> and 1. </a:t>
            </a:r>
            <a:r>
              <a:rPr lang="en-US" sz="1400" dirty="0">
                <a:latin typeface="Times New Roman" panose="02020603050405020304" pitchFamily="18" charset="0"/>
                <a:cs typeface="Times New Roman" panose="02020603050405020304" pitchFamily="18" charset="0"/>
              </a:rPr>
              <a:t>The function returns the average re-projection error. This number gives a good estimation of precision of the found parameters. This should be as close to zero as possible. Given the intrinsic, distortion, rotation and translation matrices we may calculate the error for one view by using the cv::</a:t>
            </a:r>
            <a:r>
              <a:rPr lang="en-US" sz="1400" dirty="0" err="1">
                <a:latin typeface="Times New Roman" panose="02020603050405020304" pitchFamily="18" charset="0"/>
                <a:cs typeface="Times New Roman" panose="02020603050405020304" pitchFamily="18" charset="0"/>
              </a:rPr>
              <a:t>projectPoints</a:t>
            </a:r>
            <a:r>
              <a:rPr lang="en-US" sz="1400" dirty="0">
                <a:latin typeface="Times New Roman" panose="02020603050405020304" pitchFamily="18" charset="0"/>
                <a:cs typeface="Times New Roman" panose="02020603050405020304" pitchFamily="18" charset="0"/>
              </a:rPr>
              <a:t> to first transform the object point to image point. </a:t>
            </a:r>
            <a:r>
              <a:rPr lang="en-US" sz="1400" dirty="0" err="1">
                <a:latin typeface="Times New Roman" panose="02020603050405020304" pitchFamily="18" charset="0"/>
                <a:cs typeface="Times New Roman" panose="02020603050405020304" pitchFamily="18" charset="0"/>
              </a:rPr>
              <a:t>f_x</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f_y</a:t>
            </a:r>
            <a:r>
              <a:rPr lang="en-US" sz="1400" dirty="0">
                <a:latin typeface="Times New Roman" panose="02020603050405020304" pitchFamily="18" charset="0"/>
                <a:cs typeface="Times New Roman" panose="02020603050405020304" pitchFamily="18" charset="0"/>
              </a:rPr>
              <a:t> are the focal length in terms of pixel. </a:t>
            </a:r>
            <a:r>
              <a:rPr lang="en-US" sz="1400" dirty="0" err="1">
                <a:latin typeface="Times New Roman" panose="02020603050405020304" pitchFamily="18" charset="0"/>
                <a:cs typeface="Times New Roman" panose="02020603050405020304" pitchFamily="18" charset="0"/>
              </a:rPr>
              <a:t>c_x</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c_y</a:t>
            </a:r>
            <a:r>
              <a:rPr lang="en-US" sz="1400" dirty="0">
                <a:latin typeface="Times New Roman" panose="02020603050405020304" pitchFamily="18" charset="0"/>
                <a:cs typeface="Times New Roman" panose="02020603050405020304" pitchFamily="18" charset="0"/>
              </a:rPr>
              <a:t> are the center point of the image. The right bottom element of K should equal 1 in order to get the correct (u, v) </a:t>
            </a:r>
            <a:endParaRPr lang="en-US" sz="1400" spc="-1" dirty="0">
              <a:latin typeface="Times New Roman" panose="02020603050405020304" pitchFamily="18" charset="0"/>
              <a:cs typeface="Times New Roman" panose="02020603050405020304" pitchFamily="18" charset="0"/>
            </a:endParaRPr>
          </a:p>
          <a:p>
            <a:pPr>
              <a:lnSpc>
                <a:spcPct val="115000"/>
              </a:lnSpc>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3" name="Picture 2" descr="Text&#10;&#10;Description automatically generated">
            <a:extLst>
              <a:ext uri="{FF2B5EF4-FFF2-40B4-BE49-F238E27FC236}">
                <a16:creationId xmlns:a16="http://schemas.microsoft.com/office/drawing/2014/main" id="{4F9DA844-99EA-664F-BA7A-E55BB0E4BB35}"/>
              </a:ext>
            </a:extLst>
          </p:cNvPr>
          <p:cNvPicPr>
            <a:picLocks noChangeAspect="1"/>
          </p:cNvPicPr>
          <p:nvPr/>
        </p:nvPicPr>
        <p:blipFill rotWithShape="1">
          <a:blip r:embed="rId2">
            <a:extLst>
              <a:ext uri="{28A0092B-C50C-407E-A947-70E740481C1C}">
                <a14:useLocalDpi xmlns:a14="http://schemas.microsoft.com/office/drawing/2010/main" val="0"/>
              </a:ext>
            </a:extLst>
          </a:blip>
          <a:srcRect t="7575"/>
          <a:stretch/>
        </p:blipFill>
        <p:spPr>
          <a:xfrm>
            <a:off x="971111" y="3405352"/>
            <a:ext cx="6916729" cy="111409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ea typeface="Arial"/>
              </a:rPr>
              <a:t>In the K (intrinsic matrix), there is one value representing </a:t>
            </a:r>
            <a:r>
              <a:rPr lang="en-US" sz="1400" spc="-1" dirty="0" err="1">
                <a:ea typeface="Arial"/>
              </a:rPr>
              <a:t>fx</a:t>
            </a:r>
            <a:r>
              <a:rPr lang="en-US" sz="1400" spc="-1" dirty="0">
                <a:ea typeface="Arial"/>
              </a:rPr>
              <a:t> and another one representing </a:t>
            </a:r>
            <a:r>
              <a:rPr lang="en-US" sz="1400" spc="-1" dirty="0" err="1">
                <a:ea typeface="Arial"/>
              </a:rPr>
              <a:t>fy</a:t>
            </a:r>
            <a:r>
              <a:rPr lang="en-US" sz="1400" spc="-1" dirty="0">
                <a:ea typeface="Arial"/>
              </a:rPr>
              <a:t>, what is the unit of those two values? Why? In practice, when </a:t>
            </a:r>
            <a:r>
              <a:rPr lang="en-US" sz="1400" spc="-1" dirty="0" err="1">
                <a:ea typeface="Arial"/>
              </a:rPr>
              <a:t>fx</a:t>
            </a:r>
            <a:r>
              <a:rPr lang="en-US" sz="1400" spc="-1" dirty="0">
                <a:ea typeface="Arial"/>
              </a:rPr>
              <a:t> is not equal to </a:t>
            </a:r>
            <a:r>
              <a:rPr lang="en-US" sz="1400" spc="-1" dirty="0" err="1">
                <a:ea typeface="Arial"/>
              </a:rPr>
              <a:t>fy</a:t>
            </a:r>
            <a:r>
              <a:rPr lang="en-US" sz="1400" spc="-1" dirty="0">
                <a:ea typeface="Arial"/>
              </a:rPr>
              <a:t>, what does this mean in physical?</a:t>
            </a:r>
          </a:p>
          <a:p>
            <a:r>
              <a:rPr lang="en-US" sz="1400" spc="-1" dirty="0">
                <a:solidFill>
                  <a:srgbClr val="595959"/>
                </a:solidFill>
                <a:ea typeface="Arial"/>
              </a:rPr>
              <a:t>&lt;text answer here&gt;</a:t>
            </a:r>
          </a:p>
          <a:p>
            <a:r>
              <a:rPr lang="en-US" sz="1400" b="0" strike="noStrike" spc="-1" dirty="0">
                <a:latin typeface="Times New Roman" panose="02020603050405020304" pitchFamily="18" charset="0"/>
                <a:cs typeface="Times New Roman" panose="02020603050405020304" pitchFamily="18" charset="0"/>
              </a:rPr>
              <a:t>T</a:t>
            </a:r>
            <a:r>
              <a:rPr lang="en-US" sz="1400" spc="-1" dirty="0">
                <a:latin typeface="Times New Roman" panose="02020603050405020304" pitchFamily="18" charset="0"/>
                <a:cs typeface="Times New Roman" panose="02020603050405020304" pitchFamily="18" charset="0"/>
              </a:rPr>
              <a:t>he unit of </a:t>
            </a:r>
            <a:r>
              <a:rPr lang="en-US" sz="1400" spc="-1" dirty="0" err="1">
                <a:latin typeface="Times New Roman" panose="02020603050405020304" pitchFamily="18" charset="0"/>
                <a:cs typeface="Times New Roman" panose="02020603050405020304" pitchFamily="18" charset="0"/>
              </a:rPr>
              <a:t>f_x</a:t>
            </a:r>
            <a:r>
              <a:rPr lang="en-US" sz="1400" spc="-1" dirty="0">
                <a:latin typeface="Times New Roman" panose="02020603050405020304" pitchFamily="18" charset="0"/>
                <a:cs typeface="Times New Roman" panose="02020603050405020304" pitchFamily="18" charset="0"/>
              </a:rPr>
              <a:t> and </a:t>
            </a:r>
            <a:r>
              <a:rPr lang="en-US" sz="1400" spc="-1" dirty="0" err="1">
                <a:latin typeface="Times New Roman" panose="02020603050405020304" pitchFamily="18" charset="0"/>
                <a:cs typeface="Times New Roman" panose="02020603050405020304" pitchFamily="18" charset="0"/>
              </a:rPr>
              <a:t>f_y</a:t>
            </a:r>
            <a:r>
              <a:rPr lang="en-US" sz="1400" spc="-1" dirty="0">
                <a:latin typeface="Times New Roman" panose="02020603050405020304" pitchFamily="18" charset="0"/>
                <a:cs typeface="Times New Roman" panose="02020603050405020304" pitchFamily="18" charset="0"/>
              </a:rPr>
              <a:t> is pixel. They are focal length of the camera intrinsic matrix. Because a camera matrix is used to denote a projective mapping from world coordinates to pixel coordinates. There are many reason cause </a:t>
            </a:r>
            <a:r>
              <a:rPr lang="en-US" sz="1400" spc="-1" dirty="0" err="1">
                <a:latin typeface="Times New Roman" panose="02020603050405020304" pitchFamily="18" charset="0"/>
                <a:cs typeface="Times New Roman" panose="02020603050405020304" pitchFamily="18" charset="0"/>
              </a:rPr>
              <a:t>fx</a:t>
            </a:r>
            <a:r>
              <a:rPr lang="en-US" sz="1400" spc="-1" dirty="0">
                <a:latin typeface="Times New Roman" panose="02020603050405020304" pitchFamily="18" charset="0"/>
                <a:cs typeface="Times New Roman" panose="02020603050405020304" pitchFamily="18" charset="0"/>
              </a:rPr>
              <a:t> is not equal to </a:t>
            </a:r>
            <a:r>
              <a:rPr lang="en-US" sz="1400" spc="-1" dirty="0" err="1">
                <a:latin typeface="Times New Roman" panose="02020603050405020304" pitchFamily="18" charset="0"/>
                <a:cs typeface="Times New Roman" panose="02020603050405020304" pitchFamily="18" charset="0"/>
              </a:rPr>
              <a:t>fy</a:t>
            </a:r>
            <a:r>
              <a:rPr lang="en-US" sz="1400" spc="-1" dirty="0">
                <a:latin typeface="Times New Roman" panose="02020603050405020304" pitchFamily="18" charset="0"/>
                <a:cs typeface="Times New Roman" panose="02020603050405020304" pitchFamily="18" charset="0"/>
              </a:rPr>
              <a:t>, such as flaws in the camera sensor, image has been non-uniformly scaled in post-processing, camera’s lens introduces unintentional distortion.</a:t>
            </a:r>
            <a:endParaRPr lang="en-US" sz="1400" b="0" strike="noStrike" spc="-1" dirty="0">
              <a:latin typeface="Times New Roman" panose="02020603050405020304" pitchFamily="18" charset="0"/>
              <a:cs typeface="Times New Roman" panose="02020603050405020304" pitchFamily="18" charset="0"/>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23AC8B3F-3E97-46EF-9804-903082775EDD}"/>
              </a:ext>
            </a:extLst>
          </p:cNvPr>
          <p:cNvSpPr/>
          <p:nvPr/>
        </p:nvSpPr>
        <p:spPr>
          <a:xfrm>
            <a:off x="311760" y="438840"/>
            <a:ext cx="8740080" cy="1504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(10 points)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You also performed the transformation from world to camera by using the equations below.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1) Previous what we did is from world coordinate to camera coordinate. If we perform the inverse, which is from camera coordinate to world coordinate, will also have a  similar equation1,  but the w and c changes. Then there will be a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in the change equation, what does </a:t>
            </a:r>
            <a:r>
              <a:rPr lang="en-US" sz="1400" b="0" strike="noStrike" spc="-1" dirty="0" err="1">
                <a:solidFill>
                  <a:srgbClr val="000000"/>
                </a:solidFill>
                <a:latin typeface="Arial"/>
                <a:ea typeface="DejaVu Sans"/>
              </a:rPr>
              <a:t>ctw</a:t>
            </a:r>
            <a:r>
              <a:rPr lang="en-US" sz="1400" b="0" strike="noStrike" spc="-1" dirty="0">
                <a:solidFill>
                  <a:srgbClr val="000000"/>
                </a:solidFill>
                <a:latin typeface="Arial"/>
                <a:ea typeface="DejaVu Sans"/>
              </a:rPr>
              <a:t> represent? </a:t>
            </a:r>
            <a:endParaRPr lang="en-US" sz="1400" b="0" strike="noStrike" spc="-1" dirty="0">
              <a:latin typeface="Arial"/>
            </a:endParaRPr>
          </a:p>
          <a:p>
            <a:pPr>
              <a:lnSpc>
                <a:spcPct val="115000"/>
              </a:lnSpc>
            </a:pPr>
            <a:r>
              <a:rPr lang="en-US" sz="1400" b="0" strike="noStrike" spc="-1" dirty="0">
                <a:solidFill>
                  <a:srgbClr val="000000"/>
                </a:solidFill>
                <a:latin typeface="Arial"/>
                <a:ea typeface="DejaVu Sans"/>
              </a:rPr>
              <a:t>2)Using the equation2 and equation3 below, can we describe why the P matrix can project 3D points in world coordinate to 2D points on image plane? (Hint: the P matrix achieves two coordinate transform) </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4" name="Picture 83">
            <a:extLst>
              <a:ext uri="{FF2B5EF4-FFF2-40B4-BE49-F238E27FC236}">
                <a16:creationId xmlns:a16="http://schemas.microsoft.com/office/drawing/2014/main" id="{689402B9-FF2C-4574-B5BD-B016323CB62C}"/>
              </a:ext>
            </a:extLst>
          </p:cNvPr>
          <p:cNvPicPr/>
          <p:nvPr/>
        </p:nvPicPr>
        <p:blipFill>
          <a:blip r:embed="rId2"/>
          <a:stretch/>
        </p:blipFill>
        <p:spPr>
          <a:xfrm>
            <a:off x="158760" y="3252600"/>
            <a:ext cx="2218680" cy="551880"/>
          </a:xfrm>
          <a:prstGeom prst="rect">
            <a:avLst/>
          </a:prstGeom>
          <a:ln>
            <a:noFill/>
          </a:ln>
        </p:spPr>
      </p:pic>
      <p:pic>
        <p:nvPicPr>
          <p:cNvPr id="5" name="Picture 84">
            <a:extLst>
              <a:ext uri="{FF2B5EF4-FFF2-40B4-BE49-F238E27FC236}">
                <a16:creationId xmlns:a16="http://schemas.microsoft.com/office/drawing/2014/main" id="{4E0A90C2-10A3-4029-8E99-D1D19674D035}"/>
              </a:ext>
            </a:extLst>
          </p:cNvPr>
          <p:cNvPicPr/>
          <p:nvPr/>
        </p:nvPicPr>
        <p:blipFill>
          <a:blip r:embed="rId3"/>
          <a:stretch/>
        </p:blipFill>
        <p:spPr>
          <a:xfrm>
            <a:off x="124560" y="3648960"/>
            <a:ext cx="2161440" cy="1380240"/>
          </a:xfrm>
          <a:prstGeom prst="rect">
            <a:avLst/>
          </a:prstGeom>
          <a:ln>
            <a:noFill/>
          </a:ln>
        </p:spPr>
      </p:pic>
      <p:sp>
        <p:nvSpPr>
          <p:cNvPr id="7" name="CustomShape 2">
            <a:extLst>
              <a:ext uri="{FF2B5EF4-FFF2-40B4-BE49-F238E27FC236}">
                <a16:creationId xmlns:a16="http://schemas.microsoft.com/office/drawing/2014/main" id="{DE727BB6-AF70-40DF-831B-F82F423182FB}"/>
              </a:ext>
            </a:extLst>
          </p:cNvPr>
          <p:cNvSpPr/>
          <p:nvPr/>
        </p:nvSpPr>
        <p:spPr>
          <a:xfrm>
            <a:off x="3195145" y="2288160"/>
            <a:ext cx="5948855" cy="28553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595959"/>
                </a:solidFill>
                <a:latin typeface="Arial"/>
                <a:ea typeface="Arial"/>
              </a:rPr>
              <a:t>&lt;text answer here&gt;</a:t>
            </a:r>
          </a:p>
          <a:p>
            <a:pPr>
              <a:lnSpc>
                <a:spcPct val="100000"/>
              </a:lnSpc>
            </a:pPr>
            <a:r>
              <a:rPr lang="en-US" sz="1400" spc="-1" dirty="0">
                <a:latin typeface="Times New Roman" panose="02020603050405020304" pitchFamily="18" charset="0"/>
                <a:cs typeface="Times New Roman" panose="02020603050405020304" pitchFamily="18" charset="0"/>
              </a:rPr>
              <a:t>1.</a:t>
            </a:r>
            <a:endParaRPr lang="en-US" sz="1400" b="0" strike="noStrike" spc="-1" dirty="0">
              <a:latin typeface="Times New Roman" panose="02020603050405020304" pitchFamily="18" charset="0"/>
              <a:cs typeface="Times New Roman" panose="02020603050405020304" pitchFamily="18" charset="0"/>
            </a:endParaRPr>
          </a:p>
          <a:p>
            <a:pPr>
              <a:lnSpc>
                <a:spcPct val="100000"/>
              </a:lnSpc>
            </a:pPr>
            <a:r>
              <a:rPr lang="en-US" sz="1400" b="0" strike="noStrike" spc="-1" dirty="0" err="1">
                <a:latin typeface="Times New Roman" panose="02020603050405020304" pitchFamily="18" charset="0"/>
                <a:cs typeface="Times New Roman" panose="02020603050405020304" pitchFamily="18" charset="0"/>
              </a:rPr>
              <a:t>Ctw</a:t>
            </a:r>
            <a:r>
              <a:rPr lang="en-US" sz="1400" b="0" strike="noStrike" spc="-1" dirty="0">
                <a:latin typeface="Times New Roman" panose="02020603050405020304" pitchFamily="18" charset="0"/>
                <a:cs typeface="Times New Roman" panose="02020603050405020304" pitchFamily="18" charset="0"/>
              </a:rPr>
              <a:t> represent camera to world coordinate</a:t>
            </a:r>
          </a:p>
          <a:p>
            <a:pPr>
              <a:lnSpc>
                <a:spcPct val="100000"/>
              </a:lnSpc>
            </a:pPr>
            <a:r>
              <a:rPr lang="en-US" sz="1400" spc="-1" dirty="0">
                <a:latin typeface="Times New Roman" panose="02020603050405020304" pitchFamily="18" charset="0"/>
                <a:cs typeface="Times New Roman" panose="02020603050405020304" pitchFamily="18" charset="0"/>
              </a:rPr>
              <a:t>P is the extrinsic matrix</a:t>
            </a:r>
          </a:p>
          <a:p>
            <a:pPr>
              <a:lnSpc>
                <a:spcPct val="100000"/>
              </a:lnSpc>
            </a:pPr>
            <a:r>
              <a:rPr lang="en-US" sz="1400" spc="-1" dirty="0">
                <a:latin typeface="Times New Roman" panose="02020603050405020304" pitchFamily="18" charset="0"/>
                <a:cs typeface="Times New Roman" panose="02020603050405020304" pitchFamily="18" charset="0"/>
              </a:rPr>
              <a:t>H = K * [r1, r2, t]</a:t>
            </a:r>
          </a:p>
          <a:p>
            <a:pPr>
              <a:lnSpc>
                <a:spcPct val="100000"/>
              </a:lnSpc>
            </a:pPr>
            <a:r>
              <a:rPr lang="en-US" sz="1400" spc="-1" dirty="0">
                <a:latin typeface="Times New Roman" panose="02020603050405020304" pitchFamily="18" charset="0"/>
                <a:cs typeface="Times New Roman" panose="02020603050405020304" pitchFamily="18" charset="0"/>
              </a:rPr>
              <a:t>R1 and r2 are the rotation matrix and t is the translation matrix</a:t>
            </a:r>
          </a:p>
          <a:p>
            <a:pPr>
              <a:lnSpc>
                <a:spcPct val="100000"/>
              </a:lnSpc>
            </a:pPr>
            <a:r>
              <a:rPr lang="en-US" sz="1400" b="0" strike="noStrike" spc="-1" dirty="0">
                <a:latin typeface="Times New Roman" panose="02020603050405020304" pitchFamily="18" charset="0"/>
                <a:cs typeface="Times New Roman" panose="02020603050405020304" pitchFamily="18" charset="0"/>
              </a:rPr>
              <a:t>Projection = H * P (H is Hartley and Zisserman equation 8.1 in the paper)</a:t>
            </a:r>
          </a:p>
          <a:p>
            <a:pPr>
              <a:lnSpc>
                <a:spcPct val="100000"/>
              </a:lnSpc>
            </a:pPr>
            <a:r>
              <a:rPr lang="en-US" sz="1400" spc="-1" dirty="0" err="1">
                <a:latin typeface="Times New Roman" panose="02020603050405020304" pitchFamily="18" charset="0"/>
                <a:cs typeface="Times New Roman" panose="02020603050405020304" pitchFamily="18" charset="0"/>
              </a:rPr>
              <a:t>Projnorm</a:t>
            </a:r>
            <a:r>
              <a:rPr lang="en-US" sz="1400" spc="-1" dirty="0">
                <a:latin typeface="Times New Roman" panose="02020603050405020304" pitchFamily="18" charset="0"/>
                <a:cs typeface="Times New Roman" panose="02020603050405020304" pitchFamily="18" charset="0"/>
              </a:rPr>
              <a:t> = projection / p(z)</a:t>
            </a:r>
            <a:endParaRPr lang="en-US" sz="1400" b="0" strike="noStrike" spc="-1" dirty="0">
              <a:latin typeface="Times New Roman" panose="02020603050405020304" pitchFamily="18" charset="0"/>
              <a:cs typeface="Times New Roman" panose="02020603050405020304" pitchFamily="18" charset="0"/>
            </a:endParaRPr>
          </a:p>
          <a:p>
            <a:pPr>
              <a:lnSpc>
                <a:spcPct val="100000"/>
              </a:lnSpc>
            </a:pPr>
            <a:r>
              <a:rPr lang="en-US" sz="1400" b="0" strike="noStrike" spc="-1" dirty="0">
                <a:latin typeface="Times New Roman" panose="02020603050405020304" pitchFamily="18" charset="0"/>
                <a:cs typeface="Times New Roman" panose="02020603050405020304" pitchFamily="18" charset="0"/>
              </a:rPr>
              <a:t>2. Because in the coordinate transformation, </a:t>
            </a:r>
            <a:r>
              <a:rPr lang="en-US" sz="1400" b="0" strike="noStrike" spc="-1" dirty="0" err="1">
                <a:latin typeface="Times New Roman" panose="02020603050405020304" pitchFamily="18" charset="0"/>
                <a:cs typeface="Times New Roman" panose="02020603050405020304" pitchFamily="18" charset="0"/>
              </a:rPr>
              <a:t>Wx</a:t>
            </a:r>
            <a:r>
              <a:rPr lang="en-US" sz="1400" b="0" strike="noStrike" spc="-1" dirty="0">
                <a:latin typeface="Times New Roman" panose="02020603050405020304" pitchFamily="18" charset="0"/>
                <a:cs typeface="Times New Roman" panose="02020603050405020304" pitchFamily="18" charset="0"/>
              </a:rPr>
              <a:t> and </a:t>
            </a:r>
            <a:r>
              <a:rPr lang="en-US" sz="1400" b="0" strike="noStrike" spc="-1" dirty="0" err="1">
                <a:latin typeface="Times New Roman" panose="02020603050405020304" pitchFamily="18" charset="0"/>
                <a:cs typeface="Times New Roman" panose="02020603050405020304" pitchFamily="18" charset="0"/>
              </a:rPr>
              <a:t>Yw</a:t>
            </a:r>
            <a:r>
              <a:rPr lang="en-US" sz="1400" b="0" strike="noStrike" spc="-1" dirty="0">
                <a:latin typeface="Times New Roman" panose="02020603050405020304" pitchFamily="18" charset="0"/>
                <a:cs typeface="Times New Roman" panose="02020603050405020304" pitchFamily="18" charset="0"/>
              </a:rPr>
              <a:t> would be divided by </a:t>
            </a:r>
            <a:r>
              <a:rPr lang="en-US" sz="1400" b="0" strike="noStrike" spc="-1" dirty="0" err="1">
                <a:latin typeface="Times New Roman" panose="02020603050405020304" pitchFamily="18" charset="0"/>
                <a:cs typeface="Times New Roman" panose="02020603050405020304" pitchFamily="18" charset="0"/>
              </a:rPr>
              <a:t>Zw</a:t>
            </a:r>
            <a:r>
              <a:rPr lang="en-US" sz="1400" b="0" strike="noStrike" spc="-1" dirty="0">
                <a:latin typeface="Times New Roman" panose="02020603050405020304" pitchFamily="18" charset="0"/>
                <a:cs typeface="Times New Roman" panose="02020603050405020304" pitchFamily="18" charset="0"/>
              </a:rPr>
              <a:t> to </a:t>
            </a:r>
            <a:r>
              <a:rPr lang="en-US" sz="1400" b="0" strike="noStrike" spc="-1" dirty="0" err="1">
                <a:latin typeface="Times New Roman" panose="02020603050405020304" pitchFamily="18" charset="0"/>
                <a:cs typeface="Times New Roman" panose="02020603050405020304" pitchFamily="18" charset="0"/>
              </a:rPr>
              <a:t>Xp</a:t>
            </a:r>
            <a:r>
              <a:rPr lang="en-US" sz="1400" b="0" strike="noStrike" spc="-1" dirty="0">
                <a:latin typeface="Times New Roman" panose="02020603050405020304" pitchFamily="18" charset="0"/>
                <a:cs typeface="Times New Roman" panose="02020603050405020304" pitchFamily="18" charset="0"/>
              </a:rPr>
              <a:t> and </a:t>
            </a:r>
            <a:r>
              <a:rPr lang="en-US" sz="1400" b="0" strike="noStrike" spc="-1" dirty="0" err="1">
                <a:latin typeface="Times New Roman" panose="02020603050405020304" pitchFamily="18" charset="0"/>
                <a:cs typeface="Times New Roman" panose="02020603050405020304" pitchFamily="18" charset="0"/>
              </a:rPr>
              <a:t>Yp</a:t>
            </a:r>
            <a:r>
              <a:rPr lang="en-US" sz="1400" b="0" strike="noStrike" spc="-1" dirty="0">
                <a:latin typeface="Times New Roman" panose="02020603050405020304" pitchFamily="18" charset="0"/>
                <a:cs typeface="Times New Roman" panose="02020603050405020304" pitchFamily="18" charset="0"/>
              </a:rPr>
              <a:t>. And then add up </a:t>
            </a:r>
            <a:r>
              <a:rPr lang="en-US" sz="1400" b="0" strike="noStrike" spc="-1" dirty="0" err="1">
                <a:latin typeface="Times New Roman" panose="02020603050405020304" pitchFamily="18" charset="0"/>
                <a:cs typeface="Times New Roman" panose="02020603050405020304" pitchFamily="18" charset="0"/>
              </a:rPr>
              <a:t>camerr</a:t>
            </a:r>
            <a:r>
              <a:rPr lang="en-US" sz="1400" b="0" strike="noStrike" spc="-1" dirty="0">
                <a:latin typeface="Times New Roman" panose="02020603050405020304" pitchFamily="18" charset="0"/>
                <a:cs typeface="Times New Roman" panose="02020603050405020304" pitchFamily="18" charset="0"/>
              </a:rPr>
              <a:t> center to get the 2d coordinates </a:t>
            </a:r>
            <a:r>
              <a:rPr lang="en-US" sz="1400" spc="-1" dirty="0">
                <a:latin typeface="Times New Roman" panose="02020603050405020304" pitchFamily="18" charset="0"/>
                <a:cs typeface="Times New Roman" panose="02020603050405020304" pitchFamily="18" charset="0"/>
              </a:rPr>
              <a:t>on 2d image plane.</a:t>
            </a:r>
            <a:endParaRPr lang="en-US" sz="1400" b="0" strike="noStrike" spc="-1" dirty="0">
              <a:latin typeface="Times New Roman" panose="02020603050405020304" pitchFamily="18" charset="0"/>
              <a:cs typeface="Times New Roman" panose="02020603050405020304" pitchFamily="18" charset="0"/>
            </a:endParaRPr>
          </a:p>
          <a:p>
            <a:pPr>
              <a:lnSpc>
                <a:spcPct val="100000"/>
              </a:lnSpc>
            </a:pPr>
            <a:endParaRPr lang="en-US" sz="1400" b="0" strike="noStrike" spc="-1" dirty="0">
              <a:latin typeface="Arial"/>
            </a:endParaRPr>
          </a:p>
        </p:txBody>
      </p:sp>
      <p:pic>
        <p:nvPicPr>
          <p:cNvPr id="9" name="Picture 8">
            <a:extLst>
              <a:ext uri="{FF2B5EF4-FFF2-40B4-BE49-F238E27FC236}">
                <a16:creationId xmlns:a16="http://schemas.microsoft.com/office/drawing/2014/main" id="{D635A8E9-4368-4F01-8999-CACC7DF862FB}"/>
              </a:ext>
            </a:extLst>
          </p:cNvPr>
          <p:cNvPicPr/>
          <p:nvPr/>
        </p:nvPicPr>
        <p:blipFill>
          <a:blip r:embed="rId4"/>
          <a:stretch/>
        </p:blipFill>
        <p:spPr>
          <a:xfrm>
            <a:off x="239760" y="2288160"/>
            <a:ext cx="2594880" cy="964440"/>
          </a:xfrm>
          <a:prstGeom prst="rect">
            <a:avLst/>
          </a:prstGeom>
          <a:ln>
            <a:noFill/>
          </a:ln>
        </p:spPr>
      </p:pic>
      <p:sp>
        <p:nvSpPr>
          <p:cNvPr id="11" name="TextShape 3">
            <a:extLst>
              <a:ext uri="{FF2B5EF4-FFF2-40B4-BE49-F238E27FC236}">
                <a16:creationId xmlns:a16="http://schemas.microsoft.com/office/drawing/2014/main" id="{92661701-8324-4FF5-947C-DE610D3E322C}"/>
              </a:ext>
            </a:extLst>
          </p:cNvPr>
          <p:cNvSpPr txBox="1"/>
          <p:nvPr/>
        </p:nvSpPr>
        <p:spPr>
          <a:xfrm>
            <a:off x="273780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3" name="TextShape 4">
            <a:extLst>
              <a:ext uri="{FF2B5EF4-FFF2-40B4-BE49-F238E27FC236}">
                <a16:creationId xmlns:a16="http://schemas.microsoft.com/office/drawing/2014/main" id="{F14172D7-7731-40B3-B1C5-FE86E59A7341}"/>
              </a:ext>
            </a:extLst>
          </p:cNvPr>
          <p:cNvSpPr txBox="1"/>
          <p:nvPr/>
        </p:nvSpPr>
        <p:spPr>
          <a:xfrm>
            <a:off x="2468880" y="338328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eq.2</a:t>
            </a:r>
            <a:endParaRPr lang="en-US" sz="1400" b="0" strike="noStrike" spc="-1">
              <a:latin typeface="Arial"/>
            </a:endParaRPr>
          </a:p>
        </p:txBody>
      </p:sp>
      <p:sp>
        <p:nvSpPr>
          <p:cNvPr id="15" name="TextShape 5">
            <a:extLst>
              <a:ext uri="{FF2B5EF4-FFF2-40B4-BE49-F238E27FC236}">
                <a16:creationId xmlns:a16="http://schemas.microsoft.com/office/drawing/2014/main" id="{EF1935AE-7524-4552-B999-AA4D6E9F56D9}"/>
              </a:ext>
            </a:extLst>
          </p:cNvPr>
          <p:cNvSpPr txBox="1"/>
          <p:nvPr/>
        </p:nvSpPr>
        <p:spPr>
          <a:xfrm>
            <a:off x="2738160" y="256032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eq.1</a:t>
            </a:r>
            <a:endParaRPr lang="en-US" sz="1400" b="0" strike="noStrike" spc="-1">
              <a:latin typeface="Arial"/>
            </a:endParaRPr>
          </a:p>
        </p:txBody>
      </p:sp>
      <p:sp>
        <p:nvSpPr>
          <p:cNvPr id="17" name="TextShape 6">
            <a:extLst>
              <a:ext uri="{FF2B5EF4-FFF2-40B4-BE49-F238E27FC236}">
                <a16:creationId xmlns:a16="http://schemas.microsoft.com/office/drawing/2014/main" id="{1FBA2C54-B44F-4C70-A2F8-0A75200348F3}"/>
              </a:ext>
            </a:extLst>
          </p:cNvPr>
          <p:cNvSpPr txBox="1"/>
          <p:nvPr/>
        </p:nvSpPr>
        <p:spPr>
          <a:xfrm>
            <a:off x="2103120" y="4281840"/>
            <a:ext cx="554040" cy="290160"/>
          </a:xfrm>
          <a:prstGeom prst="rect">
            <a:avLst/>
          </a:prstGeom>
          <a:noFill/>
          <a:ln>
            <a:noFill/>
          </a:ln>
        </p:spPr>
        <p:txBody>
          <a:bodyPr lIns="90000" tIns="45000" rIns="90000" bIns="45000"/>
          <a:lstStyle/>
          <a:p>
            <a:r>
              <a:rPr lang="en-US" sz="1400" b="0" strike="noStrike" spc="-1">
                <a:solidFill>
                  <a:srgbClr val="000000"/>
                </a:solidFill>
                <a:latin typeface="Arial"/>
                <a:ea typeface="DejaVu Sans"/>
              </a:rPr>
              <a:t>eq.3</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74636" cy="310854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Please describe an application situation for pose estimation and explain why it is useful there.</a:t>
            </a:r>
          </a:p>
          <a:p>
            <a:endParaRPr lang="en-US" sz="1400" spc="-1" dirty="0">
              <a:solidFill>
                <a:srgbClr val="000000"/>
              </a:solidFill>
              <a:latin typeface="Arial"/>
            </a:endParaRPr>
          </a:p>
          <a:p>
            <a:r>
              <a:rPr lang="en-US" sz="1400" spc="-1" dirty="0">
                <a:latin typeface="Times New Roman" panose="02020603050405020304" pitchFamily="18" charset="0"/>
                <a:cs typeface="Times New Roman" panose="02020603050405020304" pitchFamily="18" charset="0"/>
              </a:rPr>
              <a:t>An AI fitness coach app.</a:t>
            </a:r>
          </a:p>
          <a:p>
            <a:r>
              <a:rPr lang="en-US" sz="1400" spc="-1" dirty="0">
                <a:latin typeface="Times New Roman" panose="02020603050405020304" pitchFamily="18" charset="0"/>
                <a:cs typeface="Times New Roman" panose="02020603050405020304" pitchFamily="18" charset="0"/>
              </a:rPr>
              <a:t>During the pandemic time, we should avoid social contact. Although we still want to take some fitness course to maintain body shape, we can use virtual fitness coach app to monitor our pose during workout. Moreover, by using human pose estimation, this app can provide feedback and teaching in real-time. So it is very useful to the development of such app.</a:t>
            </a: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solidFill>
                <a:srgbClr val="000000"/>
              </a:solidFill>
              <a:latin typeface="Arial"/>
            </a:endParaRPr>
          </a:p>
          <a:p>
            <a:endParaRPr lang="en-US" sz="1400" spc="-1" dirty="0"/>
          </a:p>
        </p:txBody>
      </p:sp>
    </p:spTree>
    <p:extLst>
      <p:ext uri="{BB962C8B-B14F-4D97-AF65-F5344CB8AC3E}">
        <p14:creationId xmlns:p14="http://schemas.microsoft.com/office/powerpoint/2010/main" val="29763330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TotalTime>
  <Words>1873</Words>
  <Application>Microsoft Macintosh PowerPoint</Application>
  <PresentationFormat>On-screen Show (16:9)</PresentationFormat>
  <Paragraphs>190</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DejaVu Sans</vt: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 Interaction Video</vt:lpstr>
      <vt:lpstr>Extra Credit: Interaction Video</vt:lpstr>
      <vt:lpstr>Extra Credit: Interaction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dc:subject/>
  <dc:creator/>
  <dc:description/>
  <cp:lastModifiedBy>Cheng, Shen-Yi</cp:lastModifiedBy>
  <cp:revision>197</cp:revision>
  <dcterms:modified xsi:type="dcterms:W3CDTF">2020-11-24T20:25:19Z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21</vt:i4>
  </property>
  <property fmtid="{D5CDD505-2E9C-101B-9397-08002B2CF9AE}" pid="7" name="PresentationFormat">
    <vt:lpwstr>On-screen Show (16:9)</vt:lpwstr>
  </property>
  <property fmtid="{D5CDD505-2E9C-101B-9397-08002B2CF9AE}" pid="8" name="ScaleCrop">
    <vt:bool>false</vt:bool>
  </property>
  <property fmtid="{D5CDD505-2E9C-101B-9397-08002B2CF9AE}" pid="9" name="ShareDoc">
    <vt:bool>false</vt:bool>
  </property>
  <property fmtid="{D5CDD505-2E9C-101B-9397-08002B2CF9AE}" pid="10" name="Slides">
    <vt:i4>21</vt:i4>
  </property>
</Properties>
</file>