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2WBshhiXksbKRik9FXz+ZkYe0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title (hook)</a:t>
            </a:r>
            <a:endParaRPr/>
          </a:p>
          <a:p>
            <a:pPr indent="0" lvl="0" marL="0" rtl="0" algn="l">
              <a:spcBef>
                <a:spcPts val="0"/>
              </a:spcBef>
              <a:spcAft>
                <a:spcPts val="0"/>
              </a:spcAft>
              <a:buNone/>
            </a:pPr>
            <a:r>
              <a:rPr lang="en-US"/>
              <a:t>leading sentences(presentation content)</a:t>
            </a:r>
            <a:endParaRPr/>
          </a:p>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b7a917fc2_3_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7a917fc2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2019 is based on projected number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b7a917fc2_3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b7a917fc2_3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Encouraged engagement and conversion of ad-supported to premium users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e87ed7ae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e87ed7a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50"/>
              <a:t>Additional Information: a survey completed by 1,407 respondents;</a:t>
            </a:r>
            <a:endParaRPr sz="1050"/>
          </a:p>
          <a:p>
            <a:pPr indent="0" lvl="0" marL="0" rtl="0" algn="l">
              <a:lnSpc>
                <a:spcPct val="115000"/>
              </a:lnSpc>
              <a:spcBef>
                <a:spcPts val="0"/>
              </a:spcBef>
              <a:spcAft>
                <a:spcPts val="0"/>
              </a:spcAft>
              <a:buNone/>
            </a:pPr>
            <a:r>
              <a:rPr lang="en-US" sz="1050"/>
              <a:t>                                        respondents can choose multiple answers (so numbers do not add up to 100%);</a:t>
            </a:r>
            <a:endParaRPr sz="1050"/>
          </a:p>
          <a:p>
            <a:pPr indent="0" lvl="0" marL="0" rtl="0" algn="l">
              <a:lnSpc>
                <a:spcPct val="115000"/>
              </a:lnSpc>
              <a:spcBef>
                <a:spcPts val="0"/>
              </a:spcBef>
              <a:spcAft>
                <a:spcPts val="0"/>
              </a:spcAft>
              <a:buNone/>
            </a:pPr>
            <a:r>
              <a:rPr lang="en-US" sz="1050"/>
              <a:t>                                        18 years and older;</a:t>
            </a:r>
            <a:endParaRPr sz="1050"/>
          </a:p>
          <a:p>
            <a:pPr indent="0" lvl="0" marL="0" rtl="0" algn="l">
              <a:lnSpc>
                <a:spcPct val="115000"/>
              </a:lnSpc>
              <a:spcBef>
                <a:spcPts val="0"/>
              </a:spcBef>
              <a:spcAft>
                <a:spcPts val="0"/>
              </a:spcAft>
              <a:buNone/>
            </a:pPr>
            <a:r>
              <a:rPr lang="en-US" sz="1050"/>
              <a:t>                                        among respondents who listen to podcasts at least monthly</a:t>
            </a:r>
            <a:endParaRPr sz="1050"/>
          </a:p>
          <a:p>
            <a:pPr indent="0" lvl="0" marL="0" rtl="0" algn="l">
              <a:lnSpc>
                <a:spcPct val="115000"/>
              </a:lnSpc>
              <a:spcBef>
                <a:spcPts val="0"/>
              </a:spcBef>
              <a:spcAft>
                <a:spcPts val="0"/>
              </a:spcAft>
              <a:buNone/>
            </a:pPr>
            <a:r>
              <a:rPr lang="en-US" sz="1050"/>
              <a:t>Sources: MarketingCharts; Westwood One; Audience Insights</a:t>
            </a:r>
            <a:endParaRPr sz="105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6a8d7e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6a8d7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advantage of Spotify is that the Spotify app includes both its music library and its podcast library while Apple uses two apps for its products: Apple Music and Apple podcast.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Spotify should invite more </a:t>
            </a:r>
            <a:r>
              <a:rPr lang="en-US"/>
              <a:t>artists</a:t>
            </a:r>
            <a:r>
              <a:rPr lang="en-US"/>
              <a:t> to poin Spotify podcasts  and to produce their original contents. And for those </a:t>
            </a:r>
            <a:r>
              <a:rPr lang="en-US"/>
              <a:t>artists</a:t>
            </a:r>
            <a:r>
              <a:rPr lang="en-US"/>
              <a:t> who had already published podcast contents on Spotify, Spotify should increase content integration. For example, Tablo, a Korean hip-hop singer has recently launched a serious Podcasts called The Tablo Podcast. However, when you search Tablo’s name and enter his artist page, you cannot find anything related to his Podcast while when you enter his Podcast page, there is no link to the artist’s own page. This will discourage users from browsing podcast programs published by their favorite </a:t>
            </a:r>
            <a:r>
              <a:rPr lang="en-US"/>
              <a:t>artists.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5740f46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5740f4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While we believe that more integration should be made, some separation should also be considered.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podcast is embedded in one of the “music genre” and it is misleading. If there is a separate tab for podcast contents and programs, there will be more chance for users to notice and discover more about podcast features.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b7a917fc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b7a917f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7a917fc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7a917f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b7a917fc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b7a917f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b7a917fc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b7a917f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c6a8d7e5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c6a8d7e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b5740f46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5740f4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we have been tasked with sustaining spotify’s existing users and attracting potential users.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b7a917fc2_2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b7a917fc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b7a917fc2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b7a917fc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b5740f46c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5740f46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With the information that a significant portion of revenues are coming from paid </a:t>
            </a:r>
            <a:r>
              <a:rPr lang="en-US" sz="1200">
                <a:latin typeface="Times New Roman"/>
                <a:ea typeface="Times New Roman"/>
                <a:cs typeface="Times New Roman"/>
                <a:sym typeface="Times New Roman"/>
              </a:rPr>
              <a:t>subscribers. We should pay more attention to increase Spotify’s  user base by sustaining its existing subscriber and attracting more potential users.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Since the music industry is rapidly and constantly changing - it is of utmost importance for Spotify to be sensitive and innovative in responding to the needs of customers and the market.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Apple Music’s momentum is particularly pronounced in the other large, English-speaking territories where iTunes, the company’s music-download store, was popular and where iPhone usage is high.</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e87ed7ae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e87ed7a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According to an article in The Wall Street Journal, Apple Music which is one of the largest competitor of Spotify has surpassed Spotify in paid U.S. subscriptions. The monthly growth rate shows a similar trend, the rate for Apple Music is about 2.6% to 3%, compared with 1.5% to 2% for Spotify.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7a917fc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7a917fc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707f5c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707f5c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200"/>
              <a:t>T</a:t>
            </a:r>
            <a:r>
              <a:rPr lang="en-US" sz="1200"/>
              <a:t>witch still domain the market of gaming live-streaming for almost 8 years despite the fact that more and more powerful competitors such as </a:t>
            </a:r>
            <a:r>
              <a:rPr lang="en-US" sz="1200">
                <a:solidFill>
                  <a:schemeClr val="dk1"/>
                </a:solidFill>
              </a:rPr>
              <a:t> microsoft and google</a:t>
            </a:r>
            <a:r>
              <a:rPr lang="en-US" sz="1200"/>
              <a:t> started to join in. There are a lot in common btw Spotify and twitch.</a:t>
            </a:r>
            <a:endParaRPr sz="1200"/>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49ff6d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49ff6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The highly interactive system is the drivin force of its success. Features such as cheers </a:t>
            </a:r>
            <a:r>
              <a:rPr lang="en-US" sz="1200">
                <a:solidFill>
                  <a:srgbClr val="444444"/>
                </a:solidFill>
                <a:highlight>
                  <a:srgbClr val="FFFFFF"/>
                </a:highlight>
                <a:latin typeface="Calibri"/>
                <a:ea typeface="Calibri"/>
                <a:cs typeface="Calibri"/>
                <a:sym typeface="Calibri"/>
              </a:rPr>
              <a:t>is a form of digital tipping,</a:t>
            </a:r>
            <a:r>
              <a:rPr lang="en-US" sz="1200">
                <a:latin typeface="Calibri"/>
                <a:ea typeface="Calibri"/>
                <a:cs typeface="Calibri"/>
                <a:sym typeface="Calibri"/>
              </a:rPr>
              <a:t>  </a:t>
            </a:r>
            <a:r>
              <a:rPr lang="en-US" sz="1200">
                <a:solidFill>
                  <a:schemeClr val="dk1"/>
                </a:solidFill>
                <a:highlight>
                  <a:schemeClr val="lt1"/>
                </a:highlight>
                <a:latin typeface="Calibri"/>
                <a:ea typeface="Calibri"/>
                <a:cs typeface="Calibri"/>
                <a:sym typeface="Calibri"/>
              </a:rPr>
              <a:t>which lets users buy emoji to give live shout-outs to their favorite streamers during live broadcasts</a:t>
            </a:r>
            <a:r>
              <a:rPr lang="en-US" sz="1200">
                <a:latin typeface="Calibri"/>
                <a:ea typeface="Calibri"/>
                <a:cs typeface="Calibri"/>
                <a:sym typeface="Calibri"/>
              </a:rPr>
              <a:t> and this feature along have gain around 14 million after it launch </a:t>
            </a:r>
            <a:r>
              <a:rPr lang="en-US" sz="1200">
                <a:latin typeface="Calibri"/>
                <a:ea typeface="Calibri"/>
                <a:cs typeface="Calibri"/>
                <a:sym typeface="Calibri"/>
              </a:rPr>
              <a:t>+  Also twitch has different level of  premium fee is  split 50-50 from twitch and streamer which will not only increase Spotify revenue and the artist’s part.</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after implement the feature it can regain its dominate market</a:t>
            </a:r>
            <a:endParaRPr sz="12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5740f46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5740f4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b7a917fc2_3_513"/>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7b7a917fc2_3_513"/>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7b7a917fc2_3_5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b7a917fc2_3_54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7b7a917fc2_3_548"/>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g7b7a917fc2_3_5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b7a917fc2_3_5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b7a917fc2_3_517"/>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7b7a917fc2_3_5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b7a917fc2_3_5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7b7a917fc2_3_52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g7b7a917fc2_3_5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b7a917fc2_3_52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b7a917fc2_3_524"/>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g7b7a917fc2_3_524"/>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g7b7a917fc2_3_5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b7a917fc2_3_52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7b7a917fc2_3_5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b7a917fc2_3_532"/>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7b7a917fc2_3_532"/>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g7b7a917fc2_3_5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b7a917fc2_3_536"/>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7b7a917fc2_3_5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b7a917fc2_3_53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7b7a917fc2_3_53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7b7a917fc2_3_53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7b7a917fc2_3_53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g7b7a917fc2_3_5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b7a917fc2_3_545"/>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g7b7a917fc2_3_5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b7a917fc2_3_50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7b7a917fc2_3_50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g7b7a917fc2_3_50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_1_FVH0ndTvIOE6T8oRUD-vJswChwi4c/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fortune.com/fortune500/alphab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SPOTIFY</a:t>
            </a:r>
            <a:endParaRPr/>
          </a:p>
        </p:txBody>
      </p:sp>
      <p:sp>
        <p:nvSpPr>
          <p:cNvPr id="55" name="Google Shape;55;p1"/>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sz="1800"/>
              <a:t>Karen Gao, Eva He, Katherine Li, Qing Luan, Sarah Xi</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7b7a917fc2_3_554"/>
          <p:cNvSpPr txBox="1"/>
          <p:nvPr>
            <p:ph type="title"/>
          </p:nvPr>
        </p:nvSpPr>
        <p:spPr>
          <a:xfrm>
            <a:off x="415600" y="49151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000"/>
              <a:t>Podcast market</a:t>
            </a:r>
            <a:endParaRPr sz="4000"/>
          </a:p>
        </p:txBody>
      </p:sp>
      <p:sp>
        <p:nvSpPr>
          <p:cNvPr id="123" name="Google Shape;123;g7b7a917fc2_3_554"/>
          <p:cNvSpPr txBox="1"/>
          <p:nvPr/>
        </p:nvSpPr>
        <p:spPr>
          <a:xfrm>
            <a:off x="2434700" y="6420700"/>
            <a:ext cx="2750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a:t>
            </a:r>
            <a:r>
              <a:rPr lang="en-US" sz="1100">
                <a:solidFill>
                  <a:schemeClr val="dk1"/>
                </a:solidFill>
              </a:rPr>
              <a:t>2019 is based on projected number</a:t>
            </a:r>
            <a:endParaRPr/>
          </a:p>
        </p:txBody>
      </p:sp>
      <p:pic>
        <p:nvPicPr>
          <p:cNvPr id="124" name="Google Shape;124;g7b7a917fc2_3_554"/>
          <p:cNvPicPr preferRelativeResize="0"/>
          <p:nvPr/>
        </p:nvPicPr>
        <p:blipFill>
          <a:blip r:embed="rId3">
            <a:alphaModFix/>
          </a:blip>
          <a:stretch>
            <a:fillRect/>
          </a:stretch>
        </p:blipFill>
        <p:spPr>
          <a:xfrm>
            <a:off x="1792588" y="1265300"/>
            <a:ext cx="8606824" cy="514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g7b7a917fc2_3_559"/>
          <p:cNvPicPr preferRelativeResize="0"/>
          <p:nvPr/>
        </p:nvPicPr>
        <p:blipFill>
          <a:blip r:embed="rId3">
            <a:alphaModFix/>
          </a:blip>
          <a:stretch>
            <a:fillRect/>
          </a:stretch>
        </p:blipFill>
        <p:spPr>
          <a:xfrm>
            <a:off x="2543175" y="1828800"/>
            <a:ext cx="7105650" cy="320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3" name="Shape 133"/>
        <p:cNvGrpSpPr/>
        <p:nvPr/>
      </p:nvGrpSpPr>
      <p:grpSpPr>
        <a:xfrm>
          <a:off x="0" y="0"/>
          <a:ext cx="0" cy="0"/>
          <a:chOff x="0" y="0"/>
          <a:chExt cx="0" cy="0"/>
        </a:xfrm>
      </p:grpSpPr>
      <p:pic>
        <p:nvPicPr>
          <p:cNvPr id="134" name="Google Shape;134;g75e87ed7ae_0_112"/>
          <p:cNvPicPr preferRelativeResize="0"/>
          <p:nvPr/>
        </p:nvPicPr>
        <p:blipFill>
          <a:blip r:embed="rId3">
            <a:alphaModFix/>
          </a:blip>
          <a:stretch>
            <a:fillRect/>
          </a:stretch>
        </p:blipFill>
        <p:spPr>
          <a:xfrm>
            <a:off x="152400" y="1204875"/>
            <a:ext cx="11887201" cy="3612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6c6a8d7e5b_0_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a:t>
            </a:r>
            <a:endParaRPr/>
          </a:p>
        </p:txBody>
      </p:sp>
      <p:sp>
        <p:nvSpPr>
          <p:cNvPr id="140" name="Google Shape;140;g6c6a8d7e5b_0_0"/>
          <p:cNvSpPr txBox="1"/>
          <p:nvPr>
            <p:ph idx="1" type="body"/>
          </p:nvPr>
        </p:nvSpPr>
        <p:spPr>
          <a:xfrm>
            <a:off x="5635775" y="1782175"/>
            <a:ext cx="6300300" cy="439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solidFill>
                <a:srgbClr val="000000"/>
              </a:solidFill>
            </a:endParaRPr>
          </a:p>
          <a:p>
            <a:pPr indent="0" lvl="0" marL="0" rtl="0" algn="l">
              <a:spcBef>
                <a:spcPts val="2100"/>
              </a:spcBef>
              <a:spcAft>
                <a:spcPts val="0"/>
              </a:spcAft>
              <a:buNone/>
            </a:pPr>
            <a:r>
              <a:t/>
            </a:r>
            <a:endParaRPr>
              <a:solidFill>
                <a:srgbClr val="000000"/>
              </a:solidFill>
            </a:endParaRPr>
          </a:p>
          <a:p>
            <a:pPr indent="-381000" lvl="0" marL="457200" rtl="0" algn="l">
              <a:spcBef>
                <a:spcPts val="2100"/>
              </a:spcBef>
              <a:spcAft>
                <a:spcPts val="0"/>
              </a:spcAft>
              <a:buClr>
                <a:srgbClr val="000000"/>
              </a:buClr>
              <a:buSzPts val="2400"/>
              <a:buChar char="-"/>
            </a:pPr>
            <a:r>
              <a:rPr lang="en-US" sz="2400">
                <a:solidFill>
                  <a:srgbClr val="000000"/>
                </a:solidFill>
              </a:rPr>
              <a:t>More integration between </a:t>
            </a:r>
            <a:r>
              <a:rPr lang="en-US" sz="2400">
                <a:solidFill>
                  <a:srgbClr val="000000"/>
                </a:solidFill>
              </a:rPr>
              <a:t>artists</a:t>
            </a:r>
            <a:r>
              <a:rPr lang="en-US" sz="2400">
                <a:solidFill>
                  <a:srgbClr val="000000"/>
                </a:solidFill>
              </a:rPr>
              <a:t> and their podcast programs</a:t>
            </a:r>
            <a:endParaRPr sz="2400">
              <a:solidFill>
                <a:srgbClr val="000000"/>
              </a:solidFill>
            </a:endParaRPr>
          </a:p>
          <a:p>
            <a:pPr indent="-381000" lvl="0" marL="457200" rtl="0" algn="l">
              <a:spcBef>
                <a:spcPts val="0"/>
              </a:spcBef>
              <a:spcAft>
                <a:spcPts val="0"/>
              </a:spcAft>
              <a:buClr>
                <a:srgbClr val="000000"/>
              </a:buClr>
              <a:buSzPts val="2400"/>
              <a:buChar char="-"/>
            </a:pPr>
            <a:r>
              <a:rPr lang="en-US" sz="2400">
                <a:solidFill>
                  <a:srgbClr val="000000"/>
                </a:solidFill>
              </a:rPr>
              <a:t>Invite artists to produce their original contents</a:t>
            </a:r>
            <a:endParaRPr sz="2400">
              <a:solidFill>
                <a:srgbClr val="000000"/>
              </a:solidFill>
            </a:endParaRPr>
          </a:p>
          <a:p>
            <a:pPr indent="0" lvl="0" marL="457200" rtl="0" algn="l">
              <a:spcBef>
                <a:spcPts val="2100"/>
              </a:spcBef>
              <a:spcAft>
                <a:spcPts val="2100"/>
              </a:spcAft>
              <a:buNone/>
            </a:pPr>
            <a:r>
              <a:t/>
            </a:r>
            <a:endParaRPr sz="2400">
              <a:solidFill>
                <a:srgbClr val="000000"/>
              </a:solidFill>
            </a:endParaRPr>
          </a:p>
        </p:txBody>
      </p:sp>
      <p:pic>
        <p:nvPicPr>
          <p:cNvPr id="141" name="Google Shape;141;g6c6a8d7e5b_0_0" title="RPReplay_Final1576442547.mov">
            <a:hlinkClick r:id="rId3"/>
          </p:cNvPr>
          <p:cNvPicPr preferRelativeResize="0"/>
          <p:nvPr/>
        </p:nvPicPr>
        <p:blipFill>
          <a:blip r:embed="rId4">
            <a:alphaModFix/>
          </a:blip>
          <a:stretch>
            <a:fillRect/>
          </a:stretch>
        </p:blipFill>
        <p:spPr>
          <a:xfrm>
            <a:off x="729950" y="1492925"/>
            <a:ext cx="3513875" cy="497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7b5740f46c_0_1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 (cont.)</a:t>
            </a:r>
            <a:endParaRPr/>
          </a:p>
        </p:txBody>
      </p:sp>
      <p:sp>
        <p:nvSpPr>
          <p:cNvPr id="147" name="Google Shape;147;g7b5740f46c_0_12"/>
          <p:cNvSpPr txBox="1"/>
          <p:nvPr>
            <p:ph idx="1" type="body"/>
          </p:nvPr>
        </p:nvSpPr>
        <p:spPr>
          <a:xfrm>
            <a:off x="633100" y="2049125"/>
            <a:ext cx="7105800" cy="30147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000000"/>
              </a:buClr>
              <a:buSzPts val="2400"/>
              <a:buChar char="-"/>
            </a:pPr>
            <a:r>
              <a:rPr lang="en-US" sz="2400">
                <a:solidFill>
                  <a:srgbClr val="000000"/>
                </a:solidFill>
              </a:rPr>
              <a:t>Create a separate tab for podcast</a:t>
            </a:r>
            <a:endParaRPr sz="2400">
              <a:solidFill>
                <a:srgbClr val="000000"/>
              </a:solidFill>
            </a:endParaRPr>
          </a:p>
          <a:p>
            <a:pPr indent="-381000" lvl="0" marL="457200" rtl="0" algn="l">
              <a:spcBef>
                <a:spcPts val="0"/>
              </a:spcBef>
              <a:spcAft>
                <a:spcPts val="0"/>
              </a:spcAft>
              <a:buClr>
                <a:srgbClr val="000000"/>
              </a:buClr>
              <a:buSzPts val="2400"/>
              <a:buChar char="-"/>
            </a:pPr>
            <a:r>
              <a:rPr lang="en-US" sz="2400">
                <a:solidFill>
                  <a:srgbClr val="000000"/>
                </a:solidFill>
              </a:rPr>
              <a:t>Continue to generate more exclusive and original contents through acquisition and exclusive deals</a:t>
            </a:r>
            <a:endParaRPr sz="2400">
              <a:solidFill>
                <a:srgbClr val="000000"/>
              </a:solidFill>
            </a:endParaRPr>
          </a:p>
          <a:p>
            <a:pPr indent="-381000" lvl="0" marL="457200" rtl="0" algn="l">
              <a:spcBef>
                <a:spcPts val="0"/>
              </a:spcBef>
              <a:spcAft>
                <a:spcPts val="0"/>
              </a:spcAft>
              <a:buClr>
                <a:srgbClr val="000000"/>
              </a:buClr>
              <a:buSzPts val="2400"/>
              <a:buChar char="-"/>
            </a:pPr>
            <a:r>
              <a:rPr lang="en-US" sz="2400">
                <a:solidFill>
                  <a:srgbClr val="000000"/>
                </a:solidFill>
              </a:rPr>
              <a:t>More advertising</a:t>
            </a:r>
            <a:endParaRPr sz="2400">
              <a:solidFill>
                <a:srgbClr val="000000"/>
              </a:solidFill>
            </a:endParaRPr>
          </a:p>
        </p:txBody>
      </p:sp>
      <p:pic>
        <p:nvPicPr>
          <p:cNvPr id="148" name="Google Shape;148;g7b5740f46c_0_12"/>
          <p:cNvPicPr preferRelativeResize="0"/>
          <p:nvPr/>
        </p:nvPicPr>
        <p:blipFill>
          <a:blip r:embed="rId3">
            <a:alphaModFix/>
          </a:blip>
          <a:stretch>
            <a:fillRect/>
          </a:stretch>
        </p:blipFill>
        <p:spPr>
          <a:xfrm>
            <a:off x="7815500" y="498158"/>
            <a:ext cx="3647351" cy="58616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7b7a917fc2_0_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Personalization</a:t>
            </a:r>
            <a:endParaRPr/>
          </a:p>
        </p:txBody>
      </p:sp>
      <p:sp>
        <p:nvSpPr>
          <p:cNvPr id="154" name="Google Shape;154;g7b7a917fc2_0_1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800"/>
              <a:t>Improve customers’ content experience. </a:t>
            </a:r>
            <a:endParaRPr sz="1800"/>
          </a:p>
          <a:p>
            <a:pPr indent="0" lvl="0" marL="0" rtl="0" algn="l">
              <a:spcBef>
                <a:spcPts val="2100"/>
              </a:spcBef>
              <a:spcAft>
                <a:spcPts val="0"/>
              </a:spcAft>
              <a:buNone/>
            </a:pPr>
            <a:r>
              <a:rPr lang="en-US" sz="1800">
                <a:solidFill>
                  <a:srgbClr val="2B2D32"/>
                </a:solidFill>
                <a:highlight>
                  <a:srgbClr val="FFFFFF"/>
                </a:highlight>
                <a:latin typeface="Times New Roman"/>
                <a:ea typeface="Times New Roman"/>
                <a:cs typeface="Times New Roman"/>
                <a:sym typeface="Times New Roman"/>
              </a:rPr>
              <a:t>The personalized touch boosted the number of playlist-featured artists by 30 percent, and the number of discovered songs by 35 percent, according to Spotify. It also saw repeat listens for songs shoot up by 80 percent, and a 66 percent hike in the number of times people have saved tracks.</a:t>
            </a:r>
            <a:endParaRPr sz="1800">
              <a:solidFill>
                <a:srgbClr val="2B2D32"/>
              </a:solidFill>
              <a:highlight>
                <a:srgbClr val="FFFFFF"/>
              </a:highlight>
              <a:latin typeface="Times New Roman"/>
              <a:ea typeface="Times New Roman"/>
              <a:cs typeface="Times New Roman"/>
              <a:sym typeface="Times New Roman"/>
            </a:endParaRPr>
          </a:p>
          <a:p>
            <a:pPr indent="0" lvl="0" marL="0" rtl="0" algn="l">
              <a:spcBef>
                <a:spcPts val="2100"/>
              </a:spcBef>
              <a:spcAft>
                <a:spcPts val="0"/>
              </a:spcAft>
              <a:buNone/>
            </a:pPr>
            <a:r>
              <a:rPr lang="en-US" sz="1800">
                <a:solidFill>
                  <a:srgbClr val="2B2D32"/>
                </a:solidFill>
                <a:highlight>
                  <a:srgbClr val="FFFFFF"/>
                </a:highlight>
                <a:latin typeface="Times New Roman"/>
                <a:ea typeface="Times New Roman"/>
                <a:cs typeface="Times New Roman"/>
                <a:sym typeface="Times New Roman"/>
              </a:rPr>
              <a:t>*insert numbers </a:t>
            </a:r>
            <a:endParaRPr sz="1800">
              <a:solidFill>
                <a:srgbClr val="2B2D32"/>
              </a:solidFill>
              <a:highlight>
                <a:srgbClr val="FFFFFF"/>
              </a:highlight>
              <a:latin typeface="Times New Roman"/>
              <a:ea typeface="Times New Roman"/>
              <a:cs typeface="Times New Roman"/>
              <a:sym typeface="Times New Roman"/>
            </a:endParaRPr>
          </a:p>
          <a:p>
            <a:pPr indent="0" lvl="0" marL="0" rtl="0" algn="l">
              <a:spcBef>
                <a:spcPts val="2100"/>
              </a:spcBef>
              <a:spcAft>
                <a:spcPts val="0"/>
              </a:spcAft>
              <a:buNone/>
            </a:pPr>
            <a:r>
              <a:rPr lang="en-US" sz="1800">
                <a:solidFill>
                  <a:srgbClr val="2B2D32"/>
                </a:solidFill>
                <a:highlight>
                  <a:srgbClr val="FFFFFF"/>
                </a:highlight>
                <a:latin typeface="Times New Roman"/>
                <a:ea typeface="Times New Roman"/>
                <a:cs typeface="Times New Roman"/>
                <a:sym typeface="Times New Roman"/>
              </a:rPr>
              <a:t>12/5 dropped</a:t>
            </a:r>
            <a:endParaRPr sz="1800">
              <a:solidFill>
                <a:srgbClr val="2B2D32"/>
              </a:solidFill>
              <a:highlight>
                <a:srgbClr val="FFFFFF"/>
              </a:highlight>
              <a:latin typeface="Times New Roman"/>
              <a:ea typeface="Times New Roman"/>
              <a:cs typeface="Times New Roman"/>
              <a:sym typeface="Times New Roman"/>
            </a:endParaRPr>
          </a:p>
          <a:p>
            <a:pPr indent="0" lvl="0" marL="0" rtl="0" algn="l">
              <a:spcBef>
                <a:spcPts val="2100"/>
              </a:spcBef>
              <a:spcAft>
                <a:spcPts val="0"/>
              </a:spcAft>
              <a:buNone/>
            </a:pPr>
            <a:r>
              <a:rPr lang="en-US" sz="1300">
                <a:solidFill>
                  <a:schemeClr val="dk1"/>
                </a:solidFill>
                <a:highlight>
                  <a:srgbClr val="FFFFFF"/>
                </a:highlight>
                <a:latin typeface="Georgia"/>
                <a:ea typeface="Georgia"/>
                <a:cs typeface="Georgia"/>
                <a:sym typeface="Georgia"/>
              </a:rPr>
              <a:t>As a result, Spotify has prompted the app to be downloaded 2.3 million times globally in the three days after Spotify Wrapped was released, according to data from Sensor Tower, which tracks mobile downloads and revenue. That figure marks a 23% jump over the 1.9 million average downloads Spotify saw over the same three-day period in the three weeks preceding Dec. 5. Spotify declined to make a spokesperson available for this piece.</a:t>
            </a:r>
            <a:endParaRPr sz="1300">
              <a:solidFill>
                <a:schemeClr val="dk1"/>
              </a:solidFill>
              <a:highlight>
                <a:srgbClr val="FFFFFF"/>
              </a:highlight>
              <a:latin typeface="Georgia"/>
              <a:ea typeface="Georgia"/>
              <a:cs typeface="Georgia"/>
              <a:sym typeface="Georgia"/>
            </a:endParaRPr>
          </a:p>
          <a:p>
            <a:pPr indent="0" lvl="0" marL="0" rtl="0" algn="l">
              <a:lnSpc>
                <a:spcPct val="164706"/>
              </a:lnSpc>
              <a:spcBef>
                <a:spcPts val="2100"/>
              </a:spcBef>
              <a:spcAft>
                <a:spcPts val="0"/>
              </a:spcAft>
              <a:buClr>
                <a:schemeClr val="dk1"/>
              </a:buClr>
              <a:buSzPts val="1100"/>
              <a:buFont typeface="Arial"/>
              <a:buNone/>
            </a:pPr>
            <a:r>
              <a:rPr lang="en-US" sz="1300">
                <a:solidFill>
                  <a:schemeClr val="dk1"/>
                </a:solidFill>
                <a:highlight>
                  <a:srgbClr val="FFFFFF"/>
                </a:highlight>
                <a:latin typeface="Georgia"/>
                <a:ea typeface="Georgia"/>
                <a:cs typeface="Georgia"/>
                <a:sym typeface="Georgia"/>
              </a:rPr>
              <a:t>The surge pushed Spotify from being among the 20 most popular apps on Apple’s App Store charts before this year’s Wrapped playlists were unveiled to iOS’s sixth most popular download, after they came out. Spotify saw a similar spike on </a:t>
            </a:r>
            <a:r>
              <a:rPr lang="en-US" sz="1300">
                <a:solidFill>
                  <a:srgbClr val="1BAAE1"/>
                </a:solidFill>
                <a:highlight>
                  <a:srgbClr val="FFFFFF"/>
                </a:highlight>
                <a:uFill>
                  <a:noFill/>
                </a:uFill>
                <a:latin typeface="Georgia"/>
                <a:ea typeface="Georgia"/>
                <a:cs typeface="Georgia"/>
                <a:sym typeface="Georgia"/>
                <a:hlinkClick r:id="rId3"/>
              </a:rPr>
              <a:t>Google</a:t>
            </a:r>
            <a:r>
              <a:rPr lang="en-US" sz="1300">
                <a:solidFill>
                  <a:schemeClr val="dk1"/>
                </a:solidFill>
                <a:highlight>
                  <a:srgbClr val="FFFFFF"/>
                </a:highlight>
                <a:latin typeface="Georgia"/>
                <a:ea typeface="Georgia"/>
                <a:cs typeface="Georgia"/>
                <a:sym typeface="Georgia"/>
              </a:rPr>
              <a:t> Play, though the app typically sees more fluctuation on the Android platform throughout the year. In addition, Spotify saw a bigger download boost this year than after Wrapped was rolled out in 2018, when it received 1.5 million global downloads in the three days following the playlists‘ release.</a:t>
            </a:r>
            <a:endParaRPr sz="1300">
              <a:solidFill>
                <a:schemeClr val="dk1"/>
              </a:solidFill>
              <a:highlight>
                <a:srgbClr val="FFFFFF"/>
              </a:highlight>
              <a:latin typeface="Georgia"/>
              <a:ea typeface="Georgia"/>
              <a:cs typeface="Georgia"/>
              <a:sym typeface="Georgia"/>
            </a:endParaRPr>
          </a:p>
          <a:p>
            <a:pPr indent="0" lvl="0" marL="0" rtl="0" algn="l">
              <a:spcBef>
                <a:spcPts val="1800"/>
              </a:spcBef>
              <a:spcAft>
                <a:spcPts val="0"/>
              </a:spcAft>
              <a:buNone/>
            </a:pPr>
            <a:r>
              <a:t/>
            </a:r>
            <a:endParaRPr sz="1800">
              <a:solidFill>
                <a:srgbClr val="2B2D32"/>
              </a:solidFill>
              <a:highlight>
                <a:srgbClr val="FFFFFF"/>
              </a:highlight>
              <a:latin typeface="Times New Roman"/>
              <a:ea typeface="Times New Roman"/>
              <a:cs typeface="Times New Roman"/>
              <a:sym typeface="Times New Roman"/>
            </a:endParaRPr>
          </a:p>
          <a:p>
            <a:pPr indent="0" lvl="0" marL="0" rtl="0" algn="l">
              <a:spcBef>
                <a:spcPts val="2100"/>
              </a:spcBef>
              <a:spcAft>
                <a:spcPts val="0"/>
              </a:spcAft>
              <a:buNone/>
            </a:pPr>
            <a:r>
              <a:t/>
            </a:r>
            <a:endParaRPr sz="1800">
              <a:solidFill>
                <a:srgbClr val="2B2D32"/>
              </a:solidFill>
              <a:highlight>
                <a:srgbClr val="FFFFFF"/>
              </a:highlight>
              <a:latin typeface="Times New Roman"/>
              <a:ea typeface="Times New Roman"/>
              <a:cs typeface="Times New Roman"/>
              <a:sym typeface="Times New Roman"/>
            </a:endParaRPr>
          </a:p>
          <a:p>
            <a:pPr indent="0" lvl="0" marL="0" rtl="0" algn="l">
              <a:spcBef>
                <a:spcPts val="2100"/>
              </a:spcBef>
              <a:spcAft>
                <a:spcPts val="2100"/>
              </a:spcAft>
              <a:buNone/>
            </a:pPr>
            <a:r>
              <a:t/>
            </a:r>
            <a:endParaRPr sz="1800">
              <a:solidFill>
                <a:srgbClr val="2B2D3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7b7a917fc2_0_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a:t>
            </a:r>
            <a:endParaRPr/>
          </a:p>
        </p:txBody>
      </p:sp>
      <p:sp>
        <p:nvSpPr>
          <p:cNvPr id="160" name="Google Shape;160;g7b7a917fc2_0_2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saved tracks - personalized playlists from it </a:t>
            </a:r>
            <a:endParaRPr/>
          </a:p>
          <a:p>
            <a:pPr indent="-381000" lvl="0" marL="457200" rtl="0" algn="l">
              <a:spcBef>
                <a:spcPts val="0"/>
              </a:spcBef>
              <a:spcAft>
                <a:spcPts val="0"/>
              </a:spcAft>
              <a:buSzPts val="2400"/>
              <a:buChar char="-"/>
            </a:pPr>
            <a:r>
              <a:rPr lang="en-US"/>
              <a:t>discover weekly etc more personalized, no two recommended playlists would be the same </a:t>
            </a:r>
            <a:endParaRPr/>
          </a:p>
          <a:p>
            <a:pPr indent="-381000" lvl="0" marL="457200" rtl="0" algn="l">
              <a:spcBef>
                <a:spcPts val="0"/>
              </a:spcBef>
              <a:spcAft>
                <a:spcPts val="0"/>
              </a:spcAft>
              <a:buSzPts val="24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7b7a917fc2_0_3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Social Media Collaboration/Integration</a:t>
            </a:r>
            <a:endParaRPr/>
          </a:p>
        </p:txBody>
      </p:sp>
      <p:sp>
        <p:nvSpPr>
          <p:cNvPr id="166" name="Google Shape;166;g7b7a917fc2_0_31"/>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t>*insert line chart overtime and how social media-related business execution aligns with the highest quarterly increase of subscribers.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b7a917fc2_0_3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a:t>
            </a:r>
            <a:endParaRPr/>
          </a:p>
        </p:txBody>
      </p:sp>
      <p:sp>
        <p:nvSpPr>
          <p:cNvPr id="172" name="Google Shape;172;g7b7a917fc2_0_3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more in depth </a:t>
            </a:r>
            <a:r>
              <a:rPr lang="en-US"/>
              <a:t>collaboration</a:t>
            </a:r>
            <a:r>
              <a:rPr lang="en-US"/>
              <a:t> &amp; integration (share music etc.)  </a:t>
            </a:r>
            <a:endParaRPr/>
          </a:p>
          <a:p>
            <a:pPr indent="-381000" lvl="0" marL="457200" rtl="0" algn="l">
              <a:spcBef>
                <a:spcPts val="0"/>
              </a:spcBef>
              <a:spcAft>
                <a:spcPts val="0"/>
              </a:spcAft>
              <a:buSzPts val="2400"/>
              <a:buChar char="-"/>
            </a:pPr>
            <a:r>
              <a:rPr lang="en-US"/>
              <a:t>re-think spotify as a social media platform beyond just a music-streaming service </a:t>
            </a:r>
            <a:endParaRPr/>
          </a:p>
          <a:p>
            <a:pPr indent="0" lvl="0" marL="0" rtl="0" algn="l">
              <a:spcBef>
                <a:spcPts val="2100"/>
              </a:spcBef>
              <a:spcAft>
                <a:spcPts val="21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6c6a8d7e5b_0_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Conclusion</a:t>
            </a:r>
            <a:endParaRPr/>
          </a:p>
        </p:txBody>
      </p:sp>
      <p:sp>
        <p:nvSpPr>
          <p:cNvPr id="178" name="Google Shape;178;g6c6a8d7e5b_0_11"/>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Problem: Profit/Revenue is not doing well </a:t>
            </a:r>
            <a:endParaRPr/>
          </a:p>
          <a:p>
            <a:pPr indent="0" lvl="0" marL="0" rtl="0" algn="l">
              <a:spcBef>
                <a:spcPts val="2100"/>
              </a:spcBef>
              <a:spcAft>
                <a:spcPts val="0"/>
              </a:spcAft>
              <a:buNone/>
            </a:pPr>
            <a:r>
              <a:rPr lang="en-US"/>
              <a:t>Solution: sustain current user base, and attract potential user base </a:t>
            </a:r>
            <a:endParaRPr/>
          </a:p>
          <a:p>
            <a:pPr indent="-381000" lvl="0" marL="457200" rtl="0" algn="l">
              <a:spcBef>
                <a:spcPts val="2100"/>
              </a:spcBef>
              <a:spcAft>
                <a:spcPts val="0"/>
              </a:spcAft>
              <a:buSzPts val="2400"/>
              <a:buAutoNum type="arabicParenBoth"/>
            </a:pPr>
            <a:r>
              <a:rPr lang="en-US"/>
              <a:t>new feature: reward </a:t>
            </a:r>
            <a:endParaRPr/>
          </a:p>
          <a:p>
            <a:pPr indent="-381000" lvl="0" marL="457200" rtl="0" algn="l">
              <a:spcBef>
                <a:spcPts val="0"/>
              </a:spcBef>
              <a:spcAft>
                <a:spcPts val="0"/>
              </a:spcAft>
              <a:buSzPts val="2400"/>
              <a:buAutoNum type="arabicParenBoth"/>
            </a:pPr>
            <a:r>
              <a:rPr lang="en-US"/>
              <a:t>podcast </a:t>
            </a:r>
            <a:endParaRPr/>
          </a:p>
          <a:p>
            <a:pPr indent="-381000" lvl="0" marL="457200" rtl="0" algn="l">
              <a:spcBef>
                <a:spcPts val="0"/>
              </a:spcBef>
              <a:spcAft>
                <a:spcPts val="0"/>
              </a:spcAft>
              <a:buSzPts val="2400"/>
              <a:buAutoNum type="arabicParenBoth"/>
            </a:pPr>
            <a:r>
              <a:rPr lang="en-US"/>
              <a:t>personalization </a:t>
            </a:r>
            <a:endParaRPr/>
          </a:p>
          <a:p>
            <a:pPr indent="-381000" lvl="0" marL="457200" rtl="0" algn="l">
              <a:spcBef>
                <a:spcPts val="0"/>
              </a:spcBef>
              <a:spcAft>
                <a:spcPts val="0"/>
              </a:spcAft>
              <a:buSzPts val="2400"/>
              <a:buAutoNum type="arabicParenBoth"/>
            </a:pPr>
            <a:r>
              <a:rPr lang="en-US"/>
              <a:t>social media collaboration/integration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g7b5740f46c_1_0"/>
          <p:cNvSpPr txBox="1"/>
          <p:nvPr>
            <p:ph type="ctrTitle"/>
          </p:nvPr>
        </p:nvSpPr>
        <p:spPr>
          <a:xfrm>
            <a:off x="970650" y="2665967"/>
            <a:ext cx="10250700" cy="2219700"/>
          </a:xfrm>
          <a:prstGeom prst="rect">
            <a:avLst/>
          </a:prstGeom>
        </p:spPr>
        <p:txBody>
          <a:bodyPr anchorCtr="0" anchor="b" bIns="121900" lIns="121900" spcFirstLastPara="1" rIns="121900" wrap="square" tIns="121900">
            <a:noAutofit/>
          </a:bodyPr>
          <a:lstStyle/>
          <a:p>
            <a:pPr indent="-381000" lvl="0" marL="457200" rtl="0" algn="l">
              <a:lnSpc>
                <a:spcPct val="150000"/>
              </a:lnSpc>
              <a:spcBef>
                <a:spcPts val="0"/>
              </a:spcBef>
              <a:spcAft>
                <a:spcPts val="0"/>
              </a:spcAft>
              <a:buSzPts val="2400"/>
              <a:buFont typeface="Times New Roman"/>
              <a:buChar char="●"/>
            </a:pPr>
            <a:r>
              <a:rPr b="0" lang="en-US" sz="2400">
                <a:latin typeface="Times New Roman"/>
                <a:ea typeface="Times New Roman"/>
                <a:cs typeface="Times New Roman"/>
                <a:sym typeface="Times New Roman"/>
              </a:rPr>
              <a:t>Spotify’s business performance</a:t>
            </a:r>
            <a:endParaRPr b="0"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b="0" lang="en-US" sz="2400">
                <a:latin typeface="Times New Roman"/>
                <a:ea typeface="Times New Roman"/>
                <a:cs typeface="Times New Roman"/>
                <a:sym typeface="Times New Roman"/>
              </a:rPr>
              <a:t>Recommendations for improvement</a:t>
            </a:r>
            <a:endParaRPr b="0"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b="0" lang="en-US" sz="2400">
                <a:latin typeface="Times New Roman"/>
                <a:ea typeface="Times New Roman"/>
                <a:cs typeface="Times New Roman"/>
                <a:sym typeface="Times New Roman"/>
              </a:rPr>
              <a:t>Conclusion</a:t>
            </a:r>
            <a:endParaRPr b="0" sz="2400">
              <a:latin typeface="Times New Roman"/>
              <a:ea typeface="Times New Roman"/>
              <a:cs typeface="Times New Roman"/>
              <a:sym typeface="Times New Roman"/>
            </a:endParaRPr>
          </a:p>
          <a:p>
            <a:pPr indent="0" lvl="0" marL="0" rtl="0" algn="ctr">
              <a:spcBef>
                <a:spcPts val="0"/>
              </a:spcBef>
              <a:spcAft>
                <a:spcPts val="0"/>
              </a:spcAft>
              <a:buNone/>
            </a:pPr>
            <a:r>
              <a:t/>
            </a:r>
            <a:endParaRPr sz="1400"/>
          </a:p>
        </p:txBody>
      </p:sp>
      <p:sp>
        <p:nvSpPr>
          <p:cNvPr id="61" name="Google Shape;61;g7b5740f46c_1_0"/>
          <p:cNvSpPr txBox="1"/>
          <p:nvPr>
            <p:ph idx="1" type="subTitle"/>
          </p:nvPr>
        </p:nvSpPr>
        <p:spPr>
          <a:xfrm>
            <a:off x="970662" y="1697933"/>
            <a:ext cx="10250700" cy="72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3600">
                <a:solidFill>
                  <a:srgbClr val="000000"/>
                </a:solidFill>
              </a:rPr>
              <a:t>Agenda</a:t>
            </a:r>
            <a:endParaRPr b="1" sz="3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g7b7a917fc2_2_54"/>
          <p:cNvPicPr preferRelativeResize="0"/>
          <p:nvPr/>
        </p:nvPicPr>
        <p:blipFill>
          <a:blip r:embed="rId3">
            <a:alphaModFix/>
          </a:blip>
          <a:stretch>
            <a:fillRect/>
          </a:stretch>
        </p:blipFill>
        <p:spPr>
          <a:xfrm>
            <a:off x="0" y="0"/>
            <a:ext cx="12192001" cy="6851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g7b7a917fc2_4_7"/>
          <p:cNvPicPr preferRelativeResize="0"/>
          <p:nvPr/>
        </p:nvPicPr>
        <p:blipFill>
          <a:blip r:embed="rId3">
            <a:alphaModFix/>
          </a:blip>
          <a:stretch>
            <a:fillRect/>
          </a:stretch>
        </p:blipFill>
        <p:spPr>
          <a:xfrm>
            <a:off x="1054613" y="691550"/>
            <a:ext cx="10082777" cy="5935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g7b5740f46c_1_12"/>
          <p:cNvPicPr preferRelativeResize="0"/>
          <p:nvPr/>
        </p:nvPicPr>
        <p:blipFill>
          <a:blip r:embed="rId3">
            <a:alphaModFix/>
          </a:blip>
          <a:stretch>
            <a:fillRect/>
          </a:stretch>
        </p:blipFill>
        <p:spPr>
          <a:xfrm>
            <a:off x="2231700" y="1717225"/>
            <a:ext cx="7547575" cy="4245526"/>
          </a:xfrm>
          <a:prstGeom prst="rect">
            <a:avLst/>
          </a:prstGeom>
          <a:noFill/>
          <a:ln>
            <a:noFill/>
          </a:ln>
        </p:spPr>
      </p:pic>
      <p:sp>
        <p:nvSpPr>
          <p:cNvPr id="72" name="Google Shape;72;g7b5740f46c_1_12"/>
          <p:cNvSpPr txBox="1"/>
          <p:nvPr/>
        </p:nvSpPr>
        <p:spPr>
          <a:xfrm>
            <a:off x="739700" y="43880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600">
                <a:solidFill>
                  <a:schemeClr val="dk1"/>
                </a:solidFill>
                <a:latin typeface="Calibri"/>
                <a:ea typeface="Calibri"/>
                <a:cs typeface="Calibri"/>
                <a:sym typeface="Calibri"/>
              </a:rPr>
              <a:t>Business performance</a:t>
            </a:r>
            <a:endParaRPr b="1" sz="3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76" name="Shape 76"/>
        <p:cNvGrpSpPr/>
        <p:nvPr/>
      </p:nvGrpSpPr>
      <p:grpSpPr>
        <a:xfrm>
          <a:off x="0" y="0"/>
          <a:ext cx="0" cy="0"/>
          <a:chOff x="0" y="0"/>
          <a:chExt cx="0" cy="0"/>
        </a:xfrm>
      </p:grpSpPr>
      <p:sp>
        <p:nvSpPr>
          <p:cNvPr id="77" name="Google Shape;77;g75e87ed7ae_0_77"/>
          <p:cNvSpPr txBox="1"/>
          <p:nvPr>
            <p:ph type="title"/>
          </p:nvPr>
        </p:nvSpPr>
        <p:spPr>
          <a:xfrm>
            <a:off x="715900" y="421775"/>
            <a:ext cx="4512300" cy="1120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3600">
                <a:latin typeface="Calibri"/>
                <a:ea typeface="Calibri"/>
                <a:cs typeface="Calibri"/>
                <a:sym typeface="Calibri"/>
              </a:rPr>
              <a:t>Business performance</a:t>
            </a:r>
            <a:endParaRPr b="1" sz="36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G</a:t>
            </a:r>
            <a:r>
              <a:rPr i="1" lang="en-US" sz="1800">
                <a:latin typeface="Calibri"/>
                <a:ea typeface="Calibri"/>
                <a:cs typeface="Calibri"/>
                <a:sym typeface="Calibri"/>
              </a:rPr>
              <a:t>rowth rate of premium subscriber</a:t>
            </a:r>
            <a:endParaRPr i="1" sz="1800">
              <a:latin typeface="Calibri"/>
              <a:ea typeface="Calibri"/>
              <a:cs typeface="Calibri"/>
              <a:sym typeface="Calibri"/>
            </a:endParaRPr>
          </a:p>
        </p:txBody>
      </p:sp>
      <p:pic>
        <p:nvPicPr>
          <p:cNvPr id="78" name="Google Shape;78;g75e87ed7ae_0_77"/>
          <p:cNvPicPr preferRelativeResize="0"/>
          <p:nvPr/>
        </p:nvPicPr>
        <p:blipFill rotWithShape="1">
          <a:blip r:embed="rId3">
            <a:alphaModFix/>
          </a:blip>
          <a:srcRect b="0" l="0" r="0" t="0"/>
          <a:stretch/>
        </p:blipFill>
        <p:spPr>
          <a:xfrm>
            <a:off x="2253575" y="4820425"/>
            <a:ext cx="1971547" cy="526200"/>
          </a:xfrm>
          <a:prstGeom prst="rect">
            <a:avLst/>
          </a:prstGeom>
          <a:noFill/>
          <a:ln>
            <a:noFill/>
          </a:ln>
        </p:spPr>
      </p:pic>
      <p:pic>
        <p:nvPicPr>
          <p:cNvPr id="79" name="Google Shape;79;g75e87ed7ae_0_77"/>
          <p:cNvPicPr preferRelativeResize="0"/>
          <p:nvPr/>
        </p:nvPicPr>
        <p:blipFill>
          <a:blip r:embed="rId4">
            <a:alphaModFix/>
          </a:blip>
          <a:stretch>
            <a:fillRect/>
          </a:stretch>
        </p:blipFill>
        <p:spPr>
          <a:xfrm>
            <a:off x="7611963" y="4855563"/>
            <a:ext cx="1884025" cy="455925"/>
          </a:xfrm>
          <a:prstGeom prst="rect">
            <a:avLst/>
          </a:prstGeom>
          <a:noFill/>
          <a:ln>
            <a:noFill/>
          </a:ln>
        </p:spPr>
      </p:pic>
      <p:pic>
        <p:nvPicPr>
          <p:cNvPr id="80" name="Google Shape;80;g75e87ed7ae_0_77"/>
          <p:cNvPicPr preferRelativeResize="0"/>
          <p:nvPr/>
        </p:nvPicPr>
        <p:blipFill>
          <a:blip r:embed="rId5">
            <a:alphaModFix/>
          </a:blip>
          <a:stretch>
            <a:fillRect/>
          </a:stretch>
        </p:blipFill>
        <p:spPr>
          <a:xfrm>
            <a:off x="7568212" y="2537158"/>
            <a:ext cx="1971550" cy="1947505"/>
          </a:xfrm>
          <a:prstGeom prst="rect">
            <a:avLst/>
          </a:prstGeom>
          <a:noFill/>
          <a:ln>
            <a:noFill/>
          </a:ln>
        </p:spPr>
      </p:pic>
      <p:pic>
        <p:nvPicPr>
          <p:cNvPr id="81" name="Google Shape;81;g75e87ed7ae_0_77"/>
          <p:cNvPicPr preferRelativeResize="0"/>
          <p:nvPr/>
        </p:nvPicPr>
        <p:blipFill>
          <a:blip r:embed="rId6">
            <a:alphaModFix/>
          </a:blip>
          <a:stretch>
            <a:fillRect/>
          </a:stretch>
        </p:blipFill>
        <p:spPr>
          <a:xfrm>
            <a:off x="2316925" y="2448925"/>
            <a:ext cx="1971551" cy="1960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g7b7a917fc2_4_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Recommendations:</a:t>
            </a:r>
            <a:endParaRPr/>
          </a:p>
        </p:txBody>
      </p:sp>
      <p:sp>
        <p:nvSpPr>
          <p:cNvPr id="87" name="Google Shape;87;g7b7a917fc2_4_0"/>
          <p:cNvSpPr txBox="1"/>
          <p:nvPr>
            <p:ph idx="1" type="body"/>
          </p:nvPr>
        </p:nvSpPr>
        <p:spPr>
          <a:xfrm>
            <a:off x="415600" y="203588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A bridge between fans and artists</a:t>
            </a:r>
            <a:endParaRPr/>
          </a:p>
          <a:p>
            <a:pPr indent="0" lvl="0" marL="457200" rtl="0" algn="l">
              <a:spcBef>
                <a:spcPts val="0"/>
              </a:spcBef>
              <a:spcAft>
                <a:spcPts val="0"/>
              </a:spcAft>
              <a:buNone/>
            </a:pPr>
            <a:r>
              <a:t/>
            </a:r>
            <a:endParaRPr/>
          </a:p>
          <a:p>
            <a:pPr indent="-381000" lvl="0" marL="457200" rtl="0" algn="l">
              <a:spcBef>
                <a:spcPts val="0"/>
              </a:spcBef>
              <a:spcAft>
                <a:spcPts val="0"/>
              </a:spcAft>
              <a:buSzPts val="2400"/>
              <a:buChar char="●"/>
            </a:pPr>
            <a:r>
              <a:rPr lang="en-US"/>
              <a:t>L</a:t>
            </a:r>
            <a:r>
              <a:rPr lang="en-US" sz="2400"/>
              <a:t>evels of Premium accounts</a:t>
            </a:r>
            <a:endParaRPr/>
          </a:p>
          <a:p>
            <a:pPr indent="-349250" lvl="1" marL="914400" rtl="0" algn="l">
              <a:spcBef>
                <a:spcPts val="0"/>
              </a:spcBef>
              <a:spcAft>
                <a:spcPts val="0"/>
              </a:spcAft>
              <a:buSzPts val="1900"/>
              <a:buChar char="○"/>
            </a:pPr>
            <a:r>
              <a:rPr lang="en-US"/>
              <a:t>from $4.99 to $24.99</a:t>
            </a:r>
            <a:endParaRPr/>
          </a:p>
          <a:p>
            <a:pPr indent="-349250" lvl="1" marL="914400" rtl="0" algn="l">
              <a:spcBef>
                <a:spcPts val="0"/>
              </a:spcBef>
              <a:spcAft>
                <a:spcPts val="0"/>
              </a:spcAft>
              <a:buSzPts val="1900"/>
              <a:buChar char="○"/>
            </a:pPr>
            <a:r>
              <a:rPr lang="en-US"/>
              <a:t>Behind the Scene Videos</a:t>
            </a:r>
            <a:endParaRPr/>
          </a:p>
          <a:p>
            <a:pPr indent="-349250" lvl="1" marL="914400" rtl="0" algn="l">
              <a:spcBef>
                <a:spcPts val="0"/>
              </a:spcBef>
              <a:spcAft>
                <a:spcPts val="0"/>
              </a:spcAft>
              <a:buSzPts val="1900"/>
              <a:buChar char="○"/>
            </a:pPr>
            <a:r>
              <a:rPr lang="en-US"/>
              <a:t>Tickets lottery</a:t>
            </a:r>
            <a:endParaRPr/>
          </a:p>
          <a:p>
            <a:pPr indent="0" lvl="0" marL="914400" rtl="0" algn="l">
              <a:spcBef>
                <a:spcPts val="0"/>
              </a:spcBef>
              <a:spcAft>
                <a:spcPts val="0"/>
              </a:spcAft>
              <a:buNone/>
            </a:pPr>
            <a:r>
              <a:t/>
            </a:r>
            <a:endParaRPr/>
          </a:p>
          <a:p>
            <a:pPr indent="-381000" lvl="0" marL="457200" rtl="0" algn="l">
              <a:spcBef>
                <a:spcPts val="0"/>
              </a:spcBef>
              <a:spcAft>
                <a:spcPts val="0"/>
              </a:spcAft>
              <a:buSzPts val="2400"/>
              <a:buChar char="●"/>
            </a:pPr>
            <a:r>
              <a:rPr lang="en-US" sz="2400"/>
              <a:t>Reward system that </a:t>
            </a:r>
            <a:r>
              <a:rPr lang="en-US"/>
              <a:t>allow users</a:t>
            </a:r>
            <a:r>
              <a:rPr lang="en-US" sz="2400"/>
              <a:t> to show supports to artists</a:t>
            </a:r>
            <a:endParaRPr/>
          </a:p>
          <a:p>
            <a:pPr indent="-349250" lvl="1" marL="914400" rtl="0" algn="l">
              <a:spcBef>
                <a:spcPts val="0"/>
              </a:spcBef>
              <a:spcAft>
                <a:spcPts val="0"/>
              </a:spcAft>
              <a:buSzPts val="1900"/>
              <a:buChar char="○"/>
            </a:pPr>
            <a:r>
              <a:rPr lang="en-US"/>
              <a:t>A board showing the top donators</a:t>
            </a:r>
            <a:endParaRPr/>
          </a:p>
          <a:p>
            <a:pPr indent="-349250" lvl="1" marL="914400" rtl="0" algn="l">
              <a:spcBef>
                <a:spcPts val="0"/>
              </a:spcBef>
              <a:spcAft>
                <a:spcPts val="0"/>
              </a:spcAft>
              <a:buSzPts val="1900"/>
              <a:buChar char="○"/>
            </a:pPr>
            <a:r>
              <a:rPr lang="en-US"/>
              <a:t>Friends can see your contribution</a:t>
            </a:r>
            <a:endParaRPr/>
          </a:p>
          <a:p>
            <a:pPr indent="-349250" lvl="1" marL="914400" rtl="0" algn="l">
              <a:spcBef>
                <a:spcPts val="0"/>
              </a:spcBef>
              <a:spcAft>
                <a:spcPts val="0"/>
              </a:spcAft>
              <a:buSzPts val="1900"/>
              <a:buChar char="○"/>
            </a:pPr>
            <a:r>
              <a:rPr lang="en-US"/>
              <a:t>Spotify and Artists both benefit</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914400" rtl="0" algn="l">
              <a:spcBef>
                <a:spcPts val="0"/>
              </a:spcBef>
              <a:spcAft>
                <a:spcPts val="0"/>
              </a:spcAft>
              <a:buNone/>
            </a:pPr>
            <a:r>
              <a:t/>
            </a:r>
            <a:endParaRPr sz="1800"/>
          </a:p>
          <a:p>
            <a:pPr indent="0" lvl="0" marL="0" rtl="0" algn="l">
              <a:spcBef>
                <a:spcPts val="2100"/>
              </a:spcBef>
              <a:spcAft>
                <a:spcPts val="2100"/>
              </a:spcAft>
              <a:buNone/>
            </a:pPr>
            <a:r>
              <a:rPr lang="en-US"/>
              <a:t> </a:t>
            </a:r>
            <a:endParaRPr/>
          </a:p>
        </p:txBody>
      </p:sp>
      <p:pic>
        <p:nvPicPr>
          <p:cNvPr id="88" name="Google Shape;88;g7b7a917fc2_4_0"/>
          <p:cNvPicPr preferRelativeResize="0"/>
          <p:nvPr/>
        </p:nvPicPr>
        <p:blipFill>
          <a:blip r:embed="rId3">
            <a:alphaModFix/>
          </a:blip>
          <a:stretch>
            <a:fillRect/>
          </a:stretch>
        </p:blipFill>
        <p:spPr>
          <a:xfrm>
            <a:off x="9697575" y="1156575"/>
            <a:ext cx="1315325" cy="131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sp>
        <p:nvSpPr>
          <p:cNvPr id="93" name="Google Shape;93;g6c707f5c5f_0_0"/>
          <p:cNvSpPr/>
          <p:nvPr/>
        </p:nvSpPr>
        <p:spPr>
          <a:xfrm rot="10800000">
            <a:off x="232250" y="3305625"/>
            <a:ext cx="2285871" cy="2317925"/>
          </a:xfrm>
          <a:prstGeom prst="flowChartOffpage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6c707f5c5f_0_0"/>
          <p:cNvSpPr/>
          <p:nvPr/>
        </p:nvSpPr>
        <p:spPr>
          <a:xfrm rot="10800000">
            <a:off x="3180241" y="3305625"/>
            <a:ext cx="2285871" cy="2317925"/>
          </a:xfrm>
          <a:prstGeom prst="flowChartOffpage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6c707f5c5f_0_0"/>
          <p:cNvSpPr/>
          <p:nvPr/>
        </p:nvSpPr>
        <p:spPr>
          <a:xfrm rot="10800000">
            <a:off x="6199304" y="3305625"/>
            <a:ext cx="2285871" cy="2317925"/>
          </a:xfrm>
          <a:prstGeom prst="flowChartOffpage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6c707f5c5f_0_0"/>
          <p:cNvSpPr txBox="1"/>
          <p:nvPr/>
        </p:nvSpPr>
        <p:spPr>
          <a:xfrm>
            <a:off x="556097" y="3786515"/>
            <a:ext cx="1561500" cy="10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B2D32"/>
                </a:solidFill>
                <a:latin typeface="Calibri"/>
                <a:ea typeface="Calibri"/>
                <a:cs typeface="Calibri"/>
                <a:sym typeface="Calibri"/>
              </a:rPr>
              <a:t>More male </a:t>
            </a:r>
            <a:endParaRPr sz="3000">
              <a:solidFill>
                <a:srgbClr val="2B2D32"/>
              </a:solidFill>
              <a:latin typeface="Calibri"/>
              <a:ea typeface="Calibri"/>
              <a:cs typeface="Calibri"/>
              <a:sym typeface="Calibri"/>
            </a:endParaRPr>
          </a:p>
          <a:p>
            <a:pPr indent="0" lvl="0" marL="0" rtl="0" algn="ctr">
              <a:spcBef>
                <a:spcPts val="0"/>
              </a:spcBef>
              <a:spcAft>
                <a:spcPts val="0"/>
              </a:spcAft>
              <a:buNone/>
            </a:pPr>
            <a:r>
              <a:rPr lang="en-US" sz="3000">
                <a:solidFill>
                  <a:srgbClr val="2B2D32"/>
                </a:solidFill>
                <a:latin typeface="Calibri"/>
                <a:ea typeface="Calibri"/>
                <a:cs typeface="Calibri"/>
                <a:sym typeface="Calibri"/>
              </a:rPr>
              <a:t>users</a:t>
            </a:r>
            <a:endParaRPr sz="3000">
              <a:solidFill>
                <a:srgbClr val="2B2D32"/>
              </a:solidFill>
              <a:latin typeface="Calibri"/>
              <a:ea typeface="Calibri"/>
              <a:cs typeface="Calibri"/>
              <a:sym typeface="Calibri"/>
            </a:endParaRPr>
          </a:p>
        </p:txBody>
      </p:sp>
      <p:sp>
        <p:nvSpPr>
          <p:cNvPr id="97" name="Google Shape;97;g6c707f5c5f_0_0"/>
          <p:cNvSpPr txBox="1"/>
          <p:nvPr/>
        </p:nvSpPr>
        <p:spPr>
          <a:xfrm>
            <a:off x="6418300" y="3770850"/>
            <a:ext cx="1773900" cy="10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52B27"/>
                </a:solidFill>
                <a:latin typeface="Calibri"/>
                <a:ea typeface="Calibri"/>
                <a:cs typeface="Calibri"/>
                <a:sym typeface="Calibri"/>
              </a:rPr>
              <a:t>Monthly active users</a:t>
            </a:r>
            <a:endParaRPr sz="3000">
              <a:solidFill>
                <a:srgbClr val="252B27"/>
              </a:solidFill>
              <a:latin typeface="Calibri"/>
              <a:ea typeface="Calibri"/>
              <a:cs typeface="Calibri"/>
              <a:sym typeface="Calibri"/>
            </a:endParaRPr>
          </a:p>
        </p:txBody>
      </p:sp>
      <p:sp>
        <p:nvSpPr>
          <p:cNvPr id="98" name="Google Shape;98;g6c707f5c5f_0_0"/>
          <p:cNvSpPr txBox="1"/>
          <p:nvPr/>
        </p:nvSpPr>
        <p:spPr>
          <a:xfrm>
            <a:off x="3158300" y="3714025"/>
            <a:ext cx="2286000" cy="10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52B27"/>
                </a:solidFill>
                <a:latin typeface="Calibri"/>
                <a:ea typeface="Calibri"/>
                <a:cs typeface="Calibri"/>
                <a:sym typeface="Calibri"/>
              </a:rPr>
              <a:t>Same</a:t>
            </a:r>
            <a:endParaRPr sz="3000">
              <a:solidFill>
                <a:srgbClr val="252B27"/>
              </a:solidFill>
              <a:latin typeface="Calibri"/>
              <a:ea typeface="Calibri"/>
              <a:cs typeface="Calibri"/>
              <a:sym typeface="Calibri"/>
            </a:endParaRPr>
          </a:p>
          <a:p>
            <a:pPr indent="0" lvl="0" marL="0" rtl="0" algn="ctr">
              <a:spcBef>
                <a:spcPts val="0"/>
              </a:spcBef>
              <a:spcAft>
                <a:spcPts val="0"/>
              </a:spcAft>
              <a:buNone/>
            </a:pPr>
            <a:r>
              <a:rPr lang="en-US" sz="3000">
                <a:solidFill>
                  <a:srgbClr val="252B27"/>
                </a:solidFill>
                <a:latin typeface="Calibri"/>
                <a:ea typeface="Calibri"/>
                <a:cs typeface="Calibri"/>
                <a:sym typeface="Calibri"/>
              </a:rPr>
              <a:t>age</a:t>
            </a:r>
            <a:endParaRPr sz="3000">
              <a:solidFill>
                <a:srgbClr val="252B27"/>
              </a:solidFill>
              <a:latin typeface="Calibri"/>
              <a:ea typeface="Calibri"/>
              <a:cs typeface="Calibri"/>
              <a:sym typeface="Calibri"/>
            </a:endParaRPr>
          </a:p>
          <a:p>
            <a:pPr indent="0" lvl="0" marL="0" rtl="0" algn="ctr">
              <a:spcBef>
                <a:spcPts val="0"/>
              </a:spcBef>
              <a:spcAft>
                <a:spcPts val="0"/>
              </a:spcAft>
              <a:buNone/>
            </a:pPr>
            <a:r>
              <a:rPr lang="en-US" sz="3000">
                <a:solidFill>
                  <a:srgbClr val="252B27"/>
                </a:solidFill>
                <a:latin typeface="Calibri"/>
                <a:ea typeface="Calibri"/>
                <a:cs typeface="Calibri"/>
                <a:sym typeface="Calibri"/>
              </a:rPr>
              <a:t>distribution</a:t>
            </a:r>
            <a:endParaRPr sz="3000">
              <a:solidFill>
                <a:srgbClr val="252B27"/>
              </a:solidFill>
              <a:latin typeface="Calibri"/>
              <a:ea typeface="Calibri"/>
              <a:cs typeface="Calibri"/>
              <a:sym typeface="Calibri"/>
            </a:endParaRPr>
          </a:p>
        </p:txBody>
      </p:sp>
      <p:pic>
        <p:nvPicPr>
          <p:cNvPr id="99" name="Google Shape;99;g6c707f5c5f_0_0"/>
          <p:cNvPicPr preferRelativeResize="0"/>
          <p:nvPr/>
        </p:nvPicPr>
        <p:blipFill>
          <a:blip r:embed="rId3">
            <a:alphaModFix/>
          </a:blip>
          <a:stretch>
            <a:fillRect/>
          </a:stretch>
        </p:blipFill>
        <p:spPr>
          <a:xfrm>
            <a:off x="6872050" y="1415050"/>
            <a:ext cx="1315325" cy="1315325"/>
          </a:xfrm>
          <a:prstGeom prst="rect">
            <a:avLst/>
          </a:prstGeom>
          <a:noFill/>
          <a:ln>
            <a:noFill/>
          </a:ln>
        </p:spPr>
      </p:pic>
      <p:sp>
        <p:nvSpPr>
          <p:cNvPr id="100" name="Google Shape;100;g6c707f5c5f_0_0"/>
          <p:cNvSpPr/>
          <p:nvPr/>
        </p:nvSpPr>
        <p:spPr>
          <a:xfrm rot="10800000">
            <a:off x="9171104" y="3305625"/>
            <a:ext cx="2285871" cy="2317925"/>
          </a:xfrm>
          <a:prstGeom prst="flowChartOffpage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6c707f5c5f_0_0"/>
          <p:cNvSpPr txBox="1"/>
          <p:nvPr/>
        </p:nvSpPr>
        <p:spPr>
          <a:xfrm>
            <a:off x="9390100" y="3694650"/>
            <a:ext cx="1773900" cy="10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252B27"/>
                </a:solidFill>
                <a:latin typeface="Calibri"/>
                <a:ea typeface="Calibri"/>
                <a:cs typeface="Calibri"/>
                <a:sym typeface="Calibri"/>
              </a:rPr>
              <a:t>Average</a:t>
            </a:r>
            <a:endParaRPr sz="3000">
              <a:solidFill>
                <a:srgbClr val="252B27"/>
              </a:solidFill>
              <a:latin typeface="Calibri"/>
              <a:ea typeface="Calibri"/>
              <a:cs typeface="Calibri"/>
              <a:sym typeface="Calibri"/>
            </a:endParaRPr>
          </a:p>
          <a:p>
            <a:pPr indent="0" lvl="0" marL="0" rtl="0" algn="ctr">
              <a:spcBef>
                <a:spcPts val="0"/>
              </a:spcBef>
              <a:spcAft>
                <a:spcPts val="0"/>
              </a:spcAft>
              <a:buNone/>
            </a:pPr>
            <a:r>
              <a:rPr lang="en-US" sz="3000">
                <a:solidFill>
                  <a:srgbClr val="252B27"/>
                </a:solidFill>
                <a:latin typeface="Calibri"/>
                <a:ea typeface="Calibri"/>
                <a:cs typeface="Calibri"/>
                <a:sym typeface="Calibri"/>
              </a:rPr>
              <a:t>usage</a:t>
            </a:r>
            <a:endParaRPr sz="3000">
              <a:solidFill>
                <a:srgbClr val="252B27"/>
              </a:solidFill>
              <a:latin typeface="Calibri"/>
              <a:ea typeface="Calibri"/>
              <a:cs typeface="Calibri"/>
              <a:sym typeface="Calibri"/>
            </a:endParaRPr>
          </a:p>
          <a:p>
            <a:pPr indent="0" lvl="0" marL="0" rtl="0" algn="ctr">
              <a:spcBef>
                <a:spcPts val="0"/>
              </a:spcBef>
              <a:spcAft>
                <a:spcPts val="0"/>
              </a:spcAft>
              <a:buNone/>
            </a:pPr>
            <a:r>
              <a:rPr lang="en-US" sz="3000">
                <a:solidFill>
                  <a:srgbClr val="252B27"/>
                </a:solidFill>
                <a:latin typeface="Calibri"/>
                <a:ea typeface="Calibri"/>
                <a:cs typeface="Calibri"/>
                <a:sym typeface="Calibri"/>
              </a:rPr>
              <a:t>per day</a:t>
            </a:r>
            <a:endParaRPr sz="3000">
              <a:solidFill>
                <a:srgbClr val="252B27"/>
              </a:solidFill>
              <a:latin typeface="Calibri"/>
              <a:ea typeface="Calibri"/>
              <a:cs typeface="Calibri"/>
              <a:sym typeface="Calibri"/>
            </a:endParaRPr>
          </a:p>
        </p:txBody>
      </p:sp>
      <p:sp>
        <p:nvSpPr>
          <p:cNvPr id="102" name="Google Shape;102;g6c707f5c5f_0_0"/>
          <p:cNvSpPr txBox="1"/>
          <p:nvPr>
            <p:ph type="title"/>
          </p:nvPr>
        </p:nvSpPr>
        <p:spPr>
          <a:xfrm>
            <a:off x="502750" y="270350"/>
            <a:ext cx="9962700" cy="1378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4800">
                <a:latin typeface="Calibri"/>
                <a:ea typeface="Calibri"/>
                <a:cs typeface="Calibri"/>
                <a:sym typeface="Calibri"/>
              </a:rPr>
              <a:t>Similarity:</a:t>
            </a:r>
            <a:endParaRPr b="1" sz="4800">
              <a:latin typeface="Calibri"/>
              <a:ea typeface="Calibri"/>
              <a:cs typeface="Calibri"/>
              <a:sym typeface="Calibri"/>
            </a:endParaRPr>
          </a:p>
          <a:p>
            <a:pPr indent="0" lvl="0" marL="0" rtl="0" algn="l">
              <a:spcBef>
                <a:spcPts val="0"/>
              </a:spcBef>
              <a:spcAft>
                <a:spcPts val="0"/>
              </a:spcAft>
              <a:buNone/>
            </a:pPr>
            <a:r>
              <a:t/>
            </a:r>
            <a:endParaRPr i="1" sz="1800">
              <a:solidFill>
                <a:srgbClr val="FFFFFF"/>
              </a:solidFill>
              <a:latin typeface="Calibri"/>
              <a:ea typeface="Calibri"/>
              <a:cs typeface="Calibri"/>
              <a:sym typeface="Calibri"/>
            </a:endParaRPr>
          </a:p>
        </p:txBody>
      </p:sp>
      <p:pic>
        <p:nvPicPr>
          <p:cNvPr id="103" name="Google Shape;103;g6c707f5c5f_0_0"/>
          <p:cNvPicPr preferRelativeResize="0"/>
          <p:nvPr/>
        </p:nvPicPr>
        <p:blipFill>
          <a:blip r:embed="rId4">
            <a:alphaModFix/>
          </a:blip>
          <a:stretch>
            <a:fillRect/>
          </a:stretch>
        </p:blipFill>
        <p:spPr>
          <a:xfrm>
            <a:off x="3812850" y="1415050"/>
            <a:ext cx="1434100" cy="143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6c49ff6dbb_0_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Example from Twitch:</a:t>
            </a:r>
            <a:endParaRPr/>
          </a:p>
        </p:txBody>
      </p:sp>
      <p:pic>
        <p:nvPicPr>
          <p:cNvPr id="109" name="Google Shape;109;g6c49ff6dbb_0_0"/>
          <p:cNvPicPr preferRelativeResize="0"/>
          <p:nvPr/>
        </p:nvPicPr>
        <p:blipFill>
          <a:blip r:embed="rId3">
            <a:alphaModFix/>
          </a:blip>
          <a:stretch>
            <a:fillRect/>
          </a:stretch>
        </p:blipFill>
        <p:spPr>
          <a:xfrm>
            <a:off x="9613300" y="1089713"/>
            <a:ext cx="1529725" cy="1529725"/>
          </a:xfrm>
          <a:prstGeom prst="rect">
            <a:avLst/>
          </a:prstGeom>
          <a:noFill/>
          <a:ln>
            <a:noFill/>
          </a:ln>
        </p:spPr>
      </p:pic>
      <p:pic>
        <p:nvPicPr>
          <p:cNvPr id="110" name="Google Shape;110;g6c49ff6dbb_0_0"/>
          <p:cNvPicPr preferRelativeResize="0"/>
          <p:nvPr/>
        </p:nvPicPr>
        <p:blipFill>
          <a:blip r:embed="rId4">
            <a:alphaModFix/>
          </a:blip>
          <a:stretch>
            <a:fillRect/>
          </a:stretch>
        </p:blipFill>
        <p:spPr>
          <a:xfrm>
            <a:off x="682700" y="2757299"/>
            <a:ext cx="4573275" cy="2536725"/>
          </a:xfrm>
          <a:prstGeom prst="rect">
            <a:avLst/>
          </a:prstGeom>
          <a:noFill/>
          <a:ln>
            <a:noFill/>
          </a:ln>
        </p:spPr>
      </p:pic>
      <p:pic>
        <p:nvPicPr>
          <p:cNvPr id="111" name="Google Shape;111;g6c49ff6dbb_0_0"/>
          <p:cNvPicPr preferRelativeResize="0"/>
          <p:nvPr/>
        </p:nvPicPr>
        <p:blipFill>
          <a:blip r:embed="rId5">
            <a:alphaModFix/>
          </a:blip>
          <a:stretch>
            <a:fillRect/>
          </a:stretch>
        </p:blipFill>
        <p:spPr>
          <a:xfrm>
            <a:off x="6398975" y="2619437"/>
            <a:ext cx="40862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7b5740f46c_0_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Recommendations:</a:t>
            </a:r>
            <a:endParaRPr/>
          </a:p>
          <a:p>
            <a:pPr indent="0" lvl="0" marL="0" rtl="0" algn="l">
              <a:spcBef>
                <a:spcPts val="0"/>
              </a:spcBef>
              <a:spcAft>
                <a:spcPts val="0"/>
              </a:spcAft>
              <a:buNone/>
            </a:pPr>
            <a:r>
              <a:t/>
            </a:r>
            <a:endParaRPr/>
          </a:p>
        </p:txBody>
      </p:sp>
      <p:sp>
        <p:nvSpPr>
          <p:cNvPr id="117" name="Google Shape;117;g7b5740f46c_0_7"/>
          <p:cNvSpPr txBox="1"/>
          <p:nvPr>
            <p:ph idx="1" type="body"/>
          </p:nvPr>
        </p:nvSpPr>
        <p:spPr>
          <a:xfrm>
            <a:off x="888200" y="3003958"/>
            <a:ext cx="10251600" cy="30147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b="1" lang="en-US" sz="1200">
                <a:solidFill>
                  <a:srgbClr val="000000"/>
                </a:solidFill>
                <a:latin typeface="Times New Roman"/>
                <a:ea typeface="Times New Roman"/>
                <a:cs typeface="Times New Roman"/>
                <a:sym typeface="Times New Roman"/>
              </a:rPr>
              <a:t>Enhance interactions among artists and listeners</a:t>
            </a:r>
            <a:r>
              <a:rPr lang="en-US" sz="1200">
                <a:solidFill>
                  <a:srgbClr val="000000"/>
                </a:solidFill>
                <a:latin typeface="Times New Roman"/>
                <a:ea typeface="Times New Roman"/>
                <a:cs typeface="Times New Roman"/>
                <a:sym typeface="Times New Roman"/>
              </a:rPr>
              <a:t>. Interactive features such as lives and donation system can satisfy some of the fans’ passion in supporting the artists they like, which boosts income for both Spotify and the artist. Spotify can have a contribution board to show the ranks of who rewarded an artist the most and potentially some items to give out, such as signatures or concert tickets.</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2100"/>
              </a:spcAft>
              <a:buNone/>
            </a:pPr>
            <a:r>
              <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2019-12-10T16:49:23Z</dcterms:created>
  <dc:creator>Yuan Gao</dc:creator>
</cp:coreProperties>
</file>