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de7bb13df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de7bb13d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16164b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16164b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16164ba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216164ba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ecf17ff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6ecf17ff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038ae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038ae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16bde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16bde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3e71ee5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3e71ee5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306845a0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306845a0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1f66e674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1f66e674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f66e674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1f66e674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1f66e67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1f66e67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c038aeb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dc038ae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1f66e67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1f66e67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306845a0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306845a0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1f66e674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1f66e674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1f66e674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1f66e67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1f66e674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1f66e674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1f66e674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1f66e674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f66e674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f66e674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1f66e674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1f66e674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1f66e674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1f66e674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1f66e674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1f66e674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e71ee5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e71ee5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1f66e674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1f66e674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1f66e674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1f66e674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1f66e674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1f66e674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1f66e674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1f66e674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1f66e674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1f66e674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1f66e674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1f66e674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1f66e674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1f66e674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1f66e674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1f66e674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1f66e674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21f66e674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1f66e674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1f66e674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073789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07378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4f275c2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4f275c2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a1452d8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a1452d8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216164b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216164b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16164b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16164b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16164b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16164b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16164ba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16164b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16164ba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16164ba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1819" y="2027476"/>
            <a:ext cx="3182181" cy="31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1903444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  <a:defRPr b="1"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322018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42951"/>
            <a:ext cx="2537578" cy="82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" y="4793743"/>
            <a:ext cx="45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57200" y="57150"/>
            <a:ext cx="83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 b="1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3392782" y="1143001"/>
            <a:ext cx="5294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655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700"/>
              <a:buChar char="─"/>
              <a:defRPr sz="1700"/>
            </a:lvl2pPr>
            <a:lvl3pPr indent="-32385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443917" y="1143000"/>
            <a:ext cx="26736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8" name="Google Shape;68;p12"/>
          <p:cNvCxnSpPr/>
          <p:nvPr/>
        </p:nvCxnSpPr>
        <p:spPr>
          <a:xfrm rot="5400000">
            <a:off x="1835404" y="2685895"/>
            <a:ext cx="2857500" cy="1500"/>
          </a:xfrm>
          <a:prstGeom prst="straightConnector1">
            <a:avLst/>
          </a:prstGeom>
          <a:noFill/>
          <a:ln cap="flat" cmpd="sng" w="1587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 showMasterSp="0">
  <p:cSld name="Title2">
    <p:bg>
      <p:bgPr>
        <a:solidFill>
          <a:srgbClr val="AB192D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742951"/>
            <a:ext cx="2537579" cy="82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8387" y="2020489"/>
            <a:ext cx="3195614" cy="312917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ctrTitle"/>
          </p:nvPr>
        </p:nvSpPr>
        <p:spPr>
          <a:xfrm>
            <a:off x="457200" y="1903444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  <a:defRPr b="1" sz="30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457200" y="322018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Red" showMasterSp="0">
  <p:cSld name="BlankRed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99598" y="800125"/>
            <a:ext cx="3344804" cy="33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69106" y="1085850"/>
            <a:ext cx="68580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  <a:defRPr b="1" sz="3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69106" y="23431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69106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2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greyWatermark-20.png"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1819" y="2027476"/>
            <a:ext cx="3182181" cy="31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/>
            </a:lvl2pPr>
            <a:lvl3pPr indent="-3175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4pPr>
            <a:lvl5pPr indent="-3175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620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─"/>
              <a:defRPr sz="1500"/>
            </a:lvl2pPr>
            <a:lvl3pPr indent="-3175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482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─"/>
              <a:defRPr sz="1500"/>
            </a:lvl2pPr>
            <a:lvl3pPr indent="-3175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Caption">
  <p:cSld name="Photo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>
            <p:ph idx="2" type="pic"/>
          </p:nvPr>
        </p:nvSpPr>
        <p:spPr>
          <a:xfrm>
            <a:off x="457200" y="1143000"/>
            <a:ext cx="5867400" cy="34860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553200" y="1143000"/>
            <a:ext cx="21336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Verdana"/>
              <a:buNone/>
              <a:defRPr sz="1500"/>
            </a:lvl1pPr>
            <a:lvl2pPr indent="-3175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762000" y="1122552"/>
            <a:ext cx="365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762000" y="1662300"/>
            <a:ext cx="36576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4648200" y="1122552"/>
            <a:ext cx="365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7" name="Google Shape;57;p10"/>
          <p:cNvSpPr txBox="1"/>
          <p:nvPr>
            <p:ph idx="4" type="body"/>
          </p:nvPr>
        </p:nvSpPr>
        <p:spPr>
          <a:xfrm>
            <a:off x="4648200" y="1662300"/>
            <a:ext cx="36576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 b="1" i="0" sz="24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Verdana"/>
              <a:buChar char="─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48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8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57200" y="926225"/>
            <a:ext cx="8686800" cy="3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5486400" y="4800600"/>
            <a:ext cx="3352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sz="1100"/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4.png"/><Relationship Id="rId4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7.png"/><Relationship Id="rId4" Type="http://schemas.openxmlformats.org/officeDocument/2006/relationships/image" Target="../media/image6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3.png"/><Relationship Id="rId4" Type="http://schemas.openxmlformats.org/officeDocument/2006/relationships/image" Target="../media/image59.png"/><Relationship Id="rId5" Type="http://schemas.openxmlformats.org/officeDocument/2006/relationships/image" Target="../media/image6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7.png"/><Relationship Id="rId4" Type="http://schemas.openxmlformats.org/officeDocument/2006/relationships/image" Target="../media/image66.png"/><Relationship Id="rId5" Type="http://schemas.openxmlformats.org/officeDocument/2006/relationships/image" Target="../media/image7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8.png"/><Relationship Id="rId4" Type="http://schemas.openxmlformats.org/officeDocument/2006/relationships/image" Target="../media/image72.png"/><Relationship Id="rId5" Type="http://schemas.openxmlformats.org/officeDocument/2006/relationships/image" Target="../media/image6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9.png"/><Relationship Id="rId4" Type="http://schemas.openxmlformats.org/officeDocument/2006/relationships/image" Target="../media/image73.png"/><Relationship Id="rId5" Type="http://schemas.openxmlformats.org/officeDocument/2006/relationships/image" Target="../media/image7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457200" y="1903450"/>
            <a:ext cx="7689600" cy="1143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Analytics</a:t>
            </a:r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457200" y="3220180"/>
            <a:ext cx="6858000" cy="74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By: Enbo Tian, </a:t>
            </a:r>
            <a:r>
              <a:rPr lang="en"/>
              <a:t>Sirshendu Ganguly</a:t>
            </a:r>
            <a:r>
              <a:rPr lang="en"/>
              <a:t>, Dang Tran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Mathematical Model: </a:t>
            </a:r>
            <a:r>
              <a:rPr b="0" i="1" lang="en" sz="2100">
                <a:solidFill>
                  <a:schemeClr val="dk1"/>
                </a:solidFill>
                <a:highlight>
                  <a:schemeClr val="lt1"/>
                </a:highlight>
              </a:rPr>
              <a:t>Gradient Boosting/1</a:t>
            </a:r>
            <a:endParaRPr b="0" i="1" sz="210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goal is to find some function          that best approximates the output variable y from the values of input variables x.</a:t>
            </a:r>
            <a:endParaRPr sz="2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Gradient Boosting method:</a:t>
            </a:r>
            <a:endParaRPr sz="2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525" y="1076625"/>
            <a:ext cx="585299" cy="4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958" y="2022062"/>
            <a:ext cx="3438467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175" y="3317478"/>
            <a:ext cx="2609350" cy="7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3100" y="2129450"/>
            <a:ext cx="4293425" cy="20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Mathematical Model: </a:t>
            </a:r>
            <a:r>
              <a:rPr b="0" i="1" lang="en" sz="2100">
                <a:solidFill>
                  <a:schemeClr val="dk1"/>
                </a:solidFill>
                <a:highlight>
                  <a:schemeClr val="lt1"/>
                </a:highlight>
              </a:rPr>
              <a:t>Gradient Boosting/2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1010275"/>
            <a:ext cx="8229600" cy="34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Starting with a model, consisting of a constant function           , and incrementally expands it in a greedy fashion:</a:t>
            </a:r>
            <a:endParaRPr sz="1700"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125" y="1010275"/>
            <a:ext cx="606600" cy="3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375" y="2175650"/>
            <a:ext cx="6584175" cy="17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69106" y="1085850"/>
            <a:ext cx="6858000" cy="1257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391775" y="3020375"/>
            <a:ext cx="736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We would like thank Analytics Vidhya for hosting the dataset for free here: </a:t>
            </a:r>
            <a:r>
              <a:rPr lang="en" sz="800" u="sng">
                <a:latin typeface="Verdana"/>
                <a:ea typeface="Verdana"/>
                <a:cs typeface="Verdana"/>
                <a:sym typeface="Verdana"/>
              </a:rPr>
              <a:t>https://datahack.analyticsvidhya.com/contest/wns-analytics-hackathon-2018-1/#ProblemStatement</a:t>
            </a:r>
            <a:endParaRPr sz="800" u="sng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457200" y="1064400"/>
            <a:ext cx="3965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employee_id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 Unique ID for employee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department: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 Department of employee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egion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: Region of employment (unordered)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ducation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: Education Level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ender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: Gender of Employee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ecruitment_channel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: Channel of recruitment for employee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o_of_trainings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: no of other trainings completed in previous year on soft skills, technical skills etc.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ge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: Age of Employee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revious_year_rating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: Employee Rating for the previous year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ength_of_service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: Length of service in years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KPIs_met &gt;80%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: if Percent of KPIs(Key performance Indicators) &gt;80% then 1 else 0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wards_won?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: if awards won during previous year then 1 else 0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vg_training_score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: Average score in current training evaluations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s_promoted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: (Target) Recommended for promotion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241450" y="4222125"/>
            <a:ext cx="332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: The columns of the dataframe ‘employee’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475" y="1168325"/>
            <a:ext cx="3388597" cy="294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542925" y="2257350"/>
            <a:ext cx="6858000" cy="628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3176500" y="4183825"/>
            <a:ext cx="332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: Flow chart of the methodology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5433" l="4859" r="4651" t="5638"/>
          <a:stretch/>
        </p:blipFill>
        <p:spPr>
          <a:xfrm>
            <a:off x="457200" y="1365024"/>
            <a:ext cx="8437149" cy="25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2226888" y="442737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Figures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Bar graph of types of ‘department’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bar graph depicting the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types of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‘department’</a:t>
            </a:r>
            <a:endParaRPr i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900" y="1340250"/>
            <a:ext cx="4321077" cy="28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00" y="1361525"/>
            <a:ext cx="4419600" cy="284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2226888" y="442737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Figures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Bar graph of types of region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bar graph depicting the different types of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‘region’</a:t>
            </a:r>
            <a:endParaRPr i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5900"/>
            <a:ext cx="4690201" cy="28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700" y="1295900"/>
            <a:ext cx="4366300" cy="284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2448588" y="40837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Figures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Bar graph of types of ‘education’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bar graph depicting the different types of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‘education’</a:t>
            </a:r>
            <a:endParaRPr i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7938"/>
            <a:ext cx="4353100" cy="23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900" y="1512175"/>
            <a:ext cx="4333702" cy="2304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/>
        </p:nvSpPr>
        <p:spPr>
          <a:xfrm>
            <a:off x="2437513" y="3979600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Figures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Bar graph of types of ‘gender’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bar graph depicting the different types of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‘gender’</a:t>
            </a:r>
            <a:endParaRPr i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2175"/>
            <a:ext cx="4353100" cy="23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900" y="1512175"/>
            <a:ext cx="4333702" cy="2304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69106" y="1085850"/>
            <a:ext cx="6858000" cy="1257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Motivation and 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2370988" y="4105900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Figures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Bar graph of types of 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‘recruitment_channel’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bar graph depicting the different types of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‘recruitment_channel’</a:t>
            </a:r>
            <a:endParaRPr i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2175"/>
            <a:ext cx="4353100" cy="23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900" y="1512175"/>
            <a:ext cx="4333702" cy="2304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/>
        </p:nvSpPr>
        <p:spPr>
          <a:xfrm>
            <a:off x="2066738" y="4626900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Histogram of the employee’s no of training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33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521000" y="959575"/>
            <a:ext cx="778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histogram depicting the distribution of the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employee’s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of training</a:t>
            </a:r>
            <a:endParaRPr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801" y="1512175"/>
            <a:ext cx="4748625" cy="30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/>
        </p:nvSpPr>
        <p:spPr>
          <a:xfrm>
            <a:off x="2066738" y="4405200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Histogram of the employee’s age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34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521000" y="959575"/>
            <a:ext cx="778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histogram depicting the distribution of the employee’s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age</a:t>
            </a:r>
            <a:endParaRPr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25" y="1404075"/>
            <a:ext cx="5054799" cy="27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2304488" y="4072650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Figures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Bar graph of types of ‘previous_year_rating’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35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bar graph depicting the different types of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‘previous_year_rating’</a:t>
            </a:r>
            <a:endParaRPr i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2175"/>
            <a:ext cx="4353101" cy="227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901" y="1512175"/>
            <a:ext cx="4333699" cy="2297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/>
        </p:nvSpPr>
        <p:spPr>
          <a:xfrm>
            <a:off x="2066738" y="4405200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Histogram of the 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employee’s length of service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36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521000" y="959575"/>
            <a:ext cx="778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histogram depicting the distribution of the employee’s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length of service</a:t>
            </a:r>
            <a:endParaRPr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225" y="1407800"/>
            <a:ext cx="4324650" cy="29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/>
        </p:nvSpPr>
        <p:spPr>
          <a:xfrm>
            <a:off x="2304488" y="4072650"/>
            <a:ext cx="469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Figures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Bar graph of types of 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‘KPIs_met&gt;80%’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37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272" name="Google Shape;272;p37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bar graph depicting the different types of ‘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KPIs_met&gt;80%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2175"/>
            <a:ext cx="4342001" cy="230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801" y="1512175"/>
            <a:ext cx="4344800" cy="230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/>
        </p:nvSpPr>
        <p:spPr>
          <a:xfrm>
            <a:off x="2304488" y="4072650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Figures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Bar graph of types of 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‘awards_won?’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0" name="Google Shape;280;p38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281" name="Google Shape;281;p38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bar graph depicting the different types of ‘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awards_won?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2175"/>
            <a:ext cx="4342001" cy="230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801" y="1512175"/>
            <a:ext cx="4344800" cy="230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/>
        </p:nvSpPr>
        <p:spPr>
          <a:xfrm>
            <a:off x="2066738" y="4405200"/>
            <a:ext cx="46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Histogram of the employee’s 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average training score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39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290" name="Google Shape;290;p39"/>
          <p:cNvSpPr txBox="1"/>
          <p:nvPr/>
        </p:nvSpPr>
        <p:spPr>
          <a:xfrm>
            <a:off x="521000" y="959575"/>
            <a:ext cx="778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histogram depicting the distribution of the employee’s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average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training score</a:t>
            </a:r>
            <a:endParaRPr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650" y="1463225"/>
            <a:ext cx="4182975" cy="29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/>
        </p:nvSpPr>
        <p:spPr>
          <a:xfrm>
            <a:off x="847388" y="4349775"/>
            <a:ext cx="46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Count plot of ‘is_promoted’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40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298" name="Google Shape;298;p40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bar plot depicting the distribution of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‘is_promoted’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(Target variable)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00" y="1530850"/>
            <a:ext cx="4755191" cy="252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0"/>
          <p:cNvSpPr txBox="1"/>
          <p:nvPr/>
        </p:nvSpPr>
        <p:spPr>
          <a:xfrm>
            <a:off x="5708838" y="1823900"/>
            <a:ext cx="2871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8.49% of the dataset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contains 1 for ‘is_promoted’.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91.51% of the dataset contains 0 for ‘is_promoted’.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/>
        </p:nvSpPr>
        <p:spPr>
          <a:xfrm>
            <a:off x="575213" y="4788775"/>
            <a:ext cx="46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Heatmap of correlation between columns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6" name="Google Shape;306;p41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307" name="Google Shape;307;p41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Correlation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between different columns in the dataframe ‘employee’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00" y="1407800"/>
            <a:ext cx="3934526" cy="33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1"/>
          <p:cNvSpPr txBox="1"/>
          <p:nvPr/>
        </p:nvSpPr>
        <p:spPr>
          <a:xfrm>
            <a:off x="6141163" y="1902600"/>
            <a:ext cx="2871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‘employee_id’ has very less correlation with ‘is_promoted’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 it makes to drop it to prevent overfitting.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Background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57200" y="1200300"/>
            <a:ext cx="3721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MNCs spend a lot of money to determine which employee deserves a promotion.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Current process entails: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Identifying a set of potential promotee.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Have them go through a training and evaluation program.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Appraise the employees and select those worthy of promotion.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Disadvantage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: The final promotions are announced too late and can leads to delay in transition.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18567" l="2544" r="45940" t="46059"/>
          <a:stretch/>
        </p:blipFill>
        <p:spPr>
          <a:xfrm>
            <a:off x="4305375" y="1559775"/>
            <a:ext cx="4716474" cy="16699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5445600" y="3310975"/>
            <a:ext cx="243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: Current Promotion Process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/>
        </p:nvSpPr>
        <p:spPr>
          <a:xfrm>
            <a:off x="329625" y="4556700"/>
            <a:ext cx="46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heatmap of missing values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5" name="Google Shape;315;p42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 Analysis: </a:t>
            </a:r>
            <a:endParaRPr/>
          </a:p>
        </p:txBody>
      </p:sp>
      <p:sp>
        <p:nvSpPr>
          <p:cNvPr id="316" name="Google Shape;316;p42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heat map of missing values of the dataframe ‘employee’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0" y="1359763"/>
            <a:ext cx="4307473" cy="31341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2"/>
          <p:cNvSpPr txBox="1"/>
          <p:nvPr/>
        </p:nvSpPr>
        <p:spPr>
          <a:xfrm>
            <a:off x="5099138" y="2256225"/>
            <a:ext cx="2871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‘education’ and ‘previous_year_rating’ have missing values.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Both are categorical variables.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9" name="Google Shape;31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150" y="1359775"/>
            <a:ext cx="390842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2"/>
          <p:cNvSpPr txBox="1"/>
          <p:nvPr/>
        </p:nvSpPr>
        <p:spPr>
          <a:xfrm>
            <a:off x="4621250" y="1871300"/>
            <a:ext cx="46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Percentage of missing values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/>
        </p:nvSpPr>
        <p:spPr>
          <a:xfrm>
            <a:off x="96975" y="4444000"/>
            <a:ext cx="46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Count plot of ‘previous_year_rating’ before imputation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6" name="Google Shape;326;p43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Missing Value Imputation for ‘previous_year_rating’: </a:t>
            </a:r>
            <a:endParaRPr sz="2100"/>
          </a:p>
        </p:txBody>
      </p:sp>
      <p:sp>
        <p:nvSpPr>
          <p:cNvPr id="327" name="Google Shape;327;p43"/>
          <p:cNvSpPr txBox="1"/>
          <p:nvPr/>
        </p:nvSpPr>
        <p:spPr>
          <a:xfrm>
            <a:off x="521000" y="959575"/>
            <a:ext cx="778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Replacing all the nan values of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‘previous_year_rating’with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‘mode’ of the distribution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8" name="Google Shape;3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75" y="1541263"/>
            <a:ext cx="4546026" cy="269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175" y="1579050"/>
            <a:ext cx="4139149" cy="264567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 txBox="1"/>
          <p:nvPr/>
        </p:nvSpPr>
        <p:spPr>
          <a:xfrm>
            <a:off x="4705600" y="4444000"/>
            <a:ext cx="46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Count plot of ‘previous_year_rating’ after imputation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/>
        </p:nvSpPr>
        <p:spPr>
          <a:xfrm>
            <a:off x="-461825" y="4774175"/>
            <a:ext cx="46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Figure(top)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Performance of the RandomForest model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6" name="Google Shape;336;p44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Missing Value Imputation for ‘education’: </a:t>
            </a:r>
            <a:endParaRPr sz="2100"/>
          </a:p>
        </p:txBody>
      </p:sp>
      <p:sp>
        <p:nvSpPr>
          <p:cNvPr id="337" name="Google Shape;337;p44"/>
          <p:cNvSpPr txBox="1"/>
          <p:nvPr/>
        </p:nvSpPr>
        <p:spPr>
          <a:xfrm>
            <a:off x="521000" y="959575"/>
            <a:ext cx="440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Replacing all the nan values of ‘education’ by using a RandomForest classification model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8" name="Google Shape;3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0" y="1414100"/>
            <a:ext cx="2951451" cy="324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725" y="1043037"/>
            <a:ext cx="3820924" cy="202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725" y="3068450"/>
            <a:ext cx="3820924" cy="202540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 txBox="1"/>
          <p:nvPr/>
        </p:nvSpPr>
        <p:spPr>
          <a:xfrm>
            <a:off x="3846550" y="2310950"/>
            <a:ext cx="108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Verdana"/>
                <a:ea typeface="Verdana"/>
                <a:cs typeface="Verdana"/>
                <a:sym typeface="Verdana"/>
              </a:rPr>
              <a:t>Figure(right)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1" lang="en" sz="9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Countplot of ‘education’ before and after imputation.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/>
        </p:nvSpPr>
        <p:spPr>
          <a:xfrm>
            <a:off x="553488" y="4154700"/>
            <a:ext cx="46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Count plot of ‘is_promoted’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Google Shape;347;p45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Unbalanced target variable: </a:t>
            </a:r>
            <a:endParaRPr/>
          </a:p>
        </p:txBody>
      </p:sp>
      <p:sp>
        <p:nvSpPr>
          <p:cNvPr id="348" name="Google Shape;348;p45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Unbalanced datasets decrease the ‘f1_score’.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0" y="1455825"/>
            <a:ext cx="4755191" cy="252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425" y="1585175"/>
            <a:ext cx="4226575" cy="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 txBox="1"/>
          <p:nvPr/>
        </p:nvSpPr>
        <p:spPr>
          <a:xfrm>
            <a:off x="5243688" y="2954775"/>
            <a:ext cx="2871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8.49% of the dataset is 1 rest 0.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SMOTE algorithm to be used for undersampling/oversampling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2" name="Google Shape;352;p45"/>
          <p:cNvSpPr txBox="1"/>
          <p:nvPr/>
        </p:nvSpPr>
        <p:spPr>
          <a:xfrm>
            <a:off x="4571988" y="2347650"/>
            <a:ext cx="46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Dataset size without using SMOTE and using SMOTE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Unbalanced Dataset/SMOTE: </a:t>
            </a:r>
            <a:endParaRPr/>
          </a:p>
        </p:txBody>
      </p:sp>
      <p:sp>
        <p:nvSpPr>
          <p:cNvPr id="358" name="Google Shape;358;p46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SMOTE: Synthetic Minority Over-sampling Technique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9" name="Google Shape;35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50" y="1455825"/>
            <a:ext cx="8542149" cy="266299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6"/>
          <p:cNvSpPr txBox="1"/>
          <p:nvPr/>
        </p:nvSpPr>
        <p:spPr>
          <a:xfrm>
            <a:off x="2066738" y="4420175"/>
            <a:ext cx="46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Working of SMOTE algorithm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Unbalanced Dataset/SMOTE: </a:t>
            </a:r>
            <a:endParaRPr/>
          </a:p>
        </p:txBody>
      </p:sp>
      <p:sp>
        <p:nvSpPr>
          <p:cNvPr id="366" name="Google Shape;366;p47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SMOTE: Undersampling vs Oversampling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7" name="Google Shape;367;p47"/>
          <p:cNvSpPr txBox="1"/>
          <p:nvPr/>
        </p:nvSpPr>
        <p:spPr>
          <a:xfrm>
            <a:off x="2066738" y="4420175"/>
            <a:ext cx="469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Working of SMOTE algorithm (Undersampling vs Oversampling)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8" name="Google Shape;3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2175"/>
            <a:ext cx="8839200" cy="26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/>
          <p:nvPr/>
        </p:nvSpPr>
        <p:spPr>
          <a:xfrm>
            <a:off x="66500" y="4650900"/>
            <a:ext cx="644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Comparison between without SMOTE(left), and with undersampling (middle) and oversampling(right).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4" name="Google Shape;374;p48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and Model testing:</a:t>
            </a:r>
            <a:endParaRPr/>
          </a:p>
        </p:txBody>
      </p:sp>
      <p:sp>
        <p:nvSpPr>
          <p:cNvPr id="375" name="Google Shape;375;p48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fitted a Logistic Regression model.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6" name="Google Shape;3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" y="1359775"/>
            <a:ext cx="2895846" cy="320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025" y="1359782"/>
            <a:ext cx="2895851" cy="3203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550" y="1359781"/>
            <a:ext cx="2895851" cy="320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and Model testing:</a:t>
            </a:r>
            <a:endParaRPr/>
          </a:p>
        </p:txBody>
      </p:sp>
      <p:sp>
        <p:nvSpPr>
          <p:cNvPr id="384" name="Google Shape;384;p49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fitted a Random Forest model.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1" y="1343602"/>
            <a:ext cx="2940774" cy="325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613" y="1343602"/>
            <a:ext cx="2940774" cy="325284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9"/>
          <p:cNvSpPr txBox="1"/>
          <p:nvPr/>
        </p:nvSpPr>
        <p:spPr>
          <a:xfrm>
            <a:off x="66500" y="4650900"/>
            <a:ext cx="644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Comparison between without SMOTE(left), and with undersampling (middle) and oversampling(right).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8" name="Google Shape;38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6725" y="1361026"/>
            <a:ext cx="2940751" cy="323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and Model testing:</a:t>
            </a:r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fitted a Gradient Boosting model.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5" name="Google Shape;395;p50"/>
          <p:cNvSpPr txBox="1"/>
          <p:nvPr/>
        </p:nvSpPr>
        <p:spPr>
          <a:xfrm>
            <a:off x="66500" y="4650900"/>
            <a:ext cx="644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Comparison between without SMOTE(left), and with undersampling (middle) and oversampling(right).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75" y="1369575"/>
            <a:ext cx="2893800" cy="320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100" y="1369575"/>
            <a:ext cx="2893800" cy="320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1300" y="1369575"/>
            <a:ext cx="2893800" cy="3200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370456" y="177375"/>
            <a:ext cx="6858000" cy="1257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Improvements?</a:t>
            </a:r>
            <a:endParaRPr/>
          </a:p>
        </p:txBody>
      </p:sp>
      <p:sp>
        <p:nvSpPr>
          <p:cNvPr id="404" name="Google Shape;404;p51"/>
          <p:cNvSpPr txBox="1"/>
          <p:nvPr/>
        </p:nvSpPr>
        <p:spPr>
          <a:xfrm>
            <a:off x="432325" y="1640600"/>
            <a:ext cx="685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Background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533650" y="1114425"/>
            <a:ext cx="3295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Solution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Nowadays every MNC generates a lot of data.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As a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group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of data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scientists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we </a:t>
            </a: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propose an</a:t>
            </a: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 ML model that can be used to predict who is worthy of promotion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at given checkpoint before the final evaluation period.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040738" y="2496750"/>
            <a:ext cx="218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: Data Science Competition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250" y="1038600"/>
            <a:ext cx="4660201" cy="2462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Creating multiple datasets by combining Undersampling and Oversampling techniques</a:t>
            </a:r>
            <a:r>
              <a:rPr lang="en" sz="2000"/>
              <a:t>: </a:t>
            </a:r>
            <a:endParaRPr sz="2000"/>
          </a:p>
        </p:txBody>
      </p:sp>
      <p:sp>
        <p:nvSpPr>
          <p:cNvPr id="410" name="Google Shape;410;p52"/>
          <p:cNvSpPr txBox="1"/>
          <p:nvPr/>
        </p:nvSpPr>
        <p:spPr>
          <a:xfrm>
            <a:off x="689238" y="450862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: New Dataset structure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11" name="Google Shape;4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50" y="1168325"/>
            <a:ext cx="6289290" cy="325184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2"/>
          <p:cNvSpPr txBox="1"/>
          <p:nvPr/>
        </p:nvSpPr>
        <p:spPr>
          <a:xfrm>
            <a:off x="6158963" y="1539350"/>
            <a:ext cx="2871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Approach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Use </a:t>
            </a: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Undersampling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technique to create multiple smaller datasets.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Use </a:t>
            </a: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Oversampling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technique to make the dataset balanced.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Run </a:t>
            </a: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different machine learning models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and make predictions based on some </a:t>
            </a: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voting metric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370456" y="177375"/>
            <a:ext cx="6858000" cy="1257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432325" y="1640600"/>
            <a:ext cx="6858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We performed missing data imputation.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We tried to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synthetically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generate new data points to deal with unbalanced dataset.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Gradient Boosting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outperforms other models in terms of accuracy and F1 score.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542925" y="2257350"/>
            <a:ext cx="6858000" cy="628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Mathematical Model: </a:t>
            </a:r>
            <a:r>
              <a:rPr b="0" i="1" lang="en" sz="2200"/>
              <a:t>Logistic Regression</a:t>
            </a:r>
            <a:endParaRPr b="0" i="1" sz="2200"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6270" l="0" r="0" t="-6270"/>
          <a:stretch/>
        </p:blipFill>
        <p:spPr>
          <a:xfrm>
            <a:off x="743638" y="1513675"/>
            <a:ext cx="3357625" cy="10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743650" y="2422425"/>
            <a:ext cx="321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Implementation:</a:t>
            </a:r>
            <a:endParaRPr sz="1700"/>
          </a:p>
        </p:txBody>
      </p:sp>
      <p:sp>
        <p:nvSpPr>
          <p:cNvPr id="109" name="Google Shape;109;p18"/>
          <p:cNvSpPr txBox="1"/>
          <p:nvPr/>
        </p:nvSpPr>
        <p:spPr>
          <a:xfrm>
            <a:off x="613900" y="1178025"/>
            <a:ext cx="361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Logistic</a:t>
            </a:r>
            <a:r>
              <a:rPr lang="en" sz="1700"/>
              <a:t> regression equation:</a:t>
            </a:r>
            <a:endParaRPr sz="17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00" y="2863944"/>
            <a:ext cx="3617100" cy="156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263" y="4432525"/>
            <a:ext cx="8757475" cy="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1" y="1234863"/>
            <a:ext cx="4311824" cy="254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5812075" y="3854400"/>
            <a:ext cx="243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: Sigmoid Function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Mathematical Model: </a:t>
            </a:r>
            <a:r>
              <a:rPr b="0" i="1" lang="en" sz="2200"/>
              <a:t>Random Forest/1</a:t>
            </a:r>
            <a:endParaRPr b="0" i="1" sz="2200"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57200" y="1143000"/>
            <a:ext cx="3693900" cy="34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each decision tree, Scikit-learn calculates a nodes importance using Gini Importance, assuming only two child nodes (binary tree):</a:t>
            </a:r>
            <a:endParaRPr sz="26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325" y="1196577"/>
            <a:ext cx="3593475" cy="285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48" y="2730626"/>
            <a:ext cx="3693899" cy="37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086100"/>
            <a:ext cx="390525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5736250" y="4305900"/>
            <a:ext cx="243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Verdana"/>
                <a:ea typeface="Verdana"/>
                <a:cs typeface="Verdana"/>
                <a:sym typeface="Verdana"/>
              </a:rPr>
              <a:t>Figure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: Working of Random Forest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Mathematical Model: </a:t>
            </a:r>
            <a:r>
              <a:rPr b="0" i="1" lang="en" sz="2200"/>
              <a:t>Random Forest/2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875" y="1437025"/>
            <a:ext cx="3143275" cy="1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04" y="1437025"/>
            <a:ext cx="3625575" cy="9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56750" y="1070600"/>
            <a:ext cx="8229600" cy="34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importance of each feature on a decision tree is then calculated as: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can then be normalized to a value between 0 and 1 by dividing by the sum of all feature importance values: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/>
              <a:t>Random Forest:</a:t>
            </a:r>
            <a:endParaRPr sz="13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1429" y="3040000"/>
            <a:ext cx="2508246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1375" y="3923500"/>
            <a:ext cx="2437475" cy="5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751" y="4556600"/>
            <a:ext cx="3213425" cy="3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Mathematical Model: </a:t>
            </a:r>
            <a:r>
              <a:rPr b="0" i="1" lang="en" sz="2200"/>
              <a:t>Random Forest/3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/>
              <a:t>Then</a:t>
            </a:r>
            <a:endParaRPr sz="14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/>
              <a:t>and</a:t>
            </a:r>
            <a:endParaRPr sz="15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60500"/>
            <a:ext cx="4246137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325" y="1046525"/>
            <a:ext cx="3238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850" y="2029628"/>
            <a:ext cx="4403150" cy="17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