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de7bb13df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de7bb13df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06845a0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06845a0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306845a0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306845a0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306845a0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306845a0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306845a0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306845a0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306845a0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306845a0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306845a0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306845a0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306845a0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306845a0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306845a0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306845a0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306845a0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306845a0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306845a0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306845a0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dc038aeb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dc038ae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306845a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306845a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2306845caf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2306845caf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306845ca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306845ca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306845caf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306845caf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2306845caf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2306845caf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2306845caf_2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2306845caf_2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functions that calculated the mean and median using pandas mean and median. Grouping by movie id.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306845caf_2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306845caf_2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2357ec0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2357ec0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357ec055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357ec05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a1452d8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a1452d8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ecf17ff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6ecf17ff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357ebfdb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357ebfdb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6ecf17ff0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6ecf17ff0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dc038ae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dc038ae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06845a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06845a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306845a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306845a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06845a0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306845a0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eyWatermark-20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1819" y="2027476"/>
            <a:ext cx="3182181" cy="311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457200" y="1903444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  <a:defRPr b="1"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322018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lvl="1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742951"/>
            <a:ext cx="2537578" cy="822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" y="4793743"/>
            <a:ext cx="45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57200" y="57150"/>
            <a:ext cx="8305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 b="1" sz="24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3392782" y="1143001"/>
            <a:ext cx="52941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655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700"/>
              <a:buChar char="─"/>
              <a:defRPr sz="1700"/>
            </a:lvl2pPr>
            <a:lvl3pPr indent="-32385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1500"/>
            </a:lvl3pPr>
            <a:lvl4pPr indent="-3175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4pPr>
            <a:lvl5pPr indent="-3175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443917" y="1143000"/>
            <a:ext cx="26736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8" name="Google Shape;68;p12"/>
          <p:cNvCxnSpPr/>
          <p:nvPr/>
        </p:nvCxnSpPr>
        <p:spPr>
          <a:xfrm rot="5400000">
            <a:off x="1835404" y="2685895"/>
            <a:ext cx="2857500" cy="1500"/>
          </a:xfrm>
          <a:prstGeom prst="straightConnector1">
            <a:avLst/>
          </a:prstGeom>
          <a:noFill/>
          <a:ln cap="flat" cmpd="sng" w="15875">
            <a:solidFill>
              <a:srgbClr val="B5B5B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2" showMasterSp="0">
  <p:cSld name="Title2">
    <p:bg>
      <p:bgPr>
        <a:solidFill>
          <a:srgbClr val="AB192D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3400" y="742951"/>
            <a:ext cx="2537579" cy="82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8387" y="2020489"/>
            <a:ext cx="3195614" cy="312917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ctrTitle"/>
          </p:nvPr>
        </p:nvSpPr>
        <p:spPr>
          <a:xfrm>
            <a:off x="457200" y="1903444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  <a:defRPr b="1" sz="30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457200" y="3220180"/>
            <a:ext cx="6858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Red" showMasterSp="0">
  <p:cSld name="BlankRed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99598" y="800125"/>
            <a:ext cx="3344804" cy="33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85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69106" y="1085850"/>
            <a:ext cx="68580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Verdana"/>
              <a:buNone/>
              <a:defRPr b="1" sz="30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69106" y="234315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69106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sz="1200">
                <a:solidFill>
                  <a:schemeClr val="dk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greyWatermark-20.png" id="30" name="Google Shape;3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61819" y="2027476"/>
            <a:ext cx="3182181" cy="311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/>
            </a:lvl2pPr>
            <a:lvl3pPr indent="-3175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4pPr>
            <a:lvl5pPr indent="-3175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620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─"/>
              <a:defRPr sz="1500"/>
            </a:lvl2pPr>
            <a:lvl3pPr indent="-3175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48200" y="1257300"/>
            <a:ext cx="36576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2385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Char char="─"/>
              <a:defRPr sz="1500"/>
            </a:lvl2pPr>
            <a:lvl3pPr indent="-3175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▪"/>
              <a:defRPr sz="1400"/>
            </a:lvl3pPr>
            <a:lvl4pPr indent="-3048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Caption">
  <p:cSld name="Photo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>
            <p:ph idx="2" type="pic"/>
          </p:nvPr>
        </p:nvSpPr>
        <p:spPr>
          <a:xfrm>
            <a:off x="457200" y="1143000"/>
            <a:ext cx="5867400" cy="34860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6553200" y="1143000"/>
            <a:ext cx="21336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Font typeface="Verdana"/>
              <a:buNone/>
              <a:defRPr sz="1500"/>
            </a:lvl1pPr>
            <a:lvl2pPr indent="-3175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indent="-3048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indent="-29845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762000" y="1122552"/>
            <a:ext cx="365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762000" y="1662300"/>
            <a:ext cx="36576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indent="-3048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indent="-29845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4648200" y="1122552"/>
            <a:ext cx="3657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7" name="Google Shape;57;p10"/>
          <p:cNvSpPr txBox="1"/>
          <p:nvPr>
            <p:ph idx="4" type="body"/>
          </p:nvPr>
        </p:nvSpPr>
        <p:spPr>
          <a:xfrm>
            <a:off x="4648200" y="1662300"/>
            <a:ext cx="36576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400"/>
              <a:buChar char="─"/>
              <a:defRPr sz="1400"/>
            </a:lvl2pPr>
            <a:lvl3pPr indent="-304800" lvl="2" marL="13716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200"/>
              <a:buChar char="▪"/>
              <a:defRPr sz="1200"/>
            </a:lvl3pPr>
            <a:lvl4pPr indent="-298450" lvl="3" marL="18288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o"/>
              <a:defRPr sz="1100"/>
            </a:lvl4pPr>
            <a:lvl5pPr indent="-298450" lvl="4" marL="22860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04800" lvl="5" marL="27432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 algn="l">
              <a:spcBef>
                <a:spcPts val="2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Verdana"/>
              <a:buNone/>
              <a:defRPr b="1" i="0" sz="24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Verdana"/>
              <a:buChar char="─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048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048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048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048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" y="4790748"/>
            <a:ext cx="4572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57200" y="926225"/>
            <a:ext cx="8686800" cy="3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5486400" y="4800600"/>
            <a:ext cx="3352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Worcester Polytechnic Institute</a:t>
            </a:r>
            <a:endParaRPr sz="1100"/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57200" y="4800600"/>
            <a:ext cx="510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2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Relationship Id="rId4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457200" y="1903450"/>
            <a:ext cx="7689600" cy="1143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Sentiment Analysis</a:t>
            </a:r>
            <a:endParaRPr/>
          </a:p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457200" y="3220180"/>
            <a:ext cx="6858000" cy="742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By: Enbo Tian, </a:t>
            </a:r>
            <a:r>
              <a:rPr lang="en"/>
              <a:t>Sirshendu Ganguly</a:t>
            </a:r>
            <a:r>
              <a:rPr lang="en"/>
              <a:t>, Dang Tran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709450" y="4666850"/>
            <a:ext cx="60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Figure: Frequency distribution of each word in the dataset after text-cleaning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looked into the frequency distribution of each word in the dataset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6994725" y="1359775"/>
            <a:ext cx="1851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Key insights: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There are common english words like ‘the’, ’a’ which itself play no role in analysis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words like ‘he’/’his’ have almost similar meaning.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59775"/>
            <a:ext cx="6337976" cy="315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Frequency Distribution of each word in the dataset before pre-processing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Pre-processing: Stop-words removal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554250" y="1341300"/>
            <a:ext cx="33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041925" y="4188850"/>
            <a:ext cx="385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Snapshot of the data after stop-words removal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1341300"/>
            <a:ext cx="4017750" cy="276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768050" y="4188850"/>
            <a:ext cx="395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Snapshot of the data before stop-words removal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57200" y="939725"/>
            <a:ext cx="843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Comparison between data[‘review’] before and after stop-words removal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350" y="1341300"/>
            <a:ext cx="4112501" cy="27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Pre-processing: Lemmatization and Stemming</a:t>
            </a:r>
            <a:endParaRPr sz="2200"/>
          </a:p>
        </p:txBody>
      </p:sp>
      <p:sp>
        <p:nvSpPr>
          <p:cNvPr id="167" name="Google Shape;167;p24"/>
          <p:cNvSpPr txBox="1"/>
          <p:nvPr/>
        </p:nvSpPr>
        <p:spPr>
          <a:xfrm>
            <a:off x="554250" y="1341300"/>
            <a:ext cx="33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5041925" y="4188850"/>
            <a:ext cx="385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Snapshot of the data after lemmatization and stemming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768050" y="4188850"/>
            <a:ext cx="395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Snapshot of the data before lemmatization and stemming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457200" y="939725"/>
            <a:ext cx="843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Comparison between data[‘review’] before and after lemmatization and stemming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1341300"/>
            <a:ext cx="3954300" cy="27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350" y="1355225"/>
            <a:ext cx="4052700" cy="27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</a:t>
            </a:r>
            <a:r>
              <a:rPr lang="en" sz="2100"/>
              <a:t>requency Distribution of each word in the dataset after pre-processing</a:t>
            </a:r>
            <a:endParaRPr sz="2100"/>
          </a:p>
        </p:txBody>
      </p:sp>
      <p:sp>
        <p:nvSpPr>
          <p:cNvPr id="178" name="Google Shape;178;p25"/>
          <p:cNvSpPr txBox="1"/>
          <p:nvPr/>
        </p:nvSpPr>
        <p:spPr>
          <a:xfrm>
            <a:off x="709450" y="4666850"/>
            <a:ext cx="602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Figure: Frequency distribution of each word in the dataset after pre-processing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looked into the frequency distribution of each word in the dataset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7016875" y="1359775"/>
            <a:ext cx="1795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Key insights: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No more common english words like ‘the’, ’a’.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more 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words like ‘he’/’his’ which have almost similar meaning.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450" y="1359775"/>
            <a:ext cx="6021300" cy="30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1800888" y="4704500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Figure: Bar graph of types of sentiments in the dataset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bar graph depicting the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different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types of sentiments in the dataset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500" y="1308050"/>
            <a:ext cx="5120999" cy="3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/>
        </p:nvSpPr>
        <p:spPr>
          <a:xfrm>
            <a:off x="1800888" y="4704500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Figure: Histogram of the length of the movie reviews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7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exploration: 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histogram depicting the distribution of the length of the movie reviews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250" y="1455825"/>
            <a:ext cx="4181231" cy="30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457200" y="3906375"/>
            <a:ext cx="357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Figure: Classification report using LinearSVC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and Model testing:</a:t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fitted a model using LinearSVC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00" y="1662775"/>
            <a:ext cx="3492500" cy="20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4544100" y="4613025"/>
            <a:ext cx="357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Figure: Confusion matrix using LinearSVC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550" y="1359775"/>
            <a:ext cx="3188900" cy="313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Problem 2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554250" y="1341300"/>
            <a:ext cx="33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0" l="4922" r="4931" t="0"/>
          <a:stretch/>
        </p:blipFill>
        <p:spPr>
          <a:xfrm>
            <a:off x="3396850" y="1971425"/>
            <a:ext cx="5747151" cy="9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483450" y="1035000"/>
            <a:ext cx="33741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Goal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: Parameter tuning for TfIdf vectorization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Task in hand: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Exploring relationship between </a:t>
            </a: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min_df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parameter with model </a:t>
            </a: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accuracy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Exploring relationship between </a:t>
            </a:r>
            <a:r>
              <a:rPr i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max_df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parameter with model </a:t>
            </a:r>
            <a:r>
              <a:rPr i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endParaRPr i="1"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Exploring relationship between </a:t>
            </a:r>
            <a:r>
              <a:rPr i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ngram_range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parameter with model </a:t>
            </a:r>
            <a:r>
              <a:rPr i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endParaRPr i="1" sz="16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4">
            <a:alphaModFix/>
          </a:blip>
          <a:srcRect b="9779" l="4784" r="5440" t="0"/>
          <a:stretch/>
        </p:blipFill>
        <p:spPr>
          <a:xfrm>
            <a:off x="3307674" y="2955125"/>
            <a:ext cx="5836325" cy="86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 rotWithShape="1">
          <a:blip r:embed="rId5">
            <a:alphaModFix/>
          </a:blip>
          <a:srcRect b="0" l="4740" r="5476" t="9730"/>
          <a:stretch/>
        </p:blipFill>
        <p:spPr>
          <a:xfrm>
            <a:off x="3418375" y="4093375"/>
            <a:ext cx="5614925" cy="7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3724600" y="4820400"/>
            <a:ext cx="51264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Workflows for Problem 2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/>
        </p:nvSpPr>
        <p:spPr>
          <a:xfrm>
            <a:off x="628663" y="448277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Figure: Line plot for min_df vs accuracy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min_df parameter vs model accuracy 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line plot depicting the relationship between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min_df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endParaRPr i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75" y="1359775"/>
            <a:ext cx="4733812" cy="303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525" y="1359775"/>
            <a:ext cx="2378953" cy="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4982288" y="2041250"/>
            <a:ext cx="469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Figure: showing the maximum accuracy by a given min_df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6088525" y="2430525"/>
            <a:ext cx="1851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Key insights: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Maximum accuracy is given when min_df = 2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 decreases for any min_df &gt; 2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/>
        </p:nvSpPr>
        <p:spPr>
          <a:xfrm>
            <a:off x="628663" y="448277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Figure: Line plot for max_df vs accuracy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5" name="Google Shape;235;p31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max_df</a:t>
            </a:r>
            <a:r>
              <a:rPr lang="en"/>
              <a:t> parameter vs model accuracy </a:t>
            </a:r>
            <a:endParaRPr/>
          </a:p>
        </p:txBody>
      </p:sp>
      <p:sp>
        <p:nvSpPr>
          <p:cNvPr id="236" name="Google Shape;236;p31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line plot depicting the relationship between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max_df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endParaRPr i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4982288" y="2041250"/>
            <a:ext cx="469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Figure: showing the maximum accuracy by a given max_df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6088525" y="2430525"/>
            <a:ext cx="1851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Key insights: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Maximum accuracy is given when max_df = 600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 decreases for any max_df &gt; 600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75" y="1310898"/>
            <a:ext cx="4797874" cy="3019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377" y="1370870"/>
            <a:ext cx="2352450" cy="552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69106" y="1085850"/>
            <a:ext cx="6858000" cy="1257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Motivation and Background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542925" y="2463600"/>
            <a:ext cx="69675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People may make random comments and rating.</a:t>
            </a:r>
            <a:endParaRPr sz="1800">
              <a:solidFill>
                <a:srgbClr val="88888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8888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Verdana"/>
              <a:buChar char="●"/>
            </a:pPr>
            <a:r>
              <a:rPr lang="en" sz="18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rPr>
              <a:t>People may be influenced by what others say, and go with the tide.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/>
        </p:nvSpPr>
        <p:spPr>
          <a:xfrm>
            <a:off x="628663" y="448277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Figure: Line plot for max_df vs accuracy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n_gram</a:t>
            </a:r>
            <a:r>
              <a:rPr lang="en"/>
              <a:t> parameter vs mean model accuracy </a:t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epicting the relationship between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n_gram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mean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 score</a:t>
            </a:r>
            <a:endParaRPr i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6155050" y="1662775"/>
            <a:ext cx="1851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Key insights: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Maximum accuracy is given when 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n_gram = (1,3) or (1,5)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0" y="1517693"/>
            <a:ext cx="5333825" cy="265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Problem 3</a:t>
            </a:r>
            <a:endParaRPr/>
          </a:p>
        </p:txBody>
      </p:sp>
      <p:sp>
        <p:nvSpPr>
          <p:cNvPr id="255" name="Google Shape;255;p33"/>
          <p:cNvSpPr txBox="1"/>
          <p:nvPr/>
        </p:nvSpPr>
        <p:spPr>
          <a:xfrm>
            <a:off x="554250" y="1341300"/>
            <a:ext cx="33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6" name="Google Shape;256;p33"/>
          <p:cNvPicPr preferRelativeResize="0"/>
          <p:nvPr/>
        </p:nvPicPr>
        <p:blipFill rotWithShape="1">
          <a:blip r:embed="rId3">
            <a:alphaModFix/>
          </a:blip>
          <a:srcRect b="0" l="4416" r="4905" t="0"/>
          <a:stretch/>
        </p:blipFill>
        <p:spPr>
          <a:xfrm>
            <a:off x="0" y="1320025"/>
            <a:ext cx="9144000" cy="216322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3"/>
          <p:cNvSpPr txBox="1"/>
          <p:nvPr/>
        </p:nvSpPr>
        <p:spPr>
          <a:xfrm>
            <a:off x="457200" y="987300"/>
            <a:ext cx="844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Verdana"/>
                <a:ea typeface="Verdana"/>
                <a:cs typeface="Verdana"/>
                <a:sym typeface="Verdana"/>
              </a:rPr>
              <a:t>Goal</a:t>
            </a: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: Parameter tuning for </a:t>
            </a: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sklearn machine learning models and finding out the best classifier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457200" y="3711850"/>
            <a:ext cx="839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Task in hand: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Exploring relationship between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parameter with model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 for LinearSVC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Exploring relationship between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parameter with model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 for KNeighborsClassifier</a:t>
            </a:r>
            <a:endParaRPr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Comparison between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LinearSVC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KNeighborsClassifier</a:t>
            </a:r>
            <a:endParaRPr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2115300" y="3483250"/>
            <a:ext cx="51264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Workflow for Problem 3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/>
        </p:nvSpPr>
        <p:spPr>
          <a:xfrm>
            <a:off x="628663" y="448277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Figure: Line plot for C value vs accuracy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34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 parameter vs LinearSVC’s model accuracy </a:t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line plot depicting the relationship between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value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endParaRPr i="1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63" y="1512175"/>
            <a:ext cx="4623831" cy="28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8525" y="1288734"/>
            <a:ext cx="1714825" cy="161759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 txBox="1"/>
          <p:nvPr/>
        </p:nvSpPr>
        <p:spPr>
          <a:xfrm>
            <a:off x="4838163" y="2906325"/>
            <a:ext cx="469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Figure: showing the maximum accuracy by a given C value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6088525" y="3296400"/>
            <a:ext cx="185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Key insights: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Maximum accuracy is given when C &gt;=9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/>
        </p:nvSpPr>
        <p:spPr>
          <a:xfrm>
            <a:off x="628663" y="4482775"/>
            <a:ext cx="4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Figure: Line plot for k value vs accuracy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6" name="Google Shape;276;p35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 parameter vs KNeighborsClassifier’s model accuracy </a:t>
            </a:r>
            <a:endParaRPr sz="2000"/>
          </a:p>
        </p:txBody>
      </p:sp>
      <p:sp>
        <p:nvSpPr>
          <p:cNvPr id="277" name="Google Shape;277;p35"/>
          <p:cNvSpPr txBox="1"/>
          <p:nvPr/>
        </p:nvSpPr>
        <p:spPr>
          <a:xfrm>
            <a:off x="521000" y="959575"/>
            <a:ext cx="77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line plot depicting the relationship between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 value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i="1"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accuracy</a:t>
            </a:r>
            <a:endParaRPr i="1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4838163" y="2417850"/>
            <a:ext cx="469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Verdana"/>
                <a:ea typeface="Verdana"/>
                <a:cs typeface="Verdana"/>
                <a:sym typeface="Verdana"/>
              </a:rPr>
              <a:t>Figure: showing the maximum accuracy by a given K value</a:t>
            </a:r>
            <a:endParaRPr sz="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9" name="Google Shape;279;p35"/>
          <p:cNvSpPr txBox="1"/>
          <p:nvPr/>
        </p:nvSpPr>
        <p:spPr>
          <a:xfrm>
            <a:off x="5988750" y="2846475"/>
            <a:ext cx="185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Key insights: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Maximum accuracy is given when k =725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75" y="1455825"/>
            <a:ext cx="4538860" cy="28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7125" y="1514750"/>
            <a:ext cx="2265094" cy="7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Comparison between LinearSVC and KNeighborsClassifier</a:t>
            </a:r>
            <a:endParaRPr sz="1900"/>
          </a:p>
        </p:txBody>
      </p:sp>
      <p:sp>
        <p:nvSpPr>
          <p:cNvPr id="287" name="Google Shape;287;p36"/>
          <p:cNvSpPr txBox="1"/>
          <p:nvPr/>
        </p:nvSpPr>
        <p:spPr>
          <a:xfrm>
            <a:off x="554250" y="1341300"/>
            <a:ext cx="33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>
            <a:off x="5041800" y="4435750"/>
            <a:ext cx="385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Confusion Matrix and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accuracy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 for KNeighborsClassifier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790225" y="4454900"/>
            <a:ext cx="395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Confusion Matrix and accuracy for LinearSVC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0" name="Google Shape;290;p36"/>
          <p:cNvSpPr txBox="1"/>
          <p:nvPr/>
        </p:nvSpPr>
        <p:spPr>
          <a:xfrm>
            <a:off x="457200" y="939725"/>
            <a:ext cx="843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Comparison between Confusion Matrix for </a:t>
            </a:r>
            <a:r>
              <a:rPr i="1" lang="en" sz="1500">
                <a:latin typeface="Verdana"/>
                <a:ea typeface="Verdana"/>
                <a:cs typeface="Verdana"/>
                <a:sym typeface="Verdana"/>
              </a:rPr>
              <a:t>LinearSVC</a:t>
            </a: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i="1" lang="en" sz="1500">
                <a:latin typeface="Verdana"/>
                <a:ea typeface="Verdana"/>
                <a:cs typeface="Verdana"/>
                <a:sym typeface="Verdana"/>
              </a:rPr>
              <a:t>KNeighborsClassifier.</a:t>
            </a:r>
            <a:endParaRPr i="1" sz="1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513" y="1507625"/>
            <a:ext cx="2528825" cy="25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525" y="1431425"/>
            <a:ext cx="2528825" cy="25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2975" y="4036450"/>
            <a:ext cx="2315351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8000" y="4036450"/>
            <a:ext cx="2315351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What lead to wrong predictions?</a:t>
            </a:r>
            <a:endParaRPr sz="1900"/>
          </a:p>
        </p:txBody>
      </p:sp>
      <p:sp>
        <p:nvSpPr>
          <p:cNvPr id="300" name="Google Shape;300;p37"/>
          <p:cNvSpPr txBox="1"/>
          <p:nvPr/>
        </p:nvSpPr>
        <p:spPr>
          <a:xfrm>
            <a:off x="554250" y="1341300"/>
            <a:ext cx="33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1093300" y="4458800"/>
            <a:ext cx="385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Wrong predictions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846300" y="2127213"/>
            <a:ext cx="395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Number of wrong predictions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75" y="2516350"/>
            <a:ext cx="3954300" cy="18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74" y="1318712"/>
            <a:ext cx="3257589" cy="7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 txBox="1"/>
          <p:nvPr/>
        </p:nvSpPr>
        <p:spPr>
          <a:xfrm>
            <a:off x="5897300" y="1318700"/>
            <a:ext cx="2882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Verdana"/>
                <a:ea typeface="Verdana"/>
                <a:cs typeface="Verdana"/>
                <a:sym typeface="Verdana"/>
              </a:rPr>
              <a:t>Key insights:</a:t>
            </a:r>
            <a:endParaRPr b="1"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36 records were misclassified by both of the classifiers. Can these be outliers or mislabelled data?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All of the misclassified records have label 0. 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Problem 4</a:t>
            </a:r>
            <a:endParaRPr/>
          </a:p>
        </p:txBody>
      </p:sp>
      <p:sp>
        <p:nvSpPr>
          <p:cNvPr id="311" name="Google Shape;311;p38"/>
          <p:cNvSpPr txBox="1"/>
          <p:nvPr/>
        </p:nvSpPr>
        <p:spPr>
          <a:xfrm>
            <a:off x="554250" y="1341300"/>
            <a:ext cx="33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483450" y="1187400"/>
            <a:ext cx="34449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Verdana"/>
                <a:ea typeface="Verdana"/>
                <a:cs typeface="Verdana"/>
                <a:sym typeface="Verdana"/>
              </a:rPr>
              <a:t>Goal</a:t>
            </a: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: To f</a:t>
            </a: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ind a two-dimensional plot in which the positive and negative reviews are separated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Method:Plot the length of the review versus the number of features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3" name="Google Shape;313;p38"/>
          <p:cNvPicPr preferRelativeResize="0"/>
          <p:nvPr/>
        </p:nvPicPr>
        <p:blipFill rotWithShape="1">
          <a:blip r:embed="rId3">
            <a:alphaModFix/>
          </a:blip>
          <a:srcRect b="13384" l="5246" r="5674" t="5400"/>
          <a:stretch/>
        </p:blipFill>
        <p:spPr>
          <a:xfrm>
            <a:off x="3928350" y="1897575"/>
            <a:ext cx="5048450" cy="10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8"/>
          <p:cNvSpPr txBox="1"/>
          <p:nvPr/>
        </p:nvSpPr>
        <p:spPr>
          <a:xfrm>
            <a:off x="4017600" y="3132200"/>
            <a:ext cx="51264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Workflow for Problem 4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number of features in each review</a:t>
            </a:r>
            <a:endParaRPr/>
          </a:p>
        </p:txBody>
      </p:sp>
      <p:sp>
        <p:nvSpPr>
          <p:cNvPr id="320" name="Google Shape;320;p39"/>
          <p:cNvSpPr txBox="1"/>
          <p:nvPr/>
        </p:nvSpPr>
        <p:spPr>
          <a:xfrm>
            <a:off x="554250" y="1341300"/>
            <a:ext cx="33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1821675"/>
            <a:ext cx="66294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9"/>
          <p:cNvSpPr txBox="1"/>
          <p:nvPr/>
        </p:nvSpPr>
        <p:spPr>
          <a:xfrm>
            <a:off x="457200" y="1015925"/>
            <a:ext cx="843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Created a function to calculate the number of features in each review then add it to the DataFrame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1943100" y="4105400"/>
            <a:ext cx="385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DataFrame with the newly added num_features column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4" name="Google Shape;324;p39"/>
          <p:cNvSpPr/>
          <p:nvPr/>
        </p:nvSpPr>
        <p:spPr>
          <a:xfrm>
            <a:off x="5979325" y="1778800"/>
            <a:ext cx="1204200" cy="2196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 attempt at separating positive and negative reviews</a:t>
            </a:r>
            <a:endParaRPr sz="2000"/>
          </a:p>
        </p:txBody>
      </p:sp>
      <p:sp>
        <p:nvSpPr>
          <p:cNvPr id="330" name="Google Shape;330;p40"/>
          <p:cNvSpPr txBox="1"/>
          <p:nvPr/>
        </p:nvSpPr>
        <p:spPr>
          <a:xfrm>
            <a:off x="603413" y="4681650"/>
            <a:ext cx="490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Scatterplot of the reviews length vs the number of features in that review 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31" name="Google Shape;3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075" y="1099425"/>
            <a:ext cx="4348174" cy="35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0"/>
          <p:cNvSpPr txBox="1"/>
          <p:nvPr/>
        </p:nvSpPr>
        <p:spPr>
          <a:xfrm>
            <a:off x="5506925" y="2248500"/>
            <a:ext cx="33867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 insights: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Failed to separate positive and negative reviews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Verdana"/>
              <a:buChar char="●"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Most of the positive and negative reviews here overlap each others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"/>
          <p:cNvSpPr txBox="1"/>
          <p:nvPr>
            <p:ph type="title"/>
          </p:nvPr>
        </p:nvSpPr>
        <p:spPr>
          <a:xfrm>
            <a:off x="370456" y="177375"/>
            <a:ext cx="6858000" cy="1257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38" name="Google Shape;338;p41"/>
          <p:cNvSpPr txBox="1"/>
          <p:nvPr/>
        </p:nvSpPr>
        <p:spPr>
          <a:xfrm>
            <a:off x="432325" y="1640600"/>
            <a:ext cx="6858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min_df = 2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for TfIdf works best for our task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ax_df = 600 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for IfIdf works best for our task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_gram range =(1,3)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for TfIdf is ideal for our case study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LinearSVC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with parameter </a:t>
            </a: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C=9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is ideal for our case study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KNN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with </a:t>
            </a: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k=725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is best for our case study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Verdana"/>
              <a:buChar char="●"/>
            </a:pP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LinearSVC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out performs </a:t>
            </a:r>
            <a:r>
              <a:rPr i="1" lang="en" sz="1600">
                <a:latin typeface="Verdana"/>
                <a:ea typeface="Verdana"/>
                <a:cs typeface="Verdana"/>
                <a:sym typeface="Verdana"/>
              </a:rPr>
              <a:t>KNN</a:t>
            </a:r>
            <a:r>
              <a:rPr lang="en" sz="1600">
                <a:latin typeface="Verdana"/>
                <a:ea typeface="Verdana"/>
                <a:cs typeface="Verdana"/>
                <a:sym typeface="Verdana"/>
              </a:rPr>
              <a:t> for our case study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7775"/>
            <a:ext cx="8837551" cy="38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Motivation and Background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975" y="863515"/>
            <a:ext cx="8229601" cy="304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957" y="90675"/>
            <a:ext cx="8466092" cy="31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83100" y="226700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Considering Sonic(Rotten Tomato, IMDb, metacritic)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57200" y="1143000"/>
            <a:ext cx="8229600" cy="3486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0301"/>
            <a:ext cx="3434640" cy="41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899" y="910300"/>
            <a:ext cx="3804225" cy="419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350" y="410362"/>
            <a:ext cx="3434649" cy="495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69106" y="1085850"/>
            <a:ext cx="6858000" cy="1257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457200" y="1956000"/>
            <a:ext cx="3444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b="1" lang="en" sz="1700">
                <a:latin typeface="Verdana"/>
                <a:ea typeface="Verdana"/>
                <a:cs typeface="Verdana"/>
                <a:sym typeface="Verdana"/>
              </a:rPr>
              <a:t>review: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review received by a movie.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b="1" lang="en" sz="1700">
                <a:latin typeface="Verdana"/>
                <a:ea typeface="Verdana"/>
                <a:cs typeface="Verdana"/>
                <a:sym typeface="Verdana"/>
              </a:rPr>
              <a:t>sentiment: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 sentiment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Verdana"/>
              <a:buChar char="●"/>
            </a:pP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( 1 for positive, 0 for negative) associated by a movie.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174950" y="4111275"/>
            <a:ext cx="332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First</a:t>
            </a: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 5 rows of the dataframe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275" y="1606125"/>
            <a:ext cx="4690501" cy="23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Problem 1</a:t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554250" y="1341300"/>
            <a:ext cx="33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83450" y="1187400"/>
            <a:ext cx="635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Verdana"/>
                <a:ea typeface="Verdana"/>
                <a:cs typeface="Verdana"/>
                <a:sym typeface="Verdana"/>
              </a:rPr>
              <a:t>Goal</a:t>
            </a:r>
            <a:r>
              <a:rPr lang="en" sz="1700">
                <a:latin typeface="Verdana"/>
                <a:ea typeface="Verdana"/>
                <a:cs typeface="Verdana"/>
                <a:sym typeface="Verdana"/>
              </a:rPr>
              <a:t>: Performing Sentiment Analysis on Movie Reviews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4279" r="4279" t="0"/>
          <a:stretch/>
        </p:blipFill>
        <p:spPr>
          <a:xfrm>
            <a:off x="0" y="1633808"/>
            <a:ext cx="9144000" cy="142689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554250" y="3236125"/>
            <a:ext cx="3000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Steps required: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pre-processing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Exploration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Modelling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Model testing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509400" y="2913025"/>
            <a:ext cx="2125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Workflow for Problem 1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554250" y="1341300"/>
            <a:ext cx="33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83450" y="1187400"/>
            <a:ext cx="3444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Verdana"/>
                <a:ea typeface="Verdana"/>
                <a:cs typeface="Verdana"/>
                <a:sym typeface="Verdana"/>
              </a:rPr>
              <a:t>Goal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Data pre-processing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Step 1:Only the alphabets are kept from ‘review’ while filtering out everything else and then the alphabets are converted into lowercase.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Step 2: The most common words also known as stop words are removed from ‘review’.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Step 3: Lemmatization is performed on ‘review’.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Step 4: Stemming is performed on ‘review’.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325" y="1293050"/>
            <a:ext cx="4910851" cy="276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5041925" y="4188850"/>
            <a:ext cx="332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Snapshot of the data before pre-processing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63525"/>
            <a:ext cx="8229600" cy="600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Pre-processing: Text-cleaning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554250" y="1341300"/>
            <a:ext cx="330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41300"/>
            <a:ext cx="4165301" cy="276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5041925" y="4188850"/>
            <a:ext cx="332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Snapshot of the data before after text-cleaning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9475" y="1338575"/>
            <a:ext cx="4216699" cy="27662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768050" y="4188850"/>
            <a:ext cx="332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Verdana"/>
                <a:ea typeface="Verdana"/>
                <a:cs typeface="Verdana"/>
                <a:sym typeface="Verdana"/>
              </a:rPr>
              <a:t>Figure: Snapshot of the data before pre-processing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57200" y="939725"/>
            <a:ext cx="843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Verdana"/>
                <a:ea typeface="Verdana"/>
                <a:cs typeface="Verdana"/>
                <a:sym typeface="Verdana"/>
              </a:rPr>
              <a:t>Comparison between data[‘review’] before and after text-cleaning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PI-White">
  <a:themeElements>
    <a:clrScheme name="Custom 56">
      <a:dk1>
        <a:srgbClr val="000000"/>
      </a:dk1>
      <a:lt1>
        <a:srgbClr val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