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Inter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1bWVJRAOORlKMXmO4h1BJJDS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63870C-57DB-46AF-9846-5113A1F18B72}">
  <a:tblStyle styleId="{B963870C-57DB-46AF-9846-5113A1F18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aef4de15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aef4de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aef4de15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aef4de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aef4de15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aef4de1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aef4de15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aef4de1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aef4de1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4aef4de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aef4de15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aef4de1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aef4de15_1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4aef4de15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aef4de15_1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4aef4de15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4aef4de1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4aef4de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4aef4de15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4aef4de1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4aef4de15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4aef4de1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aef4de15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4aef4de1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4aef4de15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4aef4de1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aef4de15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4aef4de1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4aef4de15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4aef4de1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4aef4de15_2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4aef4de1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aef4de15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4aef4de1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4aef4de15_1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4aef4de1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aef4de15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aef4de1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aa8d883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aa8d88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e5a6399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e5a639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13" name="Google Shape;13;g104aef4de15_1_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104aef4de15_1_44"/>
          <p:cNvSpPr txBox="1"/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04aef4de15_1_44"/>
          <p:cNvSpPr txBox="1"/>
          <p:nvPr>
            <p:ph idx="1" type="subTitle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6" name="Google Shape;16;g104aef4de15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990601"/>
            <a:ext cx="3383439" cy="10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4aef4de15_1_92"/>
          <p:cNvSpPr txBox="1"/>
          <p:nvPr>
            <p:ph idx="12" type="sldNum"/>
          </p:nvPr>
        </p:nvSpPr>
        <p:spPr>
          <a:xfrm>
            <a:off x="1" y="6391657"/>
            <a:ext cx="61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g104aef4de15_1_92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aef4de15_1_95"/>
          <p:cNvSpPr txBox="1"/>
          <p:nvPr>
            <p:ph type="title"/>
          </p:nvPr>
        </p:nvSpPr>
        <p:spPr>
          <a:xfrm>
            <a:off x="609600" y="76200"/>
            <a:ext cx="1107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4aef4de15_1_95"/>
          <p:cNvSpPr txBox="1"/>
          <p:nvPr>
            <p:ph idx="1" type="body"/>
          </p:nvPr>
        </p:nvSpPr>
        <p:spPr>
          <a:xfrm>
            <a:off x="4523709" y="1524001"/>
            <a:ext cx="7058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indent="-355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g104aef4de15_1_95"/>
          <p:cNvSpPr txBox="1"/>
          <p:nvPr>
            <p:ph idx="2" type="body"/>
          </p:nvPr>
        </p:nvSpPr>
        <p:spPr>
          <a:xfrm>
            <a:off x="591890" y="1524000"/>
            <a:ext cx="3564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g104aef4de15_1_95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g104aef4de15_1_95"/>
          <p:cNvCxnSpPr/>
          <p:nvPr/>
        </p:nvCxnSpPr>
        <p:spPr>
          <a:xfrm rot="5400000">
            <a:off x="2447155" y="3581144"/>
            <a:ext cx="3810000" cy="21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g104aef4de15_1_95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>
  <p:cSld name="Title2">
    <p:bg>
      <p:bgPr>
        <a:solidFill>
          <a:srgbClr val="AB192D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g104aef4de15_1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200" y="990601"/>
            <a:ext cx="3383437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104aef4de15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104aef4de15_1_49"/>
          <p:cNvSpPr txBox="1"/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04aef4de15_1_49"/>
          <p:cNvSpPr txBox="1"/>
          <p:nvPr>
            <p:ph idx="1" type="subTitle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104aef4de15_1_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66131" y="1066834"/>
            <a:ext cx="4459738" cy="442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4aef4de15_1_5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g104aef4de15_1_56"/>
          <p:cNvSpPr txBox="1"/>
          <p:nvPr>
            <p:ph type="title"/>
          </p:nvPr>
        </p:nvSpPr>
        <p:spPr>
          <a:xfrm>
            <a:off x="625475" y="1447800"/>
            <a:ext cx="9144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sz="4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04aef4de15_1_56"/>
          <p:cNvSpPr txBox="1"/>
          <p:nvPr>
            <p:ph idx="1" type="body"/>
          </p:nvPr>
        </p:nvSpPr>
        <p:spPr>
          <a:xfrm>
            <a:off x="625475" y="31242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g104aef4de15_1_56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g104aef4de15_1_56"/>
          <p:cNvSpPr txBox="1"/>
          <p:nvPr>
            <p:ph idx="11" type="ftr"/>
          </p:nvPr>
        </p:nvSpPr>
        <p:spPr>
          <a:xfrm>
            <a:off x="625475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greyWatermark-20.png" id="30" name="Google Shape;30;g104aef4de15_1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4aef4de15_1_63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104aef4de15_1_63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g104aef4de15_1_63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04aef4de15_1_63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4aef4de15_1_68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104aef4de15_1_68"/>
          <p:cNvSpPr txBox="1"/>
          <p:nvPr>
            <p:ph idx="1" type="body"/>
          </p:nvPr>
        </p:nvSpPr>
        <p:spPr>
          <a:xfrm>
            <a:off x="10160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g104aef4de15_1_68"/>
          <p:cNvSpPr txBox="1"/>
          <p:nvPr>
            <p:ph idx="2" type="body"/>
          </p:nvPr>
        </p:nvSpPr>
        <p:spPr>
          <a:xfrm>
            <a:off x="61976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g104aef4de15_1_68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g104aef4de15_1_68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4aef4de15_1_74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104aef4de15_1_74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g104aef4de15_1_74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4aef4de15_1_78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04aef4de15_1_78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104aef4de15_1_78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104aef4de15_1_78"/>
          <p:cNvSpPr/>
          <p:nvPr>
            <p:ph idx="2" type="pic"/>
          </p:nvPr>
        </p:nvSpPr>
        <p:spPr>
          <a:xfrm>
            <a:off x="609600" y="1524000"/>
            <a:ext cx="78231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g104aef4de15_1_78"/>
          <p:cNvSpPr txBox="1"/>
          <p:nvPr>
            <p:ph idx="1" type="body"/>
          </p:nvPr>
        </p:nvSpPr>
        <p:spPr>
          <a:xfrm>
            <a:off x="8737600" y="1524000"/>
            <a:ext cx="2844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4aef4de15_1_84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04aef4de15_1_84"/>
          <p:cNvSpPr txBox="1"/>
          <p:nvPr>
            <p:ph idx="1" type="body"/>
          </p:nvPr>
        </p:nvSpPr>
        <p:spPr>
          <a:xfrm>
            <a:off x="1016000" y="1496736"/>
            <a:ext cx="487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g104aef4de15_1_84"/>
          <p:cNvSpPr txBox="1"/>
          <p:nvPr>
            <p:ph idx="2" type="body"/>
          </p:nvPr>
        </p:nvSpPr>
        <p:spPr>
          <a:xfrm>
            <a:off x="10160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g104aef4de15_1_84"/>
          <p:cNvSpPr txBox="1"/>
          <p:nvPr>
            <p:ph idx="3" type="body"/>
          </p:nvPr>
        </p:nvSpPr>
        <p:spPr>
          <a:xfrm>
            <a:off x="6197600" y="1496736"/>
            <a:ext cx="487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g104aef4de15_1_84"/>
          <p:cNvSpPr txBox="1"/>
          <p:nvPr>
            <p:ph idx="4" type="body"/>
          </p:nvPr>
        </p:nvSpPr>
        <p:spPr>
          <a:xfrm>
            <a:off x="61976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g104aef4de15_1_84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g104aef4de15_1_84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4aef4de15_1_37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g104aef4de15_1_37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g104aef4de15_1_37"/>
          <p:cNvSpPr txBox="1"/>
          <p:nvPr>
            <p:ph idx="12" type="sldNum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g104aef4de15_1_37"/>
          <p:cNvSpPr/>
          <p:nvPr/>
        </p:nvSpPr>
        <p:spPr>
          <a:xfrm>
            <a:off x="609600" y="1234967"/>
            <a:ext cx="11582400" cy="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g104aef4de15_1_37"/>
          <p:cNvSpPr txBox="1"/>
          <p:nvPr/>
        </p:nvSpPr>
        <p:spPr>
          <a:xfrm>
            <a:off x="7315200" y="6400800"/>
            <a:ext cx="44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/>
          </a:p>
        </p:txBody>
      </p:sp>
      <p:sp>
        <p:nvSpPr>
          <p:cNvPr id="11" name="Google Shape;11;g104aef4de15_1_37"/>
          <p:cNvSpPr txBox="1"/>
          <p:nvPr>
            <p:ph idx="11" type="ftr"/>
          </p:nvPr>
        </p:nvSpPr>
        <p:spPr>
          <a:xfrm>
            <a:off x="609600" y="640080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1042575" y="2880825"/>
            <a:ext cx="1075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Sales of Walmart Store</a:t>
            </a:r>
            <a:endParaRPr sz="5444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609600" y="4293575"/>
            <a:ext cx="109356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                                 </a:t>
            </a:r>
            <a:r>
              <a:rPr lang="en-US"/>
              <a:t>—— </a:t>
            </a:r>
            <a:r>
              <a:rPr lang="en-US"/>
              <a:t>Xiuhan Li</a:t>
            </a:r>
            <a:r>
              <a:rPr lang="en-US"/>
              <a:t>, Enbo Tian, </a:t>
            </a:r>
            <a:r>
              <a:rPr lang="en-US"/>
              <a:t>Ziyang Xu</a:t>
            </a:r>
            <a:r>
              <a:rPr lang="en-US"/>
              <a:t> </a:t>
            </a:r>
            <a:endParaRPr/>
          </a:p>
          <a:p>
            <a:pPr indent="0" lvl="0" marL="36576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                                T</a:t>
            </a:r>
            <a:r>
              <a:rPr lang="en-US"/>
              <a:t>eam 6</a:t>
            </a:r>
            <a:endParaRPr/>
          </a:p>
          <a:p>
            <a:pPr indent="0" lvl="0" marL="36576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DS 502/MA 543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Weekly Sales - Date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51" y="1503430"/>
            <a:ext cx="8140649" cy="449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2850574" y="6021830"/>
            <a:ext cx="43683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of store 1-5 from 2010-02-05 to 2012-11-01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aef4de15_1_11"/>
          <p:cNvSpPr txBox="1"/>
          <p:nvPr>
            <p:ph type="title"/>
          </p:nvPr>
        </p:nvSpPr>
        <p:spPr>
          <a:xfrm>
            <a:off x="838200" y="83850"/>
            <a:ext cx="9649800" cy="94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different time series plot (store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30,33,36,38,43</a:t>
            </a:r>
            <a:r>
              <a:rPr lang="en-US"/>
              <a:t>)</a:t>
            </a:r>
            <a:endParaRPr/>
          </a:p>
        </p:txBody>
      </p:sp>
      <p:pic>
        <p:nvPicPr>
          <p:cNvPr id="144" name="Google Shape;144;g104aef4de15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24335" cy="355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04aef4de15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325" y="67000"/>
            <a:ext cx="5623349" cy="341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04aef4de15_1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88" y="3550610"/>
            <a:ext cx="5623350" cy="31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04aef4de15_1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325" y="3672925"/>
            <a:ext cx="5623350" cy="33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Weekly Sales – Continuous features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48898"/>
          <a:stretch/>
        </p:blipFill>
        <p:spPr>
          <a:xfrm>
            <a:off x="5839450" y="1367275"/>
            <a:ext cx="4716624" cy="48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51102" l="0" r="0" t="0"/>
          <a:stretch/>
        </p:blipFill>
        <p:spPr>
          <a:xfrm>
            <a:off x="625475" y="1367275"/>
            <a:ext cx="4825146" cy="47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2185448" y="6226083"/>
            <a:ext cx="1497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plot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496989" y="6226083"/>
            <a:ext cx="1497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plot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Heatmap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75" y="1283475"/>
            <a:ext cx="6094975" cy="5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294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missing value: drop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Categorical variable: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─"/>
            </a:pPr>
            <a:r>
              <a:rPr lang="en-US"/>
              <a:t>Date: divide it into year/month/week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─"/>
            </a:pPr>
            <a:r>
              <a:rPr lang="en-US"/>
              <a:t>Holiday flag: 0/1 label</a:t>
            </a:r>
            <a:endParaRPr/>
          </a:p>
          <a:p>
            <a:pPr indent="0" lvl="0" marL="5943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selection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outlier deduction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aef4de15_1_20"/>
          <p:cNvSpPr txBox="1"/>
          <p:nvPr>
            <p:ph type="title"/>
          </p:nvPr>
        </p:nvSpPr>
        <p:spPr>
          <a:xfrm>
            <a:off x="958750" y="189500"/>
            <a:ext cx="10515600" cy="52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for Store 1</a:t>
            </a:r>
            <a:endParaRPr/>
          </a:p>
        </p:txBody>
      </p:sp>
      <p:sp>
        <p:nvSpPr>
          <p:cNvPr id="174" name="Google Shape;174;g104aef4de15_1_20"/>
          <p:cNvSpPr txBox="1"/>
          <p:nvPr>
            <p:ph idx="1" type="body"/>
          </p:nvPr>
        </p:nvSpPr>
        <p:spPr>
          <a:xfrm>
            <a:off x="1058125" y="717200"/>
            <a:ext cx="10515600" cy="41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Sales~ holiday + </a:t>
            </a:r>
            <a:r>
              <a:rPr lang="en-US"/>
              <a:t>temperature</a:t>
            </a:r>
            <a:r>
              <a:rPr lang="en-US"/>
              <a:t> + </a:t>
            </a:r>
            <a:r>
              <a:rPr lang="en-US"/>
              <a:t>fuel price</a:t>
            </a:r>
            <a:r>
              <a:rPr lang="en-US"/>
              <a:t> + CPI + unemployment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104aef4de15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75" y="1347601"/>
            <a:ext cx="9433801" cy="5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aef4de15_1_32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ANOVA table for Store 1</a:t>
            </a:r>
            <a:endParaRPr/>
          </a:p>
        </p:txBody>
      </p:sp>
      <p:pic>
        <p:nvPicPr>
          <p:cNvPr id="181" name="Google Shape;181;g104aef4de15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0" y="1398625"/>
            <a:ext cx="11802701" cy="35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aef4de15_1_26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other Stores Reject H0 </a:t>
            </a:r>
            <a:endParaRPr/>
          </a:p>
        </p:txBody>
      </p:sp>
      <p:sp>
        <p:nvSpPr>
          <p:cNvPr id="187" name="Google Shape;187;g104aef4de15_1_26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47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 β</a:t>
            </a:r>
            <a:r>
              <a:rPr baseline="-25000" lang="en-US" sz="47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lang="en-US"/>
              <a:t>  vs 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47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 β</a:t>
            </a:r>
            <a:r>
              <a:rPr baseline="-25000" lang="en-US" sz="47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≠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					X			X^2			logX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holiday :				13			NA				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temperature:	 	21			21				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fuel price:			5			5				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CPI:					21			21				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unemployment: 	15			15				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aef4de15_2_0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ANOVA for all stores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(Find significant factors and </a:t>
            </a:r>
            <a:r>
              <a:rPr lang="en-US"/>
              <a:t>interactions</a:t>
            </a:r>
            <a:r>
              <a:rPr lang="en-US"/>
              <a:t>)</a:t>
            </a:r>
            <a:endParaRPr/>
          </a:p>
        </p:txBody>
      </p:sp>
      <p:pic>
        <p:nvPicPr>
          <p:cNvPr id="193" name="Google Shape;193;g104aef4de1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51252"/>
            <a:ext cx="10774249" cy="509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aef4de15_1_135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Fitted Model</a:t>
            </a:r>
            <a:endParaRPr/>
          </a:p>
        </p:txBody>
      </p:sp>
      <p:sp>
        <p:nvSpPr>
          <p:cNvPr id="199" name="Google Shape;199;g104aef4de15_1_135"/>
          <p:cNvSpPr txBox="1"/>
          <p:nvPr>
            <p:ph idx="1" type="body"/>
          </p:nvPr>
        </p:nvSpPr>
        <p:spPr>
          <a:xfrm>
            <a:off x="609600" y="1524000"/>
            <a:ext cx="114087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71550" lvl="0" marL="9715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formula = sales ~ store + date + holiday + temperature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971550" lvl="0" marL="1428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+ unemployment + temperature:fuelprice + fuelprice:CPI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971550" lvl="0" marL="1428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+ temperature:unemployment + holiday:temperature:CPI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971550" lvl="0" marL="14287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+ fuelprice:CPI:unemployment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971550" lvl="0" marL="9715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Exploration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Feature Engineering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Conclusion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4aef4de15_1_161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anova table</a:t>
            </a:r>
            <a:endParaRPr/>
          </a:p>
        </p:txBody>
      </p:sp>
      <p:sp>
        <p:nvSpPr>
          <p:cNvPr id="205" name="Google Shape;205;g104aef4de15_1_161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104aef4de15_1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1424224"/>
            <a:ext cx="11126275" cy="4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4aef4de15_1_167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4aef4de15_1_167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104aef4de15_1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-34637"/>
            <a:ext cx="7181400" cy="692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4aef4de15_1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675" y="-34625"/>
            <a:ext cx="68753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04aef4de15_1_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115" y="935150"/>
            <a:ext cx="10344261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4aef4de15_2_5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Based method</a:t>
            </a:r>
            <a:endParaRPr/>
          </a:p>
        </p:txBody>
      </p:sp>
      <p:sp>
        <p:nvSpPr>
          <p:cNvPr id="221" name="Google Shape;221;g104aef4de15_2_5"/>
          <p:cNvSpPr txBox="1"/>
          <p:nvPr>
            <p:ph idx="1" type="body"/>
          </p:nvPr>
        </p:nvSpPr>
        <p:spPr>
          <a:xfrm>
            <a:off x="792900" y="1654325"/>
            <a:ext cx="10606200" cy="28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pre-processing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</a:t>
            </a:r>
            <a:r>
              <a:rPr lang="en-US"/>
              <a:t>ecision tree 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Random</a:t>
            </a:r>
            <a:r>
              <a:rPr lang="en-US"/>
              <a:t> </a:t>
            </a:r>
            <a:r>
              <a:rPr lang="en-US"/>
              <a:t>forest </a:t>
            </a:r>
            <a:r>
              <a:rPr lang="en-US"/>
              <a:t>regressor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4aef4de15_2_12"/>
          <p:cNvSpPr txBox="1"/>
          <p:nvPr>
            <p:ph type="title"/>
          </p:nvPr>
        </p:nvSpPr>
        <p:spPr>
          <a:xfrm>
            <a:off x="593775" y="547275"/>
            <a:ext cx="3900000" cy="53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Detecting outliers</a:t>
            </a:r>
            <a:endParaRPr/>
          </a:p>
        </p:txBody>
      </p:sp>
      <p:sp>
        <p:nvSpPr>
          <p:cNvPr id="227" name="Google Shape;227;g104aef4de15_2_12"/>
          <p:cNvSpPr txBox="1"/>
          <p:nvPr>
            <p:ph idx="1" type="body"/>
          </p:nvPr>
        </p:nvSpPr>
        <p:spPr>
          <a:xfrm>
            <a:off x="838200" y="1825625"/>
            <a:ext cx="4107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/>
              <a:t>our numerical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Temperature, Unemployment has outliers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104aef4de15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975" y="149437"/>
            <a:ext cx="6522699" cy="65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4aef4de15_2_19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D</a:t>
            </a:r>
            <a:r>
              <a:rPr lang="en-US" sz="2800"/>
              <a:t>ropping outliers</a:t>
            </a:r>
            <a:endParaRPr/>
          </a:p>
        </p:txBody>
      </p:sp>
      <p:sp>
        <p:nvSpPr>
          <p:cNvPr id="234" name="Google Shape;234;g104aef4de15_2_19"/>
          <p:cNvSpPr txBox="1"/>
          <p:nvPr>
            <p:ph idx="1" type="body"/>
          </p:nvPr>
        </p:nvSpPr>
        <p:spPr>
          <a:xfrm>
            <a:off x="537725" y="1791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4.5 &lt; </a:t>
            </a:r>
            <a:r>
              <a:rPr lang="en-US"/>
              <a:t>Unemployment &lt; 10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Temperature &gt; 10</a:t>
            </a:r>
            <a:endParaRPr/>
          </a:p>
        </p:txBody>
      </p:sp>
      <p:pic>
        <p:nvPicPr>
          <p:cNvPr id="235" name="Google Shape;235;g104aef4de15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00" y="125444"/>
            <a:ext cx="6150574" cy="618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aef4de15_2_25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/>
              <a:t>ecision Tree Regressor</a:t>
            </a:r>
            <a:endParaRPr/>
          </a:p>
        </p:txBody>
      </p:sp>
      <p:sp>
        <p:nvSpPr>
          <p:cNvPr id="241" name="Google Shape;241;g104aef4de15_2_25"/>
          <p:cNvSpPr txBox="1"/>
          <p:nvPr>
            <p:ph idx="1" type="body"/>
          </p:nvPr>
        </p:nvSpPr>
        <p:spPr>
          <a:xfrm>
            <a:off x="609600" y="1524000"/>
            <a:ext cx="109728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</a:t>
            </a:r>
            <a:r>
              <a:rPr lang="en-US"/>
              <a:t> 1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900"/>
              <a:t>X = Store, Fuel_Pric, CPI, Unemployment, day, month, year</a:t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900"/>
              <a:t>Y = Weekly_Sales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</a:t>
            </a:r>
            <a:r>
              <a:rPr lang="en-US"/>
              <a:t> 2</a:t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900"/>
              <a:t>X1 = Store, Holiday_Flag, Temperature, Fuel_Price, CPI, Unemployment, week</a:t>
            </a:r>
            <a:endParaRPr sz="1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900"/>
              <a:t>Y1 = Weekly_Sales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3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X2 = Store, Holiday_Flag, Temperature, Fuel_Price, CPI, Unemployment, day, month, year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Y2 = Weekly_Sales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4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X3 = Store, Fuel_Price, CPI, Unemployment, week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Y3 = Weekly_Sales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4aef4de15_2_38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esult</a:t>
            </a:r>
            <a:endParaRPr/>
          </a:p>
        </p:txBody>
      </p:sp>
      <p:sp>
        <p:nvSpPr>
          <p:cNvPr id="247" name="Google Shape;247;g104aef4de15_2_38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un each dataset 10 times and collect the mean of the result</a:t>
            </a:r>
            <a:endParaRPr/>
          </a:p>
        </p:txBody>
      </p:sp>
      <p:graphicFrame>
        <p:nvGraphicFramePr>
          <p:cNvPr id="248" name="Google Shape;248;g104aef4de15_2_38"/>
          <p:cNvGraphicFramePr/>
          <p:nvPr/>
        </p:nvGraphicFramePr>
        <p:xfrm>
          <a:off x="808750" y="24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{B963870C-57DB-46AF-9846-5113A1F18B72}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7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 1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Model</a:t>
                      </a:r>
                      <a:r>
                        <a:rPr lang="en-US" sz="1800"/>
                        <a:t> 3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Model 4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 Absolute Error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93064.97011749116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88000.57741784453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83553.90086042402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90007.57056537102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 Squared Error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38114403683.25368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26234356663.645645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35680608597.37248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25715349607.4352</a:t>
                      </a:r>
                      <a:endParaRPr b="1" sz="14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Root Mean Squared Error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195182.4103547676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161934.62623030384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188863.04092204274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160336.96776159544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aef4de15_2_74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Random Forest Regressor</a:t>
            </a:r>
            <a:endParaRPr/>
          </a:p>
        </p:txBody>
      </p:sp>
      <p:sp>
        <p:nvSpPr>
          <p:cNvPr id="254" name="Google Shape;254;g104aef4de15_2_74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Set ‘Store’ as a dummy variable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X = Store(1-45), Holiday_Flag , Temperature, Fuel_Price, CPI, Unemployment, Week, day, month, year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Y = Weekly_Sales</a:t>
            </a: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4aef4de15_2_66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260" name="Google Shape;260;g104aef4de15_2_66"/>
          <p:cNvSpPr txBox="1"/>
          <p:nvPr>
            <p:ph idx="1" type="body"/>
          </p:nvPr>
        </p:nvSpPr>
        <p:spPr>
          <a:xfrm>
            <a:off x="609600" y="1104900"/>
            <a:ext cx="50982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g104aef4de15_2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950" y="2011150"/>
            <a:ext cx="6150350" cy="367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g104aef4de15_2_66"/>
          <p:cNvGraphicFramePr/>
          <p:nvPr/>
        </p:nvGraphicFramePr>
        <p:xfrm>
          <a:off x="462875" y="221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{B963870C-57DB-46AF-9846-5113A1F18B72}</a:tableStyleId>
              </a:tblPr>
              <a:tblGrid>
                <a:gridCol w="2695825"/>
                <a:gridCol w="2695825"/>
              </a:tblGrid>
              <a:tr h="109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 Absolute Error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62622.03008127209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 Squared Error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13934606067.935745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Root Mean Squared Error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118044.93241107704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g104aef4de15_2_66"/>
          <p:cNvSpPr txBox="1"/>
          <p:nvPr/>
        </p:nvSpPr>
        <p:spPr>
          <a:xfrm>
            <a:off x="9129725" y="5686525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 predict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g104aef4de15_2_66"/>
          <p:cNvSpPr txBox="1"/>
          <p:nvPr/>
        </p:nvSpPr>
        <p:spPr>
          <a:xfrm>
            <a:off x="5959350" y="3152572"/>
            <a:ext cx="2733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Ytest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aef4de15_2_84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</a:t>
            </a:r>
            <a:r>
              <a:rPr lang="en-US"/>
              <a:t>Comparison</a:t>
            </a:r>
            <a:endParaRPr/>
          </a:p>
        </p:txBody>
      </p:sp>
      <p:graphicFrame>
        <p:nvGraphicFramePr>
          <p:cNvPr id="270" name="Google Shape;270;g104aef4de15_2_84"/>
          <p:cNvGraphicFramePr/>
          <p:nvPr/>
        </p:nvGraphicFramePr>
        <p:xfrm>
          <a:off x="413050" y="24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{B963870C-57DB-46AF-9846-5113A1F18B72}</a:tableStyleId>
              </a:tblPr>
              <a:tblGrid>
                <a:gridCol w="2511400"/>
                <a:gridCol w="2626425"/>
                <a:gridCol w="3072125"/>
                <a:gridCol w="3155950"/>
              </a:tblGrid>
              <a:tr h="74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Decision Tree Regressor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Random Forest </a:t>
                      </a: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Regressor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 Absolute Error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.7503e+4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9.0007e+4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6.2622e+4</a:t>
                      </a:r>
                      <a:endParaRPr b="1" sz="18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 Squared Error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1.176e+10 </a:t>
                      </a:r>
                      <a:endParaRPr b="1" sz="18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2.5715e+10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1.3934e+10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Root Mean Squared Error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1.06831e+5</a:t>
                      </a:r>
                      <a:endParaRPr b="1" sz="18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1.6033e+5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1.18044e+5</a:t>
                      </a:r>
                      <a:endParaRPr sz="18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●"/>
            </a:pPr>
            <a:r>
              <a:rPr b="1" i="0" lang="en-US" sz="2700">
                <a:latin typeface="Inter"/>
                <a:ea typeface="Inter"/>
                <a:cs typeface="Inter"/>
                <a:sym typeface="Inter"/>
              </a:rPr>
              <a:t>Da</a:t>
            </a: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ta</a:t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○"/>
            </a:pPr>
            <a:r>
              <a:rPr lang="en-US" sz="2300">
                <a:latin typeface="Inter"/>
                <a:ea typeface="Inter"/>
                <a:cs typeface="Inter"/>
                <a:sym typeface="Inter"/>
              </a:rPr>
              <a:t>Historical data for 45 Walmart store located in different regions that covers sales from 2010-02-05 to 2012-11-01.</a:t>
            </a:r>
            <a:endParaRPr sz="2300"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●"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Data shape</a:t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○"/>
            </a:pPr>
            <a:r>
              <a:rPr lang="en-US" sz="2300">
                <a:latin typeface="Inter"/>
                <a:ea typeface="Inter"/>
                <a:cs typeface="Inter"/>
                <a:sym typeface="Inter"/>
              </a:rPr>
              <a:t>8 features, </a:t>
            </a:r>
            <a:r>
              <a:rPr lang="en-US" sz="2300">
                <a:latin typeface="Inter"/>
                <a:ea typeface="Inter"/>
                <a:cs typeface="Inter"/>
                <a:sym typeface="Inter"/>
              </a:rPr>
              <a:t>6435 records.</a:t>
            </a:r>
            <a:endParaRPr sz="2300"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●"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Goal</a:t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○"/>
            </a:pPr>
            <a:r>
              <a:rPr b="0" i="0" lang="en-US" sz="2300">
                <a:latin typeface="Inter"/>
                <a:ea typeface="Inter"/>
                <a:cs typeface="Inter"/>
                <a:sym typeface="Inter"/>
              </a:rPr>
              <a:t>predict the weekly sale.</a:t>
            </a:r>
            <a:endParaRPr sz="2300"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Inter"/>
              <a:buChar char="●"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Task</a:t>
            </a:r>
            <a:endParaRPr b="1" sz="2300">
              <a:latin typeface="Inter"/>
              <a:ea typeface="Inter"/>
              <a:cs typeface="Inter"/>
              <a:sym typeface="Inter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Inter"/>
              <a:buChar char="○"/>
            </a:pPr>
            <a:r>
              <a:rPr lang="en-US" sz="2300">
                <a:latin typeface="Inter"/>
                <a:ea typeface="Inter"/>
                <a:cs typeface="Inter"/>
                <a:sym typeface="Inter"/>
              </a:rPr>
              <a:t>Regression</a:t>
            </a:r>
            <a:endParaRPr sz="2300"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●"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Models</a:t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○"/>
            </a:pPr>
            <a:r>
              <a:rPr lang="en-US" sz="2300">
                <a:latin typeface="Inter"/>
                <a:ea typeface="Inter"/>
                <a:cs typeface="Inter"/>
                <a:sym typeface="Inter"/>
              </a:rPr>
              <a:t>Linear regression, Decision Tree Regressor, Random Forest Regressor.</a:t>
            </a:r>
            <a:endParaRPr sz="23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4aef4de15_1_109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pic>
        <p:nvPicPr>
          <p:cNvPr id="276" name="Google Shape;276;g104aef4de15_1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15" y="1431325"/>
            <a:ext cx="7112314" cy="3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4aef4de15_1_115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pic>
        <p:nvPicPr>
          <p:cNvPr id="282" name="Google Shape;282;g104aef4de15_1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50" y="3599925"/>
            <a:ext cx="10791151" cy="9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04aef4de15_1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50" y="1342379"/>
            <a:ext cx="10791150" cy="5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04aef4de15_1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150" y="1852775"/>
            <a:ext cx="10791151" cy="129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04aef4de15_1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5123200"/>
            <a:ext cx="10791150" cy="83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4aef4de15_1_125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91" name="Google Shape;291;g104aef4de15_1_125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https://www.kaggle.com/rutuspatel/walmart-dataset-retail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Store: the store number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Date: the week of sales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Holiday_Flag</a:t>
            </a:r>
            <a:r>
              <a:rPr lang="en-US" sz="2600">
                <a:latin typeface="Inter"/>
                <a:ea typeface="Inter"/>
                <a:cs typeface="Inter"/>
                <a:sym typeface="Inter"/>
              </a:rPr>
              <a:t>:</a:t>
            </a: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 whether the week is a special holiday week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Temperature: Temperature on the day of sale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Fuel_Price</a:t>
            </a:r>
            <a:r>
              <a:rPr lang="en-US" sz="2600">
                <a:latin typeface="Inter"/>
                <a:ea typeface="Inter"/>
                <a:cs typeface="Inter"/>
                <a:sym typeface="Inter"/>
              </a:rPr>
              <a:t>:</a:t>
            </a: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 Cost of fuel in the region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CPI – Prevailing: consumer price index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Unemployment: Prevailing unemployment rate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•"/>
            </a:pP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Weekly_Sales</a:t>
            </a:r>
            <a:r>
              <a:rPr lang="en-US" sz="2600">
                <a:latin typeface="Inter"/>
                <a:ea typeface="Inter"/>
                <a:cs typeface="Inter"/>
                <a:sym typeface="Inter"/>
              </a:rPr>
              <a:t>:</a:t>
            </a:r>
            <a:r>
              <a:rPr b="0" i="0" lang="en-US" sz="2600">
                <a:latin typeface="Inter"/>
                <a:ea typeface="Inter"/>
                <a:cs typeface="Inter"/>
                <a:sym typeface="Inter"/>
              </a:rPr>
              <a:t> sales for the given store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aa8d883d_0_2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9" name="Google Shape;99;gcfaa8d883d_0_2"/>
          <p:cNvSpPr txBox="1"/>
          <p:nvPr>
            <p:ph idx="1" type="body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cfaa8d883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25150"/>
            <a:ext cx="7729400" cy="53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Weekly Sales - Store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28462"/>
            <a:ext cx="68675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2585987" y="6123543"/>
            <a:ext cx="4244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 of weekly sales and store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Weekly Sales – Holiday Flag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22062"/>
            <a:ext cx="5282298" cy="4062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1661427" y="5984552"/>
            <a:ext cx="4244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 of weekly sales and holiday flag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Weekly Sales - Date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55784" l="0" r="0" t="0"/>
          <a:stretch/>
        </p:blipFill>
        <p:spPr>
          <a:xfrm>
            <a:off x="465137" y="2077720"/>
            <a:ext cx="11058525" cy="229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838200" y="5020905"/>
            <a:ext cx="416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average sales is counted by the sales grouped by date, and calculate the average sales among stores.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3618698" y="4325521"/>
            <a:ext cx="38505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 from 2010-02-05 to 2012-11-01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04e5a6399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00" y="1614700"/>
            <a:ext cx="6881449" cy="31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4e5a63996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0176" y="3438346"/>
            <a:ext cx="3663950" cy="25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4e5a63996_1_0"/>
          <p:cNvSpPr txBox="1"/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Weekly Sales - Date</a:t>
            </a:r>
            <a:endParaRPr/>
          </a:p>
        </p:txBody>
      </p:sp>
      <p:sp>
        <p:nvSpPr>
          <p:cNvPr id="130" name="Google Shape;130;g104e5a63996_1_0"/>
          <p:cNvSpPr txBox="1"/>
          <p:nvPr/>
        </p:nvSpPr>
        <p:spPr>
          <a:xfrm>
            <a:off x="2665698" y="4757734"/>
            <a:ext cx="385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histogram of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n-US">
                <a:solidFill>
                  <a:schemeClr val="dk1"/>
                </a:solidFill>
              </a:rPr>
              <a:t>versus week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04e5a63996_1_0"/>
          <p:cNvSpPr txBox="1"/>
          <p:nvPr/>
        </p:nvSpPr>
        <p:spPr>
          <a:xfrm>
            <a:off x="8236448" y="3032309"/>
            <a:ext cx="385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histogram of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n-US">
                <a:solidFill>
                  <a:schemeClr val="dk1"/>
                </a:solidFill>
              </a:rPr>
              <a:t>versus month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2021-11-29T20:42:05Z</dcterms:created>
  <dc:creator>li xiuhan</dc:creator>
</cp:coreProperties>
</file>