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86" r:id="rId5"/>
    <p:sldId id="287" r:id="rId6"/>
    <p:sldId id="288" r:id="rId7"/>
    <p:sldId id="291" r:id="rId8"/>
    <p:sldId id="292" r:id="rId9"/>
    <p:sldId id="293" r:id="rId10"/>
    <p:sldId id="290" r:id="rId11"/>
    <p:sldId id="289" r:id="rId12"/>
    <p:sldId id="294" r:id="rId13"/>
    <p:sldId id="295" r:id="rId14"/>
    <p:sldId id="304" r:id="rId15"/>
    <p:sldId id="302" r:id="rId16"/>
    <p:sldId id="305" r:id="rId17"/>
    <p:sldId id="296" r:id="rId18"/>
    <p:sldId id="306" r:id="rId19"/>
    <p:sldId id="297" r:id="rId20"/>
    <p:sldId id="307" r:id="rId21"/>
    <p:sldId id="298" r:id="rId22"/>
    <p:sldId id="299" r:id="rId23"/>
    <p:sldId id="300" r:id="rId24"/>
    <p:sldId id="301" r:id="rId25"/>
    <p:sldId id="311" r:id="rId26"/>
    <p:sldId id="308" r:id="rId27"/>
    <p:sldId id="310" r:id="rId28"/>
    <p:sldId id="312" r:id="rId29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00"/>
    <a:srgbClr val="FFFFFF"/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기차 예매 프로그램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803073"/>
            <a:ext cx="9917184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2020.12.16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컨버전스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응용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엔지니어링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266366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/>
              <a:t>UML</a:t>
            </a:r>
            <a:endParaRPr lang="ko-KR" altLang="en-US" sz="5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E01BF17-E4E5-441E-85B9-EE7A69C2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69771"/>
            <a:ext cx="9448800" cy="12482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 Sequence Diagram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14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B2F6CF-DFD6-4411-9672-5AF6A84C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47" y="1915861"/>
            <a:ext cx="6893305" cy="46881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Case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03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18A7697-08EE-45BD-89A1-20D28BAD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09" y="1923375"/>
            <a:ext cx="9462781" cy="46293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89855A-0B2F-4836-ABFC-36C1A2EE4117}"/>
              </a:ext>
            </a:extLst>
          </p:cNvPr>
          <p:cNvGrpSpPr/>
          <p:nvPr/>
        </p:nvGrpSpPr>
        <p:grpSpPr>
          <a:xfrm>
            <a:off x="8657439" y="1923376"/>
            <a:ext cx="3348077" cy="2808016"/>
            <a:chOff x="8657439" y="1923376"/>
            <a:chExt cx="3348077" cy="28080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1F2909-D438-4138-AC99-D4CDDDB042CE}"/>
                </a:ext>
              </a:extLst>
            </p:cNvPr>
            <p:cNvSpPr/>
            <p:nvPr/>
          </p:nvSpPr>
          <p:spPr>
            <a:xfrm>
              <a:off x="8657439" y="1923376"/>
              <a:ext cx="1753299" cy="2808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말풍선: 모서리가 둥근 사각형 10">
              <a:extLst>
                <a:ext uri="{FF2B5EF4-FFF2-40B4-BE49-F238E27FC236}">
                  <a16:creationId xmlns:a16="http://schemas.microsoft.com/office/drawing/2014/main" id="{AD664636-0AF9-44FE-A309-FCC480B43956}"/>
                </a:ext>
              </a:extLst>
            </p:cNvPr>
            <p:cNvSpPr/>
            <p:nvPr/>
          </p:nvSpPr>
          <p:spPr>
            <a:xfrm>
              <a:off x="9900671" y="2822994"/>
              <a:ext cx="2104845" cy="1648338"/>
            </a:xfrm>
            <a:prstGeom prst="wedgeRoundRectCallout">
              <a:avLst>
                <a:gd name="adj1" fmla="val -51398"/>
                <a:gd name="adj2" fmla="val -76555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TrainAPI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OpenAPI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로부터 데이터를 가져오는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D50EAF0-4253-4662-8E16-7F62B3F244C3}"/>
              </a:ext>
            </a:extLst>
          </p:cNvPr>
          <p:cNvGrpSpPr/>
          <p:nvPr/>
        </p:nvGrpSpPr>
        <p:grpSpPr>
          <a:xfrm>
            <a:off x="6941426" y="1923376"/>
            <a:ext cx="3885964" cy="4629357"/>
            <a:chOff x="6941426" y="1923376"/>
            <a:chExt cx="3885964" cy="462935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A68AFA-41A2-4ACD-B83B-270EDFBF407B}"/>
                </a:ext>
              </a:extLst>
            </p:cNvPr>
            <p:cNvSpPr/>
            <p:nvPr/>
          </p:nvSpPr>
          <p:spPr>
            <a:xfrm>
              <a:off x="6941426" y="1923376"/>
              <a:ext cx="1581790" cy="3227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3BE08534-9CA0-4EFD-AF3C-31BAA6E9922B}"/>
                </a:ext>
              </a:extLst>
            </p:cNvPr>
            <p:cNvSpPr/>
            <p:nvPr/>
          </p:nvSpPr>
          <p:spPr>
            <a:xfrm>
              <a:off x="8722545" y="4904395"/>
              <a:ext cx="2104845" cy="1648338"/>
            </a:xfrm>
            <a:prstGeom prst="wedgeRoundRectCallout">
              <a:avLst>
                <a:gd name="adj1" fmla="val -88065"/>
                <a:gd name="adj2" fmla="val -10810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TrainDAO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접속하여 데이터를 관리하는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6AC723E-5B91-4215-B964-CE5118DE1ACA}"/>
              </a:ext>
            </a:extLst>
          </p:cNvPr>
          <p:cNvGrpSpPr/>
          <p:nvPr/>
        </p:nvGrpSpPr>
        <p:grpSpPr>
          <a:xfrm>
            <a:off x="4820409" y="1924774"/>
            <a:ext cx="3424022" cy="4593472"/>
            <a:chOff x="4820409" y="1924774"/>
            <a:chExt cx="3424022" cy="459347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4A8522-961D-41CC-BB91-2D5D1C662103}"/>
                </a:ext>
              </a:extLst>
            </p:cNvPr>
            <p:cNvSpPr/>
            <p:nvPr/>
          </p:nvSpPr>
          <p:spPr>
            <a:xfrm>
              <a:off x="4820409" y="1924774"/>
              <a:ext cx="1949508" cy="4593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4D539F05-9370-4FDF-B06D-07533C2E6CE5}"/>
                </a:ext>
              </a:extLst>
            </p:cNvPr>
            <p:cNvSpPr/>
            <p:nvPr/>
          </p:nvSpPr>
          <p:spPr>
            <a:xfrm>
              <a:off x="6050367" y="5133948"/>
              <a:ext cx="2194064" cy="1189232"/>
            </a:xfrm>
            <a:prstGeom prst="wedgeRoundRectCallout">
              <a:avLst>
                <a:gd name="adj1" fmla="val -40827"/>
                <a:gd name="adj2" fmla="val -12562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TrainInquiryMenu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열차 조회 및 좌석 선택하는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E7E7B1-FA23-4F9B-9841-0C92A758AFCC}"/>
              </a:ext>
            </a:extLst>
          </p:cNvPr>
          <p:cNvGrpSpPr/>
          <p:nvPr/>
        </p:nvGrpSpPr>
        <p:grpSpPr>
          <a:xfrm>
            <a:off x="3159479" y="1922147"/>
            <a:ext cx="2412775" cy="4630586"/>
            <a:chOff x="3159479" y="1922147"/>
            <a:chExt cx="2412775" cy="463058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247059-C38F-4D4D-8257-5A9ECFA78B38}"/>
                </a:ext>
              </a:extLst>
            </p:cNvPr>
            <p:cNvSpPr/>
            <p:nvPr/>
          </p:nvSpPr>
          <p:spPr>
            <a:xfrm>
              <a:off x="3159479" y="1922147"/>
              <a:ext cx="1479633" cy="4470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말풍선: 모서리가 둥근 사각형 17">
              <a:extLst>
                <a:ext uri="{FF2B5EF4-FFF2-40B4-BE49-F238E27FC236}">
                  <a16:creationId xmlns:a16="http://schemas.microsoft.com/office/drawing/2014/main" id="{5973646B-A1EF-4E28-BEBF-7999851610B1}"/>
                </a:ext>
              </a:extLst>
            </p:cNvPr>
            <p:cNvSpPr/>
            <p:nvPr/>
          </p:nvSpPr>
          <p:spPr>
            <a:xfrm>
              <a:off x="3378190" y="4904395"/>
              <a:ext cx="2194064" cy="1648338"/>
            </a:xfrm>
            <a:prstGeom prst="wedgeRoundRectCallout">
              <a:avLst>
                <a:gd name="adj1" fmla="val -21327"/>
                <a:gd name="adj2" fmla="val -98438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MainMenu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예매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정기권 예매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확인 등을 위한 메인 메뉴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D0C53E-5529-418D-BEEB-FFBCDD64906E}"/>
              </a:ext>
            </a:extLst>
          </p:cNvPr>
          <p:cNvGrpSpPr/>
          <p:nvPr/>
        </p:nvGrpSpPr>
        <p:grpSpPr>
          <a:xfrm>
            <a:off x="706013" y="2703721"/>
            <a:ext cx="2194064" cy="3490537"/>
            <a:chOff x="706013" y="2703721"/>
            <a:chExt cx="2194064" cy="349053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C15C09-C84E-4909-A375-5483A38E5D31}"/>
                </a:ext>
              </a:extLst>
            </p:cNvPr>
            <p:cNvSpPr/>
            <p:nvPr/>
          </p:nvSpPr>
          <p:spPr>
            <a:xfrm>
              <a:off x="1382412" y="2703721"/>
              <a:ext cx="1453068" cy="20612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말풍선: 모서리가 둥근 사각형 18">
              <a:extLst>
                <a:ext uri="{FF2B5EF4-FFF2-40B4-BE49-F238E27FC236}">
                  <a16:creationId xmlns:a16="http://schemas.microsoft.com/office/drawing/2014/main" id="{D827D6E7-7863-4173-AE35-C79FB3E8C017}"/>
                </a:ext>
              </a:extLst>
            </p:cNvPr>
            <p:cNvSpPr/>
            <p:nvPr/>
          </p:nvSpPr>
          <p:spPr>
            <a:xfrm>
              <a:off x="706013" y="4901230"/>
              <a:ext cx="2194064" cy="1293028"/>
            </a:xfrm>
            <a:prstGeom prst="wedgeRoundRectCallout">
              <a:avLst>
                <a:gd name="adj1" fmla="val -1445"/>
                <a:gd name="adj2" fmla="val -113936"/>
                <a:gd name="adj3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StartMenu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 및 회원가입을 위한 시작 메뉴 클래스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02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EDBD2C-2227-45D7-8113-44D7260A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16" y="2517669"/>
            <a:ext cx="5875562" cy="42358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59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로그인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4FB50D-0BA3-4A6B-B716-970A92EE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32" y="2517668"/>
            <a:ext cx="5717336" cy="42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5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열차 조회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A428E4-2998-4229-87C0-CAF1EB5B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5" y="2836077"/>
            <a:ext cx="6379029" cy="37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diagram</a:t>
            </a:r>
            <a:endParaRPr lang="ko-KR" altLang="en-US" sz="4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승차권 예매 및 조회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01A82-AAC4-44BB-9B8E-337EC3A4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55" y="2973236"/>
            <a:ext cx="6212290" cy="33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CFC86E-EA85-4AE4-A5D9-CAA6FC2A97FD}"/>
              </a:ext>
            </a:extLst>
          </p:cNvPr>
          <p:cNvGrpSpPr/>
          <p:nvPr/>
        </p:nvGrpSpPr>
        <p:grpSpPr>
          <a:xfrm>
            <a:off x="1381396" y="3134126"/>
            <a:ext cx="2745377" cy="2883301"/>
            <a:chOff x="2784566" y="2712719"/>
            <a:chExt cx="3749040" cy="402412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D3A4B1D-7902-4B88-BBB8-81E2F2D6D125}"/>
                </a:ext>
              </a:extLst>
            </p:cNvPr>
            <p:cNvSpPr/>
            <p:nvPr/>
          </p:nvSpPr>
          <p:spPr>
            <a:xfrm>
              <a:off x="2784566" y="2712719"/>
              <a:ext cx="3749040" cy="40241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D15CA1-3205-4E61-938C-00D011E90B66}"/>
                </a:ext>
              </a:extLst>
            </p:cNvPr>
            <p:cNvSpPr/>
            <p:nvPr/>
          </p:nvSpPr>
          <p:spPr>
            <a:xfrm>
              <a:off x="4035408" y="4838700"/>
              <a:ext cx="1223010" cy="285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51A1E2-FFCE-4001-A0C0-73F8F07F94B6}"/>
                </a:ext>
              </a:extLst>
            </p:cNvPr>
            <p:cNvSpPr/>
            <p:nvPr/>
          </p:nvSpPr>
          <p:spPr>
            <a:xfrm>
              <a:off x="4035408" y="5286375"/>
              <a:ext cx="1223010" cy="285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6D3C3B-FB9D-498A-BBCE-BDC64CE06F31}"/>
                </a:ext>
              </a:extLst>
            </p:cNvPr>
            <p:cNvSpPr/>
            <p:nvPr/>
          </p:nvSpPr>
          <p:spPr>
            <a:xfrm>
              <a:off x="5478237" y="4838699"/>
              <a:ext cx="811530" cy="7334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CEED21-D290-4F62-914B-7D6BC2CB1D01}"/>
                </a:ext>
              </a:extLst>
            </p:cNvPr>
            <p:cNvSpPr txBox="1"/>
            <p:nvPr/>
          </p:nvSpPr>
          <p:spPr>
            <a:xfrm>
              <a:off x="3183684" y="4796909"/>
              <a:ext cx="412291" cy="32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ID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A89BD7-26CA-4281-9939-0C1B4B0F1CC8}"/>
                </a:ext>
              </a:extLst>
            </p:cNvPr>
            <p:cNvSpPr txBox="1"/>
            <p:nvPr/>
          </p:nvSpPr>
          <p:spPr>
            <a:xfrm>
              <a:off x="3183684" y="5205410"/>
              <a:ext cx="540469" cy="32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PW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B5A666-CEC8-4B3F-B946-77B37FC2308A}"/>
                </a:ext>
              </a:extLst>
            </p:cNvPr>
            <p:cNvSpPr/>
            <p:nvPr/>
          </p:nvSpPr>
          <p:spPr>
            <a:xfrm>
              <a:off x="4095206" y="5948744"/>
              <a:ext cx="1223010" cy="3758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DDADE7-815A-4CA6-B01D-16D64F77FD88}"/>
              </a:ext>
            </a:extLst>
          </p:cNvPr>
          <p:cNvSpPr txBox="1"/>
          <p:nvPr/>
        </p:nvSpPr>
        <p:spPr>
          <a:xfrm>
            <a:off x="1381396" y="604999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5D7EE-F4F7-4E77-8964-ED8B6D10C54F}"/>
              </a:ext>
            </a:extLst>
          </p:cNvPr>
          <p:cNvSpPr txBox="1"/>
          <p:nvPr/>
        </p:nvSpPr>
        <p:spPr>
          <a:xfrm>
            <a:off x="6970893" y="6005128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BE2F2B-B094-4FF4-9BE7-E491D717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60" y="2859890"/>
            <a:ext cx="4934044" cy="315753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E8680EF-770C-4850-A8B2-DD989EE18FEA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2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가입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DADE7-815A-4CA6-B01D-16D64F77FD88}"/>
              </a:ext>
            </a:extLst>
          </p:cNvPr>
          <p:cNvSpPr txBox="1"/>
          <p:nvPr/>
        </p:nvSpPr>
        <p:spPr>
          <a:xfrm>
            <a:off x="1381396" y="604999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5D7EE-F4F7-4E77-8964-ED8B6D10C54F}"/>
              </a:ext>
            </a:extLst>
          </p:cNvPr>
          <p:cNvSpPr txBox="1"/>
          <p:nvPr/>
        </p:nvSpPr>
        <p:spPr>
          <a:xfrm>
            <a:off x="6970893" y="6005128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E8680EF-770C-4850-A8B2-DD989EE18FEA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89977F-AB92-4CDE-A194-A8FEC52C8033}"/>
              </a:ext>
            </a:extLst>
          </p:cNvPr>
          <p:cNvSpPr/>
          <p:nvPr/>
        </p:nvSpPr>
        <p:spPr>
          <a:xfrm>
            <a:off x="1381396" y="3134126"/>
            <a:ext cx="2745377" cy="2883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A1E0DE-95B6-4FDB-8F26-02A6BFDC92D9}"/>
              </a:ext>
            </a:extLst>
          </p:cNvPr>
          <p:cNvSpPr/>
          <p:nvPr/>
        </p:nvSpPr>
        <p:spPr>
          <a:xfrm>
            <a:off x="2416192" y="3671095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D56ACC-208F-411D-B20E-2EF9BFF56674}"/>
              </a:ext>
            </a:extLst>
          </p:cNvPr>
          <p:cNvSpPr/>
          <p:nvPr/>
        </p:nvSpPr>
        <p:spPr>
          <a:xfrm>
            <a:off x="2416194" y="4036322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B566E-FF3B-48B3-8D84-A46DF74711BF}"/>
              </a:ext>
            </a:extLst>
          </p:cNvPr>
          <p:cNvSpPr txBox="1"/>
          <p:nvPr/>
        </p:nvSpPr>
        <p:spPr>
          <a:xfrm>
            <a:off x="1839415" y="3671095"/>
            <a:ext cx="301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ID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8B110E-41AA-42B8-85FB-EC0AC89D9184}"/>
              </a:ext>
            </a:extLst>
          </p:cNvPr>
          <p:cNvSpPr txBox="1"/>
          <p:nvPr/>
        </p:nvSpPr>
        <p:spPr>
          <a:xfrm>
            <a:off x="1792486" y="4010436"/>
            <a:ext cx="395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PW</a:t>
            </a:r>
            <a:endParaRPr lang="ko-KR" altLang="en-US" sz="9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B7F252-0F13-4F2C-A432-EC513D24E4AE}"/>
              </a:ext>
            </a:extLst>
          </p:cNvPr>
          <p:cNvSpPr/>
          <p:nvPr/>
        </p:nvSpPr>
        <p:spPr>
          <a:xfrm>
            <a:off x="1720596" y="5515514"/>
            <a:ext cx="895596" cy="2693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000C66-979A-4EDE-B489-7C7FEA80BEF2}"/>
              </a:ext>
            </a:extLst>
          </p:cNvPr>
          <p:cNvSpPr/>
          <p:nvPr/>
        </p:nvSpPr>
        <p:spPr>
          <a:xfrm>
            <a:off x="2899055" y="5515514"/>
            <a:ext cx="895596" cy="2693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95795-3229-49BE-95CE-7C36E191B3D1}"/>
              </a:ext>
            </a:extLst>
          </p:cNvPr>
          <p:cNvSpPr/>
          <p:nvPr/>
        </p:nvSpPr>
        <p:spPr>
          <a:xfrm>
            <a:off x="2416192" y="4424088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B92B96-B5FE-4D12-B079-5F9B8E696254}"/>
              </a:ext>
            </a:extLst>
          </p:cNvPr>
          <p:cNvSpPr txBox="1"/>
          <p:nvPr/>
        </p:nvSpPr>
        <p:spPr>
          <a:xfrm>
            <a:off x="1720596" y="4398202"/>
            <a:ext cx="597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8901D7-B93C-4D64-B992-1C935E9EE3B9}"/>
              </a:ext>
            </a:extLst>
          </p:cNvPr>
          <p:cNvSpPr/>
          <p:nvPr/>
        </p:nvSpPr>
        <p:spPr>
          <a:xfrm>
            <a:off x="2416192" y="4821537"/>
            <a:ext cx="895596" cy="204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2BE7DB-D7EF-46D5-9331-26B6AD941924}"/>
              </a:ext>
            </a:extLst>
          </p:cNvPr>
          <p:cNvSpPr txBox="1"/>
          <p:nvPr/>
        </p:nvSpPr>
        <p:spPr>
          <a:xfrm>
            <a:off x="1720596" y="4795651"/>
            <a:ext cx="597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연락처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22DF4E0-AD7A-4EFF-9386-F274D049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60" y="2859890"/>
            <a:ext cx="4934044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1F6DE6A-5843-47CF-9FCD-D2BE480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98" y="2762417"/>
            <a:ext cx="4932450" cy="34667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메뉴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2CAD13-CABB-498B-B920-016566DCC880}"/>
              </a:ext>
            </a:extLst>
          </p:cNvPr>
          <p:cNvGrpSpPr/>
          <p:nvPr/>
        </p:nvGrpSpPr>
        <p:grpSpPr>
          <a:xfrm>
            <a:off x="1584938" y="2882988"/>
            <a:ext cx="2625636" cy="3340501"/>
            <a:chOff x="4221480" y="2331719"/>
            <a:chExt cx="3749040" cy="40241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94AC3E-9197-4F95-B046-BD8A0C71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8891" y="4063366"/>
              <a:ext cx="1867109" cy="130739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1D2662-FA7F-4593-9CF5-42D84C6647C5}"/>
                </a:ext>
              </a:extLst>
            </p:cNvPr>
            <p:cNvSpPr/>
            <p:nvPr/>
          </p:nvSpPr>
          <p:spPr>
            <a:xfrm>
              <a:off x="4221480" y="2331719"/>
              <a:ext cx="3749040" cy="40241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4E58FE-F940-4F86-ABEC-F3812A221983}"/>
                </a:ext>
              </a:extLst>
            </p:cNvPr>
            <p:cNvSpPr/>
            <p:nvPr/>
          </p:nvSpPr>
          <p:spPr>
            <a:xfrm>
              <a:off x="6435090" y="3737611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예매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6855C1-EEC5-45FB-ACF8-054F8006E8D2}"/>
                </a:ext>
              </a:extLst>
            </p:cNvPr>
            <p:cNvSpPr/>
            <p:nvPr/>
          </p:nvSpPr>
          <p:spPr>
            <a:xfrm>
              <a:off x="6435090" y="4501514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정기권 예매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3FF1A0-82C0-4771-9382-5B14E9237D6C}"/>
                </a:ext>
              </a:extLst>
            </p:cNvPr>
            <p:cNvSpPr/>
            <p:nvPr/>
          </p:nvSpPr>
          <p:spPr>
            <a:xfrm>
              <a:off x="6435090" y="5265418"/>
              <a:ext cx="1200150" cy="651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승차권 및 정기권 확인</a:t>
              </a:r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F97DB-5928-40D7-AE16-2DAF71C9F3E5}"/>
                </a:ext>
              </a:extLst>
            </p:cNvPr>
            <p:cNvSpPr txBox="1"/>
            <p:nvPr/>
          </p:nvSpPr>
          <p:spPr>
            <a:xfrm>
              <a:off x="5006340" y="2643937"/>
              <a:ext cx="1908810" cy="4078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err="1">
                  <a:latin typeface="+mj-ea"/>
                  <a:ea typeface="+mj-ea"/>
                </a:rPr>
                <a:t>Korail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CA8B03-588F-498C-85A0-8A5FC57ED936}"/>
              </a:ext>
            </a:extLst>
          </p:cNvPr>
          <p:cNvSpPr txBox="1"/>
          <p:nvPr/>
        </p:nvSpPr>
        <p:spPr>
          <a:xfrm>
            <a:off x="1522911" y="624071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AB255-9571-4502-A7D1-0E7A163D2FD7}"/>
              </a:ext>
            </a:extLst>
          </p:cNvPr>
          <p:cNvSpPr txBox="1"/>
          <p:nvPr/>
        </p:nvSpPr>
        <p:spPr>
          <a:xfrm>
            <a:off x="6949122" y="624071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AB9E99E-CC43-48C6-9117-40842BE07130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UML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F61612-BEFB-4E47-8F34-4B612F5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50" y="3112546"/>
            <a:ext cx="2881113" cy="29374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18B576-2442-4D9B-9FDF-93CAB99404F4}"/>
              </a:ext>
            </a:extLst>
          </p:cNvPr>
          <p:cNvSpPr txBox="1"/>
          <p:nvPr/>
        </p:nvSpPr>
        <p:spPr>
          <a:xfrm>
            <a:off x="1354050" y="6017290"/>
            <a:ext cx="28811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2D5B80E-E968-4D28-92DB-76EFF3C2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75" y="2476761"/>
            <a:ext cx="5146075" cy="36168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8021E2-C230-4DB2-9331-F6E9682F8E84}"/>
              </a:ext>
            </a:extLst>
          </p:cNvPr>
          <p:cNvSpPr txBox="1"/>
          <p:nvPr/>
        </p:nvSpPr>
        <p:spPr>
          <a:xfrm>
            <a:off x="6892223" y="6093627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98F5EE4-D478-4C7C-BC5C-E19BEE9D7343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8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3ECFD6C-0617-4D1C-9F0C-2134ED3B4960}"/>
              </a:ext>
            </a:extLst>
          </p:cNvPr>
          <p:cNvSpPr/>
          <p:nvPr/>
        </p:nvSpPr>
        <p:spPr>
          <a:xfrm>
            <a:off x="4614906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D07BC7-08B5-428D-BEAB-3D2B822F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41595"/>
              </p:ext>
            </p:extLst>
          </p:nvPr>
        </p:nvGraphicFramePr>
        <p:xfrm>
          <a:off x="1217244" y="2737548"/>
          <a:ext cx="3017301" cy="361829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63715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30976">
                  <a:extLst>
                    <a:ext uri="{9D8B030D-6E8A-4147-A177-3AD203B41FA5}">
                      <a16:colId xmlns:a16="http://schemas.microsoft.com/office/drawing/2014/main" val="126603247"/>
                    </a:ext>
                  </a:extLst>
                </a:gridCol>
                <a:gridCol w="716613">
                  <a:extLst>
                    <a:ext uri="{9D8B030D-6E8A-4147-A177-3AD203B41FA5}">
                      <a16:colId xmlns:a16="http://schemas.microsoft.com/office/drawing/2014/main" val="3122174459"/>
                    </a:ext>
                  </a:extLst>
                </a:gridCol>
                <a:gridCol w="716613">
                  <a:extLst>
                    <a:ext uri="{9D8B030D-6E8A-4147-A177-3AD203B41FA5}">
                      <a16:colId xmlns:a16="http://schemas.microsoft.com/office/drawing/2014/main" val="3896780710"/>
                    </a:ext>
                  </a:extLst>
                </a:gridCol>
                <a:gridCol w="130976">
                  <a:extLst>
                    <a:ext uri="{9D8B030D-6E8A-4147-A177-3AD203B41FA5}">
                      <a16:colId xmlns:a16="http://schemas.microsoft.com/office/drawing/2014/main" val="2156124693"/>
                    </a:ext>
                  </a:extLst>
                </a:gridCol>
                <a:gridCol w="658408">
                  <a:extLst>
                    <a:ext uri="{9D8B030D-6E8A-4147-A177-3AD203B41FA5}">
                      <a16:colId xmlns:a16="http://schemas.microsoft.com/office/drawing/2014/main" val="2223629094"/>
                    </a:ext>
                  </a:extLst>
                </a:gridCol>
              </a:tblGrid>
              <a:tr h="30944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0944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이전날</a:t>
                      </a:r>
                    </a:p>
                  </a:txBody>
                  <a:tcPr marL="70052" marR="70052" marT="35026" marB="35026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다음날</a:t>
                      </a:r>
                    </a:p>
                  </a:txBody>
                  <a:tcPr marL="70052" marR="70052" marT="35026" marB="35026" anchor="ctr"/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309447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9137"/>
                  </a:ext>
                </a:extLst>
              </a:tr>
              <a:tr h="2660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</a:t>
                      </a: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95028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 호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 : 35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 : 05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54130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ITX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1001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08932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15~~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8299"/>
                  </a:ext>
                </a:extLst>
              </a:tr>
              <a:tr h="3962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0052" marR="70052" marT="35026" marB="35026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42553"/>
                  </a:ext>
                </a:extLst>
              </a:tr>
              <a:tr h="52939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marL="86823" marR="86823" marT="43412" marB="4341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13F18F68-68A7-49CE-841A-3B990F231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31051"/>
              </p:ext>
            </p:extLst>
          </p:nvPr>
        </p:nvGraphicFramePr>
        <p:xfrm>
          <a:off x="1292410" y="3706034"/>
          <a:ext cx="875647" cy="2072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5755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39892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20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열차 종류</a:t>
                      </a:r>
                    </a:p>
                  </a:txBody>
                  <a:tcPr marL="70052" marR="70052" marT="35026" marB="350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▼</a:t>
                      </a:r>
                    </a:p>
                  </a:txBody>
                  <a:tcPr marL="70052" marR="70052" marT="35026" marB="3502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C8B8E52-9759-4FC0-A9E2-B847B70AA44E}"/>
              </a:ext>
            </a:extLst>
          </p:cNvPr>
          <p:cNvSpPr/>
          <p:nvPr/>
        </p:nvSpPr>
        <p:spPr>
          <a:xfrm>
            <a:off x="3521809" y="4321628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2,600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1AA85B-D1F7-4D86-9B27-C6FDED890DB1}"/>
              </a:ext>
            </a:extLst>
          </p:cNvPr>
          <p:cNvSpPr/>
          <p:nvPr/>
        </p:nvSpPr>
        <p:spPr>
          <a:xfrm>
            <a:off x="3529680" y="4752960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8803C-5BBD-42CF-B6E7-C714855BA778}"/>
              </a:ext>
            </a:extLst>
          </p:cNvPr>
          <p:cNvSpPr/>
          <p:nvPr/>
        </p:nvSpPr>
        <p:spPr>
          <a:xfrm>
            <a:off x="3521809" y="5134269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BE4ADE1-7424-4377-B743-BD3961C6519F}"/>
              </a:ext>
            </a:extLst>
          </p:cNvPr>
          <p:cNvSpPr/>
          <p:nvPr/>
        </p:nvSpPr>
        <p:spPr>
          <a:xfrm>
            <a:off x="3521809" y="5524977"/>
            <a:ext cx="571220" cy="222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C8FF3-72DB-48A8-B945-A7D57799B159}"/>
              </a:ext>
            </a:extLst>
          </p:cNvPr>
          <p:cNvSpPr txBox="1"/>
          <p:nvPr/>
        </p:nvSpPr>
        <p:spPr>
          <a:xfrm>
            <a:off x="1219787" y="6375206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B7EE67-EB04-436C-853A-76075C37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15" y="2689286"/>
            <a:ext cx="5146075" cy="3616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1B95E5-0380-428F-B262-91F7AB23BF06}"/>
              </a:ext>
            </a:extLst>
          </p:cNvPr>
          <p:cNvSpPr txBox="1"/>
          <p:nvPr/>
        </p:nvSpPr>
        <p:spPr>
          <a:xfrm>
            <a:off x="6953863" y="6306152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55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321B5410-663A-419F-9A5D-C30CA8AA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25" y="2695444"/>
            <a:ext cx="5146075" cy="3616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선택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2D0D77D-2DB9-4CF7-A275-96F19FFFB494}"/>
              </a:ext>
            </a:extLst>
          </p:cNvPr>
          <p:cNvSpPr/>
          <p:nvPr/>
        </p:nvSpPr>
        <p:spPr>
          <a:xfrm>
            <a:off x="3645524" y="3909285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C21540-4524-46B1-B521-FA266E91D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3743"/>
              </p:ext>
            </p:extLst>
          </p:nvPr>
        </p:nvGraphicFramePr>
        <p:xfrm>
          <a:off x="685800" y="3429000"/>
          <a:ext cx="2242770" cy="228828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47590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373795">
                  <a:extLst>
                    <a:ext uri="{9D8B030D-6E8A-4147-A177-3AD203B41FA5}">
                      <a16:colId xmlns:a16="http://schemas.microsoft.com/office/drawing/2014/main" val="1865174362"/>
                    </a:ext>
                  </a:extLst>
                </a:gridCol>
                <a:gridCol w="373795">
                  <a:extLst>
                    <a:ext uri="{9D8B030D-6E8A-4147-A177-3AD203B41FA5}">
                      <a16:colId xmlns:a16="http://schemas.microsoft.com/office/drawing/2014/main" val="1835096157"/>
                    </a:ext>
                  </a:extLst>
                </a:gridCol>
                <a:gridCol w="747590">
                  <a:extLst>
                    <a:ext uri="{9D8B030D-6E8A-4147-A177-3AD203B41FA5}">
                      <a16:colId xmlns:a16="http://schemas.microsoft.com/office/drawing/2014/main" val="873714168"/>
                    </a:ext>
                  </a:extLst>
                </a:gridCol>
              </a:tblGrid>
              <a:tr h="2009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2009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소요</a:t>
                      </a:r>
                    </a:p>
                  </a:txBody>
                  <a:tcPr marL="72240" marR="72240" marT="36120" marB="361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200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marL="72240" marR="72240" marT="36120" marB="361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marL="72240" marR="72240" marT="36120" marB="361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34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marL="54810" marR="54810" marT="27405" marB="27405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marL="72240" marR="72240" marT="36120" marB="361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2,600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2,200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810" marR="54810" marT="27405" marB="27405" anchor="ctr"/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405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marL="54810" marR="54810" marT="27405" marB="27405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1,300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1,100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810" marR="54810" marT="27405" marB="27405" anchor="ctr"/>
                </a:tc>
                <a:extLst>
                  <a:ext uri="{0D108BD9-81ED-4DB2-BD59-A6C34878D82A}">
                    <a16:rowId xmlns:a16="http://schemas.microsoft.com/office/drawing/2014/main" val="248206079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marL="54810" marR="54810" marT="27405" marB="27405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일반실</a:t>
                      </a:r>
                      <a:endParaRPr lang="en-US" altLang="ko-KR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1,800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4810" marR="54810" marT="27405" marB="27405" anchor="ctr"/>
                </a:tc>
                <a:extLst>
                  <a:ext uri="{0D108BD9-81ED-4DB2-BD59-A6C34878D82A}">
                    <a16:rowId xmlns:a16="http://schemas.microsoft.com/office/drawing/2014/main" val="2894642241"/>
                  </a:ext>
                </a:extLst>
              </a:tr>
              <a:tr h="507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5C3FFC0-1C62-49DC-996C-1BCDF4A31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78790"/>
              </p:ext>
            </p:extLst>
          </p:nvPr>
        </p:nvGraphicFramePr>
        <p:xfrm>
          <a:off x="3061311" y="3429000"/>
          <a:ext cx="2242772" cy="228794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21386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121386">
                  <a:extLst>
                    <a:ext uri="{9D8B030D-6E8A-4147-A177-3AD203B41FA5}">
                      <a16:colId xmlns:a16="http://schemas.microsoft.com/office/drawing/2014/main" val="1835096157"/>
                    </a:ext>
                  </a:extLst>
                </a:gridCol>
              </a:tblGrid>
              <a:tr h="200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 →  목적지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2009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 소요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200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marL="54810" marR="54810" marT="27405" marB="27405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marL="54810" marR="54810" marT="27405" marB="2740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1782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잔여 좌석 </a:t>
                      </a:r>
                      <a:r>
                        <a:rPr lang="en-US" altLang="ko-KR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 </a:t>
                      </a:r>
                      <a:r>
                        <a:rPr lang="en-US" altLang="ko-KR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</a:t>
                      </a:r>
                      <a:r>
                        <a:rPr lang="en-US" altLang="ko-KR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0370529"/>
                  </a:ext>
                </a:extLst>
              </a:tr>
              <a:tr h="96560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9137"/>
                  </a:ext>
                </a:extLst>
              </a:tr>
              <a:tr h="5236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  매</a:t>
                      </a:r>
                    </a:p>
                  </a:txBody>
                  <a:tcPr marL="72240" marR="72240" marT="36120" marB="3612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0213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7FB11DC-8484-44BE-B33D-634C3963B7C5}"/>
              </a:ext>
            </a:extLst>
          </p:cNvPr>
          <p:cNvGrpSpPr/>
          <p:nvPr/>
        </p:nvGrpSpPr>
        <p:grpSpPr>
          <a:xfrm>
            <a:off x="3155037" y="4266189"/>
            <a:ext cx="2055319" cy="878770"/>
            <a:chOff x="5072904" y="4069724"/>
            <a:chExt cx="3428903" cy="146605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DC2949C-8025-44B0-88AB-BF2239E4D566}"/>
                </a:ext>
              </a:extLst>
            </p:cNvPr>
            <p:cNvSpPr/>
            <p:nvPr/>
          </p:nvSpPr>
          <p:spPr>
            <a:xfrm>
              <a:off x="5072904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9E37165-7AAE-4175-BEB8-6C6A5964F6A6}"/>
                </a:ext>
              </a:extLst>
            </p:cNvPr>
            <p:cNvSpPr/>
            <p:nvPr/>
          </p:nvSpPr>
          <p:spPr>
            <a:xfrm>
              <a:off x="5822804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251B6FB-6263-491E-9C3A-953CF6262CF9}"/>
                </a:ext>
              </a:extLst>
            </p:cNvPr>
            <p:cNvSpPr/>
            <p:nvPr/>
          </p:nvSpPr>
          <p:spPr>
            <a:xfrm>
              <a:off x="5083137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C48FC66-7B67-4E35-BBDC-8698147744F2}"/>
                </a:ext>
              </a:extLst>
            </p:cNvPr>
            <p:cNvSpPr/>
            <p:nvPr/>
          </p:nvSpPr>
          <p:spPr>
            <a:xfrm>
              <a:off x="5833037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A83C5C0-5791-487A-9B45-1322FBAAAE30}"/>
                </a:ext>
              </a:extLst>
            </p:cNvPr>
            <p:cNvSpPr/>
            <p:nvPr/>
          </p:nvSpPr>
          <p:spPr>
            <a:xfrm>
              <a:off x="5093373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580504-992C-4F50-8376-927749DBD54D}"/>
                </a:ext>
              </a:extLst>
            </p:cNvPr>
            <p:cNvSpPr/>
            <p:nvPr/>
          </p:nvSpPr>
          <p:spPr>
            <a:xfrm>
              <a:off x="5843273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C70D674-48D4-4C44-BEC3-CC035A1B6374}"/>
                </a:ext>
              </a:extLst>
            </p:cNvPr>
            <p:cNvSpPr/>
            <p:nvPr/>
          </p:nvSpPr>
          <p:spPr>
            <a:xfrm>
              <a:off x="5093373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98B886-56DA-46CD-87AD-CE515FC7D2D6}"/>
                </a:ext>
              </a:extLst>
            </p:cNvPr>
            <p:cNvSpPr/>
            <p:nvPr/>
          </p:nvSpPr>
          <p:spPr>
            <a:xfrm>
              <a:off x="5843273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4B64AE4-F176-495D-9A7C-81E113894976}"/>
                </a:ext>
              </a:extLst>
            </p:cNvPr>
            <p:cNvSpPr/>
            <p:nvPr/>
          </p:nvSpPr>
          <p:spPr>
            <a:xfrm>
              <a:off x="7200860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C0B5FCE-11A5-4F65-A693-303FA12E16F3}"/>
                </a:ext>
              </a:extLst>
            </p:cNvPr>
            <p:cNvSpPr/>
            <p:nvPr/>
          </p:nvSpPr>
          <p:spPr>
            <a:xfrm>
              <a:off x="7950760" y="4069724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FAD7EDA-50DF-4ED1-8201-6BDCBEBD4F8D}"/>
                </a:ext>
              </a:extLst>
            </p:cNvPr>
            <p:cNvSpPr/>
            <p:nvPr/>
          </p:nvSpPr>
          <p:spPr>
            <a:xfrm>
              <a:off x="7211093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CB47BB8-FD58-4F26-9B04-5C27E499BC83}"/>
                </a:ext>
              </a:extLst>
            </p:cNvPr>
            <p:cNvSpPr/>
            <p:nvPr/>
          </p:nvSpPr>
          <p:spPr>
            <a:xfrm>
              <a:off x="7960993" y="4472738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C4D229A-E5DC-4EC0-9159-5DCB83E964FF}"/>
                </a:ext>
              </a:extLst>
            </p:cNvPr>
            <p:cNvSpPr/>
            <p:nvPr/>
          </p:nvSpPr>
          <p:spPr>
            <a:xfrm>
              <a:off x="7221329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13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3AD22BE-3D24-42E6-A9A5-B1D94CD8CE4B}"/>
                </a:ext>
              </a:extLst>
            </p:cNvPr>
            <p:cNvSpPr/>
            <p:nvPr/>
          </p:nvSpPr>
          <p:spPr>
            <a:xfrm>
              <a:off x="7971229" y="4875752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14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EA71783-E7A2-479F-85A2-D8657197D380}"/>
                </a:ext>
              </a:extLst>
            </p:cNvPr>
            <p:cNvSpPr/>
            <p:nvPr/>
          </p:nvSpPr>
          <p:spPr>
            <a:xfrm>
              <a:off x="7221329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ECD3923-8560-47EC-9EAC-6178DA8C7319}"/>
                </a:ext>
              </a:extLst>
            </p:cNvPr>
            <p:cNvSpPr/>
            <p:nvPr/>
          </p:nvSpPr>
          <p:spPr>
            <a:xfrm>
              <a:off x="7971229" y="5242271"/>
              <a:ext cx="530578" cy="2935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40FAFFB-1EBC-408E-9AF9-449450821EE0}"/>
              </a:ext>
            </a:extLst>
          </p:cNvPr>
          <p:cNvSpPr/>
          <p:nvPr/>
        </p:nvSpPr>
        <p:spPr>
          <a:xfrm>
            <a:off x="5435546" y="4022141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F317D1-780A-40F5-A781-7E911F549397}"/>
              </a:ext>
            </a:extLst>
          </p:cNvPr>
          <p:cNvSpPr txBox="1"/>
          <p:nvPr/>
        </p:nvSpPr>
        <p:spPr>
          <a:xfrm>
            <a:off x="1490738" y="5755073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D0226-439D-44F4-AFFC-0BAEC2893891}"/>
              </a:ext>
            </a:extLst>
          </p:cNvPr>
          <p:cNvSpPr txBox="1"/>
          <p:nvPr/>
        </p:nvSpPr>
        <p:spPr>
          <a:xfrm>
            <a:off x="7577660" y="6316193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9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E0F7C06-38D7-431A-AF53-2D56E909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643" y="3310620"/>
            <a:ext cx="3177298" cy="12129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Dialog 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8D000EC-B486-4217-8862-CA5F7ECA619E}"/>
              </a:ext>
            </a:extLst>
          </p:cNvPr>
          <p:cNvSpPr/>
          <p:nvPr/>
        </p:nvSpPr>
        <p:spPr>
          <a:xfrm>
            <a:off x="5096767" y="4206622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FED07-791B-4378-9C0B-75A34085D48F}"/>
              </a:ext>
            </a:extLst>
          </p:cNvPr>
          <p:cNvSpPr/>
          <p:nvPr/>
        </p:nvSpPr>
        <p:spPr>
          <a:xfrm>
            <a:off x="1871883" y="3014767"/>
            <a:ext cx="2447981" cy="1533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좌석이 선택되지 않았습니다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이대로 예매 시 좌석은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입석으로 선택됩니다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BBE7F-2EEB-4E89-943C-050E51B3E7D0}"/>
              </a:ext>
            </a:extLst>
          </p:cNvPr>
          <p:cNvSpPr/>
          <p:nvPr/>
        </p:nvSpPr>
        <p:spPr>
          <a:xfrm>
            <a:off x="1871882" y="4685041"/>
            <a:ext cx="2447981" cy="1533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좌석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109BFE-DCE2-48EA-803C-7A1CD83BE4C1}"/>
              </a:ext>
            </a:extLst>
          </p:cNvPr>
          <p:cNvSpPr/>
          <p:nvPr/>
        </p:nvSpPr>
        <p:spPr>
          <a:xfrm>
            <a:off x="2116680" y="4184659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7E328F-F895-4772-B201-CDBB7D137675}"/>
              </a:ext>
            </a:extLst>
          </p:cNvPr>
          <p:cNvSpPr/>
          <p:nvPr/>
        </p:nvSpPr>
        <p:spPr>
          <a:xfrm>
            <a:off x="3235426" y="4184660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8EEAE13-FF8A-4A9B-BAB7-1EA8C79264AA}"/>
              </a:ext>
            </a:extLst>
          </p:cNvPr>
          <p:cNvSpPr/>
          <p:nvPr/>
        </p:nvSpPr>
        <p:spPr>
          <a:xfrm>
            <a:off x="2025854" y="5852088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C0048A-AEE5-4C3C-A36A-10C015147D82}"/>
              </a:ext>
            </a:extLst>
          </p:cNvPr>
          <p:cNvSpPr/>
          <p:nvPr/>
        </p:nvSpPr>
        <p:spPr>
          <a:xfrm>
            <a:off x="3144600" y="5852089"/>
            <a:ext cx="830413" cy="2758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550D0C-FF5F-4A76-9069-7E33E2FC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43" y="4870650"/>
            <a:ext cx="3177298" cy="12129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B1CB71-C12F-44F4-BB3B-51D15CD14714}"/>
              </a:ext>
            </a:extLst>
          </p:cNvPr>
          <p:cNvSpPr txBox="1"/>
          <p:nvPr/>
        </p:nvSpPr>
        <p:spPr>
          <a:xfrm>
            <a:off x="1588493" y="6243399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837A9-EB4B-4F21-ACCC-3100068914B4}"/>
              </a:ext>
            </a:extLst>
          </p:cNvPr>
          <p:cNvSpPr txBox="1"/>
          <p:nvPr/>
        </p:nvSpPr>
        <p:spPr>
          <a:xfrm>
            <a:off x="6949603" y="6080569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15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73F3682-FC90-4332-BDBE-BA503932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13" y="2427082"/>
            <a:ext cx="5599339" cy="39354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목록 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8CACC92-3CA4-44B8-BEFD-7B68DEEF0C2E}"/>
              </a:ext>
            </a:extLst>
          </p:cNvPr>
          <p:cNvSpPr/>
          <p:nvPr/>
        </p:nvSpPr>
        <p:spPr>
          <a:xfrm>
            <a:off x="4954416" y="3879344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66654D-7002-49CC-9518-351EE9065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40802"/>
              </p:ext>
            </p:extLst>
          </p:nvPr>
        </p:nvGraphicFramePr>
        <p:xfrm>
          <a:off x="1519024" y="2770233"/>
          <a:ext cx="3307688" cy="35922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53844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653844">
                  <a:extLst>
                    <a:ext uri="{9D8B030D-6E8A-4147-A177-3AD203B41FA5}">
                      <a16:colId xmlns:a16="http://schemas.microsoft.com/office/drawing/2014/main" val="3540084850"/>
                    </a:ext>
                  </a:extLst>
                </a:gridCol>
              </a:tblGrid>
              <a:tr h="2749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확인</a:t>
                      </a: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29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marL="80835" marR="80835" marT="40418" marB="404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marL="80835" marR="80835" marT="40418" marB="40418" anchor="ctr"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5353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  <a:tr h="53572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29053"/>
                  </a:ext>
                </a:extLst>
              </a:tr>
              <a:tr h="191640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0835" marR="80835" marT="40418" marB="404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883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859AE7-8433-4CCB-A5FE-52F28F648ACA}"/>
              </a:ext>
            </a:extLst>
          </p:cNvPr>
          <p:cNvSpPr txBox="1"/>
          <p:nvPr/>
        </p:nvSpPr>
        <p:spPr>
          <a:xfrm>
            <a:off x="1665489" y="6362520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4D0B4-2422-4DAF-AC76-3C0AF9BC92F3}"/>
              </a:ext>
            </a:extLst>
          </p:cNvPr>
          <p:cNvSpPr txBox="1"/>
          <p:nvPr/>
        </p:nvSpPr>
        <p:spPr>
          <a:xfrm>
            <a:off x="7276994" y="6362520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10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45B6501-27AB-4EC7-930A-CF67DCDA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83" y="2851284"/>
            <a:ext cx="5189033" cy="36470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목록 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041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FFB38CC-A0E7-40F4-BC5F-57323602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74" y="3198413"/>
            <a:ext cx="4317037" cy="28952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 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8CACC92-3CA4-44B8-BEFD-7B68DEEF0C2E}"/>
              </a:ext>
            </a:extLst>
          </p:cNvPr>
          <p:cNvSpPr/>
          <p:nvPr/>
        </p:nvSpPr>
        <p:spPr>
          <a:xfrm>
            <a:off x="4954416" y="3879344"/>
            <a:ext cx="859972" cy="664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59AE7-8433-4CCB-A5FE-52F28F648ACA}"/>
              </a:ext>
            </a:extLst>
          </p:cNvPr>
          <p:cNvSpPr txBox="1"/>
          <p:nvPr/>
        </p:nvSpPr>
        <p:spPr>
          <a:xfrm>
            <a:off x="1665489" y="6362520"/>
            <a:ext cx="30147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구상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4D0B4-2422-4DAF-AC76-3C0AF9BC92F3}"/>
              </a:ext>
            </a:extLst>
          </p:cNvPr>
          <p:cNvSpPr txBox="1"/>
          <p:nvPr/>
        </p:nvSpPr>
        <p:spPr>
          <a:xfrm>
            <a:off x="7287604" y="6111937"/>
            <a:ext cx="27453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완료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BD90304-C6BF-4838-A8B3-40164D60C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77830"/>
              </p:ext>
            </p:extLst>
          </p:nvPr>
        </p:nvGraphicFramePr>
        <p:xfrm>
          <a:off x="1667403" y="3090445"/>
          <a:ext cx="3012844" cy="327207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6422">
                  <a:extLst>
                    <a:ext uri="{9D8B030D-6E8A-4147-A177-3AD203B41FA5}">
                      <a16:colId xmlns:a16="http://schemas.microsoft.com/office/drawing/2014/main" val="1643214621"/>
                    </a:ext>
                  </a:extLst>
                </a:gridCol>
                <a:gridCol w="1506422">
                  <a:extLst>
                    <a:ext uri="{9D8B030D-6E8A-4147-A177-3AD203B41FA5}">
                      <a16:colId xmlns:a16="http://schemas.microsoft.com/office/drawing/2014/main" val="3540084850"/>
                    </a:ext>
                  </a:extLst>
                </a:gridCol>
              </a:tblGrid>
              <a:tr h="250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확인</a:t>
                      </a:r>
                    </a:p>
                  </a:txBody>
                  <a:tcPr marL="73630" marR="73630" marT="36815" marB="368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30283"/>
                  </a:ext>
                </a:extLst>
              </a:tr>
              <a:tr h="300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marL="73630" marR="73630" marT="36815" marB="368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marL="73630" marR="73630" marT="36815" marB="36815" anchor="ctr"/>
                </a:tc>
                <a:extLst>
                  <a:ext uri="{0D108BD9-81ED-4DB2-BD59-A6C34878D82A}">
                    <a16:rowId xmlns:a16="http://schemas.microsoft.com/office/drawing/2014/main" val="1908058014"/>
                  </a:ext>
                </a:extLst>
              </a:tr>
              <a:tr h="272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번호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번호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출발시간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발권 날짜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종류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630" marR="73630" marT="36815" marB="36815"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2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703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80347"/>
            <a:ext cx="9448800" cy="126636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8088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80347"/>
            <a:ext cx="9448800" cy="126636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2383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목적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기차 예매 프로그램으로 간단하게 예매를 할 수 있도록 하기 위함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JAVA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 프로그래밍으로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OOP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실력 향상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Open API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활용 능력 향상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저장 및 관리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열차정보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열차 정보를 수집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예매 구현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3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1A8D88A-FA0F-461A-BA42-5808C01E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82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OS		: Windows 10 64bit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		: Eclipse IDE for Enterprise Java Developers 4.16.0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: JAVA 1.8.0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DBMS	: Oracle Database 11g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Tool	: Swing, WindowBuilder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OpenAPI	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국토교통부 열차정보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defTabSz="1476000">
              <a:lnSpc>
                <a:spcPct val="10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다이어그램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: Eclipse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ObjectAid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plugin</a:t>
            </a:r>
          </a:p>
          <a:p>
            <a:pPr lvl="1" defTabSz="1476000">
              <a:lnSpc>
                <a:spcPct val="100000"/>
              </a:lnSpc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다이어그램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: Draw.io</a:t>
            </a:r>
          </a:p>
          <a:p>
            <a:pPr lvl="1" defTabSz="1476000">
              <a:lnSpc>
                <a:spcPct val="1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GitHub	: https://github.com/eeeeyeot/JAVATrainTicketing</a:t>
            </a:r>
          </a:p>
        </p:txBody>
      </p:sp>
    </p:spTree>
    <p:extLst>
      <p:ext uri="{BB962C8B-B14F-4D97-AF65-F5344CB8AC3E}">
        <p14:creationId xmlns:p14="http://schemas.microsoft.com/office/powerpoint/2010/main" val="291191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 및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07DB3F5-5167-4489-8769-22336F2F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35880"/>
              </p:ext>
            </p:extLst>
          </p:nvPr>
        </p:nvGraphicFramePr>
        <p:xfrm>
          <a:off x="1251857" y="2797629"/>
          <a:ext cx="9710055" cy="365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743">
                  <a:extLst>
                    <a:ext uri="{9D8B030D-6E8A-4147-A177-3AD203B41FA5}">
                      <a16:colId xmlns:a16="http://schemas.microsoft.com/office/drawing/2014/main" val="4195148219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1289355730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428314179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950064612"/>
                    </a:ext>
                  </a:extLst>
                </a:gridCol>
                <a:gridCol w="1826078">
                  <a:extLst>
                    <a:ext uri="{9D8B030D-6E8A-4147-A177-3AD203B41FA5}">
                      <a16:colId xmlns:a16="http://schemas.microsoft.com/office/drawing/2014/main" val="3734129081"/>
                    </a:ext>
                  </a:extLst>
                </a:gridCol>
              </a:tblGrid>
              <a:tr h="627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9705563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OpenAPI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 기능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229009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및 클래스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813139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6441492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985384"/>
                  </a:ext>
                </a:extLst>
              </a:tr>
              <a:tr h="605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문서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C7511F-2D5E-4C17-BA3A-77C1CCB72EA2}"/>
              </a:ext>
            </a:extLst>
          </p:cNvPr>
          <p:cNvSpPr/>
          <p:nvPr/>
        </p:nvSpPr>
        <p:spPr>
          <a:xfrm>
            <a:off x="3690935" y="3505426"/>
            <a:ext cx="1730151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D731277-B332-42F7-9081-7299756DBB7E}"/>
              </a:ext>
            </a:extLst>
          </p:cNvPr>
          <p:cNvSpPr/>
          <p:nvPr/>
        </p:nvSpPr>
        <p:spPr>
          <a:xfrm>
            <a:off x="3690935" y="4101620"/>
            <a:ext cx="354806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521C81D-208E-4FEA-AB6B-5EA7F136A7BA}"/>
              </a:ext>
            </a:extLst>
          </p:cNvPr>
          <p:cNvSpPr/>
          <p:nvPr/>
        </p:nvSpPr>
        <p:spPr>
          <a:xfrm>
            <a:off x="3690934" y="4703246"/>
            <a:ext cx="6454551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540410-69FA-4A19-8F0D-E9BA7C6E4AB9}"/>
              </a:ext>
            </a:extLst>
          </p:cNvPr>
          <p:cNvSpPr/>
          <p:nvPr/>
        </p:nvSpPr>
        <p:spPr>
          <a:xfrm>
            <a:off x="7358742" y="5342262"/>
            <a:ext cx="349431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6F3548-932F-4D5A-88AA-6CBA73DB87F5}"/>
              </a:ext>
            </a:extLst>
          </p:cNvPr>
          <p:cNvSpPr/>
          <p:nvPr/>
        </p:nvSpPr>
        <p:spPr>
          <a:xfrm>
            <a:off x="9173481" y="5885863"/>
            <a:ext cx="1679575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517473-8500-4A2C-8A5A-DAFC4791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909A430-C8A3-4046-9B61-721824B9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7" y="2092465"/>
            <a:ext cx="4562475" cy="4029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820583"/>
              </p:ext>
            </p:extLst>
          </p:nvPr>
        </p:nvGraphicFramePr>
        <p:xfrm>
          <a:off x="6096000" y="2509855"/>
          <a:ext cx="5323113" cy="282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764971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</a:tblGrid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USERDATA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RESERVATION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예매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82639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84316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RESERVATION_SEASON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예매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51234"/>
                  </a:ext>
                </a:extLst>
              </a:tr>
              <a:tr h="56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SEASON_TICKET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0388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9182587-8813-4150-B47F-7531249A49EB}"/>
              </a:ext>
            </a:extLst>
          </p:cNvPr>
          <p:cNvSpPr/>
          <p:nvPr/>
        </p:nvSpPr>
        <p:spPr>
          <a:xfrm>
            <a:off x="2188029" y="3195656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7C34873-C7EF-4213-8A30-BF2B98BF462A}"/>
              </a:ext>
            </a:extLst>
          </p:cNvPr>
          <p:cNvSpPr/>
          <p:nvPr/>
        </p:nvSpPr>
        <p:spPr>
          <a:xfrm>
            <a:off x="3614057" y="2907883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4CA619B-BB03-4BB7-B4B5-CA0F75859EF1}"/>
              </a:ext>
            </a:extLst>
          </p:cNvPr>
          <p:cNvSpPr/>
          <p:nvPr/>
        </p:nvSpPr>
        <p:spPr>
          <a:xfrm>
            <a:off x="5514294" y="1978828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3B24DC6-789B-4270-9172-5EA8DB09CE8C}"/>
              </a:ext>
            </a:extLst>
          </p:cNvPr>
          <p:cNvSpPr/>
          <p:nvPr/>
        </p:nvSpPr>
        <p:spPr>
          <a:xfrm>
            <a:off x="3842656" y="458902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54C73F2-FBFC-4D0A-AAE2-276398E8F552}"/>
              </a:ext>
            </a:extLst>
          </p:cNvPr>
          <p:cNvSpPr/>
          <p:nvPr/>
        </p:nvSpPr>
        <p:spPr>
          <a:xfrm>
            <a:off x="5519056" y="448017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718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191399"/>
              </p:ext>
            </p:extLst>
          </p:nvPr>
        </p:nvGraphicFramePr>
        <p:xfrm>
          <a:off x="1061355" y="2629598"/>
          <a:ext cx="1006928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USER_PW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UNAME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CONTACT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varchar(15)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연락처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REGISTER_DATE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4" y="2194561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USERDATA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3A495D7-8AE3-47F4-AEC6-8B50F1A4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613311"/>
              </p:ext>
            </p:extLst>
          </p:nvPr>
        </p:nvGraphicFramePr>
        <p:xfrm>
          <a:off x="1061355" y="5441760"/>
          <a:ext cx="100692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3385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18299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651B90-C887-4D1E-9BD4-BB788380C7C8}"/>
              </a:ext>
            </a:extLst>
          </p:cNvPr>
          <p:cNvSpPr txBox="1">
            <a:spLocks/>
          </p:cNvSpPr>
          <p:nvPr/>
        </p:nvSpPr>
        <p:spPr>
          <a:xfrm>
            <a:off x="1061353" y="5006722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RESERVATION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77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501750"/>
              </p:ext>
            </p:extLst>
          </p:nvPr>
        </p:nvGraphicFramePr>
        <p:xfrm>
          <a:off x="1061355" y="2259484"/>
          <a:ext cx="1006928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997530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티켓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TRAIN_NAME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기차 이름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CAR_NUMBER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기차 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varchar(30)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75430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PERSONNEL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73282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 시간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93791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ARRPLAND_TIME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 시간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59755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1929"/>
                  </a:ext>
                </a:extLst>
              </a:tr>
              <a:tr h="316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TICKETING_DAY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예매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47696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5" y="1824446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TICKET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3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23A495D7-8AE3-47F4-AEC6-8B50F1A4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400579"/>
              </p:ext>
            </p:extLst>
          </p:nvPr>
        </p:nvGraphicFramePr>
        <p:xfrm>
          <a:off x="1061356" y="2492439"/>
          <a:ext cx="100692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166256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3385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 관계도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61696CF-BF92-4789-8CD1-BDC69D1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727926"/>
              </p:ext>
            </p:extLst>
          </p:nvPr>
        </p:nvGraphicFramePr>
        <p:xfrm>
          <a:off x="1061356" y="4140144"/>
          <a:ext cx="1006928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3526992290"/>
                    </a:ext>
                  </a:extLst>
                </a:gridCol>
                <a:gridCol w="2166256">
                  <a:extLst>
                    <a:ext uri="{9D8B030D-6E8A-4147-A177-3AD203B41FA5}">
                      <a16:colId xmlns:a16="http://schemas.microsoft.com/office/drawing/2014/main" val="1629407706"/>
                    </a:ext>
                  </a:extLst>
                </a:gridCol>
                <a:gridCol w="1665515">
                  <a:extLst>
                    <a:ext uri="{9D8B030D-6E8A-4147-A177-3AD203B41FA5}">
                      <a16:colId xmlns:a16="http://schemas.microsoft.com/office/drawing/2014/main" val="2371688143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3685159696"/>
                    </a:ext>
                  </a:extLst>
                </a:gridCol>
                <a:gridCol w="2381134">
                  <a:extLst>
                    <a:ext uri="{9D8B030D-6E8A-4147-A177-3AD203B41FA5}">
                      <a16:colId xmlns:a16="http://schemas.microsoft.com/office/drawing/2014/main" val="2404989869"/>
                    </a:ext>
                  </a:extLst>
                </a:gridCol>
                <a:gridCol w="1717339">
                  <a:extLst>
                    <a:ext uri="{9D8B030D-6E8A-4147-A177-3AD203B41FA5}">
                      <a16:colId xmlns:a16="http://schemas.microsoft.com/office/drawing/2014/main" val="3996656594"/>
                    </a:ext>
                  </a:extLst>
                </a:gridCol>
              </a:tblGrid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허용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0262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SEASON_ID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PRIMARY_KEY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68341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DEPPLAND_PLACE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353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ARRPLAND_PLACE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24569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TERM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45080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EFFECTIVE_DATE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유효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36338"/>
                  </a:ext>
                </a:extLst>
              </a:tr>
              <a:tr h="34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EXPIRATION_DATE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만기 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49805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5416092-4347-4118-A8DD-F0276722EB79}"/>
              </a:ext>
            </a:extLst>
          </p:cNvPr>
          <p:cNvSpPr txBox="1">
            <a:spLocks/>
          </p:cNvSpPr>
          <p:nvPr/>
        </p:nvSpPr>
        <p:spPr>
          <a:xfrm>
            <a:off x="1061355" y="3705107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SEASON_TICKET 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651B90-C887-4D1E-9BD4-BB788380C7C8}"/>
              </a:ext>
            </a:extLst>
          </p:cNvPr>
          <p:cNvSpPr txBox="1">
            <a:spLocks/>
          </p:cNvSpPr>
          <p:nvPr/>
        </p:nvSpPr>
        <p:spPr>
          <a:xfrm>
            <a:off x="1061354" y="2057401"/>
            <a:ext cx="10444845" cy="43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RESERVATION_SEASON 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정보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3473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10183</TotalTime>
  <Words>946</Words>
  <Application>Microsoft Office PowerPoint</Application>
  <PresentationFormat>와이드스크린</PresentationFormat>
  <Paragraphs>430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</vt:lpstr>
      <vt:lpstr>맑은 고딕</vt:lpstr>
      <vt:lpstr>Arial</vt:lpstr>
      <vt:lpstr>Century Gothic</vt:lpstr>
      <vt:lpstr>Wingdings</vt:lpstr>
      <vt:lpstr>비행기 구름</vt:lpstr>
      <vt:lpstr>기차 예매 프로그램 최종 발표</vt:lpstr>
      <vt:lpstr>목차</vt:lpstr>
      <vt:lpstr>프로젝트 개요</vt:lpstr>
      <vt:lpstr>개발 환경 및 일정</vt:lpstr>
      <vt:lpstr>개발 환경 및 일정</vt:lpstr>
      <vt:lpstr>DB 테이블 관계도</vt:lpstr>
      <vt:lpstr>DB 테이블 관계도</vt:lpstr>
      <vt:lpstr>DB 테이블 관계도</vt:lpstr>
      <vt:lpstr>DB 테이블 관계도</vt:lpstr>
      <vt:lpstr>UML</vt:lpstr>
      <vt:lpstr>Use Case diagram</vt:lpstr>
      <vt:lpstr>class diagram</vt:lpstr>
      <vt:lpstr>Sequence diagram</vt:lpstr>
      <vt:lpstr>Sequence diagram</vt:lpstr>
      <vt:lpstr>Sequence diagram</vt:lpstr>
      <vt:lpstr>Sequence diagram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UI 구현</vt:lpstr>
      <vt:lpstr>시연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1393</cp:revision>
  <cp:lastPrinted>2018-11-13T03:27:16Z</cp:lastPrinted>
  <dcterms:created xsi:type="dcterms:W3CDTF">2018-09-12T08:25:25Z</dcterms:created>
  <dcterms:modified xsi:type="dcterms:W3CDTF">2020-12-16T08:56:21Z</dcterms:modified>
</cp:coreProperties>
</file>