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9"/>
  </p:notesMasterIdLst>
  <p:sldIdLst>
    <p:sldId id="267" r:id="rId2"/>
    <p:sldId id="839" r:id="rId3"/>
    <p:sldId id="832" r:id="rId4"/>
    <p:sldId id="833" r:id="rId5"/>
    <p:sldId id="834" r:id="rId6"/>
    <p:sldId id="835" r:id="rId7"/>
    <p:sldId id="836" r:id="rId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Garamond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FFFF"/>
    <a:srgbClr val="FFFF99"/>
    <a:srgbClr val="FF99FF"/>
    <a:srgbClr val="FFCCFF"/>
    <a:srgbClr val="99FF99"/>
    <a:srgbClr val="008000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9C9CC-2AB9-4AF2-9DA6-B58EE9D00C39}" type="datetimeFigureOut">
              <a:rPr kumimoji="1" lang="ja-JP" altLang="en-US" smtClean="0"/>
              <a:t>2019/6/11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8499-C47C-48C6-AFC8-CC095282A19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303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ja-JP" altLang="en-US" smtClean="0"/>
              <a:t>マスタ サブタイトルの書式設定</a:t>
            </a:r>
            <a:endParaRPr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日付プレースホル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6" name="フッター プレースホル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80DED8-8FCF-4E3A-BE5E-566BBD93738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46056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56BCA-FEB8-4E9C-BC01-254D7C95986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86435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2" name="円/楕円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3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3363-EF30-4B6B-B13D-DE7D0B642C7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4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58387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BF4D-141C-4847-A172-A48869BF10A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756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FC720E15-D2F6-433B-B9BE-22F566D5109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589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0" name="コンテンツ プレースホル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2" name="コンテンツ プレースホル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6A5C-06D9-4094-83E9-4BABC9207D1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970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8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1" name="正方形/長方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2" name="正方形/長方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3" name="正方形/長方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7" name="円/楕円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4" name="コンテンツ プレースホル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6" name="コンテンツ プレースホル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18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9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0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1CEF12C-9E88-4972-98DF-D1BE2A2911B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6230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8A31-2FF3-4499-A0DC-415FA207571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71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3" name="正方形/長方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4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5" name="正方形/長方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6" name="正方形/長方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7" name="正方形/長方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8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D6F23D-3F14-470E-996A-524A1C9DDFA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719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1" name="正方形/長方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20" name="コンテンツ プレースホル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710C67D-1DF5-49DC-80E0-48CD57150C6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299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6" name="正方形/長方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7" name="正方形/長方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8" name="正方形/長方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" name="正方形/長方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2" name="正方形/長方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正方形/長方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16" name="スライド番号プレースホル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4536D-7908-4F3E-A13A-0300BA0E858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7" name="日付プレースホル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8" name="フッター プレースホル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60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正方形/長方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7" name="正方形/長方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8" name="正方形/長方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1029" name="正方形/長方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en-US" altLang="ja-JP" dirty="0"/>
          </a:p>
        </p:txBody>
      </p:sp>
      <p:sp>
        <p:nvSpPr>
          <p:cNvPr id="9" name="正方形/長方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正方形/長方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15" name="円/楕円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2BB83B54-21EC-459D-B847-D274109D18E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8" name="タイトル プレースホル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  <a:endParaRPr lang="en-US" smtClean="0"/>
          </a:p>
        </p:txBody>
      </p:sp>
      <p:sp>
        <p:nvSpPr>
          <p:cNvPr id="1039" name="テキスト プレースホル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rgbClr val="08B7B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300">
          <a:solidFill>
            <a:srgbClr val="08B7BF"/>
          </a:solidFill>
          <a:latin typeface="Georgia" pitchFamily="18" charset="0"/>
          <a:ea typeface="ＭＳ Ｐゴシック" charset="-128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75000"/>
        <a:buFont typeface="Wingdings 2" pitchFamily="18" charset="2"/>
        <a:buChar char="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70000"/>
        <a:buFont typeface="Wingdings" pitchFamily="2" charset="2"/>
        <a:buChar char="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7CCA62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1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70438"/>
            <a:ext cx="6400800" cy="14446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smtClean="0"/>
              <a:t>令和 元 年 ６ 月 １３ 日（木）</a:t>
            </a: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ja-JP" altLang="en-US" sz="24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ja-JP" altLang="en-US" sz="2400" dirty="0" smtClean="0"/>
              <a:t>情報・経営システム工学専攻</a:t>
            </a:r>
            <a:r>
              <a:rPr lang="ja-JP" altLang="en-US" sz="2400" dirty="0"/>
              <a:t>　吉田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791865"/>
          </a:xfrm>
        </p:spPr>
        <p:txBody>
          <a:bodyPr/>
          <a:lstStyle/>
          <a:p>
            <a:pPr eaLnBrk="1" hangingPunct="1"/>
            <a:r>
              <a:rPr lang="ja-JP" altLang="en-US" sz="4800" dirty="0" smtClean="0"/>
              <a:t>Ｊａｖａ</a:t>
            </a:r>
            <a:endParaRPr lang="ja-JP" altLang="en-US" sz="4800" dirty="0" smtClean="0">
              <a:latin typeface="+mn-ea"/>
              <a:ea typeface="+mn-ea"/>
            </a:endParaRPr>
          </a:p>
        </p:txBody>
      </p:sp>
      <p:sp>
        <p:nvSpPr>
          <p:cNvPr id="13316" name="テキスト ボックス 3"/>
          <p:cNvSpPr txBox="1">
            <a:spLocks noChangeArrowheads="1"/>
          </p:cNvSpPr>
          <p:nvPr/>
        </p:nvSpPr>
        <p:spPr bwMode="auto">
          <a:xfrm>
            <a:off x="3362506" y="34448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Garamond" pitchFamily="18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情報</a:t>
            </a:r>
            <a:r>
              <a:rPr lang="ja-JP" altLang="en-US" dirty="0"/>
              <a:t>システム工学</a:t>
            </a:r>
            <a:r>
              <a:rPr lang="ja-JP" altLang="en-US" dirty="0" smtClean="0"/>
              <a:t>実験</a:t>
            </a:r>
            <a:endParaRPr lang="ja-JP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3140968"/>
            <a:ext cx="77724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4800" dirty="0" smtClean="0">
                <a:latin typeface="+mn-ea"/>
                <a:ea typeface="+mn-ea"/>
              </a:rPr>
              <a:t>（</a:t>
            </a:r>
            <a:r>
              <a:rPr lang="en-US" altLang="ja-JP" sz="4800" smtClean="0">
                <a:latin typeface="+mn-ea"/>
                <a:ea typeface="+mn-ea"/>
              </a:rPr>
              <a:t>Game_</a:t>
            </a:r>
            <a:r>
              <a:rPr lang="ja-JP" altLang="en-US" sz="4800" smtClean="0">
                <a:latin typeface="+mn-ea"/>
                <a:ea typeface="+mn-ea"/>
              </a:rPr>
              <a:t>縦スクロール）</a:t>
            </a:r>
            <a:endParaRPr lang="en-US" altLang="ja-JP" sz="4800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6072" y="243064"/>
            <a:ext cx="8534400" cy="953688"/>
          </a:xfrm>
          <a:solidFill>
            <a:srgbClr val="0000FF"/>
          </a:solidFill>
          <a:ln>
            <a:solidFill>
              <a:srgbClr val="00FFFF"/>
            </a:solidFill>
          </a:ln>
        </p:spPr>
        <p:txBody>
          <a:bodyPr anchor="ctr"/>
          <a:lstStyle/>
          <a:p>
            <a:r>
              <a:rPr lang="ja-JP" altLang="en-US" sz="3200" smtClean="0">
                <a:solidFill>
                  <a:srgbClr val="FFFF00"/>
                </a:solidFill>
              </a:rPr>
              <a:t>１．縦スクロール</a:t>
            </a:r>
            <a:endParaRPr lang="ja-JP" altLang="en-US" sz="3200" dirty="0">
              <a:solidFill>
                <a:srgbClr val="FFFF00"/>
              </a:solidFill>
            </a:endParaRPr>
          </a:p>
        </p:txBody>
      </p:sp>
      <p:sp>
        <p:nvSpPr>
          <p:cNvPr id="3" name="タイトル 2"/>
          <p:cNvSpPr txBox="1">
            <a:spLocks/>
          </p:cNvSpPr>
          <p:nvPr/>
        </p:nvSpPr>
        <p:spPr bwMode="auto">
          <a:xfrm>
            <a:off x="251520" y="1484784"/>
            <a:ext cx="8640960" cy="201622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そろそろ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足場をもっとたくさん設置したくなってきたが、この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世界は狭すぎる。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いや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違う。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世界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の大きさ（モデルの世界の座標）には制限は無いのだが、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ビュー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で表示する領域が原点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近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くに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固定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されて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しまって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いるのだ。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正方形/長方形 3"/>
          <p:cNvSpPr/>
          <p:nvPr/>
        </p:nvSpPr>
        <p:spPr bwMode="auto">
          <a:xfrm>
            <a:off x="5292080" y="3645024"/>
            <a:ext cx="504056" cy="2736304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28240" y="3950640"/>
            <a:ext cx="1535998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モデルの世界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5300872" y="5733256"/>
            <a:ext cx="495264" cy="63008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51720" y="5810330"/>
            <a:ext cx="2725426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ビューで表示している世界</a:t>
            </a:r>
            <a:endParaRPr kumimoji="1" lang="ja-JP" altLang="en-US" dirty="0"/>
          </a:p>
        </p:txBody>
      </p:sp>
      <p:sp>
        <p:nvSpPr>
          <p:cNvPr id="8" name="右矢印 7"/>
          <p:cNvSpPr/>
          <p:nvPr/>
        </p:nvSpPr>
        <p:spPr bwMode="auto">
          <a:xfrm>
            <a:off x="4788024" y="5752680"/>
            <a:ext cx="669224" cy="484632"/>
          </a:xfrm>
          <a:prstGeom prst="rightArrow">
            <a:avLst/>
          </a:prstGeom>
          <a:solidFill>
            <a:srgbClr val="00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/>
          <p:cNvSpPr/>
          <p:nvPr/>
        </p:nvSpPr>
        <p:spPr bwMode="auto">
          <a:xfrm flipH="1">
            <a:off x="5665633" y="3899896"/>
            <a:ext cx="669224" cy="484632"/>
          </a:xfrm>
          <a:prstGeom prst="rightArrow">
            <a:avLst/>
          </a:prstGeom>
          <a:solidFill>
            <a:srgbClr val="00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1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129614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①</a:t>
            </a:r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そこでプレーヤの座標をもとに縦スクロールをさせることにしよう。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　そのために「プレーヤ」の最高到達点を利用することにしよう。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まず「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クラス」に以下の属性を追加しよう。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そしてアクセッサ（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getter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）を追加しよう。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テキスト ボックス 4"/>
          <p:cNvSpPr txBox="1">
            <a:spLocks noChangeArrowheads="1"/>
          </p:cNvSpPr>
          <p:nvPr/>
        </p:nvSpPr>
        <p:spPr bwMode="auto">
          <a:xfrm>
            <a:off x="2894414" y="260648"/>
            <a:ext cx="33618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１．</a:t>
            </a:r>
            <a:r>
              <a:rPr lang="ja-JP" altLang="en-US" sz="3600" dirty="0">
                <a:solidFill>
                  <a:schemeClr val="accent2"/>
                </a:solidFill>
                <a:latin typeface="+mj-ea"/>
                <a:ea typeface="+mj-ea"/>
              </a:rPr>
              <a:t>縦スクロール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3765" t="11687" r="42685" b="19363"/>
          <a:stretch/>
        </p:blipFill>
        <p:spPr>
          <a:xfrm>
            <a:off x="5140740" y="2492896"/>
            <a:ext cx="3751739" cy="4176464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2" name="正方形/長方形 11"/>
          <p:cNvSpPr/>
          <p:nvPr/>
        </p:nvSpPr>
        <p:spPr bwMode="auto">
          <a:xfrm>
            <a:off x="5409720" y="3158552"/>
            <a:ext cx="1970592" cy="200181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5292080" y="5229200"/>
            <a:ext cx="2016224" cy="722486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0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25802" t="10986" r="34934" b="18597"/>
          <a:stretch/>
        </p:blipFill>
        <p:spPr>
          <a:xfrm>
            <a:off x="4368682" y="2204864"/>
            <a:ext cx="4595805" cy="446449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タイトル 2"/>
          <p:cNvSpPr txBox="1">
            <a:spLocks/>
          </p:cNvSpPr>
          <p:nvPr/>
        </p:nvSpPr>
        <p:spPr bwMode="auto">
          <a:xfrm>
            <a:off x="251520" y="1484784"/>
            <a:ext cx="8640960" cy="72008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2000" smtClean="0">
                <a:solidFill>
                  <a:schemeClr val="tx1"/>
                </a:solidFill>
                <a:latin typeface="+mn-ea"/>
                <a:ea typeface="+mn-ea"/>
              </a:rPr>
              <a:t>② 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さらに「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クラス」の「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move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（）」の</a:t>
            </a:r>
            <a:r>
              <a:rPr lang="en-US" altLang="ja-JP" sz="2000" dirty="0" smtClean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座標を更新する処理の下に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20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　最高到達点を更新する処理も追加しておこう。</a:t>
            </a:r>
            <a:endParaRPr lang="en-US" altLang="ja-JP" sz="20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4707224" y="5770096"/>
            <a:ext cx="1935424" cy="827256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4"/>
          <p:cNvSpPr txBox="1">
            <a:spLocks noChangeArrowheads="1"/>
          </p:cNvSpPr>
          <p:nvPr/>
        </p:nvSpPr>
        <p:spPr bwMode="auto">
          <a:xfrm>
            <a:off x="2894414" y="260648"/>
            <a:ext cx="33618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１．</a:t>
            </a:r>
            <a:r>
              <a:rPr lang="ja-JP" altLang="en-US" sz="3600" dirty="0">
                <a:solidFill>
                  <a:schemeClr val="accent2"/>
                </a:solidFill>
                <a:latin typeface="+mj-ea"/>
                <a:ea typeface="+mj-ea"/>
              </a:rPr>
              <a:t>縦スクロール</a:t>
            </a:r>
          </a:p>
        </p:txBody>
      </p:sp>
    </p:spTree>
    <p:extLst>
      <p:ext uri="{BB962C8B-B14F-4D97-AF65-F5344CB8AC3E}">
        <p14:creationId xmlns:p14="http://schemas.microsoft.com/office/powerpoint/2010/main" val="15380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26032" t="32589" r="44548" b="23960"/>
          <a:stretch/>
        </p:blipFill>
        <p:spPr>
          <a:xfrm>
            <a:off x="3419873" y="2094326"/>
            <a:ext cx="5546288" cy="443703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タイトル 2"/>
          <p:cNvSpPr txBox="1">
            <a:spLocks/>
          </p:cNvSpPr>
          <p:nvPr/>
        </p:nvSpPr>
        <p:spPr bwMode="auto">
          <a:xfrm>
            <a:off x="181184" y="1484784"/>
            <a:ext cx="8784976" cy="432048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③ 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そして「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MainActivity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クラス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の「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updateView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（）」の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最初に以下の処理を追加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しよう。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3995936" y="2924944"/>
            <a:ext cx="3888432" cy="2160240"/>
          </a:xfrm>
          <a:prstGeom prst="rect">
            <a:avLst/>
          </a:prstGeom>
          <a:noFill/>
          <a:ln w="12700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4"/>
          <p:cNvSpPr txBox="1">
            <a:spLocks noChangeArrowheads="1"/>
          </p:cNvSpPr>
          <p:nvPr/>
        </p:nvSpPr>
        <p:spPr bwMode="auto">
          <a:xfrm>
            <a:off x="2894414" y="260648"/>
            <a:ext cx="33618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１．</a:t>
            </a:r>
            <a:r>
              <a:rPr lang="ja-JP" altLang="en-US" sz="3600" dirty="0">
                <a:solidFill>
                  <a:schemeClr val="accent2"/>
                </a:solidFill>
                <a:latin typeface="+mj-ea"/>
                <a:ea typeface="+mj-ea"/>
              </a:rPr>
              <a:t>縦スクロール</a:t>
            </a:r>
          </a:p>
        </p:txBody>
      </p:sp>
    </p:spTree>
    <p:extLst>
      <p:ext uri="{BB962C8B-B14F-4D97-AF65-F5344CB8AC3E}">
        <p14:creationId xmlns:p14="http://schemas.microsoft.com/office/powerpoint/2010/main" val="29513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/>
          <p:cNvCxnSpPr/>
          <p:nvPr/>
        </p:nvCxnSpPr>
        <p:spPr>
          <a:xfrm>
            <a:off x="5652120" y="6047664"/>
            <a:ext cx="840191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2"/>
          <p:cNvSpPr txBox="1">
            <a:spLocks/>
          </p:cNvSpPr>
          <p:nvPr/>
        </p:nvSpPr>
        <p:spPr bwMode="auto">
          <a:xfrm>
            <a:off x="181184" y="1484784"/>
            <a:ext cx="8784976" cy="2880320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④ 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ちなみに、３００</a:t>
            </a: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というのは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画面の高さ（＝６００）の半分の値、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ビュー</a:t>
            </a: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の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方向の表示基準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座標（</a:t>
            </a:r>
            <a:r>
              <a:rPr lang="en-US" altLang="ja-JP" sz="1800" dirty="0" err="1" smtClean="0">
                <a:solidFill>
                  <a:schemeClr val="tx1"/>
                </a:solidFill>
                <a:latin typeface="+mn-ea"/>
                <a:ea typeface="+mn-ea"/>
              </a:rPr>
              <a:t>canvasBaseY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）は画面の一番下に表示される座標だ。</a:t>
            </a:r>
            <a:endParaRPr lang="en-US" altLang="ja-JP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「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」の最高到達点が３００未満なら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　画面の一番下の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座標はモデルの世界の座標０のままでスクロールしないが、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「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」の最高到達点が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３００以上なら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　画面の一番下の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座標が「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の最高到達点」－３００に設定される。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こう</a:t>
            </a:r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する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と「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Player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の最高到達点」が常に画面中央になりいい感じでスクロールする。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</a:t>
            </a:r>
            <a:r>
              <a:rPr lang="en-US" altLang="ja-JP" sz="1800" dirty="0" smtClean="0">
                <a:solidFill>
                  <a:schemeClr val="tx1"/>
                </a:solidFill>
                <a:latin typeface="+mn-ea"/>
                <a:ea typeface="+mn-ea"/>
              </a:rPr>
              <a:t>※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同様にして横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スクロール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も可能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だがこのゲームでは必要ないだろう。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17399" t="22711" r="43316" b="54090"/>
          <a:stretch/>
        </p:blipFill>
        <p:spPr>
          <a:xfrm>
            <a:off x="189060" y="4365104"/>
            <a:ext cx="2925196" cy="13233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正方形/長方形 8"/>
          <p:cNvSpPr/>
          <p:nvPr/>
        </p:nvSpPr>
        <p:spPr bwMode="auto">
          <a:xfrm>
            <a:off x="5292080" y="4725144"/>
            <a:ext cx="504056" cy="1872208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28240" y="4651296"/>
            <a:ext cx="1535998" cy="369332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モデルの世界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300872" y="5373216"/>
            <a:ext cx="495264" cy="675712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50868" y="4796432"/>
            <a:ext cx="1447832" cy="923330"/>
          </a:xfrm>
          <a:prstGeom prst="rect">
            <a:avLst/>
          </a:prstGeom>
          <a:solidFill>
            <a:srgbClr val="00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ビューで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表示している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世界</a:t>
            </a:r>
            <a:endParaRPr kumimoji="1" lang="ja-JP" altLang="en-US" dirty="0"/>
          </a:p>
        </p:txBody>
      </p:sp>
      <p:sp>
        <p:nvSpPr>
          <p:cNvPr id="15" name="右矢印 14"/>
          <p:cNvSpPr/>
          <p:nvPr/>
        </p:nvSpPr>
        <p:spPr bwMode="auto">
          <a:xfrm>
            <a:off x="4694864" y="5373216"/>
            <a:ext cx="669224" cy="484632"/>
          </a:xfrm>
          <a:prstGeom prst="rightArrow">
            <a:avLst/>
          </a:prstGeom>
          <a:solidFill>
            <a:srgbClr val="00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/>
          <p:cNvSpPr/>
          <p:nvPr/>
        </p:nvSpPr>
        <p:spPr bwMode="auto">
          <a:xfrm flipH="1">
            <a:off x="5665633" y="4600552"/>
            <a:ext cx="669224" cy="484632"/>
          </a:xfrm>
          <a:prstGeom prst="rightArrow">
            <a:avLst/>
          </a:prstGeom>
          <a:solidFill>
            <a:srgbClr val="00FF00"/>
          </a:solidFill>
          <a:ln w="12700">
            <a:solidFill>
              <a:srgbClr val="0000FF"/>
            </a:solidFill>
            <a:round/>
            <a:headEnd type="triangle" w="lg" len="lg"/>
            <a:tailEnd type="triangle" w="lg" len="lg"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49" y="5688407"/>
            <a:ext cx="216024" cy="216024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>
            <a:off x="5676025" y="5688407"/>
            <a:ext cx="840191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474830" y="5085184"/>
            <a:ext cx="2417650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プレーヤの最高到達点</a:t>
            </a:r>
            <a:endParaRPr lang="en-US" altLang="ja-JP" dirty="0" smtClean="0"/>
          </a:p>
          <a:p>
            <a:r>
              <a:rPr lang="en-US" altLang="ja-JP" dirty="0" err="1" smtClean="0"/>
              <a:t>yMax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4430723" y="6057720"/>
            <a:ext cx="84019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2369036" y="6023029"/>
            <a:ext cx="2624436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画面下に表示される座標</a:t>
            </a:r>
            <a:endParaRPr lang="en-US" altLang="ja-JP" dirty="0" smtClean="0"/>
          </a:p>
          <a:p>
            <a:r>
              <a:rPr lang="en-US" altLang="ja-JP" dirty="0" err="1" smtClean="0"/>
              <a:t>canvasBaseY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158517" y="573325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３００</a:t>
            </a:r>
            <a:endParaRPr kumimoji="1" lang="ja-JP" altLang="en-US" dirty="0"/>
          </a:p>
        </p:txBody>
      </p:sp>
      <p:cxnSp>
        <p:nvCxnSpPr>
          <p:cNvPr id="24" name="直線コネクタ 23"/>
          <p:cNvCxnSpPr/>
          <p:nvPr/>
        </p:nvCxnSpPr>
        <p:spPr>
          <a:xfrm>
            <a:off x="6094744" y="5719762"/>
            <a:ext cx="0" cy="327902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4"/>
          <p:cNvSpPr txBox="1">
            <a:spLocks noChangeArrowheads="1"/>
          </p:cNvSpPr>
          <p:nvPr/>
        </p:nvSpPr>
        <p:spPr bwMode="auto">
          <a:xfrm>
            <a:off x="2894414" y="260648"/>
            <a:ext cx="33618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１．</a:t>
            </a:r>
            <a:r>
              <a:rPr lang="ja-JP" altLang="en-US" sz="3600" dirty="0">
                <a:solidFill>
                  <a:schemeClr val="accent2"/>
                </a:solidFill>
                <a:latin typeface="+mj-ea"/>
                <a:ea typeface="+mj-ea"/>
              </a:rPr>
              <a:t>縦スクロール</a:t>
            </a:r>
          </a:p>
        </p:txBody>
      </p:sp>
    </p:spTree>
    <p:extLst>
      <p:ext uri="{BB962C8B-B14F-4D97-AF65-F5344CB8AC3E}">
        <p14:creationId xmlns:p14="http://schemas.microsoft.com/office/powerpoint/2010/main" val="13922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"/>
          <p:cNvSpPr txBox="1">
            <a:spLocks/>
          </p:cNvSpPr>
          <p:nvPr/>
        </p:nvSpPr>
        <p:spPr bwMode="auto">
          <a:xfrm>
            <a:off x="181184" y="1484784"/>
            <a:ext cx="8784976" cy="3096344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rgbClr val="08B7BF"/>
                </a:solidFill>
                <a:latin typeface="Georgia" pitchFamily="18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⑤ 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これで動作確認して欲しい。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最初はスクロールしないが「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プレーヤ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」の</a:t>
            </a:r>
            <a:r>
              <a:rPr lang="en-US" altLang="ja-JP" sz="1800" smtClean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座標が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３００を超えるとスクロールするはずだ。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あれっ？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これだと「プレーヤ」がある程度上までいった後に落下したら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「プレーヤ」が見えなくなってしまうのではないだろうか？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endParaRPr lang="en-US" altLang="ja-JP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　そのとおり！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dirty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　この世界では「プレーヤ」</a:t>
            </a:r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は上昇し続けなければ</a:t>
            </a:r>
            <a:r>
              <a:rPr lang="ja-JP" altLang="en-US" sz="1800" dirty="0" smtClean="0">
                <a:solidFill>
                  <a:schemeClr val="tx1"/>
                </a:solidFill>
                <a:latin typeface="+mn-ea"/>
                <a:ea typeface="+mn-ea"/>
              </a:rPr>
              <a:t>死んでしまうのだ。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l"/>
            <a:r>
              <a:rPr lang="ja-JP" altLang="en-US" sz="1800" smtClean="0">
                <a:solidFill>
                  <a:schemeClr val="tx1"/>
                </a:solidFill>
                <a:latin typeface="+mn-ea"/>
                <a:ea typeface="+mn-ea"/>
              </a:rPr>
              <a:t>　</a:t>
            </a:r>
            <a:endParaRPr lang="en-US" altLang="ja-JP" sz="180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7812360" y="4677115"/>
            <a:ext cx="792088" cy="1245381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6093296"/>
            <a:ext cx="216024" cy="216024"/>
          </a:xfrm>
          <a:prstGeom prst="rect">
            <a:avLst/>
          </a:prstGeom>
        </p:spPr>
      </p:pic>
      <p:cxnSp>
        <p:nvCxnSpPr>
          <p:cNvPr id="5" name="直線コネクタ 4"/>
          <p:cNvCxnSpPr/>
          <p:nvPr/>
        </p:nvCxnSpPr>
        <p:spPr>
          <a:xfrm>
            <a:off x="8154816" y="5777216"/>
            <a:ext cx="0" cy="2612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8226824" y="5859280"/>
            <a:ext cx="0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8298832" y="5742048"/>
            <a:ext cx="0" cy="3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8002008" y="5220408"/>
            <a:ext cx="479618" cy="2462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000" b="1" smtClean="0">
                <a:latin typeface="+mj-ea"/>
                <a:ea typeface="+mj-ea"/>
              </a:rPr>
              <a:t>Retry</a:t>
            </a:r>
            <a:endParaRPr kumimoji="1" lang="ja-JP" altLang="en-US" sz="1000" b="1" dirty="0">
              <a:latin typeface="+mj-ea"/>
              <a:ea typeface="+mj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 rot="610658">
            <a:off x="8297356" y="5830177"/>
            <a:ext cx="263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smtClean="0">
                <a:solidFill>
                  <a:srgbClr val="FF0000"/>
                </a:solidFill>
                <a:latin typeface="+mj-ea"/>
                <a:ea typeface="+mj-ea"/>
              </a:rPr>
              <a:t>!</a:t>
            </a:r>
            <a:endParaRPr kumimoji="1" lang="ja-JP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4"/>
          <p:cNvSpPr txBox="1">
            <a:spLocks noChangeArrowheads="1"/>
          </p:cNvSpPr>
          <p:nvPr/>
        </p:nvSpPr>
        <p:spPr bwMode="auto">
          <a:xfrm>
            <a:off x="2894414" y="260648"/>
            <a:ext cx="33618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600" smtClean="0">
                <a:solidFill>
                  <a:schemeClr val="accent2"/>
                </a:solidFill>
                <a:latin typeface="+mj-ea"/>
                <a:ea typeface="+mj-ea"/>
              </a:rPr>
              <a:t>１．</a:t>
            </a:r>
            <a:r>
              <a:rPr lang="ja-JP" altLang="en-US" sz="3600" dirty="0">
                <a:solidFill>
                  <a:schemeClr val="accent2"/>
                </a:solidFill>
                <a:latin typeface="+mj-ea"/>
                <a:ea typeface="+mj-ea"/>
              </a:rPr>
              <a:t>縦スクロール</a:t>
            </a:r>
          </a:p>
        </p:txBody>
      </p:sp>
    </p:spTree>
    <p:extLst>
      <p:ext uri="{BB962C8B-B14F-4D97-AF65-F5344CB8AC3E}">
        <p14:creationId xmlns:p14="http://schemas.microsoft.com/office/powerpoint/2010/main" val="13625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ール">
  <a:themeElements>
    <a:clrScheme name="リゾート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クール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ビジネ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round/>
          <a:headEnd type="triangle" w="lg" len="lg"/>
          <a:tailEnd type="triangle" w="lg" len="lg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5706</TotalTime>
  <Words>227</Words>
  <Application>Microsoft Office PowerPoint</Application>
  <PresentationFormat>画面に合わせる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ＭＳ Ｐゴシック</vt:lpstr>
      <vt:lpstr>ＭＳ Ｐ明朝</vt:lpstr>
      <vt:lpstr>Calibri</vt:lpstr>
      <vt:lpstr>Garamond</vt:lpstr>
      <vt:lpstr>Georgia</vt:lpstr>
      <vt:lpstr>Wingdings</vt:lpstr>
      <vt:lpstr>Wingdings 2</vt:lpstr>
      <vt:lpstr>クール</vt:lpstr>
      <vt:lpstr>Ｊａｖａ</vt:lpstr>
      <vt:lpstr>１．縦スクロール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長岡技術科学大学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Ｊａｖａ練習問題 （第２章、第３章）</dc:title>
  <dc:creator>吉田富美男</dc:creator>
  <cp:lastModifiedBy>administrator</cp:lastModifiedBy>
  <cp:revision>538</cp:revision>
  <dcterms:created xsi:type="dcterms:W3CDTF">2005-04-17T07:16:32Z</dcterms:created>
  <dcterms:modified xsi:type="dcterms:W3CDTF">2019-06-11T08:46:22Z</dcterms:modified>
</cp:coreProperties>
</file>