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22"/>
  </p:notesMasterIdLst>
  <p:sldIdLst>
    <p:sldId id="267" r:id="rId2"/>
    <p:sldId id="678" r:id="rId3"/>
    <p:sldId id="704" r:id="rId4"/>
    <p:sldId id="742" r:id="rId5"/>
    <p:sldId id="743" r:id="rId6"/>
    <p:sldId id="744" r:id="rId7"/>
    <p:sldId id="745" r:id="rId8"/>
    <p:sldId id="746" r:id="rId9"/>
    <p:sldId id="747" r:id="rId10"/>
    <p:sldId id="748" r:id="rId11"/>
    <p:sldId id="749" r:id="rId12"/>
    <p:sldId id="750" r:id="rId13"/>
    <p:sldId id="751" r:id="rId14"/>
    <p:sldId id="752" r:id="rId15"/>
    <p:sldId id="753" r:id="rId16"/>
    <p:sldId id="754" r:id="rId17"/>
    <p:sldId id="755" r:id="rId18"/>
    <p:sldId id="756" r:id="rId19"/>
    <p:sldId id="757" r:id="rId20"/>
    <p:sldId id="758" r:id="rId21"/>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Garamond" pitchFamily="18" charset="0"/>
        <a:ea typeface="ＭＳ Ｐゴシック" pitchFamily="50" charset="-128"/>
        <a:cs typeface="+mn-cs"/>
      </a:defRPr>
    </a:lvl5pPr>
    <a:lvl6pPr marL="2286000" algn="l" defTabSz="914400" rtl="0" eaLnBrk="1" latinLnBrk="0" hangingPunct="1">
      <a:defRPr kumimoji="1" kern="1200">
        <a:solidFill>
          <a:schemeClr val="tx1"/>
        </a:solidFill>
        <a:latin typeface="Garamond" pitchFamily="18" charset="0"/>
        <a:ea typeface="ＭＳ Ｐゴシック" pitchFamily="50" charset="-128"/>
        <a:cs typeface="+mn-cs"/>
      </a:defRPr>
    </a:lvl6pPr>
    <a:lvl7pPr marL="2743200" algn="l" defTabSz="914400" rtl="0" eaLnBrk="1" latinLnBrk="0" hangingPunct="1">
      <a:defRPr kumimoji="1" kern="1200">
        <a:solidFill>
          <a:schemeClr val="tx1"/>
        </a:solidFill>
        <a:latin typeface="Garamond" pitchFamily="18" charset="0"/>
        <a:ea typeface="ＭＳ Ｐゴシック" pitchFamily="50" charset="-128"/>
        <a:cs typeface="+mn-cs"/>
      </a:defRPr>
    </a:lvl7pPr>
    <a:lvl8pPr marL="3200400" algn="l" defTabSz="914400" rtl="0" eaLnBrk="1" latinLnBrk="0" hangingPunct="1">
      <a:defRPr kumimoji="1" kern="1200">
        <a:solidFill>
          <a:schemeClr val="tx1"/>
        </a:solidFill>
        <a:latin typeface="Garamond" pitchFamily="18" charset="0"/>
        <a:ea typeface="ＭＳ Ｐゴシック" pitchFamily="50" charset="-128"/>
        <a:cs typeface="+mn-cs"/>
      </a:defRPr>
    </a:lvl8pPr>
    <a:lvl9pPr marL="3657600" algn="l" defTabSz="914400" rtl="0" eaLnBrk="1" latinLnBrk="0" hangingPunct="1">
      <a:defRPr kumimoji="1" kern="1200">
        <a:solidFill>
          <a:schemeClr val="tx1"/>
        </a:solidFill>
        <a:latin typeface="Garamond" pitchFamily="18"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FF00"/>
    <a:srgbClr val="00FFFF"/>
    <a:srgbClr val="FF99FF"/>
    <a:srgbClr val="FFCCFF"/>
    <a:srgbClr val="99FF99"/>
    <a:srgbClr val="008000"/>
    <a:srgbClr val="FFFF99"/>
    <a:srgbClr val="66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C9C9CC-2AB9-4AF2-9DA6-B58EE9D00C39}" type="datetimeFigureOut">
              <a:rPr kumimoji="1" lang="ja-JP" altLang="en-US" smtClean="0"/>
              <a:t>2019/6/11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028499-C47C-48C6-AFC8-CC095282A19E}" type="slidenum">
              <a:rPr kumimoji="1" lang="ja-JP" altLang="en-US" smtClean="0"/>
              <a:t>‹#›</a:t>
            </a:fld>
            <a:endParaRPr kumimoji="1" lang="ja-JP" altLang="en-US"/>
          </a:p>
        </p:txBody>
      </p:sp>
    </p:spTree>
    <p:extLst>
      <p:ext uri="{BB962C8B-B14F-4D97-AF65-F5344CB8AC3E}">
        <p14:creationId xmlns:p14="http://schemas.microsoft.com/office/powerpoint/2010/main" val="24230339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2"/>
      </p:bgRef>
    </p:bg>
    <p:spTree>
      <p:nvGrpSpPr>
        <p:cNvPr id="1" name=""/>
        <p:cNvGrpSpPr/>
        <p:nvPr/>
      </p:nvGrpSpPr>
      <p:grpSpPr>
        <a:xfrm>
          <a:off x="0" y="0"/>
          <a:ext cx="0" cy="0"/>
          <a:chOff x="0" y="0"/>
          <a:chExt cx="0" cy="0"/>
        </a:xfrm>
      </p:grpSpPr>
      <p:sp>
        <p:nvSpPr>
          <p:cNvPr id="4" name="正方形/長方形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5" name="正方形/長方形 20"/>
          <p:cNvSpPr>
            <a:spLocks noChangeArrowheads="1"/>
          </p:cNvSpPr>
          <p:nvPr/>
        </p:nvSpPr>
        <p:spPr bwMode="white">
          <a:xfrm>
            <a:off x="8991600" y="3175"/>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6" name="正方形/長方形 21"/>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3"/>
          <p:cNvSpPr>
            <a:spLocks noChangeArrowheads="1"/>
          </p:cNvSpPr>
          <p:nvPr/>
        </p:nvSpPr>
        <p:spPr bwMode="white">
          <a:xfrm>
            <a:off x="0" y="0"/>
            <a:ext cx="9144000" cy="25146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1" name="直線コネクタ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2" name="正方形/長方形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3" name="円/楕円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4" name="円/楕円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9" name="サブタイトル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ja-JP" altLang="en-US" smtClean="0"/>
              <a:t>マスタ サブタイトルの書式設定</a:t>
            </a:r>
            <a:endParaRPr lang="en-US"/>
          </a:p>
        </p:txBody>
      </p:sp>
      <p:sp>
        <p:nvSpPr>
          <p:cNvPr id="8" name="タイトル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ja-JP" altLang="en-US" smtClean="0"/>
              <a:t>マスタ タイトルの書式設定</a:t>
            </a:r>
            <a:endParaRPr lang="en-US"/>
          </a:p>
        </p:txBody>
      </p:sp>
      <p:sp>
        <p:nvSpPr>
          <p:cNvPr id="15" name="日付プレースホルダ 27"/>
          <p:cNvSpPr>
            <a:spLocks noGrp="1"/>
          </p:cNvSpPr>
          <p:nvPr>
            <p:ph type="dt" sz="half" idx="10"/>
          </p:nvPr>
        </p:nvSpPr>
        <p:spPr/>
        <p:txBody>
          <a:bodyPr/>
          <a:lstStyle>
            <a:lvl1pPr>
              <a:defRPr/>
            </a:lvl1pPr>
          </a:lstStyle>
          <a:p>
            <a:pPr>
              <a:defRPr/>
            </a:pPr>
            <a:endParaRPr lang="en-US" altLang="ja-JP"/>
          </a:p>
        </p:txBody>
      </p:sp>
      <p:sp>
        <p:nvSpPr>
          <p:cNvPr id="16" name="フッター プレースホルダ 16"/>
          <p:cNvSpPr>
            <a:spLocks noGrp="1"/>
          </p:cNvSpPr>
          <p:nvPr>
            <p:ph type="ftr" sz="quarter" idx="11"/>
          </p:nvPr>
        </p:nvSpPr>
        <p:spPr/>
        <p:txBody>
          <a:bodyPr/>
          <a:lstStyle>
            <a:lvl1pPr>
              <a:defRPr/>
            </a:lvl1pPr>
          </a:lstStyle>
          <a:p>
            <a:pPr>
              <a:defRPr/>
            </a:pPr>
            <a:endParaRPr lang="en-US" altLang="ja-JP"/>
          </a:p>
        </p:txBody>
      </p:sp>
      <p:sp>
        <p:nvSpPr>
          <p:cNvPr id="17" name="スライド番号プレースホルダ 28"/>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9880DED8-8FCF-4E3A-BE5E-566BBD93738F}" type="slidenum">
              <a:rPr lang="en-US" altLang="ja-JP"/>
              <a:pPr>
                <a:defRPr/>
              </a:pPr>
              <a:t>‹#›</a:t>
            </a:fld>
            <a:endParaRPr lang="en-US" altLang="ja-JP"/>
          </a:p>
        </p:txBody>
      </p:sp>
    </p:spTree>
    <p:extLst>
      <p:ext uri="{BB962C8B-B14F-4D97-AF65-F5344CB8AC3E}">
        <p14:creationId xmlns:p14="http://schemas.microsoft.com/office/powerpoint/2010/main" val="194605655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 3"/>
          <p:cNvSpPr>
            <a:spLocks noGrp="1"/>
          </p:cNvSpPr>
          <p:nvPr>
            <p:ph type="dt" sz="half" idx="10"/>
          </p:nvPr>
        </p:nvSpPr>
        <p:spPr/>
        <p:txBody>
          <a:bodyPr/>
          <a:lstStyle>
            <a:lvl1pPr>
              <a:defRPr/>
            </a:lvl1pPr>
          </a:lstStyle>
          <a:p>
            <a:pPr>
              <a:defRPr/>
            </a:pPr>
            <a:endParaRPr lang="en-US" altLang="ja-JP"/>
          </a:p>
        </p:txBody>
      </p:sp>
      <p:sp>
        <p:nvSpPr>
          <p:cNvPr id="5" name="フッター プレースホルダ 4"/>
          <p:cNvSpPr>
            <a:spLocks noGrp="1"/>
          </p:cNvSpPr>
          <p:nvPr>
            <p:ph type="ftr" sz="quarter" idx="11"/>
          </p:nvPr>
        </p:nvSpPr>
        <p:spPr/>
        <p:txBody>
          <a:bodyPr/>
          <a:lstStyle>
            <a:lvl1pPr>
              <a:defRPr/>
            </a:lvl1pPr>
          </a:lstStyle>
          <a:p>
            <a:pPr>
              <a:defRPr/>
            </a:pPr>
            <a:endParaRPr lang="en-US" altLang="ja-JP"/>
          </a:p>
        </p:txBody>
      </p:sp>
      <p:sp>
        <p:nvSpPr>
          <p:cNvPr id="6" name="スライド番号プレースホルダ 5"/>
          <p:cNvSpPr>
            <a:spLocks noGrp="1"/>
          </p:cNvSpPr>
          <p:nvPr>
            <p:ph type="sldNum" sz="quarter" idx="12"/>
          </p:nvPr>
        </p:nvSpPr>
        <p:spPr/>
        <p:txBody>
          <a:bodyPr/>
          <a:lstStyle>
            <a:lvl1pPr>
              <a:defRPr/>
            </a:lvl1pPr>
          </a:lstStyle>
          <a:p>
            <a:pPr>
              <a:defRPr/>
            </a:pPr>
            <a:fld id="{30756BCA-FEB8-4E9C-BC01-254D7C959869}" type="slidenum">
              <a:rPr lang="en-US" altLang="ja-JP"/>
              <a:pPr>
                <a:defRPr/>
              </a:pPr>
              <a:t>‹#›</a:t>
            </a:fld>
            <a:endParaRPr lang="en-US" altLang="ja-JP"/>
          </a:p>
        </p:txBody>
      </p:sp>
    </p:spTree>
    <p:extLst>
      <p:ext uri="{BB962C8B-B14F-4D97-AF65-F5344CB8AC3E}">
        <p14:creationId xmlns:p14="http://schemas.microsoft.com/office/powerpoint/2010/main" val="78643558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bg>
      <p:bgRef idx="1001">
        <a:schemeClr val="bg2"/>
      </p:bgRef>
    </p:bg>
    <p:spTree>
      <p:nvGrpSpPr>
        <p:cNvPr id="1" name=""/>
        <p:cNvGrpSpPr/>
        <p:nvPr/>
      </p:nvGrpSpPr>
      <p:grpSpPr>
        <a:xfrm>
          <a:off x="0" y="0"/>
          <a:ext cx="0" cy="0"/>
          <a:chOff x="0" y="0"/>
          <a:chExt cx="0" cy="0"/>
        </a:xfrm>
      </p:grpSpPr>
      <p:sp>
        <p:nvSpPr>
          <p:cNvPr id="4" name="正方形/長方形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5" name="正方形/長方形 20"/>
          <p:cNvSpPr>
            <a:spLocks noChangeArrowheads="1"/>
          </p:cNvSpPr>
          <p:nvPr/>
        </p:nvSpPr>
        <p:spPr bwMode="white">
          <a:xfrm>
            <a:off x="7010400" y="0"/>
            <a:ext cx="21336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6" name="正方形/長方形 21"/>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8" name="正方形/長方形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9" name="正方形/長方形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0" name="直線コネクタ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1" name="円/楕円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2" name="円/楕円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3" name="縦書きテキスト プレースホルダ 2"/>
          <p:cNvSpPr>
            <a:spLocks noGrp="1"/>
          </p:cNvSpPr>
          <p:nvPr>
            <p:ph type="body" orient="vert" idx="1"/>
          </p:nvPr>
        </p:nvSpPr>
        <p:spPr>
          <a:xfrm>
            <a:off x="304800" y="304800"/>
            <a:ext cx="6553200" cy="5821366"/>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2" name="縦書きタイトル 1"/>
          <p:cNvSpPr>
            <a:spLocks noGrp="1"/>
          </p:cNvSpPr>
          <p:nvPr>
            <p:ph type="title" orient="vert"/>
          </p:nvPr>
        </p:nvSpPr>
        <p:spPr>
          <a:xfrm>
            <a:off x="7391400" y="304801"/>
            <a:ext cx="1447800" cy="5851525"/>
          </a:xfrm>
        </p:spPr>
        <p:txBody>
          <a:bodyPr vert="eaVert"/>
          <a:lstStyle/>
          <a:p>
            <a:r>
              <a:rPr lang="ja-JP" altLang="en-US" smtClean="0"/>
              <a:t>マスタ タイトルの書式設定</a:t>
            </a:r>
            <a:endParaRPr lang="en-US"/>
          </a:p>
        </p:txBody>
      </p:sp>
      <p:sp>
        <p:nvSpPr>
          <p:cNvPr id="13" name="スライド番号プレースホルダ 5"/>
          <p:cNvSpPr>
            <a:spLocks noGrp="1"/>
          </p:cNvSpPr>
          <p:nvPr>
            <p:ph type="sldNum" sz="quarter" idx="10"/>
          </p:nvPr>
        </p:nvSpPr>
        <p:spPr>
          <a:xfrm>
            <a:off x="6915150" y="3009900"/>
            <a:ext cx="457200" cy="441325"/>
          </a:xfrm>
        </p:spPr>
        <p:txBody>
          <a:bodyPr/>
          <a:lstStyle>
            <a:lvl1pPr>
              <a:defRPr/>
            </a:lvl1pPr>
          </a:lstStyle>
          <a:p>
            <a:pPr>
              <a:defRPr/>
            </a:pPr>
            <a:fld id="{EE843363-EF30-4B6B-B13D-DE7D0B642C75}" type="slidenum">
              <a:rPr lang="en-US" altLang="ja-JP"/>
              <a:pPr>
                <a:defRPr/>
              </a:pPr>
              <a:t>‹#›</a:t>
            </a:fld>
            <a:endParaRPr lang="en-US" altLang="ja-JP"/>
          </a:p>
        </p:txBody>
      </p:sp>
      <p:sp>
        <p:nvSpPr>
          <p:cNvPr id="14" name="日付プレースホルダ 3"/>
          <p:cNvSpPr>
            <a:spLocks noGrp="1"/>
          </p:cNvSpPr>
          <p:nvPr>
            <p:ph type="dt" sz="half" idx="11"/>
          </p:nvPr>
        </p:nvSpPr>
        <p:spPr/>
        <p:txBody>
          <a:bodyPr/>
          <a:lstStyle>
            <a:lvl1pPr>
              <a:defRPr/>
            </a:lvl1pPr>
          </a:lstStyle>
          <a:p>
            <a:pPr>
              <a:defRPr/>
            </a:pPr>
            <a:endParaRPr lang="en-US" altLang="ja-JP"/>
          </a:p>
        </p:txBody>
      </p:sp>
      <p:sp>
        <p:nvSpPr>
          <p:cNvPr id="15" name="フッター プレースホルダ 4"/>
          <p:cNvSpPr>
            <a:spLocks noGrp="1"/>
          </p:cNvSpPr>
          <p:nvPr>
            <p:ph type="ftr" sz="quarter"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85838774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chemeClr val="accent3">
                    <a:shade val="75000"/>
                  </a:schemeClr>
                </a:solidFill>
              </a:defRPr>
            </a:lvl1pPr>
          </a:lstStyle>
          <a:p>
            <a:r>
              <a:rPr lang="ja-JP" altLang="en-US" smtClean="0"/>
              <a:t>マスタ タイトルの書式設定</a:t>
            </a:r>
            <a:endParaRPr lang="en-US"/>
          </a:p>
        </p:txBody>
      </p:sp>
      <p:sp>
        <p:nvSpPr>
          <p:cNvPr id="8" name="コンテンツ プレースホルダ 7"/>
          <p:cNvSpPr>
            <a:spLocks noGrp="1"/>
          </p:cNvSpPr>
          <p:nvPr>
            <p:ph sz="quarter" idx="1"/>
          </p:nvPr>
        </p:nvSpPr>
        <p:spPr>
          <a:xfrm>
            <a:off x="301752" y="1527048"/>
            <a:ext cx="8503920" cy="4572000"/>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 3"/>
          <p:cNvSpPr>
            <a:spLocks noGrp="1"/>
          </p:cNvSpPr>
          <p:nvPr>
            <p:ph type="dt" sz="half" idx="10"/>
          </p:nvPr>
        </p:nvSpPr>
        <p:spPr/>
        <p:txBody>
          <a:bodyPr/>
          <a:lstStyle>
            <a:lvl1pPr>
              <a:defRPr/>
            </a:lvl1pPr>
          </a:lstStyle>
          <a:p>
            <a:pPr>
              <a:defRPr/>
            </a:pPr>
            <a:endParaRPr lang="en-US" altLang="ja-JP"/>
          </a:p>
        </p:txBody>
      </p:sp>
      <p:sp>
        <p:nvSpPr>
          <p:cNvPr id="5" name="フッター プレースホルダ 4"/>
          <p:cNvSpPr>
            <a:spLocks noGrp="1"/>
          </p:cNvSpPr>
          <p:nvPr>
            <p:ph type="ftr" sz="quarter" idx="11"/>
          </p:nvPr>
        </p:nvSpPr>
        <p:spPr/>
        <p:txBody>
          <a:bodyPr/>
          <a:lstStyle>
            <a:lvl1pPr>
              <a:defRPr/>
            </a:lvl1pPr>
          </a:lstStyle>
          <a:p>
            <a:pPr>
              <a:defRPr/>
            </a:pPr>
            <a:endParaRPr lang="en-US" altLang="ja-JP"/>
          </a:p>
        </p:txBody>
      </p:sp>
      <p:sp>
        <p:nvSpPr>
          <p:cNvPr id="6" name="スライド番号プレースホルダ 5"/>
          <p:cNvSpPr>
            <a:spLocks noGrp="1"/>
          </p:cNvSpPr>
          <p:nvPr>
            <p:ph type="sldNum" sz="quarter" idx="12"/>
          </p:nvPr>
        </p:nvSpPr>
        <p:spPr>
          <a:xfrm>
            <a:off x="4362450" y="1027113"/>
            <a:ext cx="457200" cy="441325"/>
          </a:xfrm>
        </p:spPr>
        <p:txBody>
          <a:bodyPr/>
          <a:lstStyle>
            <a:lvl1pPr>
              <a:defRPr/>
            </a:lvl1pPr>
          </a:lstStyle>
          <a:p>
            <a:pPr>
              <a:defRPr/>
            </a:pPr>
            <a:fld id="{24F6BF4D-141C-4847-A172-A48869BF10A6}" type="slidenum">
              <a:rPr lang="en-US" altLang="ja-JP"/>
              <a:pPr>
                <a:defRPr/>
              </a:pPr>
              <a:t>‹#›</a:t>
            </a:fld>
            <a:endParaRPr lang="en-US" altLang="ja-JP"/>
          </a:p>
        </p:txBody>
      </p:sp>
    </p:spTree>
    <p:extLst>
      <p:ext uri="{BB962C8B-B14F-4D97-AF65-F5344CB8AC3E}">
        <p14:creationId xmlns:p14="http://schemas.microsoft.com/office/powerpoint/2010/main" val="255756700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4" name="正方形/長方形 19"/>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5" name="正方形/長方形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6" name="正方形/長方形 21"/>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3"/>
          <p:cNvSpPr>
            <a:spLocks noChangeArrowheads="1"/>
          </p:cNvSpPr>
          <p:nvPr/>
        </p:nvSpPr>
        <p:spPr bwMode="white">
          <a:xfrm>
            <a:off x="8991600" y="1905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8" name="正方形/長方形 24"/>
          <p:cNvSpPr>
            <a:spLocks noChangeArrowheads="1"/>
          </p:cNvSpPr>
          <p:nvPr/>
        </p:nvSpPr>
        <p:spPr bwMode="white">
          <a:xfrm>
            <a:off x="152400" y="2286000"/>
            <a:ext cx="8832850" cy="304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25"/>
          <p:cNvSpPr>
            <a:spLocks noChangeArrowheads="1"/>
          </p:cNvSpPr>
          <p:nvPr/>
        </p:nvSpPr>
        <p:spPr bwMode="auto">
          <a:xfrm>
            <a:off x="155575" y="142875"/>
            <a:ext cx="8832850" cy="213995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1" name="正方形/長方形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2" name="直線コネクタ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3" name="円/楕円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4" name="円/楕円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3" name="テキスト プレースホルダ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ja-JP" altLang="en-US" smtClean="0"/>
              <a:t>マスタ テキストの書式設定</a:t>
            </a:r>
          </a:p>
        </p:txBody>
      </p:sp>
      <p:sp>
        <p:nvSpPr>
          <p:cNvPr id="2" name="タイトル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ja-JP" altLang="en-US" smtClean="0"/>
              <a:t>マスタ タイトルの書式設定</a:t>
            </a:r>
            <a:endParaRPr lang="en-US"/>
          </a:p>
        </p:txBody>
      </p:sp>
      <p:sp>
        <p:nvSpPr>
          <p:cNvPr id="15" name="フッター プレースホルダ 4"/>
          <p:cNvSpPr>
            <a:spLocks noGrp="1"/>
          </p:cNvSpPr>
          <p:nvPr>
            <p:ph type="ftr" sz="quarter" idx="10"/>
          </p:nvPr>
        </p:nvSpPr>
        <p:spPr/>
        <p:txBody>
          <a:bodyPr/>
          <a:lstStyle>
            <a:lvl1pPr>
              <a:defRPr/>
            </a:lvl1pPr>
          </a:lstStyle>
          <a:p>
            <a:pPr>
              <a:defRPr/>
            </a:pPr>
            <a:endParaRPr lang="en-US" altLang="ja-JP"/>
          </a:p>
        </p:txBody>
      </p:sp>
      <p:sp>
        <p:nvSpPr>
          <p:cNvPr id="16" name="日付プレースホルダ 3"/>
          <p:cNvSpPr>
            <a:spLocks noGrp="1"/>
          </p:cNvSpPr>
          <p:nvPr>
            <p:ph type="dt" sz="half" idx="11"/>
          </p:nvPr>
        </p:nvSpPr>
        <p:spPr/>
        <p:txBody>
          <a:bodyPr/>
          <a:lstStyle>
            <a:lvl1pPr>
              <a:defRPr/>
            </a:lvl1pPr>
          </a:lstStyle>
          <a:p>
            <a:pPr>
              <a:defRPr/>
            </a:pPr>
            <a:endParaRPr lang="en-US" altLang="ja-JP"/>
          </a:p>
        </p:txBody>
      </p:sp>
      <p:sp>
        <p:nvSpPr>
          <p:cNvPr id="17" name="スライド番号プレースホルダ 5"/>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FC720E15-D2F6-433B-B9BE-22F566D5109E}" type="slidenum">
              <a:rPr lang="en-US" altLang="ja-JP"/>
              <a:pPr>
                <a:defRPr/>
              </a:pPr>
              <a:t>‹#›</a:t>
            </a:fld>
            <a:endParaRPr lang="en-US" altLang="ja-JP"/>
          </a:p>
        </p:txBody>
      </p:sp>
    </p:spTree>
    <p:extLst>
      <p:ext uri="{BB962C8B-B14F-4D97-AF65-F5344CB8AC3E}">
        <p14:creationId xmlns:p14="http://schemas.microsoft.com/office/powerpoint/2010/main" val="365589781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Ref idx="1001">
        <a:schemeClr val="bg2"/>
      </p:bgRef>
    </p:bg>
    <p:spTree>
      <p:nvGrpSpPr>
        <p:cNvPr id="1" name=""/>
        <p:cNvGrpSpPr/>
        <p:nvPr/>
      </p:nvGrpSpPr>
      <p:grpSpPr>
        <a:xfrm>
          <a:off x="0" y="0"/>
          <a:ext cx="0" cy="0"/>
          <a:chOff x="0" y="0"/>
          <a:chExt cx="0" cy="0"/>
        </a:xfrm>
      </p:grpSpPr>
      <p:sp>
        <p:nvSpPr>
          <p:cNvPr id="5" name="直線コネクタ 19"/>
          <p:cNvSpPr>
            <a:spLocks noChangeShapeType="1"/>
          </p:cNvSpPr>
          <p:nvPr/>
        </p:nvSpPr>
        <p:spPr bwMode="auto">
          <a:xfrm flipV="1">
            <a:off x="4562475" y="1576388"/>
            <a:ext cx="9525" cy="4818062"/>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2" name="タイトル 1"/>
          <p:cNvSpPr>
            <a:spLocks noGrp="1"/>
          </p:cNvSpPr>
          <p:nvPr>
            <p:ph type="title"/>
          </p:nvPr>
        </p:nvSpPr>
        <p:spPr>
          <a:xfrm>
            <a:off x="301752" y="228600"/>
            <a:ext cx="8534400" cy="758952"/>
          </a:xfrm>
        </p:spPr>
        <p:txBody>
          <a:bodyPr/>
          <a:lstStyle/>
          <a:p>
            <a:r>
              <a:rPr lang="ja-JP" altLang="en-US" smtClean="0"/>
              <a:t>マスタ タイトルの書式設定</a:t>
            </a:r>
            <a:endParaRPr lang="en-US"/>
          </a:p>
        </p:txBody>
      </p:sp>
      <p:sp>
        <p:nvSpPr>
          <p:cNvPr id="10" name="コンテンツ プレースホルダ 9"/>
          <p:cNvSpPr>
            <a:spLocks noGrp="1"/>
          </p:cNvSpPr>
          <p:nvPr>
            <p:ph sz="half" idx="1"/>
          </p:nvPr>
        </p:nvSpPr>
        <p:spPr>
          <a:xfrm>
            <a:off x="301752" y="1371600"/>
            <a:ext cx="4038600" cy="4681728"/>
          </a:xfrm>
        </p:spPr>
        <p:txBody>
          <a:bodyPr/>
          <a:lstStyle>
            <a:lvl1pPr>
              <a:defRPr sz="2500"/>
            </a:lvl1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2" name="コンテンツ プレースホルダ 11"/>
          <p:cNvSpPr>
            <a:spLocks noGrp="1"/>
          </p:cNvSpPr>
          <p:nvPr>
            <p:ph sz="half" idx="2"/>
          </p:nvPr>
        </p:nvSpPr>
        <p:spPr>
          <a:xfrm>
            <a:off x="4800600" y="1371600"/>
            <a:ext cx="4038600" cy="4681728"/>
          </a:xfrm>
        </p:spPr>
        <p:txBody>
          <a:bodyPr/>
          <a:lstStyle>
            <a:lvl1pPr>
              <a:defRPr sz="2500"/>
            </a:lvl1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日付プレースホルダ 4"/>
          <p:cNvSpPr>
            <a:spLocks noGrp="1"/>
          </p:cNvSpPr>
          <p:nvPr>
            <p:ph type="dt" sz="half" idx="10"/>
          </p:nvPr>
        </p:nvSpPr>
        <p:spPr>
          <a:xfrm>
            <a:off x="5791200" y="6410325"/>
            <a:ext cx="3044825" cy="365125"/>
          </a:xfrm>
        </p:spPr>
        <p:txBody>
          <a:bodyPr/>
          <a:lstStyle>
            <a:lvl1pPr>
              <a:defRPr/>
            </a:lvl1pPr>
          </a:lstStyle>
          <a:p>
            <a:pPr>
              <a:defRPr/>
            </a:pPr>
            <a:endParaRPr lang="en-US" altLang="ja-JP"/>
          </a:p>
        </p:txBody>
      </p:sp>
      <p:sp>
        <p:nvSpPr>
          <p:cNvPr id="7" name="フッター プレースホルダ 5"/>
          <p:cNvSpPr>
            <a:spLocks noGrp="1"/>
          </p:cNvSpPr>
          <p:nvPr>
            <p:ph type="ftr" sz="quarter" idx="11"/>
          </p:nvPr>
        </p:nvSpPr>
        <p:spPr/>
        <p:txBody>
          <a:bodyPr/>
          <a:lstStyle>
            <a:lvl1pPr>
              <a:defRPr/>
            </a:lvl1pPr>
          </a:lstStyle>
          <a:p>
            <a:pPr>
              <a:defRPr/>
            </a:pPr>
            <a:endParaRPr lang="en-US" altLang="ja-JP"/>
          </a:p>
        </p:txBody>
      </p:sp>
      <p:sp>
        <p:nvSpPr>
          <p:cNvPr id="8" name="スライド番号プレースホルダ 6"/>
          <p:cNvSpPr>
            <a:spLocks noGrp="1"/>
          </p:cNvSpPr>
          <p:nvPr>
            <p:ph type="sldNum" sz="quarter" idx="12"/>
          </p:nvPr>
        </p:nvSpPr>
        <p:spPr/>
        <p:txBody>
          <a:bodyPr/>
          <a:lstStyle>
            <a:lvl1pPr>
              <a:defRPr/>
            </a:lvl1pPr>
          </a:lstStyle>
          <a:p>
            <a:pPr>
              <a:defRPr/>
            </a:pPr>
            <a:fld id="{EBE86A5C-06D9-4094-83E9-4BABC9207D1C}" type="slidenum">
              <a:rPr lang="en-US" altLang="ja-JP"/>
              <a:pPr>
                <a:defRPr/>
              </a:pPr>
              <a:t>‹#›</a:t>
            </a:fld>
            <a:endParaRPr lang="en-US" altLang="ja-JP"/>
          </a:p>
        </p:txBody>
      </p:sp>
    </p:spTree>
    <p:extLst>
      <p:ext uri="{BB962C8B-B14F-4D97-AF65-F5344CB8AC3E}">
        <p14:creationId xmlns:p14="http://schemas.microsoft.com/office/powerpoint/2010/main" val="308970307"/>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bg>
      <p:bgRef idx="1001">
        <a:schemeClr val="bg2"/>
      </p:bgRef>
    </p:bg>
    <p:spTree>
      <p:nvGrpSpPr>
        <p:cNvPr id="1" name=""/>
        <p:cNvGrpSpPr/>
        <p:nvPr/>
      </p:nvGrpSpPr>
      <p:grpSpPr>
        <a:xfrm>
          <a:off x="0" y="0"/>
          <a:ext cx="0" cy="0"/>
          <a:chOff x="0" y="0"/>
          <a:chExt cx="0" cy="0"/>
        </a:xfrm>
      </p:grpSpPr>
      <p:sp>
        <p:nvSpPr>
          <p:cNvPr id="7" name="直線コネクタ 19"/>
          <p:cNvSpPr>
            <a:spLocks noChangeShapeType="1"/>
          </p:cNvSpPr>
          <p:nvPr/>
        </p:nvSpPr>
        <p:spPr bwMode="auto">
          <a:xfrm flipV="1">
            <a:off x="4572000" y="2200275"/>
            <a:ext cx="0" cy="4187825"/>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8" name="正方形/長方形 20"/>
          <p:cNvSpPr>
            <a:spLocks noChangeArrowheads="1"/>
          </p:cNvSpPr>
          <p:nvPr/>
        </p:nvSpPr>
        <p:spPr bwMode="white">
          <a:xfrm>
            <a:off x="0" y="0"/>
            <a:ext cx="9144000" cy="1447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21"/>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1" name="正方形/長方形 24"/>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2" name="正方形/長方形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3" name="正方形/長方形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4" name="直線コネクタ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5" name="正方形/長方形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6" name="円/楕円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7" name="円/楕円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3" name="テキスト プレースホルダ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ja-JP" altLang="en-US" smtClean="0"/>
              <a:t>マスタ テキストの書式設定</a:t>
            </a:r>
          </a:p>
        </p:txBody>
      </p:sp>
      <p:sp>
        <p:nvSpPr>
          <p:cNvPr id="4" name="テキスト プレースホルダ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ja-JP" altLang="en-US" smtClean="0"/>
              <a:t>マスタ テキストの書式設定</a:t>
            </a:r>
          </a:p>
        </p:txBody>
      </p:sp>
      <p:sp>
        <p:nvSpPr>
          <p:cNvPr id="24" name="コンテンツ プレースホルダ 23"/>
          <p:cNvSpPr>
            <a:spLocks noGrp="1"/>
          </p:cNvSpPr>
          <p:nvPr>
            <p:ph sz="quarter" idx="2"/>
          </p:nvPr>
        </p:nvSpPr>
        <p:spPr>
          <a:xfrm>
            <a:off x="301752" y="2471383"/>
            <a:ext cx="4041648" cy="3818404"/>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26" name="コンテンツ プレースホルダ 25"/>
          <p:cNvSpPr>
            <a:spLocks noGrp="1"/>
          </p:cNvSpPr>
          <p:nvPr>
            <p:ph sz="quarter" idx="4"/>
          </p:nvPr>
        </p:nvSpPr>
        <p:spPr>
          <a:xfrm>
            <a:off x="4800600" y="2471383"/>
            <a:ext cx="4038600" cy="3822192"/>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23" name="タイトル 22"/>
          <p:cNvSpPr>
            <a:spLocks noGrp="1"/>
          </p:cNvSpPr>
          <p:nvPr>
            <p:ph type="title"/>
          </p:nvPr>
        </p:nvSpPr>
        <p:spPr/>
        <p:txBody>
          <a:bodyPr rtlCol="0"/>
          <a:lstStyle/>
          <a:p>
            <a:r>
              <a:rPr lang="ja-JP" altLang="en-US" smtClean="0"/>
              <a:t>マスタ タイトルの書式設定</a:t>
            </a:r>
            <a:endParaRPr lang="en-US"/>
          </a:p>
        </p:txBody>
      </p:sp>
      <p:sp>
        <p:nvSpPr>
          <p:cNvPr id="18" name="日付プレースホルダ 6"/>
          <p:cNvSpPr>
            <a:spLocks noGrp="1"/>
          </p:cNvSpPr>
          <p:nvPr>
            <p:ph type="dt" sz="half" idx="10"/>
          </p:nvPr>
        </p:nvSpPr>
        <p:spPr/>
        <p:txBody>
          <a:bodyPr/>
          <a:lstStyle>
            <a:lvl1pPr>
              <a:defRPr/>
            </a:lvl1pPr>
          </a:lstStyle>
          <a:p>
            <a:pPr>
              <a:defRPr/>
            </a:pPr>
            <a:endParaRPr lang="en-US" altLang="ja-JP"/>
          </a:p>
        </p:txBody>
      </p:sp>
      <p:sp>
        <p:nvSpPr>
          <p:cNvPr id="19" name="フッター プレースホルダ 7"/>
          <p:cNvSpPr>
            <a:spLocks noGrp="1"/>
          </p:cNvSpPr>
          <p:nvPr>
            <p:ph type="ftr" sz="quarter" idx="11"/>
          </p:nvPr>
        </p:nvSpPr>
        <p:spPr>
          <a:xfrm>
            <a:off x="304800" y="6410325"/>
            <a:ext cx="3581400" cy="365125"/>
          </a:xfrm>
        </p:spPr>
        <p:txBody>
          <a:bodyPr/>
          <a:lstStyle>
            <a:lvl1pPr>
              <a:defRPr/>
            </a:lvl1pPr>
          </a:lstStyle>
          <a:p>
            <a:pPr>
              <a:defRPr/>
            </a:pPr>
            <a:endParaRPr lang="en-US" altLang="ja-JP"/>
          </a:p>
        </p:txBody>
      </p:sp>
      <p:sp>
        <p:nvSpPr>
          <p:cNvPr id="20" name="スライド番号プレースホルダ 8"/>
          <p:cNvSpPr>
            <a:spLocks noGrp="1"/>
          </p:cNvSpPr>
          <p:nvPr>
            <p:ph type="sldNum" sz="quarter" idx="12"/>
          </p:nvPr>
        </p:nvSpPr>
        <p:spPr>
          <a:xfrm>
            <a:off x="4343400" y="1042988"/>
            <a:ext cx="457200" cy="441325"/>
          </a:xfrm>
        </p:spPr>
        <p:txBody>
          <a:bodyPr/>
          <a:lstStyle>
            <a:lvl1pPr algn="ctr">
              <a:defRPr/>
            </a:lvl1pPr>
          </a:lstStyle>
          <a:p>
            <a:pPr>
              <a:defRPr/>
            </a:pPr>
            <a:fld id="{D1CEF12C-9E88-4972-98DF-D1BE2A2911B0}" type="slidenum">
              <a:rPr lang="en-US" altLang="ja-JP"/>
              <a:pPr>
                <a:defRPr/>
              </a:pPr>
              <a:t>‹#›</a:t>
            </a:fld>
            <a:endParaRPr lang="en-US" altLang="ja-JP"/>
          </a:p>
        </p:txBody>
      </p:sp>
    </p:spTree>
    <p:extLst>
      <p:ext uri="{BB962C8B-B14F-4D97-AF65-F5344CB8AC3E}">
        <p14:creationId xmlns:p14="http://schemas.microsoft.com/office/powerpoint/2010/main" val="426230869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en-US"/>
          </a:p>
        </p:txBody>
      </p:sp>
      <p:sp>
        <p:nvSpPr>
          <p:cNvPr id="3" name="日付プレースホルダ 2"/>
          <p:cNvSpPr>
            <a:spLocks noGrp="1"/>
          </p:cNvSpPr>
          <p:nvPr>
            <p:ph type="dt" sz="half" idx="10"/>
          </p:nvPr>
        </p:nvSpPr>
        <p:spPr/>
        <p:txBody>
          <a:bodyPr/>
          <a:lstStyle>
            <a:lvl1pPr>
              <a:defRPr/>
            </a:lvl1pPr>
          </a:lstStyle>
          <a:p>
            <a:pPr>
              <a:defRPr/>
            </a:pPr>
            <a:endParaRPr lang="en-US" altLang="ja-JP"/>
          </a:p>
        </p:txBody>
      </p:sp>
      <p:sp>
        <p:nvSpPr>
          <p:cNvPr id="4" name="フッター プレースホルダ 3"/>
          <p:cNvSpPr>
            <a:spLocks noGrp="1"/>
          </p:cNvSpPr>
          <p:nvPr>
            <p:ph type="ftr" sz="quarter" idx="11"/>
          </p:nvPr>
        </p:nvSpPr>
        <p:spPr/>
        <p:txBody>
          <a:bodyPr/>
          <a:lstStyle>
            <a:lvl1pPr>
              <a:defRPr/>
            </a:lvl1pPr>
          </a:lstStyle>
          <a:p>
            <a:pPr>
              <a:defRPr/>
            </a:pPr>
            <a:endParaRPr lang="en-US" altLang="ja-JP"/>
          </a:p>
        </p:txBody>
      </p:sp>
      <p:sp>
        <p:nvSpPr>
          <p:cNvPr id="5" name="スライド番号プレースホルダ 4"/>
          <p:cNvSpPr>
            <a:spLocks noGrp="1"/>
          </p:cNvSpPr>
          <p:nvPr>
            <p:ph type="sldNum" sz="quarter" idx="12"/>
          </p:nvPr>
        </p:nvSpPr>
        <p:spPr>
          <a:xfrm>
            <a:off x="4343400" y="1036638"/>
            <a:ext cx="457200" cy="441325"/>
          </a:xfrm>
        </p:spPr>
        <p:txBody>
          <a:bodyPr/>
          <a:lstStyle>
            <a:lvl1pPr>
              <a:defRPr/>
            </a:lvl1pPr>
          </a:lstStyle>
          <a:p>
            <a:pPr>
              <a:defRPr/>
            </a:pPr>
            <a:fld id="{50308A31-2FF3-4499-A0DC-415FA207571D}" type="slidenum">
              <a:rPr lang="en-US" altLang="ja-JP"/>
              <a:pPr>
                <a:defRPr/>
              </a:pPr>
              <a:t>‹#›</a:t>
            </a:fld>
            <a:endParaRPr lang="en-US" altLang="ja-JP"/>
          </a:p>
        </p:txBody>
      </p:sp>
    </p:spTree>
    <p:extLst>
      <p:ext uri="{BB962C8B-B14F-4D97-AF65-F5344CB8AC3E}">
        <p14:creationId xmlns:p14="http://schemas.microsoft.com/office/powerpoint/2010/main" val="1717174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正方形/長方形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3" name="正方形/長方形 20"/>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4" name="正方形/長方形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5" name="正方形/長方形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6" name="正方形/長方形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7" name="正方形/長方形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8" name="日付プレースホルダ 1"/>
          <p:cNvSpPr>
            <a:spLocks noGrp="1"/>
          </p:cNvSpPr>
          <p:nvPr>
            <p:ph type="dt" sz="half" idx="10"/>
          </p:nvPr>
        </p:nvSpPr>
        <p:spPr/>
        <p:txBody>
          <a:bodyPr/>
          <a:lstStyle>
            <a:lvl1pPr>
              <a:defRPr/>
            </a:lvl1pPr>
          </a:lstStyle>
          <a:p>
            <a:pPr>
              <a:defRPr/>
            </a:pPr>
            <a:endParaRPr lang="en-US" altLang="ja-JP"/>
          </a:p>
        </p:txBody>
      </p:sp>
      <p:sp>
        <p:nvSpPr>
          <p:cNvPr id="9" name="フッター プレースホルダ 2"/>
          <p:cNvSpPr>
            <a:spLocks noGrp="1"/>
          </p:cNvSpPr>
          <p:nvPr>
            <p:ph type="ftr" sz="quarter" idx="11"/>
          </p:nvPr>
        </p:nvSpPr>
        <p:spPr/>
        <p:txBody>
          <a:bodyPr/>
          <a:lstStyle>
            <a:lvl1pPr>
              <a:defRPr/>
            </a:lvl1pPr>
          </a:lstStyle>
          <a:p>
            <a:pPr>
              <a:defRPr/>
            </a:pPr>
            <a:endParaRPr lang="en-US" altLang="ja-JP"/>
          </a:p>
        </p:txBody>
      </p:sp>
      <p:sp>
        <p:nvSpPr>
          <p:cNvPr id="10" name="スライド番号プレースホルダ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C2D6F23D-3F14-470E-996A-524A1C9DDFA4}" type="slidenum">
              <a:rPr lang="en-US" altLang="ja-JP"/>
              <a:pPr>
                <a:defRPr/>
              </a:pPr>
              <a:t>‹#›</a:t>
            </a:fld>
            <a:endParaRPr lang="en-US" altLang="ja-JP"/>
          </a:p>
        </p:txBody>
      </p:sp>
    </p:spTree>
    <p:extLst>
      <p:ext uri="{BB962C8B-B14F-4D97-AF65-F5344CB8AC3E}">
        <p14:creationId xmlns:p14="http://schemas.microsoft.com/office/powerpoint/2010/main" val="397195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5" name="正方形/長方形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6" name="正方形/長方形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8" name="正方形/長方形 23"/>
          <p:cNvSpPr>
            <a:spLocks noChangeArrowheads="1"/>
          </p:cNvSpPr>
          <p:nvPr/>
        </p:nvSpPr>
        <p:spPr bwMode="white">
          <a:xfrm>
            <a:off x="0" y="0"/>
            <a:ext cx="9144000" cy="11906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1" name="正方形/長方形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2" name="直線コネクタ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3" name="円/楕円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4" name="円/楕円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5" name="正方形/長方形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2" name="タイトル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ja-JP" altLang="en-US" smtClean="0"/>
              <a:t>マスタ タイトルの書式設定</a:t>
            </a:r>
            <a:endParaRPr lang="en-US"/>
          </a:p>
        </p:txBody>
      </p:sp>
      <p:sp>
        <p:nvSpPr>
          <p:cNvPr id="3" name="テキスト プレースホルダ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ja-JP" altLang="en-US" smtClean="0"/>
              <a:t>マスタ テキストの書式設定</a:t>
            </a:r>
          </a:p>
        </p:txBody>
      </p:sp>
      <p:sp>
        <p:nvSpPr>
          <p:cNvPr id="20" name="コンテンツ プレースホルダ 19"/>
          <p:cNvSpPr>
            <a:spLocks noGrp="1"/>
          </p:cNvSpPr>
          <p:nvPr>
            <p:ph sz="quarter" idx="1"/>
          </p:nvPr>
        </p:nvSpPr>
        <p:spPr>
          <a:xfrm>
            <a:off x="3124200" y="685800"/>
            <a:ext cx="5638800" cy="5410200"/>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6" name="スライド番号プレースホルダ 6"/>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8710C67D-1DF5-49DC-80E0-48CD57150C6B}" type="slidenum">
              <a:rPr lang="en-US" altLang="ja-JP"/>
              <a:pPr>
                <a:defRPr/>
              </a:pPr>
              <a:t>‹#›</a:t>
            </a:fld>
            <a:endParaRPr lang="en-US" altLang="ja-JP"/>
          </a:p>
        </p:txBody>
      </p:sp>
      <p:sp>
        <p:nvSpPr>
          <p:cNvPr id="17" name="日付プレースホルダ 4"/>
          <p:cNvSpPr>
            <a:spLocks noGrp="1"/>
          </p:cNvSpPr>
          <p:nvPr>
            <p:ph type="dt" sz="half" idx="11"/>
          </p:nvPr>
        </p:nvSpPr>
        <p:spPr/>
        <p:txBody>
          <a:bodyPr/>
          <a:lstStyle>
            <a:lvl1pPr>
              <a:defRPr/>
            </a:lvl1pPr>
          </a:lstStyle>
          <a:p>
            <a:pPr>
              <a:defRPr/>
            </a:pPr>
            <a:endParaRPr lang="en-US" altLang="ja-JP"/>
          </a:p>
        </p:txBody>
      </p:sp>
      <p:sp>
        <p:nvSpPr>
          <p:cNvPr id="18" name="フッター プレースホルダ 5"/>
          <p:cNvSpPr>
            <a:spLocks noGrp="1"/>
          </p:cNvSpPr>
          <p:nvPr>
            <p:ph type="ftr" sz="quarter" idx="12"/>
          </p:nvPr>
        </p:nvSpPr>
        <p:spPr>
          <a:xfrm>
            <a:off x="301625" y="6410325"/>
            <a:ext cx="3382963" cy="366713"/>
          </a:xfrm>
        </p:spPr>
        <p:txBody>
          <a:bodyPr/>
          <a:lstStyle>
            <a:lvl1pPr>
              <a:defRPr/>
            </a:lvl1pPr>
          </a:lstStyle>
          <a:p>
            <a:pPr>
              <a:defRPr/>
            </a:pPr>
            <a:endParaRPr lang="en-US" altLang="ja-JP"/>
          </a:p>
        </p:txBody>
      </p:sp>
    </p:spTree>
    <p:extLst>
      <p:ext uri="{BB962C8B-B14F-4D97-AF65-F5344CB8AC3E}">
        <p14:creationId xmlns:p14="http://schemas.microsoft.com/office/powerpoint/2010/main" val="1292999036"/>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5" name="直線コネクタ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6" name="正方形/長方形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7" name="正方形/長方形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8" name="正方形/長方形 23"/>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 name="正方形/長方形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1" name="正方形/長方形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2" name="正方形/長方形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3" name="円/楕円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4" name="円/楕円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5" name="正方形/長方形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2" name="タイトル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ja-JP" altLang="en-US" smtClean="0"/>
              <a:t>マスタ タイトルの書式設定</a:t>
            </a:r>
            <a:endParaRPr lang="en-US"/>
          </a:p>
        </p:txBody>
      </p:sp>
      <p:sp>
        <p:nvSpPr>
          <p:cNvPr id="3" name="図プレースホルダ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ja-JP" altLang="en-US" noProof="0" smtClean="0"/>
              <a:t>アイコンをクリックして図を追加</a:t>
            </a:r>
            <a:endParaRPr lang="en-US" noProof="0" dirty="0"/>
          </a:p>
        </p:txBody>
      </p:sp>
      <p:sp>
        <p:nvSpPr>
          <p:cNvPr id="4" name="テキスト プレースホルダ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ja-JP" altLang="en-US" smtClean="0"/>
              <a:t>マスタ テキストの書式設定</a:t>
            </a:r>
          </a:p>
        </p:txBody>
      </p:sp>
      <p:sp>
        <p:nvSpPr>
          <p:cNvPr id="16" name="スライド番号プレースホルダ 6"/>
          <p:cNvSpPr>
            <a:spLocks noGrp="1"/>
          </p:cNvSpPr>
          <p:nvPr>
            <p:ph type="sldNum" sz="quarter" idx="10"/>
          </p:nvPr>
        </p:nvSpPr>
        <p:spPr>
          <a:xfrm>
            <a:off x="1371600" y="312738"/>
            <a:ext cx="457200" cy="441325"/>
          </a:xfrm>
        </p:spPr>
        <p:txBody>
          <a:bodyPr/>
          <a:lstStyle>
            <a:lvl1pPr>
              <a:defRPr/>
            </a:lvl1pPr>
          </a:lstStyle>
          <a:p>
            <a:pPr>
              <a:defRPr/>
            </a:pPr>
            <a:fld id="{6BB4536D-7908-4F3E-A13A-0300BA0E8586}" type="slidenum">
              <a:rPr lang="en-US" altLang="ja-JP"/>
              <a:pPr>
                <a:defRPr/>
              </a:pPr>
              <a:t>‹#›</a:t>
            </a:fld>
            <a:endParaRPr lang="en-US" altLang="ja-JP"/>
          </a:p>
        </p:txBody>
      </p:sp>
      <p:sp>
        <p:nvSpPr>
          <p:cNvPr id="17" name="日付プレースホルダ 4"/>
          <p:cNvSpPr>
            <a:spLocks noGrp="1"/>
          </p:cNvSpPr>
          <p:nvPr>
            <p:ph type="dt" sz="half" idx="11"/>
          </p:nvPr>
        </p:nvSpPr>
        <p:spPr>
          <a:xfrm>
            <a:off x="5788025" y="6405563"/>
            <a:ext cx="3044825" cy="365125"/>
          </a:xfrm>
        </p:spPr>
        <p:txBody>
          <a:bodyPr/>
          <a:lstStyle>
            <a:lvl1pPr>
              <a:defRPr/>
            </a:lvl1pPr>
          </a:lstStyle>
          <a:p>
            <a:pPr>
              <a:defRPr/>
            </a:pPr>
            <a:endParaRPr lang="en-US" altLang="ja-JP"/>
          </a:p>
        </p:txBody>
      </p:sp>
      <p:sp>
        <p:nvSpPr>
          <p:cNvPr id="18" name="フッター プレースホルダ 5"/>
          <p:cNvSpPr>
            <a:spLocks noGrp="1"/>
          </p:cNvSpPr>
          <p:nvPr>
            <p:ph type="ftr" sz="quarter" idx="12"/>
          </p:nvPr>
        </p:nvSpPr>
        <p:spPr>
          <a:xfrm>
            <a:off x="301625" y="6410325"/>
            <a:ext cx="3584575" cy="366713"/>
          </a:xfrm>
        </p:spPr>
        <p:txBody>
          <a:bodyPr/>
          <a:lstStyle>
            <a:lvl1pPr>
              <a:defRPr/>
            </a:lvl1pPr>
          </a:lstStyle>
          <a:p>
            <a:pPr>
              <a:defRPr/>
            </a:pPr>
            <a:endParaRPr lang="en-US" altLang="ja-JP"/>
          </a:p>
        </p:txBody>
      </p:sp>
    </p:spTree>
    <p:extLst>
      <p:ext uri="{BB962C8B-B14F-4D97-AF65-F5344CB8AC3E}">
        <p14:creationId xmlns:p14="http://schemas.microsoft.com/office/powerpoint/2010/main" val="1466051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正方形/長方形 16"/>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27" name="正方形/長方形 15"/>
          <p:cNvSpPr>
            <a:spLocks noChangeArrowheads="1"/>
          </p:cNvSpPr>
          <p:nvPr/>
        </p:nvSpPr>
        <p:spPr bwMode="white">
          <a:xfrm>
            <a:off x="0" y="0"/>
            <a:ext cx="9144000" cy="139382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28" name="正方形/長方形 17"/>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1029" name="正方形/長方形 18"/>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kumimoji="0" lang="en-US" altLang="ja-JP"/>
          </a:p>
        </p:txBody>
      </p:sp>
      <p:sp>
        <p:nvSpPr>
          <p:cNvPr id="9" name="正方形/長方形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kumimoji="0" lang="en-US">
              <a:ea typeface="ＭＳ Ｐゴシック" charset="-128"/>
            </a:endParaRPr>
          </a:p>
        </p:txBody>
      </p:sp>
      <p:sp>
        <p:nvSpPr>
          <p:cNvPr id="14" name="日付プレースホルダ 13"/>
          <p:cNvSpPr>
            <a:spLocks noGrp="1"/>
          </p:cNvSpPr>
          <p:nvPr>
            <p:ph type="dt" sz="half" idx="2"/>
          </p:nvPr>
        </p:nvSpPr>
        <p:spPr>
          <a:xfrm>
            <a:off x="5791200" y="6405563"/>
            <a:ext cx="3044825" cy="365125"/>
          </a:xfrm>
          <a:prstGeom prst="rect">
            <a:avLst/>
          </a:prstGeom>
        </p:spPr>
        <p:txBody>
          <a:bodyPr vert="horz"/>
          <a:lstStyle>
            <a:lvl1pPr algn="r" eaLnBrk="1" latinLnBrk="0" hangingPunct="1">
              <a:defRPr kumimoji="0" sz="1400">
                <a:solidFill>
                  <a:srgbClr val="FFFFFF"/>
                </a:solidFill>
                <a:ea typeface="ＭＳ Ｐゴシック" charset="-128"/>
              </a:defRPr>
            </a:lvl1pPr>
          </a:lstStyle>
          <a:p>
            <a:pPr>
              <a:defRPr/>
            </a:pPr>
            <a:endParaRPr lang="en-US" altLang="ja-JP"/>
          </a:p>
        </p:txBody>
      </p:sp>
      <p:sp>
        <p:nvSpPr>
          <p:cNvPr id="3" name="フッター プレースホルダ 2"/>
          <p:cNvSpPr>
            <a:spLocks noGrp="1"/>
          </p:cNvSpPr>
          <p:nvPr>
            <p:ph type="ftr" sz="quarter" idx="3"/>
          </p:nvPr>
        </p:nvSpPr>
        <p:spPr>
          <a:xfrm>
            <a:off x="304800" y="6410325"/>
            <a:ext cx="3581400" cy="366713"/>
          </a:xfrm>
          <a:prstGeom prst="rect">
            <a:avLst/>
          </a:prstGeom>
        </p:spPr>
        <p:txBody>
          <a:bodyPr vert="horz"/>
          <a:lstStyle>
            <a:lvl1pPr algn="l" eaLnBrk="1" latinLnBrk="0" hangingPunct="1">
              <a:defRPr kumimoji="0" sz="1200">
                <a:solidFill>
                  <a:srgbClr val="FFFFFF"/>
                </a:solidFill>
                <a:ea typeface="ＭＳ Ｐゴシック" charset="-128"/>
              </a:defRPr>
            </a:lvl1pPr>
          </a:lstStyle>
          <a:p>
            <a:pPr>
              <a:defRPr/>
            </a:pPr>
            <a:endParaRPr lang="en-US" altLang="ja-JP"/>
          </a:p>
        </p:txBody>
      </p:sp>
      <p:sp>
        <p:nvSpPr>
          <p:cNvPr id="8" name="正方形/長方形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kumimoji="0" lang="en-US" dirty="0">
              <a:ea typeface="ＭＳ Ｐゴシック" charset="-128"/>
            </a:endParaRPr>
          </a:p>
        </p:txBody>
      </p:sp>
      <p:sp>
        <p:nvSpPr>
          <p:cNvPr id="10" name="直線コネクタ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kumimoji="0" lang="en-US">
              <a:ea typeface="ＭＳ Ｐゴシック" charset="-128"/>
            </a:endParaRPr>
          </a:p>
        </p:txBody>
      </p:sp>
      <p:sp>
        <p:nvSpPr>
          <p:cNvPr id="12" name="円/楕円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5" name="円/楕円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23" name="スライド番号プレースホルダ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ea typeface="ＭＳ Ｐゴシック" charset="-128"/>
              </a:defRPr>
            </a:lvl1pPr>
          </a:lstStyle>
          <a:p>
            <a:pPr>
              <a:defRPr/>
            </a:pPr>
            <a:fld id="{2BB83B54-21EC-459D-B847-D274109D18EC}" type="slidenum">
              <a:rPr lang="en-US" altLang="ja-JP"/>
              <a:pPr>
                <a:defRPr/>
              </a:pPr>
              <a:t>‹#›</a:t>
            </a:fld>
            <a:endParaRPr lang="en-US" altLang="ja-JP"/>
          </a:p>
        </p:txBody>
      </p:sp>
      <p:sp>
        <p:nvSpPr>
          <p:cNvPr id="1038" name="タイトル プレースホルダ 21"/>
          <p:cNvSpPr>
            <a:spLocks noGrp="1"/>
          </p:cNvSpPr>
          <p:nvPr>
            <p:ph type="title"/>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endParaRPr lang="en-US" smtClean="0"/>
          </a:p>
        </p:txBody>
      </p:sp>
      <p:sp>
        <p:nvSpPr>
          <p:cNvPr id="1039" name="テキスト プレースホルダ 12"/>
          <p:cNvSpPr>
            <a:spLocks noGrp="1"/>
          </p:cNvSpPr>
          <p:nvPr>
            <p:ph type="body" idx="1"/>
          </p:nvPr>
        </p:nvSpPr>
        <p:spPr bwMode="auto">
          <a:xfrm>
            <a:off x="301625" y="1524000"/>
            <a:ext cx="8534400"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smtClean="0"/>
          </a:p>
        </p:txBody>
      </p:sp>
    </p:spTree>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Lst>
  <p:txStyles>
    <p:titleStyle>
      <a:lvl1pPr algn="ctr" rtl="0" eaLnBrk="0" fontAlgn="base" hangingPunct="0">
        <a:spcBef>
          <a:spcPct val="0"/>
        </a:spcBef>
        <a:spcAft>
          <a:spcPct val="0"/>
        </a:spcAft>
        <a:defRPr kumimoji="1" sz="3300" kern="1200">
          <a:solidFill>
            <a:srgbClr val="08B7BF"/>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kumimoji="1"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kumimoji="1"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0BD0D9"/>
        </a:buClr>
        <a:buSzPct val="75000"/>
        <a:buFont typeface="Wingdings 2" pitchFamily="18" charset="2"/>
        <a:buChar char=""/>
        <a:defRPr kumimoji="1"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10CF9B"/>
        </a:buClr>
        <a:buSzPct val="70000"/>
        <a:buFont typeface="Wingdings" pitchFamily="2" charset="2"/>
        <a:buChar char=""/>
        <a:defRPr kumimoji="1"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7CCA62"/>
        </a:buClr>
        <a:buChar char="•"/>
        <a:defRPr kumimoji="1"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1"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1"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1" sz="1400" kern="1200" cap="all"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371600" y="4770438"/>
            <a:ext cx="6400800" cy="1444625"/>
          </a:xfrm>
        </p:spPr>
        <p:txBody>
          <a:bodyPr>
            <a:normAutofit/>
          </a:bodyPr>
          <a:lstStyle/>
          <a:p>
            <a:pPr eaLnBrk="1" fontAlgn="auto" hangingPunct="1">
              <a:spcAft>
                <a:spcPts val="0"/>
              </a:spcAft>
              <a:buFont typeface="Wingdings 2"/>
              <a:buNone/>
              <a:defRPr/>
            </a:pPr>
            <a:r>
              <a:rPr lang="ja-JP" altLang="en-US" sz="2400" dirty="0" smtClean="0"/>
              <a:t>令和 元 年 ６ 月 １３ 日（木）</a:t>
            </a:r>
            <a:endParaRPr lang="ja-JP" altLang="en-US" sz="2400" dirty="0"/>
          </a:p>
          <a:p>
            <a:pPr eaLnBrk="1" fontAlgn="auto" hangingPunct="1">
              <a:spcAft>
                <a:spcPts val="0"/>
              </a:spcAft>
              <a:buFont typeface="Wingdings 2"/>
              <a:buNone/>
              <a:defRPr/>
            </a:pPr>
            <a:endParaRPr lang="ja-JP" altLang="en-US" sz="2400" dirty="0"/>
          </a:p>
          <a:p>
            <a:pPr eaLnBrk="1" fontAlgn="auto" hangingPunct="1">
              <a:spcAft>
                <a:spcPts val="0"/>
              </a:spcAft>
              <a:buFont typeface="Wingdings 2"/>
              <a:buNone/>
              <a:defRPr/>
            </a:pPr>
            <a:r>
              <a:rPr lang="ja-JP" altLang="en-US" sz="2400" dirty="0" smtClean="0"/>
              <a:t>情報・経営システム工学専攻</a:t>
            </a:r>
            <a:r>
              <a:rPr lang="ja-JP" altLang="en-US" sz="2400" dirty="0"/>
              <a:t>　吉田</a:t>
            </a:r>
          </a:p>
        </p:txBody>
      </p:sp>
      <p:sp>
        <p:nvSpPr>
          <p:cNvPr id="13315" name="Rectangle 2"/>
          <p:cNvSpPr>
            <a:spLocks noGrp="1" noChangeArrowheads="1"/>
          </p:cNvSpPr>
          <p:nvPr>
            <p:ph type="ctrTitle"/>
          </p:nvPr>
        </p:nvSpPr>
        <p:spPr>
          <a:xfrm>
            <a:off x="685800" y="1196975"/>
            <a:ext cx="7772400" cy="791865"/>
          </a:xfrm>
        </p:spPr>
        <p:txBody>
          <a:bodyPr/>
          <a:lstStyle/>
          <a:p>
            <a:pPr eaLnBrk="1" hangingPunct="1"/>
            <a:r>
              <a:rPr lang="ja-JP" altLang="en-US" sz="4800" dirty="0" smtClean="0"/>
              <a:t>Ｊａｖａ</a:t>
            </a:r>
            <a:endParaRPr lang="ja-JP" altLang="en-US" sz="4800" dirty="0" smtClean="0">
              <a:latin typeface="+mn-ea"/>
              <a:ea typeface="+mn-ea"/>
            </a:endParaRPr>
          </a:p>
        </p:txBody>
      </p:sp>
      <p:sp>
        <p:nvSpPr>
          <p:cNvPr id="13316" name="テキスト ボックス 3"/>
          <p:cNvSpPr txBox="1">
            <a:spLocks noChangeArrowheads="1"/>
          </p:cNvSpPr>
          <p:nvPr/>
        </p:nvSpPr>
        <p:spPr bwMode="auto">
          <a:xfrm>
            <a:off x="3371298" y="344488"/>
            <a:ext cx="24160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Garamond" pitchFamily="18" charset="0"/>
                <a:ea typeface="ＭＳ Ｐゴシック" pitchFamily="50" charset="-128"/>
              </a:defRPr>
            </a:lvl1pPr>
            <a:lvl2pPr marL="742950" indent="-285750" eaLnBrk="0" hangingPunct="0">
              <a:defRPr kumimoji="1">
                <a:solidFill>
                  <a:schemeClr val="tx1"/>
                </a:solidFill>
                <a:latin typeface="Garamond" pitchFamily="18" charset="0"/>
                <a:ea typeface="ＭＳ Ｐゴシック" pitchFamily="50" charset="-128"/>
              </a:defRPr>
            </a:lvl2pPr>
            <a:lvl3pPr marL="1143000" indent="-228600" eaLnBrk="0" hangingPunct="0">
              <a:defRPr kumimoji="1">
                <a:solidFill>
                  <a:schemeClr val="tx1"/>
                </a:solidFill>
                <a:latin typeface="Garamond" pitchFamily="18" charset="0"/>
                <a:ea typeface="ＭＳ Ｐゴシック" pitchFamily="50" charset="-128"/>
              </a:defRPr>
            </a:lvl3pPr>
            <a:lvl4pPr marL="1600200" indent="-228600" eaLnBrk="0" hangingPunct="0">
              <a:defRPr kumimoji="1">
                <a:solidFill>
                  <a:schemeClr val="tx1"/>
                </a:solidFill>
                <a:latin typeface="Garamond" pitchFamily="18" charset="0"/>
                <a:ea typeface="ＭＳ Ｐゴシック" pitchFamily="50" charset="-128"/>
              </a:defRPr>
            </a:lvl4pPr>
            <a:lvl5pPr marL="2057400" indent="-228600" eaLnBrk="0" hangingPunct="0">
              <a:defRPr kumimoji="1">
                <a:solidFill>
                  <a:schemeClr val="tx1"/>
                </a:solidFill>
                <a:latin typeface="Garamond" pitchFamily="18"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Garamond" pitchFamily="18" charset="0"/>
                <a:ea typeface="ＭＳ Ｐゴシック" pitchFamily="50" charset="-128"/>
              </a:defRPr>
            </a:lvl9pPr>
          </a:lstStyle>
          <a:p>
            <a:pPr eaLnBrk="1" hangingPunct="1"/>
            <a:r>
              <a:rPr lang="ja-JP" altLang="en-US" dirty="0" smtClean="0"/>
              <a:t>情報</a:t>
            </a:r>
            <a:r>
              <a:rPr lang="ja-JP" altLang="en-US" dirty="0"/>
              <a:t>システム工学</a:t>
            </a:r>
            <a:r>
              <a:rPr lang="ja-JP" altLang="en-US" dirty="0" smtClean="0"/>
              <a:t>実験</a:t>
            </a:r>
            <a:endParaRPr lang="ja-JP" altLang="en-US" dirty="0"/>
          </a:p>
        </p:txBody>
      </p:sp>
      <p:sp>
        <p:nvSpPr>
          <p:cNvPr id="5" name="Rectangle 2"/>
          <p:cNvSpPr txBox="1">
            <a:spLocks noChangeArrowheads="1"/>
          </p:cNvSpPr>
          <p:nvPr/>
        </p:nvSpPr>
        <p:spPr bwMode="auto">
          <a:xfrm>
            <a:off x="683568" y="3140968"/>
            <a:ext cx="7772400"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4200" kern="1200">
                <a:solidFill>
                  <a:schemeClr val="accent1"/>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eaLnBrk="1" hangingPunct="1"/>
            <a:r>
              <a:rPr lang="ja-JP" altLang="en-US" sz="4800" dirty="0" smtClean="0">
                <a:latin typeface="+mn-ea"/>
                <a:ea typeface="+mn-ea"/>
              </a:rPr>
              <a:t>（</a:t>
            </a:r>
            <a:r>
              <a:rPr lang="en-US" altLang="ja-JP" sz="4800" smtClean="0">
                <a:latin typeface="+mn-ea"/>
                <a:ea typeface="+mn-ea"/>
              </a:rPr>
              <a:t>Game</a:t>
            </a:r>
            <a:r>
              <a:rPr lang="en-US" altLang="ja-JP" sz="4800" smtClean="0">
                <a:latin typeface="+mn-ea"/>
                <a:ea typeface="+mn-ea"/>
              </a:rPr>
              <a:t>_</a:t>
            </a:r>
            <a:r>
              <a:rPr lang="ja-JP" altLang="en-US" sz="4800" smtClean="0">
                <a:latin typeface="+mn-ea"/>
                <a:ea typeface="+mn-ea"/>
              </a:rPr>
              <a:t>コンストラクタ）</a:t>
            </a:r>
            <a:endParaRPr lang="en-US" altLang="ja-JP" sz="4800" dirty="0" smtClean="0">
              <a:latin typeface="+mn-ea"/>
              <a:ea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rotWithShape="1">
          <a:blip r:embed="rId2"/>
          <a:srcRect l="23691" t="11579" r="32406" b="15087"/>
          <a:stretch/>
        </p:blipFill>
        <p:spPr>
          <a:xfrm>
            <a:off x="3707904" y="1964958"/>
            <a:ext cx="5199602" cy="4704402"/>
          </a:xfrm>
          <a:prstGeom prst="rect">
            <a:avLst/>
          </a:prstGeom>
          <a:ln>
            <a:solidFill>
              <a:srgbClr val="0000FF"/>
            </a:solidFill>
          </a:ln>
        </p:spPr>
      </p:pic>
      <p:sp>
        <p:nvSpPr>
          <p:cNvPr id="6" name="タイトル 2"/>
          <p:cNvSpPr txBox="1">
            <a:spLocks/>
          </p:cNvSpPr>
          <p:nvPr/>
        </p:nvSpPr>
        <p:spPr bwMode="auto">
          <a:xfrm>
            <a:off x="251520" y="1412776"/>
            <a:ext cx="8640960" cy="360040"/>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1800" smtClean="0">
                <a:solidFill>
                  <a:schemeClr val="tx1"/>
                </a:solidFill>
                <a:latin typeface="+mn-ea"/>
                <a:ea typeface="+mn-ea"/>
              </a:rPr>
              <a:t>① </a:t>
            </a:r>
            <a:r>
              <a:rPr lang="ja-JP" altLang="en-US" sz="1800">
                <a:solidFill>
                  <a:schemeClr val="tx1"/>
                </a:solidFill>
                <a:latin typeface="+mn-ea"/>
                <a:ea typeface="+mn-ea"/>
              </a:rPr>
              <a:t>同様</a:t>
            </a:r>
            <a:r>
              <a:rPr lang="ja-JP" altLang="en-US" sz="1800" smtClean="0">
                <a:solidFill>
                  <a:schemeClr val="tx1"/>
                </a:solidFill>
                <a:latin typeface="+mn-ea"/>
                <a:ea typeface="+mn-ea"/>
              </a:rPr>
              <a:t>に「</a:t>
            </a:r>
            <a:r>
              <a:rPr lang="en-US" altLang="ja-JP" sz="1800" smtClean="0">
                <a:solidFill>
                  <a:schemeClr val="tx1"/>
                </a:solidFill>
                <a:latin typeface="+mn-ea"/>
                <a:ea typeface="+mn-ea"/>
              </a:rPr>
              <a:t>BrokenPlatform</a:t>
            </a:r>
            <a:r>
              <a:rPr lang="ja-JP" altLang="en-US" sz="1800" smtClean="0">
                <a:solidFill>
                  <a:schemeClr val="tx1"/>
                </a:solidFill>
                <a:latin typeface="+mn-ea"/>
                <a:ea typeface="+mn-ea"/>
              </a:rPr>
              <a:t>クラス」のコンストラクタを以下のように修正しよう。</a:t>
            </a:r>
            <a:endParaRPr lang="en-US" altLang="ja-JP" sz="1800" smtClean="0">
              <a:solidFill>
                <a:schemeClr val="tx1"/>
              </a:solidFill>
              <a:latin typeface="+mn-ea"/>
              <a:ea typeface="+mn-ea"/>
            </a:endParaRPr>
          </a:p>
        </p:txBody>
      </p:sp>
      <p:sp>
        <p:nvSpPr>
          <p:cNvPr id="4" name="テキスト ボックス 4"/>
          <p:cNvSpPr txBox="1">
            <a:spLocks noChangeArrowheads="1"/>
          </p:cNvSpPr>
          <p:nvPr/>
        </p:nvSpPr>
        <p:spPr bwMode="auto">
          <a:xfrm>
            <a:off x="888575" y="272842"/>
            <a:ext cx="7378943" cy="707886"/>
          </a:xfrm>
          <a:prstGeom prst="rect">
            <a:avLst/>
          </a:prstGeom>
          <a:noFill/>
          <a:ln w="9525">
            <a:noFill/>
            <a:miter lim="800000"/>
            <a:headEnd/>
            <a:tailEnd/>
          </a:ln>
        </p:spPr>
        <p:txBody>
          <a:bodyPr wrap="none">
            <a:spAutoFit/>
          </a:bodyPr>
          <a:lstStyle/>
          <a:p>
            <a:pPr algn="ctr"/>
            <a:r>
              <a:rPr lang="ja-JP" altLang="en-US" sz="4000" smtClean="0">
                <a:solidFill>
                  <a:schemeClr val="accent2"/>
                </a:solidFill>
                <a:latin typeface="+mj-ea"/>
                <a:ea typeface="+mj-ea"/>
              </a:rPr>
              <a:t>（５） </a:t>
            </a:r>
            <a:r>
              <a:rPr lang="en-US" altLang="ja-JP" sz="4000" smtClean="0">
                <a:solidFill>
                  <a:schemeClr val="accent2"/>
                </a:solidFill>
                <a:latin typeface="+mj-ea"/>
                <a:ea typeface="+mj-ea"/>
              </a:rPr>
              <a:t>BrokenPlatform</a:t>
            </a:r>
            <a:r>
              <a:rPr lang="ja-JP" altLang="en-US" sz="4000" smtClean="0">
                <a:solidFill>
                  <a:schemeClr val="accent2"/>
                </a:solidFill>
                <a:latin typeface="+mj-ea"/>
                <a:ea typeface="+mj-ea"/>
              </a:rPr>
              <a:t>クラスの修正</a:t>
            </a:r>
            <a:endParaRPr lang="ja-JP" altLang="en-US" sz="4000" dirty="0">
              <a:solidFill>
                <a:schemeClr val="accent2"/>
              </a:solidFill>
              <a:latin typeface="+mj-ea"/>
              <a:ea typeface="+mj-ea"/>
            </a:endParaRPr>
          </a:p>
        </p:txBody>
      </p:sp>
      <p:sp>
        <p:nvSpPr>
          <p:cNvPr id="7" name="正方形/長方形 6"/>
          <p:cNvSpPr/>
          <p:nvPr/>
        </p:nvSpPr>
        <p:spPr bwMode="auto">
          <a:xfrm>
            <a:off x="3995936" y="3140968"/>
            <a:ext cx="4752528" cy="1224136"/>
          </a:xfrm>
          <a:prstGeom prst="rect">
            <a:avLst/>
          </a:prstGeom>
          <a:noFill/>
          <a:ln w="12700">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Tree>
    <p:extLst>
      <p:ext uri="{BB962C8B-B14F-4D97-AF65-F5344CB8AC3E}">
        <p14:creationId xmlns:p14="http://schemas.microsoft.com/office/powerpoint/2010/main" val="3525890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2"/>
          <p:cNvSpPr txBox="1">
            <a:spLocks/>
          </p:cNvSpPr>
          <p:nvPr/>
        </p:nvSpPr>
        <p:spPr bwMode="auto">
          <a:xfrm>
            <a:off x="251520" y="1412776"/>
            <a:ext cx="8640960" cy="2376264"/>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1800" smtClean="0">
                <a:solidFill>
                  <a:schemeClr val="tx1"/>
                </a:solidFill>
                <a:latin typeface="+mn-ea"/>
                <a:ea typeface="+mn-ea"/>
              </a:rPr>
              <a:t>② そして「</a:t>
            </a:r>
            <a:r>
              <a:rPr lang="en-US" altLang="ja-JP" sz="1800" smtClean="0">
                <a:solidFill>
                  <a:schemeClr val="tx1"/>
                </a:solidFill>
                <a:latin typeface="+mn-ea"/>
                <a:ea typeface="+mn-ea"/>
              </a:rPr>
              <a:t>MainActivity</a:t>
            </a:r>
            <a:r>
              <a:rPr lang="ja-JP" altLang="en-US" sz="1800" smtClean="0">
                <a:solidFill>
                  <a:schemeClr val="tx1"/>
                </a:solidFill>
                <a:latin typeface="+mn-ea"/>
                <a:ea typeface="+mn-ea"/>
              </a:rPr>
              <a:t>」を以下のように修正しよう。</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これによって、アプリを起動するたびに</a:t>
            </a:r>
            <a:endParaRPr lang="en-US" altLang="ja-JP" sz="1800" smtClean="0">
              <a:solidFill>
                <a:schemeClr val="tx1"/>
              </a:solidFill>
              <a:latin typeface="+mn-ea"/>
              <a:ea typeface="+mn-ea"/>
            </a:endParaRPr>
          </a:p>
          <a:p>
            <a:pPr algn="l"/>
            <a:r>
              <a:rPr lang="ja-JP" altLang="en-US" sz="1800" smtClean="0">
                <a:solidFill>
                  <a:schemeClr val="tx1"/>
                </a:solidFill>
                <a:latin typeface="+mn-ea"/>
                <a:ea typeface="+mn-ea"/>
              </a:rPr>
              <a:t>　　</a:t>
            </a:r>
            <a:r>
              <a:rPr lang="en-US" altLang="ja-JP" sz="1800" smtClean="0">
                <a:solidFill>
                  <a:schemeClr val="tx1"/>
                </a:solidFill>
                <a:latin typeface="+mn-ea"/>
                <a:ea typeface="+mn-ea"/>
              </a:rPr>
              <a:t>brokenPlatform</a:t>
            </a:r>
            <a:r>
              <a:rPr lang="ja-JP" altLang="en-US" sz="1800" smtClean="0">
                <a:solidFill>
                  <a:schemeClr val="tx1"/>
                </a:solidFill>
                <a:latin typeface="+mn-ea"/>
                <a:ea typeface="+mn-ea"/>
              </a:rPr>
              <a:t>のｙ座標は、</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４２０</a:t>
            </a:r>
            <a:r>
              <a:rPr lang="en-US" altLang="ja-JP" sz="1800" smtClean="0">
                <a:solidFill>
                  <a:schemeClr val="tx1"/>
                </a:solidFill>
                <a:latin typeface="+mn-ea"/>
                <a:ea typeface="+mn-ea"/>
              </a:rPr>
              <a:t>±</a:t>
            </a:r>
            <a:r>
              <a:rPr lang="ja-JP" altLang="en-US" sz="1800" smtClean="0">
                <a:solidFill>
                  <a:schemeClr val="tx1"/>
                </a:solidFill>
                <a:latin typeface="+mn-ea"/>
                <a:ea typeface="+mn-ea"/>
              </a:rPr>
              <a:t>１０にランダムに変化し、</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ｘ座標も、</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（画面からはみ出ないように）</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ランダムに変化する。</a:t>
            </a:r>
            <a:endParaRPr lang="en-US" altLang="ja-JP" sz="1800" smtClean="0">
              <a:solidFill>
                <a:schemeClr val="tx1"/>
              </a:solidFill>
              <a:latin typeface="+mn-ea"/>
              <a:ea typeface="+mn-ea"/>
            </a:endParaRPr>
          </a:p>
          <a:p>
            <a:pPr algn="l"/>
            <a:endParaRPr lang="en-US" altLang="ja-JP" sz="1800">
              <a:solidFill>
                <a:schemeClr val="tx1"/>
              </a:solidFill>
              <a:latin typeface="+mn-ea"/>
              <a:ea typeface="+mn-ea"/>
            </a:endParaRPr>
          </a:p>
          <a:p>
            <a:pPr algn="l"/>
            <a:r>
              <a:rPr lang="ja-JP" altLang="en-US" sz="1800" smtClean="0">
                <a:solidFill>
                  <a:schemeClr val="tx1"/>
                </a:solidFill>
                <a:latin typeface="+mn-ea"/>
                <a:ea typeface="+mn-ea"/>
              </a:rPr>
              <a:t>　　</a:t>
            </a:r>
            <a:endParaRPr lang="en-US" altLang="ja-JP" sz="1800" smtClean="0">
              <a:solidFill>
                <a:schemeClr val="tx1"/>
              </a:solidFill>
              <a:latin typeface="+mn-ea"/>
              <a:ea typeface="+mn-ea"/>
            </a:endParaRPr>
          </a:p>
        </p:txBody>
      </p:sp>
      <p:sp>
        <p:nvSpPr>
          <p:cNvPr id="8" name="テキスト ボックス 4"/>
          <p:cNvSpPr txBox="1">
            <a:spLocks noChangeArrowheads="1"/>
          </p:cNvSpPr>
          <p:nvPr/>
        </p:nvSpPr>
        <p:spPr bwMode="auto">
          <a:xfrm>
            <a:off x="888575" y="272842"/>
            <a:ext cx="7378943" cy="707886"/>
          </a:xfrm>
          <a:prstGeom prst="rect">
            <a:avLst/>
          </a:prstGeom>
          <a:noFill/>
          <a:ln w="9525">
            <a:noFill/>
            <a:miter lim="800000"/>
            <a:headEnd/>
            <a:tailEnd/>
          </a:ln>
        </p:spPr>
        <p:txBody>
          <a:bodyPr wrap="none">
            <a:spAutoFit/>
          </a:bodyPr>
          <a:lstStyle/>
          <a:p>
            <a:pPr algn="ctr"/>
            <a:r>
              <a:rPr lang="ja-JP" altLang="en-US" sz="4000" smtClean="0">
                <a:solidFill>
                  <a:schemeClr val="accent2"/>
                </a:solidFill>
                <a:latin typeface="+mj-ea"/>
                <a:ea typeface="+mj-ea"/>
              </a:rPr>
              <a:t>（５） </a:t>
            </a:r>
            <a:r>
              <a:rPr lang="en-US" altLang="ja-JP" sz="4000" smtClean="0">
                <a:solidFill>
                  <a:schemeClr val="accent2"/>
                </a:solidFill>
                <a:latin typeface="+mj-ea"/>
                <a:ea typeface="+mj-ea"/>
              </a:rPr>
              <a:t>BrokenPlatform</a:t>
            </a:r>
            <a:r>
              <a:rPr lang="ja-JP" altLang="en-US" sz="4000" smtClean="0">
                <a:solidFill>
                  <a:schemeClr val="accent2"/>
                </a:solidFill>
                <a:latin typeface="+mj-ea"/>
                <a:ea typeface="+mj-ea"/>
              </a:rPr>
              <a:t>クラスの修正</a:t>
            </a:r>
            <a:endParaRPr lang="ja-JP" altLang="en-US" sz="4000" dirty="0">
              <a:solidFill>
                <a:schemeClr val="accent2"/>
              </a:solidFill>
              <a:latin typeface="+mj-ea"/>
              <a:ea typeface="+mj-ea"/>
            </a:endParaRPr>
          </a:p>
        </p:txBody>
      </p:sp>
      <p:pic>
        <p:nvPicPr>
          <p:cNvPr id="2" name="図 1"/>
          <p:cNvPicPr>
            <a:picLocks noChangeAspect="1"/>
          </p:cNvPicPr>
          <p:nvPr/>
        </p:nvPicPr>
        <p:blipFill rotWithShape="1">
          <a:blip r:embed="rId2"/>
          <a:srcRect l="24222" t="16043" r="39439" b="24163"/>
          <a:stretch/>
        </p:blipFill>
        <p:spPr>
          <a:xfrm>
            <a:off x="4045111" y="2276872"/>
            <a:ext cx="4847369" cy="4320480"/>
          </a:xfrm>
          <a:prstGeom prst="rect">
            <a:avLst/>
          </a:prstGeom>
          <a:ln>
            <a:solidFill>
              <a:srgbClr val="0000FF"/>
            </a:solidFill>
          </a:ln>
        </p:spPr>
      </p:pic>
      <p:sp>
        <p:nvSpPr>
          <p:cNvPr id="7" name="正方形/長方形 6"/>
          <p:cNvSpPr/>
          <p:nvPr/>
        </p:nvSpPr>
        <p:spPr bwMode="auto">
          <a:xfrm>
            <a:off x="4651128" y="3265752"/>
            <a:ext cx="3924000" cy="216000"/>
          </a:xfrm>
          <a:prstGeom prst="rect">
            <a:avLst/>
          </a:prstGeom>
          <a:noFill/>
          <a:ln w="12700">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Tree>
    <p:extLst>
      <p:ext uri="{BB962C8B-B14F-4D97-AF65-F5344CB8AC3E}">
        <p14:creationId xmlns:p14="http://schemas.microsoft.com/office/powerpoint/2010/main" val="784309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2"/>
          <p:cNvSpPr txBox="1">
            <a:spLocks/>
          </p:cNvSpPr>
          <p:nvPr/>
        </p:nvSpPr>
        <p:spPr bwMode="auto">
          <a:xfrm>
            <a:off x="251520" y="1412776"/>
            <a:ext cx="8640960" cy="2016224"/>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1800" smtClean="0">
                <a:solidFill>
                  <a:schemeClr val="tx1"/>
                </a:solidFill>
                <a:latin typeface="+mn-ea"/>
                <a:ea typeface="+mn-ea"/>
              </a:rPr>
              <a:t>① </a:t>
            </a:r>
            <a:r>
              <a:rPr lang="ja-JP" altLang="en-US" sz="1800">
                <a:solidFill>
                  <a:schemeClr val="tx1"/>
                </a:solidFill>
                <a:latin typeface="+mn-ea"/>
                <a:ea typeface="+mn-ea"/>
              </a:rPr>
              <a:t>同様</a:t>
            </a:r>
            <a:r>
              <a:rPr lang="ja-JP" altLang="en-US" sz="1800" smtClean="0">
                <a:solidFill>
                  <a:schemeClr val="tx1"/>
                </a:solidFill>
                <a:latin typeface="+mn-ea"/>
                <a:ea typeface="+mn-ea"/>
              </a:rPr>
              <a:t>に「</a:t>
            </a:r>
            <a:r>
              <a:rPr lang="en-US" altLang="ja-JP" sz="1800" smtClean="0">
                <a:solidFill>
                  <a:schemeClr val="tx1"/>
                </a:solidFill>
                <a:latin typeface="+mn-ea"/>
                <a:ea typeface="+mn-ea"/>
              </a:rPr>
              <a:t>Coin</a:t>
            </a:r>
            <a:r>
              <a:rPr lang="ja-JP" altLang="en-US" sz="1800" smtClean="0">
                <a:solidFill>
                  <a:schemeClr val="tx1"/>
                </a:solidFill>
                <a:latin typeface="+mn-ea"/>
                <a:ea typeface="+mn-ea"/>
              </a:rPr>
              <a:t>クラス」のコンストラクタを以下のように修正しよう。</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a:t>
            </a:r>
            <a:r>
              <a:rPr lang="en-US" altLang="ja-JP" sz="1800" smtClean="0">
                <a:solidFill>
                  <a:schemeClr val="tx1"/>
                </a:solidFill>
                <a:latin typeface="+mn-ea"/>
                <a:ea typeface="+mn-ea"/>
              </a:rPr>
              <a:t>Coin</a:t>
            </a:r>
            <a:r>
              <a:rPr lang="ja-JP" altLang="en-US" sz="1800" smtClean="0">
                <a:solidFill>
                  <a:schemeClr val="tx1"/>
                </a:solidFill>
                <a:latin typeface="+mn-ea"/>
                <a:ea typeface="+mn-ea"/>
              </a:rPr>
              <a:t>」のｘ</a:t>
            </a:r>
            <a:r>
              <a:rPr lang="en-US" altLang="ja-JP" sz="1800" smtClean="0">
                <a:solidFill>
                  <a:schemeClr val="tx1"/>
                </a:solidFill>
                <a:latin typeface="+mn-ea"/>
                <a:ea typeface="+mn-ea"/>
              </a:rPr>
              <a:t>Size,ySize</a:t>
            </a:r>
            <a:r>
              <a:rPr lang="ja-JP" altLang="en-US" sz="1800" smtClean="0">
                <a:solidFill>
                  <a:schemeClr val="tx1"/>
                </a:solidFill>
                <a:latin typeface="+mn-ea"/>
                <a:ea typeface="+mn-ea"/>
              </a:rPr>
              <a:t>は「</a:t>
            </a:r>
            <a:r>
              <a:rPr lang="en-US" altLang="ja-JP" sz="1800" smtClean="0">
                <a:solidFill>
                  <a:schemeClr val="tx1"/>
                </a:solidFill>
                <a:latin typeface="+mn-ea"/>
                <a:ea typeface="+mn-ea"/>
              </a:rPr>
              <a:t>Platform</a:t>
            </a:r>
            <a:r>
              <a:rPr lang="ja-JP" altLang="en-US" sz="1800" smtClean="0">
                <a:solidFill>
                  <a:schemeClr val="tx1"/>
                </a:solidFill>
                <a:latin typeface="+mn-ea"/>
                <a:ea typeface="+mn-ea"/>
              </a:rPr>
              <a:t>」とは異なるので注意しよう。</a:t>
            </a:r>
            <a:endParaRPr lang="en-US" altLang="ja-JP" sz="1800" smtClean="0">
              <a:solidFill>
                <a:schemeClr val="tx1"/>
              </a:solidFill>
              <a:latin typeface="+mn-ea"/>
              <a:ea typeface="+mn-ea"/>
            </a:endParaRPr>
          </a:p>
          <a:p>
            <a:pPr algn="l"/>
            <a:endParaRPr lang="en-US" altLang="ja-JP" sz="1800">
              <a:solidFill>
                <a:schemeClr val="tx1"/>
              </a:solidFill>
              <a:latin typeface="+mn-ea"/>
              <a:ea typeface="+mn-ea"/>
            </a:endParaRPr>
          </a:p>
          <a:p>
            <a:pPr algn="l"/>
            <a:r>
              <a:rPr lang="ja-JP" altLang="en-US" sz="1800" smtClean="0">
                <a:solidFill>
                  <a:schemeClr val="tx1"/>
                </a:solidFill>
                <a:latin typeface="+mn-ea"/>
                <a:ea typeface="+mn-ea"/>
              </a:rPr>
              <a:t>　　また「</a:t>
            </a:r>
            <a:r>
              <a:rPr lang="en-US" altLang="ja-JP" sz="1800" smtClean="0">
                <a:solidFill>
                  <a:schemeClr val="tx1"/>
                </a:solidFill>
                <a:latin typeface="+mn-ea"/>
                <a:ea typeface="+mn-ea"/>
              </a:rPr>
              <a:t>coin</a:t>
            </a:r>
            <a:r>
              <a:rPr lang="ja-JP" altLang="en-US" sz="1800" smtClean="0">
                <a:solidFill>
                  <a:schemeClr val="tx1"/>
                </a:solidFill>
                <a:latin typeface="+mn-ea"/>
                <a:ea typeface="+mn-ea"/>
              </a:rPr>
              <a:t>」のｙ座標はゲームクリア</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とはあまり関係ないので、</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少し多めに</a:t>
            </a:r>
            <a:r>
              <a:rPr lang="en-US" altLang="ja-JP" sz="1800" smtClean="0">
                <a:solidFill>
                  <a:schemeClr val="tx1"/>
                </a:solidFill>
                <a:latin typeface="+mn-ea"/>
                <a:ea typeface="+mn-ea"/>
              </a:rPr>
              <a:t>±</a:t>
            </a:r>
            <a:r>
              <a:rPr lang="ja-JP" altLang="en-US" sz="1800" smtClean="0">
                <a:solidFill>
                  <a:schemeClr val="tx1"/>
                </a:solidFill>
                <a:latin typeface="+mn-ea"/>
                <a:ea typeface="+mn-ea"/>
              </a:rPr>
              <a:t>２０の幅で</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変化させてみた。</a:t>
            </a:r>
            <a:endParaRPr lang="en-US" altLang="ja-JP" sz="1800" smtClean="0">
              <a:solidFill>
                <a:schemeClr val="tx1"/>
              </a:solidFill>
              <a:latin typeface="+mn-ea"/>
              <a:ea typeface="+mn-ea"/>
            </a:endParaRPr>
          </a:p>
        </p:txBody>
      </p:sp>
      <p:pic>
        <p:nvPicPr>
          <p:cNvPr id="2" name="図 1"/>
          <p:cNvPicPr>
            <a:picLocks noChangeAspect="1"/>
          </p:cNvPicPr>
          <p:nvPr/>
        </p:nvPicPr>
        <p:blipFill rotWithShape="1">
          <a:blip r:embed="rId2"/>
          <a:srcRect l="23704" t="10836" r="34037" b="14036"/>
          <a:stretch/>
        </p:blipFill>
        <p:spPr>
          <a:xfrm>
            <a:off x="4106718" y="2060848"/>
            <a:ext cx="4785762" cy="4608512"/>
          </a:xfrm>
          <a:prstGeom prst="rect">
            <a:avLst/>
          </a:prstGeom>
          <a:ln>
            <a:solidFill>
              <a:srgbClr val="0000FF"/>
            </a:solidFill>
          </a:ln>
        </p:spPr>
      </p:pic>
      <p:sp>
        <p:nvSpPr>
          <p:cNvPr id="4" name="テキスト ボックス 4"/>
          <p:cNvSpPr txBox="1">
            <a:spLocks noChangeArrowheads="1"/>
          </p:cNvSpPr>
          <p:nvPr/>
        </p:nvSpPr>
        <p:spPr bwMode="auto">
          <a:xfrm>
            <a:off x="2075598" y="272842"/>
            <a:ext cx="5004895" cy="707886"/>
          </a:xfrm>
          <a:prstGeom prst="rect">
            <a:avLst/>
          </a:prstGeom>
          <a:noFill/>
          <a:ln w="9525">
            <a:noFill/>
            <a:miter lim="800000"/>
            <a:headEnd/>
            <a:tailEnd/>
          </a:ln>
        </p:spPr>
        <p:txBody>
          <a:bodyPr wrap="none">
            <a:spAutoFit/>
          </a:bodyPr>
          <a:lstStyle/>
          <a:p>
            <a:pPr algn="ctr"/>
            <a:r>
              <a:rPr lang="ja-JP" altLang="en-US" sz="4000" smtClean="0">
                <a:solidFill>
                  <a:schemeClr val="accent2"/>
                </a:solidFill>
                <a:latin typeface="+mj-ea"/>
                <a:ea typeface="+mj-ea"/>
              </a:rPr>
              <a:t>（６） </a:t>
            </a:r>
            <a:r>
              <a:rPr lang="en-US" altLang="ja-JP" sz="4000" smtClean="0">
                <a:solidFill>
                  <a:schemeClr val="accent2"/>
                </a:solidFill>
                <a:latin typeface="+mj-ea"/>
                <a:ea typeface="+mj-ea"/>
              </a:rPr>
              <a:t>Coin</a:t>
            </a:r>
            <a:r>
              <a:rPr lang="ja-JP" altLang="en-US" sz="4000" smtClean="0">
                <a:solidFill>
                  <a:schemeClr val="accent2"/>
                </a:solidFill>
                <a:latin typeface="+mj-ea"/>
                <a:ea typeface="+mj-ea"/>
              </a:rPr>
              <a:t>クラスの修正</a:t>
            </a:r>
            <a:endParaRPr lang="ja-JP" altLang="en-US" sz="4000" dirty="0">
              <a:solidFill>
                <a:schemeClr val="accent2"/>
              </a:solidFill>
              <a:latin typeface="+mj-ea"/>
              <a:ea typeface="+mj-ea"/>
            </a:endParaRPr>
          </a:p>
        </p:txBody>
      </p:sp>
      <p:sp>
        <p:nvSpPr>
          <p:cNvPr id="7" name="正方形/長方形 6"/>
          <p:cNvSpPr/>
          <p:nvPr/>
        </p:nvSpPr>
        <p:spPr bwMode="auto">
          <a:xfrm>
            <a:off x="4229544" y="2924944"/>
            <a:ext cx="4518920" cy="1152128"/>
          </a:xfrm>
          <a:prstGeom prst="rect">
            <a:avLst/>
          </a:prstGeom>
          <a:noFill/>
          <a:ln w="12700">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Tree>
    <p:extLst>
      <p:ext uri="{BB962C8B-B14F-4D97-AF65-F5344CB8AC3E}">
        <p14:creationId xmlns:p14="http://schemas.microsoft.com/office/powerpoint/2010/main" val="456200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2"/>
          <p:cNvSpPr txBox="1">
            <a:spLocks/>
          </p:cNvSpPr>
          <p:nvPr/>
        </p:nvSpPr>
        <p:spPr bwMode="auto">
          <a:xfrm>
            <a:off x="251520" y="1412776"/>
            <a:ext cx="8640960" cy="2376264"/>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1800" smtClean="0">
                <a:solidFill>
                  <a:schemeClr val="tx1"/>
                </a:solidFill>
                <a:latin typeface="+mn-ea"/>
                <a:ea typeface="+mn-ea"/>
              </a:rPr>
              <a:t>② そして「</a:t>
            </a:r>
            <a:r>
              <a:rPr lang="en-US" altLang="ja-JP" sz="1800" smtClean="0">
                <a:solidFill>
                  <a:schemeClr val="tx1"/>
                </a:solidFill>
                <a:latin typeface="+mn-ea"/>
                <a:ea typeface="+mn-ea"/>
              </a:rPr>
              <a:t>MainActivity</a:t>
            </a:r>
            <a:r>
              <a:rPr lang="ja-JP" altLang="en-US" sz="1800" smtClean="0">
                <a:solidFill>
                  <a:schemeClr val="tx1"/>
                </a:solidFill>
                <a:latin typeface="+mn-ea"/>
                <a:ea typeface="+mn-ea"/>
              </a:rPr>
              <a:t>」を以下のように修正しよう。</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これによって、アプリを起動するたびに</a:t>
            </a:r>
            <a:endParaRPr lang="en-US" altLang="ja-JP" sz="1800" smtClean="0">
              <a:solidFill>
                <a:schemeClr val="tx1"/>
              </a:solidFill>
              <a:latin typeface="+mn-ea"/>
              <a:ea typeface="+mn-ea"/>
            </a:endParaRPr>
          </a:p>
          <a:p>
            <a:pPr algn="l"/>
            <a:r>
              <a:rPr lang="ja-JP" altLang="en-US" sz="1800" smtClean="0">
                <a:solidFill>
                  <a:schemeClr val="tx1"/>
                </a:solidFill>
                <a:latin typeface="+mn-ea"/>
                <a:ea typeface="+mn-ea"/>
              </a:rPr>
              <a:t>　　</a:t>
            </a:r>
            <a:r>
              <a:rPr lang="en-US" altLang="ja-JP" sz="1800" smtClean="0">
                <a:solidFill>
                  <a:schemeClr val="tx1"/>
                </a:solidFill>
                <a:latin typeface="+mn-ea"/>
                <a:ea typeface="+mn-ea"/>
              </a:rPr>
              <a:t>coin</a:t>
            </a:r>
            <a:r>
              <a:rPr lang="ja-JP" altLang="en-US" sz="1800" smtClean="0">
                <a:solidFill>
                  <a:schemeClr val="tx1"/>
                </a:solidFill>
                <a:latin typeface="+mn-ea"/>
                <a:ea typeface="+mn-ea"/>
              </a:rPr>
              <a:t>のｙ座標は、</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２００</a:t>
            </a:r>
            <a:r>
              <a:rPr lang="en-US" altLang="ja-JP" sz="1800" smtClean="0">
                <a:solidFill>
                  <a:schemeClr val="tx1"/>
                </a:solidFill>
                <a:latin typeface="+mn-ea"/>
                <a:ea typeface="+mn-ea"/>
              </a:rPr>
              <a:t>±</a:t>
            </a:r>
            <a:r>
              <a:rPr lang="ja-JP" altLang="en-US" sz="1800" smtClean="0">
                <a:solidFill>
                  <a:schemeClr val="tx1"/>
                </a:solidFill>
                <a:latin typeface="+mn-ea"/>
                <a:ea typeface="+mn-ea"/>
              </a:rPr>
              <a:t>２０にランダムに変化し、</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ｘ座標も、</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（画面からはみ出ないように）</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ランダムに変化する。</a:t>
            </a:r>
            <a:endParaRPr lang="en-US" altLang="ja-JP" sz="1800" smtClean="0">
              <a:solidFill>
                <a:schemeClr val="tx1"/>
              </a:solidFill>
              <a:latin typeface="+mn-ea"/>
              <a:ea typeface="+mn-ea"/>
            </a:endParaRPr>
          </a:p>
          <a:p>
            <a:pPr algn="l"/>
            <a:endParaRPr lang="en-US" altLang="ja-JP" sz="1800">
              <a:solidFill>
                <a:schemeClr val="tx1"/>
              </a:solidFill>
              <a:latin typeface="+mn-ea"/>
              <a:ea typeface="+mn-ea"/>
            </a:endParaRPr>
          </a:p>
          <a:p>
            <a:pPr algn="l"/>
            <a:r>
              <a:rPr lang="ja-JP" altLang="en-US" sz="1800" smtClean="0">
                <a:solidFill>
                  <a:schemeClr val="tx1"/>
                </a:solidFill>
                <a:latin typeface="+mn-ea"/>
                <a:ea typeface="+mn-ea"/>
              </a:rPr>
              <a:t>　　</a:t>
            </a:r>
            <a:endParaRPr lang="en-US" altLang="ja-JP" sz="1800" smtClean="0">
              <a:solidFill>
                <a:schemeClr val="tx1"/>
              </a:solidFill>
              <a:latin typeface="+mn-ea"/>
              <a:ea typeface="+mn-ea"/>
            </a:endParaRPr>
          </a:p>
        </p:txBody>
      </p:sp>
      <p:sp>
        <p:nvSpPr>
          <p:cNvPr id="8" name="テキスト ボックス 4"/>
          <p:cNvSpPr txBox="1">
            <a:spLocks noChangeArrowheads="1"/>
          </p:cNvSpPr>
          <p:nvPr/>
        </p:nvSpPr>
        <p:spPr bwMode="auto">
          <a:xfrm>
            <a:off x="2075598" y="272842"/>
            <a:ext cx="5004895" cy="707886"/>
          </a:xfrm>
          <a:prstGeom prst="rect">
            <a:avLst/>
          </a:prstGeom>
          <a:noFill/>
          <a:ln w="9525">
            <a:noFill/>
            <a:miter lim="800000"/>
            <a:headEnd/>
            <a:tailEnd/>
          </a:ln>
        </p:spPr>
        <p:txBody>
          <a:bodyPr wrap="none">
            <a:spAutoFit/>
          </a:bodyPr>
          <a:lstStyle/>
          <a:p>
            <a:pPr algn="ctr"/>
            <a:r>
              <a:rPr lang="ja-JP" altLang="en-US" sz="4000" smtClean="0">
                <a:solidFill>
                  <a:schemeClr val="accent2"/>
                </a:solidFill>
                <a:latin typeface="+mj-ea"/>
                <a:ea typeface="+mj-ea"/>
              </a:rPr>
              <a:t>（６） </a:t>
            </a:r>
            <a:r>
              <a:rPr lang="en-US" altLang="ja-JP" sz="4000" smtClean="0">
                <a:solidFill>
                  <a:schemeClr val="accent2"/>
                </a:solidFill>
                <a:latin typeface="+mj-ea"/>
                <a:ea typeface="+mj-ea"/>
              </a:rPr>
              <a:t>Coin</a:t>
            </a:r>
            <a:r>
              <a:rPr lang="ja-JP" altLang="en-US" sz="4000" smtClean="0">
                <a:solidFill>
                  <a:schemeClr val="accent2"/>
                </a:solidFill>
                <a:latin typeface="+mj-ea"/>
                <a:ea typeface="+mj-ea"/>
              </a:rPr>
              <a:t>クラスの修正</a:t>
            </a:r>
            <a:endParaRPr lang="ja-JP" altLang="en-US" sz="4000" dirty="0">
              <a:solidFill>
                <a:schemeClr val="accent2"/>
              </a:solidFill>
              <a:latin typeface="+mj-ea"/>
              <a:ea typeface="+mj-ea"/>
            </a:endParaRPr>
          </a:p>
        </p:txBody>
      </p:sp>
      <p:pic>
        <p:nvPicPr>
          <p:cNvPr id="3" name="図 2"/>
          <p:cNvPicPr>
            <a:picLocks noChangeAspect="1"/>
          </p:cNvPicPr>
          <p:nvPr/>
        </p:nvPicPr>
        <p:blipFill rotWithShape="1">
          <a:blip r:embed="rId2"/>
          <a:srcRect l="26322" t="12253" r="40547" b="28349"/>
          <a:stretch/>
        </p:blipFill>
        <p:spPr>
          <a:xfrm>
            <a:off x="4427984" y="2276872"/>
            <a:ext cx="4448136" cy="4319722"/>
          </a:xfrm>
          <a:prstGeom prst="rect">
            <a:avLst/>
          </a:prstGeom>
          <a:ln>
            <a:solidFill>
              <a:srgbClr val="0000FF"/>
            </a:solidFill>
          </a:ln>
        </p:spPr>
      </p:pic>
      <p:sp>
        <p:nvSpPr>
          <p:cNvPr id="7" name="正方形/長方形 6"/>
          <p:cNvSpPr/>
          <p:nvPr/>
        </p:nvSpPr>
        <p:spPr bwMode="auto">
          <a:xfrm>
            <a:off x="4752456" y="3448280"/>
            <a:ext cx="2328037" cy="216000"/>
          </a:xfrm>
          <a:prstGeom prst="rect">
            <a:avLst/>
          </a:prstGeom>
          <a:noFill/>
          <a:ln w="12700">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Tree>
    <p:extLst>
      <p:ext uri="{BB962C8B-B14F-4D97-AF65-F5344CB8AC3E}">
        <p14:creationId xmlns:p14="http://schemas.microsoft.com/office/powerpoint/2010/main" val="977896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2"/>
          <p:cNvSpPr txBox="1">
            <a:spLocks/>
          </p:cNvSpPr>
          <p:nvPr/>
        </p:nvSpPr>
        <p:spPr bwMode="auto">
          <a:xfrm>
            <a:off x="251520" y="1412776"/>
            <a:ext cx="8640960" cy="743980"/>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1800" smtClean="0">
                <a:solidFill>
                  <a:schemeClr val="tx1"/>
                </a:solidFill>
                <a:latin typeface="+mn-ea"/>
                <a:ea typeface="+mn-ea"/>
              </a:rPr>
              <a:t>① </a:t>
            </a:r>
            <a:r>
              <a:rPr lang="ja-JP" altLang="en-US" sz="1800">
                <a:solidFill>
                  <a:schemeClr val="tx1"/>
                </a:solidFill>
                <a:latin typeface="+mn-ea"/>
                <a:ea typeface="+mn-ea"/>
              </a:rPr>
              <a:t>同様</a:t>
            </a:r>
            <a:r>
              <a:rPr lang="ja-JP" altLang="en-US" sz="1800" smtClean="0">
                <a:solidFill>
                  <a:schemeClr val="tx1"/>
                </a:solidFill>
                <a:latin typeface="+mn-ea"/>
                <a:ea typeface="+mn-ea"/>
              </a:rPr>
              <a:t>に「</a:t>
            </a:r>
            <a:r>
              <a:rPr lang="en-US" altLang="ja-JP" sz="1800" smtClean="0">
                <a:solidFill>
                  <a:schemeClr val="tx1"/>
                </a:solidFill>
                <a:latin typeface="+mn-ea"/>
                <a:ea typeface="+mn-ea"/>
              </a:rPr>
              <a:t>Spring</a:t>
            </a:r>
            <a:r>
              <a:rPr lang="ja-JP" altLang="en-US" sz="1800" smtClean="0">
                <a:solidFill>
                  <a:schemeClr val="tx1"/>
                </a:solidFill>
                <a:latin typeface="+mn-ea"/>
                <a:ea typeface="+mn-ea"/>
              </a:rPr>
              <a:t>クラス」のコンストラクタを以下のように修正しよう。</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a:t>
            </a:r>
            <a:r>
              <a:rPr lang="en-US" altLang="ja-JP" sz="1800" smtClean="0">
                <a:solidFill>
                  <a:schemeClr val="tx1"/>
                </a:solidFill>
                <a:latin typeface="+mn-ea"/>
                <a:ea typeface="+mn-ea"/>
              </a:rPr>
              <a:t>Spring</a:t>
            </a:r>
            <a:r>
              <a:rPr lang="ja-JP" altLang="en-US" sz="1800" smtClean="0">
                <a:solidFill>
                  <a:schemeClr val="tx1"/>
                </a:solidFill>
                <a:latin typeface="+mn-ea"/>
                <a:ea typeface="+mn-ea"/>
              </a:rPr>
              <a:t>」のｘ</a:t>
            </a:r>
            <a:r>
              <a:rPr lang="en-US" altLang="ja-JP" sz="1800" smtClean="0">
                <a:solidFill>
                  <a:schemeClr val="tx1"/>
                </a:solidFill>
                <a:latin typeface="+mn-ea"/>
                <a:ea typeface="+mn-ea"/>
              </a:rPr>
              <a:t>Size,ySize</a:t>
            </a:r>
            <a:r>
              <a:rPr lang="ja-JP" altLang="en-US" sz="1800" smtClean="0">
                <a:solidFill>
                  <a:schemeClr val="tx1"/>
                </a:solidFill>
                <a:latin typeface="+mn-ea"/>
                <a:ea typeface="+mn-ea"/>
              </a:rPr>
              <a:t>は「</a:t>
            </a:r>
            <a:r>
              <a:rPr lang="en-US" altLang="ja-JP" sz="1800" smtClean="0">
                <a:solidFill>
                  <a:schemeClr val="tx1"/>
                </a:solidFill>
                <a:latin typeface="+mn-ea"/>
                <a:ea typeface="+mn-ea"/>
              </a:rPr>
              <a:t>Platform</a:t>
            </a:r>
            <a:r>
              <a:rPr lang="ja-JP" altLang="en-US" sz="1800" smtClean="0">
                <a:solidFill>
                  <a:schemeClr val="tx1"/>
                </a:solidFill>
                <a:latin typeface="+mn-ea"/>
                <a:ea typeface="+mn-ea"/>
              </a:rPr>
              <a:t>」「</a:t>
            </a:r>
            <a:r>
              <a:rPr lang="en-US" altLang="ja-JP" sz="1800" smtClean="0">
                <a:solidFill>
                  <a:schemeClr val="tx1"/>
                </a:solidFill>
                <a:latin typeface="+mn-ea"/>
                <a:ea typeface="+mn-ea"/>
              </a:rPr>
              <a:t>Coin</a:t>
            </a:r>
            <a:r>
              <a:rPr lang="ja-JP" altLang="en-US" sz="1800" smtClean="0">
                <a:solidFill>
                  <a:schemeClr val="tx1"/>
                </a:solidFill>
                <a:latin typeface="+mn-ea"/>
                <a:ea typeface="+mn-ea"/>
              </a:rPr>
              <a:t>」とは異なるので注意しよう。</a:t>
            </a:r>
            <a:endParaRPr lang="en-US" altLang="ja-JP" sz="1800" smtClean="0">
              <a:solidFill>
                <a:schemeClr val="tx1"/>
              </a:solidFill>
              <a:latin typeface="+mn-ea"/>
              <a:ea typeface="+mn-ea"/>
            </a:endParaRPr>
          </a:p>
        </p:txBody>
      </p:sp>
      <p:sp>
        <p:nvSpPr>
          <p:cNvPr id="4" name="テキスト ボックス 4"/>
          <p:cNvSpPr txBox="1">
            <a:spLocks noChangeArrowheads="1"/>
          </p:cNvSpPr>
          <p:nvPr/>
        </p:nvSpPr>
        <p:spPr bwMode="auto">
          <a:xfrm>
            <a:off x="1887246" y="272842"/>
            <a:ext cx="5381601" cy="707886"/>
          </a:xfrm>
          <a:prstGeom prst="rect">
            <a:avLst/>
          </a:prstGeom>
          <a:noFill/>
          <a:ln w="9525">
            <a:noFill/>
            <a:miter lim="800000"/>
            <a:headEnd/>
            <a:tailEnd/>
          </a:ln>
        </p:spPr>
        <p:txBody>
          <a:bodyPr wrap="none">
            <a:spAutoFit/>
          </a:bodyPr>
          <a:lstStyle/>
          <a:p>
            <a:pPr algn="ctr"/>
            <a:r>
              <a:rPr lang="ja-JP" altLang="en-US" sz="4000" smtClean="0">
                <a:solidFill>
                  <a:schemeClr val="accent2"/>
                </a:solidFill>
                <a:latin typeface="+mj-ea"/>
                <a:ea typeface="+mj-ea"/>
              </a:rPr>
              <a:t>（７） </a:t>
            </a:r>
            <a:r>
              <a:rPr lang="en-US" altLang="ja-JP" sz="4000" smtClean="0">
                <a:solidFill>
                  <a:schemeClr val="accent2"/>
                </a:solidFill>
                <a:latin typeface="+mj-ea"/>
                <a:ea typeface="+mj-ea"/>
              </a:rPr>
              <a:t>Spring</a:t>
            </a:r>
            <a:r>
              <a:rPr lang="ja-JP" altLang="en-US" sz="4000" smtClean="0">
                <a:solidFill>
                  <a:schemeClr val="accent2"/>
                </a:solidFill>
                <a:latin typeface="+mj-ea"/>
                <a:ea typeface="+mj-ea"/>
              </a:rPr>
              <a:t>クラスの修正</a:t>
            </a:r>
            <a:endParaRPr lang="ja-JP" altLang="en-US" sz="4000" dirty="0">
              <a:solidFill>
                <a:schemeClr val="accent2"/>
              </a:solidFill>
              <a:latin typeface="+mj-ea"/>
              <a:ea typeface="+mj-ea"/>
            </a:endParaRPr>
          </a:p>
        </p:txBody>
      </p:sp>
      <p:pic>
        <p:nvPicPr>
          <p:cNvPr id="3" name="図 2"/>
          <p:cNvPicPr>
            <a:picLocks noChangeAspect="1"/>
          </p:cNvPicPr>
          <p:nvPr/>
        </p:nvPicPr>
        <p:blipFill rotWithShape="1">
          <a:blip r:embed="rId2"/>
          <a:srcRect l="23263" t="15489" r="28550" b="36963"/>
          <a:stretch/>
        </p:blipFill>
        <p:spPr>
          <a:xfrm>
            <a:off x="827585" y="2342064"/>
            <a:ext cx="8064896" cy="4310549"/>
          </a:xfrm>
          <a:prstGeom prst="rect">
            <a:avLst/>
          </a:prstGeom>
          <a:ln>
            <a:solidFill>
              <a:srgbClr val="0000FF"/>
            </a:solidFill>
          </a:ln>
        </p:spPr>
      </p:pic>
      <p:sp>
        <p:nvSpPr>
          <p:cNvPr id="7" name="正方形/長方形 6"/>
          <p:cNvSpPr/>
          <p:nvPr/>
        </p:nvSpPr>
        <p:spPr bwMode="auto">
          <a:xfrm>
            <a:off x="1259632" y="2852936"/>
            <a:ext cx="6552728" cy="1800200"/>
          </a:xfrm>
          <a:prstGeom prst="rect">
            <a:avLst/>
          </a:prstGeom>
          <a:noFill/>
          <a:ln w="12700">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Tree>
    <p:extLst>
      <p:ext uri="{BB962C8B-B14F-4D97-AF65-F5344CB8AC3E}">
        <p14:creationId xmlns:p14="http://schemas.microsoft.com/office/powerpoint/2010/main" val="2007214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2"/>
          <p:cNvSpPr txBox="1">
            <a:spLocks/>
          </p:cNvSpPr>
          <p:nvPr/>
        </p:nvSpPr>
        <p:spPr bwMode="auto">
          <a:xfrm>
            <a:off x="251520" y="1412776"/>
            <a:ext cx="8640960" cy="2376264"/>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1800" smtClean="0">
                <a:solidFill>
                  <a:schemeClr val="tx1"/>
                </a:solidFill>
                <a:latin typeface="+mn-ea"/>
                <a:ea typeface="+mn-ea"/>
              </a:rPr>
              <a:t>② そして「</a:t>
            </a:r>
            <a:r>
              <a:rPr lang="en-US" altLang="ja-JP" sz="1800" smtClean="0">
                <a:solidFill>
                  <a:schemeClr val="tx1"/>
                </a:solidFill>
                <a:latin typeface="+mn-ea"/>
                <a:ea typeface="+mn-ea"/>
              </a:rPr>
              <a:t>MainActivity</a:t>
            </a:r>
            <a:r>
              <a:rPr lang="ja-JP" altLang="en-US" sz="1800" smtClean="0">
                <a:solidFill>
                  <a:schemeClr val="tx1"/>
                </a:solidFill>
                <a:latin typeface="+mn-ea"/>
                <a:ea typeface="+mn-ea"/>
              </a:rPr>
              <a:t>」を以下のように修正しよう。</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これによって、アプリを起動するたびに</a:t>
            </a:r>
            <a:endParaRPr lang="en-US" altLang="ja-JP" sz="1800" smtClean="0">
              <a:solidFill>
                <a:schemeClr val="tx1"/>
              </a:solidFill>
              <a:latin typeface="+mn-ea"/>
              <a:ea typeface="+mn-ea"/>
            </a:endParaRPr>
          </a:p>
          <a:p>
            <a:pPr algn="l"/>
            <a:r>
              <a:rPr lang="ja-JP" altLang="en-US" sz="1800" smtClean="0">
                <a:solidFill>
                  <a:schemeClr val="tx1"/>
                </a:solidFill>
                <a:latin typeface="+mn-ea"/>
                <a:ea typeface="+mn-ea"/>
              </a:rPr>
              <a:t>　　</a:t>
            </a:r>
            <a:r>
              <a:rPr lang="en-US" altLang="ja-JP" sz="1800" smtClean="0">
                <a:solidFill>
                  <a:schemeClr val="tx1"/>
                </a:solidFill>
                <a:latin typeface="+mn-ea"/>
                <a:ea typeface="+mn-ea"/>
              </a:rPr>
              <a:t>spring</a:t>
            </a:r>
            <a:r>
              <a:rPr lang="ja-JP" altLang="en-US" sz="1800" smtClean="0">
                <a:solidFill>
                  <a:schemeClr val="tx1"/>
                </a:solidFill>
                <a:latin typeface="+mn-ea"/>
                <a:ea typeface="+mn-ea"/>
              </a:rPr>
              <a:t>のｙ座標は、</a:t>
            </a:r>
            <a:endParaRPr lang="en-US" altLang="ja-JP" sz="1800" smtClean="0">
              <a:solidFill>
                <a:schemeClr val="tx1"/>
              </a:solidFill>
              <a:latin typeface="+mn-ea"/>
              <a:ea typeface="+mn-ea"/>
            </a:endParaRPr>
          </a:p>
          <a:p>
            <a:pPr algn="l"/>
            <a:r>
              <a:rPr lang="ja-JP" altLang="en-US" sz="1800" smtClean="0">
                <a:solidFill>
                  <a:schemeClr val="tx1"/>
                </a:solidFill>
                <a:latin typeface="+mn-ea"/>
                <a:ea typeface="+mn-ea"/>
              </a:rPr>
              <a:t>　　１５０</a:t>
            </a:r>
            <a:r>
              <a:rPr lang="en-US" altLang="ja-JP" sz="1800" smtClean="0">
                <a:solidFill>
                  <a:schemeClr val="tx1"/>
                </a:solidFill>
                <a:latin typeface="+mn-ea"/>
                <a:ea typeface="+mn-ea"/>
              </a:rPr>
              <a:t>±</a:t>
            </a:r>
            <a:r>
              <a:rPr lang="ja-JP" altLang="en-US" sz="1800" smtClean="0">
                <a:solidFill>
                  <a:schemeClr val="tx1"/>
                </a:solidFill>
                <a:latin typeface="+mn-ea"/>
                <a:ea typeface="+mn-ea"/>
              </a:rPr>
              <a:t>１０にランダムに変化し、</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ｘ座標も、</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（画面からはみ出ないように）</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ランダムに変化する。</a:t>
            </a:r>
            <a:endParaRPr lang="en-US" altLang="ja-JP" sz="1800" smtClean="0">
              <a:solidFill>
                <a:schemeClr val="tx1"/>
              </a:solidFill>
              <a:latin typeface="+mn-ea"/>
              <a:ea typeface="+mn-ea"/>
            </a:endParaRPr>
          </a:p>
          <a:p>
            <a:pPr algn="l"/>
            <a:endParaRPr lang="en-US" altLang="ja-JP" sz="1800">
              <a:solidFill>
                <a:schemeClr val="tx1"/>
              </a:solidFill>
              <a:latin typeface="+mn-ea"/>
              <a:ea typeface="+mn-ea"/>
            </a:endParaRPr>
          </a:p>
          <a:p>
            <a:pPr algn="l"/>
            <a:r>
              <a:rPr lang="ja-JP" altLang="en-US" sz="1800" smtClean="0">
                <a:solidFill>
                  <a:schemeClr val="tx1"/>
                </a:solidFill>
                <a:latin typeface="+mn-ea"/>
                <a:ea typeface="+mn-ea"/>
              </a:rPr>
              <a:t>　　</a:t>
            </a:r>
            <a:endParaRPr lang="en-US" altLang="ja-JP" sz="1800" smtClean="0">
              <a:solidFill>
                <a:schemeClr val="tx1"/>
              </a:solidFill>
              <a:latin typeface="+mn-ea"/>
              <a:ea typeface="+mn-ea"/>
            </a:endParaRPr>
          </a:p>
        </p:txBody>
      </p:sp>
      <p:sp>
        <p:nvSpPr>
          <p:cNvPr id="8" name="テキスト ボックス 4"/>
          <p:cNvSpPr txBox="1">
            <a:spLocks noChangeArrowheads="1"/>
          </p:cNvSpPr>
          <p:nvPr/>
        </p:nvSpPr>
        <p:spPr bwMode="auto">
          <a:xfrm>
            <a:off x="1887246" y="272842"/>
            <a:ext cx="5381601" cy="707886"/>
          </a:xfrm>
          <a:prstGeom prst="rect">
            <a:avLst/>
          </a:prstGeom>
          <a:noFill/>
          <a:ln w="9525">
            <a:noFill/>
            <a:miter lim="800000"/>
            <a:headEnd/>
            <a:tailEnd/>
          </a:ln>
        </p:spPr>
        <p:txBody>
          <a:bodyPr wrap="none">
            <a:spAutoFit/>
          </a:bodyPr>
          <a:lstStyle/>
          <a:p>
            <a:pPr algn="ctr"/>
            <a:r>
              <a:rPr lang="ja-JP" altLang="en-US" sz="4000" smtClean="0">
                <a:solidFill>
                  <a:schemeClr val="accent2"/>
                </a:solidFill>
                <a:latin typeface="+mj-ea"/>
                <a:ea typeface="+mj-ea"/>
              </a:rPr>
              <a:t>（７） </a:t>
            </a:r>
            <a:r>
              <a:rPr lang="en-US" altLang="ja-JP" sz="4000" smtClean="0">
                <a:solidFill>
                  <a:schemeClr val="accent2"/>
                </a:solidFill>
                <a:latin typeface="+mj-ea"/>
                <a:ea typeface="+mj-ea"/>
              </a:rPr>
              <a:t>Spring</a:t>
            </a:r>
            <a:r>
              <a:rPr lang="ja-JP" altLang="en-US" sz="4000" smtClean="0">
                <a:solidFill>
                  <a:schemeClr val="accent2"/>
                </a:solidFill>
                <a:latin typeface="+mj-ea"/>
                <a:ea typeface="+mj-ea"/>
              </a:rPr>
              <a:t>クラスの修正</a:t>
            </a:r>
            <a:endParaRPr lang="ja-JP" altLang="en-US" sz="4000" dirty="0">
              <a:solidFill>
                <a:schemeClr val="accent2"/>
              </a:solidFill>
              <a:latin typeface="+mj-ea"/>
              <a:ea typeface="+mj-ea"/>
            </a:endParaRPr>
          </a:p>
        </p:txBody>
      </p:sp>
      <p:pic>
        <p:nvPicPr>
          <p:cNvPr id="2" name="図 1"/>
          <p:cNvPicPr>
            <a:picLocks noChangeAspect="1"/>
          </p:cNvPicPr>
          <p:nvPr/>
        </p:nvPicPr>
        <p:blipFill rotWithShape="1">
          <a:blip r:embed="rId2"/>
          <a:srcRect l="25140" t="21807" r="39945" b="20180"/>
          <a:stretch/>
        </p:blipFill>
        <p:spPr>
          <a:xfrm>
            <a:off x="4183642" y="2348880"/>
            <a:ext cx="4720525" cy="4248473"/>
          </a:xfrm>
          <a:prstGeom prst="rect">
            <a:avLst/>
          </a:prstGeom>
          <a:ln>
            <a:solidFill>
              <a:srgbClr val="0000FF"/>
            </a:solidFill>
          </a:ln>
        </p:spPr>
      </p:pic>
      <p:sp>
        <p:nvSpPr>
          <p:cNvPr id="7" name="正方形/長方形 6"/>
          <p:cNvSpPr/>
          <p:nvPr/>
        </p:nvSpPr>
        <p:spPr bwMode="auto">
          <a:xfrm>
            <a:off x="4752455" y="3915496"/>
            <a:ext cx="2520000" cy="216000"/>
          </a:xfrm>
          <a:prstGeom prst="rect">
            <a:avLst/>
          </a:prstGeom>
          <a:noFill/>
          <a:ln w="12700">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Tree>
    <p:extLst>
      <p:ext uri="{BB962C8B-B14F-4D97-AF65-F5344CB8AC3E}">
        <p14:creationId xmlns:p14="http://schemas.microsoft.com/office/powerpoint/2010/main" val="3629323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2"/>
          <p:cNvSpPr txBox="1">
            <a:spLocks/>
          </p:cNvSpPr>
          <p:nvPr/>
        </p:nvSpPr>
        <p:spPr bwMode="auto">
          <a:xfrm>
            <a:off x="251520" y="1412776"/>
            <a:ext cx="8640960" cy="743980"/>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1800" smtClean="0">
                <a:solidFill>
                  <a:schemeClr val="tx1"/>
                </a:solidFill>
                <a:latin typeface="+mn-ea"/>
                <a:ea typeface="+mn-ea"/>
              </a:rPr>
              <a:t>① </a:t>
            </a:r>
            <a:r>
              <a:rPr lang="ja-JP" altLang="en-US" sz="1800">
                <a:solidFill>
                  <a:schemeClr val="tx1"/>
                </a:solidFill>
                <a:latin typeface="+mn-ea"/>
                <a:ea typeface="+mn-ea"/>
              </a:rPr>
              <a:t>同様</a:t>
            </a:r>
            <a:r>
              <a:rPr lang="ja-JP" altLang="en-US" sz="1800" smtClean="0">
                <a:solidFill>
                  <a:schemeClr val="tx1"/>
                </a:solidFill>
                <a:latin typeface="+mn-ea"/>
                <a:ea typeface="+mn-ea"/>
              </a:rPr>
              <a:t>に「</a:t>
            </a:r>
            <a:r>
              <a:rPr lang="en-US" altLang="ja-JP" sz="1800" smtClean="0">
                <a:solidFill>
                  <a:schemeClr val="tx1"/>
                </a:solidFill>
                <a:latin typeface="+mn-ea"/>
                <a:ea typeface="+mn-ea"/>
              </a:rPr>
              <a:t>Ufo</a:t>
            </a:r>
            <a:r>
              <a:rPr lang="ja-JP" altLang="en-US" sz="1800" smtClean="0">
                <a:solidFill>
                  <a:schemeClr val="tx1"/>
                </a:solidFill>
                <a:latin typeface="+mn-ea"/>
                <a:ea typeface="+mn-ea"/>
              </a:rPr>
              <a:t>クラス」のコンストラクタを以下のように修正しよう。</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a:t>
            </a:r>
            <a:r>
              <a:rPr lang="en-US" altLang="ja-JP" sz="1800" smtClean="0">
                <a:solidFill>
                  <a:schemeClr val="tx1"/>
                </a:solidFill>
                <a:latin typeface="+mn-ea"/>
                <a:ea typeface="+mn-ea"/>
              </a:rPr>
              <a:t>Ufo</a:t>
            </a:r>
            <a:r>
              <a:rPr lang="ja-JP" altLang="en-US" sz="1800" smtClean="0">
                <a:solidFill>
                  <a:schemeClr val="tx1"/>
                </a:solidFill>
                <a:latin typeface="+mn-ea"/>
                <a:ea typeface="+mn-ea"/>
              </a:rPr>
              <a:t>」のｘ</a:t>
            </a:r>
            <a:r>
              <a:rPr lang="en-US" altLang="ja-JP" sz="1800" smtClean="0">
                <a:solidFill>
                  <a:schemeClr val="tx1"/>
                </a:solidFill>
                <a:latin typeface="+mn-ea"/>
                <a:ea typeface="+mn-ea"/>
              </a:rPr>
              <a:t>Size,ySize</a:t>
            </a:r>
            <a:r>
              <a:rPr lang="ja-JP" altLang="en-US" sz="1800" smtClean="0">
                <a:solidFill>
                  <a:schemeClr val="tx1"/>
                </a:solidFill>
                <a:latin typeface="+mn-ea"/>
                <a:ea typeface="+mn-ea"/>
              </a:rPr>
              <a:t>は「</a:t>
            </a:r>
            <a:r>
              <a:rPr lang="en-US" altLang="ja-JP" sz="1800" smtClean="0">
                <a:solidFill>
                  <a:schemeClr val="tx1"/>
                </a:solidFill>
                <a:latin typeface="+mn-ea"/>
                <a:ea typeface="+mn-ea"/>
              </a:rPr>
              <a:t>Platform</a:t>
            </a:r>
            <a:r>
              <a:rPr lang="ja-JP" altLang="en-US" sz="1800" smtClean="0">
                <a:solidFill>
                  <a:schemeClr val="tx1"/>
                </a:solidFill>
                <a:latin typeface="+mn-ea"/>
                <a:ea typeface="+mn-ea"/>
              </a:rPr>
              <a:t>」「</a:t>
            </a:r>
            <a:r>
              <a:rPr lang="en-US" altLang="ja-JP" sz="1800" smtClean="0">
                <a:solidFill>
                  <a:schemeClr val="tx1"/>
                </a:solidFill>
                <a:latin typeface="+mn-ea"/>
                <a:ea typeface="+mn-ea"/>
              </a:rPr>
              <a:t>Coin</a:t>
            </a:r>
            <a:r>
              <a:rPr lang="ja-JP" altLang="en-US" sz="1800" smtClean="0">
                <a:solidFill>
                  <a:schemeClr val="tx1"/>
                </a:solidFill>
                <a:latin typeface="+mn-ea"/>
                <a:ea typeface="+mn-ea"/>
              </a:rPr>
              <a:t>」「</a:t>
            </a:r>
            <a:r>
              <a:rPr lang="en-US" altLang="ja-JP" sz="1800" smtClean="0">
                <a:solidFill>
                  <a:schemeClr val="tx1"/>
                </a:solidFill>
                <a:latin typeface="+mn-ea"/>
                <a:ea typeface="+mn-ea"/>
              </a:rPr>
              <a:t>Spring</a:t>
            </a:r>
            <a:r>
              <a:rPr lang="ja-JP" altLang="en-US" sz="1800" smtClean="0">
                <a:solidFill>
                  <a:schemeClr val="tx1"/>
                </a:solidFill>
                <a:latin typeface="+mn-ea"/>
                <a:ea typeface="+mn-ea"/>
              </a:rPr>
              <a:t>」とは異なるので注意しよう。</a:t>
            </a:r>
            <a:endParaRPr lang="en-US" altLang="ja-JP" sz="1800" smtClean="0">
              <a:solidFill>
                <a:schemeClr val="tx1"/>
              </a:solidFill>
              <a:latin typeface="+mn-ea"/>
              <a:ea typeface="+mn-ea"/>
            </a:endParaRPr>
          </a:p>
        </p:txBody>
      </p:sp>
      <p:sp>
        <p:nvSpPr>
          <p:cNvPr id="4" name="テキスト ボックス 4"/>
          <p:cNvSpPr txBox="1">
            <a:spLocks noChangeArrowheads="1"/>
          </p:cNvSpPr>
          <p:nvPr/>
        </p:nvSpPr>
        <p:spPr bwMode="auto">
          <a:xfrm>
            <a:off x="2186205" y="272842"/>
            <a:ext cx="4783681" cy="707886"/>
          </a:xfrm>
          <a:prstGeom prst="rect">
            <a:avLst/>
          </a:prstGeom>
          <a:noFill/>
          <a:ln w="9525">
            <a:noFill/>
            <a:miter lim="800000"/>
            <a:headEnd/>
            <a:tailEnd/>
          </a:ln>
        </p:spPr>
        <p:txBody>
          <a:bodyPr wrap="none">
            <a:spAutoFit/>
          </a:bodyPr>
          <a:lstStyle/>
          <a:p>
            <a:pPr algn="ctr"/>
            <a:r>
              <a:rPr lang="ja-JP" altLang="en-US" sz="4000" smtClean="0">
                <a:solidFill>
                  <a:schemeClr val="accent2"/>
                </a:solidFill>
                <a:latin typeface="+mj-ea"/>
                <a:ea typeface="+mj-ea"/>
              </a:rPr>
              <a:t>（８） </a:t>
            </a:r>
            <a:r>
              <a:rPr lang="en-US" altLang="ja-JP" sz="4000" smtClean="0">
                <a:solidFill>
                  <a:schemeClr val="accent2"/>
                </a:solidFill>
                <a:latin typeface="+mj-ea"/>
                <a:ea typeface="+mj-ea"/>
              </a:rPr>
              <a:t>Ufo</a:t>
            </a:r>
            <a:r>
              <a:rPr lang="ja-JP" altLang="en-US" sz="4000" smtClean="0">
                <a:solidFill>
                  <a:schemeClr val="accent2"/>
                </a:solidFill>
                <a:latin typeface="+mj-ea"/>
                <a:ea typeface="+mj-ea"/>
              </a:rPr>
              <a:t>クラスの修正</a:t>
            </a:r>
            <a:endParaRPr lang="ja-JP" altLang="en-US" sz="4000" dirty="0">
              <a:solidFill>
                <a:schemeClr val="accent2"/>
              </a:solidFill>
              <a:latin typeface="+mj-ea"/>
              <a:ea typeface="+mj-ea"/>
            </a:endParaRPr>
          </a:p>
        </p:txBody>
      </p:sp>
      <p:pic>
        <p:nvPicPr>
          <p:cNvPr id="2" name="図 1"/>
          <p:cNvPicPr>
            <a:picLocks noChangeAspect="1"/>
          </p:cNvPicPr>
          <p:nvPr/>
        </p:nvPicPr>
        <p:blipFill rotWithShape="1">
          <a:blip r:embed="rId2"/>
          <a:srcRect l="23238" t="15015" r="32611" b="16344"/>
          <a:stretch/>
        </p:blipFill>
        <p:spPr>
          <a:xfrm>
            <a:off x="3779912" y="2292032"/>
            <a:ext cx="5112568" cy="4305320"/>
          </a:xfrm>
          <a:prstGeom prst="rect">
            <a:avLst/>
          </a:prstGeom>
          <a:ln>
            <a:solidFill>
              <a:srgbClr val="0000FF"/>
            </a:solidFill>
          </a:ln>
        </p:spPr>
      </p:pic>
      <p:sp>
        <p:nvSpPr>
          <p:cNvPr id="7" name="正方形/長方形 6"/>
          <p:cNvSpPr/>
          <p:nvPr/>
        </p:nvSpPr>
        <p:spPr bwMode="auto">
          <a:xfrm>
            <a:off x="4067944" y="2924944"/>
            <a:ext cx="4536504" cy="1152128"/>
          </a:xfrm>
          <a:prstGeom prst="rect">
            <a:avLst/>
          </a:prstGeom>
          <a:noFill/>
          <a:ln w="12700">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Tree>
    <p:extLst>
      <p:ext uri="{BB962C8B-B14F-4D97-AF65-F5344CB8AC3E}">
        <p14:creationId xmlns:p14="http://schemas.microsoft.com/office/powerpoint/2010/main" val="3652949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2"/>
          <p:cNvSpPr txBox="1">
            <a:spLocks/>
          </p:cNvSpPr>
          <p:nvPr/>
        </p:nvSpPr>
        <p:spPr bwMode="auto">
          <a:xfrm>
            <a:off x="251520" y="1412776"/>
            <a:ext cx="8640960" cy="2376264"/>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1800" smtClean="0">
                <a:solidFill>
                  <a:schemeClr val="tx1"/>
                </a:solidFill>
                <a:latin typeface="+mn-ea"/>
                <a:ea typeface="+mn-ea"/>
              </a:rPr>
              <a:t>② そして「</a:t>
            </a:r>
            <a:r>
              <a:rPr lang="en-US" altLang="ja-JP" sz="1800" smtClean="0">
                <a:solidFill>
                  <a:schemeClr val="tx1"/>
                </a:solidFill>
                <a:latin typeface="+mn-ea"/>
                <a:ea typeface="+mn-ea"/>
              </a:rPr>
              <a:t>MainActivity</a:t>
            </a:r>
            <a:r>
              <a:rPr lang="ja-JP" altLang="en-US" sz="1800" smtClean="0">
                <a:solidFill>
                  <a:schemeClr val="tx1"/>
                </a:solidFill>
                <a:latin typeface="+mn-ea"/>
                <a:ea typeface="+mn-ea"/>
              </a:rPr>
              <a:t>」を以下のように修正しよう。</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これによって、アプリを起動するたびに</a:t>
            </a:r>
            <a:endParaRPr lang="en-US" altLang="ja-JP" sz="1800" smtClean="0">
              <a:solidFill>
                <a:schemeClr val="tx1"/>
              </a:solidFill>
              <a:latin typeface="+mn-ea"/>
              <a:ea typeface="+mn-ea"/>
            </a:endParaRPr>
          </a:p>
          <a:p>
            <a:pPr algn="l"/>
            <a:r>
              <a:rPr lang="ja-JP" altLang="en-US" sz="1800" smtClean="0">
                <a:solidFill>
                  <a:schemeClr val="tx1"/>
                </a:solidFill>
                <a:latin typeface="+mn-ea"/>
                <a:ea typeface="+mn-ea"/>
              </a:rPr>
              <a:t>　　</a:t>
            </a:r>
            <a:r>
              <a:rPr lang="en-US" altLang="ja-JP" sz="1800" smtClean="0">
                <a:solidFill>
                  <a:schemeClr val="tx1"/>
                </a:solidFill>
                <a:latin typeface="+mn-ea"/>
                <a:ea typeface="+mn-ea"/>
              </a:rPr>
              <a:t>ufo</a:t>
            </a:r>
            <a:r>
              <a:rPr lang="ja-JP" altLang="en-US" sz="1800" smtClean="0">
                <a:solidFill>
                  <a:schemeClr val="tx1"/>
                </a:solidFill>
                <a:latin typeface="+mn-ea"/>
                <a:ea typeface="+mn-ea"/>
              </a:rPr>
              <a:t>のｙ座標は、</a:t>
            </a:r>
            <a:endParaRPr lang="en-US" altLang="ja-JP" sz="1800" smtClean="0">
              <a:solidFill>
                <a:schemeClr val="tx1"/>
              </a:solidFill>
              <a:latin typeface="+mn-ea"/>
              <a:ea typeface="+mn-ea"/>
            </a:endParaRPr>
          </a:p>
          <a:p>
            <a:pPr algn="l"/>
            <a:r>
              <a:rPr lang="ja-JP" altLang="en-US" sz="1800" smtClean="0">
                <a:solidFill>
                  <a:schemeClr val="tx1"/>
                </a:solidFill>
                <a:latin typeface="+mn-ea"/>
                <a:ea typeface="+mn-ea"/>
              </a:rPr>
              <a:t>　　５００</a:t>
            </a:r>
            <a:r>
              <a:rPr lang="en-US" altLang="ja-JP" sz="1800" smtClean="0">
                <a:solidFill>
                  <a:schemeClr val="tx1"/>
                </a:solidFill>
                <a:latin typeface="+mn-ea"/>
                <a:ea typeface="+mn-ea"/>
              </a:rPr>
              <a:t>±</a:t>
            </a:r>
            <a:r>
              <a:rPr lang="ja-JP" altLang="en-US" sz="1800" smtClean="0">
                <a:solidFill>
                  <a:schemeClr val="tx1"/>
                </a:solidFill>
                <a:latin typeface="+mn-ea"/>
                <a:ea typeface="+mn-ea"/>
              </a:rPr>
              <a:t>１０にランダムに変化し、</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ｘ座標も、</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（画面からはみ出ないように）</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ランダムに変化する。</a:t>
            </a:r>
            <a:endParaRPr lang="en-US" altLang="ja-JP" sz="1800" smtClean="0">
              <a:solidFill>
                <a:schemeClr val="tx1"/>
              </a:solidFill>
              <a:latin typeface="+mn-ea"/>
              <a:ea typeface="+mn-ea"/>
            </a:endParaRPr>
          </a:p>
          <a:p>
            <a:pPr algn="l"/>
            <a:endParaRPr lang="en-US" altLang="ja-JP" sz="1800">
              <a:solidFill>
                <a:schemeClr val="tx1"/>
              </a:solidFill>
              <a:latin typeface="+mn-ea"/>
              <a:ea typeface="+mn-ea"/>
            </a:endParaRPr>
          </a:p>
          <a:p>
            <a:pPr algn="l"/>
            <a:r>
              <a:rPr lang="ja-JP" altLang="en-US" sz="1800" smtClean="0">
                <a:solidFill>
                  <a:schemeClr val="tx1"/>
                </a:solidFill>
                <a:latin typeface="+mn-ea"/>
                <a:ea typeface="+mn-ea"/>
              </a:rPr>
              <a:t>　　</a:t>
            </a:r>
            <a:endParaRPr lang="en-US" altLang="ja-JP" sz="1800" smtClean="0">
              <a:solidFill>
                <a:schemeClr val="tx1"/>
              </a:solidFill>
              <a:latin typeface="+mn-ea"/>
              <a:ea typeface="+mn-ea"/>
            </a:endParaRPr>
          </a:p>
        </p:txBody>
      </p:sp>
      <p:sp>
        <p:nvSpPr>
          <p:cNvPr id="8" name="テキスト ボックス 4"/>
          <p:cNvSpPr txBox="1">
            <a:spLocks noChangeArrowheads="1"/>
          </p:cNvSpPr>
          <p:nvPr/>
        </p:nvSpPr>
        <p:spPr bwMode="auto">
          <a:xfrm>
            <a:off x="2186205" y="272842"/>
            <a:ext cx="4783681" cy="707886"/>
          </a:xfrm>
          <a:prstGeom prst="rect">
            <a:avLst/>
          </a:prstGeom>
          <a:noFill/>
          <a:ln w="9525">
            <a:noFill/>
            <a:miter lim="800000"/>
            <a:headEnd/>
            <a:tailEnd/>
          </a:ln>
        </p:spPr>
        <p:txBody>
          <a:bodyPr wrap="none">
            <a:spAutoFit/>
          </a:bodyPr>
          <a:lstStyle/>
          <a:p>
            <a:pPr algn="ctr"/>
            <a:r>
              <a:rPr lang="ja-JP" altLang="en-US" sz="4000" smtClean="0">
                <a:solidFill>
                  <a:schemeClr val="accent2"/>
                </a:solidFill>
                <a:latin typeface="+mj-ea"/>
                <a:ea typeface="+mj-ea"/>
              </a:rPr>
              <a:t>（８） </a:t>
            </a:r>
            <a:r>
              <a:rPr lang="en-US" altLang="ja-JP" sz="4000" smtClean="0">
                <a:solidFill>
                  <a:schemeClr val="accent2"/>
                </a:solidFill>
                <a:latin typeface="+mj-ea"/>
                <a:ea typeface="+mj-ea"/>
              </a:rPr>
              <a:t>Ufo</a:t>
            </a:r>
            <a:r>
              <a:rPr lang="ja-JP" altLang="en-US" sz="4000" smtClean="0">
                <a:solidFill>
                  <a:schemeClr val="accent2"/>
                </a:solidFill>
                <a:latin typeface="+mj-ea"/>
                <a:ea typeface="+mj-ea"/>
              </a:rPr>
              <a:t>クラスの修正</a:t>
            </a:r>
            <a:endParaRPr lang="ja-JP" altLang="en-US" sz="4000" dirty="0">
              <a:solidFill>
                <a:schemeClr val="accent2"/>
              </a:solidFill>
              <a:latin typeface="+mj-ea"/>
              <a:ea typeface="+mj-ea"/>
            </a:endParaRPr>
          </a:p>
        </p:txBody>
      </p:sp>
      <p:pic>
        <p:nvPicPr>
          <p:cNvPr id="3" name="図 2"/>
          <p:cNvPicPr>
            <a:picLocks noChangeAspect="1"/>
          </p:cNvPicPr>
          <p:nvPr/>
        </p:nvPicPr>
        <p:blipFill rotWithShape="1">
          <a:blip r:embed="rId2"/>
          <a:srcRect l="24495" t="18841" r="40124" b="22120"/>
          <a:stretch/>
        </p:blipFill>
        <p:spPr>
          <a:xfrm>
            <a:off x="4143360" y="2276872"/>
            <a:ext cx="4780106" cy="4320480"/>
          </a:xfrm>
          <a:prstGeom prst="rect">
            <a:avLst/>
          </a:prstGeom>
          <a:ln>
            <a:solidFill>
              <a:srgbClr val="0000FF"/>
            </a:solidFill>
          </a:ln>
        </p:spPr>
      </p:pic>
      <p:sp>
        <p:nvSpPr>
          <p:cNvPr id="7" name="正方形/長方形 6"/>
          <p:cNvSpPr/>
          <p:nvPr/>
        </p:nvSpPr>
        <p:spPr bwMode="auto">
          <a:xfrm>
            <a:off x="4752455" y="3653816"/>
            <a:ext cx="2520000" cy="216000"/>
          </a:xfrm>
          <a:prstGeom prst="rect">
            <a:avLst/>
          </a:prstGeom>
          <a:noFill/>
          <a:ln w="12700">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Tree>
    <p:extLst>
      <p:ext uri="{BB962C8B-B14F-4D97-AF65-F5344CB8AC3E}">
        <p14:creationId xmlns:p14="http://schemas.microsoft.com/office/powerpoint/2010/main" val="2992247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2"/>
          <p:cNvSpPr txBox="1">
            <a:spLocks/>
          </p:cNvSpPr>
          <p:nvPr/>
        </p:nvSpPr>
        <p:spPr bwMode="auto">
          <a:xfrm>
            <a:off x="251520" y="1412776"/>
            <a:ext cx="8640960" cy="3456384"/>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1800" smtClean="0">
                <a:solidFill>
                  <a:schemeClr val="tx1"/>
                </a:solidFill>
                <a:latin typeface="+mn-ea"/>
                <a:ea typeface="+mn-ea"/>
              </a:rPr>
              <a:t>① 最後に「</a:t>
            </a:r>
            <a:r>
              <a:rPr lang="en-US" altLang="ja-JP" sz="1800" smtClean="0">
                <a:solidFill>
                  <a:schemeClr val="tx1"/>
                </a:solidFill>
                <a:latin typeface="+mn-ea"/>
                <a:ea typeface="+mn-ea"/>
              </a:rPr>
              <a:t>Castle</a:t>
            </a:r>
            <a:r>
              <a:rPr lang="ja-JP" altLang="en-US" sz="1800" smtClean="0">
                <a:solidFill>
                  <a:schemeClr val="tx1"/>
                </a:solidFill>
                <a:latin typeface="+mn-ea"/>
                <a:ea typeface="+mn-ea"/>
              </a:rPr>
              <a:t>クラス」のコンストラクタを以下のように修正しよう。</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a:t>
            </a:r>
            <a:r>
              <a:rPr lang="en-US" altLang="ja-JP" sz="1800" smtClean="0">
                <a:solidFill>
                  <a:schemeClr val="tx1"/>
                </a:solidFill>
                <a:latin typeface="+mn-ea"/>
                <a:ea typeface="+mn-ea"/>
              </a:rPr>
              <a:t>Castle</a:t>
            </a:r>
            <a:r>
              <a:rPr lang="ja-JP" altLang="en-US" sz="1800" smtClean="0">
                <a:solidFill>
                  <a:schemeClr val="tx1"/>
                </a:solidFill>
                <a:latin typeface="+mn-ea"/>
                <a:ea typeface="+mn-ea"/>
              </a:rPr>
              <a:t>」のｘ</a:t>
            </a:r>
            <a:r>
              <a:rPr lang="en-US" altLang="ja-JP" sz="1800" smtClean="0">
                <a:solidFill>
                  <a:schemeClr val="tx1"/>
                </a:solidFill>
                <a:latin typeface="+mn-ea"/>
                <a:ea typeface="+mn-ea"/>
              </a:rPr>
              <a:t>Size,ySize</a:t>
            </a:r>
            <a:r>
              <a:rPr lang="ja-JP" altLang="en-US" sz="1800" smtClean="0">
                <a:solidFill>
                  <a:schemeClr val="tx1"/>
                </a:solidFill>
                <a:latin typeface="+mn-ea"/>
                <a:ea typeface="+mn-ea"/>
              </a:rPr>
              <a:t>は「</a:t>
            </a:r>
            <a:r>
              <a:rPr lang="en-US" altLang="ja-JP" sz="1800" smtClean="0">
                <a:solidFill>
                  <a:schemeClr val="tx1"/>
                </a:solidFill>
                <a:latin typeface="+mn-ea"/>
                <a:ea typeface="+mn-ea"/>
              </a:rPr>
              <a:t>Platform</a:t>
            </a:r>
            <a:r>
              <a:rPr lang="ja-JP" altLang="en-US" sz="1800" smtClean="0">
                <a:solidFill>
                  <a:schemeClr val="tx1"/>
                </a:solidFill>
                <a:latin typeface="+mn-ea"/>
                <a:ea typeface="+mn-ea"/>
              </a:rPr>
              <a:t>」「</a:t>
            </a:r>
            <a:r>
              <a:rPr lang="en-US" altLang="ja-JP" sz="1800" smtClean="0">
                <a:solidFill>
                  <a:schemeClr val="tx1"/>
                </a:solidFill>
                <a:latin typeface="+mn-ea"/>
                <a:ea typeface="+mn-ea"/>
              </a:rPr>
              <a:t>Coin</a:t>
            </a:r>
            <a:r>
              <a:rPr lang="ja-JP" altLang="en-US" sz="1800" smtClean="0">
                <a:solidFill>
                  <a:schemeClr val="tx1"/>
                </a:solidFill>
                <a:latin typeface="+mn-ea"/>
                <a:ea typeface="+mn-ea"/>
              </a:rPr>
              <a:t>」「</a:t>
            </a:r>
            <a:r>
              <a:rPr lang="en-US" altLang="ja-JP" sz="1800" smtClean="0">
                <a:solidFill>
                  <a:schemeClr val="tx1"/>
                </a:solidFill>
                <a:latin typeface="+mn-ea"/>
                <a:ea typeface="+mn-ea"/>
              </a:rPr>
              <a:t>Spring</a:t>
            </a:r>
            <a:r>
              <a:rPr lang="ja-JP" altLang="en-US" sz="1800" smtClean="0">
                <a:solidFill>
                  <a:schemeClr val="tx1"/>
                </a:solidFill>
                <a:latin typeface="+mn-ea"/>
                <a:ea typeface="+mn-ea"/>
              </a:rPr>
              <a:t>」「</a:t>
            </a:r>
            <a:r>
              <a:rPr lang="en-US" altLang="ja-JP" sz="1800" smtClean="0">
                <a:solidFill>
                  <a:schemeClr val="tx1"/>
                </a:solidFill>
                <a:latin typeface="+mn-ea"/>
                <a:ea typeface="+mn-ea"/>
              </a:rPr>
              <a:t>Ufo</a:t>
            </a:r>
            <a:r>
              <a:rPr lang="ja-JP" altLang="en-US" sz="1800" smtClean="0">
                <a:solidFill>
                  <a:schemeClr val="tx1"/>
                </a:solidFill>
                <a:latin typeface="+mn-ea"/>
                <a:ea typeface="+mn-ea"/>
              </a:rPr>
              <a:t>」とは異なるので注意しよう。</a:t>
            </a:r>
            <a:endParaRPr lang="en-US" altLang="ja-JP" sz="1800" smtClean="0">
              <a:solidFill>
                <a:schemeClr val="tx1"/>
              </a:solidFill>
              <a:latin typeface="+mn-ea"/>
              <a:ea typeface="+mn-ea"/>
            </a:endParaRPr>
          </a:p>
          <a:p>
            <a:pPr algn="l"/>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また、「お城」は「スコア表示」</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と重ならないように、</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a:t>
            </a:r>
            <a:r>
              <a:rPr lang="en-US" altLang="ja-JP" sz="1800" smtClean="0">
                <a:solidFill>
                  <a:schemeClr val="tx1"/>
                </a:solidFill>
                <a:latin typeface="+mn-ea"/>
                <a:ea typeface="+mn-ea"/>
              </a:rPr>
              <a:t>X</a:t>
            </a:r>
            <a:r>
              <a:rPr lang="ja-JP" altLang="en-US" sz="1800" smtClean="0">
                <a:solidFill>
                  <a:schemeClr val="tx1"/>
                </a:solidFill>
                <a:latin typeface="+mn-ea"/>
                <a:ea typeface="+mn-ea"/>
              </a:rPr>
              <a:t>座標は２９０に固定している。</a:t>
            </a:r>
            <a:endParaRPr lang="en-US" altLang="ja-JP" sz="1800" smtClean="0">
              <a:solidFill>
                <a:schemeClr val="tx1"/>
              </a:solidFill>
              <a:latin typeface="+mn-ea"/>
              <a:ea typeface="+mn-ea"/>
            </a:endParaRPr>
          </a:p>
          <a:p>
            <a:pPr algn="l"/>
            <a:endParaRPr lang="en-US" altLang="ja-JP" sz="1800">
              <a:solidFill>
                <a:schemeClr val="tx1"/>
              </a:solidFill>
              <a:latin typeface="+mn-ea"/>
              <a:ea typeface="+mn-ea"/>
            </a:endParaRPr>
          </a:p>
          <a:p>
            <a:pPr algn="l"/>
            <a:r>
              <a:rPr lang="ja-JP" altLang="en-US" sz="1800" smtClean="0">
                <a:solidFill>
                  <a:schemeClr val="tx1"/>
                </a:solidFill>
                <a:latin typeface="+mn-ea"/>
                <a:ea typeface="+mn-ea"/>
              </a:rPr>
              <a:t>　　さらにお城の</a:t>
            </a:r>
            <a:r>
              <a:rPr lang="en-US" altLang="ja-JP" sz="1800" smtClean="0">
                <a:solidFill>
                  <a:schemeClr val="tx1"/>
                </a:solidFill>
                <a:latin typeface="+mn-ea"/>
                <a:ea typeface="+mn-ea"/>
              </a:rPr>
              <a:t>Y</a:t>
            </a:r>
            <a:r>
              <a:rPr lang="ja-JP" altLang="en-US" sz="1800" smtClean="0">
                <a:solidFill>
                  <a:schemeClr val="tx1"/>
                </a:solidFill>
                <a:latin typeface="+mn-ea"/>
                <a:ea typeface="+mn-ea"/>
              </a:rPr>
              <a:t>座標は</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ランダムにしても</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あまり意味は無いので、</a:t>
            </a:r>
            <a:endParaRPr lang="en-US" altLang="ja-JP" sz="1800" smtClean="0">
              <a:solidFill>
                <a:schemeClr val="tx1"/>
              </a:solidFill>
              <a:latin typeface="+mn-ea"/>
              <a:ea typeface="+mn-ea"/>
            </a:endParaRPr>
          </a:p>
          <a:p>
            <a:pPr algn="l"/>
            <a:r>
              <a:rPr lang="ja-JP" altLang="en-US" sz="1800" smtClean="0">
                <a:solidFill>
                  <a:schemeClr val="tx1"/>
                </a:solidFill>
                <a:latin typeface="+mn-ea"/>
                <a:ea typeface="+mn-ea"/>
              </a:rPr>
              <a:t>　　引数で受け取った値を</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そのまま設定している。</a:t>
            </a:r>
            <a:endParaRPr lang="en-US" altLang="ja-JP" sz="1800" smtClean="0">
              <a:solidFill>
                <a:schemeClr val="tx1"/>
              </a:solidFill>
              <a:latin typeface="+mn-ea"/>
              <a:ea typeface="+mn-ea"/>
            </a:endParaRPr>
          </a:p>
        </p:txBody>
      </p:sp>
      <p:sp>
        <p:nvSpPr>
          <p:cNvPr id="4" name="テキスト ボックス 4"/>
          <p:cNvSpPr txBox="1">
            <a:spLocks noChangeArrowheads="1"/>
          </p:cNvSpPr>
          <p:nvPr/>
        </p:nvSpPr>
        <p:spPr bwMode="auto">
          <a:xfrm>
            <a:off x="1874422" y="272842"/>
            <a:ext cx="5407249" cy="707886"/>
          </a:xfrm>
          <a:prstGeom prst="rect">
            <a:avLst/>
          </a:prstGeom>
          <a:noFill/>
          <a:ln w="9525">
            <a:noFill/>
            <a:miter lim="800000"/>
            <a:headEnd/>
            <a:tailEnd/>
          </a:ln>
        </p:spPr>
        <p:txBody>
          <a:bodyPr wrap="none">
            <a:spAutoFit/>
          </a:bodyPr>
          <a:lstStyle/>
          <a:p>
            <a:pPr algn="ctr"/>
            <a:r>
              <a:rPr lang="ja-JP" altLang="en-US" sz="4000" smtClean="0">
                <a:solidFill>
                  <a:schemeClr val="accent2"/>
                </a:solidFill>
                <a:latin typeface="+mj-ea"/>
                <a:ea typeface="+mj-ea"/>
              </a:rPr>
              <a:t>（９） </a:t>
            </a:r>
            <a:r>
              <a:rPr lang="en-US" altLang="ja-JP" sz="4000" smtClean="0">
                <a:solidFill>
                  <a:schemeClr val="accent2"/>
                </a:solidFill>
                <a:latin typeface="+mj-ea"/>
                <a:ea typeface="+mj-ea"/>
              </a:rPr>
              <a:t>Castle</a:t>
            </a:r>
            <a:r>
              <a:rPr lang="ja-JP" altLang="en-US" sz="4000" smtClean="0">
                <a:solidFill>
                  <a:schemeClr val="accent2"/>
                </a:solidFill>
                <a:latin typeface="+mj-ea"/>
                <a:ea typeface="+mj-ea"/>
              </a:rPr>
              <a:t>クラスの修正</a:t>
            </a:r>
            <a:endParaRPr lang="ja-JP" altLang="en-US" sz="4000" dirty="0">
              <a:solidFill>
                <a:schemeClr val="accent2"/>
              </a:solidFill>
              <a:latin typeface="+mj-ea"/>
              <a:ea typeface="+mj-ea"/>
            </a:endParaRPr>
          </a:p>
        </p:txBody>
      </p:sp>
      <p:pic>
        <p:nvPicPr>
          <p:cNvPr id="5" name="図 4"/>
          <p:cNvPicPr>
            <a:picLocks noChangeAspect="1"/>
          </p:cNvPicPr>
          <p:nvPr/>
        </p:nvPicPr>
        <p:blipFill rotWithShape="1">
          <a:blip r:embed="rId2"/>
          <a:srcRect l="23422" t="15192" r="39230" b="26374"/>
          <a:stretch/>
        </p:blipFill>
        <p:spPr>
          <a:xfrm>
            <a:off x="3677298" y="2204864"/>
            <a:ext cx="5215182" cy="4419646"/>
          </a:xfrm>
          <a:prstGeom prst="rect">
            <a:avLst/>
          </a:prstGeom>
          <a:ln>
            <a:solidFill>
              <a:srgbClr val="0000FF"/>
            </a:solidFill>
          </a:ln>
        </p:spPr>
      </p:pic>
      <p:sp>
        <p:nvSpPr>
          <p:cNvPr id="7" name="正方形/長方形 6"/>
          <p:cNvSpPr/>
          <p:nvPr/>
        </p:nvSpPr>
        <p:spPr bwMode="auto">
          <a:xfrm>
            <a:off x="3824760" y="2952102"/>
            <a:ext cx="4779687" cy="1413001"/>
          </a:xfrm>
          <a:prstGeom prst="rect">
            <a:avLst/>
          </a:prstGeom>
          <a:noFill/>
          <a:ln w="12700">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Tree>
    <p:extLst>
      <p:ext uri="{BB962C8B-B14F-4D97-AF65-F5344CB8AC3E}">
        <p14:creationId xmlns:p14="http://schemas.microsoft.com/office/powerpoint/2010/main" val="605326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2"/>
          <p:cNvSpPr txBox="1">
            <a:spLocks/>
          </p:cNvSpPr>
          <p:nvPr/>
        </p:nvSpPr>
        <p:spPr bwMode="auto">
          <a:xfrm>
            <a:off x="251520" y="1412776"/>
            <a:ext cx="8640960" cy="2088232"/>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1800" smtClean="0">
                <a:solidFill>
                  <a:schemeClr val="tx1"/>
                </a:solidFill>
                <a:latin typeface="+mn-ea"/>
                <a:ea typeface="+mn-ea"/>
              </a:rPr>
              <a:t>② そして「</a:t>
            </a:r>
            <a:r>
              <a:rPr lang="en-US" altLang="ja-JP" sz="1800" smtClean="0">
                <a:solidFill>
                  <a:schemeClr val="tx1"/>
                </a:solidFill>
                <a:latin typeface="+mn-ea"/>
                <a:ea typeface="+mn-ea"/>
              </a:rPr>
              <a:t>MainActivity</a:t>
            </a:r>
            <a:r>
              <a:rPr lang="ja-JP" altLang="en-US" sz="1800" smtClean="0">
                <a:solidFill>
                  <a:schemeClr val="tx1"/>
                </a:solidFill>
                <a:latin typeface="+mn-ea"/>
                <a:ea typeface="+mn-ea"/>
              </a:rPr>
              <a:t>」を以下のように修正しよう。</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これによって、</a:t>
            </a:r>
            <a:endParaRPr lang="en-US" altLang="ja-JP" sz="1800" smtClean="0">
              <a:solidFill>
                <a:schemeClr val="tx1"/>
              </a:solidFill>
              <a:latin typeface="+mn-ea"/>
              <a:ea typeface="+mn-ea"/>
            </a:endParaRPr>
          </a:p>
          <a:p>
            <a:pPr algn="l"/>
            <a:r>
              <a:rPr lang="ja-JP" altLang="en-US" sz="1800" smtClean="0">
                <a:solidFill>
                  <a:schemeClr val="tx1"/>
                </a:solidFill>
                <a:latin typeface="+mn-ea"/>
                <a:ea typeface="+mn-ea"/>
              </a:rPr>
              <a:t>　　</a:t>
            </a:r>
            <a:r>
              <a:rPr lang="en-US" altLang="ja-JP" sz="1800" smtClean="0">
                <a:solidFill>
                  <a:schemeClr val="tx1"/>
                </a:solidFill>
                <a:latin typeface="+mn-ea"/>
                <a:ea typeface="+mn-ea"/>
              </a:rPr>
              <a:t>castle</a:t>
            </a:r>
            <a:r>
              <a:rPr lang="ja-JP" altLang="en-US" sz="1800" smtClean="0">
                <a:solidFill>
                  <a:schemeClr val="tx1"/>
                </a:solidFill>
                <a:latin typeface="+mn-ea"/>
                <a:ea typeface="+mn-ea"/>
              </a:rPr>
              <a:t>のｙ座標は５４０となり、</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ｘ座標は</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（コンストラクタで指定されたとおり）</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２９０になる。</a:t>
            </a:r>
            <a:endParaRPr lang="en-US" altLang="ja-JP" sz="1800" smtClean="0">
              <a:solidFill>
                <a:schemeClr val="tx1"/>
              </a:solidFill>
              <a:latin typeface="+mn-ea"/>
              <a:ea typeface="+mn-ea"/>
            </a:endParaRPr>
          </a:p>
          <a:p>
            <a:pPr algn="l"/>
            <a:endParaRPr lang="en-US" altLang="ja-JP" sz="1800">
              <a:solidFill>
                <a:schemeClr val="tx1"/>
              </a:solidFill>
              <a:latin typeface="+mn-ea"/>
              <a:ea typeface="+mn-ea"/>
            </a:endParaRPr>
          </a:p>
          <a:p>
            <a:pPr algn="l"/>
            <a:r>
              <a:rPr lang="ja-JP" altLang="en-US" sz="1800" smtClean="0">
                <a:solidFill>
                  <a:schemeClr val="tx1"/>
                </a:solidFill>
                <a:latin typeface="+mn-ea"/>
                <a:ea typeface="+mn-ea"/>
              </a:rPr>
              <a:t>　　</a:t>
            </a:r>
            <a:endParaRPr lang="en-US" altLang="ja-JP" sz="1800" smtClean="0">
              <a:solidFill>
                <a:schemeClr val="tx1"/>
              </a:solidFill>
              <a:latin typeface="+mn-ea"/>
              <a:ea typeface="+mn-ea"/>
            </a:endParaRPr>
          </a:p>
        </p:txBody>
      </p:sp>
      <p:sp>
        <p:nvSpPr>
          <p:cNvPr id="8" name="テキスト ボックス 4"/>
          <p:cNvSpPr txBox="1">
            <a:spLocks noChangeArrowheads="1"/>
          </p:cNvSpPr>
          <p:nvPr/>
        </p:nvSpPr>
        <p:spPr bwMode="auto">
          <a:xfrm>
            <a:off x="1874422" y="272842"/>
            <a:ext cx="5407249" cy="707886"/>
          </a:xfrm>
          <a:prstGeom prst="rect">
            <a:avLst/>
          </a:prstGeom>
          <a:noFill/>
          <a:ln w="9525">
            <a:noFill/>
            <a:miter lim="800000"/>
            <a:headEnd/>
            <a:tailEnd/>
          </a:ln>
        </p:spPr>
        <p:txBody>
          <a:bodyPr wrap="none">
            <a:spAutoFit/>
          </a:bodyPr>
          <a:lstStyle/>
          <a:p>
            <a:pPr algn="ctr"/>
            <a:r>
              <a:rPr lang="ja-JP" altLang="en-US" sz="4000" smtClean="0">
                <a:solidFill>
                  <a:schemeClr val="accent2"/>
                </a:solidFill>
                <a:latin typeface="+mj-ea"/>
                <a:ea typeface="+mj-ea"/>
              </a:rPr>
              <a:t>（９） </a:t>
            </a:r>
            <a:r>
              <a:rPr lang="en-US" altLang="ja-JP" sz="4000" smtClean="0">
                <a:solidFill>
                  <a:schemeClr val="accent2"/>
                </a:solidFill>
                <a:latin typeface="+mj-ea"/>
                <a:ea typeface="+mj-ea"/>
              </a:rPr>
              <a:t>Castle</a:t>
            </a:r>
            <a:r>
              <a:rPr lang="ja-JP" altLang="en-US" sz="4000" smtClean="0">
                <a:solidFill>
                  <a:schemeClr val="accent2"/>
                </a:solidFill>
                <a:latin typeface="+mj-ea"/>
                <a:ea typeface="+mj-ea"/>
              </a:rPr>
              <a:t>クラスの修正</a:t>
            </a:r>
            <a:endParaRPr lang="ja-JP" altLang="en-US" sz="4000" dirty="0">
              <a:solidFill>
                <a:schemeClr val="accent2"/>
              </a:solidFill>
              <a:latin typeface="+mj-ea"/>
              <a:ea typeface="+mj-ea"/>
            </a:endParaRPr>
          </a:p>
        </p:txBody>
      </p:sp>
      <p:pic>
        <p:nvPicPr>
          <p:cNvPr id="2" name="図 1"/>
          <p:cNvPicPr>
            <a:picLocks noChangeAspect="1"/>
          </p:cNvPicPr>
          <p:nvPr/>
        </p:nvPicPr>
        <p:blipFill rotWithShape="1">
          <a:blip r:embed="rId2"/>
          <a:srcRect l="24599" t="18626" r="39775" b="20301"/>
          <a:stretch/>
        </p:blipFill>
        <p:spPr>
          <a:xfrm>
            <a:off x="4297879" y="2348880"/>
            <a:ext cx="4594601" cy="4266414"/>
          </a:xfrm>
          <a:prstGeom prst="rect">
            <a:avLst/>
          </a:prstGeom>
          <a:ln>
            <a:solidFill>
              <a:srgbClr val="0000FF"/>
            </a:solidFill>
          </a:ln>
        </p:spPr>
      </p:pic>
      <p:sp>
        <p:nvSpPr>
          <p:cNvPr id="7" name="正方形/長方形 6"/>
          <p:cNvSpPr/>
          <p:nvPr/>
        </p:nvSpPr>
        <p:spPr bwMode="auto">
          <a:xfrm>
            <a:off x="4770561" y="4103839"/>
            <a:ext cx="2520000" cy="216000"/>
          </a:xfrm>
          <a:prstGeom prst="rect">
            <a:avLst/>
          </a:prstGeom>
          <a:noFill/>
          <a:ln w="12700">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Tree>
    <p:extLst>
      <p:ext uri="{BB962C8B-B14F-4D97-AF65-F5344CB8AC3E}">
        <p14:creationId xmlns:p14="http://schemas.microsoft.com/office/powerpoint/2010/main" val="3117062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01625" y="243064"/>
            <a:ext cx="8534400" cy="953688"/>
          </a:xfrm>
          <a:solidFill>
            <a:srgbClr val="0000FF"/>
          </a:solidFill>
          <a:ln>
            <a:solidFill>
              <a:srgbClr val="00FFFF"/>
            </a:solidFill>
          </a:ln>
        </p:spPr>
        <p:txBody>
          <a:bodyPr anchor="ctr"/>
          <a:lstStyle/>
          <a:p>
            <a:r>
              <a:rPr lang="ja-JP" altLang="en-US" sz="3600" dirty="0" smtClean="0">
                <a:solidFill>
                  <a:srgbClr val="FFFF00"/>
                </a:solidFill>
              </a:rPr>
              <a:t>１</a:t>
            </a:r>
            <a:r>
              <a:rPr lang="ja-JP" altLang="en-US" sz="3600" dirty="0" smtClean="0">
                <a:solidFill>
                  <a:srgbClr val="FFFF00"/>
                </a:solidFill>
                <a:effectLst/>
              </a:rPr>
              <a:t>．キャラクタをランダムに配置する</a:t>
            </a:r>
          </a:p>
        </p:txBody>
      </p:sp>
      <p:pic>
        <p:nvPicPr>
          <p:cNvPr id="4" name="図 3"/>
          <p:cNvPicPr>
            <a:picLocks noChangeAspect="1"/>
          </p:cNvPicPr>
          <p:nvPr/>
        </p:nvPicPr>
        <p:blipFill rotWithShape="1">
          <a:blip r:embed="rId2"/>
          <a:srcRect l="7383" r="5496" b="2468"/>
          <a:stretch/>
        </p:blipFill>
        <p:spPr>
          <a:xfrm>
            <a:off x="2195736" y="2060848"/>
            <a:ext cx="2088232" cy="4176464"/>
          </a:xfrm>
          <a:prstGeom prst="rect">
            <a:avLst/>
          </a:prstGeom>
        </p:spPr>
      </p:pic>
      <p:pic>
        <p:nvPicPr>
          <p:cNvPr id="5" name="図 4"/>
          <p:cNvPicPr>
            <a:picLocks noChangeAspect="1"/>
          </p:cNvPicPr>
          <p:nvPr/>
        </p:nvPicPr>
        <p:blipFill rotWithShape="1">
          <a:blip r:embed="rId3"/>
          <a:srcRect l="7070" r="5809" b="2468"/>
          <a:stretch/>
        </p:blipFill>
        <p:spPr>
          <a:xfrm>
            <a:off x="4860032" y="2060848"/>
            <a:ext cx="2088232" cy="4176464"/>
          </a:xfrm>
          <a:prstGeom prst="rect">
            <a:avLst/>
          </a:prstGeom>
        </p:spPr>
      </p:pic>
    </p:spTree>
    <p:extLst>
      <p:ext uri="{BB962C8B-B14F-4D97-AF65-F5344CB8AC3E}">
        <p14:creationId xmlns:p14="http://schemas.microsoft.com/office/powerpoint/2010/main" val="5911742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2"/>
          <p:cNvSpPr txBox="1">
            <a:spLocks/>
          </p:cNvSpPr>
          <p:nvPr/>
        </p:nvSpPr>
        <p:spPr bwMode="auto">
          <a:xfrm>
            <a:off x="251520" y="1412776"/>
            <a:ext cx="8640960" cy="1224136"/>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1800" smtClean="0">
                <a:solidFill>
                  <a:schemeClr val="tx1"/>
                </a:solidFill>
                <a:latin typeface="+mn-ea"/>
                <a:ea typeface="+mn-ea"/>
              </a:rPr>
              <a:t>① これで動作確認をしてみよう。</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a:t>
            </a:r>
            <a:r>
              <a:rPr lang="en-US" altLang="ja-JP" sz="1800" smtClean="0">
                <a:solidFill>
                  <a:schemeClr val="tx1"/>
                </a:solidFill>
                <a:latin typeface="+mn-ea"/>
                <a:ea typeface="+mn-ea"/>
              </a:rPr>
              <a:t>Player</a:t>
            </a:r>
            <a:r>
              <a:rPr lang="ja-JP" altLang="en-US" sz="1800" smtClean="0">
                <a:solidFill>
                  <a:schemeClr val="tx1"/>
                </a:solidFill>
                <a:latin typeface="+mn-ea"/>
                <a:ea typeface="+mn-ea"/>
              </a:rPr>
              <a:t>」と「</a:t>
            </a:r>
            <a:r>
              <a:rPr lang="en-US" altLang="ja-JP" sz="1800" smtClean="0">
                <a:solidFill>
                  <a:schemeClr val="tx1"/>
                </a:solidFill>
                <a:latin typeface="+mn-ea"/>
                <a:ea typeface="+mn-ea"/>
              </a:rPr>
              <a:t>Castle</a:t>
            </a:r>
            <a:r>
              <a:rPr lang="ja-JP" altLang="en-US" sz="1800" smtClean="0">
                <a:solidFill>
                  <a:schemeClr val="tx1"/>
                </a:solidFill>
                <a:latin typeface="+mn-ea"/>
                <a:ea typeface="+mn-ea"/>
              </a:rPr>
              <a:t>」の場所は変化しないが、</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それ以外のキャラクタの場所は実行するたびに（わずかかもしれないが）</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異なっているはずだ。</a:t>
            </a:r>
            <a:endParaRPr lang="en-US" altLang="ja-JP" sz="1800" smtClean="0">
              <a:solidFill>
                <a:schemeClr val="tx1"/>
              </a:solidFill>
              <a:latin typeface="+mn-ea"/>
              <a:ea typeface="+mn-ea"/>
            </a:endParaRPr>
          </a:p>
          <a:p>
            <a:pPr algn="l"/>
            <a:endParaRPr lang="en-US" altLang="ja-JP" sz="1800">
              <a:solidFill>
                <a:schemeClr val="tx1"/>
              </a:solidFill>
              <a:latin typeface="+mn-ea"/>
              <a:ea typeface="+mn-ea"/>
            </a:endParaRPr>
          </a:p>
        </p:txBody>
      </p:sp>
      <p:sp>
        <p:nvSpPr>
          <p:cNvPr id="8" name="テキスト ボックス 4"/>
          <p:cNvSpPr txBox="1">
            <a:spLocks noChangeArrowheads="1"/>
          </p:cNvSpPr>
          <p:nvPr/>
        </p:nvSpPr>
        <p:spPr bwMode="auto">
          <a:xfrm>
            <a:off x="2773704" y="272842"/>
            <a:ext cx="3608680" cy="707886"/>
          </a:xfrm>
          <a:prstGeom prst="rect">
            <a:avLst/>
          </a:prstGeom>
          <a:noFill/>
          <a:ln w="9525">
            <a:noFill/>
            <a:miter lim="800000"/>
            <a:headEnd/>
            <a:tailEnd/>
          </a:ln>
        </p:spPr>
        <p:txBody>
          <a:bodyPr wrap="none">
            <a:spAutoFit/>
          </a:bodyPr>
          <a:lstStyle/>
          <a:p>
            <a:pPr algn="ctr"/>
            <a:r>
              <a:rPr lang="ja-JP" altLang="en-US" sz="4000" smtClean="0">
                <a:solidFill>
                  <a:schemeClr val="accent2"/>
                </a:solidFill>
                <a:latin typeface="+mj-ea"/>
                <a:ea typeface="+mj-ea"/>
              </a:rPr>
              <a:t>（１０） 動作確認</a:t>
            </a:r>
            <a:endParaRPr lang="ja-JP" altLang="en-US" sz="4000" dirty="0">
              <a:solidFill>
                <a:schemeClr val="accent2"/>
              </a:solidFill>
              <a:latin typeface="+mj-ea"/>
              <a:ea typeface="+mj-ea"/>
            </a:endParaRPr>
          </a:p>
        </p:txBody>
      </p:sp>
      <p:pic>
        <p:nvPicPr>
          <p:cNvPr id="3" name="図 2"/>
          <p:cNvPicPr>
            <a:picLocks noChangeAspect="1"/>
          </p:cNvPicPr>
          <p:nvPr/>
        </p:nvPicPr>
        <p:blipFill rotWithShape="1">
          <a:blip r:embed="rId2"/>
          <a:srcRect l="7383" r="5496" b="2468"/>
          <a:stretch/>
        </p:blipFill>
        <p:spPr>
          <a:xfrm>
            <a:off x="4427984" y="2420888"/>
            <a:ext cx="2088232" cy="4176464"/>
          </a:xfrm>
          <a:prstGeom prst="rect">
            <a:avLst/>
          </a:prstGeom>
        </p:spPr>
      </p:pic>
      <p:pic>
        <p:nvPicPr>
          <p:cNvPr id="4" name="図 3"/>
          <p:cNvPicPr>
            <a:picLocks noChangeAspect="1"/>
          </p:cNvPicPr>
          <p:nvPr/>
        </p:nvPicPr>
        <p:blipFill rotWithShape="1">
          <a:blip r:embed="rId3"/>
          <a:srcRect l="7070" r="5809" b="2468"/>
          <a:stretch/>
        </p:blipFill>
        <p:spPr>
          <a:xfrm>
            <a:off x="6804248" y="2420888"/>
            <a:ext cx="2088232" cy="4176464"/>
          </a:xfrm>
          <a:prstGeom prst="rect">
            <a:avLst/>
          </a:prstGeom>
        </p:spPr>
      </p:pic>
    </p:spTree>
    <p:extLst>
      <p:ext uri="{BB962C8B-B14F-4D97-AF65-F5344CB8AC3E}">
        <p14:creationId xmlns:p14="http://schemas.microsoft.com/office/powerpoint/2010/main" val="407565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2"/>
          <p:cNvSpPr txBox="1">
            <a:spLocks/>
          </p:cNvSpPr>
          <p:nvPr/>
        </p:nvSpPr>
        <p:spPr bwMode="auto">
          <a:xfrm>
            <a:off x="251520" y="1412776"/>
            <a:ext cx="8640960" cy="5040560"/>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1800" dirty="0" smtClean="0">
                <a:solidFill>
                  <a:schemeClr val="tx1"/>
                </a:solidFill>
                <a:latin typeface="+mn-ea"/>
                <a:ea typeface="+mn-ea"/>
              </a:rPr>
              <a:t>① 現在、キャラクタの座標はそれぞれのキャラクタのコンストラクタで設定している。</a:t>
            </a:r>
            <a:endParaRPr lang="en-US" altLang="ja-JP" sz="1800" dirty="0" smtClean="0">
              <a:solidFill>
                <a:schemeClr val="tx1"/>
              </a:solidFill>
              <a:latin typeface="+mn-ea"/>
              <a:ea typeface="+mn-ea"/>
            </a:endParaRPr>
          </a:p>
          <a:p>
            <a:pPr algn="l"/>
            <a:r>
              <a:rPr lang="ja-JP" altLang="en-US" sz="1800" dirty="0">
                <a:solidFill>
                  <a:schemeClr val="tx1"/>
                </a:solidFill>
                <a:latin typeface="+mn-ea"/>
                <a:ea typeface="+mn-ea"/>
              </a:rPr>
              <a:t>　</a:t>
            </a:r>
            <a:r>
              <a:rPr lang="ja-JP" altLang="en-US" sz="1800" dirty="0" smtClean="0">
                <a:solidFill>
                  <a:schemeClr val="tx1"/>
                </a:solidFill>
                <a:latin typeface="+mn-ea"/>
                <a:ea typeface="+mn-ea"/>
              </a:rPr>
              <a:t>　例えば「</a:t>
            </a:r>
            <a:r>
              <a:rPr lang="en-US" altLang="ja-JP" sz="1800" dirty="0" smtClean="0">
                <a:solidFill>
                  <a:schemeClr val="tx1"/>
                </a:solidFill>
                <a:latin typeface="+mn-ea"/>
                <a:ea typeface="+mn-ea"/>
              </a:rPr>
              <a:t>Platform</a:t>
            </a:r>
            <a:r>
              <a:rPr lang="ja-JP" altLang="en-US" sz="1800" dirty="0" smtClean="0">
                <a:solidFill>
                  <a:schemeClr val="tx1"/>
                </a:solidFill>
                <a:latin typeface="+mn-ea"/>
                <a:ea typeface="+mn-ea"/>
              </a:rPr>
              <a:t>クラス」では以下の部分だ。</a:t>
            </a:r>
            <a:endParaRPr lang="en-US" altLang="ja-JP" sz="1800" dirty="0" smtClean="0">
              <a:solidFill>
                <a:schemeClr val="tx1"/>
              </a:solidFill>
              <a:latin typeface="+mn-ea"/>
              <a:ea typeface="+mn-ea"/>
            </a:endParaRPr>
          </a:p>
          <a:p>
            <a:pPr algn="l"/>
            <a:r>
              <a:rPr lang="ja-JP" altLang="en-US" sz="1800" dirty="0" smtClean="0">
                <a:solidFill>
                  <a:schemeClr val="tx1"/>
                </a:solidFill>
                <a:latin typeface="+mn-ea"/>
                <a:ea typeface="+mn-ea"/>
              </a:rPr>
              <a:t>　　しかしこれではキャラクタの位置が</a:t>
            </a:r>
            <a:r>
              <a:rPr lang="ja-JP" altLang="en-US" sz="1800" smtClean="0">
                <a:solidFill>
                  <a:schemeClr val="tx1"/>
                </a:solidFill>
                <a:latin typeface="+mn-ea"/>
                <a:ea typeface="+mn-ea"/>
              </a:rPr>
              <a:t>固定されてしまうため、</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何度</a:t>
            </a:r>
            <a:r>
              <a:rPr lang="ja-JP" altLang="en-US" sz="1800" dirty="0" smtClean="0">
                <a:solidFill>
                  <a:schemeClr val="tx1"/>
                </a:solidFill>
                <a:latin typeface="+mn-ea"/>
                <a:ea typeface="+mn-ea"/>
              </a:rPr>
              <a:t>プレイ</a:t>
            </a:r>
            <a:r>
              <a:rPr lang="ja-JP" altLang="en-US" sz="1800" smtClean="0">
                <a:solidFill>
                  <a:schemeClr val="tx1"/>
                </a:solidFill>
                <a:latin typeface="+mn-ea"/>
                <a:ea typeface="+mn-ea"/>
              </a:rPr>
              <a:t>してもキャラクタの配置は変わらない。</a:t>
            </a:r>
            <a:endParaRPr lang="en-US" altLang="ja-JP" sz="1800" dirty="0" smtClean="0">
              <a:solidFill>
                <a:schemeClr val="tx1"/>
              </a:solidFill>
              <a:latin typeface="+mn-ea"/>
              <a:ea typeface="+mn-ea"/>
            </a:endParaRPr>
          </a:p>
          <a:p>
            <a:pPr algn="l"/>
            <a:r>
              <a:rPr lang="ja-JP" altLang="en-US" sz="1800" smtClean="0">
                <a:solidFill>
                  <a:schemeClr val="tx1"/>
                </a:solidFill>
                <a:latin typeface="+mn-ea"/>
                <a:ea typeface="+mn-ea"/>
              </a:rPr>
              <a:t>　　そこでここでは、コンストラクタ</a:t>
            </a:r>
            <a:r>
              <a:rPr lang="ja-JP" altLang="en-US" sz="1800" dirty="0" smtClean="0">
                <a:solidFill>
                  <a:schemeClr val="tx1"/>
                </a:solidFill>
                <a:latin typeface="+mn-ea"/>
                <a:ea typeface="+mn-ea"/>
              </a:rPr>
              <a:t>を修正して、</a:t>
            </a:r>
            <a:endParaRPr lang="en-US" altLang="ja-JP" sz="1800" dirty="0" smtClean="0">
              <a:solidFill>
                <a:schemeClr val="tx1"/>
              </a:solidFill>
              <a:latin typeface="+mn-ea"/>
              <a:ea typeface="+mn-ea"/>
            </a:endParaRPr>
          </a:p>
          <a:p>
            <a:pPr algn="l"/>
            <a:r>
              <a:rPr lang="ja-JP" altLang="en-US" sz="1800" dirty="0">
                <a:solidFill>
                  <a:schemeClr val="tx1"/>
                </a:solidFill>
                <a:latin typeface="+mn-ea"/>
                <a:ea typeface="+mn-ea"/>
              </a:rPr>
              <a:t>　</a:t>
            </a:r>
            <a:r>
              <a:rPr lang="ja-JP" altLang="en-US" sz="1800" dirty="0" smtClean="0">
                <a:solidFill>
                  <a:schemeClr val="tx1"/>
                </a:solidFill>
                <a:latin typeface="+mn-ea"/>
                <a:ea typeface="+mn-ea"/>
              </a:rPr>
              <a:t>　キャラクタの</a:t>
            </a:r>
            <a:r>
              <a:rPr lang="ja-JP" altLang="en-US" sz="1800" dirty="0" err="1" smtClean="0">
                <a:solidFill>
                  <a:schemeClr val="tx1"/>
                </a:solidFill>
                <a:latin typeface="+mn-ea"/>
                <a:ea typeface="+mn-ea"/>
              </a:rPr>
              <a:t>ｘ</a:t>
            </a:r>
            <a:r>
              <a:rPr lang="ja-JP" altLang="en-US" sz="1800" smtClean="0">
                <a:solidFill>
                  <a:schemeClr val="tx1"/>
                </a:solidFill>
                <a:latin typeface="+mn-ea"/>
                <a:ea typeface="+mn-ea"/>
              </a:rPr>
              <a:t>座標とｙ座標をランダムに変更することにしよう。</a:t>
            </a:r>
            <a:endParaRPr lang="en-US" altLang="ja-JP" sz="1800" smtClean="0">
              <a:solidFill>
                <a:schemeClr val="tx1"/>
              </a:solidFill>
              <a:latin typeface="+mn-ea"/>
              <a:ea typeface="+mn-ea"/>
            </a:endParaRPr>
          </a:p>
          <a:p>
            <a:pPr algn="l"/>
            <a:endParaRPr lang="en-US" altLang="ja-JP" sz="1800">
              <a:solidFill>
                <a:schemeClr val="tx1"/>
              </a:solidFill>
              <a:latin typeface="+mn-ea"/>
              <a:ea typeface="+mn-ea"/>
            </a:endParaRPr>
          </a:p>
          <a:p>
            <a:pPr algn="l"/>
            <a:r>
              <a:rPr lang="ja-JP" altLang="en-US" sz="1800" smtClean="0">
                <a:solidFill>
                  <a:schemeClr val="tx1"/>
                </a:solidFill>
                <a:latin typeface="+mn-ea"/>
                <a:ea typeface="+mn-ea"/>
              </a:rPr>
              <a:t>　　ただし、このゲームでは</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a:t>
            </a:r>
            <a:r>
              <a:rPr lang="en-US" altLang="ja-JP" sz="1800" smtClean="0">
                <a:solidFill>
                  <a:schemeClr val="tx1"/>
                </a:solidFill>
                <a:latin typeface="+mn-ea"/>
                <a:ea typeface="+mn-ea"/>
              </a:rPr>
              <a:t>y</a:t>
            </a:r>
            <a:r>
              <a:rPr lang="ja-JP" altLang="en-US" sz="1800" smtClean="0">
                <a:solidFill>
                  <a:schemeClr val="tx1"/>
                </a:solidFill>
                <a:latin typeface="+mn-ea"/>
                <a:ea typeface="+mn-ea"/>
              </a:rPr>
              <a:t>座標を完全にランダムに</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決定すると</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ゲームがクリアできなくなる</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可能性がある。</a:t>
            </a:r>
            <a:endParaRPr lang="en-US" altLang="ja-JP" sz="1800" smtClean="0">
              <a:solidFill>
                <a:schemeClr val="tx1"/>
              </a:solidFill>
              <a:latin typeface="+mn-ea"/>
              <a:ea typeface="+mn-ea"/>
            </a:endParaRPr>
          </a:p>
          <a:p>
            <a:pPr algn="l"/>
            <a:endParaRPr lang="en-US" altLang="ja-JP" sz="1800">
              <a:solidFill>
                <a:schemeClr val="tx1"/>
              </a:solidFill>
              <a:latin typeface="+mn-ea"/>
              <a:ea typeface="+mn-ea"/>
            </a:endParaRPr>
          </a:p>
          <a:p>
            <a:pPr algn="l"/>
            <a:r>
              <a:rPr lang="ja-JP" altLang="en-US" sz="1800" smtClean="0">
                <a:solidFill>
                  <a:schemeClr val="tx1"/>
                </a:solidFill>
                <a:latin typeface="+mn-ea"/>
                <a:ea typeface="+mn-ea"/>
              </a:rPr>
              <a:t>　　そこでコンストラクタで</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基準となる</a:t>
            </a:r>
            <a:r>
              <a:rPr lang="en-US" altLang="ja-JP" sz="1800" smtClean="0">
                <a:solidFill>
                  <a:schemeClr val="tx1"/>
                </a:solidFill>
                <a:latin typeface="+mn-ea"/>
                <a:ea typeface="+mn-ea"/>
              </a:rPr>
              <a:t>y</a:t>
            </a:r>
            <a:r>
              <a:rPr lang="ja-JP" altLang="en-US" sz="1800" smtClean="0">
                <a:solidFill>
                  <a:schemeClr val="tx1"/>
                </a:solidFill>
                <a:latin typeface="+mn-ea"/>
                <a:ea typeface="+mn-ea"/>
              </a:rPr>
              <a:t>座標を受け取り</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その値から少しだけ</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ランダムに</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ずらすことにしよう。</a:t>
            </a:r>
            <a:endParaRPr lang="en-US" altLang="ja-JP" sz="1800" smtClean="0">
              <a:solidFill>
                <a:schemeClr val="tx1"/>
              </a:solidFill>
              <a:latin typeface="+mn-ea"/>
              <a:ea typeface="+mn-ea"/>
            </a:endParaRPr>
          </a:p>
          <a:p>
            <a:pPr algn="l"/>
            <a:r>
              <a:rPr lang="ja-JP" altLang="en-US" sz="1800" smtClean="0">
                <a:solidFill>
                  <a:schemeClr val="tx1"/>
                </a:solidFill>
                <a:latin typeface="+mn-ea"/>
                <a:ea typeface="+mn-ea"/>
              </a:rPr>
              <a:t>　　</a:t>
            </a:r>
            <a:endParaRPr lang="en-US" altLang="ja-JP" sz="1800" smtClean="0">
              <a:solidFill>
                <a:schemeClr val="tx1"/>
              </a:solidFill>
              <a:latin typeface="+mn-ea"/>
              <a:ea typeface="+mn-ea"/>
            </a:endParaRPr>
          </a:p>
        </p:txBody>
      </p:sp>
      <p:sp>
        <p:nvSpPr>
          <p:cNvPr id="4" name="テキスト ボックス 4"/>
          <p:cNvSpPr txBox="1">
            <a:spLocks noChangeArrowheads="1"/>
          </p:cNvSpPr>
          <p:nvPr/>
        </p:nvSpPr>
        <p:spPr bwMode="auto">
          <a:xfrm>
            <a:off x="2141312" y="272842"/>
            <a:ext cx="4873450" cy="707886"/>
          </a:xfrm>
          <a:prstGeom prst="rect">
            <a:avLst/>
          </a:prstGeom>
          <a:noFill/>
          <a:ln w="9525">
            <a:noFill/>
            <a:miter lim="800000"/>
            <a:headEnd/>
            <a:tailEnd/>
          </a:ln>
        </p:spPr>
        <p:txBody>
          <a:bodyPr wrap="none">
            <a:spAutoFit/>
          </a:bodyPr>
          <a:lstStyle/>
          <a:p>
            <a:pPr algn="ctr"/>
            <a:r>
              <a:rPr lang="ja-JP" altLang="en-US" sz="4000" smtClean="0">
                <a:solidFill>
                  <a:schemeClr val="accent2"/>
                </a:solidFill>
                <a:latin typeface="+mj-ea"/>
                <a:ea typeface="+mj-ea"/>
              </a:rPr>
              <a:t>（１） キャラクタの座標</a:t>
            </a:r>
            <a:endParaRPr lang="ja-JP" altLang="en-US" sz="4000" dirty="0">
              <a:solidFill>
                <a:schemeClr val="accent2"/>
              </a:solidFill>
              <a:latin typeface="+mj-ea"/>
              <a:ea typeface="+mj-ea"/>
            </a:endParaRPr>
          </a:p>
        </p:txBody>
      </p:sp>
      <p:pic>
        <p:nvPicPr>
          <p:cNvPr id="5" name="図 4"/>
          <p:cNvPicPr>
            <a:picLocks noChangeAspect="1"/>
          </p:cNvPicPr>
          <p:nvPr/>
        </p:nvPicPr>
        <p:blipFill rotWithShape="1">
          <a:blip r:embed="rId2"/>
          <a:srcRect l="23746" t="15319" r="28763" b="34201"/>
          <a:stretch/>
        </p:blipFill>
        <p:spPr>
          <a:xfrm>
            <a:off x="3295872" y="3356992"/>
            <a:ext cx="5627994" cy="3240360"/>
          </a:xfrm>
          <a:prstGeom prst="rect">
            <a:avLst/>
          </a:prstGeom>
          <a:ln>
            <a:solidFill>
              <a:srgbClr val="0000FF"/>
            </a:solidFill>
          </a:ln>
        </p:spPr>
      </p:pic>
      <p:sp>
        <p:nvSpPr>
          <p:cNvPr id="7" name="正方形/長方形 6"/>
          <p:cNvSpPr/>
          <p:nvPr/>
        </p:nvSpPr>
        <p:spPr bwMode="auto">
          <a:xfrm>
            <a:off x="3779912" y="3987480"/>
            <a:ext cx="1584176" cy="737664"/>
          </a:xfrm>
          <a:prstGeom prst="rect">
            <a:avLst/>
          </a:prstGeom>
          <a:noFill/>
          <a:ln w="12700">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Tree>
    <p:extLst>
      <p:ext uri="{BB962C8B-B14F-4D97-AF65-F5344CB8AC3E}">
        <p14:creationId xmlns:p14="http://schemas.microsoft.com/office/powerpoint/2010/main" val="1149117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rotWithShape="1">
          <a:blip r:embed="rId2"/>
          <a:srcRect l="1360" t="10053" r="44185" b="29629"/>
          <a:stretch/>
        </p:blipFill>
        <p:spPr>
          <a:xfrm>
            <a:off x="1544954" y="2204864"/>
            <a:ext cx="7320813" cy="4392489"/>
          </a:xfrm>
          <a:prstGeom prst="rect">
            <a:avLst/>
          </a:prstGeom>
          <a:ln>
            <a:solidFill>
              <a:srgbClr val="0000FF"/>
            </a:solidFill>
          </a:ln>
        </p:spPr>
      </p:pic>
      <p:sp>
        <p:nvSpPr>
          <p:cNvPr id="6" name="タイトル 2"/>
          <p:cNvSpPr txBox="1">
            <a:spLocks/>
          </p:cNvSpPr>
          <p:nvPr/>
        </p:nvSpPr>
        <p:spPr bwMode="auto">
          <a:xfrm>
            <a:off x="251520" y="1412776"/>
            <a:ext cx="8640960" cy="648072"/>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1800" smtClean="0">
                <a:solidFill>
                  <a:schemeClr val="tx1"/>
                </a:solidFill>
                <a:latin typeface="+mn-ea"/>
                <a:ea typeface="+mn-ea"/>
              </a:rPr>
              <a:t>① 準備として「</a:t>
            </a:r>
            <a:r>
              <a:rPr lang="en-US" altLang="ja-JP" sz="1800" smtClean="0">
                <a:solidFill>
                  <a:schemeClr val="tx1"/>
                </a:solidFill>
                <a:latin typeface="+mn-ea"/>
                <a:ea typeface="+mn-ea"/>
              </a:rPr>
              <a:t>GameCharacter</a:t>
            </a:r>
            <a:r>
              <a:rPr lang="ja-JP" altLang="en-US" sz="1800" smtClean="0">
                <a:solidFill>
                  <a:schemeClr val="tx1"/>
                </a:solidFill>
                <a:latin typeface="+mn-ea"/>
                <a:ea typeface="+mn-ea"/>
              </a:rPr>
              <a:t>クラス」に以下のコンストラクタを追加しよう。</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このコンストラクタは中身は無く、何もしない。</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a:t>
            </a:r>
            <a:endParaRPr lang="en-US" altLang="ja-JP" sz="1800" smtClean="0">
              <a:solidFill>
                <a:schemeClr val="tx1"/>
              </a:solidFill>
              <a:latin typeface="+mn-ea"/>
              <a:ea typeface="+mn-ea"/>
            </a:endParaRPr>
          </a:p>
        </p:txBody>
      </p:sp>
      <p:sp>
        <p:nvSpPr>
          <p:cNvPr id="4" name="テキスト ボックス 4"/>
          <p:cNvSpPr txBox="1">
            <a:spLocks noChangeArrowheads="1"/>
          </p:cNvSpPr>
          <p:nvPr/>
        </p:nvSpPr>
        <p:spPr bwMode="auto">
          <a:xfrm>
            <a:off x="876549" y="272842"/>
            <a:ext cx="7402988" cy="707886"/>
          </a:xfrm>
          <a:prstGeom prst="rect">
            <a:avLst/>
          </a:prstGeom>
          <a:noFill/>
          <a:ln w="9525">
            <a:noFill/>
            <a:miter lim="800000"/>
            <a:headEnd/>
            <a:tailEnd/>
          </a:ln>
        </p:spPr>
        <p:txBody>
          <a:bodyPr wrap="none">
            <a:spAutoFit/>
          </a:bodyPr>
          <a:lstStyle/>
          <a:p>
            <a:pPr algn="ctr"/>
            <a:r>
              <a:rPr lang="ja-JP" altLang="en-US" sz="4000" smtClean="0">
                <a:solidFill>
                  <a:schemeClr val="accent2"/>
                </a:solidFill>
                <a:latin typeface="+mj-ea"/>
                <a:ea typeface="+mj-ea"/>
              </a:rPr>
              <a:t>（１） </a:t>
            </a:r>
            <a:r>
              <a:rPr lang="en-US" altLang="ja-JP" sz="4000" smtClean="0">
                <a:solidFill>
                  <a:schemeClr val="accent2"/>
                </a:solidFill>
                <a:latin typeface="+mj-ea"/>
                <a:ea typeface="+mj-ea"/>
              </a:rPr>
              <a:t>GameCharacter</a:t>
            </a:r>
            <a:r>
              <a:rPr lang="ja-JP" altLang="en-US" sz="4000" smtClean="0">
                <a:solidFill>
                  <a:schemeClr val="accent2"/>
                </a:solidFill>
                <a:latin typeface="+mj-ea"/>
                <a:ea typeface="+mj-ea"/>
              </a:rPr>
              <a:t>クラスの修正</a:t>
            </a:r>
            <a:endParaRPr lang="ja-JP" altLang="en-US" sz="4000" dirty="0">
              <a:solidFill>
                <a:schemeClr val="accent2"/>
              </a:solidFill>
              <a:latin typeface="+mj-ea"/>
              <a:ea typeface="+mj-ea"/>
            </a:endParaRPr>
          </a:p>
        </p:txBody>
      </p:sp>
      <p:sp>
        <p:nvSpPr>
          <p:cNvPr id="7" name="正方形/長方形 6"/>
          <p:cNvSpPr/>
          <p:nvPr/>
        </p:nvSpPr>
        <p:spPr bwMode="auto">
          <a:xfrm>
            <a:off x="4860032" y="3933056"/>
            <a:ext cx="2160240" cy="737664"/>
          </a:xfrm>
          <a:prstGeom prst="rect">
            <a:avLst/>
          </a:prstGeom>
          <a:noFill/>
          <a:ln w="12700">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Tree>
    <p:extLst>
      <p:ext uri="{BB962C8B-B14F-4D97-AF65-F5344CB8AC3E}">
        <p14:creationId xmlns:p14="http://schemas.microsoft.com/office/powerpoint/2010/main" val="909297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rotWithShape="1">
          <a:blip r:embed="rId2"/>
          <a:srcRect l="1259" t="10374" r="32693" b="16464"/>
          <a:stretch/>
        </p:blipFill>
        <p:spPr>
          <a:xfrm>
            <a:off x="1341465" y="2085555"/>
            <a:ext cx="7560840" cy="4536504"/>
          </a:xfrm>
          <a:prstGeom prst="rect">
            <a:avLst/>
          </a:prstGeom>
          <a:ln>
            <a:solidFill>
              <a:srgbClr val="0000FF"/>
            </a:solidFill>
          </a:ln>
        </p:spPr>
      </p:pic>
      <p:sp>
        <p:nvSpPr>
          <p:cNvPr id="6" name="タイトル 2"/>
          <p:cNvSpPr txBox="1">
            <a:spLocks/>
          </p:cNvSpPr>
          <p:nvPr/>
        </p:nvSpPr>
        <p:spPr bwMode="auto">
          <a:xfrm>
            <a:off x="251520" y="1412776"/>
            <a:ext cx="8640960" cy="648072"/>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1800" smtClean="0">
                <a:solidFill>
                  <a:schemeClr val="tx1"/>
                </a:solidFill>
                <a:latin typeface="+mn-ea"/>
                <a:ea typeface="+mn-ea"/>
              </a:rPr>
              <a:t>① 同じく準備として「</a:t>
            </a:r>
            <a:r>
              <a:rPr lang="en-US" altLang="ja-JP" sz="1800" smtClean="0">
                <a:solidFill>
                  <a:schemeClr val="tx1"/>
                </a:solidFill>
                <a:latin typeface="+mn-ea"/>
                <a:ea typeface="+mn-ea"/>
              </a:rPr>
              <a:t>GameCharacterWithP</a:t>
            </a:r>
            <a:r>
              <a:rPr lang="ja-JP" altLang="en-US" sz="1800" smtClean="0">
                <a:solidFill>
                  <a:schemeClr val="tx1"/>
                </a:solidFill>
                <a:latin typeface="+mn-ea"/>
                <a:ea typeface="+mn-ea"/>
              </a:rPr>
              <a:t>クラス」にも以下のコンストラクタを追加しよう。</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このコンストラクタは中身は無く、何もしない。</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a:t>
            </a:r>
            <a:endParaRPr lang="en-US" altLang="ja-JP" sz="1800" smtClean="0">
              <a:solidFill>
                <a:schemeClr val="tx1"/>
              </a:solidFill>
              <a:latin typeface="+mn-ea"/>
              <a:ea typeface="+mn-ea"/>
            </a:endParaRPr>
          </a:p>
        </p:txBody>
      </p:sp>
      <p:sp>
        <p:nvSpPr>
          <p:cNvPr id="4" name="テキスト ボックス 4"/>
          <p:cNvSpPr txBox="1">
            <a:spLocks noChangeArrowheads="1"/>
          </p:cNvSpPr>
          <p:nvPr/>
        </p:nvSpPr>
        <p:spPr bwMode="auto">
          <a:xfrm>
            <a:off x="253784" y="272842"/>
            <a:ext cx="8648521" cy="707886"/>
          </a:xfrm>
          <a:prstGeom prst="rect">
            <a:avLst/>
          </a:prstGeom>
          <a:noFill/>
          <a:ln w="9525">
            <a:noFill/>
            <a:miter lim="800000"/>
            <a:headEnd/>
            <a:tailEnd/>
          </a:ln>
        </p:spPr>
        <p:txBody>
          <a:bodyPr wrap="none">
            <a:spAutoFit/>
          </a:bodyPr>
          <a:lstStyle/>
          <a:p>
            <a:pPr algn="ctr"/>
            <a:r>
              <a:rPr lang="ja-JP" altLang="en-US" sz="4000" smtClean="0">
                <a:solidFill>
                  <a:schemeClr val="accent2"/>
                </a:solidFill>
                <a:latin typeface="+mj-ea"/>
                <a:ea typeface="+mj-ea"/>
              </a:rPr>
              <a:t>（２） </a:t>
            </a:r>
            <a:r>
              <a:rPr lang="en-US" altLang="ja-JP" sz="4000" smtClean="0">
                <a:solidFill>
                  <a:schemeClr val="accent2"/>
                </a:solidFill>
                <a:latin typeface="+mj-ea"/>
                <a:ea typeface="+mj-ea"/>
              </a:rPr>
              <a:t>GameCharacterWithP</a:t>
            </a:r>
            <a:r>
              <a:rPr lang="ja-JP" altLang="en-US" sz="4000" smtClean="0">
                <a:solidFill>
                  <a:schemeClr val="accent2"/>
                </a:solidFill>
                <a:latin typeface="+mj-ea"/>
                <a:ea typeface="+mj-ea"/>
              </a:rPr>
              <a:t>クラスの修正</a:t>
            </a:r>
            <a:endParaRPr lang="ja-JP" altLang="en-US" sz="4000" dirty="0">
              <a:solidFill>
                <a:schemeClr val="accent2"/>
              </a:solidFill>
              <a:latin typeface="+mj-ea"/>
              <a:ea typeface="+mj-ea"/>
            </a:endParaRPr>
          </a:p>
        </p:txBody>
      </p:sp>
      <p:sp>
        <p:nvSpPr>
          <p:cNvPr id="7" name="正方形/長方形 6"/>
          <p:cNvSpPr/>
          <p:nvPr/>
        </p:nvSpPr>
        <p:spPr bwMode="auto">
          <a:xfrm>
            <a:off x="4157536" y="2689664"/>
            <a:ext cx="2286672" cy="595320"/>
          </a:xfrm>
          <a:prstGeom prst="rect">
            <a:avLst/>
          </a:prstGeom>
          <a:noFill/>
          <a:ln w="12700">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Tree>
    <p:extLst>
      <p:ext uri="{BB962C8B-B14F-4D97-AF65-F5344CB8AC3E}">
        <p14:creationId xmlns:p14="http://schemas.microsoft.com/office/powerpoint/2010/main" val="433747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2"/>
          <p:cNvSpPr txBox="1">
            <a:spLocks/>
          </p:cNvSpPr>
          <p:nvPr/>
        </p:nvSpPr>
        <p:spPr bwMode="auto">
          <a:xfrm>
            <a:off x="251520" y="1412776"/>
            <a:ext cx="8640960" cy="3744416"/>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1800" smtClean="0">
                <a:solidFill>
                  <a:schemeClr val="tx1"/>
                </a:solidFill>
                <a:latin typeface="+mn-ea"/>
                <a:ea typeface="+mn-ea"/>
              </a:rPr>
              <a:t>① それでは「</a:t>
            </a:r>
            <a:r>
              <a:rPr lang="en-US" altLang="ja-JP" sz="1800" smtClean="0">
                <a:solidFill>
                  <a:schemeClr val="tx1"/>
                </a:solidFill>
                <a:latin typeface="+mn-ea"/>
                <a:ea typeface="+mn-ea"/>
              </a:rPr>
              <a:t>Platform</a:t>
            </a:r>
            <a:r>
              <a:rPr lang="ja-JP" altLang="en-US" sz="1800" smtClean="0">
                <a:solidFill>
                  <a:schemeClr val="tx1"/>
                </a:solidFill>
                <a:latin typeface="+mn-ea"/>
                <a:ea typeface="+mn-ea"/>
              </a:rPr>
              <a:t>クラス」から始めよう。コンストラクタを以下のように修正して欲しい。</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このコンストラクタでは基準となるｙ座標を受け取る。</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そして、ｘ</a:t>
            </a:r>
            <a:r>
              <a:rPr lang="en-US" altLang="ja-JP" sz="1800" smtClean="0">
                <a:solidFill>
                  <a:schemeClr val="tx1"/>
                </a:solidFill>
                <a:latin typeface="+mn-ea"/>
                <a:ea typeface="+mn-ea"/>
              </a:rPr>
              <a:t>Size</a:t>
            </a:r>
            <a:r>
              <a:rPr lang="ja-JP" altLang="en-US" sz="1800" smtClean="0">
                <a:solidFill>
                  <a:schemeClr val="tx1"/>
                </a:solidFill>
                <a:latin typeface="+mn-ea"/>
                <a:ea typeface="+mn-ea"/>
              </a:rPr>
              <a:t>とｙ</a:t>
            </a:r>
            <a:r>
              <a:rPr lang="en-US" altLang="ja-JP" sz="1800" smtClean="0">
                <a:solidFill>
                  <a:schemeClr val="tx1"/>
                </a:solidFill>
                <a:latin typeface="+mn-ea"/>
                <a:ea typeface="+mn-ea"/>
              </a:rPr>
              <a:t>Size</a:t>
            </a:r>
            <a:r>
              <a:rPr lang="ja-JP" altLang="en-US" sz="1800" smtClean="0">
                <a:solidFill>
                  <a:schemeClr val="tx1"/>
                </a:solidFill>
                <a:latin typeface="+mn-ea"/>
                <a:ea typeface="+mn-ea"/>
              </a:rPr>
              <a:t>を設定し、その後でｘ座標とｙ座標をランダムに設定している。</a:t>
            </a:r>
            <a:endParaRPr lang="en-US" altLang="ja-JP" sz="1800" smtClean="0">
              <a:solidFill>
                <a:schemeClr val="tx1"/>
              </a:solidFill>
              <a:latin typeface="+mn-ea"/>
              <a:ea typeface="+mn-ea"/>
            </a:endParaRPr>
          </a:p>
          <a:p>
            <a:pPr algn="l"/>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a:t>
            </a:r>
            <a:r>
              <a:rPr lang="en-US" altLang="ja-JP" sz="1800" smtClean="0">
                <a:solidFill>
                  <a:schemeClr val="tx1"/>
                </a:solidFill>
                <a:latin typeface="+mn-ea"/>
                <a:ea typeface="+mn-ea"/>
              </a:rPr>
              <a:t>Java</a:t>
            </a:r>
            <a:r>
              <a:rPr lang="ja-JP" altLang="en-US" sz="1800" smtClean="0">
                <a:solidFill>
                  <a:schemeClr val="tx1"/>
                </a:solidFill>
                <a:latin typeface="+mn-ea"/>
                <a:ea typeface="+mn-ea"/>
              </a:rPr>
              <a:t>では「</a:t>
            </a:r>
            <a:r>
              <a:rPr lang="en-US" altLang="ja-JP" sz="1800" smtClean="0">
                <a:solidFill>
                  <a:schemeClr val="tx1"/>
                </a:solidFill>
                <a:latin typeface="+mn-ea"/>
                <a:ea typeface="+mn-ea"/>
              </a:rPr>
              <a:t>Math.random()</a:t>
            </a:r>
            <a:r>
              <a:rPr lang="ja-JP" altLang="en-US" sz="1800" smtClean="0">
                <a:solidFill>
                  <a:schemeClr val="tx1"/>
                </a:solidFill>
                <a:latin typeface="+mn-ea"/>
                <a:ea typeface="+mn-ea"/>
              </a:rPr>
              <a:t>」を呼び出すと「０以上１未満のランダムな実数」が得られる。</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これを利用してｘ座標を、０～２９６のランダムな値にしている。</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a:t>
            </a:r>
            <a:r>
              <a:rPr lang="en-US" altLang="ja-JP" sz="1800" smtClean="0">
                <a:solidFill>
                  <a:schemeClr val="tx1"/>
                </a:solidFill>
                <a:latin typeface="+mn-ea"/>
                <a:ea typeface="+mn-ea"/>
              </a:rPr>
              <a:t>Platform</a:t>
            </a:r>
            <a:r>
              <a:rPr lang="ja-JP" altLang="en-US" sz="1800" smtClean="0">
                <a:solidFill>
                  <a:schemeClr val="tx1"/>
                </a:solidFill>
                <a:latin typeface="+mn-ea"/>
                <a:ea typeface="+mn-ea"/>
              </a:rPr>
              <a:t>は横幅が</a:t>
            </a:r>
            <a:r>
              <a:rPr lang="en-US" altLang="ja-JP" sz="1800" smtClean="0">
                <a:solidFill>
                  <a:schemeClr val="tx1"/>
                </a:solidFill>
                <a:latin typeface="+mn-ea"/>
                <a:ea typeface="+mn-ea"/>
              </a:rPr>
              <a:t>64</a:t>
            </a:r>
            <a:r>
              <a:rPr lang="ja-JP" altLang="en-US" sz="1800" smtClean="0">
                <a:solidFill>
                  <a:schemeClr val="tx1"/>
                </a:solidFill>
                <a:latin typeface="+mn-ea"/>
                <a:ea typeface="+mn-ea"/>
              </a:rPr>
              <a:t>あるので、ｘ座標は</a:t>
            </a:r>
            <a:r>
              <a:rPr lang="en-US" altLang="ja-JP" sz="1800" smtClean="0">
                <a:solidFill>
                  <a:schemeClr val="tx1"/>
                </a:solidFill>
                <a:latin typeface="+mn-ea"/>
                <a:ea typeface="+mn-ea"/>
              </a:rPr>
              <a:t>296</a:t>
            </a:r>
            <a:r>
              <a:rPr lang="ja-JP" altLang="en-US" sz="1800" smtClean="0">
                <a:solidFill>
                  <a:schemeClr val="tx1"/>
                </a:solidFill>
                <a:latin typeface="+mn-ea"/>
                <a:ea typeface="+mn-ea"/>
              </a:rPr>
              <a:t>以下にしないと画面からはみ出してしまう）</a:t>
            </a:r>
            <a:endParaRPr lang="en-US" altLang="ja-JP" sz="1800" smtClean="0">
              <a:solidFill>
                <a:schemeClr val="tx1"/>
              </a:solidFill>
              <a:latin typeface="+mn-ea"/>
              <a:ea typeface="+mn-ea"/>
            </a:endParaRPr>
          </a:p>
          <a:p>
            <a:pPr algn="l"/>
            <a:endParaRPr lang="en-US" altLang="ja-JP" sz="1800">
              <a:solidFill>
                <a:schemeClr val="tx1"/>
              </a:solidFill>
              <a:latin typeface="+mn-ea"/>
              <a:ea typeface="+mn-ea"/>
            </a:endParaRPr>
          </a:p>
          <a:p>
            <a:pPr algn="l"/>
            <a:r>
              <a:rPr lang="ja-JP" altLang="en-US" sz="1800" smtClean="0">
                <a:solidFill>
                  <a:schemeClr val="tx1"/>
                </a:solidFill>
                <a:latin typeface="+mn-ea"/>
                <a:ea typeface="+mn-ea"/>
              </a:rPr>
              <a:t>　　一方、ｙ座標では、</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－１０～１０の乱数を生成し</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基準となるｙ</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（＝引数として受け取るｙ）</a:t>
            </a:r>
            <a:endParaRPr lang="en-US" altLang="ja-JP" sz="1800" smtClean="0">
              <a:solidFill>
                <a:schemeClr val="tx1"/>
              </a:solidFill>
              <a:latin typeface="+mn-ea"/>
              <a:ea typeface="+mn-ea"/>
            </a:endParaRPr>
          </a:p>
          <a:p>
            <a:pPr algn="l"/>
            <a:r>
              <a:rPr lang="ja-JP" altLang="en-US" sz="1800" smtClean="0">
                <a:solidFill>
                  <a:schemeClr val="tx1"/>
                </a:solidFill>
                <a:latin typeface="+mn-ea"/>
                <a:ea typeface="+mn-ea"/>
              </a:rPr>
              <a:t>　　に加えている。</a:t>
            </a:r>
            <a:endParaRPr lang="en-US" altLang="ja-JP" sz="1800" smtClean="0">
              <a:solidFill>
                <a:schemeClr val="tx1"/>
              </a:solidFill>
              <a:latin typeface="+mn-ea"/>
              <a:ea typeface="+mn-ea"/>
            </a:endParaRPr>
          </a:p>
        </p:txBody>
      </p:sp>
      <p:pic>
        <p:nvPicPr>
          <p:cNvPr id="5" name="図 4"/>
          <p:cNvPicPr>
            <a:picLocks noChangeAspect="1"/>
          </p:cNvPicPr>
          <p:nvPr/>
        </p:nvPicPr>
        <p:blipFill rotWithShape="1">
          <a:blip r:embed="rId2"/>
          <a:srcRect l="23923" t="15588" r="28934" b="35050"/>
          <a:stretch/>
        </p:blipFill>
        <p:spPr>
          <a:xfrm>
            <a:off x="3183628" y="3429000"/>
            <a:ext cx="5708851" cy="3237856"/>
          </a:xfrm>
          <a:prstGeom prst="rect">
            <a:avLst/>
          </a:prstGeom>
          <a:ln>
            <a:solidFill>
              <a:srgbClr val="0000FF"/>
            </a:solidFill>
          </a:ln>
        </p:spPr>
      </p:pic>
      <p:sp>
        <p:nvSpPr>
          <p:cNvPr id="4" name="テキスト ボックス 4"/>
          <p:cNvSpPr txBox="1">
            <a:spLocks noChangeArrowheads="1"/>
          </p:cNvSpPr>
          <p:nvPr/>
        </p:nvSpPr>
        <p:spPr bwMode="auto">
          <a:xfrm>
            <a:off x="1646793" y="272842"/>
            <a:ext cx="5862502" cy="707886"/>
          </a:xfrm>
          <a:prstGeom prst="rect">
            <a:avLst/>
          </a:prstGeom>
          <a:noFill/>
          <a:ln w="9525">
            <a:noFill/>
            <a:miter lim="800000"/>
            <a:headEnd/>
            <a:tailEnd/>
          </a:ln>
        </p:spPr>
        <p:txBody>
          <a:bodyPr wrap="none">
            <a:spAutoFit/>
          </a:bodyPr>
          <a:lstStyle/>
          <a:p>
            <a:pPr algn="ctr"/>
            <a:r>
              <a:rPr lang="ja-JP" altLang="en-US" sz="4000" smtClean="0">
                <a:solidFill>
                  <a:schemeClr val="accent2"/>
                </a:solidFill>
                <a:latin typeface="+mj-ea"/>
                <a:ea typeface="+mj-ea"/>
              </a:rPr>
              <a:t>（３） </a:t>
            </a:r>
            <a:r>
              <a:rPr lang="en-US" altLang="ja-JP" sz="4000" smtClean="0">
                <a:solidFill>
                  <a:schemeClr val="accent2"/>
                </a:solidFill>
                <a:latin typeface="+mj-ea"/>
                <a:ea typeface="+mj-ea"/>
              </a:rPr>
              <a:t>Platform</a:t>
            </a:r>
            <a:r>
              <a:rPr lang="ja-JP" altLang="en-US" sz="4000" smtClean="0">
                <a:solidFill>
                  <a:schemeClr val="accent2"/>
                </a:solidFill>
                <a:latin typeface="+mj-ea"/>
                <a:ea typeface="+mj-ea"/>
              </a:rPr>
              <a:t>クラスの修正</a:t>
            </a:r>
            <a:endParaRPr lang="ja-JP" altLang="en-US" sz="4000" dirty="0">
              <a:solidFill>
                <a:schemeClr val="accent2"/>
              </a:solidFill>
              <a:latin typeface="+mj-ea"/>
              <a:ea typeface="+mj-ea"/>
            </a:endParaRPr>
          </a:p>
        </p:txBody>
      </p:sp>
      <p:sp>
        <p:nvSpPr>
          <p:cNvPr id="7" name="正方形/長方形 6"/>
          <p:cNvSpPr/>
          <p:nvPr/>
        </p:nvSpPr>
        <p:spPr bwMode="auto">
          <a:xfrm>
            <a:off x="3419872" y="3861048"/>
            <a:ext cx="4752528" cy="1224136"/>
          </a:xfrm>
          <a:prstGeom prst="rect">
            <a:avLst/>
          </a:prstGeom>
          <a:noFill/>
          <a:ln w="12700">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Tree>
    <p:extLst>
      <p:ext uri="{BB962C8B-B14F-4D97-AF65-F5344CB8AC3E}">
        <p14:creationId xmlns:p14="http://schemas.microsoft.com/office/powerpoint/2010/main" val="4022273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2"/>
          <p:cNvSpPr txBox="1">
            <a:spLocks/>
          </p:cNvSpPr>
          <p:nvPr/>
        </p:nvSpPr>
        <p:spPr bwMode="auto">
          <a:xfrm>
            <a:off x="251520" y="1412776"/>
            <a:ext cx="8640960" cy="4536504"/>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1800" smtClean="0">
                <a:solidFill>
                  <a:schemeClr val="tx1"/>
                </a:solidFill>
                <a:latin typeface="+mn-ea"/>
                <a:ea typeface="+mn-ea"/>
              </a:rPr>
              <a:t>② 「</a:t>
            </a:r>
            <a:r>
              <a:rPr lang="en-US" altLang="ja-JP" sz="1800" smtClean="0">
                <a:solidFill>
                  <a:schemeClr val="tx1"/>
                </a:solidFill>
                <a:latin typeface="+mn-ea"/>
                <a:ea typeface="+mn-ea"/>
              </a:rPr>
              <a:t>Platform</a:t>
            </a:r>
            <a:r>
              <a:rPr lang="ja-JP" altLang="en-US" sz="1800" smtClean="0">
                <a:solidFill>
                  <a:schemeClr val="tx1"/>
                </a:solidFill>
                <a:latin typeface="+mn-ea"/>
                <a:ea typeface="+mn-ea"/>
              </a:rPr>
              <a:t>クラス」のコンストラクタに引数をつけると、</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a:t>
            </a:r>
            <a:r>
              <a:rPr lang="en-US" altLang="ja-JP" sz="1800" smtClean="0">
                <a:solidFill>
                  <a:schemeClr val="tx1"/>
                </a:solidFill>
                <a:latin typeface="+mn-ea"/>
                <a:ea typeface="+mn-ea"/>
              </a:rPr>
              <a:t>platform</a:t>
            </a:r>
            <a:r>
              <a:rPr lang="ja-JP" altLang="en-US" sz="1800" smtClean="0">
                <a:solidFill>
                  <a:schemeClr val="tx1"/>
                </a:solidFill>
                <a:latin typeface="+mn-ea"/>
                <a:ea typeface="+mn-ea"/>
              </a:rPr>
              <a:t>」を生成するときに、その値を指定しなければならない。</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a:t>
            </a:r>
            <a:r>
              <a:rPr lang="en-US" altLang="ja-JP" sz="1800" smtClean="0">
                <a:solidFill>
                  <a:schemeClr val="tx1"/>
                </a:solidFill>
                <a:latin typeface="+mn-ea"/>
                <a:ea typeface="+mn-ea"/>
              </a:rPr>
              <a:t>MainActivity</a:t>
            </a:r>
            <a:r>
              <a:rPr lang="ja-JP" altLang="en-US" sz="1800" smtClean="0">
                <a:solidFill>
                  <a:schemeClr val="tx1"/>
                </a:solidFill>
                <a:latin typeface="+mn-ea"/>
                <a:ea typeface="+mn-ea"/>
              </a:rPr>
              <a:t>」を見てみよう。</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これまでは「</a:t>
            </a:r>
            <a:r>
              <a:rPr lang="en-US" altLang="ja-JP" sz="1800" smtClean="0">
                <a:solidFill>
                  <a:schemeClr val="tx1"/>
                </a:solidFill>
                <a:latin typeface="+mn-ea"/>
                <a:ea typeface="+mn-ea"/>
              </a:rPr>
              <a:t>platform</a:t>
            </a:r>
            <a:r>
              <a:rPr lang="ja-JP" altLang="en-US" sz="1800" smtClean="0">
                <a:solidFill>
                  <a:schemeClr val="tx1"/>
                </a:solidFill>
                <a:latin typeface="+mn-ea"/>
                <a:ea typeface="+mn-ea"/>
              </a:rPr>
              <a:t>」を生成するときに</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a:t>
            </a:r>
            <a:r>
              <a:rPr lang="en-US" altLang="ja-JP" sz="1800" smtClean="0">
                <a:solidFill>
                  <a:schemeClr val="tx1"/>
                </a:solidFill>
                <a:latin typeface="+mn-ea"/>
                <a:ea typeface="+mn-ea"/>
              </a:rPr>
              <a:t>new Platform()</a:t>
            </a:r>
            <a:r>
              <a:rPr lang="ja-JP" altLang="en-US" sz="1800" smtClean="0">
                <a:solidFill>
                  <a:schemeClr val="tx1"/>
                </a:solidFill>
                <a:latin typeface="+mn-ea"/>
                <a:ea typeface="+mn-ea"/>
              </a:rPr>
              <a:t>」としていたが、</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エラーが出ているはずだ。</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以下のように基準となる</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ｙ座標（＝</a:t>
            </a:r>
            <a:r>
              <a:rPr lang="en-US" altLang="ja-JP" sz="1800" smtClean="0">
                <a:solidFill>
                  <a:schemeClr val="tx1"/>
                </a:solidFill>
                <a:latin typeface="+mn-ea"/>
                <a:ea typeface="+mn-ea"/>
              </a:rPr>
              <a:t>140</a:t>
            </a:r>
            <a:r>
              <a:rPr lang="ja-JP" altLang="en-US" sz="1800" smtClean="0">
                <a:solidFill>
                  <a:schemeClr val="tx1"/>
                </a:solidFill>
                <a:latin typeface="+mn-ea"/>
                <a:ea typeface="+mn-ea"/>
              </a:rPr>
              <a:t>）を指定しよう。</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これによって、アプリを起動するたびに</a:t>
            </a:r>
            <a:endParaRPr lang="en-US" altLang="ja-JP" sz="1800" smtClean="0">
              <a:solidFill>
                <a:schemeClr val="tx1"/>
              </a:solidFill>
              <a:latin typeface="+mn-ea"/>
              <a:ea typeface="+mn-ea"/>
            </a:endParaRPr>
          </a:p>
          <a:p>
            <a:pPr algn="l"/>
            <a:r>
              <a:rPr lang="ja-JP" altLang="en-US" sz="1800" smtClean="0">
                <a:solidFill>
                  <a:schemeClr val="tx1"/>
                </a:solidFill>
                <a:latin typeface="+mn-ea"/>
                <a:ea typeface="+mn-ea"/>
              </a:rPr>
              <a:t>　　</a:t>
            </a:r>
            <a:r>
              <a:rPr lang="en-US" altLang="ja-JP" sz="1800" smtClean="0">
                <a:solidFill>
                  <a:schemeClr val="tx1"/>
                </a:solidFill>
                <a:latin typeface="+mn-ea"/>
                <a:ea typeface="+mn-ea"/>
              </a:rPr>
              <a:t>platform</a:t>
            </a:r>
            <a:r>
              <a:rPr lang="ja-JP" altLang="en-US" sz="1800" smtClean="0">
                <a:solidFill>
                  <a:schemeClr val="tx1"/>
                </a:solidFill>
                <a:latin typeface="+mn-ea"/>
                <a:ea typeface="+mn-ea"/>
              </a:rPr>
              <a:t>のｙ座標は、</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１４０</a:t>
            </a:r>
            <a:r>
              <a:rPr lang="en-US" altLang="ja-JP" sz="1800" smtClean="0">
                <a:solidFill>
                  <a:schemeClr val="tx1"/>
                </a:solidFill>
                <a:latin typeface="+mn-ea"/>
                <a:ea typeface="+mn-ea"/>
              </a:rPr>
              <a:t>±</a:t>
            </a:r>
            <a:r>
              <a:rPr lang="ja-JP" altLang="en-US" sz="1800" smtClean="0">
                <a:solidFill>
                  <a:schemeClr val="tx1"/>
                </a:solidFill>
                <a:latin typeface="+mn-ea"/>
                <a:ea typeface="+mn-ea"/>
              </a:rPr>
              <a:t>１０にランダムに変化し、</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a:t>
            </a:r>
            <a:r>
              <a:rPr lang="en-US" altLang="ja-JP" sz="1800" smtClean="0">
                <a:solidFill>
                  <a:schemeClr val="tx1"/>
                </a:solidFill>
                <a:latin typeface="+mn-ea"/>
                <a:ea typeface="+mn-ea"/>
              </a:rPr>
              <a:t>platform</a:t>
            </a:r>
            <a:r>
              <a:rPr lang="ja-JP" altLang="en-US" sz="1800" smtClean="0">
                <a:solidFill>
                  <a:schemeClr val="tx1"/>
                </a:solidFill>
                <a:latin typeface="+mn-ea"/>
                <a:ea typeface="+mn-ea"/>
              </a:rPr>
              <a:t>のｘ座標も、</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（画面からはみ出ないように）</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ランダムに変化する。</a:t>
            </a:r>
            <a:endParaRPr lang="en-US" altLang="ja-JP" sz="1800" smtClean="0">
              <a:solidFill>
                <a:schemeClr val="tx1"/>
              </a:solidFill>
              <a:latin typeface="+mn-ea"/>
              <a:ea typeface="+mn-ea"/>
            </a:endParaRPr>
          </a:p>
        </p:txBody>
      </p:sp>
      <p:sp>
        <p:nvSpPr>
          <p:cNvPr id="4" name="テキスト ボックス 4"/>
          <p:cNvSpPr txBox="1">
            <a:spLocks noChangeArrowheads="1"/>
          </p:cNvSpPr>
          <p:nvPr/>
        </p:nvSpPr>
        <p:spPr bwMode="auto">
          <a:xfrm>
            <a:off x="1646793" y="272842"/>
            <a:ext cx="5862502" cy="707886"/>
          </a:xfrm>
          <a:prstGeom prst="rect">
            <a:avLst/>
          </a:prstGeom>
          <a:noFill/>
          <a:ln w="9525">
            <a:noFill/>
            <a:miter lim="800000"/>
            <a:headEnd/>
            <a:tailEnd/>
          </a:ln>
        </p:spPr>
        <p:txBody>
          <a:bodyPr wrap="none">
            <a:spAutoFit/>
          </a:bodyPr>
          <a:lstStyle/>
          <a:p>
            <a:pPr algn="ctr"/>
            <a:r>
              <a:rPr lang="ja-JP" altLang="en-US" sz="4000" smtClean="0">
                <a:solidFill>
                  <a:schemeClr val="accent2"/>
                </a:solidFill>
                <a:latin typeface="+mj-ea"/>
                <a:ea typeface="+mj-ea"/>
              </a:rPr>
              <a:t>（３） </a:t>
            </a:r>
            <a:r>
              <a:rPr lang="en-US" altLang="ja-JP" sz="4000" smtClean="0">
                <a:solidFill>
                  <a:schemeClr val="accent2"/>
                </a:solidFill>
                <a:latin typeface="+mj-ea"/>
                <a:ea typeface="+mj-ea"/>
              </a:rPr>
              <a:t>Platform</a:t>
            </a:r>
            <a:r>
              <a:rPr lang="ja-JP" altLang="en-US" sz="4000" smtClean="0">
                <a:solidFill>
                  <a:schemeClr val="accent2"/>
                </a:solidFill>
                <a:latin typeface="+mj-ea"/>
                <a:ea typeface="+mj-ea"/>
              </a:rPr>
              <a:t>クラスの修正</a:t>
            </a:r>
            <a:endParaRPr lang="ja-JP" altLang="en-US" sz="4000" dirty="0">
              <a:solidFill>
                <a:schemeClr val="accent2"/>
              </a:solidFill>
              <a:latin typeface="+mj-ea"/>
              <a:ea typeface="+mj-ea"/>
            </a:endParaRPr>
          </a:p>
        </p:txBody>
      </p:sp>
      <p:pic>
        <p:nvPicPr>
          <p:cNvPr id="2" name="図 1"/>
          <p:cNvPicPr>
            <a:picLocks noChangeAspect="1"/>
          </p:cNvPicPr>
          <p:nvPr/>
        </p:nvPicPr>
        <p:blipFill rotWithShape="1">
          <a:blip r:embed="rId2"/>
          <a:srcRect l="24630" t="20668" r="43278" b="20084"/>
          <a:stretch/>
        </p:blipFill>
        <p:spPr>
          <a:xfrm>
            <a:off x="4716016" y="2456892"/>
            <a:ext cx="4176464" cy="4176464"/>
          </a:xfrm>
          <a:prstGeom prst="rect">
            <a:avLst/>
          </a:prstGeom>
          <a:ln>
            <a:solidFill>
              <a:srgbClr val="0000FF"/>
            </a:solidFill>
          </a:ln>
        </p:spPr>
      </p:pic>
      <p:sp>
        <p:nvSpPr>
          <p:cNvPr id="7" name="正方形/長方形 6"/>
          <p:cNvSpPr/>
          <p:nvPr/>
        </p:nvSpPr>
        <p:spPr bwMode="auto">
          <a:xfrm>
            <a:off x="5292080" y="3033792"/>
            <a:ext cx="2808000" cy="216000"/>
          </a:xfrm>
          <a:prstGeom prst="rect">
            <a:avLst/>
          </a:prstGeom>
          <a:noFill/>
          <a:ln w="12700">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Tree>
    <p:extLst>
      <p:ext uri="{BB962C8B-B14F-4D97-AF65-F5344CB8AC3E}">
        <p14:creationId xmlns:p14="http://schemas.microsoft.com/office/powerpoint/2010/main" val="2453374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rotWithShape="1">
          <a:blip r:embed="rId2"/>
          <a:srcRect l="23706" t="11824" r="35346" b="15233"/>
          <a:stretch/>
        </p:blipFill>
        <p:spPr>
          <a:xfrm>
            <a:off x="3851921" y="1805663"/>
            <a:ext cx="5040560" cy="4863697"/>
          </a:xfrm>
          <a:prstGeom prst="rect">
            <a:avLst/>
          </a:prstGeom>
          <a:ln>
            <a:solidFill>
              <a:srgbClr val="0000FF"/>
            </a:solidFill>
          </a:ln>
        </p:spPr>
      </p:pic>
      <p:sp>
        <p:nvSpPr>
          <p:cNvPr id="6" name="タイトル 2"/>
          <p:cNvSpPr txBox="1">
            <a:spLocks/>
          </p:cNvSpPr>
          <p:nvPr/>
        </p:nvSpPr>
        <p:spPr bwMode="auto">
          <a:xfrm>
            <a:off x="251520" y="1412776"/>
            <a:ext cx="8640960" cy="360040"/>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1800" smtClean="0">
                <a:solidFill>
                  <a:schemeClr val="tx1"/>
                </a:solidFill>
                <a:latin typeface="+mn-ea"/>
                <a:ea typeface="+mn-ea"/>
              </a:rPr>
              <a:t>① </a:t>
            </a:r>
            <a:r>
              <a:rPr lang="ja-JP" altLang="en-US" sz="1800">
                <a:solidFill>
                  <a:schemeClr val="tx1"/>
                </a:solidFill>
                <a:latin typeface="+mn-ea"/>
                <a:ea typeface="+mn-ea"/>
              </a:rPr>
              <a:t>同様</a:t>
            </a:r>
            <a:r>
              <a:rPr lang="ja-JP" altLang="en-US" sz="1800" smtClean="0">
                <a:solidFill>
                  <a:schemeClr val="tx1"/>
                </a:solidFill>
                <a:latin typeface="+mn-ea"/>
                <a:ea typeface="+mn-ea"/>
              </a:rPr>
              <a:t>に「</a:t>
            </a:r>
            <a:r>
              <a:rPr lang="en-US" altLang="ja-JP" sz="1800" smtClean="0">
                <a:solidFill>
                  <a:schemeClr val="tx1"/>
                </a:solidFill>
                <a:latin typeface="+mn-ea"/>
                <a:ea typeface="+mn-ea"/>
              </a:rPr>
              <a:t>MovingPlatform</a:t>
            </a:r>
            <a:r>
              <a:rPr lang="ja-JP" altLang="en-US" sz="1800" smtClean="0">
                <a:solidFill>
                  <a:schemeClr val="tx1"/>
                </a:solidFill>
                <a:latin typeface="+mn-ea"/>
                <a:ea typeface="+mn-ea"/>
              </a:rPr>
              <a:t>クラス」のコンストラクタを以下のように修正しよう。</a:t>
            </a:r>
            <a:endParaRPr lang="en-US" altLang="ja-JP" sz="1800" smtClean="0">
              <a:solidFill>
                <a:schemeClr val="tx1"/>
              </a:solidFill>
              <a:latin typeface="+mn-ea"/>
              <a:ea typeface="+mn-ea"/>
            </a:endParaRPr>
          </a:p>
        </p:txBody>
      </p:sp>
      <p:sp>
        <p:nvSpPr>
          <p:cNvPr id="4" name="テキスト ボックス 4"/>
          <p:cNvSpPr txBox="1">
            <a:spLocks noChangeArrowheads="1"/>
          </p:cNvSpPr>
          <p:nvPr/>
        </p:nvSpPr>
        <p:spPr bwMode="auto">
          <a:xfrm>
            <a:off x="901398" y="272842"/>
            <a:ext cx="7353295" cy="707886"/>
          </a:xfrm>
          <a:prstGeom prst="rect">
            <a:avLst/>
          </a:prstGeom>
          <a:noFill/>
          <a:ln w="9525">
            <a:noFill/>
            <a:miter lim="800000"/>
            <a:headEnd/>
            <a:tailEnd/>
          </a:ln>
        </p:spPr>
        <p:txBody>
          <a:bodyPr wrap="none">
            <a:spAutoFit/>
          </a:bodyPr>
          <a:lstStyle/>
          <a:p>
            <a:pPr algn="ctr"/>
            <a:r>
              <a:rPr lang="ja-JP" altLang="en-US" sz="4000" smtClean="0">
                <a:solidFill>
                  <a:schemeClr val="accent2"/>
                </a:solidFill>
                <a:latin typeface="+mj-ea"/>
                <a:ea typeface="+mj-ea"/>
              </a:rPr>
              <a:t>（４） </a:t>
            </a:r>
            <a:r>
              <a:rPr lang="en-US" altLang="ja-JP" sz="4000" smtClean="0">
                <a:solidFill>
                  <a:schemeClr val="accent2"/>
                </a:solidFill>
                <a:latin typeface="+mj-ea"/>
                <a:ea typeface="+mj-ea"/>
              </a:rPr>
              <a:t>MovingPlatform</a:t>
            </a:r>
            <a:r>
              <a:rPr lang="ja-JP" altLang="en-US" sz="4000" smtClean="0">
                <a:solidFill>
                  <a:schemeClr val="accent2"/>
                </a:solidFill>
                <a:latin typeface="+mj-ea"/>
                <a:ea typeface="+mj-ea"/>
              </a:rPr>
              <a:t>クラスの修正</a:t>
            </a:r>
            <a:endParaRPr lang="ja-JP" altLang="en-US" sz="4000" dirty="0">
              <a:solidFill>
                <a:schemeClr val="accent2"/>
              </a:solidFill>
              <a:latin typeface="+mj-ea"/>
              <a:ea typeface="+mj-ea"/>
            </a:endParaRPr>
          </a:p>
        </p:txBody>
      </p:sp>
      <p:sp>
        <p:nvSpPr>
          <p:cNvPr id="7" name="正方形/長方形 6"/>
          <p:cNvSpPr/>
          <p:nvPr/>
        </p:nvSpPr>
        <p:spPr bwMode="auto">
          <a:xfrm>
            <a:off x="4118248" y="2420888"/>
            <a:ext cx="4752528" cy="1224136"/>
          </a:xfrm>
          <a:prstGeom prst="rect">
            <a:avLst/>
          </a:prstGeom>
          <a:noFill/>
          <a:ln w="12700">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Tree>
    <p:extLst>
      <p:ext uri="{BB962C8B-B14F-4D97-AF65-F5344CB8AC3E}">
        <p14:creationId xmlns:p14="http://schemas.microsoft.com/office/powerpoint/2010/main" val="2523118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2"/>
          <p:cNvSpPr txBox="1">
            <a:spLocks/>
          </p:cNvSpPr>
          <p:nvPr/>
        </p:nvSpPr>
        <p:spPr bwMode="auto">
          <a:xfrm>
            <a:off x="251520" y="1412776"/>
            <a:ext cx="8640960" cy="2376264"/>
          </a:xfrm>
          <a:prstGeom prst="rect">
            <a:avLst/>
          </a:prstGeom>
          <a:solidFill>
            <a:schemeClr val="bg1"/>
          </a:solidFill>
          <a:ln>
            <a:solidFill>
              <a:srgbClr val="0000FF"/>
            </a:solidFill>
          </a:ln>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2pPr>
            <a:lvl3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3pPr>
            <a:lvl4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4pPr>
            <a:lvl5pPr algn="ctr" rtl="0" eaLnBrk="0" fontAlgn="base" hangingPunct="0">
              <a:spcBef>
                <a:spcPct val="0"/>
              </a:spcBef>
              <a:spcAft>
                <a:spcPct val="0"/>
              </a:spcAft>
              <a:defRPr kumimoji="1" sz="3300">
                <a:solidFill>
                  <a:srgbClr val="08B7BF"/>
                </a:solidFill>
                <a:latin typeface="Georgia" pitchFamily="18" charset="0"/>
                <a:ea typeface="ＭＳ Ｐゴシック" charset="-128"/>
              </a:defRPr>
            </a:lvl5pPr>
            <a:lvl6pPr marL="457200" algn="ctr" rtl="0" fontAlgn="base">
              <a:spcBef>
                <a:spcPct val="0"/>
              </a:spcBef>
              <a:spcAft>
                <a:spcPct val="0"/>
              </a:spcAft>
              <a:defRPr kumimoji="1" sz="3300">
                <a:solidFill>
                  <a:srgbClr val="08B7BF"/>
                </a:solidFill>
                <a:latin typeface="Georgia" pitchFamily="18" charset="0"/>
                <a:ea typeface="ＭＳ Ｐゴシック" charset="-128"/>
              </a:defRPr>
            </a:lvl6pPr>
            <a:lvl7pPr marL="914400" algn="ctr" rtl="0" fontAlgn="base">
              <a:spcBef>
                <a:spcPct val="0"/>
              </a:spcBef>
              <a:spcAft>
                <a:spcPct val="0"/>
              </a:spcAft>
              <a:defRPr kumimoji="1" sz="3300">
                <a:solidFill>
                  <a:srgbClr val="08B7BF"/>
                </a:solidFill>
                <a:latin typeface="Georgia" pitchFamily="18" charset="0"/>
                <a:ea typeface="ＭＳ Ｐゴシック" charset="-128"/>
              </a:defRPr>
            </a:lvl7pPr>
            <a:lvl8pPr marL="1371600" algn="ctr" rtl="0" fontAlgn="base">
              <a:spcBef>
                <a:spcPct val="0"/>
              </a:spcBef>
              <a:spcAft>
                <a:spcPct val="0"/>
              </a:spcAft>
              <a:defRPr kumimoji="1" sz="3300">
                <a:solidFill>
                  <a:srgbClr val="08B7BF"/>
                </a:solidFill>
                <a:latin typeface="Georgia" pitchFamily="18" charset="0"/>
                <a:ea typeface="ＭＳ Ｐゴシック" charset="-128"/>
              </a:defRPr>
            </a:lvl8pPr>
            <a:lvl9pPr marL="1828800" algn="ctr" rtl="0" fontAlgn="base">
              <a:spcBef>
                <a:spcPct val="0"/>
              </a:spcBef>
              <a:spcAft>
                <a:spcPct val="0"/>
              </a:spcAft>
              <a:defRPr kumimoji="1" sz="3300">
                <a:solidFill>
                  <a:srgbClr val="08B7BF"/>
                </a:solidFill>
                <a:latin typeface="Georgia" pitchFamily="18" charset="0"/>
                <a:ea typeface="ＭＳ Ｐゴシック" charset="-128"/>
              </a:defRPr>
            </a:lvl9pPr>
          </a:lstStyle>
          <a:p>
            <a:pPr algn="l"/>
            <a:r>
              <a:rPr lang="ja-JP" altLang="en-US" sz="1800" smtClean="0">
                <a:solidFill>
                  <a:schemeClr val="tx1"/>
                </a:solidFill>
                <a:latin typeface="+mn-ea"/>
                <a:ea typeface="+mn-ea"/>
              </a:rPr>
              <a:t>② そして「</a:t>
            </a:r>
            <a:r>
              <a:rPr lang="en-US" altLang="ja-JP" sz="1800" smtClean="0">
                <a:solidFill>
                  <a:schemeClr val="tx1"/>
                </a:solidFill>
                <a:latin typeface="+mn-ea"/>
                <a:ea typeface="+mn-ea"/>
              </a:rPr>
              <a:t>MainActivity</a:t>
            </a:r>
            <a:r>
              <a:rPr lang="ja-JP" altLang="en-US" sz="1800" smtClean="0">
                <a:solidFill>
                  <a:schemeClr val="tx1"/>
                </a:solidFill>
                <a:latin typeface="+mn-ea"/>
                <a:ea typeface="+mn-ea"/>
              </a:rPr>
              <a:t>」を以下のように修正しよう。</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これによって、アプリを起動するたびに</a:t>
            </a:r>
            <a:endParaRPr lang="en-US" altLang="ja-JP" sz="1800" smtClean="0">
              <a:solidFill>
                <a:schemeClr val="tx1"/>
              </a:solidFill>
              <a:latin typeface="+mn-ea"/>
              <a:ea typeface="+mn-ea"/>
            </a:endParaRPr>
          </a:p>
          <a:p>
            <a:pPr algn="l"/>
            <a:r>
              <a:rPr lang="ja-JP" altLang="en-US" sz="1800" smtClean="0">
                <a:solidFill>
                  <a:schemeClr val="tx1"/>
                </a:solidFill>
                <a:latin typeface="+mn-ea"/>
                <a:ea typeface="+mn-ea"/>
              </a:rPr>
              <a:t>　　</a:t>
            </a:r>
            <a:r>
              <a:rPr lang="en-US" altLang="ja-JP" sz="1800" smtClean="0">
                <a:solidFill>
                  <a:schemeClr val="tx1"/>
                </a:solidFill>
                <a:latin typeface="+mn-ea"/>
                <a:ea typeface="+mn-ea"/>
              </a:rPr>
              <a:t>movingPlatform</a:t>
            </a:r>
            <a:r>
              <a:rPr lang="ja-JP" altLang="en-US" sz="1800" smtClean="0">
                <a:solidFill>
                  <a:schemeClr val="tx1"/>
                </a:solidFill>
                <a:latin typeface="+mn-ea"/>
                <a:ea typeface="+mn-ea"/>
              </a:rPr>
              <a:t>のｙ座標は、</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２８０</a:t>
            </a:r>
            <a:r>
              <a:rPr lang="en-US" altLang="ja-JP" sz="1800" smtClean="0">
                <a:solidFill>
                  <a:schemeClr val="tx1"/>
                </a:solidFill>
                <a:latin typeface="+mn-ea"/>
                <a:ea typeface="+mn-ea"/>
              </a:rPr>
              <a:t>±</a:t>
            </a:r>
            <a:r>
              <a:rPr lang="ja-JP" altLang="en-US" sz="1800" smtClean="0">
                <a:solidFill>
                  <a:schemeClr val="tx1"/>
                </a:solidFill>
                <a:latin typeface="+mn-ea"/>
                <a:ea typeface="+mn-ea"/>
              </a:rPr>
              <a:t>１０にランダムに変化し、</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ｘ座標も、</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（画面からはみ出ないように）</a:t>
            </a:r>
            <a:endParaRPr lang="en-US" altLang="ja-JP" sz="1800" smtClean="0">
              <a:solidFill>
                <a:schemeClr val="tx1"/>
              </a:solidFill>
              <a:latin typeface="+mn-ea"/>
              <a:ea typeface="+mn-ea"/>
            </a:endParaRPr>
          </a:p>
          <a:p>
            <a:pPr algn="l"/>
            <a:r>
              <a:rPr lang="ja-JP" altLang="en-US" sz="1800">
                <a:solidFill>
                  <a:schemeClr val="tx1"/>
                </a:solidFill>
                <a:latin typeface="+mn-ea"/>
                <a:ea typeface="+mn-ea"/>
              </a:rPr>
              <a:t>　</a:t>
            </a:r>
            <a:r>
              <a:rPr lang="ja-JP" altLang="en-US" sz="1800" smtClean="0">
                <a:solidFill>
                  <a:schemeClr val="tx1"/>
                </a:solidFill>
                <a:latin typeface="+mn-ea"/>
                <a:ea typeface="+mn-ea"/>
              </a:rPr>
              <a:t>　ランダムに変化する。</a:t>
            </a:r>
            <a:endParaRPr lang="en-US" altLang="ja-JP" sz="1800" smtClean="0">
              <a:solidFill>
                <a:schemeClr val="tx1"/>
              </a:solidFill>
              <a:latin typeface="+mn-ea"/>
              <a:ea typeface="+mn-ea"/>
            </a:endParaRPr>
          </a:p>
          <a:p>
            <a:pPr algn="l"/>
            <a:endParaRPr lang="en-US" altLang="ja-JP" sz="1800">
              <a:solidFill>
                <a:schemeClr val="tx1"/>
              </a:solidFill>
              <a:latin typeface="+mn-ea"/>
              <a:ea typeface="+mn-ea"/>
            </a:endParaRPr>
          </a:p>
          <a:p>
            <a:pPr algn="l"/>
            <a:r>
              <a:rPr lang="ja-JP" altLang="en-US" sz="1800" smtClean="0">
                <a:solidFill>
                  <a:schemeClr val="tx1"/>
                </a:solidFill>
                <a:latin typeface="+mn-ea"/>
                <a:ea typeface="+mn-ea"/>
              </a:rPr>
              <a:t>　　</a:t>
            </a:r>
            <a:endParaRPr lang="en-US" altLang="ja-JP" sz="1800" smtClean="0">
              <a:solidFill>
                <a:schemeClr val="tx1"/>
              </a:solidFill>
              <a:latin typeface="+mn-ea"/>
              <a:ea typeface="+mn-ea"/>
            </a:endParaRPr>
          </a:p>
        </p:txBody>
      </p:sp>
      <p:sp>
        <p:nvSpPr>
          <p:cNvPr id="8" name="テキスト ボックス 4"/>
          <p:cNvSpPr txBox="1">
            <a:spLocks noChangeArrowheads="1"/>
          </p:cNvSpPr>
          <p:nvPr/>
        </p:nvSpPr>
        <p:spPr bwMode="auto">
          <a:xfrm>
            <a:off x="901398" y="272842"/>
            <a:ext cx="7353295" cy="707886"/>
          </a:xfrm>
          <a:prstGeom prst="rect">
            <a:avLst/>
          </a:prstGeom>
          <a:noFill/>
          <a:ln w="9525">
            <a:noFill/>
            <a:miter lim="800000"/>
            <a:headEnd/>
            <a:tailEnd/>
          </a:ln>
        </p:spPr>
        <p:txBody>
          <a:bodyPr wrap="none">
            <a:spAutoFit/>
          </a:bodyPr>
          <a:lstStyle/>
          <a:p>
            <a:pPr algn="ctr"/>
            <a:r>
              <a:rPr lang="ja-JP" altLang="en-US" sz="4000" smtClean="0">
                <a:solidFill>
                  <a:schemeClr val="accent2"/>
                </a:solidFill>
                <a:latin typeface="+mj-ea"/>
                <a:ea typeface="+mj-ea"/>
              </a:rPr>
              <a:t>（４） </a:t>
            </a:r>
            <a:r>
              <a:rPr lang="en-US" altLang="ja-JP" sz="4000" smtClean="0">
                <a:solidFill>
                  <a:schemeClr val="accent2"/>
                </a:solidFill>
                <a:latin typeface="+mj-ea"/>
                <a:ea typeface="+mj-ea"/>
              </a:rPr>
              <a:t>MovingPlatform</a:t>
            </a:r>
            <a:r>
              <a:rPr lang="ja-JP" altLang="en-US" sz="4000" smtClean="0">
                <a:solidFill>
                  <a:schemeClr val="accent2"/>
                </a:solidFill>
                <a:latin typeface="+mj-ea"/>
                <a:ea typeface="+mj-ea"/>
              </a:rPr>
              <a:t>クラスの修正</a:t>
            </a:r>
            <a:endParaRPr lang="ja-JP" altLang="en-US" sz="4000" dirty="0">
              <a:solidFill>
                <a:schemeClr val="accent2"/>
              </a:solidFill>
              <a:latin typeface="+mj-ea"/>
              <a:ea typeface="+mj-ea"/>
            </a:endParaRPr>
          </a:p>
        </p:txBody>
      </p:sp>
      <p:pic>
        <p:nvPicPr>
          <p:cNvPr id="3" name="図 2"/>
          <p:cNvPicPr>
            <a:picLocks noChangeAspect="1"/>
          </p:cNvPicPr>
          <p:nvPr/>
        </p:nvPicPr>
        <p:blipFill rotWithShape="1">
          <a:blip r:embed="rId2"/>
          <a:srcRect l="26841" t="20925" r="38125" b="20104"/>
          <a:stretch/>
        </p:blipFill>
        <p:spPr>
          <a:xfrm>
            <a:off x="4232866" y="2420888"/>
            <a:ext cx="4659614" cy="4248472"/>
          </a:xfrm>
          <a:prstGeom prst="rect">
            <a:avLst/>
          </a:prstGeom>
          <a:ln>
            <a:solidFill>
              <a:srgbClr val="0000FF"/>
            </a:solidFill>
          </a:ln>
        </p:spPr>
      </p:pic>
      <p:sp>
        <p:nvSpPr>
          <p:cNvPr id="7" name="正方形/長方形 6"/>
          <p:cNvSpPr/>
          <p:nvPr/>
        </p:nvSpPr>
        <p:spPr bwMode="auto">
          <a:xfrm>
            <a:off x="4554416" y="3213000"/>
            <a:ext cx="3924000" cy="216000"/>
          </a:xfrm>
          <a:prstGeom prst="rect">
            <a:avLst/>
          </a:prstGeom>
          <a:noFill/>
          <a:ln w="12700">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rtlCol="0" anchor="ctr"/>
          <a:lstStyle/>
          <a:p>
            <a:pPr algn="ctr"/>
            <a:endParaRPr kumimoji="1" lang="ja-JP" altLang="en-US"/>
          </a:p>
        </p:txBody>
      </p:sp>
    </p:spTree>
    <p:extLst>
      <p:ext uri="{BB962C8B-B14F-4D97-AF65-F5344CB8AC3E}">
        <p14:creationId xmlns:p14="http://schemas.microsoft.com/office/powerpoint/2010/main" val="26336673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クール">
  <a:themeElements>
    <a:clrScheme name="リゾート">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クール">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ビジネス">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bwMode="auto">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a:spPr>
      <a:bodyPr/>
      <a:lstStyle>
        <a:defPPr>
          <a:defRPr/>
        </a:defPPr>
      </a:lst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4959</TotalTime>
  <Words>431</Words>
  <Application>Microsoft Office PowerPoint</Application>
  <PresentationFormat>画面に合わせる (4:3)</PresentationFormat>
  <Paragraphs>167</Paragraphs>
  <Slides>20</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20</vt:i4>
      </vt:variant>
    </vt:vector>
  </HeadingPairs>
  <TitlesOfParts>
    <vt:vector size="28" baseType="lpstr">
      <vt:lpstr>ＭＳ Ｐゴシック</vt:lpstr>
      <vt:lpstr>ＭＳ Ｐ明朝</vt:lpstr>
      <vt:lpstr>Calibri</vt:lpstr>
      <vt:lpstr>Garamond</vt:lpstr>
      <vt:lpstr>Georgia</vt:lpstr>
      <vt:lpstr>Wingdings</vt:lpstr>
      <vt:lpstr>Wingdings 2</vt:lpstr>
      <vt:lpstr>クール</vt:lpstr>
      <vt:lpstr>Ｊａｖａ</vt:lpstr>
      <vt:lpstr>１．キャラクタをランダムに配置する</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長岡技術科学大学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Ｊａｖａ練習問題 （第２章、第３章）</dc:title>
  <dc:creator>吉田富美男</dc:creator>
  <cp:lastModifiedBy>administrator</cp:lastModifiedBy>
  <cp:revision>474</cp:revision>
  <dcterms:created xsi:type="dcterms:W3CDTF">2005-04-17T07:16:32Z</dcterms:created>
  <dcterms:modified xsi:type="dcterms:W3CDTF">2019-06-11T08:48:10Z</dcterms:modified>
</cp:coreProperties>
</file>