
<file path=[Content_Types].xml><?xml version="1.0" encoding="utf-8"?>
<Types xmlns="http://schemas.openxmlformats.org/package/2006/content-types"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9"/>
  </p:notesMasterIdLst>
  <p:sldIdLst>
    <p:sldId id="267" r:id="rId2"/>
    <p:sldId id="707" r:id="rId3"/>
    <p:sldId id="708" r:id="rId4"/>
    <p:sldId id="709" r:id="rId5"/>
    <p:sldId id="710" r:id="rId6"/>
    <p:sldId id="711" r:id="rId7"/>
    <p:sldId id="712" r:id="rId8"/>
  </p:sldIdLst>
  <p:sldSz cx="9144000" cy="6858000" type="screen4x3"/>
  <p:notesSz cx="6858000" cy="9144000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Garamond" pitchFamily="18" charset="0"/>
        <a:ea typeface="ＭＳ Ｐゴシック" pitchFamily="50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Garamond" pitchFamily="18" charset="0"/>
        <a:ea typeface="ＭＳ Ｐゴシック" pitchFamily="50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Garamond" pitchFamily="18" charset="0"/>
        <a:ea typeface="ＭＳ Ｐゴシック" pitchFamily="50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Garamond" pitchFamily="18" charset="0"/>
        <a:ea typeface="ＭＳ Ｐゴシック" pitchFamily="50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Garamond" pitchFamily="18" charset="0"/>
        <a:ea typeface="ＭＳ Ｐゴシック" pitchFamily="50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Garamond" pitchFamily="18" charset="0"/>
        <a:ea typeface="ＭＳ Ｐゴシック" pitchFamily="50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Garamond" pitchFamily="18" charset="0"/>
        <a:ea typeface="ＭＳ Ｐゴシック" pitchFamily="50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Garamond" pitchFamily="18" charset="0"/>
        <a:ea typeface="ＭＳ Ｐゴシック" pitchFamily="50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Garamond" pitchFamily="18" charset="0"/>
        <a:ea typeface="ＭＳ Ｐゴシック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99FF"/>
    <a:srgbClr val="00FF00"/>
    <a:srgbClr val="00FFFF"/>
    <a:srgbClr val="FFCCFF"/>
    <a:srgbClr val="99FF99"/>
    <a:srgbClr val="008000"/>
    <a:srgbClr val="FFFF99"/>
    <a:srgbClr val="6633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C9C9CC-2AB9-4AF2-9DA6-B58EE9D00C39}" type="datetimeFigureOut">
              <a:rPr kumimoji="1" lang="ja-JP" altLang="en-US" smtClean="0"/>
              <a:t>2019/6/5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028499-C47C-48C6-AFC8-CC095282A1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3033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19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5" name="正方形/長方形 20"/>
          <p:cNvSpPr>
            <a:spLocks noChangeArrowheads="1"/>
          </p:cNvSpPr>
          <p:nvPr/>
        </p:nvSpPr>
        <p:spPr bwMode="white">
          <a:xfrm>
            <a:off x="8991600" y="3175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6" name="正方形/長方形 21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7" name="正方形/長方形 23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10" name="正方形/長方形 9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>
              <a:ea typeface="ＭＳ Ｐゴシック" charset="-128"/>
            </a:endParaRPr>
          </a:p>
        </p:txBody>
      </p:sp>
      <p:sp>
        <p:nvSpPr>
          <p:cNvPr id="11" name="直線コネクタ 10"/>
          <p:cNvSpPr>
            <a:spLocks noChangeShapeType="1"/>
          </p:cNvSpPr>
          <p:nvPr/>
        </p:nvSpPr>
        <p:spPr bwMode="auto">
          <a:xfrm>
            <a:off x="155575" y="241935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>
              <a:ea typeface="ＭＳ Ｐゴシック" charset="-128"/>
            </a:endParaRPr>
          </a:p>
        </p:txBody>
      </p:sp>
      <p:sp>
        <p:nvSpPr>
          <p:cNvPr id="12" name="正方形/長方形 11"/>
          <p:cNvSpPr>
            <a:spLocks noChangeArrowheads="1"/>
          </p:cNvSpPr>
          <p:nvPr/>
        </p:nvSpPr>
        <p:spPr bwMode="auto">
          <a:xfrm>
            <a:off x="152400" y="15240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 dirty="0">
              <a:ea typeface="ＭＳ Ｐゴシック" charset="-128"/>
            </a:endParaRPr>
          </a:p>
        </p:txBody>
      </p:sp>
      <p:sp>
        <p:nvSpPr>
          <p:cNvPr id="13" name="円/楕円 12"/>
          <p:cNvSpPr/>
          <p:nvPr/>
        </p:nvSpPr>
        <p:spPr>
          <a:xfrm>
            <a:off x="4267200" y="211455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14" name="円/楕円 13"/>
          <p:cNvSpPr/>
          <p:nvPr/>
        </p:nvSpPr>
        <p:spPr>
          <a:xfrm>
            <a:off x="4362450" y="2209800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ja-JP" altLang="en-US" smtClean="0"/>
              <a:t>マスタ サブタイトルの書式設定</a:t>
            </a:r>
            <a:endParaRPr lang="en-US"/>
          </a:p>
        </p:txBody>
      </p:sp>
      <p:sp>
        <p:nvSpPr>
          <p:cNvPr id="8" name="タイトル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15" name="日付プレースホルダ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6" name="フッター プレースホル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7" name="スライド番号プレースホルダ 28"/>
          <p:cNvSpPr>
            <a:spLocks noGrp="1"/>
          </p:cNvSpPr>
          <p:nvPr>
            <p:ph type="sldNum" sz="quarter" idx="12"/>
          </p:nvPr>
        </p:nvSpPr>
        <p:spPr>
          <a:xfrm>
            <a:off x="4343400" y="219868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9880DED8-8FCF-4E3A-BE5E-566BBD93738F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9460565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756BCA-FEB8-4E9C-BC01-254D7C959869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7864355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縦書きテキスト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19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5" name="正方形/長方形 20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6" name="正方形/長方形 21"/>
          <p:cNvSpPr>
            <a:spLocks noChangeArrowheads="1"/>
          </p:cNvSpPr>
          <p:nvPr/>
        </p:nvSpPr>
        <p:spPr bwMode="white">
          <a:xfrm>
            <a:off x="0" y="0"/>
            <a:ext cx="9144000" cy="1555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7" name="正方形/長方形 23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8" name="正方形/長方形 7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>
              <a:ea typeface="ＭＳ Ｐゴシック" charset="-128"/>
            </a:endParaRPr>
          </a:p>
        </p:txBody>
      </p:sp>
      <p:sp>
        <p:nvSpPr>
          <p:cNvPr id="9" name="正方形/長方形 8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 dirty="0">
              <a:ea typeface="ＭＳ Ｐゴシック" charset="-128"/>
            </a:endParaRPr>
          </a:p>
        </p:txBody>
      </p:sp>
      <p:sp>
        <p:nvSpPr>
          <p:cNvPr id="10" name="直線コネクタ 9"/>
          <p:cNvSpPr>
            <a:spLocks noChangeShapeType="1"/>
          </p:cNvSpPr>
          <p:nvPr/>
        </p:nvSpPr>
        <p:spPr bwMode="auto">
          <a:xfrm rot="5400000">
            <a:off x="4021137" y="3278188"/>
            <a:ext cx="6245225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>
              <a:ea typeface="ＭＳ Ｐゴシック" charset="-128"/>
            </a:endParaRPr>
          </a:p>
        </p:txBody>
      </p:sp>
      <p:sp>
        <p:nvSpPr>
          <p:cNvPr id="11" name="円/楕円 10"/>
          <p:cNvSpPr/>
          <p:nvPr/>
        </p:nvSpPr>
        <p:spPr>
          <a:xfrm>
            <a:off x="6838950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12" name="円/楕円 11"/>
          <p:cNvSpPr/>
          <p:nvPr/>
        </p:nvSpPr>
        <p:spPr>
          <a:xfrm>
            <a:off x="6934200" y="3021013"/>
            <a:ext cx="420688" cy="41910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13" name="スライド番号プレースホルダ 5"/>
          <p:cNvSpPr>
            <a:spLocks noGrp="1"/>
          </p:cNvSpPr>
          <p:nvPr>
            <p:ph type="sldNum" sz="quarter" idx="10"/>
          </p:nvPr>
        </p:nvSpPr>
        <p:spPr>
          <a:xfrm>
            <a:off x="6915150" y="3009900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843363-EF30-4B6B-B13D-DE7D0B642C7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14" name="日付プレースホルダ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5" name="フッター プレースホルダ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8583877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8" name="コンテンツ プレースホルダ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>
            <a:off x="4362450" y="1027113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F6BF4D-141C-4847-A172-A48869BF10A6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5575670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1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5" name="正方形/長方形 20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6" name="正方形/長方形 21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7" name="正方形/長方形 23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8" name="正方形/長方形 24"/>
          <p:cNvSpPr>
            <a:spLocks noChangeArrowheads="1"/>
          </p:cNvSpPr>
          <p:nvPr/>
        </p:nvSpPr>
        <p:spPr bwMode="white">
          <a:xfrm>
            <a:off x="152400" y="2286000"/>
            <a:ext cx="8832850" cy="304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9" name="正方形/長方形 25"/>
          <p:cNvSpPr>
            <a:spLocks noChangeArrowheads="1"/>
          </p:cNvSpPr>
          <p:nvPr/>
        </p:nvSpPr>
        <p:spPr bwMode="auto">
          <a:xfrm>
            <a:off x="155575" y="142875"/>
            <a:ext cx="8832850" cy="21399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10" name="正方形/長方形 9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>
              <a:ea typeface="ＭＳ Ｐゴシック" charset="-128"/>
            </a:endParaRPr>
          </a:p>
        </p:txBody>
      </p:sp>
      <p:sp>
        <p:nvSpPr>
          <p:cNvPr id="11" name="正方形/長方形 10"/>
          <p:cNvSpPr>
            <a:spLocks noChangeArrowheads="1"/>
          </p:cNvSpPr>
          <p:nvPr/>
        </p:nvSpPr>
        <p:spPr bwMode="auto">
          <a:xfrm>
            <a:off x="152400" y="15240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 dirty="0">
              <a:ea typeface="ＭＳ Ｐゴシック" charset="-128"/>
            </a:endParaRPr>
          </a:p>
        </p:txBody>
      </p:sp>
      <p:sp>
        <p:nvSpPr>
          <p:cNvPr id="12" name="直線コネクタ 11"/>
          <p:cNvSpPr>
            <a:spLocks noChangeShapeType="1"/>
          </p:cNvSpPr>
          <p:nvPr/>
        </p:nvSpPr>
        <p:spPr bwMode="auto">
          <a:xfrm>
            <a:off x="152400" y="243840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>
              <a:ea typeface="ＭＳ Ｐゴシック" charset="-128"/>
            </a:endParaRPr>
          </a:p>
        </p:txBody>
      </p:sp>
      <p:sp>
        <p:nvSpPr>
          <p:cNvPr id="13" name="円/楕円 12"/>
          <p:cNvSpPr/>
          <p:nvPr/>
        </p:nvSpPr>
        <p:spPr>
          <a:xfrm>
            <a:off x="4267200" y="211455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14" name="円/楕円 13"/>
          <p:cNvSpPr/>
          <p:nvPr/>
        </p:nvSpPr>
        <p:spPr>
          <a:xfrm>
            <a:off x="4362450" y="2209800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15" name="フッター プレースホル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6" name="日付プレースホルダ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7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>
            <a:off x="4343400" y="219868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FC720E15-D2F6-433B-B9BE-22F566D5109E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6558978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線コネクタ 19"/>
          <p:cNvSpPr>
            <a:spLocks noChangeShapeType="1"/>
          </p:cNvSpPr>
          <p:nvPr/>
        </p:nvSpPr>
        <p:spPr bwMode="auto">
          <a:xfrm flipV="1">
            <a:off x="4562475" y="1576388"/>
            <a:ext cx="9525" cy="4818062"/>
          </a:xfrm>
          <a:prstGeom prst="line">
            <a:avLst/>
          </a:prstGeom>
          <a:noFill/>
          <a:ln w="9525" algn="ctr">
            <a:solidFill>
              <a:schemeClr val="tx2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10" name="コンテンツ プレースホルダ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12" name="コンテンツ プレースホルダ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6" name="日付プレースホルダ 4"/>
          <p:cNvSpPr>
            <a:spLocks noGrp="1"/>
          </p:cNvSpPr>
          <p:nvPr>
            <p:ph type="dt" sz="half" idx="10"/>
          </p:nvPr>
        </p:nvSpPr>
        <p:spPr>
          <a:xfrm>
            <a:off x="5791200" y="6410325"/>
            <a:ext cx="30448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E86A5C-06D9-4094-83E9-4BABC9207D1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089703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較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線コネクタ 19"/>
          <p:cNvSpPr>
            <a:spLocks noChangeShapeType="1"/>
          </p:cNvSpPr>
          <p:nvPr/>
        </p:nvSpPr>
        <p:spPr bwMode="auto">
          <a:xfrm flipV="1">
            <a:off x="4572000" y="2200275"/>
            <a:ext cx="0" cy="4187825"/>
          </a:xfrm>
          <a:prstGeom prst="line">
            <a:avLst/>
          </a:prstGeom>
          <a:noFill/>
          <a:ln w="9525" algn="ctr">
            <a:solidFill>
              <a:schemeClr val="tx2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8" name="正方形/長方形 20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9" name="正方形/長方形 21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10" name="正方形/長方形 23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11" name="正方形/長方形 24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12" name="正方形/長方形 11"/>
          <p:cNvSpPr/>
          <p:nvPr/>
        </p:nvSpPr>
        <p:spPr>
          <a:xfrm>
            <a:off x="152400" y="1371600"/>
            <a:ext cx="8832850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13" name="正方形/長方形 12"/>
          <p:cNvSpPr>
            <a:spLocks noChangeArrowheads="1"/>
          </p:cNvSpPr>
          <p:nvPr/>
        </p:nvSpPr>
        <p:spPr bwMode="auto">
          <a:xfrm>
            <a:off x="146050" y="6391275"/>
            <a:ext cx="8832850" cy="31115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>
              <a:ea typeface="ＭＳ Ｐゴシック" charset="-128"/>
            </a:endParaRPr>
          </a:p>
        </p:txBody>
      </p:sp>
      <p:sp>
        <p:nvSpPr>
          <p:cNvPr id="14" name="直線コネクタ 13"/>
          <p:cNvSpPr>
            <a:spLocks noChangeShapeType="1"/>
          </p:cNvSpPr>
          <p:nvPr/>
        </p:nvSpPr>
        <p:spPr bwMode="auto">
          <a:xfrm>
            <a:off x="152400" y="1279525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>
              <a:ea typeface="ＭＳ Ｐゴシック" charset="-128"/>
            </a:endParaRPr>
          </a:p>
        </p:txBody>
      </p:sp>
      <p:sp>
        <p:nvSpPr>
          <p:cNvPr id="15" name="正方形/長方形 14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 dirty="0">
              <a:ea typeface="ＭＳ Ｐゴシック" charset="-128"/>
            </a:endParaRPr>
          </a:p>
        </p:txBody>
      </p:sp>
      <p:sp>
        <p:nvSpPr>
          <p:cNvPr id="16" name="円/楕円 15"/>
          <p:cNvSpPr/>
          <p:nvPr/>
        </p:nvSpPr>
        <p:spPr>
          <a:xfrm>
            <a:off x="4267200" y="955675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17" name="円/楕円 16"/>
          <p:cNvSpPr/>
          <p:nvPr/>
        </p:nvSpPr>
        <p:spPr>
          <a:xfrm>
            <a:off x="4362450" y="1050925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24" name="コンテンツ プレースホルダ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26" name="コンテンツ プレースホルダ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23" name="タイトル 2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18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9" name="フッター プレースホルダ 7"/>
          <p:cNvSpPr>
            <a:spLocks noGrp="1"/>
          </p:cNvSpPr>
          <p:nvPr>
            <p:ph type="ftr" sz="quarter" idx="11"/>
          </p:nvPr>
        </p:nvSpPr>
        <p:spPr>
          <a:xfrm>
            <a:off x="304800" y="6410325"/>
            <a:ext cx="3581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0" name="スライド番号プレースホルダ 8"/>
          <p:cNvSpPr>
            <a:spLocks noGrp="1"/>
          </p:cNvSpPr>
          <p:nvPr>
            <p:ph type="sldNum" sz="quarter" idx="12"/>
          </p:nvPr>
        </p:nvSpPr>
        <p:spPr>
          <a:xfrm>
            <a:off x="4343400" y="1042988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D1CEF12C-9E88-4972-98DF-D1BE2A2911B0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2623086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>
          <a:xfrm>
            <a:off x="4343400" y="1036638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308A31-2FF3-4499-A0DC-415FA207571D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717174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9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3" name="正方形/長方形 20"/>
          <p:cNvSpPr>
            <a:spLocks noChangeArrowheads="1"/>
          </p:cNvSpPr>
          <p:nvPr/>
        </p:nvSpPr>
        <p:spPr bwMode="white">
          <a:xfrm>
            <a:off x="0" y="0"/>
            <a:ext cx="9144000" cy="1555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4" name="正方形/長方形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5" name="正方形/長方形 23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6" name="正方形/長方形 5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>
              <a:ea typeface="ＭＳ Ｐゴシック" charset="-128"/>
            </a:endParaRPr>
          </a:p>
        </p:txBody>
      </p:sp>
      <p:sp>
        <p:nvSpPr>
          <p:cNvPr id="7" name="正方形/長方形 6"/>
          <p:cNvSpPr>
            <a:spLocks noChangeArrowheads="1"/>
          </p:cNvSpPr>
          <p:nvPr/>
        </p:nvSpPr>
        <p:spPr bwMode="auto">
          <a:xfrm>
            <a:off x="152400" y="15875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 dirty="0">
              <a:ea typeface="ＭＳ Ｐゴシック" charset="-128"/>
            </a:endParaRPr>
          </a:p>
        </p:txBody>
      </p:sp>
      <p:sp>
        <p:nvSpPr>
          <p:cNvPr id="8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" name="スライド番号プレースホルダ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C2D6F23D-3F14-470E-996A-524A1C9DDFA4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97195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>
            <a:spLocks noChangeArrowheads="1"/>
          </p:cNvSpPr>
          <p:nvPr/>
        </p:nvSpPr>
        <p:spPr bwMode="auto">
          <a:xfrm>
            <a:off x="152400" y="152400"/>
            <a:ext cx="8832850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>
              <a:ea typeface="ＭＳ Ｐゴシック" charset="-128"/>
            </a:endParaRPr>
          </a:p>
        </p:txBody>
      </p:sp>
      <p:sp>
        <p:nvSpPr>
          <p:cNvPr id="6" name="正方形/長方形 20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7" name="正方形/長方形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8" name="正方形/長方形 23"/>
          <p:cNvSpPr>
            <a:spLocks noChangeArrowheads="1"/>
          </p:cNvSpPr>
          <p:nvPr/>
        </p:nvSpPr>
        <p:spPr bwMode="white">
          <a:xfrm>
            <a:off x="0" y="0"/>
            <a:ext cx="9144000" cy="1190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9" name="正方形/長方形 24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10" name="正方形/長方形 9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11" name="正方形/長方形 10"/>
          <p:cNvSpPr>
            <a:spLocks noChangeArrowheads="1"/>
          </p:cNvSpPr>
          <p:nvPr/>
        </p:nvSpPr>
        <p:spPr bwMode="auto">
          <a:xfrm>
            <a:off x="152400" y="15240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 dirty="0">
              <a:ea typeface="ＭＳ Ｐゴシック" charset="-128"/>
            </a:endParaRPr>
          </a:p>
        </p:txBody>
      </p:sp>
      <p:sp>
        <p:nvSpPr>
          <p:cNvPr id="12" name="直線コネクタ 11"/>
          <p:cNvSpPr>
            <a:spLocks noChangeShapeType="1"/>
          </p:cNvSpPr>
          <p:nvPr/>
        </p:nvSpPr>
        <p:spPr bwMode="auto">
          <a:xfrm>
            <a:off x="152400" y="53340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>
              <a:ea typeface="ＭＳ Ｐゴシック" charset="-128"/>
            </a:endParaRPr>
          </a:p>
        </p:txBody>
      </p:sp>
      <p:sp>
        <p:nvSpPr>
          <p:cNvPr id="13" name="円/楕円 12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14" name="円/楕円 13"/>
          <p:cNvSpPr/>
          <p:nvPr/>
        </p:nvSpPr>
        <p:spPr>
          <a:xfrm>
            <a:off x="1390650" y="323850"/>
            <a:ext cx="419100" cy="41910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15" name="正方形/長方形 14"/>
          <p:cNvSpPr>
            <a:spLocks noChangeArrowheads="1"/>
          </p:cNvSpPr>
          <p:nvPr/>
        </p:nvSpPr>
        <p:spPr bwMode="auto">
          <a:xfrm>
            <a:off x="149225" y="6388100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>
              <a:ea typeface="ＭＳ Ｐゴシック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20" name="コンテンツ プレースホルダ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16" name="スライド番号プレースホルダ 6"/>
          <p:cNvSpPr>
            <a:spLocks noGrp="1"/>
          </p:cNvSpPr>
          <p:nvPr>
            <p:ph type="sldNum" sz="quarter" idx="10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8710C67D-1DF5-49DC-80E0-48CD57150C6B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17" name="日付プレースホルダ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8" name="フッター プレースホルダ 5"/>
          <p:cNvSpPr>
            <a:spLocks noGrp="1"/>
          </p:cNvSpPr>
          <p:nvPr>
            <p:ph type="ftr" sz="quarter" idx="12"/>
          </p:nvPr>
        </p:nvSpPr>
        <p:spPr>
          <a:xfrm>
            <a:off x="301625" y="6410325"/>
            <a:ext cx="3382963" cy="3667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292999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線コネクタ 4"/>
          <p:cNvSpPr>
            <a:spLocks noChangeShapeType="1"/>
          </p:cNvSpPr>
          <p:nvPr/>
        </p:nvSpPr>
        <p:spPr bwMode="auto">
          <a:xfrm>
            <a:off x="152400" y="53340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>
              <a:ea typeface="ＭＳ Ｐゴシック" charset="-128"/>
            </a:endParaRPr>
          </a:p>
        </p:txBody>
      </p:sp>
      <p:sp>
        <p:nvSpPr>
          <p:cNvPr id="6" name="正方形/長方形 20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7" name="正方形/長方形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8" name="正方形/長方形 23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9" name="正方形/長方形 24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10" name="正方形/長方形 9"/>
          <p:cNvSpPr>
            <a:spLocks noChangeArrowheads="1"/>
          </p:cNvSpPr>
          <p:nvPr/>
        </p:nvSpPr>
        <p:spPr bwMode="auto">
          <a:xfrm>
            <a:off x="152400" y="152400"/>
            <a:ext cx="8832850" cy="301625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>
              <a:ea typeface="ＭＳ Ｐゴシック" charset="-128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12" name="正方形/長方形 11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 dirty="0">
              <a:ea typeface="ＭＳ Ｐゴシック" charset="-128"/>
            </a:endParaRPr>
          </a:p>
        </p:txBody>
      </p:sp>
      <p:sp>
        <p:nvSpPr>
          <p:cNvPr id="13" name="円/楕円 12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14" name="円/楕円 13"/>
          <p:cNvSpPr/>
          <p:nvPr/>
        </p:nvSpPr>
        <p:spPr>
          <a:xfrm>
            <a:off x="1390650" y="323850"/>
            <a:ext cx="419100" cy="41910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15" name="正方形/長方形 14"/>
          <p:cNvSpPr>
            <a:spLocks noChangeArrowheads="1"/>
          </p:cNvSpPr>
          <p:nvPr/>
        </p:nvSpPr>
        <p:spPr bwMode="auto">
          <a:xfrm>
            <a:off x="149225" y="6388100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>
              <a:ea typeface="ＭＳ Ｐゴシック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ja-JP" altLang="en-US" noProof="0" smtClean="0"/>
              <a:t>アイコンをクリックして図を追加</a:t>
            </a:r>
            <a:endParaRPr lang="en-US" noProof="0" dirty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16" name="スライド番号プレースホルダ 6"/>
          <p:cNvSpPr>
            <a:spLocks noGrp="1"/>
          </p:cNvSpPr>
          <p:nvPr>
            <p:ph type="sldNum" sz="quarter" idx="10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B4536D-7908-4F3E-A13A-0300BA0E8586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17" name="日付プレースホルダ 4"/>
          <p:cNvSpPr>
            <a:spLocks noGrp="1"/>
          </p:cNvSpPr>
          <p:nvPr>
            <p:ph type="dt" sz="half" idx="11"/>
          </p:nvPr>
        </p:nvSpPr>
        <p:spPr>
          <a:xfrm>
            <a:off x="5788025" y="6405563"/>
            <a:ext cx="30448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8" name="フッター プレースホルダ 5"/>
          <p:cNvSpPr>
            <a:spLocks noGrp="1"/>
          </p:cNvSpPr>
          <p:nvPr>
            <p:ph type="ftr" sz="quarter" idx="12"/>
          </p:nvPr>
        </p:nvSpPr>
        <p:spPr>
          <a:xfrm>
            <a:off x="301625" y="6410325"/>
            <a:ext cx="3584575" cy="3667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466051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正方形/長方形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1027" name="正方形/長方形 15"/>
          <p:cNvSpPr>
            <a:spLocks noChangeArrowheads="1"/>
          </p:cNvSpPr>
          <p:nvPr/>
        </p:nvSpPr>
        <p:spPr bwMode="white">
          <a:xfrm>
            <a:off x="0" y="0"/>
            <a:ext cx="9144000" cy="13938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1028" name="正方形/長方形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1029" name="正方形/長方形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9" name="正方形/長方形 8"/>
          <p:cNvSpPr>
            <a:spLocks noChangeArrowheads="1"/>
          </p:cNvSpPr>
          <p:nvPr/>
        </p:nvSpPr>
        <p:spPr bwMode="auto">
          <a:xfrm>
            <a:off x="149225" y="6388100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>
              <a:ea typeface="ＭＳ Ｐゴシック" charset="-128"/>
            </a:endParaRPr>
          </a:p>
        </p:txBody>
      </p:sp>
      <p:sp>
        <p:nvSpPr>
          <p:cNvPr id="14" name="日付プレースホルダ 13"/>
          <p:cNvSpPr>
            <a:spLocks noGrp="1"/>
          </p:cNvSpPr>
          <p:nvPr>
            <p:ph type="dt" sz="half" idx="2"/>
          </p:nvPr>
        </p:nvSpPr>
        <p:spPr>
          <a:xfrm>
            <a:off x="5791200" y="6405563"/>
            <a:ext cx="3044825" cy="3651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3"/>
          </p:nvPr>
        </p:nvSpPr>
        <p:spPr>
          <a:xfrm>
            <a:off x="304800" y="6410325"/>
            <a:ext cx="3581400" cy="366713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" name="正方形/長方形 7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 dirty="0">
              <a:ea typeface="ＭＳ Ｐゴシック" charset="-128"/>
            </a:endParaRPr>
          </a:p>
        </p:txBody>
      </p:sp>
      <p:sp>
        <p:nvSpPr>
          <p:cNvPr id="10" name="直線コネクタ 9"/>
          <p:cNvSpPr>
            <a:spLocks noChangeShapeType="1"/>
          </p:cNvSpPr>
          <p:nvPr/>
        </p:nvSpPr>
        <p:spPr bwMode="auto">
          <a:xfrm>
            <a:off x="152400" y="1276350"/>
            <a:ext cx="8832850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>
              <a:ea typeface="ＭＳ Ｐゴシック" charset="-128"/>
            </a:endParaRPr>
          </a:p>
        </p:txBody>
      </p:sp>
      <p:sp>
        <p:nvSpPr>
          <p:cNvPr id="12" name="円/楕円 11"/>
          <p:cNvSpPr/>
          <p:nvPr/>
        </p:nvSpPr>
        <p:spPr>
          <a:xfrm>
            <a:off x="4267200" y="955675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15" name="円/楕円 14"/>
          <p:cNvSpPr/>
          <p:nvPr/>
        </p:nvSpPr>
        <p:spPr>
          <a:xfrm>
            <a:off x="4362450" y="1050925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23" name="スライド番号プレースホルダ 22"/>
          <p:cNvSpPr>
            <a:spLocks noGrp="1"/>
          </p:cNvSpPr>
          <p:nvPr>
            <p:ph type="sldNum" sz="quarter" idx="4"/>
          </p:nvPr>
        </p:nvSpPr>
        <p:spPr>
          <a:xfrm>
            <a:off x="4343400" y="1039813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  <a:ea typeface="ＭＳ Ｐゴシック" charset="-128"/>
              </a:defRPr>
            </a:lvl1pPr>
          </a:lstStyle>
          <a:p>
            <a:pPr>
              <a:defRPr/>
            </a:pPr>
            <a:fld id="{2BB83B54-21EC-459D-B847-D274109D18E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1038" name="タイトル プレースホルダ 21"/>
          <p:cNvSpPr>
            <a:spLocks noGrp="1"/>
          </p:cNvSpPr>
          <p:nvPr>
            <p:ph type="title"/>
          </p:nvPr>
        </p:nvSpPr>
        <p:spPr bwMode="auto">
          <a:xfrm>
            <a:off x="301625" y="228600"/>
            <a:ext cx="8534400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タイトルの書式設定</a:t>
            </a:r>
            <a:endParaRPr lang="en-US" smtClean="0"/>
          </a:p>
        </p:txBody>
      </p:sp>
      <p:sp>
        <p:nvSpPr>
          <p:cNvPr id="1039" name="テキスト プレースホルダ 12"/>
          <p:cNvSpPr>
            <a:spLocks noGrp="1"/>
          </p:cNvSpPr>
          <p:nvPr>
            <p:ph type="body" idx="1"/>
          </p:nvPr>
        </p:nvSpPr>
        <p:spPr bwMode="auto">
          <a:xfrm>
            <a:off x="301625" y="1524000"/>
            <a:ext cx="8534400" cy="459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6" r:id="rId1"/>
    <p:sldLayoutId id="2147483987" r:id="rId2"/>
    <p:sldLayoutId id="2147483988" r:id="rId3"/>
    <p:sldLayoutId id="2147483989" r:id="rId4"/>
    <p:sldLayoutId id="2147483990" r:id="rId5"/>
    <p:sldLayoutId id="2147483991" r:id="rId6"/>
    <p:sldLayoutId id="2147483992" r:id="rId7"/>
    <p:sldLayoutId id="2147483993" r:id="rId8"/>
    <p:sldLayoutId id="2147483994" r:id="rId9"/>
    <p:sldLayoutId id="2147483995" r:id="rId10"/>
    <p:sldLayoutId id="2147483996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300" kern="1200">
          <a:solidFill>
            <a:srgbClr val="08B7BF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300">
          <a:solidFill>
            <a:srgbClr val="08B7BF"/>
          </a:solidFill>
          <a:latin typeface="Georgia" pitchFamily="18" charset="0"/>
          <a:ea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300">
          <a:solidFill>
            <a:srgbClr val="08B7BF"/>
          </a:solidFill>
          <a:latin typeface="Georgia" pitchFamily="18" charset="0"/>
          <a:ea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300">
          <a:solidFill>
            <a:srgbClr val="08B7BF"/>
          </a:solidFill>
          <a:latin typeface="Georgia" pitchFamily="18" charset="0"/>
          <a:ea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300">
          <a:solidFill>
            <a:srgbClr val="08B7BF"/>
          </a:solidFill>
          <a:latin typeface="Georgia" pitchFamily="18" charset="0"/>
          <a:ea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3300">
          <a:solidFill>
            <a:srgbClr val="08B7BF"/>
          </a:solidFill>
          <a:latin typeface="Georgia" pitchFamily="18" charset="0"/>
          <a:ea typeface="ＭＳ Ｐゴシック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3300">
          <a:solidFill>
            <a:srgbClr val="08B7BF"/>
          </a:solidFill>
          <a:latin typeface="Georgia" pitchFamily="18" charset="0"/>
          <a:ea typeface="ＭＳ Ｐゴシック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3300">
          <a:solidFill>
            <a:srgbClr val="08B7BF"/>
          </a:solidFill>
          <a:latin typeface="Georgia" pitchFamily="18" charset="0"/>
          <a:ea typeface="ＭＳ Ｐゴシック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3300">
          <a:solidFill>
            <a:srgbClr val="08B7BF"/>
          </a:solidFill>
          <a:latin typeface="Georgia" pitchFamily="18" charset="0"/>
          <a:ea typeface="ＭＳ Ｐゴシック" charset="-128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"/>
        <a:defRPr kumimoji="1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75000"/>
        <a:buFont typeface="Wingdings 2" pitchFamily="18" charset="2"/>
        <a:buChar char="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70000"/>
        <a:buFont typeface="Wingdings" pitchFamily="2" charset="2"/>
        <a:buChar char=""/>
        <a:defRPr kumimoji="1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ct val="20000"/>
        </a:spcBef>
        <a:spcAft>
          <a:spcPct val="0"/>
        </a:spcAft>
        <a:buClr>
          <a:srgbClr val="7CCA62"/>
        </a:buClr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1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770438"/>
            <a:ext cx="6400800" cy="1444625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ja-JP" altLang="en-US" sz="2400" smtClean="0"/>
              <a:t>令和 元 年 ６ 月 １３ 日</a:t>
            </a:r>
            <a:r>
              <a:rPr lang="ja-JP" altLang="en-US" sz="2400" dirty="0" smtClean="0"/>
              <a:t>（木）</a:t>
            </a:r>
            <a:endParaRPr lang="ja-JP" altLang="en-US" sz="2400" dirty="0"/>
          </a:p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ja-JP" altLang="en-US" sz="2400" dirty="0"/>
          </a:p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ja-JP" altLang="en-US" sz="2400" dirty="0" smtClean="0"/>
              <a:t>情報・経営システム工学専攻</a:t>
            </a:r>
            <a:r>
              <a:rPr lang="ja-JP" altLang="en-US" sz="2400" dirty="0"/>
              <a:t>　吉田</a:t>
            </a: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196975"/>
            <a:ext cx="7772400" cy="791865"/>
          </a:xfrm>
        </p:spPr>
        <p:txBody>
          <a:bodyPr/>
          <a:lstStyle/>
          <a:p>
            <a:pPr eaLnBrk="1" hangingPunct="1"/>
            <a:r>
              <a:rPr lang="ja-JP" altLang="en-US" sz="4800" dirty="0" smtClean="0"/>
              <a:t>Ｊａｖａ</a:t>
            </a:r>
            <a:endParaRPr lang="ja-JP" altLang="en-US" sz="4800" dirty="0" smtClean="0">
              <a:latin typeface="+mn-ea"/>
              <a:ea typeface="+mn-ea"/>
            </a:endParaRPr>
          </a:p>
        </p:txBody>
      </p:sp>
      <p:sp>
        <p:nvSpPr>
          <p:cNvPr id="13316" name="テキスト ボックス 3"/>
          <p:cNvSpPr txBox="1">
            <a:spLocks noChangeArrowheads="1"/>
          </p:cNvSpPr>
          <p:nvPr/>
        </p:nvSpPr>
        <p:spPr bwMode="auto">
          <a:xfrm>
            <a:off x="3367027" y="344488"/>
            <a:ext cx="241604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ja-JP" altLang="en-US" dirty="0" smtClean="0"/>
              <a:t>情報</a:t>
            </a:r>
            <a:r>
              <a:rPr lang="ja-JP" altLang="en-US" dirty="0"/>
              <a:t>システム工学</a:t>
            </a:r>
            <a:r>
              <a:rPr lang="ja-JP" altLang="en-US" dirty="0" smtClean="0"/>
              <a:t>実験</a:t>
            </a:r>
            <a:endParaRPr lang="ja-JP" altLang="en-US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3568" y="3140968"/>
            <a:ext cx="7772400" cy="100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2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9pPr>
          </a:lstStyle>
          <a:p>
            <a:pPr eaLnBrk="1" hangingPunct="1"/>
            <a:r>
              <a:rPr lang="ja-JP" altLang="en-US" sz="4800" dirty="0" smtClean="0">
                <a:latin typeface="+mn-ea"/>
                <a:ea typeface="+mn-ea"/>
              </a:rPr>
              <a:t>（</a:t>
            </a:r>
            <a:r>
              <a:rPr lang="en-US" altLang="ja-JP" sz="4800" dirty="0" smtClean="0">
                <a:latin typeface="+mn-ea"/>
                <a:ea typeface="+mn-ea"/>
              </a:rPr>
              <a:t>Game_</a:t>
            </a:r>
            <a:r>
              <a:rPr lang="ja-JP" altLang="en-US" sz="4800" dirty="0" smtClean="0">
                <a:latin typeface="+mn-ea"/>
                <a:ea typeface="+mn-ea"/>
              </a:rPr>
              <a:t>複数オブジェクト）</a:t>
            </a:r>
            <a:endParaRPr lang="en-US" altLang="ja-JP" sz="4800" dirty="0" smtClean="0"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テキスト ボックス 4"/>
          <p:cNvSpPr txBox="1">
            <a:spLocks noChangeArrowheads="1"/>
          </p:cNvSpPr>
          <p:nvPr/>
        </p:nvSpPr>
        <p:spPr bwMode="auto">
          <a:xfrm>
            <a:off x="3093773" y="332656"/>
            <a:ext cx="2972289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 sz="4400" dirty="0" smtClean="0">
                <a:solidFill>
                  <a:srgbClr val="00B0F0"/>
                </a:solidFill>
                <a:ea typeface="HGP明朝E" pitchFamily="18" charset="-128"/>
              </a:rPr>
              <a:t>端末の配布</a:t>
            </a:r>
            <a:endParaRPr lang="ja-JP" altLang="en-US" sz="4400" dirty="0">
              <a:solidFill>
                <a:srgbClr val="00B0F0"/>
              </a:solidFill>
              <a:ea typeface="HGP明朝E" pitchFamily="18" charset="-128"/>
            </a:endParaRPr>
          </a:p>
        </p:txBody>
      </p:sp>
      <p:sp>
        <p:nvSpPr>
          <p:cNvPr id="4" name="タイトル 2"/>
          <p:cNvSpPr>
            <a:spLocks noGrp="1"/>
          </p:cNvSpPr>
          <p:nvPr>
            <p:ph type="title"/>
          </p:nvPr>
        </p:nvSpPr>
        <p:spPr>
          <a:xfrm>
            <a:off x="233414" y="1544018"/>
            <a:ext cx="8676456" cy="588838"/>
          </a:xfrm>
          <a:solidFill>
            <a:schemeClr val="bg1"/>
          </a:solidFill>
          <a:ln>
            <a:solidFill>
              <a:srgbClr val="0000FF"/>
            </a:solidFill>
          </a:ln>
        </p:spPr>
        <p:txBody>
          <a:bodyPr anchor="t"/>
          <a:lstStyle/>
          <a:p>
            <a:r>
              <a:rPr lang="en-US" altLang="ja-JP" sz="3200" dirty="0" smtClean="0">
                <a:solidFill>
                  <a:schemeClr val="tx1"/>
                </a:solidFill>
                <a:latin typeface="+mn-ea"/>
                <a:ea typeface="+mn-ea"/>
              </a:rPr>
              <a:t>Android</a:t>
            </a:r>
            <a:r>
              <a:rPr lang="ja-JP" altLang="en-US" sz="3200" dirty="0" smtClean="0">
                <a:solidFill>
                  <a:schemeClr val="tx1"/>
                </a:solidFill>
                <a:latin typeface="+mn-ea"/>
                <a:ea typeface="+mn-ea"/>
              </a:rPr>
              <a:t>端末を受け取ってください。</a:t>
            </a:r>
            <a:endParaRPr kumimoji="1" lang="ja-JP" altLang="en-US" sz="32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51520" y="2348880"/>
            <a:ext cx="5650906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１学期の間、同じ端末を使ってもらいます。</a:t>
            </a:r>
            <a:endParaRPr kumimoji="1" lang="ja-JP" altLang="en-US" sz="2400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51521" y="2924944"/>
            <a:ext cx="8784975" cy="83099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/>
              <a:t>この</a:t>
            </a:r>
            <a:r>
              <a:rPr kumimoji="1" lang="en-US" altLang="ja-JP" sz="2400" dirty="0" smtClean="0"/>
              <a:t>Android</a:t>
            </a:r>
            <a:r>
              <a:rPr kumimoji="1" lang="ja-JP" altLang="en-US" sz="2400" dirty="0" smtClean="0"/>
              <a:t>端末</a:t>
            </a:r>
            <a:r>
              <a:rPr kumimoji="1" lang="ja-JP" altLang="en-US" sz="2400" smtClean="0"/>
              <a:t>はあと４年間</a:t>
            </a:r>
            <a:r>
              <a:rPr kumimoji="1" lang="ja-JP" altLang="en-US" sz="2400" dirty="0" smtClean="0"/>
              <a:t>使います。</a:t>
            </a:r>
            <a:endParaRPr kumimoji="1" lang="en-US" altLang="ja-JP" sz="2400" dirty="0" smtClean="0"/>
          </a:p>
          <a:p>
            <a:r>
              <a:rPr lang="ja-JP" altLang="en-US" sz="2400" dirty="0" smtClean="0"/>
              <a:t>すなわち、今の高校（</a:t>
            </a:r>
            <a:r>
              <a:rPr lang="ja-JP" altLang="en-US" sz="2400" smtClean="0"/>
              <a:t>高専）２年生</a:t>
            </a:r>
            <a:r>
              <a:rPr lang="ja-JP" altLang="en-US" sz="2400" dirty="0" smtClean="0"/>
              <a:t>の人たちも同じ端末を使用します。</a:t>
            </a:r>
            <a:endParaRPr kumimoji="1" lang="ja-JP" altLang="en-US" sz="2400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024558" y="4437112"/>
            <a:ext cx="7106433" cy="954107"/>
          </a:xfrm>
          <a:prstGeom prst="rect">
            <a:avLst/>
          </a:prstGeom>
          <a:solidFill>
            <a:srgbClr val="FF99FF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/>
              <a:t>「</a:t>
            </a:r>
            <a:r>
              <a:rPr kumimoji="1" lang="ja-JP" altLang="en-US" sz="2800" dirty="0" smtClean="0">
                <a:solidFill>
                  <a:srgbClr val="FF0000"/>
                </a:solidFill>
              </a:rPr>
              <a:t>その端末</a:t>
            </a:r>
            <a:r>
              <a:rPr kumimoji="1" lang="ja-JP" altLang="en-US" sz="2800" dirty="0" smtClean="0"/>
              <a:t>」は「</a:t>
            </a:r>
            <a:r>
              <a:rPr kumimoji="1" lang="ja-JP" altLang="en-US" sz="2800" dirty="0" smtClean="0">
                <a:solidFill>
                  <a:srgbClr val="FF0000"/>
                </a:solidFill>
              </a:rPr>
              <a:t>この科目の単位</a:t>
            </a:r>
            <a:r>
              <a:rPr kumimoji="1" lang="ja-JP" altLang="en-US" sz="2800" dirty="0" smtClean="0"/>
              <a:t>」だと思って、</a:t>
            </a:r>
            <a:endParaRPr kumimoji="1" lang="en-US" altLang="ja-JP" sz="2800" dirty="0" smtClean="0"/>
          </a:p>
          <a:p>
            <a:r>
              <a:rPr lang="ja-JP" altLang="en-US" sz="2800" dirty="0" smtClean="0"/>
              <a:t>自分の端末以上にていねいに扱ってください。</a:t>
            </a:r>
            <a:endParaRPr kumimoji="1" lang="en-US" altLang="ja-JP" sz="2800" dirty="0" smtClean="0"/>
          </a:p>
        </p:txBody>
      </p:sp>
      <p:sp>
        <p:nvSpPr>
          <p:cNvPr id="7" name="下矢印 6"/>
          <p:cNvSpPr/>
          <p:nvPr/>
        </p:nvSpPr>
        <p:spPr>
          <a:xfrm>
            <a:off x="4187577" y="3861048"/>
            <a:ext cx="767351" cy="542965"/>
          </a:xfrm>
          <a:prstGeom prst="downArrow">
            <a:avLst/>
          </a:prstGeom>
          <a:solidFill>
            <a:srgbClr val="00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030615" y="5392266"/>
            <a:ext cx="7100376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dirty="0" smtClean="0"/>
              <a:t>「端末落としちゃった」 ⇒ 「単位落としちゃった！」</a:t>
            </a:r>
            <a:endParaRPr kumimoji="1" lang="ja-JP" altLang="en-US" sz="2400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705513" y="6146140"/>
            <a:ext cx="5718232" cy="523220"/>
          </a:xfrm>
          <a:prstGeom prst="rect">
            <a:avLst/>
          </a:prstGeom>
          <a:solidFill>
            <a:srgbClr val="FF99FF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/>
              <a:t>端末の設定は変更しないでください。</a:t>
            </a:r>
            <a:endParaRPr kumimoji="1" lang="en-US" altLang="ja-JP" sz="2800" dirty="0" smtClean="0"/>
          </a:p>
        </p:txBody>
      </p:sp>
    </p:spTree>
    <p:extLst>
      <p:ext uri="{BB962C8B-B14F-4D97-AF65-F5344CB8AC3E}">
        <p14:creationId xmlns:p14="http://schemas.microsoft.com/office/powerpoint/2010/main" val="2858447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solidFill>
            <a:srgbClr val="0000FF"/>
          </a:solidFill>
          <a:ln>
            <a:solidFill>
              <a:srgbClr val="00FFFF"/>
            </a:solidFill>
          </a:ln>
        </p:spPr>
        <p:txBody>
          <a:bodyPr/>
          <a:lstStyle/>
          <a:p>
            <a:pPr>
              <a:defRPr/>
            </a:pPr>
            <a:r>
              <a:rPr lang="ja-JP" altLang="en-US" sz="3200" dirty="0" smtClean="0">
                <a:solidFill>
                  <a:srgbClr val="FFFF00"/>
                </a:solidFill>
              </a:rPr>
              <a:t>何</a:t>
            </a:r>
            <a:r>
              <a:rPr lang="ja-JP" altLang="en-US" sz="3200" dirty="0">
                <a:solidFill>
                  <a:srgbClr val="FFFF00"/>
                </a:solidFill>
              </a:rPr>
              <a:t>のため</a:t>
            </a:r>
            <a:r>
              <a:rPr lang="ja-JP" altLang="en-US" sz="3200" dirty="0" smtClean="0">
                <a:solidFill>
                  <a:srgbClr val="FFFF00"/>
                </a:solidFill>
              </a:rPr>
              <a:t>にソフトウェアを</a:t>
            </a:r>
            <a:r>
              <a:rPr lang="ja-JP" altLang="en-US" sz="3200" dirty="0">
                <a:solidFill>
                  <a:srgbClr val="FFFF00"/>
                </a:solidFill>
              </a:rPr>
              <a:t>作るのか？</a:t>
            </a:r>
          </a:p>
        </p:txBody>
      </p:sp>
      <p:sp>
        <p:nvSpPr>
          <p:cNvPr id="5" name="テキスト ボックス 4"/>
          <p:cNvSpPr txBox="1">
            <a:spLocks noChangeArrowheads="1"/>
          </p:cNvSpPr>
          <p:nvPr/>
        </p:nvSpPr>
        <p:spPr bwMode="auto">
          <a:xfrm>
            <a:off x="359235" y="1600519"/>
            <a:ext cx="8408071" cy="523220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  <a:extLst/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algn="ctr" eaLnBrk="1" hangingPunct="1"/>
            <a:r>
              <a:rPr lang="ja-JP" altLang="en-US" sz="2800" dirty="0" smtClean="0"/>
              <a:t>対象世界</a:t>
            </a:r>
            <a:r>
              <a:rPr lang="ja-JP" altLang="en-US" sz="2800" dirty="0"/>
              <a:t>（現実世界、仮想世界）</a:t>
            </a:r>
            <a:r>
              <a:rPr lang="ja-JP" altLang="en-US" sz="2800" dirty="0" smtClean="0"/>
              <a:t>と相互</a:t>
            </a:r>
            <a:r>
              <a:rPr lang="ja-JP" altLang="en-US" sz="2800" dirty="0"/>
              <a:t>作用を行うため</a:t>
            </a:r>
          </a:p>
        </p:txBody>
      </p:sp>
      <p:sp>
        <p:nvSpPr>
          <p:cNvPr id="6" name="テキスト ボックス 5"/>
          <p:cNvSpPr txBox="1">
            <a:spLocks noChangeArrowheads="1"/>
          </p:cNvSpPr>
          <p:nvPr/>
        </p:nvSpPr>
        <p:spPr bwMode="auto">
          <a:xfrm>
            <a:off x="2917853" y="2176583"/>
            <a:ext cx="3300904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ja-JP" altLang="en-US" sz="2800" dirty="0"/>
              <a:t>対象世界を制御する</a:t>
            </a:r>
            <a:endParaRPr lang="en-US" altLang="ja-JP" sz="2800" dirty="0"/>
          </a:p>
          <a:p>
            <a:pPr eaLnBrk="1" hangingPunct="1"/>
            <a:r>
              <a:rPr lang="ja-JP" altLang="en-US" sz="2800" dirty="0"/>
              <a:t>対象世界を観察する</a:t>
            </a:r>
          </a:p>
        </p:txBody>
      </p:sp>
      <p:sp>
        <p:nvSpPr>
          <p:cNvPr id="8" name="角丸四角形 7"/>
          <p:cNvSpPr/>
          <p:nvPr/>
        </p:nvSpPr>
        <p:spPr>
          <a:xfrm>
            <a:off x="2071670" y="3659280"/>
            <a:ext cx="4357719" cy="1643063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pic>
        <p:nvPicPr>
          <p:cNvPr id="9" name="Picture 2" descr="C:\Program Files\Microsoft Office\MEDIA\CAGCAT10\j0292020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986311"/>
            <a:ext cx="1235075" cy="1173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雲 9"/>
          <p:cNvSpPr/>
          <p:nvPr/>
        </p:nvSpPr>
        <p:spPr>
          <a:xfrm>
            <a:off x="6923088" y="3873599"/>
            <a:ext cx="1935162" cy="1571625"/>
          </a:xfrm>
          <a:prstGeom prst="cloud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 dirty="0"/>
          </a:p>
        </p:txBody>
      </p:sp>
      <p:sp>
        <p:nvSpPr>
          <p:cNvPr id="12" name="テキスト ボックス 7"/>
          <p:cNvSpPr txBox="1">
            <a:spLocks noChangeArrowheads="1"/>
          </p:cNvSpPr>
          <p:nvPr/>
        </p:nvSpPr>
        <p:spPr bwMode="auto">
          <a:xfrm>
            <a:off x="7234238" y="4016474"/>
            <a:ext cx="1403350" cy="11874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ja-JP" altLang="en-US" sz="2400"/>
              <a:t>現実世界</a:t>
            </a:r>
            <a:endParaRPr lang="en-US" altLang="ja-JP" sz="2400"/>
          </a:p>
          <a:p>
            <a:pPr eaLnBrk="1" hangingPunct="1"/>
            <a:r>
              <a:rPr lang="en-US" altLang="ja-JP" sz="2400"/>
              <a:t>or</a:t>
            </a:r>
          </a:p>
          <a:p>
            <a:pPr eaLnBrk="1" hangingPunct="1"/>
            <a:r>
              <a:rPr lang="ja-JP" altLang="en-US" sz="2400"/>
              <a:t>仮想世界</a:t>
            </a:r>
          </a:p>
        </p:txBody>
      </p:sp>
      <p:sp>
        <p:nvSpPr>
          <p:cNvPr id="13" name="角丸四角形 12"/>
          <p:cNvSpPr/>
          <p:nvPr/>
        </p:nvSpPr>
        <p:spPr>
          <a:xfrm>
            <a:off x="4400550" y="4059336"/>
            <a:ext cx="1443038" cy="928688"/>
          </a:xfrm>
          <a:prstGeom prst="roundRect">
            <a:avLst/>
          </a:prstGeom>
          <a:solidFill>
            <a:srgbClr val="00FFFF"/>
          </a:solidFill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14" name="テキスト ボックス 9"/>
          <p:cNvSpPr txBox="1">
            <a:spLocks noChangeArrowheads="1"/>
          </p:cNvSpPr>
          <p:nvPr/>
        </p:nvSpPr>
        <p:spPr bwMode="auto">
          <a:xfrm>
            <a:off x="4532313" y="4292699"/>
            <a:ext cx="1200150" cy="51911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algn="l" eaLnBrk="1" hangingPunct="1"/>
            <a:r>
              <a:rPr lang="ja-JP" altLang="en-US" sz="2800">
                <a:solidFill>
                  <a:srgbClr val="FF0000"/>
                </a:solidFill>
              </a:rPr>
              <a:t>モデル</a:t>
            </a:r>
          </a:p>
        </p:txBody>
      </p:sp>
      <p:sp>
        <p:nvSpPr>
          <p:cNvPr id="15" name="テキスト ボックス 11"/>
          <p:cNvSpPr txBox="1">
            <a:spLocks noChangeArrowheads="1"/>
          </p:cNvSpPr>
          <p:nvPr/>
        </p:nvSpPr>
        <p:spPr bwMode="auto">
          <a:xfrm>
            <a:off x="214313" y="3516411"/>
            <a:ext cx="14049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algn="l" eaLnBrk="1" hangingPunct="1"/>
            <a:r>
              <a:rPr lang="ja-JP" altLang="en-US" sz="2800" b="1"/>
              <a:t>ユーザ</a:t>
            </a:r>
          </a:p>
        </p:txBody>
      </p:sp>
      <p:sp>
        <p:nvSpPr>
          <p:cNvPr id="16" name="角丸四角形 15"/>
          <p:cNvSpPr/>
          <p:nvPr/>
        </p:nvSpPr>
        <p:spPr>
          <a:xfrm>
            <a:off x="2600325" y="4045049"/>
            <a:ext cx="914400" cy="914400"/>
          </a:xfrm>
          <a:prstGeom prst="roundRect">
            <a:avLst/>
          </a:prstGeom>
          <a:solidFill>
            <a:srgbClr val="00FFFF"/>
          </a:solidFill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17" name="テキスト ボックス 13"/>
          <p:cNvSpPr txBox="1">
            <a:spLocks noChangeArrowheads="1"/>
          </p:cNvSpPr>
          <p:nvPr/>
        </p:nvSpPr>
        <p:spPr bwMode="auto">
          <a:xfrm>
            <a:off x="2770188" y="4273649"/>
            <a:ext cx="539750" cy="51911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algn="l" eaLnBrk="1" hangingPunct="1"/>
            <a:r>
              <a:rPr lang="en-US" altLang="ja-JP" sz="2800">
                <a:solidFill>
                  <a:srgbClr val="FF0000"/>
                </a:solidFill>
              </a:rPr>
              <a:t>UI</a:t>
            </a:r>
            <a:endParaRPr lang="ja-JP" altLang="en-US" sz="2800">
              <a:solidFill>
                <a:srgbClr val="FF0000"/>
              </a:solidFill>
            </a:endParaRPr>
          </a:p>
        </p:txBody>
      </p:sp>
      <p:sp>
        <p:nvSpPr>
          <p:cNvPr id="18" name="左右矢印 17"/>
          <p:cNvSpPr/>
          <p:nvPr/>
        </p:nvSpPr>
        <p:spPr>
          <a:xfrm>
            <a:off x="1714500" y="4246661"/>
            <a:ext cx="785813" cy="484188"/>
          </a:xfrm>
          <a:prstGeom prst="leftRightArrow">
            <a:avLst/>
          </a:prstGeom>
          <a:solidFill>
            <a:schemeClr val="bg1"/>
          </a:solidFill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19" name="左右矢印 18"/>
          <p:cNvSpPr/>
          <p:nvPr/>
        </p:nvSpPr>
        <p:spPr>
          <a:xfrm>
            <a:off x="3585710" y="4230786"/>
            <a:ext cx="728662" cy="484188"/>
          </a:xfrm>
          <a:prstGeom prst="leftRightArrow">
            <a:avLst/>
          </a:prstGeom>
          <a:solidFill>
            <a:schemeClr val="bg1"/>
          </a:solidFill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20" name="左右矢印 19"/>
          <p:cNvSpPr/>
          <p:nvPr/>
        </p:nvSpPr>
        <p:spPr>
          <a:xfrm>
            <a:off x="5929313" y="4230786"/>
            <a:ext cx="928687" cy="484188"/>
          </a:xfrm>
          <a:prstGeom prst="leftRightArrow">
            <a:avLst/>
          </a:prstGeom>
          <a:solidFill>
            <a:schemeClr val="bg1"/>
          </a:solidFill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2828912" y="3278932"/>
            <a:ext cx="2857520" cy="523220"/>
          </a:xfrm>
          <a:prstGeom prst="rect">
            <a:avLst/>
          </a:prstGeom>
          <a:solidFill>
            <a:srgbClr val="FFFF00"/>
          </a:solidFill>
          <a:ln>
            <a:solidFill>
              <a:srgbClr val="0000FF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>
              <a:defRPr/>
            </a:pPr>
            <a:r>
              <a:rPr lang="ja-JP" altLang="en-US" sz="2800" b="1" dirty="0">
                <a:ln w="50800">
                  <a:solidFill>
                    <a:srgbClr val="FF0000"/>
                  </a:solidFill>
                </a:ln>
                <a:solidFill>
                  <a:schemeClr val="bg1">
                    <a:shade val="50000"/>
                  </a:schemeClr>
                </a:solidFill>
              </a:rPr>
              <a:t>ソフトウェア</a:t>
            </a:r>
          </a:p>
        </p:txBody>
      </p:sp>
      <p:sp>
        <p:nvSpPr>
          <p:cNvPr id="22" name="Text Box 28"/>
          <p:cNvSpPr txBox="1">
            <a:spLocks noChangeArrowheads="1"/>
          </p:cNvSpPr>
          <p:nvPr/>
        </p:nvSpPr>
        <p:spPr bwMode="auto">
          <a:xfrm>
            <a:off x="7062788" y="5586437"/>
            <a:ext cx="1685925" cy="650875"/>
          </a:xfrm>
          <a:prstGeom prst="rect">
            <a:avLst/>
          </a:prstGeom>
          <a:solidFill>
            <a:srgbClr val="FFC000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algn="ctr" eaLnBrk="1" hangingPunct="1"/>
            <a:r>
              <a:rPr lang="ja-JP" altLang="en-US" b="1" dirty="0"/>
              <a:t>本当の</a:t>
            </a:r>
            <a:br>
              <a:rPr lang="ja-JP" altLang="en-US" b="1" dirty="0"/>
            </a:br>
            <a:r>
              <a:rPr lang="ja-JP" altLang="en-US" b="1" dirty="0" smtClean="0"/>
              <a:t>世界</a:t>
            </a:r>
            <a:endParaRPr lang="ja-JP" altLang="en-US" b="1" dirty="0"/>
          </a:p>
        </p:txBody>
      </p:sp>
      <p:sp>
        <p:nvSpPr>
          <p:cNvPr id="23" name="Text Box 29"/>
          <p:cNvSpPr txBox="1">
            <a:spLocks noChangeArrowheads="1"/>
          </p:cNvSpPr>
          <p:nvPr/>
        </p:nvSpPr>
        <p:spPr bwMode="auto">
          <a:xfrm>
            <a:off x="4330700" y="5586437"/>
            <a:ext cx="1698625" cy="650875"/>
          </a:xfrm>
          <a:prstGeom prst="rect">
            <a:avLst/>
          </a:prstGeom>
          <a:solidFill>
            <a:srgbClr val="FFC000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algn="ctr" eaLnBrk="1" hangingPunct="1"/>
            <a:r>
              <a:rPr lang="ja-JP" altLang="en-US" b="1" dirty="0"/>
              <a:t>モデル化された</a:t>
            </a:r>
          </a:p>
          <a:p>
            <a:pPr algn="ctr" eaLnBrk="1" hangingPunct="1"/>
            <a:r>
              <a:rPr lang="ja-JP" altLang="en-US" b="1" dirty="0" smtClean="0"/>
              <a:t>世界</a:t>
            </a:r>
            <a:endParaRPr lang="ja-JP" altLang="en-US" b="1" dirty="0"/>
          </a:p>
        </p:txBody>
      </p:sp>
      <p:sp>
        <p:nvSpPr>
          <p:cNvPr id="24" name="Text Box 30"/>
          <p:cNvSpPr txBox="1">
            <a:spLocks noChangeArrowheads="1"/>
          </p:cNvSpPr>
          <p:nvPr/>
        </p:nvSpPr>
        <p:spPr bwMode="auto">
          <a:xfrm>
            <a:off x="2192338" y="5586437"/>
            <a:ext cx="1549400" cy="650875"/>
          </a:xfrm>
          <a:prstGeom prst="rect">
            <a:avLst/>
          </a:prstGeom>
          <a:solidFill>
            <a:srgbClr val="FFC000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algn="ctr" eaLnBrk="1" hangingPunct="1"/>
            <a:r>
              <a:rPr lang="ja-JP" altLang="en-US" b="1" dirty="0"/>
              <a:t>ユーザが見る</a:t>
            </a:r>
          </a:p>
          <a:p>
            <a:pPr algn="ctr" eaLnBrk="1" hangingPunct="1"/>
            <a:r>
              <a:rPr lang="ja-JP" altLang="en-US" b="1" dirty="0" smtClean="0"/>
              <a:t>世界</a:t>
            </a:r>
            <a:endParaRPr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3865644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Oval 2"/>
          <p:cNvSpPr>
            <a:spLocks noChangeArrowheads="1"/>
          </p:cNvSpPr>
          <p:nvPr/>
        </p:nvSpPr>
        <p:spPr bwMode="auto">
          <a:xfrm rot="16200000">
            <a:off x="4876273" y="2412627"/>
            <a:ext cx="3927958" cy="3960440"/>
          </a:xfrm>
          <a:prstGeom prst="ellipse">
            <a:avLst/>
          </a:prstGeom>
          <a:solidFill>
            <a:srgbClr val="00FFFF">
              <a:alpha val="39999"/>
            </a:srgbClr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33" name="角丸四角形 32"/>
          <p:cNvSpPr/>
          <p:nvPr/>
        </p:nvSpPr>
        <p:spPr bwMode="auto">
          <a:xfrm>
            <a:off x="5004048" y="3962462"/>
            <a:ext cx="1606803" cy="1050714"/>
          </a:xfrm>
          <a:prstGeom prst="roundRect">
            <a:avLst/>
          </a:prstGeom>
          <a:solidFill>
            <a:srgbClr val="00FFFF"/>
          </a:solidFill>
          <a:ln w="28575">
            <a:solidFill>
              <a:srgbClr val="0000FF"/>
            </a:solidFill>
            <a:round/>
            <a:headEnd type="triangle" w="lg" len="lg"/>
            <a:tailEnd type="triangle" w="lg" len="lg"/>
          </a:ln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角丸四角形 31"/>
          <p:cNvSpPr/>
          <p:nvPr/>
        </p:nvSpPr>
        <p:spPr bwMode="auto">
          <a:xfrm>
            <a:off x="6537022" y="5177142"/>
            <a:ext cx="1606803" cy="988162"/>
          </a:xfrm>
          <a:prstGeom prst="roundRect">
            <a:avLst/>
          </a:prstGeom>
          <a:solidFill>
            <a:srgbClr val="00FFFF"/>
          </a:solidFill>
          <a:ln w="28575">
            <a:solidFill>
              <a:srgbClr val="0000FF"/>
            </a:solidFill>
            <a:round/>
            <a:headEnd type="triangle" w="lg" len="lg"/>
            <a:tailEnd type="triangle" w="lg" len="lg"/>
          </a:ln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角丸四角形 2"/>
          <p:cNvSpPr/>
          <p:nvPr/>
        </p:nvSpPr>
        <p:spPr bwMode="auto">
          <a:xfrm>
            <a:off x="6527497" y="2780928"/>
            <a:ext cx="1606803" cy="963431"/>
          </a:xfrm>
          <a:prstGeom prst="roundRect">
            <a:avLst/>
          </a:prstGeom>
          <a:solidFill>
            <a:srgbClr val="00FFFF"/>
          </a:solidFill>
          <a:ln w="28575">
            <a:solidFill>
              <a:srgbClr val="0000FF"/>
            </a:solidFill>
            <a:round/>
            <a:headEnd type="triangle" w="lg" len="lg"/>
            <a:tailEnd type="triangle" w="lg" len="lg"/>
          </a:ln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Oval 3"/>
          <p:cNvSpPr>
            <a:spLocks noChangeArrowheads="1"/>
          </p:cNvSpPr>
          <p:nvPr/>
        </p:nvSpPr>
        <p:spPr bwMode="auto">
          <a:xfrm>
            <a:off x="3286116" y="2428868"/>
            <a:ext cx="1130300" cy="3940173"/>
          </a:xfrm>
          <a:prstGeom prst="ellipse">
            <a:avLst/>
          </a:prstGeom>
          <a:solidFill>
            <a:srgbClr val="FF99FF">
              <a:alpha val="39999"/>
            </a:srgbClr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36867" name="Oval 3"/>
          <p:cNvSpPr>
            <a:spLocks noChangeArrowheads="1"/>
          </p:cNvSpPr>
          <p:nvPr/>
        </p:nvSpPr>
        <p:spPr bwMode="auto">
          <a:xfrm>
            <a:off x="1471837" y="2500306"/>
            <a:ext cx="1130300" cy="3856520"/>
          </a:xfrm>
          <a:prstGeom prst="ellipse">
            <a:avLst/>
          </a:prstGeom>
          <a:solidFill>
            <a:srgbClr val="FF99FF">
              <a:alpha val="39999"/>
            </a:srgbClr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title"/>
          </p:nvPr>
        </p:nvSpPr>
        <p:spPr>
          <a:xfrm>
            <a:off x="187325" y="-71454"/>
            <a:ext cx="8786813" cy="1143000"/>
          </a:xfrm>
        </p:spPr>
        <p:txBody>
          <a:bodyPr/>
          <a:lstStyle/>
          <a:p>
            <a:pPr eaLnBrk="1" hangingPunct="1"/>
            <a:r>
              <a:rPr lang="en-US" altLang="ja-JP" sz="4000" dirty="0" smtClean="0">
                <a:solidFill>
                  <a:srgbClr val="08B7BF"/>
                </a:solidFill>
              </a:rPr>
              <a:t>Model---View---Controller</a:t>
            </a:r>
            <a:r>
              <a:rPr lang="ja-JP" altLang="en-US" sz="4000" dirty="0" smtClean="0">
                <a:solidFill>
                  <a:srgbClr val="08B7BF"/>
                </a:solidFill>
              </a:rPr>
              <a:t>パターン</a:t>
            </a:r>
          </a:p>
        </p:txBody>
      </p:sp>
      <p:sp>
        <p:nvSpPr>
          <p:cNvPr id="15370" name="Line 10"/>
          <p:cNvSpPr>
            <a:spLocks noChangeShapeType="1"/>
          </p:cNvSpPr>
          <p:nvPr/>
        </p:nvSpPr>
        <p:spPr bwMode="auto">
          <a:xfrm flipH="1">
            <a:off x="928662" y="4642042"/>
            <a:ext cx="2714644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5371" name="Text Box 11"/>
          <p:cNvSpPr txBox="1">
            <a:spLocks noChangeArrowheads="1"/>
          </p:cNvSpPr>
          <p:nvPr/>
        </p:nvSpPr>
        <p:spPr bwMode="auto">
          <a:xfrm>
            <a:off x="1760762" y="2890176"/>
            <a:ext cx="554037" cy="30670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vert="eaVert"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ja-JP" altLang="en-US" sz="2400" b="1" dirty="0">
                <a:solidFill>
                  <a:schemeClr val="bg1"/>
                </a:solidFill>
              </a:rPr>
              <a:t>ユーザインターフェース</a:t>
            </a:r>
          </a:p>
        </p:txBody>
      </p:sp>
      <p:sp>
        <p:nvSpPr>
          <p:cNvPr id="15372" name="Line 12"/>
          <p:cNvSpPr>
            <a:spLocks noChangeShapeType="1"/>
          </p:cNvSpPr>
          <p:nvPr/>
        </p:nvSpPr>
        <p:spPr bwMode="auto">
          <a:xfrm>
            <a:off x="4015010" y="4641846"/>
            <a:ext cx="989038" cy="19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5373" name="Line 13"/>
          <p:cNvSpPr>
            <a:spLocks noChangeShapeType="1"/>
          </p:cNvSpPr>
          <p:nvPr/>
        </p:nvSpPr>
        <p:spPr bwMode="auto">
          <a:xfrm>
            <a:off x="4143371" y="3448050"/>
            <a:ext cx="2480549" cy="22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5374" name="Line 14"/>
          <p:cNvSpPr>
            <a:spLocks noChangeShapeType="1"/>
          </p:cNvSpPr>
          <p:nvPr/>
        </p:nvSpPr>
        <p:spPr bwMode="auto">
          <a:xfrm flipV="1">
            <a:off x="4071934" y="5733256"/>
            <a:ext cx="264544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5375" name="Line 15"/>
          <p:cNvSpPr>
            <a:spLocks noChangeShapeType="1"/>
          </p:cNvSpPr>
          <p:nvPr/>
        </p:nvSpPr>
        <p:spPr bwMode="auto">
          <a:xfrm flipV="1">
            <a:off x="7896089" y="3638832"/>
            <a:ext cx="7329" cy="2022415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 type="triangl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5376" name="Line 16"/>
          <p:cNvSpPr>
            <a:spLocks noChangeShapeType="1"/>
          </p:cNvSpPr>
          <p:nvPr/>
        </p:nvSpPr>
        <p:spPr bwMode="auto">
          <a:xfrm>
            <a:off x="6453160" y="4869161"/>
            <a:ext cx="277600" cy="759079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 type="triangl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5377" name="Line 17"/>
          <p:cNvSpPr>
            <a:spLocks noChangeShapeType="1"/>
          </p:cNvSpPr>
          <p:nvPr/>
        </p:nvSpPr>
        <p:spPr bwMode="auto">
          <a:xfrm flipV="1">
            <a:off x="6463530" y="3646361"/>
            <a:ext cx="257809" cy="809801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 type="triangl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5378" name="Text Box 18"/>
          <p:cNvSpPr txBox="1">
            <a:spLocks noChangeArrowheads="1"/>
          </p:cNvSpPr>
          <p:nvPr/>
        </p:nvSpPr>
        <p:spPr bwMode="auto">
          <a:xfrm>
            <a:off x="403653" y="4167609"/>
            <a:ext cx="554037" cy="917575"/>
          </a:xfrm>
          <a:prstGeom prst="rect">
            <a:avLst/>
          </a:prstGeom>
          <a:solidFill>
            <a:srgbClr val="FF0000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vert="eaVert"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ja-JP" altLang="en-US" sz="2400" b="1" dirty="0"/>
              <a:t>ユーザ</a:t>
            </a:r>
          </a:p>
        </p:txBody>
      </p:sp>
      <p:sp>
        <p:nvSpPr>
          <p:cNvPr id="15383" name="テキスト ボックス 22"/>
          <p:cNvSpPr txBox="1">
            <a:spLocks noChangeArrowheads="1"/>
          </p:cNvSpPr>
          <p:nvPr/>
        </p:nvSpPr>
        <p:spPr bwMode="auto">
          <a:xfrm>
            <a:off x="6217352" y="2248352"/>
            <a:ext cx="1071563" cy="461962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ja-JP" sz="2400">
                <a:solidFill>
                  <a:srgbClr val="FF0000"/>
                </a:solidFill>
              </a:rPr>
              <a:t>Model</a:t>
            </a:r>
            <a:endParaRPr lang="ja-JP" altLang="en-US" sz="2400">
              <a:solidFill>
                <a:srgbClr val="FF0000"/>
              </a:solidFill>
            </a:endParaRPr>
          </a:p>
        </p:txBody>
      </p:sp>
      <p:sp>
        <p:nvSpPr>
          <p:cNvPr id="15384" name="テキスト ボックス 23"/>
          <p:cNvSpPr txBox="1">
            <a:spLocks noChangeArrowheads="1"/>
          </p:cNvSpPr>
          <p:nvPr/>
        </p:nvSpPr>
        <p:spPr bwMode="auto">
          <a:xfrm>
            <a:off x="1541249" y="2252658"/>
            <a:ext cx="1014412" cy="461962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ja-JP" sz="2400">
                <a:solidFill>
                  <a:srgbClr val="FF0000"/>
                </a:solidFill>
              </a:rPr>
              <a:t>View</a:t>
            </a:r>
            <a:endParaRPr lang="ja-JP" altLang="en-US" sz="2400">
              <a:solidFill>
                <a:srgbClr val="FF0000"/>
              </a:solidFill>
            </a:endParaRPr>
          </a:p>
        </p:txBody>
      </p:sp>
      <p:sp>
        <p:nvSpPr>
          <p:cNvPr id="15385" name="テキスト ボックス 24"/>
          <p:cNvSpPr txBox="1">
            <a:spLocks noChangeArrowheads="1"/>
          </p:cNvSpPr>
          <p:nvPr/>
        </p:nvSpPr>
        <p:spPr bwMode="auto">
          <a:xfrm>
            <a:off x="3071802" y="2252658"/>
            <a:ext cx="1571625" cy="461962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ja-JP" sz="2400">
                <a:solidFill>
                  <a:srgbClr val="FF0000"/>
                </a:solidFill>
              </a:rPr>
              <a:t>Controller</a:t>
            </a:r>
            <a:endParaRPr lang="ja-JP" altLang="en-US" sz="2400">
              <a:solidFill>
                <a:srgbClr val="FF0000"/>
              </a:solidFill>
            </a:endParaRPr>
          </a:p>
        </p:txBody>
      </p:sp>
      <p:sp>
        <p:nvSpPr>
          <p:cNvPr id="15386" name="テキスト ボックス 25"/>
          <p:cNvSpPr txBox="1">
            <a:spLocks noChangeArrowheads="1"/>
          </p:cNvSpPr>
          <p:nvPr/>
        </p:nvSpPr>
        <p:spPr bwMode="auto">
          <a:xfrm>
            <a:off x="1357290" y="1572234"/>
            <a:ext cx="6429420" cy="400110"/>
          </a:xfrm>
          <a:prstGeom prst="rect">
            <a:avLst/>
          </a:prstGeom>
          <a:solidFill>
            <a:srgbClr val="00FFFF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ja-JP" altLang="en-US" sz="2000" b="1" dirty="0">
                <a:solidFill>
                  <a:srgbClr val="FF0000"/>
                </a:solidFill>
              </a:rPr>
              <a:t>「</a:t>
            </a:r>
            <a:r>
              <a:rPr lang="en-US" altLang="ja-JP" sz="2000" b="1" dirty="0">
                <a:solidFill>
                  <a:srgbClr val="FF0000"/>
                </a:solidFill>
              </a:rPr>
              <a:t>UI</a:t>
            </a:r>
            <a:r>
              <a:rPr lang="ja-JP" altLang="en-US" sz="2000" b="1" dirty="0" err="1">
                <a:solidFill>
                  <a:srgbClr val="FF0000"/>
                </a:solidFill>
              </a:rPr>
              <a:t>に依</a:t>
            </a:r>
            <a:r>
              <a:rPr lang="ja-JP" altLang="en-US" sz="2000" b="1" dirty="0">
                <a:solidFill>
                  <a:srgbClr val="FF0000"/>
                </a:solidFill>
              </a:rPr>
              <a:t>存する部分</a:t>
            </a:r>
            <a:r>
              <a:rPr lang="ja-JP" altLang="en-US" sz="2000" b="1" dirty="0" smtClean="0">
                <a:solidFill>
                  <a:srgbClr val="FF0000"/>
                </a:solidFill>
              </a:rPr>
              <a:t>」と</a:t>
            </a:r>
            <a:r>
              <a:rPr lang="ja-JP" altLang="en-US" sz="2000" b="1" dirty="0">
                <a:solidFill>
                  <a:srgbClr val="FF0000"/>
                </a:solidFill>
              </a:rPr>
              <a:t>「</a:t>
            </a:r>
            <a:r>
              <a:rPr lang="en-US" altLang="ja-JP" sz="2000" b="1" dirty="0">
                <a:solidFill>
                  <a:srgbClr val="FF0000"/>
                </a:solidFill>
              </a:rPr>
              <a:t>UI</a:t>
            </a:r>
            <a:r>
              <a:rPr lang="ja-JP" altLang="en-US" sz="2000" b="1" dirty="0" err="1">
                <a:solidFill>
                  <a:srgbClr val="FF0000"/>
                </a:solidFill>
              </a:rPr>
              <a:t>に依</a:t>
            </a:r>
            <a:r>
              <a:rPr lang="ja-JP" altLang="en-US" sz="2000" b="1" dirty="0">
                <a:solidFill>
                  <a:srgbClr val="FF0000"/>
                </a:solidFill>
              </a:rPr>
              <a:t>存しない部分</a:t>
            </a:r>
            <a:r>
              <a:rPr lang="ja-JP" altLang="en-US" sz="2000" b="1" dirty="0" smtClean="0">
                <a:solidFill>
                  <a:srgbClr val="FF0000"/>
                </a:solidFill>
              </a:rPr>
              <a:t>」を</a:t>
            </a:r>
            <a:r>
              <a:rPr lang="ja-JP" altLang="en-US" sz="2000" b="1" dirty="0">
                <a:solidFill>
                  <a:srgbClr val="FF0000"/>
                </a:solidFill>
              </a:rPr>
              <a:t>分離する</a:t>
            </a:r>
            <a:r>
              <a:rPr lang="en-US" altLang="ja-JP" sz="2000" b="1" dirty="0">
                <a:solidFill>
                  <a:srgbClr val="FF0000"/>
                </a:solidFill>
              </a:rPr>
              <a:t> </a:t>
            </a:r>
            <a:endParaRPr lang="ja-JP" altLang="en-US" sz="2000" b="1" dirty="0">
              <a:solidFill>
                <a:srgbClr val="FF0000"/>
              </a:solidFill>
            </a:endParaRPr>
          </a:p>
        </p:txBody>
      </p:sp>
      <p:sp>
        <p:nvSpPr>
          <p:cNvPr id="15366" name="Text Box 6"/>
          <p:cNvSpPr txBox="1">
            <a:spLocks noChangeArrowheads="1"/>
          </p:cNvSpPr>
          <p:nvPr/>
        </p:nvSpPr>
        <p:spPr bwMode="auto">
          <a:xfrm>
            <a:off x="3615873" y="2882342"/>
            <a:ext cx="486030" cy="30469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ja-JP" altLang="en-US" sz="2400" b="1" dirty="0" smtClean="0">
                <a:solidFill>
                  <a:schemeClr val="bg1"/>
                </a:solidFill>
              </a:rPr>
              <a:t>メ</a:t>
            </a:r>
            <a:endParaRPr lang="en-US" altLang="ja-JP" sz="2400" b="1" dirty="0" smtClean="0">
              <a:solidFill>
                <a:schemeClr val="bg1"/>
              </a:solidFill>
            </a:endParaRPr>
          </a:p>
          <a:p>
            <a:pPr eaLnBrk="1" hangingPunct="1"/>
            <a:r>
              <a:rPr lang="ja-JP" altLang="en-US" sz="2400" b="1" dirty="0" smtClean="0">
                <a:solidFill>
                  <a:schemeClr val="bg1"/>
                </a:solidFill>
              </a:rPr>
              <a:t>イ</a:t>
            </a:r>
            <a:endParaRPr lang="en-US" altLang="ja-JP" sz="2400" b="1" dirty="0" smtClean="0">
              <a:solidFill>
                <a:schemeClr val="bg1"/>
              </a:solidFill>
            </a:endParaRPr>
          </a:p>
          <a:p>
            <a:pPr eaLnBrk="1" hangingPunct="1"/>
            <a:r>
              <a:rPr lang="ja-JP" altLang="en-US" sz="2400" b="1" dirty="0" smtClean="0">
                <a:solidFill>
                  <a:schemeClr val="bg1"/>
                </a:solidFill>
              </a:rPr>
              <a:t>ン</a:t>
            </a:r>
            <a:endParaRPr lang="en-US" altLang="ja-JP" sz="2400" b="1" dirty="0" smtClean="0">
              <a:solidFill>
                <a:schemeClr val="bg1"/>
              </a:solidFill>
            </a:endParaRPr>
          </a:p>
          <a:p>
            <a:pPr eaLnBrk="1" hangingPunct="1"/>
            <a:r>
              <a:rPr lang="ja-JP" altLang="en-US" sz="2400" b="1" dirty="0" smtClean="0">
                <a:solidFill>
                  <a:schemeClr val="bg1"/>
                </a:solidFill>
              </a:rPr>
              <a:t>プ</a:t>
            </a:r>
            <a:endParaRPr lang="en-US" altLang="ja-JP" sz="2400" b="1" dirty="0" smtClean="0">
              <a:solidFill>
                <a:schemeClr val="bg1"/>
              </a:solidFill>
            </a:endParaRPr>
          </a:p>
          <a:p>
            <a:pPr eaLnBrk="1" hangingPunct="1"/>
            <a:r>
              <a:rPr lang="ja-JP" altLang="en-US" sz="2400" b="1" dirty="0" smtClean="0">
                <a:solidFill>
                  <a:schemeClr val="bg1"/>
                </a:solidFill>
              </a:rPr>
              <a:t>ロ</a:t>
            </a:r>
            <a:endParaRPr lang="en-US" altLang="ja-JP" sz="2400" b="1" dirty="0" smtClean="0">
              <a:solidFill>
                <a:schemeClr val="bg1"/>
              </a:solidFill>
            </a:endParaRPr>
          </a:p>
          <a:p>
            <a:pPr eaLnBrk="1" hangingPunct="1"/>
            <a:r>
              <a:rPr lang="ja-JP" altLang="en-US" sz="2400" b="1" dirty="0" smtClean="0">
                <a:solidFill>
                  <a:schemeClr val="bg1"/>
                </a:solidFill>
              </a:rPr>
              <a:t>グ</a:t>
            </a:r>
            <a:endParaRPr lang="en-US" altLang="ja-JP" sz="2400" b="1" dirty="0" smtClean="0">
              <a:solidFill>
                <a:schemeClr val="bg1"/>
              </a:solidFill>
            </a:endParaRPr>
          </a:p>
          <a:p>
            <a:pPr eaLnBrk="1" hangingPunct="1"/>
            <a:r>
              <a:rPr lang="ja-JP" altLang="en-US" sz="2400" b="1" dirty="0" smtClean="0">
                <a:solidFill>
                  <a:schemeClr val="bg1"/>
                </a:solidFill>
              </a:rPr>
              <a:t>ラ</a:t>
            </a:r>
            <a:endParaRPr lang="en-US" altLang="ja-JP" sz="2400" b="1" dirty="0" smtClean="0">
              <a:solidFill>
                <a:schemeClr val="bg1"/>
              </a:solidFill>
            </a:endParaRPr>
          </a:p>
          <a:p>
            <a:pPr eaLnBrk="1" hangingPunct="1"/>
            <a:r>
              <a:rPr lang="ja-JP" altLang="en-US" sz="2400" b="1" dirty="0" smtClean="0">
                <a:solidFill>
                  <a:schemeClr val="bg1"/>
                </a:solidFill>
              </a:rPr>
              <a:t>ム</a:t>
            </a:r>
            <a:endParaRPr lang="ja-JP" altLang="en-US" sz="2400" b="1" dirty="0">
              <a:solidFill>
                <a:schemeClr val="bg1"/>
              </a:solidFill>
            </a:endParaRPr>
          </a:p>
        </p:txBody>
      </p:sp>
      <p:sp>
        <p:nvSpPr>
          <p:cNvPr id="24" name="Text Box 8"/>
          <p:cNvSpPr txBox="1">
            <a:spLocks noChangeArrowheads="1"/>
          </p:cNvSpPr>
          <p:nvPr/>
        </p:nvSpPr>
        <p:spPr bwMode="auto">
          <a:xfrm>
            <a:off x="6623920" y="3238723"/>
            <a:ext cx="1406525" cy="40011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ja-JP" altLang="en-US" sz="2000" b="1" dirty="0" smtClean="0"/>
              <a:t>関　 数</a:t>
            </a:r>
            <a:endParaRPr lang="ja-JP" altLang="en-US" sz="2000" b="1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6930495" y="2861863"/>
            <a:ext cx="803425" cy="369332"/>
          </a:xfrm>
          <a:prstGeom prst="rect">
            <a:avLst/>
          </a:prstGeom>
          <a:solidFill>
            <a:srgbClr val="FF99FF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データ</a:t>
            </a:r>
            <a:endParaRPr kumimoji="1" lang="ja-JP" altLang="en-US" dirty="0"/>
          </a:p>
        </p:txBody>
      </p:sp>
      <p:sp>
        <p:nvSpPr>
          <p:cNvPr id="26" name="Text Box 8"/>
          <p:cNvSpPr txBox="1">
            <a:spLocks noChangeArrowheads="1"/>
          </p:cNvSpPr>
          <p:nvPr/>
        </p:nvSpPr>
        <p:spPr bwMode="auto">
          <a:xfrm>
            <a:off x="5079633" y="4469050"/>
            <a:ext cx="1406525" cy="40011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ja-JP" altLang="en-US" sz="2000" b="1" dirty="0" smtClean="0"/>
              <a:t>関　 数</a:t>
            </a:r>
            <a:endParaRPr lang="ja-JP" altLang="en-US" sz="2000" b="1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5356328" y="4092163"/>
            <a:ext cx="803425" cy="369332"/>
          </a:xfrm>
          <a:prstGeom prst="rect">
            <a:avLst/>
          </a:prstGeom>
          <a:solidFill>
            <a:srgbClr val="FF99FF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データ</a:t>
            </a:r>
            <a:endParaRPr kumimoji="1" lang="ja-JP" altLang="en-US" dirty="0"/>
          </a:p>
        </p:txBody>
      </p:sp>
      <p:sp>
        <p:nvSpPr>
          <p:cNvPr id="29" name="Text Box 8"/>
          <p:cNvSpPr txBox="1">
            <a:spLocks noChangeArrowheads="1"/>
          </p:cNvSpPr>
          <p:nvPr/>
        </p:nvSpPr>
        <p:spPr bwMode="auto">
          <a:xfrm>
            <a:off x="6666180" y="5641128"/>
            <a:ext cx="1406525" cy="40011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ja-JP" altLang="en-US" sz="2000" b="1" dirty="0" smtClean="0"/>
              <a:t>関　 数</a:t>
            </a:r>
            <a:endParaRPr lang="ja-JP" altLang="en-US" sz="2000" b="1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6972755" y="5258908"/>
            <a:ext cx="803425" cy="369332"/>
          </a:xfrm>
          <a:prstGeom prst="rect">
            <a:avLst/>
          </a:prstGeom>
          <a:solidFill>
            <a:srgbClr val="FF99FF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データ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8299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角丸四角形 2"/>
          <p:cNvSpPr/>
          <p:nvPr/>
        </p:nvSpPr>
        <p:spPr bwMode="auto">
          <a:xfrm>
            <a:off x="301625" y="1643757"/>
            <a:ext cx="3550295" cy="2073275"/>
          </a:xfrm>
          <a:prstGeom prst="roundRect">
            <a:avLst/>
          </a:prstGeom>
          <a:solidFill>
            <a:srgbClr val="00FFFF"/>
          </a:solidFill>
          <a:ln w="28575">
            <a:solidFill>
              <a:schemeClr val="tx1"/>
            </a:solidFill>
            <a:round/>
            <a:headEnd type="triangle" w="lg" len="lg"/>
            <a:tailEnd type="triangle" w="lg" len="lg"/>
          </a:ln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オブジェクト指向によるソフトウェア</a:t>
            </a:r>
            <a:endParaRPr kumimoji="1" lang="ja-JP" altLang="en-US" dirty="0"/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1180079" y="1412776"/>
            <a:ext cx="1700213" cy="4619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ja-JP" altLang="en-US" sz="2400"/>
              <a:t>オブジェクト</a:t>
            </a:r>
          </a:p>
        </p:txBody>
      </p:sp>
      <p:cxnSp>
        <p:nvCxnSpPr>
          <p:cNvPr id="29" name="直線矢印コネクタ 28"/>
          <p:cNvCxnSpPr/>
          <p:nvPr/>
        </p:nvCxnSpPr>
        <p:spPr>
          <a:xfrm flipV="1">
            <a:off x="2030185" y="2384436"/>
            <a:ext cx="0" cy="324484"/>
          </a:xfrm>
          <a:prstGeom prst="straightConnector1">
            <a:avLst/>
          </a:prstGeom>
          <a:ln w="444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角丸四角形 32"/>
          <p:cNvSpPr/>
          <p:nvPr/>
        </p:nvSpPr>
        <p:spPr bwMode="auto">
          <a:xfrm>
            <a:off x="5220072" y="1643757"/>
            <a:ext cx="3550295" cy="2073275"/>
          </a:xfrm>
          <a:prstGeom prst="roundRect">
            <a:avLst/>
          </a:prstGeom>
          <a:solidFill>
            <a:srgbClr val="00FFFF"/>
          </a:solidFill>
          <a:ln w="28575">
            <a:solidFill>
              <a:schemeClr val="tx1"/>
            </a:solidFill>
            <a:round/>
            <a:headEnd type="triangle" w="lg" len="lg"/>
            <a:tailEnd type="triangle" w="lg" len="lg"/>
          </a:ln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Text Box 8"/>
          <p:cNvSpPr txBox="1">
            <a:spLocks noChangeArrowheads="1"/>
          </p:cNvSpPr>
          <p:nvPr/>
        </p:nvSpPr>
        <p:spPr bwMode="auto">
          <a:xfrm>
            <a:off x="6336917" y="1934938"/>
            <a:ext cx="1425390" cy="461665"/>
          </a:xfrm>
          <a:prstGeom prst="rect">
            <a:avLst/>
          </a:prstGeom>
          <a:solidFill>
            <a:srgbClr val="FF99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ja-JP" altLang="en-US" sz="2400" b="1" dirty="0" smtClean="0"/>
              <a:t>　データ　</a:t>
            </a:r>
            <a:endParaRPr lang="ja-JP" altLang="en-US" sz="2400" b="1" dirty="0"/>
          </a:p>
        </p:txBody>
      </p:sp>
      <p:sp>
        <p:nvSpPr>
          <p:cNvPr id="35" name="Text Box 8"/>
          <p:cNvSpPr txBox="1">
            <a:spLocks noChangeArrowheads="1"/>
          </p:cNvSpPr>
          <p:nvPr/>
        </p:nvSpPr>
        <p:spPr bwMode="auto">
          <a:xfrm>
            <a:off x="6199505" y="1412776"/>
            <a:ext cx="1700213" cy="4619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ja-JP" altLang="en-US" sz="2400"/>
              <a:t>オブジェクト</a:t>
            </a:r>
          </a:p>
        </p:txBody>
      </p:sp>
      <p:cxnSp>
        <p:nvCxnSpPr>
          <p:cNvPr id="36" name="直線矢印コネクタ 35"/>
          <p:cNvCxnSpPr/>
          <p:nvPr/>
        </p:nvCxnSpPr>
        <p:spPr>
          <a:xfrm flipV="1">
            <a:off x="7049611" y="2384436"/>
            <a:ext cx="0" cy="324484"/>
          </a:xfrm>
          <a:prstGeom prst="straightConnector1">
            <a:avLst/>
          </a:prstGeom>
          <a:ln w="444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 Box 8"/>
          <p:cNvSpPr txBox="1">
            <a:spLocks noChangeArrowheads="1"/>
          </p:cNvSpPr>
          <p:nvPr/>
        </p:nvSpPr>
        <p:spPr bwMode="auto">
          <a:xfrm>
            <a:off x="5560267" y="2708920"/>
            <a:ext cx="2978700" cy="830997"/>
          </a:xfrm>
          <a:prstGeom prst="rect">
            <a:avLst/>
          </a:prstGeom>
          <a:solidFill>
            <a:srgbClr val="00FF00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ja-JP" altLang="en-US" sz="2400" b="1" dirty="0" smtClean="0"/>
              <a:t>　（データを操作する）</a:t>
            </a:r>
            <a:endParaRPr lang="en-US" altLang="ja-JP" sz="2400" b="1" dirty="0" smtClean="0"/>
          </a:p>
          <a:p>
            <a:pPr algn="ctr" eaLnBrk="1" hangingPunct="1"/>
            <a:r>
              <a:rPr lang="ja-JP" altLang="en-US" sz="2400" b="1" dirty="0" smtClean="0"/>
              <a:t>関数</a:t>
            </a:r>
            <a:endParaRPr lang="ja-JP" altLang="en-US" sz="2400" b="1" dirty="0"/>
          </a:p>
        </p:txBody>
      </p:sp>
      <p:sp>
        <p:nvSpPr>
          <p:cNvPr id="38" name="角丸四角形 37"/>
          <p:cNvSpPr/>
          <p:nvPr/>
        </p:nvSpPr>
        <p:spPr bwMode="auto">
          <a:xfrm>
            <a:off x="2789906" y="4020021"/>
            <a:ext cx="3582294" cy="2073275"/>
          </a:xfrm>
          <a:prstGeom prst="roundRect">
            <a:avLst/>
          </a:prstGeom>
          <a:solidFill>
            <a:srgbClr val="00FFFF"/>
          </a:solidFill>
          <a:ln w="28575">
            <a:solidFill>
              <a:schemeClr val="tx1"/>
            </a:solidFill>
            <a:round/>
            <a:headEnd type="triangle" w="lg" len="lg"/>
            <a:tailEnd type="triangle" w="lg" len="lg"/>
          </a:ln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Text Box 8"/>
          <p:cNvSpPr txBox="1">
            <a:spLocks noChangeArrowheads="1"/>
          </p:cNvSpPr>
          <p:nvPr/>
        </p:nvSpPr>
        <p:spPr bwMode="auto">
          <a:xfrm>
            <a:off x="3735883" y="3789040"/>
            <a:ext cx="1700213" cy="4619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ja-JP" altLang="en-US" sz="2400"/>
              <a:t>オブジェクト</a:t>
            </a:r>
          </a:p>
        </p:txBody>
      </p:sp>
      <p:cxnSp>
        <p:nvCxnSpPr>
          <p:cNvPr id="41" name="直線矢印コネクタ 40"/>
          <p:cNvCxnSpPr/>
          <p:nvPr/>
        </p:nvCxnSpPr>
        <p:spPr>
          <a:xfrm flipV="1">
            <a:off x="4592286" y="4760700"/>
            <a:ext cx="0" cy="324484"/>
          </a:xfrm>
          <a:prstGeom prst="straightConnector1">
            <a:avLst/>
          </a:prstGeom>
          <a:ln w="444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49"/>
          <p:cNvCxnSpPr/>
          <p:nvPr/>
        </p:nvCxnSpPr>
        <p:spPr>
          <a:xfrm>
            <a:off x="3581994" y="3140968"/>
            <a:ext cx="1903728" cy="0"/>
          </a:xfrm>
          <a:prstGeom prst="straightConnector1">
            <a:avLst/>
          </a:prstGeom>
          <a:ln w="76200">
            <a:solidFill>
              <a:srgbClr val="FF99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/>
          <p:cNvCxnSpPr/>
          <p:nvPr/>
        </p:nvCxnSpPr>
        <p:spPr>
          <a:xfrm flipH="1">
            <a:off x="2021132" y="5500684"/>
            <a:ext cx="998214" cy="10308"/>
          </a:xfrm>
          <a:prstGeom prst="straightConnector1">
            <a:avLst/>
          </a:prstGeom>
          <a:ln w="76200">
            <a:solidFill>
              <a:srgbClr val="FF99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矢印コネクタ 53"/>
          <p:cNvCxnSpPr/>
          <p:nvPr/>
        </p:nvCxnSpPr>
        <p:spPr>
          <a:xfrm flipV="1">
            <a:off x="6165229" y="5526285"/>
            <a:ext cx="862369" cy="0"/>
          </a:xfrm>
          <a:prstGeom prst="straightConnector1">
            <a:avLst/>
          </a:prstGeom>
          <a:ln w="76200">
            <a:solidFill>
              <a:srgbClr val="FF99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矢印コネクタ 54"/>
          <p:cNvCxnSpPr/>
          <p:nvPr/>
        </p:nvCxnSpPr>
        <p:spPr>
          <a:xfrm flipH="1">
            <a:off x="7045035" y="3539917"/>
            <a:ext cx="0" cy="2009984"/>
          </a:xfrm>
          <a:prstGeom prst="straightConnector1">
            <a:avLst/>
          </a:prstGeom>
          <a:ln w="76200">
            <a:solidFill>
              <a:srgbClr val="FF99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57"/>
          <p:cNvCxnSpPr/>
          <p:nvPr/>
        </p:nvCxnSpPr>
        <p:spPr>
          <a:xfrm flipH="1">
            <a:off x="2042667" y="3501008"/>
            <a:ext cx="0" cy="2009984"/>
          </a:xfrm>
          <a:prstGeom prst="straightConnector1">
            <a:avLst/>
          </a:prstGeom>
          <a:ln w="76200">
            <a:solidFill>
              <a:srgbClr val="FF99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Box 8"/>
          <p:cNvSpPr txBox="1">
            <a:spLocks noChangeArrowheads="1"/>
          </p:cNvSpPr>
          <p:nvPr/>
        </p:nvSpPr>
        <p:spPr bwMode="auto">
          <a:xfrm>
            <a:off x="1316202" y="1931690"/>
            <a:ext cx="1425390" cy="461665"/>
          </a:xfrm>
          <a:prstGeom prst="rect">
            <a:avLst/>
          </a:prstGeom>
          <a:solidFill>
            <a:srgbClr val="FF99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ja-JP" altLang="en-US" sz="2400" b="1" dirty="0" smtClean="0"/>
              <a:t>　データ　</a:t>
            </a:r>
            <a:endParaRPr lang="ja-JP" altLang="en-US" sz="2400" b="1" dirty="0"/>
          </a:p>
        </p:txBody>
      </p:sp>
      <p:sp>
        <p:nvSpPr>
          <p:cNvPr id="24" name="Text Box 8"/>
          <p:cNvSpPr txBox="1">
            <a:spLocks noChangeArrowheads="1"/>
          </p:cNvSpPr>
          <p:nvPr/>
        </p:nvSpPr>
        <p:spPr bwMode="auto">
          <a:xfrm>
            <a:off x="539552" y="2705672"/>
            <a:ext cx="2978700" cy="830997"/>
          </a:xfrm>
          <a:prstGeom prst="rect">
            <a:avLst/>
          </a:prstGeom>
          <a:solidFill>
            <a:srgbClr val="00FF00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ja-JP" altLang="en-US" sz="2400" b="1" dirty="0" smtClean="0"/>
              <a:t>　（データを操作する）</a:t>
            </a:r>
            <a:endParaRPr lang="en-US" altLang="ja-JP" sz="2400" b="1" dirty="0" smtClean="0"/>
          </a:p>
          <a:p>
            <a:pPr algn="ctr" eaLnBrk="1" hangingPunct="1"/>
            <a:r>
              <a:rPr lang="ja-JP" altLang="en-US" sz="2400" b="1" dirty="0" smtClean="0"/>
              <a:t>関数</a:t>
            </a:r>
            <a:endParaRPr lang="ja-JP" altLang="en-US" sz="2400" b="1" dirty="0"/>
          </a:p>
        </p:txBody>
      </p:sp>
      <p:sp>
        <p:nvSpPr>
          <p:cNvPr id="25" name="Text Box 8"/>
          <p:cNvSpPr txBox="1">
            <a:spLocks noChangeArrowheads="1"/>
          </p:cNvSpPr>
          <p:nvPr/>
        </p:nvSpPr>
        <p:spPr bwMode="auto">
          <a:xfrm>
            <a:off x="3884107" y="4310393"/>
            <a:ext cx="1425390" cy="461665"/>
          </a:xfrm>
          <a:prstGeom prst="rect">
            <a:avLst/>
          </a:prstGeom>
          <a:solidFill>
            <a:srgbClr val="FF99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ja-JP" altLang="en-US" sz="2400" b="1" dirty="0" smtClean="0"/>
              <a:t>　データ　</a:t>
            </a:r>
            <a:endParaRPr lang="ja-JP" altLang="en-US" sz="2400" b="1" dirty="0"/>
          </a:p>
        </p:txBody>
      </p:sp>
      <p:sp>
        <p:nvSpPr>
          <p:cNvPr id="26" name="Text Box 8"/>
          <p:cNvSpPr txBox="1">
            <a:spLocks noChangeArrowheads="1"/>
          </p:cNvSpPr>
          <p:nvPr/>
        </p:nvSpPr>
        <p:spPr bwMode="auto">
          <a:xfrm>
            <a:off x="3107457" y="5084375"/>
            <a:ext cx="2978700" cy="830997"/>
          </a:xfrm>
          <a:prstGeom prst="rect">
            <a:avLst/>
          </a:prstGeom>
          <a:solidFill>
            <a:srgbClr val="00FF00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ja-JP" altLang="en-US" sz="2400" b="1" dirty="0" smtClean="0"/>
              <a:t>　（データを操作する）</a:t>
            </a:r>
            <a:endParaRPr lang="en-US" altLang="ja-JP" sz="2400" b="1" dirty="0" smtClean="0"/>
          </a:p>
          <a:p>
            <a:pPr algn="ctr" eaLnBrk="1" hangingPunct="1"/>
            <a:r>
              <a:rPr lang="ja-JP" altLang="en-US" sz="2400" b="1" dirty="0" smtClean="0"/>
              <a:t>関数</a:t>
            </a:r>
            <a:endParaRPr lang="ja-JP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181487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ecx.images-amazon.com/images/I/41G7ZXFCR6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6170" y="1916832"/>
            <a:ext cx="5492134" cy="3240360"/>
          </a:xfrm>
          <a:prstGeom prst="rect">
            <a:avLst/>
          </a:prstGeom>
          <a:noFill/>
          <a:ln>
            <a:solidFill>
              <a:srgbClr val="0000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タイトル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635769"/>
          </a:xfrm>
        </p:spPr>
        <p:txBody>
          <a:bodyPr/>
          <a:lstStyle/>
          <a:p>
            <a:r>
              <a:rPr lang="ja-JP" altLang="en-US" smtClean="0"/>
              <a:t>オブジェクト指向プログラミング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573267" y="5301208"/>
            <a:ext cx="4211409" cy="1015663"/>
          </a:xfrm>
          <a:prstGeom prst="rect">
            <a:avLst/>
          </a:prstGeom>
          <a:solidFill>
            <a:srgbClr val="FFFF00"/>
          </a:solidFill>
          <a:ln>
            <a:solidFill>
              <a:srgbClr val="0000FF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ja-JP" altLang="en-US" sz="2000" smtClean="0">
                <a:solidFill>
                  <a:schemeClr val="accent4">
                    <a:lumMod val="10000"/>
                  </a:schemeClr>
                </a:solidFill>
              </a:rPr>
              <a:t>１</a:t>
            </a:r>
            <a:r>
              <a:rPr lang="en-US" altLang="ja-JP" sz="2000" smtClean="0">
                <a:solidFill>
                  <a:schemeClr val="accent4">
                    <a:lumMod val="10000"/>
                  </a:schemeClr>
                </a:solidFill>
              </a:rPr>
              <a:t>.</a:t>
            </a:r>
            <a:r>
              <a:rPr lang="ja-JP" altLang="en-US" sz="2000" smtClean="0">
                <a:solidFill>
                  <a:schemeClr val="accent4">
                    <a:lumMod val="10000"/>
                  </a:schemeClr>
                </a:solidFill>
              </a:rPr>
              <a:t>部品を作る方法</a:t>
            </a:r>
            <a:endParaRPr lang="en-US" altLang="ja-JP" sz="2000" smtClean="0">
              <a:solidFill>
                <a:schemeClr val="accent4">
                  <a:lumMod val="10000"/>
                </a:schemeClr>
              </a:solidFill>
            </a:endParaRPr>
          </a:p>
          <a:p>
            <a:pPr>
              <a:defRPr/>
            </a:pPr>
            <a:r>
              <a:rPr lang="ja-JP" altLang="en-US" sz="2000" smtClean="0">
                <a:solidFill>
                  <a:schemeClr val="accent4">
                    <a:lumMod val="10000"/>
                  </a:schemeClr>
                </a:solidFill>
              </a:rPr>
              <a:t>２</a:t>
            </a:r>
            <a:r>
              <a:rPr lang="en-US" altLang="ja-JP" sz="2000" smtClean="0">
                <a:solidFill>
                  <a:schemeClr val="accent4">
                    <a:lumMod val="10000"/>
                  </a:schemeClr>
                </a:solidFill>
              </a:rPr>
              <a:t>.</a:t>
            </a:r>
            <a:r>
              <a:rPr lang="ja-JP" altLang="en-US" sz="2000" smtClean="0">
                <a:solidFill>
                  <a:schemeClr val="accent4">
                    <a:lumMod val="10000"/>
                  </a:schemeClr>
                </a:solidFill>
              </a:rPr>
              <a:t>部品を組み合わせる方法</a:t>
            </a:r>
            <a:endParaRPr lang="en-US" altLang="ja-JP" sz="2000" smtClean="0">
              <a:solidFill>
                <a:schemeClr val="accent4">
                  <a:lumMod val="10000"/>
                </a:schemeClr>
              </a:solidFill>
            </a:endParaRPr>
          </a:p>
          <a:p>
            <a:pPr>
              <a:defRPr/>
            </a:pPr>
            <a:r>
              <a:rPr lang="ja-JP" altLang="en-US" sz="2000" smtClean="0">
                <a:solidFill>
                  <a:schemeClr val="accent4">
                    <a:lumMod val="10000"/>
                  </a:schemeClr>
                </a:solidFill>
              </a:rPr>
              <a:t>３</a:t>
            </a:r>
            <a:r>
              <a:rPr lang="en-US" altLang="ja-JP" sz="2000" smtClean="0">
                <a:solidFill>
                  <a:schemeClr val="accent4">
                    <a:lumMod val="10000"/>
                  </a:schemeClr>
                </a:solidFill>
              </a:rPr>
              <a:t>.</a:t>
            </a:r>
            <a:r>
              <a:rPr lang="ja-JP" altLang="en-US" sz="2000" smtClean="0">
                <a:solidFill>
                  <a:schemeClr val="accent4">
                    <a:lumMod val="10000"/>
                  </a:schemeClr>
                </a:solidFill>
              </a:rPr>
              <a:t>部品を交換（できるように）する方法</a:t>
            </a:r>
            <a:endParaRPr lang="en-US" altLang="ja-JP" sz="2000" smtClean="0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2145219" y="1412776"/>
            <a:ext cx="4875053" cy="400110"/>
          </a:xfrm>
          <a:prstGeom prst="rect">
            <a:avLst/>
          </a:prstGeom>
          <a:solidFill>
            <a:srgbClr val="00FF00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2000"/>
              <a:t>部品を組み合わせてソフトウェアを構築する</a:t>
            </a:r>
            <a:endParaRPr kumimoji="1" lang="ja-JP" altLang="en-US" sz="200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074908" y="5301208"/>
            <a:ext cx="3488455" cy="707886"/>
          </a:xfrm>
          <a:prstGeom prst="rect">
            <a:avLst/>
          </a:prstGeom>
          <a:solidFill>
            <a:srgbClr val="FFCCFF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ja-JP" altLang="en-US" sz="2000" smtClean="0"/>
              <a:t>オブジェクト指向プログラミング</a:t>
            </a:r>
            <a:endParaRPr lang="en-US" altLang="ja-JP" sz="2000" smtClean="0"/>
          </a:p>
          <a:p>
            <a:pPr algn="r"/>
            <a:r>
              <a:rPr lang="ja-JP" altLang="en-US" sz="2000" smtClean="0"/>
              <a:t>に必要な技術</a:t>
            </a:r>
            <a:endParaRPr kumimoji="1" lang="ja-JP" altLang="en-US" sz="2000"/>
          </a:p>
        </p:txBody>
      </p:sp>
    </p:spTree>
    <p:extLst>
      <p:ext uri="{BB962C8B-B14F-4D97-AF65-F5344CB8AC3E}">
        <p14:creationId xmlns:p14="http://schemas.microsoft.com/office/powerpoint/2010/main" val="589284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角丸四角形 51"/>
          <p:cNvSpPr/>
          <p:nvPr/>
        </p:nvSpPr>
        <p:spPr bwMode="auto">
          <a:xfrm>
            <a:off x="6012160" y="2843890"/>
            <a:ext cx="2880320" cy="2025270"/>
          </a:xfrm>
          <a:prstGeom prst="roundRect">
            <a:avLst/>
          </a:prstGeom>
          <a:solidFill>
            <a:srgbClr val="FFFF99"/>
          </a:solidFill>
          <a:ln w="28575">
            <a:solidFill>
              <a:srgbClr val="0000FF"/>
            </a:solidFill>
            <a:round/>
            <a:headEnd type="triangle" w="lg" len="lg"/>
            <a:tailEnd type="triangle" w="lg" len="lg"/>
          </a:ln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角丸四角形 49"/>
          <p:cNvSpPr/>
          <p:nvPr/>
        </p:nvSpPr>
        <p:spPr bwMode="auto">
          <a:xfrm>
            <a:off x="3302232" y="2797512"/>
            <a:ext cx="2559187" cy="3583816"/>
          </a:xfrm>
          <a:prstGeom prst="roundRect">
            <a:avLst/>
          </a:prstGeom>
          <a:solidFill>
            <a:srgbClr val="FFFF99"/>
          </a:solidFill>
          <a:ln w="28575">
            <a:solidFill>
              <a:srgbClr val="0000FF"/>
            </a:solidFill>
            <a:round/>
            <a:headEnd type="triangle" w="lg" len="lg"/>
            <a:tailEnd type="triangle" w="lg" len="lg"/>
          </a:ln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角丸四角形 48"/>
          <p:cNvSpPr/>
          <p:nvPr/>
        </p:nvSpPr>
        <p:spPr bwMode="auto">
          <a:xfrm>
            <a:off x="395536" y="2815850"/>
            <a:ext cx="2559187" cy="829174"/>
          </a:xfrm>
          <a:prstGeom prst="roundRect">
            <a:avLst/>
          </a:prstGeom>
          <a:solidFill>
            <a:srgbClr val="FFFF99"/>
          </a:solidFill>
          <a:ln w="28575">
            <a:solidFill>
              <a:srgbClr val="0000FF"/>
            </a:solidFill>
            <a:round/>
            <a:headEnd type="triangle" w="lg" len="lg"/>
            <a:tailEnd type="triangle" w="lg" len="lg"/>
          </a:ln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4"/>
          <p:cNvSpPr txBox="1">
            <a:spLocks noChangeArrowheads="1"/>
          </p:cNvSpPr>
          <p:nvPr/>
        </p:nvSpPr>
        <p:spPr bwMode="auto">
          <a:xfrm>
            <a:off x="3322688" y="260648"/>
            <a:ext cx="251062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ja-JP" sz="3600" dirty="0" err="1" smtClean="0">
                <a:solidFill>
                  <a:srgbClr val="00B0F0"/>
                </a:solidFill>
                <a:latin typeface="+mj-ea"/>
                <a:ea typeface="+mj-ea"/>
              </a:rPr>
              <a:t>MVC</a:t>
            </a:r>
            <a:r>
              <a:rPr lang="ja-JP" altLang="en-US" sz="3600" dirty="0" smtClean="0">
                <a:solidFill>
                  <a:srgbClr val="00B0F0"/>
                </a:solidFill>
                <a:latin typeface="+mj-ea"/>
                <a:ea typeface="+mj-ea"/>
              </a:rPr>
              <a:t>の構成</a:t>
            </a:r>
            <a:endParaRPr lang="en-US" altLang="ja-JP" sz="3600" dirty="0" smtClean="0">
              <a:solidFill>
                <a:srgbClr val="00B0F0"/>
              </a:solidFill>
              <a:latin typeface="+mj-ea"/>
              <a:ea typeface="+mj-ea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806463" y="2636912"/>
            <a:ext cx="1776448" cy="369332"/>
          </a:xfrm>
          <a:prstGeom prst="rect">
            <a:avLst/>
          </a:prstGeom>
          <a:solidFill>
            <a:srgbClr val="FFFF00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dirty="0" err="1">
                <a:latin typeface="ＭＳ Ｐゴシック" panose="020B0600070205080204" pitchFamily="50" charset="-128"/>
              </a:rPr>
              <a:t>a</a:t>
            </a:r>
            <a:r>
              <a:rPr kumimoji="1" lang="en-US" altLang="ja-JP" dirty="0" err="1" smtClean="0">
                <a:latin typeface="ＭＳ Ｐゴシック" panose="020B0600070205080204" pitchFamily="50" charset="-128"/>
              </a:rPr>
              <a:t>ctivity_main.xml</a:t>
            </a:r>
            <a:endParaRPr kumimoji="1" lang="ja-JP" altLang="en-US" dirty="0">
              <a:latin typeface="ＭＳ Ｐゴシック" panose="020B0600070205080204" pitchFamily="50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3671431" y="2636912"/>
            <a:ext cx="1802096" cy="369332"/>
          </a:xfrm>
          <a:prstGeom prst="rect">
            <a:avLst/>
          </a:prstGeom>
          <a:solidFill>
            <a:srgbClr val="FFFF00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dirty="0" err="1" smtClean="0">
                <a:latin typeface="ＭＳ Ｐゴシック" panose="020B0600070205080204" pitchFamily="50" charset="-128"/>
              </a:rPr>
              <a:t>MainActivity.java</a:t>
            </a:r>
            <a:endParaRPr kumimoji="1" lang="ja-JP" altLang="en-US" dirty="0">
              <a:latin typeface="ＭＳ Ｐゴシック" panose="020B0600070205080204" pitchFamily="50" charset="-128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4042526" y="1403484"/>
            <a:ext cx="1059906" cy="369332"/>
          </a:xfrm>
          <a:prstGeom prst="rect">
            <a:avLst/>
          </a:prstGeom>
          <a:solidFill>
            <a:srgbClr val="00FF00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>
                <a:latin typeface="ＭＳ Ｐゴシック" panose="020B0600070205080204" pitchFamily="50" charset="-128"/>
              </a:rPr>
              <a:t>Conroller</a:t>
            </a:r>
            <a:endParaRPr kumimoji="1" lang="ja-JP" altLang="en-US" dirty="0">
              <a:latin typeface="ＭＳ Ｐゴシック" panose="020B0600070205080204" pitchFamily="50" charset="-128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7072303" y="1403484"/>
            <a:ext cx="774571" cy="369332"/>
          </a:xfrm>
          <a:prstGeom prst="rect">
            <a:avLst/>
          </a:prstGeom>
          <a:solidFill>
            <a:srgbClr val="00FF00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ＭＳ Ｐゴシック" panose="020B0600070205080204" pitchFamily="50" charset="-128"/>
              </a:rPr>
              <a:t>Model</a:t>
            </a:r>
            <a:endParaRPr kumimoji="1" lang="ja-JP" altLang="en-US" dirty="0">
              <a:latin typeface="ＭＳ Ｐゴシック" panose="020B0600070205080204" pitchFamily="50" charset="-128"/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1367448" y="1403484"/>
            <a:ext cx="643125" cy="369332"/>
          </a:xfrm>
          <a:prstGeom prst="rect">
            <a:avLst/>
          </a:prstGeom>
          <a:solidFill>
            <a:srgbClr val="00FF00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ＭＳ Ｐゴシック" panose="020B0600070205080204" pitchFamily="50" charset="-128"/>
              </a:rPr>
              <a:t>View</a:t>
            </a:r>
            <a:endParaRPr kumimoji="1" lang="ja-JP" altLang="en-US" dirty="0">
              <a:latin typeface="ＭＳ Ｐゴシック" panose="020B0600070205080204" pitchFamily="50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6852207" y="2668727"/>
            <a:ext cx="1221809" cy="369332"/>
          </a:xfrm>
          <a:prstGeom prst="rect">
            <a:avLst/>
          </a:prstGeom>
          <a:solidFill>
            <a:srgbClr val="FFFF00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dirty="0" err="1" smtClean="0">
                <a:latin typeface="ＭＳ Ｐゴシック" panose="020B0600070205080204" pitchFamily="50" charset="-128"/>
              </a:rPr>
              <a:t>Player.java</a:t>
            </a:r>
            <a:endParaRPr kumimoji="1" lang="ja-JP" altLang="en-US" dirty="0">
              <a:latin typeface="ＭＳ Ｐゴシック" panose="020B0600070205080204" pitchFamily="50" charset="-128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934106" y="1763524"/>
            <a:ext cx="1515158" cy="646331"/>
          </a:xfrm>
          <a:prstGeom prst="rect">
            <a:avLst/>
          </a:prstGeom>
          <a:solidFill>
            <a:srgbClr val="00FFFF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mtClean="0"/>
              <a:t>（静的な）</a:t>
            </a:r>
            <a:r>
              <a:rPr kumimoji="1" lang="en-US" altLang="ja-JP" smtClean="0"/>
              <a:t>UI</a:t>
            </a:r>
          </a:p>
          <a:p>
            <a:r>
              <a:rPr kumimoji="1" lang="ja-JP" altLang="en-US" smtClean="0"/>
              <a:t>に関する</a:t>
            </a:r>
            <a:r>
              <a:rPr kumimoji="1" lang="ja-JP" altLang="en-US" dirty="0" smtClean="0"/>
              <a:t>記述</a:t>
            </a:r>
            <a:endParaRPr kumimoji="1" lang="ja-JP" altLang="en-US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6380992" y="1763524"/>
            <a:ext cx="2140330" cy="646331"/>
          </a:xfrm>
          <a:prstGeom prst="rect">
            <a:avLst/>
          </a:prstGeom>
          <a:solidFill>
            <a:srgbClr val="00FFFF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 smtClean="0"/>
              <a:t>UI</a:t>
            </a:r>
            <a:r>
              <a:rPr kumimoji="1" lang="ja-JP" altLang="en-US" dirty="0" err="1" smtClean="0"/>
              <a:t>に依</a:t>
            </a:r>
            <a:r>
              <a:rPr kumimoji="1" lang="ja-JP" altLang="en-US" dirty="0" smtClean="0"/>
              <a:t>存しない</a:t>
            </a:r>
            <a:endParaRPr kumimoji="1" lang="en-US" altLang="ja-JP" dirty="0" smtClean="0"/>
          </a:p>
          <a:p>
            <a:pPr algn="ctr"/>
            <a:r>
              <a:rPr kumimoji="1" lang="ja-JP" altLang="en-US" dirty="0" smtClean="0"/>
              <a:t>アルゴリズムの記述</a:t>
            </a:r>
            <a:endParaRPr kumimoji="1" lang="ja-JP" altLang="en-US" dirty="0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3451575" y="1763524"/>
            <a:ext cx="2263761" cy="646331"/>
          </a:xfrm>
          <a:prstGeom prst="rect">
            <a:avLst/>
          </a:prstGeom>
          <a:solidFill>
            <a:srgbClr val="00FFFF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Model</a:t>
            </a:r>
            <a:r>
              <a:rPr kumimoji="1" lang="ja-JP" altLang="en-US" dirty="0" smtClean="0"/>
              <a:t>と</a:t>
            </a:r>
            <a:r>
              <a:rPr kumimoji="1" lang="en-US" altLang="ja-JP" dirty="0" smtClean="0"/>
              <a:t>View</a:t>
            </a:r>
            <a:r>
              <a:rPr kumimoji="1" lang="ja-JP" altLang="en-US" dirty="0" smtClean="0"/>
              <a:t>の橋渡し</a:t>
            </a:r>
            <a:endParaRPr kumimoji="1" lang="en-US" altLang="ja-JP" dirty="0" smtClean="0"/>
          </a:p>
          <a:p>
            <a:pPr algn="ctr"/>
            <a:r>
              <a:rPr lang="ja-JP" altLang="en-US" dirty="0" smtClean="0"/>
              <a:t>の処理を記述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95592" y="3149514"/>
            <a:ext cx="2388795" cy="369332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 smtClean="0">
                <a:latin typeface="+mj-ea"/>
                <a:ea typeface="+mj-ea"/>
              </a:rPr>
              <a:t>静的な</a:t>
            </a:r>
            <a:r>
              <a:rPr kumimoji="1" lang="en-US" altLang="ja-JP" dirty="0" smtClean="0">
                <a:latin typeface="+mj-ea"/>
                <a:ea typeface="+mj-ea"/>
              </a:rPr>
              <a:t>UI</a:t>
            </a:r>
            <a:r>
              <a:rPr kumimoji="1" lang="ja-JP" altLang="en-US" dirty="0" smtClean="0">
                <a:latin typeface="+mj-ea"/>
                <a:ea typeface="+mj-ea"/>
              </a:rPr>
              <a:t>に関する記述</a:t>
            </a:r>
            <a:endParaRPr kumimoji="1" lang="ja-JP" altLang="en-US" dirty="0">
              <a:latin typeface="+mj-ea"/>
              <a:ea typeface="+mj-ea"/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3707611" y="3140968"/>
            <a:ext cx="1800493" cy="369332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 smtClean="0">
                <a:latin typeface="+mj-ea"/>
                <a:ea typeface="+mj-ea"/>
              </a:rPr>
              <a:t>画像の読み込み</a:t>
            </a:r>
            <a:endParaRPr kumimoji="1" lang="ja-JP" altLang="en-US" dirty="0">
              <a:latin typeface="+mj-ea"/>
              <a:ea typeface="+mj-ea"/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6163277" y="3898380"/>
            <a:ext cx="2593979" cy="369332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 smtClean="0">
                <a:latin typeface="+mj-ea"/>
                <a:ea typeface="+mj-ea"/>
              </a:rPr>
              <a:t>Player</a:t>
            </a:r>
            <a:r>
              <a:rPr kumimoji="1" lang="ja-JP" altLang="en-US" dirty="0" smtClean="0">
                <a:latin typeface="+mj-ea"/>
                <a:ea typeface="+mj-ea"/>
              </a:rPr>
              <a:t>が管理すべき情報</a:t>
            </a:r>
            <a:endParaRPr kumimoji="1" lang="ja-JP" altLang="en-US" dirty="0">
              <a:latin typeface="+mj-ea"/>
              <a:ea typeface="+mj-ea"/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6308984" y="3124871"/>
            <a:ext cx="2289408" cy="646331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 smtClean="0">
                <a:latin typeface="+mj-ea"/>
                <a:ea typeface="+mj-ea"/>
              </a:rPr>
              <a:t>（</a:t>
            </a:r>
            <a:r>
              <a:rPr kumimoji="1" lang="en-US" altLang="ja-JP" dirty="0" smtClean="0">
                <a:latin typeface="+mj-ea"/>
                <a:ea typeface="+mj-ea"/>
              </a:rPr>
              <a:t>Jumper</a:t>
            </a:r>
            <a:r>
              <a:rPr kumimoji="1" lang="ja-JP" altLang="en-US" dirty="0" smtClean="0">
                <a:latin typeface="+mj-ea"/>
                <a:ea typeface="+mj-ea"/>
              </a:rPr>
              <a:t>の）世界全体</a:t>
            </a:r>
            <a:endParaRPr kumimoji="1" lang="en-US" altLang="ja-JP" dirty="0" smtClean="0">
              <a:latin typeface="+mj-ea"/>
              <a:ea typeface="+mj-ea"/>
            </a:endParaRPr>
          </a:p>
          <a:p>
            <a:pPr algn="ctr"/>
            <a:r>
              <a:rPr kumimoji="1" lang="ja-JP" altLang="en-US" dirty="0" smtClean="0">
                <a:latin typeface="+mj-ea"/>
                <a:ea typeface="+mj-ea"/>
              </a:rPr>
              <a:t>の情報</a:t>
            </a:r>
            <a:endParaRPr kumimoji="1" lang="ja-JP" altLang="en-US" dirty="0">
              <a:latin typeface="+mj-ea"/>
              <a:ea typeface="+mj-ea"/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6473991" y="4346766"/>
            <a:ext cx="1986441" cy="369332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 smtClean="0">
                <a:latin typeface="+mj-ea"/>
                <a:ea typeface="+mj-ea"/>
              </a:rPr>
              <a:t>Player</a:t>
            </a:r>
            <a:r>
              <a:rPr kumimoji="1" lang="ja-JP" altLang="en-US" dirty="0" smtClean="0">
                <a:latin typeface="+mj-ea"/>
                <a:ea typeface="+mj-ea"/>
              </a:rPr>
              <a:t>ができること</a:t>
            </a:r>
            <a:endParaRPr kumimoji="1" lang="ja-JP" altLang="en-US" dirty="0">
              <a:latin typeface="+mj-ea"/>
              <a:ea typeface="+mj-ea"/>
            </a:endParaRP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3851652" y="3623027"/>
            <a:ext cx="1484701" cy="369332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 smtClean="0">
                <a:latin typeface="+mj-ea"/>
                <a:ea typeface="+mj-ea"/>
              </a:rPr>
              <a:t>ビューの取得</a:t>
            </a:r>
            <a:endParaRPr kumimoji="1" lang="ja-JP" altLang="en-US" dirty="0">
              <a:latin typeface="+mj-ea"/>
              <a:ea typeface="+mj-ea"/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3941928" y="5589240"/>
            <a:ext cx="1293944" cy="646331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ja-JP" altLang="en-US">
                <a:latin typeface="+mj-ea"/>
                <a:ea typeface="+mj-ea"/>
              </a:rPr>
              <a:t>画面</a:t>
            </a:r>
            <a:r>
              <a:rPr kumimoji="1" lang="ja-JP" altLang="en-US" smtClean="0">
                <a:latin typeface="+mj-ea"/>
                <a:ea typeface="+mj-ea"/>
              </a:rPr>
              <a:t>表示</a:t>
            </a:r>
            <a:endParaRPr kumimoji="1" lang="en-US" altLang="ja-JP" smtClean="0">
              <a:latin typeface="+mj-ea"/>
              <a:ea typeface="+mj-ea"/>
            </a:endParaRPr>
          </a:p>
          <a:p>
            <a:pPr algn="ctr"/>
            <a:r>
              <a:rPr lang="en-US" altLang="ja-JP" smtClean="0">
                <a:latin typeface="+mj-ea"/>
                <a:ea typeface="+mj-ea"/>
              </a:rPr>
              <a:t>updateView</a:t>
            </a:r>
            <a:endParaRPr kumimoji="1" lang="ja-JP" altLang="en-US" dirty="0">
              <a:latin typeface="+mj-ea"/>
              <a:ea typeface="+mj-ea"/>
            </a:endParaRPr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3724570" y="4869160"/>
            <a:ext cx="1729961" cy="646331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ja-JP" altLang="en-US" dirty="0" smtClean="0">
                <a:latin typeface="+mj-ea"/>
                <a:ea typeface="+mj-ea"/>
              </a:rPr>
              <a:t>（時間を</a:t>
            </a:r>
            <a:r>
              <a:rPr lang="ja-JP" altLang="en-US" smtClean="0">
                <a:latin typeface="+mj-ea"/>
                <a:ea typeface="+mj-ea"/>
              </a:rPr>
              <a:t>進める）</a:t>
            </a:r>
            <a:endParaRPr lang="en-US" altLang="ja-JP" smtClean="0">
              <a:latin typeface="+mj-ea"/>
              <a:ea typeface="+mj-ea"/>
            </a:endParaRPr>
          </a:p>
          <a:p>
            <a:pPr algn="ctr"/>
            <a:r>
              <a:rPr kumimoji="1" lang="en-US" altLang="ja-JP" smtClean="0">
                <a:latin typeface="+mj-ea"/>
                <a:ea typeface="+mj-ea"/>
              </a:rPr>
              <a:t>updateModel</a:t>
            </a:r>
            <a:endParaRPr kumimoji="1" lang="ja-JP" altLang="en-US" dirty="0">
              <a:latin typeface="+mj-ea"/>
              <a:ea typeface="+mj-ea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3589831" y="4067780"/>
            <a:ext cx="2008883" cy="369332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mtClean="0">
                <a:latin typeface="+mj-ea"/>
                <a:ea typeface="+mj-ea"/>
              </a:rPr>
              <a:t>オブジェクトの生成</a:t>
            </a:r>
            <a:endParaRPr kumimoji="1" lang="ja-JP" altLang="en-US" dirty="0">
              <a:latin typeface="+mj-ea"/>
              <a:ea typeface="+mj-ea"/>
            </a:endParaRPr>
          </a:p>
        </p:txBody>
      </p:sp>
      <p:cxnSp>
        <p:nvCxnSpPr>
          <p:cNvPr id="3" name="直線コネクタ 2"/>
          <p:cNvCxnSpPr/>
          <p:nvPr/>
        </p:nvCxnSpPr>
        <p:spPr>
          <a:xfrm>
            <a:off x="5598714" y="4252446"/>
            <a:ext cx="413446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/>
          <p:cNvCxnSpPr/>
          <p:nvPr/>
        </p:nvCxnSpPr>
        <p:spPr>
          <a:xfrm>
            <a:off x="2954723" y="3233100"/>
            <a:ext cx="7560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コネクタ 54"/>
          <p:cNvCxnSpPr>
            <a:endCxn id="47" idx="1"/>
          </p:cNvCxnSpPr>
          <p:nvPr/>
        </p:nvCxnSpPr>
        <p:spPr>
          <a:xfrm>
            <a:off x="2952656" y="3385500"/>
            <a:ext cx="898996" cy="42219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4182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クール">
  <a:themeElements>
    <a:clrScheme name="リゾート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クール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ビジネス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 bwMode="auto">
        <a:noFill/>
        <a:ln w="28575">
          <a:solidFill>
            <a:schemeClr val="tx1"/>
          </a:solidFill>
          <a:round/>
          <a:headEnd type="triangle" w="lg" len="lg"/>
          <a:tailEnd type="triangle" w="lg" len="lg"/>
        </a:ln>
        <a:extLst>
          <a:ext uri="{909E8E84-426E-40DD-AFC4-6F175D3DCCD1}">
            <a14:hiddenFill xmlns:a14="http://schemas.microsoft.com/office/drawing/2010/main">
              <a:noFill/>
            </a14:hiddenFill>
          </a:ext>
        </a:extLst>
      </a:spPr>
      <a:bodyPr/>
      <a:lstStyle>
        <a:defPPr>
          <a:defRPr/>
        </a:defPPr>
      </a:lstStyle>
    </a:spDef>
  </a:objectDefaults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4866</TotalTime>
  <Words>338</Words>
  <Application>Microsoft Office PowerPoint</Application>
  <PresentationFormat>画面に合わせる (4:3)</PresentationFormat>
  <Paragraphs>97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9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7" baseType="lpstr">
      <vt:lpstr>HGP明朝E</vt:lpstr>
      <vt:lpstr>ＭＳ Ｐゴシック</vt:lpstr>
      <vt:lpstr>ＭＳ Ｐ明朝</vt:lpstr>
      <vt:lpstr>Arial</vt:lpstr>
      <vt:lpstr>Calibri</vt:lpstr>
      <vt:lpstr>Garamond</vt:lpstr>
      <vt:lpstr>Georgia</vt:lpstr>
      <vt:lpstr>Wingdings</vt:lpstr>
      <vt:lpstr>Wingdings 2</vt:lpstr>
      <vt:lpstr>クール</vt:lpstr>
      <vt:lpstr>Ｊａｖａ</vt:lpstr>
      <vt:lpstr>Android端末を受け取ってください。</vt:lpstr>
      <vt:lpstr>何のためにソフトウェアを作るのか？</vt:lpstr>
      <vt:lpstr>Model---View---Controllerパターン</vt:lpstr>
      <vt:lpstr>オブジェクト指向によるソフトウェア</vt:lpstr>
      <vt:lpstr>オブジェクト指向プログラミング</vt:lpstr>
      <vt:lpstr>PowerPoint プレゼンテーション</vt:lpstr>
    </vt:vector>
  </TitlesOfParts>
  <Company>長岡技術科学大学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Ｊａｖａ練習問題 （第２章、第３章）</dc:title>
  <dc:creator>吉田富美男</dc:creator>
  <cp:lastModifiedBy>administrator</cp:lastModifiedBy>
  <cp:revision>468</cp:revision>
  <dcterms:created xsi:type="dcterms:W3CDTF">2005-04-17T07:16:32Z</dcterms:created>
  <dcterms:modified xsi:type="dcterms:W3CDTF">2019-06-05T06:49:42Z</dcterms:modified>
</cp:coreProperties>
</file>