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67" r:id="rId2"/>
    <p:sldId id="678" r:id="rId3"/>
    <p:sldId id="704" r:id="rId4"/>
    <p:sldId id="706" r:id="rId5"/>
    <p:sldId id="679" r:id="rId6"/>
    <p:sldId id="681" r:id="rId7"/>
    <p:sldId id="682" r:id="rId8"/>
    <p:sldId id="683" r:id="rId9"/>
    <p:sldId id="684" r:id="rId10"/>
    <p:sldId id="685" r:id="rId11"/>
    <p:sldId id="709" r:id="rId12"/>
    <p:sldId id="688" r:id="rId13"/>
    <p:sldId id="689" r:id="rId14"/>
    <p:sldId id="703" r:id="rId15"/>
    <p:sldId id="693" r:id="rId16"/>
    <p:sldId id="711" r:id="rId17"/>
    <p:sldId id="690" r:id="rId18"/>
    <p:sldId id="692" r:id="rId19"/>
    <p:sldId id="710" r:id="rId20"/>
    <p:sldId id="691" r:id="rId21"/>
    <p:sldId id="694" r:id="rId2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FF00"/>
    <a:srgbClr val="FF99FF"/>
    <a:srgbClr val="FFCCFF"/>
    <a:srgbClr val="99FF99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１３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1298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リファクタリング１）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36815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クラス」で属性の初期値の設定を行っているが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この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値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250,140,64,14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）は「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クラス」のみで使用する初期値だ。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クラス」ではそれぞれの値を０にしておこう。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8743" t="12136" r="58790" b="40730"/>
          <a:stretch/>
        </p:blipFill>
        <p:spPr>
          <a:xfrm>
            <a:off x="2051720" y="3225155"/>
            <a:ext cx="2952328" cy="308737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3256806" y="3715930"/>
            <a:ext cx="1315194" cy="835521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8717" t="12351" r="59587" b="42323"/>
          <a:stretch/>
        </p:blipFill>
        <p:spPr>
          <a:xfrm>
            <a:off x="5940151" y="3212976"/>
            <a:ext cx="2929353" cy="307582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" name="正方形/長方形 11"/>
          <p:cNvSpPr/>
          <p:nvPr/>
        </p:nvSpPr>
        <p:spPr bwMode="auto">
          <a:xfrm>
            <a:off x="7145238" y="3702213"/>
            <a:ext cx="1315194" cy="835521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 bwMode="auto">
          <a:xfrm>
            <a:off x="5195689" y="4266254"/>
            <a:ext cx="579102" cy="484632"/>
          </a:xfrm>
          <a:prstGeom prst="righ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5364" t="15282" r="38420" b="19772"/>
          <a:stretch/>
        </p:blipFill>
        <p:spPr>
          <a:xfrm>
            <a:off x="4062826" y="2924944"/>
            <a:ext cx="4824536" cy="367240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3580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⑦ そして「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クラス」にコンストラクタを追加しよう。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コンストラクタは、オブジェクト生成時（＝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new Platform()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が実行される時）に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呼び出される特別なメソッドで、オブジェクトの初期設定に使用される。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コンストラクタで初期値を設定することにしよう。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283968" y="3596728"/>
            <a:ext cx="1440160" cy="108278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8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⑧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ここまででプログラムは以下のようになる。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共通要素が「</a:t>
            </a:r>
            <a:r>
              <a:rPr lang="en-US" altLang="ja-JP" sz="2000" dirty="0" err="1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クラス」に抽出されたため、</a:t>
            </a: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」固有の役割がより明確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になった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二等辺三角形 1"/>
          <p:cNvSpPr/>
          <p:nvPr/>
        </p:nvSpPr>
        <p:spPr bwMode="auto">
          <a:xfrm rot="16200000">
            <a:off x="3814772" y="4317278"/>
            <a:ext cx="361184" cy="286888"/>
          </a:xfrm>
          <a:prstGeom prst="triangl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2" idx="3"/>
          </p:cNvCxnSpPr>
          <p:nvPr/>
        </p:nvCxnSpPr>
        <p:spPr>
          <a:xfrm>
            <a:off x="4138808" y="4460722"/>
            <a:ext cx="48279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15364" t="15282" r="38420" b="19772"/>
          <a:stretch/>
        </p:blipFill>
        <p:spPr>
          <a:xfrm>
            <a:off x="4621606" y="3350284"/>
            <a:ext cx="4265756" cy="324706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15192" t="14234" r="63918" b="14477"/>
          <a:stretch/>
        </p:blipFill>
        <p:spPr>
          <a:xfrm>
            <a:off x="1677137" y="2631287"/>
            <a:ext cx="2174783" cy="402005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360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0109" t="11190" r="27933" b="5396"/>
          <a:stretch/>
        </p:blipFill>
        <p:spPr>
          <a:xfrm>
            <a:off x="179715" y="2019650"/>
            <a:ext cx="4536301" cy="4649709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4910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次は「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MovingPlatform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クラス」だ。以下の手順で修正しよう。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640135" y="272842"/>
            <a:ext cx="7866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（３） 「</a:t>
            </a:r>
            <a:r>
              <a:rPr lang="en-US" altLang="ja-JP" sz="4000" dirty="0" err="1" smtClean="0">
                <a:solidFill>
                  <a:schemeClr val="accent2"/>
                </a:solidFill>
                <a:latin typeface="+mj-ea"/>
                <a:ea typeface="+mj-ea"/>
              </a:rPr>
              <a:t>MovingPlatform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025169" y="2041798"/>
            <a:ext cx="1427409" cy="164176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矢印 9"/>
          <p:cNvSpPr/>
          <p:nvPr/>
        </p:nvSpPr>
        <p:spPr bwMode="auto">
          <a:xfrm rot="1108497">
            <a:off x="3475758" y="2061440"/>
            <a:ext cx="811138" cy="484632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2882" y="3678250"/>
            <a:ext cx="1862808" cy="102683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13536" y="4832598"/>
            <a:ext cx="2934328" cy="71854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87577" y="2167906"/>
            <a:ext cx="93487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 追加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 bwMode="auto">
          <a:xfrm>
            <a:off x="1907704" y="3930323"/>
            <a:ext cx="811138" cy="484632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7707" y="3979352"/>
            <a:ext cx="93487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 追加</a:t>
            </a:r>
            <a:endParaRPr kumimoji="1" lang="ja-JP" altLang="en-US" dirty="0"/>
          </a:p>
        </p:txBody>
      </p:sp>
      <p:sp>
        <p:nvSpPr>
          <p:cNvPr id="15" name="左矢印 14"/>
          <p:cNvSpPr/>
          <p:nvPr/>
        </p:nvSpPr>
        <p:spPr bwMode="auto">
          <a:xfrm>
            <a:off x="3347864" y="4947095"/>
            <a:ext cx="811138" cy="484632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59683" y="4997877"/>
            <a:ext cx="93487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 削除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95536" y="2340893"/>
            <a:ext cx="1859299" cy="71854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矢印 21"/>
          <p:cNvSpPr/>
          <p:nvPr/>
        </p:nvSpPr>
        <p:spPr bwMode="auto">
          <a:xfrm>
            <a:off x="2195736" y="2467325"/>
            <a:ext cx="811138" cy="484632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07555" y="2535691"/>
            <a:ext cx="93487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 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40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4910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すると「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MovingPlatform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」は以下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のようになる。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640135" y="272842"/>
            <a:ext cx="7866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（３） 「</a:t>
            </a:r>
            <a:r>
              <a:rPr lang="en-US" altLang="ja-JP" sz="4000" dirty="0" err="1" smtClean="0">
                <a:solidFill>
                  <a:schemeClr val="accent2"/>
                </a:solidFill>
                <a:latin typeface="+mj-ea"/>
                <a:ea typeface="+mj-ea"/>
              </a:rPr>
              <a:t>MovingPlatform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5971" t="15156" r="58204" b="24217"/>
          <a:stretch/>
        </p:blipFill>
        <p:spPr>
          <a:xfrm>
            <a:off x="3906968" y="2060848"/>
            <a:ext cx="5027468" cy="460851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7813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40720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BrokenPlatform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クラス」も修正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のように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631011" y="272842"/>
            <a:ext cx="78919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（４） 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「</a:t>
            </a:r>
            <a:r>
              <a:rPr lang="en-US" altLang="ja-JP" sz="4000" dirty="0" err="1" smtClean="0">
                <a:solidFill>
                  <a:schemeClr val="accent2"/>
                </a:solidFill>
                <a:latin typeface="+mj-ea"/>
                <a:ea typeface="+mj-ea"/>
              </a:rPr>
              <a:t>BrokenPlatform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5286" t="13116" r="39468" b="14641"/>
          <a:stretch/>
        </p:blipFill>
        <p:spPr>
          <a:xfrm>
            <a:off x="3563888" y="2060848"/>
            <a:ext cx="5328592" cy="460851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529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Castle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」も修正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のように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29766" y="272842"/>
            <a:ext cx="59202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（５） 「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Castle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5463" t="9929" r="48232" b="15600"/>
          <a:stretch/>
        </p:blipFill>
        <p:spPr>
          <a:xfrm>
            <a:off x="4363096" y="1498324"/>
            <a:ext cx="4608513" cy="512056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053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Coin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クラス」も修正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以下のようになる。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816646" y="272842"/>
            <a:ext cx="55178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（６） 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Coin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8805" t="10864" r="37107" b="5616"/>
          <a:stretch/>
        </p:blipFill>
        <p:spPr>
          <a:xfrm>
            <a:off x="4762209" y="1495107"/>
            <a:ext cx="4202279" cy="510224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83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クラス」も修正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のようになる。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29197" y="272842"/>
            <a:ext cx="59009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（７） 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Player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8942" t="11373" r="19522" b="11548"/>
          <a:stretch/>
        </p:blipFill>
        <p:spPr>
          <a:xfrm>
            <a:off x="3347864" y="1971838"/>
            <a:ext cx="5544616" cy="469752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79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40720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Spring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」も修正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しよう。以下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のように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29766" y="272842"/>
            <a:ext cx="58945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（８） 「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Spring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294" t="13556" r="8113" b="17622"/>
          <a:stretch/>
        </p:blipFill>
        <p:spPr>
          <a:xfrm>
            <a:off x="3131840" y="1904560"/>
            <a:ext cx="5760640" cy="475252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7266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4000" dirty="0" smtClean="0">
                <a:solidFill>
                  <a:srgbClr val="FFFF00"/>
                </a:solidFill>
              </a:rPr>
              <a:t>１</a:t>
            </a:r>
            <a:r>
              <a:rPr lang="ja-JP" altLang="en-US" sz="4000" dirty="0" smtClean="0">
                <a:solidFill>
                  <a:srgbClr val="FFFF00"/>
                </a:solidFill>
                <a:effectLst/>
              </a:rPr>
              <a:t>．継承</a:t>
            </a:r>
            <a:r>
              <a:rPr lang="ja-JP" altLang="en-US" sz="4000" dirty="0" smtClean="0">
                <a:solidFill>
                  <a:srgbClr val="FFFF00"/>
                </a:solidFill>
              </a:rPr>
              <a:t>（を使ってリファクタリング）</a:t>
            </a:r>
            <a:endParaRPr lang="ja-JP" altLang="en-US" sz="40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32473" y="1988840"/>
            <a:ext cx="3682130" cy="34163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kumimoji="1" lang="en-US" altLang="ja-JP" sz="7200" smtClean="0">
                <a:latin typeface="+mj-ea"/>
                <a:ea typeface="+mj-ea"/>
              </a:rPr>
              <a:t>on</a:t>
            </a:r>
            <a:r>
              <a:rPr lang="en-US" altLang="ja-JP" sz="7200" smtClean="0">
                <a:latin typeface="+mj-ea"/>
                <a:ea typeface="+mj-ea"/>
              </a:rPr>
              <a:t>’</a:t>
            </a:r>
            <a:r>
              <a:rPr kumimoji="1" lang="en-US" altLang="ja-JP" sz="7200" smtClean="0">
                <a:latin typeface="+mj-ea"/>
                <a:ea typeface="+mj-ea"/>
              </a:rPr>
              <a:t>t</a:t>
            </a:r>
          </a:p>
          <a:p>
            <a:r>
              <a:rPr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ja-JP" sz="7200" smtClean="0">
                <a:latin typeface="+mj-ea"/>
                <a:ea typeface="+mj-ea"/>
              </a:rPr>
              <a:t>epeat</a:t>
            </a:r>
          </a:p>
          <a:p>
            <a:r>
              <a:rPr kumimoji="1"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kumimoji="1" lang="en-US" altLang="ja-JP" sz="7200" smtClean="0">
                <a:latin typeface="+mj-ea"/>
                <a:ea typeface="+mj-ea"/>
              </a:rPr>
              <a:t>oursel</a:t>
            </a:r>
            <a:r>
              <a:rPr kumimoji="1" lang="en-US" altLang="ja-JP" sz="7200">
                <a:latin typeface="+mj-ea"/>
                <a:ea typeface="+mj-ea"/>
              </a:rPr>
              <a:t>f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1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同様に「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Ufo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」も修正しよう。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以下のようになる。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816646" y="272842"/>
            <a:ext cx="52966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（９） 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「</a:t>
            </a:r>
            <a:r>
              <a:rPr lang="en-US" altLang="ja-JP" sz="4000" dirty="0" err="1" smtClean="0">
                <a:solidFill>
                  <a:schemeClr val="accent2"/>
                </a:solidFill>
                <a:latin typeface="+mj-ea"/>
                <a:ea typeface="+mj-ea"/>
              </a:rPr>
              <a:t>Ufo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8377" t="10654" r="39267" b="16102"/>
          <a:stretch/>
        </p:blipFill>
        <p:spPr>
          <a:xfrm>
            <a:off x="4211960" y="1492671"/>
            <a:ext cx="4701529" cy="517168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228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179512" y="4653136"/>
            <a:ext cx="8784976" cy="198884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アプリを起動して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動作を確認しよう。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リファクタリング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しただけなので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問題なく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動作する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はず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179512" y="1484784"/>
            <a:ext cx="8784976" cy="316835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ここまでで最初のリファクタリングは完了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完了後のクラス図は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以下のように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なる。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以外は少し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シンプルになった。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729780" y="272842"/>
            <a:ext cx="5694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10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） 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リファクタリング完了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69520"/>
            <a:ext cx="5971999" cy="473751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0713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20882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さぁ、さっそく先に進もう。</a:t>
            </a:r>
            <a:r>
              <a:rPr lang="ja-JP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と言いたいところだが、今のプログラムはあまりに酷すぎる！！！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まるでゴミ屋敷のようだ。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「そうは思わない」というかもしれないが、現実から目をそらしてはいけない。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現実を見つめてみよう。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2217482" y="272842"/>
            <a:ext cx="47307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（０） ちょっと待って！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91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16352" y="1412776"/>
            <a:ext cx="8712968" cy="522350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よく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見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ると、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どのクラスにもまったく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同じ属性やメソッドがある。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これらの属性やメソッドは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全てのキャラクターに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必要なものといえるだろう。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そこで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を作成し、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これらの属性やメソッドを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持たせよう。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そして、これまで作った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クラスを全て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一族に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してあげよう。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217482" y="272842"/>
            <a:ext cx="47307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（０） ちょっと待って！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00307"/>
            <a:ext cx="5636769" cy="523597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" name="正方形/長方形 1"/>
          <p:cNvSpPr/>
          <p:nvPr/>
        </p:nvSpPr>
        <p:spPr bwMode="auto">
          <a:xfrm>
            <a:off x="3384734" y="1721198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383162" y="2190116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349436" y="3559106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347864" y="3946910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78932" y="5145014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377360" y="5532818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315774" y="5229200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14202" y="5718508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93652" y="2298994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92080" y="3140968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409968" y="5142444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408396" y="5805264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411380" y="3212976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409808" y="3875796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409968" y="1627906"/>
            <a:ext cx="1440000" cy="360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08396" y="2096824"/>
            <a:ext cx="1440000" cy="396000"/>
          </a:xfrm>
          <a:prstGeom prst="rect">
            <a:avLst/>
          </a:prstGeom>
          <a:noFill/>
          <a:ln w="1905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616490" y="272842"/>
            <a:ext cx="7915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（１） 「</a:t>
            </a:r>
            <a:r>
              <a:rPr lang="en-US" altLang="ja-JP" sz="4000" dirty="0" err="1" smtClean="0">
                <a:solidFill>
                  <a:schemeClr val="accent2"/>
                </a:solidFill>
                <a:latin typeface="+mj-ea"/>
                <a:ea typeface="+mj-ea"/>
              </a:rPr>
              <a:t>GameCharacter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クラス」の作成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最初に「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」クラスを作成しよう。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」パッケージで右クリックし、「新規」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「名前」を「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」にして、「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4827811" cy="3817957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 bwMode="auto">
          <a:xfrm rot="10800000">
            <a:off x="4385680" y="2934469"/>
            <a:ext cx="690376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 bwMode="auto">
          <a:xfrm rot="5400000">
            <a:off x="4362753" y="5476088"/>
            <a:ext cx="690376" cy="484632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7279" t="14385" r="51944" b="76025"/>
          <a:stretch/>
        </p:blipFill>
        <p:spPr>
          <a:xfrm>
            <a:off x="388880" y="5589240"/>
            <a:ext cx="3463040" cy="8657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35283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それでは「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Platform.java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」から修正しよう。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クラス名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の行に以下を追加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これで「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」は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」一族に加わった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ことになる。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もちろん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には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まだ何も無いので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継承しても何も起こらない。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38869" t="13687" r="11898" b="21262"/>
          <a:stretch/>
        </p:blipFill>
        <p:spPr>
          <a:xfrm>
            <a:off x="4604272" y="2456892"/>
            <a:ext cx="4320481" cy="420678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6660232" y="2464321"/>
            <a:ext cx="2016224" cy="172591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19487"/>
          <a:stretch/>
        </p:blipFill>
        <p:spPr>
          <a:xfrm>
            <a:off x="1187625" y="2095397"/>
            <a:ext cx="7704856" cy="4571487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左矢印 2"/>
          <p:cNvSpPr/>
          <p:nvPr/>
        </p:nvSpPr>
        <p:spPr bwMode="auto">
          <a:xfrm>
            <a:off x="7759402" y="3400322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36567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クラス」のうち全てのキャラクターが持つ属性とメソッドを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」に移動しよう。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」を選択して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「右クリック」で「リファクタリング」－「メンバーのプル・アップ」をクリック。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左矢印 10"/>
          <p:cNvSpPr/>
          <p:nvPr/>
        </p:nvSpPr>
        <p:spPr bwMode="auto">
          <a:xfrm>
            <a:off x="2555776" y="4336529"/>
            <a:ext cx="811138" cy="484632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8087"/>
            <a:ext cx="4392488" cy="4101273"/>
          </a:xfrm>
          <a:prstGeom prst="rect">
            <a:avLst/>
          </a:prstGeom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5"/>
            <a:ext cx="8640960" cy="100811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③ 以下のウィンドウが開くので、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以下の４つの属性と４つのメソッドを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チェックして「リファクタリング」を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なお右下のようなウィンドウが何度か開くので「スキップ」をクリックしよう。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13120" y="3788633"/>
            <a:ext cx="179184" cy="824253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 bwMode="auto">
          <a:xfrm rot="18307390">
            <a:off x="1546011" y="5683668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413120" y="5232383"/>
            <a:ext cx="179184" cy="792088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31" y="4404935"/>
            <a:ext cx="3990975" cy="1276350"/>
          </a:xfrm>
          <a:prstGeom prst="rect">
            <a:avLst/>
          </a:prstGeom>
        </p:spPr>
      </p:pic>
      <p:sp>
        <p:nvSpPr>
          <p:cNvPr id="11" name="左矢印 10"/>
          <p:cNvSpPr/>
          <p:nvPr/>
        </p:nvSpPr>
        <p:spPr bwMode="auto">
          <a:xfrm rot="5400000">
            <a:off x="5810936" y="5661435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曲折矢印 4"/>
          <p:cNvSpPr/>
          <p:nvPr/>
        </p:nvSpPr>
        <p:spPr bwMode="auto">
          <a:xfrm rot="5400000">
            <a:off x="4671440" y="3468702"/>
            <a:ext cx="813816" cy="868680"/>
          </a:xfrm>
          <a:prstGeom prst="ben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/>
        </p:nvSpPr>
        <p:spPr bwMode="auto">
          <a:xfrm rot="16200000">
            <a:off x="2950676" y="3295757"/>
            <a:ext cx="361184" cy="286888"/>
          </a:xfrm>
          <a:prstGeom prst="triangl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8" idx="3"/>
          </p:cNvCxnSpPr>
          <p:nvPr/>
        </p:nvCxnSpPr>
        <p:spPr>
          <a:xfrm>
            <a:off x="3274712" y="3439201"/>
            <a:ext cx="48279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5"/>
            <a:ext cx="8640960" cy="7063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④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クラス」にあった４つ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の属性と５つのメソッドが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GameCharacter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　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に移動し、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クラスがすっきりした。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383939" y="272842"/>
            <a:ext cx="6375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（２） 「</a:t>
            </a:r>
            <a:r>
              <a:rPr lang="en-US" altLang="ja-JP" sz="40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クラス」の修正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5497" t="10403" r="62668" b="16776"/>
          <a:stretch/>
        </p:blipFill>
        <p:spPr>
          <a:xfrm>
            <a:off x="611560" y="2310347"/>
            <a:ext cx="2376264" cy="4292607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5273" t="15938" r="39570" b="39927"/>
          <a:stretch/>
        </p:blipFill>
        <p:spPr>
          <a:xfrm>
            <a:off x="3491880" y="2343847"/>
            <a:ext cx="5381682" cy="284912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2550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4668</TotalTime>
  <Words>455</Words>
  <Application>Microsoft Office PowerPoint</Application>
  <PresentationFormat>画面に合わせる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１．継承（を使ってリファクタリング）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443</cp:revision>
  <dcterms:created xsi:type="dcterms:W3CDTF">2005-04-17T07:16:32Z</dcterms:created>
  <dcterms:modified xsi:type="dcterms:W3CDTF">2019-06-11T05:19:34Z</dcterms:modified>
</cp:coreProperties>
</file>