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67" r:id="rId2"/>
    <p:sldId id="678" r:id="rId3"/>
    <p:sldId id="704" r:id="rId4"/>
    <p:sldId id="679" r:id="rId5"/>
    <p:sldId id="713" r:id="rId6"/>
    <p:sldId id="712" r:id="rId7"/>
    <p:sldId id="682" r:id="rId8"/>
    <p:sldId id="683" r:id="rId9"/>
    <p:sldId id="684" r:id="rId10"/>
    <p:sldId id="689" r:id="rId11"/>
    <p:sldId id="703" r:id="rId12"/>
    <p:sldId id="693" r:id="rId13"/>
    <p:sldId id="711" r:id="rId14"/>
    <p:sldId id="690" r:id="rId15"/>
    <p:sldId id="710" r:id="rId16"/>
    <p:sldId id="691" r:id="rId17"/>
    <p:sldId id="694" r:id="rId1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00FF00"/>
    <a:srgbClr val="FF99FF"/>
    <a:srgbClr val="FFCCFF"/>
    <a:srgbClr val="99FF99"/>
    <a:srgbClr val="008000"/>
    <a:srgbClr val="FFFF99"/>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9C9CC-2AB9-4AF2-9DA6-B58EE9D00C39}" type="datetimeFigureOut">
              <a:rPr kumimoji="1" lang="ja-JP" altLang="en-US" smtClean="0"/>
              <a:t>2019/6/6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28499-C47C-48C6-AFC8-CC095282A19E}" type="slidenum">
              <a:rPr kumimoji="1" lang="ja-JP" altLang="en-US" smtClean="0"/>
              <a:t>‹#›</a:t>
            </a:fld>
            <a:endParaRPr kumimoji="1" lang="ja-JP" altLang="en-US"/>
          </a:p>
        </p:txBody>
      </p:sp>
    </p:spTree>
    <p:extLst>
      <p:ext uri="{BB962C8B-B14F-4D97-AF65-F5344CB8AC3E}">
        <p14:creationId xmlns:p14="http://schemas.microsoft.com/office/powerpoint/2010/main" val="24230339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9880DED8-8FCF-4E3A-BE5E-566BBD93738F}" type="slidenum">
              <a:rPr lang="en-US" altLang="ja-JP"/>
              <a:pPr>
                <a:defRPr/>
              </a:pPr>
              <a:t>‹#›</a:t>
            </a:fld>
            <a:endParaRPr lang="en-US" altLang="ja-JP"/>
          </a:p>
        </p:txBody>
      </p:sp>
    </p:spTree>
    <p:extLst>
      <p:ext uri="{BB962C8B-B14F-4D97-AF65-F5344CB8AC3E}">
        <p14:creationId xmlns:p14="http://schemas.microsoft.com/office/powerpoint/2010/main" val="19460565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30756BCA-FEB8-4E9C-BC01-254D7C959869}" type="slidenum">
              <a:rPr lang="en-US" altLang="ja-JP"/>
              <a:pPr>
                <a:defRPr/>
              </a:pPr>
              <a:t>‹#›</a:t>
            </a:fld>
            <a:endParaRPr lang="en-US" altLang="ja-JP"/>
          </a:p>
        </p:txBody>
      </p:sp>
    </p:spTree>
    <p:extLst>
      <p:ext uri="{BB962C8B-B14F-4D97-AF65-F5344CB8AC3E}">
        <p14:creationId xmlns:p14="http://schemas.microsoft.com/office/powerpoint/2010/main" val="78643558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EE843363-EF30-4B6B-B13D-DE7D0B642C75}"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58387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24F6BF4D-141C-4847-A172-A48869BF10A6}" type="slidenum">
              <a:rPr lang="en-US" altLang="ja-JP"/>
              <a:pPr>
                <a:defRPr/>
              </a:pPr>
              <a:t>‹#›</a:t>
            </a:fld>
            <a:endParaRPr lang="en-US" altLang="ja-JP"/>
          </a:p>
        </p:txBody>
      </p:sp>
    </p:spTree>
    <p:extLst>
      <p:ext uri="{BB962C8B-B14F-4D97-AF65-F5344CB8AC3E}">
        <p14:creationId xmlns:p14="http://schemas.microsoft.com/office/powerpoint/2010/main" val="2557567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C720E15-D2F6-433B-B9BE-22F566D5109E}" type="slidenum">
              <a:rPr lang="en-US" altLang="ja-JP"/>
              <a:pPr>
                <a:defRPr/>
              </a:pPr>
              <a:t>‹#›</a:t>
            </a:fld>
            <a:endParaRPr lang="en-US" altLang="ja-JP"/>
          </a:p>
        </p:txBody>
      </p:sp>
    </p:spTree>
    <p:extLst>
      <p:ext uri="{BB962C8B-B14F-4D97-AF65-F5344CB8AC3E}">
        <p14:creationId xmlns:p14="http://schemas.microsoft.com/office/powerpoint/2010/main" val="36558978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BE86A5C-06D9-4094-83E9-4BABC9207D1C}" type="slidenum">
              <a:rPr lang="en-US" altLang="ja-JP"/>
              <a:pPr>
                <a:defRPr/>
              </a:pPr>
              <a:t>‹#›</a:t>
            </a:fld>
            <a:endParaRPr lang="en-US" altLang="ja-JP"/>
          </a:p>
        </p:txBody>
      </p:sp>
    </p:spTree>
    <p:extLst>
      <p:ext uri="{BB962C8B-B14F-4D97-AF65-F5344CB8AC3E}">
        <p14:creationId xmlns:p14="http://schemas.microsoft.com/office/powerpoint/2010/main" val="3089703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D1CEF12C-9E88-4972-98DF-D1BE2A2911B0}" type="slidenum">
              <a:rPr lang="en-US" altLang="ja-JP"/>
              <a:pPr>
                <a:defRPr/>
              </a:pPr>
              <a:t>‹#›</a:t>
            </a:fld>
            <a:endParaRPr lang="en-US" altLang="ja-JP"/>
          </a:p>
        </p:txBody>
      </p:sp>
    </p:spTree>
    <p:extLst>
      <p:ext uri="{BB962C8B-B14F-4D97-AF65-F5344CB8AC3E}">
        <p14:creationId xmlns:p14="http://schemas.microsoft.com/office/powerpoint/2010/main" val="426230869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50308A31-2FF3-4499-A0DC-415FA207571D}" type="slidenum">
              <a:rPr lang="en-US" altLang="ja-JP"/>
              <a:pPr>
                <a:defRPr/>
              </a:pPr>
              <a:t>‹#›</a:t>
            </a:fld>
            <a:endParaRPr lang="en-US" altLang="ja-JP"/>
          </a:p>
        </p:txBody>
      </p:sp>
    </p:spTree>
    <p:extLst>
      <p:ext uri="{BB962C8B-B14F-4D97-AF65-F5344CB8AC3E}">
        <p14:creationId xmlns:p14="http://schemas.microsoft.com/office/powerpoint/2010/main" val="1717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2D6F23D-3F14-470E-996A-524A1C9DDFA4}" type="slidenum">
              <a:rPr lang="en-US" altLang="ja-JP"/>
              <a:pPr>
                <a:defRPr/>
              </a:pPr>
              <a:t>‹#›</a:t>
            </a:fld>
            <a:endParaRPr lang="en-US" altLang="ja-JP"/>
          </a:p>
        </p:txBody>
      </p:sp>
    </p:spTree>
    <p:extLst>
      <p:ext uri="{BB962C8B-B14F-4D97-AF65-F5344CB8AC3E}">
        <p14:creationId xmlns:p14="http://schemas.microsoft.com/office/powerpoint/2010/main" val="3971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710C67D-1DF5-49DC-80E0-48CD57150C6B}"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929990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6BB4536D-7908-4F3E-A13A-0300BA0E8586}"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4660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2BB83B54-21EC-459D-B847-D274109D18E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smtClean="0"/>
              <a:t>令和 元 年 ６ 月 １３ 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吉田</a:t>
            </a:r>
          </a:p>
        </p:txBody>
      </p:sp>
      <p:sp>
        <p:nvSpPr>
          <p:cNvPr id="13315" name="Rectangle 2"/>
          <p:cNvSpPr>
            <a:spLocks noGrp="1" noChangeArrowheads="1"/>
          </p:cNvSpPr>
          <p:nvPr>
            <p:ph type="ctrTitle"/>
          </p:nvPr>
        </p:nvSpPr>
        <p:spPr>
          <a:xfrm>
            <a:off x="685800" y="1196975"/>
            <a:ext cx="7772400" cy="791865"/>
          </a:xfrm>
        </p:spPr>
        <p:txBody>
          <a:bodyPr/>
          <a:lstStyle/>
          <a:p>
            <a:pPr eaLnBrk="1" hangingPunct="1"/>
            <a:r>
              <a:rPr lang="ja-JP" altLang="en-US" sz="4800" dirty="0" smtClean="0"/>
              <a:t>Ｊａｖａ</a:t>
            </a:r>
            <a:endParaRPr lang="ja-JP" altLang="en-US" sz="4800" dirty="0" smtClean="0">
              <a:latin typeface="+mn-ea"/>
              <a:ea typeface="+mn-ea"/>
            </a:endParaRPr>
          </a:p>
        </p:txBody>
      </p:sp>
      <p:sp>
        <p:nvSpPr>
          <p:cNvPr id="13316" name="テキスト ボックス 3"/>
          <p:cNvSpPr txBox="1">
            <a:spLocks noChangeArrowheads="1"/>
          </p:cNvSpPr>
          <p:nvPr/>
        </p:nvSpPr>
        <p:spPr bwMode="auto">
          <a:xfrm>
            <a:off x="3371298"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
        <p:nvSpPr>
          <p:cNvPr id="5" name="Rectangle 2"/>
          <p:cNvSpPr txBox="1">
            <a:spLocks noChangeArrowheads="1"/>
          </p:cNvSpPr>
          <p:nvPr/>
        </p:nvSpPr>
        <p:spPr bwMode="auto">
          <a:xfrm>
            <a:off x="683568" y="3140968"/>
            <a:ext cx="77724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200" kern="1200">
                <a:solidFill>
                  <a:schemeClr val="accent1"/>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eaLnBrk="1" hangingPunct="1"/>
            <a:r>
              <a:rPr lang="ja-JP" altLang="en-US" sz="4800" dirty="0" smtClean="0">
                <a:latin typeface="+mn-ea"/>
                <a:ea typeface="+mn-ea"/>
              </a:rPr>
              <a:t>（</a:t>
            </a:r>
            <a:r>
              <a:rPr lang="en-US" altLang="ja-JP" sz="4800" smtClean="0">
                <a:latin typeface="+mn-ea"/>
                <a:ea typeface="+mn-ea"/>
              </a:rPr>
              <a:t>Game_</a:t>
            </a:r>
            <a:r>
              <a:rPr lang="ja-JP" altLang="en-US" sz="4800" smtClean="0">
                <a:latin typeface="+mn-ea"/>
                <a:ea typeface="+mn-ea"/>
              </a:rPr>
              <a:t>リファクタリング２）</a:t>
            </a:r>
            <a:endParaRPr lang="en-US" altLang="ja-JP" sz="4800" dirty="0" smtClean="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l="35646" t="15768" r="2778" b="33028"/>
          <a:stretch/>
        </p:blipFill>
        <p:spPr>
          <a:xfrm>
            <a:off x="193013" y="2039937"/>
            <a:ext cx="7043283" cy="4605224"/>
          </a:xfrm>
          <a:prstGeom prst="rect">
            <a:avLst/>
          </a:prstGeom>
          <a:ln>
            <a:solidFill>
              <a:srgbClr val="0000FF"/>
            </a:solidFill>
          </a:ln>
        </p:spPr>
      </p:pic>
      <p:sp>
        <p:nvSpPr>
          <p:cNvPr id="7" name="タイトル 2"/>
          <p:cNvSpPr txBox="1">
            <a:spLocks/>
          </p:cNvSpPr>
          <p:nvPr/>
        </p:nvSpPr>
        <p:spPr bwMode="auto">
          <a:xfrm>
            <a:off x="179512" y="1484784"/>
            <a:ext cx="8784976" cy="49103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次は「</a:t>
            </a:r>
            <a:r>
              <a:rPr lang="en-US" altLang="ja-JP" sz="2000" dirty="0" err="1" smtClean="0">
                <a:solidFill>
                  <a:schemeClr val="tx1"/>
                </a:solidFill>
                <a:latin typeface="+mn-ea"/>
                <a:ea typeface="+mn-ea"/>
              </a:rPr>
              <a:t>MovingPlatform</a:t>
            </a:r>
            <a:r>
              <a:rPr lang="ja-JP" altLang="en-US" sz="2000" dirty="0" smtClean="0">
                <a:solidFill>
                  <a:schemeClr val="tx1"/>
                </a:solidFill>
                <a:latin typeface="+mn-ea"/>
                <a:ea typeface="+mn-ea"/>
              </a:rPr>
              <a:t>クラス」だ。以下の手順で修正しよう。</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640135" y="272842"/>
            <a:ext cx="7866256"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（３） 「</a:t>
            </a:r>
            <a:r>
              <a:rPr lang="en-US" altLang="ja-JP" sz="4000" dirty="0" err="1" smtClean="0">
                <a:solidFill>
                  <a:schemeClr val="accent2"/>
                </a:solidFill>
                <a:latin typeface="+mj-ea"/>
                <a:ea typeface="+mj-ea"/>
              </a:rPr>
              <a:t>MovingPlatform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8" name="正方形/長方形 7"/>
          <p:cNvSpPr/>
          <p:nvPr/>
        </p:nvSpPr>
        <p:spPr bwMode="auto">
          <a:xfrm>
            <a:off x="4001567" y="2097512"/>
            <a:ext cx="1879771" cy="251368"/>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0" name="左矢印 9"/>
          <p:cNvSpPr/>
          <p:nvPr/>
        </p:nvSpPr>
        <p:spPr bwMode="auto">
          <a:xfrm rot="1108497">
            <a:off x="5852022" y="2234687"/>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1" name="正方形/長方形 10"/>
          <p:cNvSpPr/>
          <p:nvPr/>
        </p:nvSpPr>
        <p:spPr bwMode="auto">
          <a:xfrm>
            <a:off x="566897" y="5229200"/>
            <a:ext cx="6597391" cy="34061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4" name="テキスト ボックス 3"/>
          <p:cNvSpPr txBox="1"/>
          <p:nvPr/>
        </p:nvSpPr>
        <p:spPr>
          <a:xfrm>
            <a:off x="6517449" y="2411596"/>
            <a:ext cx="934871" cy="369332"/>
          </a:xfrm>
          <a:prstGeom prst="rect">
            <a:avLst/>
          </a:prstGeom>
          <a:solidFill>
            <a:srgbClr val="00FF00"/>
          </a:solidFill>
          <a:ln>
            <a:solidFill>
              <a:srgbClr val="0000FF"/>
            </a:solidFill>
          </a:ln>
        </p:spPr>
        <p:txBody>
          <a:bodyPr wrap="none" rtlCol="0">
            <a:spAutoFit/>
          </a:bodyPr>
          <a:lstStyle/>
          <a:p>
            <a:r>
              <a:rPr kumimoji="1" lang="ja-JP" altLang="en-US" smtClean="0"/>
              <a:t>① </a:t>
            </a:r>
            <a:r>
              <a:rPr lang="ja-JP" altLang="en-US" smtClean="0"/>
              <a:t>修正</a:t>
            </a:r>
            <a:endParaRPr kumimoji="1" lang="ja-JP" altLang="en-US" dirty="0"/>
          </a:p>
        </p:txBody>
      </p:sp>
      <p:sp>
        <p:nvSpPr>
          <p:cNvPr id="13" name="左矢印 12"/>
          <p:cNvSpPr/>
          <p:nvPr/>
        </p:nvSpPr>
        <p:spPr bwMode="auto">
          <a:xfrm>
            <a:off x="7155496" y="5129144"/>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4" name="テキスト ボックス 13"/>
          <p:cNvSpPr txBox="1"/>
          <p:nvPr/>
        </p:nvSpPr>
        <p:spPr>
          <a:xfrm>
            <a:off x="7765499" y="5178173"/>
            <a:ext cx="934871" cy="369332"/>
          </a:xfrm>
          <a:prstGeom prst="rect">
            <a:avLst/>
          </a:prstGeom>
          <a:solidFill>
            <a:srgbClr val="00FF00"/>
          </a:solidFill>
          <a:ln>
            <a:solidFill>
              <a:srgbClr val="0000FF"/>
            </a:solidFill>
          </a:ln>
        </p:spPr>
        <p:txBody>
          <a:bodyPr wrap="none" rtlCol="0">
            <a:spAutoFit/>
          </a:bodyPr>
          <a:lstStyle/>
          <a:p>
            <a:r>
              <a:rPr kumimoji="1" lang="ja-JP" altLang="en-US" smtClean="0"/>
              <a:t>② 削除</a:t>
            </a:r>
            <a:endParaRPr kumimoji="1" lang="ja-JP" altLang="en-US" dirty="0"/>
          </a:p>
        </p:txBody>
      </p:sp>
      <p:sp>
        <p:nvSpPr>
          <p:cNvPr id="21" name="正方形/長方形 20"/>
          <p:cNvSpPr/>
          <p:nvPr/>
        </p:nvSpPr>
        <p:spPr bwMode="auto">
          <a:xfrm>
            <a:off x="422881" y="2888104"/>
            <a:ext cx="3335847" cy="241992"/>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26" name="左矢印 25"/>
          <p:cNvSpPr/>
          <p:nvPr/>
        </p:nvSpPr>
        <p:spPr bwMode="auto">
          <a:xfrm rot="1108497">
            <a:off x="3726813" y="3004137"/>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25" name="テキスト ボックス 24"/>
          <p:cNvSpPr txBox="1"/>
          <p:nvPr/>
        </p:nvSpPr>
        <p:spPr>
          <a:xfrm>
            <a:off x="4357209" y="3154925"/>
            <a:ext cx="934871" cy="369332"/>
          </a:xfrm>
          <a:prstGeom prst="rect">
            <a:avLst/>
          </a:prstGeom>
          <a:solidFill>
            <a:srgbClr val="00FF00"/>
          </a:solidFill>
          <a:ln>
            <a:solidFill>
              <a:srgbClr val="0000FF"/>
            </a:solidFill>
          </a:ln>
        </p:spPr>
        <p:txBody>
          <a:bodyPr wrap="none" rtlCol="0">
            <a:spAutoFit/>
          </a:bodyPr>
          <a:lstStyle/>
          <a:p>
            <a:r>
              <a:rPr kumimoji="1" lang="ja-JP" altLang="en-US" smtClean="0"/>
              <a:t>② 削除</a:t>
            </a:r>
            <a:endParaRPr kumimoji="1" lang="ja-JP" altLang="en-US" dirty="0"/>
          </a:p>
        </p:txBody>
      </p:sp>
      <p:sp>
        <p:nvSpPr>
          <p:cNvPr id="16" name="正方形/長方形 15"/>
          <p:cNvSpPr/>
          <p:nvPr/>
        </p:nvSpPr>
        <p:spPr bwMode="auto">
          <a:xfrm>
            <a:off x="574720" y="6024800"/>
            <a:ext cx="6597391" cy="34061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7" name="左矢印 16"/>
          <p:cNvSpPr/>
          <p:nvPr/>
        </p:nvSpPr>
        <p:spPr bwMode="auto">
          <a:xfrm>
            <a:off x="7163319" y="5924744"/>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8" name="テキスト ボックス 17"/>
          <p:cNvSpPr txBox="1"/>
          <p:nvPr/>
        </p:nvSpPr>
        <p:spPr>
          <a:xfrm>
            <a:off x="7773322" y="5973773"/>
            <a:ext cx="934871" cy="369332"/>
          </a:xfrm>
          <a:prstGeom prst="rect">
            <a:avLst/>
          </a:prstGeom>
          <a:solidFill>
            <a:srgbClr val="00FF00"/>
          </a:solidFill>
          <a:ln>
            <a:solidFill>
              <a:srgbClr val="0000FF"/>
            </a:solidFill>
          </a:ln>
        </p:spPr>
        <p:txBody>
          <a:bodyPr wrap="none" rtlCol="0">
            <a:spAutoFit/>
          </a:bodyPr>
          <a:lstStyle/>
          <a:p>
            <a:r>
              <a:rPr kumimoji="1" lang="ja-JP" altLang="en-US" smtClean="0"/>
              <a:t>② 削除</a:t>
            </a:r>
            <a:endParaRPr kumimoji="1" lang="ja-JP" altLang="en-US" dirty="0"/>
          </a:p>
        </p:txBody>
      </p:sp>
    </p:spTree>
    <p:extLst>
      <p:ext uri="{BB962C8B-B14F-4D97-AF65-F5344CB8AC3E}">
        <p14:creationId xmlns:p14="http://schemas.microsoft.com/office/powerpoint/2010/main" val="202404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179512" y="1484784"/>
            <a:ext cx="8784976" cy="49103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すると「</a:t>
            </a:r>
            <a:r>
              <a:rPr lang="en-US" altLang="ja-JP" sz="2000" dirty="0" err="1" smtClean="0">
                <a:solidFill>
                  <a:schemeClr val="tx1"/>
                </a:solidFill>
                <a:latin typeface="+mn-ea"/>
                <a:ea typeface="+mn-ea"/>
              </a:rPr>
              <a:t>MovingPlatform</a:t>
            </a:r>
            <a:r>
              <a:rPr lang="ja-JP" altLang="en-US" sz="2000" dirty="0" smtClean="0">
                <a:solidFill>
                  <a:schemeClr val="tx1"/>
                </a:solidFill>
                <a:latin typeface="+mn-ea"/>
                <a:ea typeface="+mn-ea"/>
              </a:rPr>
              <a:t>クラス</a:t>
            </a:r>
            <a:r>
              <a:rPr lang="ja-JP" altLang="en-US" sz="2000" smtClean="0">
                <a:solidFill>
                  <a:schemeClr val="tx1"/>
                </a:solidFill>
                <a:latin typeface="+mn-ea"/>
                <a:ea typeface="+mn-ea"/>
              </a:rPr>
              <a:t>」は以下</a:t>
            </a:r>
            <a:r>
              <a:rPr lang="ja-JP" altLang="en-US" sz="2000" dirty="0" smtClean="0">
                <a:solidFill>
                  <a:schemeClr val="tx1"/>
                </a:solidFill>
                <a:latin typeface="+mn-ea"/>
                <a:ea typeface="+mn-ea"/>
              </a:rPr>
              <a:t>のようになる。</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640135" y="272842"/>
            <a:ext cx="7866256"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（３） 「</a:t>
            </a:r>
            <a:r>
              <a:rPr lang="en-US" altLang="ja-JP" sz="4000" dirty="0" err="1" smtClean="0">
                <a:solidFill>
                  <a:schemeClr val="accent2"/>
                </a:solidFill>
                <a:latin typeface="+mj-ea"/>
                <a:ea typeface="+mj-ea"/>
              </a:rPr>
              <a:t>MovingPlatform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2704" t="15859" r="35572" b="8243"/>
          <a:stretch/>
        </p:blipFill>
        <p:spPr>
          <a:xfrm>
            <a:off x="4283968" y="2007224"/>
            <a:ext cx="4658636" cy="4590127"/>
          </a:xfrm>
          <a:prstGeom prst="rect">
            <a:avLst/>
          </a:prstGeom>
          <a:ln>
            <a:solidFill>
              <a:srgbClr val="0000FF"/>
            </a:solidFill>
          </a:ln>
        </p:spPr>
      </p:pic>
    </p:spTree>
    <p:extLst>
      <p:ext uri="{BB962C8B-B14F-4D97-AF65-F5344CB8AC3E}">
        <p14:creationId xmlns:p14="http://schemas.microsoft.com/office/powerpoint/2010/main" val="781328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179512" y="1484784"/>
            <a:ext cx="8784976" cy="40720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a:t>
            </a:r>
            <a:r>
              <a:rPr lang="ja-JP" altLang="en-US" sz="2000" smtClean="0">
                <a:solidFill>
                  <a:schemeClr val="tx1"/>
                </a:solidFill>
                <a:latin typeface="+mn-ea"/>
                <a:ea typeface="+mn-ea"/>
              </a:rPr>
              <a:t>同様に「</a:t>
            </a:r>
            <a:r>
              <a:rPr lang="en-US" altLang="ja-JP" sz="2000" dirty="0" err="1" smtClean="0">
                <a:solidFill>
                  <a:schemeClr val="tx1"/>
                </a:solidFill>
                <a:latin typeface="+mn-ea"/>
                <a:ea typeface="+mn-ea"/>
              </a:rPr>
              <a:t>BrokenPlatform</a:t>
            </a:r>
            <a:r>
              <a:rPr lang="ja-JP" altLang="en-US" sz="2000" dirty="0" smtClean="0">
                <a:solidFill>
                  <a:schemeClr val="tx1"/>
                </a:solidFill>
                <a:latin typeface="+mn-ea"/>
                <a:ea typeface="+mn-ea"/>
              </a:rPr>
              <a:t>クラス」も修正</a:t>
            </a:r>
            <a:r>
              <a:rPr lang="ja-JP" altLang="en-US" sz="2000" smtClean="0">
                <a:solidFill>
                  <a:schemeClr val="tx1"/>
                </a:solidFill>
                <a:latin typeface="+mn-ea"/>
                <a:ea typeface="+mn-ea"/>
              </a:rPr>
              <a:t>しよう。以下</a:t>
            </a:r>
            <a:r>
              <a:rPr lang="ja-JP" altLang="en-US" sz="2000" dirty="0" smtClean="0">
                <a:solidFill>
                  <a:schemeClr val="tx1"/>
                </a:solidFill>
                <a:latin typeface="+mn-ea"/>
                <a:ea typeface="+mn-ea"/>
              </a:rPr>
              <a:t>のように</a:t>
            </a:r>
            <a:r>
              <a:rPr lang="ja-JP" altLang="en-US" sz="2000" smtClean="0">
                <a:solidFill>
                  <a:schemeClr val="tx1"/>
                </a:solidFill>
                <a:latin typeface="+mn-ea"/>
                <a:ea typeface="+mn-ea"/>
              </a:rPr>
              <a:t>なる。</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631011" y="272842"/>
            <a:ext cx="7891904"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（４） </a:t>
            </a:r>
            <a:r>
              <a:rPr lang="ja-JP" altLang="en-US" sz="4000" dirty="0" smtClean="0">
                <a:solidFill>
                  <a:schemeClr val="accent2"/>
                </a:solidFill>
                <a:latin typeface="+mj-ea"/>
                <a:ea typeface="+mj-ea"/>
              </a:rPr>
              <a:t>「</a:t>
            </a:r>
            <a:r>
              <a:rPr lang="en-US" altLang="ja-JP" sz="4000" dirty="0" err="1" smtClean="0">
                <a:solidFill>
                  <a:schemeClr val="accent2"/>
                </a:solidFill>
                <a:latin typeface="+mj-ea"/>
                <a:ea typeface="+mj-ea"/>
              </a:rPr>
              <a:t>BrokenPlatform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3278" t="14717" r="38635" b="34593"/>
          <a:stretch/>
        </p:blipFill>
        <p:spPr>
          <a:xfrm>
            <a:off x="2699792" y="2060848"/>
            <a:ext cx="6192690" cy="4464496"/>
          </a:xfrm>
          <a:prstGeom prst="rect">
            <a:avLst/>
          </a:prstGeom>
          <a:ln>
            <a:solidFill>
              <a:srgbClr val="0000FF"/>
            </a:solidFill>
          </a:ln>
        </p:spPr>
      </p:pic>
    </p:spTree>
    <p:extLst>
      <p:ext uri="{BB962C8B-B14F-4D97-AF65-F5344CB8AC3E}">
        <p14:creationId xmlns:p14="http://schemas.microsoft.com/office/powerpoint/2010/main" val="2452960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179512" y="1484784"/>
            <a:ext cx="8784976" cy="40720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a:t>
            </a:r>
            <a:r>
              <a:rPr lang="ja-JP" altLang="en-US" sz="2000" smtClean="0">
                <a:solidFill>
                  <a:schemeClr val="tx1"/>
                </a:solidFill>
                <a:latin typeface="+mn-ea"/>
                <a:ea typeface="+mn-ea"/>
              </a:rPr>
              <a:t>同様に「</a:t>
            </a:r>
            <a:r>
              <a:rPr lang="en-US" altLang="ja-JP" sz="2000" smtClean="0">
                <a:solidFill>
                  <a:schemeClr val="tx1"/>
                </a:solidFill>
                <a:latin typeface="+mn-ea"/>
                <a:ea typeface="+mn-ea"/>
              </a:rPr>
              <a:t>Castle</a:t>
            </a:r>
            <a:r>
              <a:rPr lang="ja-JP" altLang="en-US" sz="2000" smtClean="0">
                <a:solidFill>
                  <a:schemeClr val="tx1"/>
                </a:solidFill>
                <a:latin typeface="+mn-ea"/>
                <a:ea typeface="+mn-ea"/>
              </a:rPr>
              <a:t>クラス</a:t>
            </a:r>
            <a:r>
              <a:rPr lang="ja-JP" altLang="en-US" sz="2000" dirty="0" smtClean="0">
                <a:solidFill>
                  <a:schemeClr val="tx1"/>
                </a:solidFill>
                <a:latin typeface="+mn-ea"/>
                <a:ea typeface="+mn-ea"/>
              </a:rPr>
              <a:t>」も修正</a:t>
            </a:r>
            <a:r>
              <a:rPr lang="ja-JP" altLang="en-US" sz="2000" smtClean="0">
                <a:solidFill>
                  <a:schemeClr val="tx1"/>
                </a:solidFill>
                <a:latin typeface="+mn-ea"/>
                <a:ea typeface="+mn-ea"/>
              </a:rPr>
              <a:t>しよう。以下</a:t>
            </a:r>
            <a:r>
              <a:rPr lang="ja-JP" altLang="en-US" sz="2000" dirty="0" smtClean="0">
                <a:solidFill>
                  <a:schemeClr val="tx1"/>
                </a:solidFill>
                <a:latin typeface="+mn-ea"/>
                <a:ea typeface="+mn-ea"/>
              </a:rPr>
              <a:t>のように</a:t>
            </a:r>
            <a:r>
              <a:rPr lang="ja-JP" altLang="en-US" sz="2000" smtClean="0">
                <a:solidFill>
                  <a:schemeClr val="tx1"/>
                </a:solidFill>
                <a:latin typeface="+mn-ea"/>
                <a:ea typeface="+mn-ea"/>
              </a:rPr>
              <a:t>なる。</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629766" y="272842"/>
            <a:ext cx="5920210"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（５） 「</a:t>
            </a:r>
            <a:r>
              <a:rPr lang="en-US" altLang="ja-JP" sz="4000" smtClean="0">
                <a:solidFill>
                  <a:schemeClr val="accent2"/>
                </a:solidFill>
                <a:latin typeface="+mj-ea"/>
                <a:ea typeface="+mj-ea"/>
              </a:rPr>
              <a:t>Castle</a:t>
            </a:r>
            <a:r>
              <a:rPr lang="ja-JP" altLang="en-US" sz="4000" smtClean="0">
                <a:solidFill>
                  <a:schemeClr val="accent2"/>
                </a:solidFill>
                <a:latin typeface="+mj-ea"/>
                <a:ea typeface="+mj-ea"/>
              </a:rPr>
              <a:t>クラス</a:t>
            </a:r>
            <a:r>
              <a:rPr lang="ja-JP" altLang="en-US" sz="4000" dirty="0" smtClean="0">
                <a:solidFill>
                  <a:schemeClr val="accent2"/>
                </a:solidFill>
                <a:latin typeface="+mj-ea"/>
                <a:ea typeface="+mj-ea"/>
              </a:rPr>
              <a:t>」の修正</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23071" t="15488" r="34982" b="26432"/>
          <a:stretch/>
        </p:blipFill>
        <p:spPr>
          <a:xfrm>
            <a:off x="2915816" y="2132856"/>
            <a:ext cx="6048672" cy="4536504"/>
          </a:xfrm>
          <a:prstGeom prst="rect">
            <a:avLst/>
          </a:prstGeom>
          <a:ln>
            <a:solidFill>
              <a:srgbClr val="0000FF"/>
            </a:solidFill>
          </a:ln>
        </p:spPr>
      </p:pic>
    </p:spTree>
    <p:extLst>
      <p:ext uri="{BB962C8B-B14F-4D97-AF65-F5344CB8AC3E}">
        <p14:creationId xmlns:p14="http://schemas.microsoft.com/office/powerpoint/2010/main" val="805343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179512" y="1484784"/>
            <a:ext cx="8784976" cy="72008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a:t>
            </a:r>
            <a:r>
              <a:rPr lang="ja-JP" altLang="en-US" sz="2000" smtClean="0">
                <a:solidFill>
                  <a:schemeClr val="tx1"/>
                </a:solidFill>
                <a:latin typeface="+mn-ea"/>
                <a:ea typeface="+mn-ea"/>
              </a:rPr>
              <a:t>同様に「</a:t>
            </a:r>
            <a:r>
              <a:rPr lang="en-US" altLang="ja-JP" sz="2000" dirty="0" smtClean="0">
                <a:solidFill>
                  <a:schemeClr val="tx1"/>
                </a:solidFill>
                <a:latin typeface="+mn-ea"/>
                <a:ea typeface="+mn-ea"/>
              </a:rPr>
              <a:t>Coin</a:t>
            </a:r>
            <a:r>
              <a:rPr lang="ja-JP" altLang="en-US" sz="2000" dirty="0" smtClean="0">
                <a:solidFill>
                  <a:schemeClr val="tx1"/>
                </a:solidFill>
                <a:latin typeface="+mn-ea"/>
                <a:ea typeface="+mn-ea"/>
              </a:rPr>
              <a:t>クラス」も修正</a:t>
            </a:r>
            <a:r>
              <a:rPr lang="ja-JP" altLang="en-US" sz="2000" smtClean="0">
                <a:solidFill>
                  <a:schemeClr val="tx1"/>
                </a:solidFill>
                <a:latin typeface="+mn-ea"/>
                <a:ea typeface="+mn-ea"/>
              </a:rPr>
              <a:t>しよう。</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以下のようになる。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816646" y="272842"/>
            <a:ext cx="5517857"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（６） </a:t>
            </a:r>
            <a:r>
              <a:rPr lang="ja-JP" altLang="en-US" sz="4000" dirty="0" smtClean="0">
                <a:solidFill>
                  <a:schemeClr val="accent2"/>
                </a:solidFill>
                <a:latin typeface="+mj-ea"/>
                <a:ea typeface="+mj-ea"/>
              </a:rPr>
              <a:t>「</a:t>
            </a:r>
            <a:r>
              <a:rPr lang="en-US" altLang="ja-JP" sz="4000" dirty="0" smtClean="0">
                <a:solidFill>
                  <a:schemeClr val="accent2"/>
                </a:solidFill>
                <a:latin typeface="+mj-ea"/>
                <a:ea typeface="+mj-ea"/>
              </a:rPr>
              <a:t>Coin</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3014" t="14708" r="45119" b="16657"/>
          <a:stretch/>
        </p:blipFill>
        <p:spPr>
          <a:xfrm>
            <a:off x="4507112" y="1478365"/>
            <a:ext cx="4464496" cy="5208579"/>
          </a:xfrm>
          <a:prstGeom prst="rect">
            <a:avLst/>
          </a:prstGeom>
          <a:ln>
            <a:solidFill>
              <a:srgbClr val="0000FF"/>
            </a:solidFill>
          </a:ln>
        </p:spPr>
      </p:pic>
    </p:spTree>
    <p:extLst>
      <p:ext uri="{BB962C8B-B14F-4D97-AF65-F5344CB8AC3E}">
        <p14:creationId xmlns:p14="http://schemas.microsoft.com/office/powerpoint/2010/main" val="168345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179512" y="1484784"/>
            <a:ext cx="8784976" cy="40720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a:t>
            </a:r>
            <a:r>
              <a:rPr lang="ja-JP" altLang="en-US" sz="2000" smtClean="0">
                <a:solidFill>
                  <a:schemeClr val="tx1"/>
                </a:solidFill>
                <a:latin typeface="+mn-ea"/>
                <a:ea typeface="+mn-ea"/>
              </a:rPr>
              <a:t>同様に「</a:t>
            </a:r>
            <a:r>
              <a:rPr lang="en-US" altLang="ja-JP" sz="2000" smtClean="0">
                <a:solidFill>
                  <a:schemeClr val="tx1"/>
                </a:solidFill>
                <a:latin typeface="+mn-ea"/>
                <a:ea typeface="+mn-ea"/>
              </a:rPr>
              <a:t>Spring</a:t>
            </a:r>
            <a:r>
              <a:rPr lang="ja-JP" altLang="en-US" sz="2000" smtClean="0">
                <a:solidFill>
                  <a:schemeClr val="tx1"/>
                </a:solidFill>
                <a:latin typeface="+mn-ea"/>
                <a:ea typeface="+mn-ea"/>
              </a:rPr>
              <a:t>クラス</a:t>
            </a:r>
            <a:r>
              <a:rPr lang="ja-JP" altLang="en-US" sz="2000" dirty="0" smtClean="0">
                <a:solidFill>
                  <a:schemeClr val="tx1"/>
                </a:solidFill>
                <a:latin typeface="+mn-ea"/>
                <a:ea typeface="+mn-ea"/>
              </a:rPr>
              <a:t>」も修正</a:t>
            </a:r>
            <a:r>
              <a:rPr lang="ja-JP" altLang="en-US" sz="2000" smtClean="0">
                <a:solidFill>
                  <a:schemeClr val="tx1"/>
                </a:solidFill>
                <a:latin typeface="+mn-ea"/>
                <a:ea typeface="+mn-ea"/>
              </a:rPr>
              <a:t>しよう。以下</a:t>
            </a:r>
            <a:r>
              <a:rPr lang="ja-JP" altLang="en-US" sz="2000" dirty="0" smtClean="0">
                <a:solidFill>
                  <a:schemeClr val="tx1"/>
                </a:solidFill>
                <a:latin typeface="+mn-ea"/>
                <a:ea typeface="+mn-ea"/>
              </a:rPr>
              <a:t>のように</a:t>
            </a:r>
            <a:r>
              <a:rPr lang="ja-JP" altLang="en-US" sz="2000" smtClean="0">
                <a:solidFill>
                  <a:schemeClr val="tx1"/>
                </a:solidFill>
                <a:latin typeface="+mn-ea"/>
                <a:ea typeface="+mn-ea"/>
              </a:rPr>
              <a:t>なる。</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629766" y="272842"/>
            <a:ext cx="5894562"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（７） 「</a:t>
            </a:r>
            <a:r>
              <a:rPr lang="en-US" altLang="ja-JP" sz="4000" smtClean="0">
                <a:solidFill>
                  <a:schemeClr val="accent2"/>
                </a:solidFill>
                <a:latin typeface="+mj-ea"/>
                <a:ea typeface="+mj-ea"/>
              </a:rPr>
              <a:t>Spring</a:t>
            </a:r>
            <a:r>
              <a:rPr lang="ja-JP" altLang="en-US" sz="4000" smtClean="0">
                <a:solidFill>
                  <a:schemeClr val="accent2"/>
                </a:solidFill>
                <a:latin typeface="+mj-ea"/>
                <a:ea typeface="+mj-ea"/>
              </a:rPr>
              <a:t>クラス</a:t>
            </a:r>
            <a:r>
              <a:rPr lang="ja-JP" altLang="en-US" sz="4000" dirty="0" smtClean="0">
                <a:solidFill>
                  <a:schemeClr val="accent2"/>
                </a:solidFill>
                <a:latin typeface="+mj-ea"/>
                <a:ea typeface="+mj-ea"/>
              </a:rPr>
              <a:t>」の修正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3242" t="15834" r="30273" b="37579"/>
          <a:stretch/>
        </p:blipFill>
        <p:spPr>
          <a:xfrm>
            <a:off x="607771" y="2060848"/>
            <a:ext cx="8356717" cy="4536505"/>
          </a:xfrm>
          <a:prstGeom prst="rect">
            <a:avLst/>
          </a:prstGeom>
          <a:ln>
            <a:solidFill>
              <a:srgbClr val="0000FF"/>
            </a:solidFill>
          </a:ln>
        </p:spPr>
      </p:pic>
    </p:spTree>
    <p:extLst>
      <p:ext uri="{BB962C8B-B14F-4D97-AF65-F5344CB8AC3E}">
        <p14:creationId xmlns:p14="http://schemas.microsoft.com/office/powerpoint/2010/main" val="3726667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179512" y="1484784"/>
            <a:ext cx="8784976" cy="72008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a:t>
            </a:r>
            <a:r>
              <a:rPr lang="ja-JP" altLang="en-US" sz="2000" smtClean="0">
                <a:solidFill>
                  <a:schemeClr val="tx1"/>
                </a:solidFill>
                <a:latin typeface="+mn-ea"/>
                <a:ea typeface="+mn-ea"/>
              </a:rPr>
              <a:t>同様に「</a:t>
            </a:r>
            <a:r>
              <a:rPr lang="en-US" altLang="ja-JP" sz="2000" dirty="0" err="1" smtClean="0">
                <a:solidFill>
                  <a:schemeClr val="tx1"/>
                </a:solidFill>
                <a:latin typeface="+mn-ea"/>
                <a:ea typeface="+mn-ea"/>
              </a:rPr>
              <a:t>Ufo</a:t>
            </a:r>
            <a:r>
              <a:rPr lang="ja-JP" altLang="en-US" sz="2000" dirty="0" smtClean="0">
                <a:solidFill>
                  <a:schemeClr val="tx1"/>
                </a:solidFill>
                <a:latin typeface="+mn-ea"/>
                <a:ea typeface="+mn-ea"/>
              </a:rPr>
              <a:t>クラス</a:t>
            </a:r>
            <a:r>
              <a:rPr lang="ja-JP" altLang="en-US" sz="2000" smtClean="0">
                <a:solidFill>
                  <a:schemeClr val="tx1"/>
                </a:solidFill>
                <a:latin typeface="+mn-ea"/>
                <a:ea typeface="+mn-ea"/>
              </a:rPr>
              <a:t>」も修正しよう。</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以下のようになる。</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816646" y="272842"/>
            <a:ext cx="5296643"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（８） </a:t>
            </a:r>
            <a:r>
              <a:rPr lang="ja-JP" altLang="en-US" sz="4000" dirty="0" smtClean="0">
                <a:solidFill>
                  <a:schemeClr val="accent2"/>
                </a:solidFill>
                <a:latin typeface="+mj-ea"/>
                <a:ea typeface="+mj-ea"/>
              </a:rPr>
              <a:t>「</a:t>
            </a:r>
            <a:r>
              <a:rPr lang="en-US" altLang="ja-JP" sz="4000" dirty="0" err="1" smtClean="0">
                <a:solidFill>
                  <a:schemeClr val="accent2"/>
                </a:solidFill>
                <a:latin typeface="+mj-ea"/>
                <a:ea typeface="+mj-ea"/>
              </a:rPr>
              <a:t>Ufo</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3052" t="10790" r="43825" b="5278"/>
          <a:stretch/>
        </p:blipFill>
        <p:spPr>
          <a:xfrm>
            <a:off x="5220072" y="1484784"/>
            <a:ext cx="3747005" cy="5142948"/>
          </a:xfrm>
          <a:prstGeom prst="rect">
            <a:avLst/>
          </a:prstGeom>
          <a:ln>
            <a:solidFill>
              <a:srgbClr val="0000FF"/>
            </a:solidFill>
          </a:ln>
        </p:spPr>
      </p:pic>
    </p:spTree>
    <p:extLst>
      <p:ext uri="{BB962C8B-B14F-4D97-AF65-F5344CB8AC3E}">
        <p14:creationId xmlns:p14="http://schemas.microsoft.com/office/powerpoint/2010/main" val="1622847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179512" y="2708920"/>
            <a:ext cx="8784976" cy="198884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アプリを起動して</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動作を確認しよう。</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　</a:t>
            </a:r>
            <a:r>
              <a:rPr lang="ja-JP" altLang="en-US" sz="2000" smtClean="0">
                <a:solidFill>
                  <a:schemeClr val="tx1"/>
                </a:solidFill>
                <a:latin typeface="+mn-ea"/>
                <a:ea typeface="+mn-ea"/>
              </a:rPr>
              <a:t>　リファクタリング</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しただけなので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問題なく</a:t>
            </a:r>
            <a:r>
              <a:rPr lang="ja-JP" altLang="en-US" sz="2000" smtClean="0">
                <a:solidFill>
                  <a:schemeClr val="tx1"/>
                </a:solidFill>
                <a:latin typeface="+mn-ea"/>
                <a:ea typeface="+mn-ea"/>
              </a:rPr>
              <a:t>動作する</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はず</a:t>
            </a:r>
            <a:r>
              <a:rPr lang="ja-JP" altLang="en-US" sz="2000" dirty="0" smtClean="0">
                <a:solidFill>
                  <a:schemeClr val="tx1"/>
                </a:solidFill>
                <a:latin typeface="+mn-ea"/>
                <a:ea typeface="+mn-ea"/>
              </a:rPr>
              <a:t>だ。</a:t>
            </a:r>
            <a:endParaRPr lang="en-US" altLang="ja-JP" sz="2000" dirty="0" smtClean="0">
              <a:solidFill>
                <a:schemeClr val="tx1"/>
              </a:solidFill>
              <a:latin typeface="+mn-ea"/>
              <a:ea typeface="+mn-ea"/>
            </a:endParaRPr>
          </a:p>
        </p:txBody>
      </p:sp>
      <p:sp>
        <p:nvSpPr>
          <p:cNvPr id="7" name="タイトル 2"/>
          <p:cNvSpPr txBox="1">
            <a:spLocks/>
          </p:cNvSpPr>
          <p:nvPr/>
        </p:nvSpPr>
        <p:spPr bwMode="auto">
          <a:xfrm>
            <a:off x="179512" y="1484784"/>
            <a:ext cx="8784976" cy="108012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smtClean="0">
                <a:solidFill>
                  <a:schemeClr val="tx1"/>
                </a:solidFill>
                <a:latin typeface="+mn-ea"/>
                <a:ea typeface="+mn-ea"/>
              </a:rPr>
              <a:t>① ここまでで２回目のリファクタリングは完了</a:t>
            </a:r>
            <a:r>
              <a:rPr lang="ja-JP" altLang="en-US" sz="2000" dirty="0" smtClean="0">
                <a:solidFill>
                  <a:schemeClr val="tx1"/>
                </a:solidFill>
                <a:latin typeface="+mn-ea"/>
                <a:ea typeface="+mn-ea"/>
              </a:rPr>
              <a:t>だ。</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完了後の</a:t>
            </a:r>
            <a:r>
              <a:rPr lang="ja-JP" altLang="en-US" sz="2000" smtClean="0">
                <a:solidFill>
                  <a:schemeClr val="tx1"/>
                </a:solidFill>
                <a:latin typeface="+mn-ea"/>
                <a:ea typeface="+mn-ea"/>
              </a:rPr>
              <a:t>クラス図は以下</a:t>
            </a:r>
            <a:r>
              <a:rPr lang="ja-JP" altLang="en-US" sz="2000" dirty="0" smtClean="0">
                <a:solidFill>
                  <a:schemeClr val="tx1"/>
                </a:solidFill>
                <a:latin typeface="+mn-ea"/>
                <a:ea typeface="+mn-ea"/>
              </a:rPr>
              <a:t>のように</a:t>
            </a:r>
            <a:r>
              <a:rPr lang="ja-JP" altLang="en-US" sz="2000" smtClean="0">
                <a:solidFill>
                  <a:schemeClr val="tx1"/>
                </a:solidFill>
                <a:latin typeface="+mn-ea"/>
                <a:ea typeface="+mn-ea"/>
              </a:rPr>
              <a:t>なる。</a:t>
            </a:r>
            <a:endParaRPr lang="en-US" altLang="ja-JP" sz="2000" smtClean="0">
              <a:solidFill>
                <a:schemeClr val="tx1"/>
              </a:solidFill>
              <a:latin typeface="+mn-ea"/>
              <a:ea typeface="+mn-ea"/>
            </a:endParaRPr>
          </a:p>
          <a:p>
            <a:pPr algn="l"/>
            <a:r>
              <a:rPr lang="ja-JP" altLang="en-US" sz="2000" smtClean="0">
                <a:solidFill>
                  <a:schemeClr val="tx1"/>
                </a:solidFill>
                <a:latin typeface="+mn-ea"/>
                <a:ea typeface="+mn-ea"/>
              </a:rPr>
              <a:t>　　各クラスの役割や関係がかなりわかりやすくなったのではないだろうか。</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729780" y="272842"/>
            <a:ext cx="5532284"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（９） </a:t>
            </a:r>
            <a:r>
              <a:rPr lang="ja-JP" altLang="en-US" sz="4000" dirty="0" smtClean="0">
                <a:solidFill>
                  <a:schemeClr val="accent2"/>
                </a:solidFill>
                <a:latin typeface="+mj-ea"/>
                <a:ea typeface="+mj-ea"/>
              </a:rPr>
              <a:t>リファクタリング完了</a:t>
            </a:r>
            <a:endParaRPr lang="ja-JP" altLang="en-US" sz="4000" dirty="0">
              <a:solidFill>
                <a:schemeClr val="accent2"/>
              </a:solidFill>
              <a:latin typeface="+mj-ea"/>
              <a:ea typeface="+mj-ea"/>
            </a:endParaRPr>
          </a:p>
        </p:txBody>
      </p:sp>
      <p:pic>
        <p:nvPicPr>
          <p:cNvPr id="2" name="図 1"/>
          <p:cNvPicPr>
            <a:picLocks noChangeAspect="1"/>
          </p:cNvPicPr>
          <p:nvPr/>
        </p:nvPicPr>
        <p:blipFill>
          <a:blip r:embed="rId2"/>
          <a:stretch>
            <a:fillRect/>
          </a:stretch>
        </p:blipFill>
        <p:spPr>
          <a:xfrm>
            <a:off x="2601829" y="2708920"/>
            <a:ext cx="6362660" cy="3672408"/>
          </a:xfrm>
          <a:prstGeom prst="rect">
            <a:avLst/>
          </a:prstGeom>
          <a:ln>
            <a:solidFill>
              <a:srgbClr val="0000FF"/>
            </a:solidFill>
          </a:ln>
        </p:spPr>
      </p:pic>
    </p:spTree>
    <p:extLst>
      <p:ext uri="{BB962C8B-B14F-4D97-AF65-F5344CB8AC3E}">
        <p14:creationId xmlns:p14="http://schemas.microsoft.com/office/powerpoint/2010/main" val="1071349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43064"/>
            <a:ext cx="8534400" cy="953688"/>
          </a:xfrm>
          <a:solidFill>
            <a:srgbClr val="0000FF"/>
          </a:solidFill>
          <a:ln>
            <a:solidFill>
              <a:srgbClr val="00FFFF"/>
            </a:solidFill>
          </a:ln>
        </p:spPr>
        <p:txBody>
          <a:bodyPr anchor="ctr"/>
          <a:lstStyle/>
          <a:p>
            <a:r>
              <a:rPr lang="ja-JP" altLang="en-US" sz="3600" smtClean="0">
                <a:solidFill>
                  <a:srgbClr val="FFFF00"/>
                </a:solidFill>
              </a:rPr>
              <a:t>２</a:t>
            </a:r>
            <a:r>
              <a:rPr lang="ja-JP" altLang="en-US" sz="3600" smtClean="0">
                <a:solidFill>
                  <a:srgbClr val="FFFF00"/>
                </a:solidFill>
                <a:effectLst/>
              </a:rPr>
              <a:t>．</a:t>
            </a:r>
            <a:r>
              <a:rPr lang="ja-JP" altLang="en-US" sz="3600" dirty="0" smtClean="0">
                <a:solidFill>
                  <a:srgbClr val="FFFF00"/>
                </a:solidFill>
                <a:effectLst/>
              </a:rPr>
              <a:t>継承</a:t>
            </a:r>
            <a:r>
              <a:rPr lang="ja-JP" altLang="en-US" sz="3600" dirty="0" smtClean="0">
                <a:solidFill>
                  <a:srgbClr val="FFFF00"/>
                </a:solidFill>
              </a:rPr>
              <a:t>（</a:t>
            </a:r>
            <a:r>
              <a:rPr lang="ja-JP" altLang="en-US" sz="3600" smtClean="0">
                <a:solidFill>
                  <a:srgbClr val="FFFF00"/>
                </a:solidFill>
              </a:rPr>
              <a:t>を使ってさらにリファクタリング</a:t>
            </a:r>
            <a:r>
              <a:rPr lang="ja-JP" altLang="en-US" sz="3600" dirty="0" smtClean="0">
                <a:solidFill>
                  <a:srgbClr val="FFFF00"/>
                </a:solidFill>
              </a:rPr>
              <a:t>）</a:t>
            </a:r>
            <a:endParaRPr lang="ja-JP" altLang="en-US" sz="3600" dirty="0" smtClean="0">
              <a:solidFill>
                <a:srgbClr val="FFFF00"/>
              </a:solidFill>
              <a:effectLst/>
            </a:endParaRPr>
          </a:p>
        </p:txBody>
      </p:sp>
      <p:sp>
        <p:nvSpPr>
          <p:cNvPr id="2" name="テキスト ボックス 1"/>
          <p:cNvSpPr txBox="1"/>
          <p:nvPr/>
        </p:nvSpPr>
        <p:spPr>
          <a:xfrm>
            <a:off x="2732473" y="1988840"/>
            <a:ext cx="3682130" cy="3416320"/>
          </a:xfrm>
          <a:prstGeom prst="rect">
            <a:avLst/>
          </a:prstGeom>
          <a:solidFill>
            <a:srgbClr val="00FF00"/>
          </a:solidFill>
          <a:ln>
            <a:solidFill>
              <a:srgbClr val="0000FF"/>
            </a:solidFill>
          </a:ln>
        </p:spPr>
        <p:txBody>
          <a:bodyPr wrap="none" rtlCol="0">
            <a:spAutoFit/>
          </a:bodyPr>
          <a:lstStyle/>
          <a:p>
            <a:r>
              <a:rPr kumimoji="1" lang="en-US" altLang="ja-JP" sz="7200" smtClean="0">
                <a:solidFill>
                  <a:srgbClr val="FF0000"/>
                </a:solidFill>
                <a:latin typeface="+mj-ea"/>
                <a:ea typeface="+mj-ea"/>
              </a:rPr>
              <a:t>D</a:t>
            </a:r>
            <a:r>
              <a:rPr kumimoji="1" lang="en-US" altLang="ja-JP" sz="7200" smtClean="0">
                <a:latin typeface="+mj-ea"/>
                <a:ea typeface="+mj-ea"/>
              </a:rPr>
              <a:t>on</a:t>
            </a:r>
            <a:r>
              <a:rPr lang="en-US" altLang="ja-JP" sz="7200" smtClean="0">
                <a:latin typeface="+mj-ea"/>
                <a:ea typeface="+mj-ea"/>
              </a:rPr>
              <a:t>’</a:t>
            </a:r>
            <a:r>
              <a:rPr kumimoji="1" lang="en-US" altLang="ja-JP" sz="7200" smtClean="0">
                <a:latin typeface="+mj-ea"/>
                <a:ea typeface="+mj-ea"/>
              </a:rPr>
              <a:t>t</a:t>
            </a:r>
          </a:p>
          <a:p>
            <a:r>
              <a:rPr lang="en-US" altLang="ja-JP" sz="7200" smtClean="0">
                <a:solidFill>
                  <a:srgbClr val="FF0000"/>
                </a:solidFill>
                <a:latin typeface="+mj-ea"/>
                <a:ea typeface="+mj-ea"/>
              </a:rPr>
              <a:t>R</a:t>
            </a:r>
            <a:r>
              <a:rPr lang="en-US" altLang="ja-JP" sz="7200" smtClean="0">
                <a:latin typeface="+mj-ea"/>
                <a:ea typeface="+mj-ea"/>
              </a:rPr>
              <a:t>epeat</a:t>
            </a:r>
          </a:p>
          <a:p>
            <a:r>
              <a:rPr kumimoji="1" lang="en-US" altLang="ja-JP" sz="7200" smtClean="0">
                <a:solidFill>
                  <a:srgbClr val="FF0000"/>
                </a:solidFill>
                <a:latin typeface="+mj-ea"/>
                <a:ea typeface="+mj-ea"/>
              </a:rPr>
              <a:t>Y</a:t>
            </a:r>
            <a:r>
              <a:rPr kumimoji="1" lang="en-US" altLang="ja-JP" sz="7200" smtClean="0">
                <a:latin typeface="+mj-ea"/>
                <a:ea typeface="+mj-ea"/>
              </a:rPr>
              <a:t>oursel</a:t>
            </a:r>
            <a:r>
              <a:rPr kumimoji="1" lang="en-US" altLang="ja-JP" sz="7200">
                <a:latin typeface="+mj-ea"/>
                <a:ea typeface="+mj-ea"/>
              </a:rPr>
              <a:t>f</a:t>
            </a:r>
            <a:endParaRPr kumimoji="1" lang="ja-JP" altLang="en-US" sz="7200" dirty="0">
              <a:latin typeface="+mj-ea"/>
              <a:ea typeface="+mj-ea"/>
            </a:endParaRPr>
          </a:p>
        </p:txBody>
      </p:sp>
    </p:spTree>
    <p:extLst>
      <p:ext uri="{BB962C8B-B14F-4D97-AF65-F5344CB8AC3E}">
        <p14:creationId xmlns:p14="http://schemas.microsoft.com/office/powerpoint/2010/main" val="591174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453650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現在のクラス図は以下のようになっている。</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ja-JP" altLang="en-US" sz="1800">
                <a:solidFill>
                  <a:schemeClr val="tx1"/>
                </a:solidFill>
                <a:latin typeface="+mn-ea"/>
                <a:ea typeface="+mn-ea"/>
              </a:rPr>
              <a:t>全</a:t>
            </a:r>
            <a:r>
              <a:rPr lang="ja-JP" altLang="en-US" sz="1800" smtClean="0">
                <a:solidFill>
                  <a:schemeClr val="tx1"/>
                </a:solidFill>
                <a:latin typeface="+mn-ea"/>
                <a:ea typeface="+mn-ea"/>
              </a:rPr>
              <a:t>てのキャラクタが持つ座標関連の属性とメソッドを</a:t>
            </a:r>
            <a:r>
              <a:rPr lang="en-US" altLang="ja-JP" sz="1800" smtClean="0">
                <a:solidFill>
                  <a:schemeClr val="tx1"/>
                </a:solidFill>
                <a:latin typeface="+mn-ea"/>
                <a:ea typeface="+mn-ea"/>
              </a:rPr>
              <a:t>GameCharacter</a:t>
            </a:r>
            <a:r>
              <a:rPr lang="ja-JP" altLang="en-US" sz="1800" smtClean="0">
                <a:solidFill>
                  <a:schemeClr val="tx1"/>
                </a:solidFill>
                <a:latin typeface="+mn-ea"/>
                <a:ea typeface="+mn-ea"/>
              </a:rPr>
              <a:t>クラスに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まとめたことで少し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DRY</a:t>
            </a:r>
            <a:r>
              <a:rPr lang="ja-JP" altLang="en-US" sz="1800" smtClean="0">
                <a:solidFill>
                  <a:schemeClr val="tx1"/>
                </a:solidFill>
                <a:latin typeface="+mn-ea"/>
                <a:ea typeface="+mn-ea"/>
              </a:rPr>
              <a:t>が実現できた。</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しかしまだ重複している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部分がある。</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Player</a:t>
            </a:r>
            <a:r>
              <a:rPr lang="ja-JP" altLang="en-US" sz="1800" smtClean="0">
                <a:solidFill>
                  <a:schemeClr val="tx1"/>
                </a:solidFill>
                <a:latin typeface="+mn-ea"/>
                <a:ea typeface="+mn-ea"/>
              </a:rPr>
              <a:t>を除く全ての</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キャラクターに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・属性</a:t>
            </a:r>
            <a:r>
              <a:rPr lang="en-US" altLang="ja-JP" sz="1800" smtClean="0">
                <a:solidFill>
                  <a:schemeClr val="tx1"/>
                </a:solidFill>
                <a:latin typeface="+mn-ea"/>
                <a:ea typeface="+mn-ea"/>
              </a:rPr>
              <a:t>player</a:t>
            </a:r>
          </a:p>
          <a:p>
            <a:pPr algn="l"/>
            <a:r>
              <a:rPr lang="en-US" altLang="ja-JP" sz="1800">
                <a:solidFill>
                  <a:schemeClr val="tx1"/>
                </a:solidFill>
                <a:latin typeface="+mn-ea"/>
                <a:ea typeface="+mn-ea"/>
              </a:rPr>
              <a:t> </a:t>
            </a:r>
            <a:r>
              <a:rPr lang="ja-JP" altLang="en-US" sz="1800">
                <a:solidFill>
                  <a:schemeClr val="tx1"/>
                </a:solidFill>
                <a:latin typeface="+mn-ea"/>
                <a:ea typeface="+mn-ea"/>
              </a:rPr>
              <a:t>　</a:t>
            </a:r>
            <a:r>
              <a:rPr lang="ja-JP" altLang="en-US" sz="1800" smtClean="0">
                <a:solidFill>
                  <a:schemeClr val="tx1"/>
                </a:solidFill>
                <a:latin typeface="+mn-ea"/>
                <a:ea typeface="+mn-ea"/>
              </a:rPr>
              <a:t> ・メソッド</a:t>
            </a:r>
            <a:r>
              <a:rPr lang="en-US" altLang="ja-JP" sz="1800" smtClean="0">
                <a:solidFill>
                  <a:schemeClr val="tx1"/>
                </a:solidFill>
                <a:latin typeface="+mn-ea"/>
                <a:ea typeface="+mn-ea"/>
              </a:rPr>
              <a:t>setPlayer</a:t>
            </a:r>
          </a:p>
          <a:p>
            <a:pPr algn="l"/>
            <a:r>
              <a:rPr lang="ja-JP" altLang="en-US" sz="1800">
                <a:solidFill>
                  <a:schemeClr val="tx1"/>
                </a:solidFill>
                <a:latin typeface="+mn-ea"/>
                <a:ea typeface="+mn-ea"/>
              </a:rPr>
              <a:t>　</a:t>
            </a:r>
            <a:r>
              <a:rPr lang="ja-JP" altLang="en-US" sz="1800" smtClean="0">
                <a:solidFill>
                  <a:schemeClr val="tx1"/>
                </a:solidFill>
                <a:latin typeface="+mn-ea"/>
                <a:ea typeface="+mn-ea"/>
              </a:rPr>
              <a:t>　・メソッド</a:t>
            </a:r>
            <a:r>
              <a:rPr lang="en-US" altLang="ja-JP" sz="1800" smtClean="0">
                <a:solidFill>
                  <a:schemeClr val="tx1"/>
                </a:solidFill>
                <a:latin typeface="+mn-ea"/>
                <a:ea typeface="+mn-ea"/>
              </a:rPr>
              <a:t>isOverlapWith</a:t>
            </a:r>
          </a:p>
          <a:p>
            <a:pPr algn="l"/>
            <a:r>
              <a:rPr lang="ja-JP" altLang="en-US" sz="1800">
                <a:solidFill>
                  <a:schemeClr val="tx1"/>
                </a:solidFill>
                <a:latin typeface="+mn-ea"/>
                <a:ea typeface="+mn-ea"/>
              </a:rPr>
              <a:t>　</a:t>
            </a:r>
            <a:r>
              <a:rPr lang="ja-JP" altLang="en-US" sz="1800" smtClean="0">
                <a:solidFill>
                  <a:schemeClr val="tx1"/>
                </a:solidFill>
                <a:latin typeface="+mn-ea"/>
                <a:ea typeface="+mn-ea"/>
              </a:rPr>
              <a:t>　がある。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今度はこれを</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抽出してみよう。</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2691208" y="272842"/>
            <a:ext cx="3770584"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（０） 現在の状況</a:t>
            </a:r>
            <a:endParaRPr lang="ja-JP" altLang="en-US" sz="4000" dirty="0">
              <a:solidFill>
                <a:schemeClr val="accent2"/>
              </a:solidFill>
              <a:latin typeface="+mj-ea"/>
              <a:ea typeface="+mj-ea"/>
            </a:endParaRPr>
          </a:p>
        </p:txBody>
      </p:sp>
      <p:pic>
        <p:nvPicPr>
          <p:cNvPr id="8" name="図 7"/>
          <p:cNvPicPr>
            <a:picLocks noChangeAspect="1"/>
          </p:cNvPicPr>
          <p:nvPr/>
        </p:nvPicPr>
        <p:blipFill>
          <a:blip r:embed="rId2"/>
          <a:stretch>
            <a:fillRect/>
          </a:stretch>
        </p:blipFill>
        <p:spPr>
          <a:xfrm>
            <a:off x="3275856" y="2150930"/>
            <a:ext cx="5616624" cy="4455598"/>
          </a:xfrm>
          <a:prstGeom prst="rect">
            <a:avLst/>
          </a:prstGeom>
          <a:ln>
            <a:solidFill>
              <a:srgbClr val="0000FF"/>
            </a:solidFill>
          </a:ln>
        </p:spPr>
      </p:pic>
    </p:spTree>
    <p:extLst>
      <p:ext uri="{BB962C8B-B14F-4D97-AF65-F5344CB8AC3E}">
        <p14:creationId xmlns:p14="http://schemas.microsoft.com/office/powerpoint/2010/main" val="114911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70062" y="2577810"/>
            <a:ext cx="5191125" cy="4105275"/>
          </a:xfrm>
          <a:prstGeom prst="rect">
            <a:avLst/>
          </a:prstGeom>
        </p:spPr>
      </p:pic>
      <p:sp>
        <p:nvSpPr>
          <p:cNvPr id="11269" name="テキスト ボックス 4"/>
          <p:cNvSpPr txBox="1">
            <a:spLocks noChangeArrowheads="1"/>
          </p:cNvSpPr>
          <p:nvPr/>
        </p:nvSpPr>
        <p:spPr bwMode="auto">
          <a:xfrm>
            <a:off x="458491" y="272842"/>
            <a:ext cx="8255786" cy="646331"/>
          </a:xfrm>
          <a:prstGeom prst="rect">
            <a:avLst/>
          </a:prstGeom>
          <a:noFill/>
          <a:ln w="9525">
            <a:noFill/>
            <a:miter lim="800000"/>
            <a:headEnd/>
            <a:tailEnd/>
          </a:ln>
        </p:spPr>
        <p:txBody>
          <a:bodyPr wrap="none">
            <a:spAutoFit/>
          </a:bodyPr>
          <a:lstStyle/>
          <a:p>
            <a:r>
              <a:rPr lang="ja-JP" altLang="en-US" sz="3600" dirty="0" smtClean="0">
                <a:solidFill>
                  <a:schemeClr val="accent2"/>
                </a:solidFill>
                <a:latin typeface="+mj-ea"/>
                <a:ea typeface="+mj-ea"/>
              </a:rPr>
              <a:t>（１） </a:t>
            </a:r>
            <a:r>
              <a:rPr lang="ja-JP" altLang="en-US" sz="3600" smtClean="0">
                <a:solidFill>
                  <a:schemeClr val="accent2"/>
                </a:solidFill>
                <a:latin typeface="+mj-ea"/>
                <a:ea typeface="+mj-ea"/>
              </a:rPr>
              <a:t>「</a:t>
            </a:r>
            <a:r>
              <a:rPr lang="en-US" altLang="ja-JP" sz="3600" smtClean="0">
                <a:solidFill>
                  <a:schemeClr val="accent2"/>
                </a:solidFill>
                <a:latin typeface="+mj-ea"/>
                <a:ea typeface="+mj-ea"/>
              </a:rPr>
              <a:t>GameCharacterWithP</a:t>
            </a:r>
            <a:r>
              <a:rPr lang="ja-JP" altLang="en-US" sz="3600" smtClean="0">
                <a:solidFill>
                  <a:schemeClr val="accent2"/>
                </a:solidFill>
                <a:latin typeface="+mj-ea"/>
                <a:ea typeface="+mj-ea"/>
              </a:rPr>
              <a:t>クラス</a:t>
            </a:r>
            <a:r>
              <a:rPr lang="ja-JP" altLang="en-US" sz="3600" dirty="0" smtClean="0">
                <a:solidFill>
                  <a:schemeClr val="accent2"/>
                </a:solidFill>
                <a:latin typeface="+mj-ea"/>
                <a:ea typeface="+mj-ea"/>
              </a:rPr>
              <a:t>」の作成</a:t>
            </a:r>
            <a:endParaRPr lang="ja-JP" altLang="en-US" sz="3600" dirty="0">
              <a:solidFill>
                <a:schemeClr val="accent2"/>
              </a:solidFill>
              <a:latin typeface="+mj-ea"/>
              <a:ea typeface="+mj-ea"/>
            </a:endParaRPr>
          </a:p>
        </p:txBody>
      </p:sp>
      <p:sp>
        <p:nvSpPr>
          <p:cNvPr id="7" name="タイトル 2"/>
          <p:cNvSpPr txBox="1">
            <a:spLocks/>
          </p:cNvSpPr>
          <p:nvPr/>
        </p:nvSpPr>
        <p:spPr bwMode="auto">
          <a:xfrm>
            <a:off x="251520" y="1484784"/>
            <a:ext cx="8640960" cy="108012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最初に</a:t>
            </a:r>
            <a:r>
              <a:rPr lang="ja-JP" altLang="en-US" sz="2000" smtClean="0">
                <a:solidFill>
                  <a:schemeClr val="tx1"/>
                </a:solidFill>
                <a:latin typeface="+mn-ea"/>
                <a:ea typeface="+mn-ea"/>
              </a:rPr>
              <a:t>「</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a:t>
            </a:r>
            <a:r>
              <a:rPr lang="ja-JP" altLang="en-US" sz="2000" dirty="0" smtClean="0">
                <a:solidFill>
                  <a:schemeClr val="tx1"/>
                </a:solidFill>
                <a:latin typeface="+mn-ea"/>
                <a:ea typeface="+mn-ea"/>
              </a:rPr>
              <a:t>クラスを作成しよう。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models</a:t>
            </a:r>
            <a:r>
              <a:rPr lang="ja-JP" altLang="en-US" sz="2000" dirty="0" smtClean="0">
                <a:solidFill>
                  <a:schemeClr val="tx1"/>
                </a:solidFill>
                <a:latin typeface="+mn-ea"/>
                <a:ea typeface="+mn-ea"/>
              </a:rPr>
              <a:t>」パッケージで右クリックし、「新規」</a:t>
            </a:r>
            <a:r>
              <a:rPr lang="en-US" altLang="ja-JP" sz="2000" dirty="0" smtClean="0">
                <a:solidFill>
                  <a:schemeClr val="tx1"/>
                </a:solidFill>
                <a:latin typeface="+mn-ea"/>
                <a:ea typeface="+mn-ea"/>
              </a:rPr>
              <a:t>-</a:t>
            </a:r>
            <a:r>
              <a:rPr lang="ja-JP" altLang="en-US" sz="2000" dirty="0" smtClean="0">
                <a:solidFill>
                  <a:schemeClr val="tx1"/>
                </a:solidFill>
                <a:latin typeface="+mn-ea"/>
                <a:ea typeface="+mn-ea"/>
              </a:rPr>
              <a:t>「</a:t>
            </a:r>
            <a:r>
              <a:rPr lang="en-US" altLang="ja-JP" sz="2000" dirty="0" smtClean="0">
                <a:solidFill>
                  <a:schemeClr val="tx1"/>
                </a:solidFill>
                <a:latin typeface="+mn-ea"/>
                <a:ea typeface="+mn-ea"/>
              </a:rPr>
              <a:t>Java</a:t>
            </a:r>
            <a:r>
              <a:rPr lang="ja-JP" altLang="en-US" sz="2000" dirty="0" smtClean="0">
                <a:solidFill>
                  <a:schemeClr val="tx1"/>
                </a:solidFill>
                <a:latin typeface="+mn-ea"/>
                <a:ea typeface="+mn-ea"/>
              </a:rPr>
              <a:t>クラス」をクリック。</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② 「名前」を</a:t>
            </a:r>
            <a:r>
              <a:rPr lang="ja-JP" altLang="en-US" sz="2000" smtClean="0">
                <a:solidFill>
                  <a:schemeClr val="tx1"/>
                </a:solidFill>
                <a:latin typeface="+mn-ea"/>
                <a:ea typeface="+mn-ea"/>
              </a:rPr>
              <a:t>「</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a:t>
            </a:r>
            <a:r>
              <a:rPr lang="ja-JP" altLang="en-US" sz="2000" dirty="0" smtClean="0">
                <a:solidFill>
                  <a:schemeClr val="tx1"/>
                </a:solidFill>
                <a:latin typeface="+mn-ea"/>
                <a:ea typeface="+mn-ea"/>
              </a:rPr>
              <a:t>にして、「</a:t>
            </a:r>
            <a:r>
              <a:rPr lang="en-US" altLang="ja-JP" sz="2000" dirty="0" smtClean="0">
                <a:solidFill>
                  <a:schemeClr val="tx1"/>
                </a:solidFill>
                <a:latin typeface="+mn-ea"/>
                <a:ea typeface="+mn-ea"/>
              </a:rPr>
              <a:t>OK</a:t>
            </a:r>
            <a:r>
              <a:rPr lang="ja-JP" altLang="en-US" sz="2000" dirty="0" smtClean="0">
                <a:solidFill>
                  <a:schemeClr val="tx1"/>
                </a:solidFill>
                <a:latin typeface="+mn-ea"/>
                <a:ea typeface="+mn-ea"/>
              </a:rPr>
              <a:t>」をクリック。</a:t>
            </a:r>
            <a:endParaRPr lang="en-US" altLang="ja-JP" sz="2000" dirty="0" smtClean="0">
              <a:solidFill>
                <a:schemeClr val="tx1"/>
              </a:solidFill>
              <a:latin typeface="+mn-ea"/>
              <a:ea typeface="+mn-ea"/>
            </a:endParaRPr>
          </a:p>
        </p:txBody>
      </p:sp>
      <p:sp>
        <p:nvSpPr>
          <p:cNvPr id="3" name="右矢印 2"/>
          <p:cNvSpPr/>
          <p:nvPr/>
        </p:nvSpPr>
        <p:spPr bwMode="auto">
          <a:xfrm rot="10800000">
            <a:off x="4707941" y="2870093"/>
            <a:ext cx="690376"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8" name="右矢印 7"/>
          <p:cNvSpPr/>
          <p:nvPr/>
        </p:nvSpPr>
        <p:spPr bwMode="auto">
          <a:xfrm rot="5400000">
            <a:off x="4362752" y="5620104"/>
            <a:ext cx="690376" cy="484632"/>
          </a:xfrm>
          <a:prstGeom prst="rightArrow">
            <a:avLst/>
          </a:prstGeom>
          <a:solidFill>
            <a:srgbClr val="00FF00"/>
          </a:solidFill>
          <a:ln w="28575">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5347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458491" y="272842"/>
            <a:ext cx="8255786" cy="646331"/>
          </a:xfrm>
          <a:prstGeom prst="rect">
            <a:avLst/>
          </a:prstGeom>
          <a:noFill/>
          <a:ln w="9525">
            <a:noFill/>
            <a:miter lim="800000"/>
            <a:headEnd/>
            <a:tailEnd/>
          </a:ln>
        </p:spPr>
        <p:txBody>
          <a:bodyPr wrap="none">
            <a:spAutoFit/>
          </a:bodyPr>
          <a:lstStyle/>
          <a:p>
            <a:r>
              <a:rPr lang="ja-JP" altLang="en-US" sz="3600" dirty="0" smtClean="0">
                <a:solidFill>
                  <a:schemeClr val="accent2"/>
                </a:solidFill>
                <a:latin typeface="+mj-ea"/>
                <a:ea typeface="+mj-ea"/>
              </a:rPr>
              <a:t>（１） </a:t>
            </a:r>
            <a:r>
              <a:rPr lang="ja-JP" altLang="en-US" sz="3600" smtClean="0">
                <a:solidFill>
                  <a:schemeClr val="accent2"/>
                </a:solidFill>
                <a:latin typeface="+mj-ea"/>
                <a:ea typeface="+mj-ea"/>
              </a:rPr>
              <a:t>「</a:t>
            </a:r>
            <a:r>
              <a:rPr lang="en-US" altLang="ja-JP" sz="3600" smtClean="0">
                <a:solidFill>
                  <a:schemeClr val="accent2"/>
                </a:solidFill>
                <a:latin typeface="+mj-ea"/>
                <a:ea typeface="+mj-ea"/>
              </a:rPr>
              <a:t>GameCharacterWithP</a:t>
            </a:r>
            <a:r>
              <a:rPr lang="ja-JP" altLang="en-US" sz="3600" smtClean="0">
                <a:solidFill>
                  <a:schemeClr val="accent2"/>
                </a:solidFill>
                <a:latin typeface="+mj-ea"/>
                <a:ea typeface="+mj-ea"/>
              </a:rPr>
              <a:t>クラス</a:t>
            </a:r>
            <a:r>
              <a:rPr lang="ja-JP" altLang="en-US" sz="3600" dirty="0" smtClean="0">
                <a:solidFill>
                  <a:schemeClr val="accent2"/>
                </a:solidFill>
                <a:latin typeface="+mj-ea"/>
                <a:ea typeface="+mj-ea"/>
              </a:rPr>
              <a:t>」の作成</a:t>
            </a:r>
            <a:endParaRPr lang="ja-JP" altLang="en-US" sz="3600" dirty="0">
              <a:solidFill>
                <a:schemeClr val="accent2"/>
              </a:solidFill>
              <a:latin typeface="+mj-ea"/>
              <a:ea typeface="+mj-ea"/>
            </a:endParaRPr>
          </a:p>
        </p:txBody>
      </p:sp>
      <p:sp>
        <p:nvSpPr>
          <p:cNvPr id="7" name="タイトル 2"/>
          <p:cNvSpPr txBox="1">
            <a:spLocks/>
          </p:cNvSpPr>
          <p:nvPr/>
        </p:nvSpPr>
        <p:spPr bwMode="auto">
          <a:xfrm>
            <a:off x="251520" y="1484784"/>
            <a:ext cx="8640960" cy="194421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smtClean="0">
                <a:solidFill>
                  <a:schemeClr val="tx1"/>
                </a:solidFill>
                <a:latin typeface="+mn-ea"/>
                <a:ea typeface="+mn-ea"/>
              </a:rPr>
              <a:t>③ すると</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クラスが生成される。</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このクラスには、プレーヤと相互作用を行うためキャラクタに共通する</a:t>
            </a:r>
            <a:endParaRPr lang="en-US" altLang="ja-JP" sz="2000" smtClean="0">
              <a:solidFill>
                <a:schemeClr val="tx1"/>
              </a:solidFill>
              <a:latin typeface="+mn-ea"/>
              <a:ea typeface="+mn-ea"/>
            </a:endParaRPr>
          </a:p>
          <a:p>
            <a:pPr algn="l"/>
            <a:r>
              <a:rPr lang="ja-JP" altLang="en-US" sz="2000" smtClean="0">
                <a:solidFill>
                  <a:schemeClr val="tx1"/>
                </a:solidFill>
                <a:latin typeface="+mn-ea"/>
                <a:ea typeface="+mn-ea"/>
              </a:rPr>
              <a:t>　　属性とメソッドを記述する。</a:t>
            </a:r>
            <a:endParaRPr lang="en-US" altLang="ja-JP" sz="2000" smtClean="0">
              <a:solidFill>
                <a:schemeClr val="tx1"/>
              </a:solidFill>
              <a:latin typeface="+mn-ea"/>
              <a:ea typeface="+mn-ea"/>
            </a:endParaRPr>
          </a:p>
          <a:p>
            <a:pPr algn="l"/>
            <a:endParaRPr lang="en-US" altLang="ja-JP" sz="2000">
              <a:solidFill>
                <a:schemeClr val="tx1"/>
              </a:solidFill>
              <a:latin typeface="+mn-ea"/>
              <a:ea typeface="+mn-ea"/>
            </a:endParaRPr>
          </a:p>
          <a:p>
            <a:pPr algn="l"/>
            <a:r>
              <a:rPr lang="ja-JP" altLang="en-US" sz="2000" smtClean="0">
                <a:solidFill>
                  <a:schemeClr val="tx1"/>
                </a:solidFill>
                <a:latin typeface="+mn-ea"/>
                <a:ea typeface="+mn-ea"/>
              </a:rPr>
              <a:t>　　この「</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クラス」も「</a:t>
            </a:r>
            <a:r>
              <a:rPr lang="en-US" altLang="ja-JP" sz="2000" smtClean="0">
                <a:solidFill>
                  <a:schemeClr val="tx1"/>
                </a:solidFill>
                <a:latin typeface="+mn-ea"/>
                <a:ea typeface="+mn-ea"/>
              </a:rPr>
              <a:t>GameCharacter</a:t>
            </a:r>
            <a:r>
              <a:rPr lang="ja-JP" altLang="en-US" sz="2000" smtClean="0">
                <a:solidFill>
                  <a:schemeClr val="tx1"/>
                </a:solidFill>
                <a:latin typeface="+mn-ea"/>
                <a:ea typeface="+mn-ea"/>
              </a:rPr>
              <a:t>」一族なので、</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以下の記述を追加しよう。</a:t>
            </a:r>
            <a:endParaRPr lang="en-US" altLang="ja-JP" sz="2000" smtClean="0">
              <a:solidFill>
                <a:schemeClr val="tx1"/>
              </a:solidFill>
              <a:latin typeface="+mn-ea"/>
              <a:ea typeface="+mn-ea"/>
            </a:endParaRPr>
          </a:p>
        </p:txBody>
      </p:sp>
      <p:pic>
        <p:nvPicPr>
          <p:cNvPr id="2" name="図 1"/>
          <p:cNvPicPr>
            <a:picLocks noChangeAspect="1"/>
          </p:cNvPicPr>
          <p:nvPr/>
        </p:nvPicPr>
        <p:blipFill rotWithShape="1">
          <a:blip r:embed="rId2"/>
          <a:srcRect l="22230" t="15960" r="40720" b="77200"/>
          <a:stretch/>
        </p:blipFill>
        <p:spPr>
          <a:xfrm>
            <a:off x="1187624" y="3573016"/>
            <a:ext cx="7200800" cy="720080"/>
          </a:xfrm>
          <a:prstGeom prst="rect">
            <a:avLst/>
          </a:prstGeom>
          <a:ln>
            <a:solidFill>
              <a:srgbClr val="0000FF"/>
            </a:solidFill>
          </a:ln>
        </p:spPr>
      </p:pic>
      <p:sp>
        <p:nvSpPr>
          <p:cNvPr id="9" name="正方形/長方形 8"/>
          <p:cNvSpPr/>
          <p:nvPr/>
        </p:nvSpPr>
        <p:spPr bwMode="auto">
          <a:xfrm>
            <a:off x="5246448" y="3601064"/>
            <a:ext cx="2709928" cy="259984"/>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1255143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1383939" y="272842"/>
            <a:ext cx="6375463"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（２） 「</a:t>
            </a:r>
            <a:r>
              <a:rPr lang="en-US" altLang="ja-JP" sz="4000" dirty="0" smtClean="0">
                <a:solidFill>
                  <a:schemeClr val="accent2"/>
                </a:solidFill>
                <a:latin typeface="+mj-ea"/>
                <a:ea typeface="+mj-ea"/>
              </a:rPr>
              <a:t>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タイトル 2"/>
          <p:cNvSpPr txBox="1">
            <a:spLocks/>
          </p:cNvSpPr>
          <p:nvPr/>
        </p:nvSpPr>
        <p:spPr bwMode="auto">
          <a:xfrm>
            <a:off x="251520" y="1484784"/>
            <a:ext cx="8640960" cy="295232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それでは「</a:t>
            </a:r>
            <a:r>
              <a:rPr lang="en-US" altLang="ja-JP" sz="2000" dirty="0" err="1" smtClean="0">
                <a:solidFill>
                  <a:schemeClr val="tx1"/>
                </a:solidFill>
                <a:latin typeface="+mn-ea"/>
                <a:ea typeface="+mn-ea"/>
              </a:rPr>
              <a:t>Platform.java</a:t>
            </a:r>
            <a:r>
              <a:rPr lang="ja-JP" altLang="en-US" sz="2000" dirty="0" smtClean="0">
                <a:solidFill>
                  <a:schemeClr val="tx1"/>
                </a:solidFill>
                <a:latin typeface="+mn-ea"/>
                <a:ea typeface="+mn-ea"/>
              </a:rPr>
              <a:t>」から修正しよう。</a:t>
            </a:r>
            <a:endParaRPr lang="en-US" altLang="ja-JP" sz="2000" dirty="0" smtClean="0">
              <a:solidFill>
                <a:schemeClr val="tx1"/>
              </a:solidFill>
              <a:latin typeface="+mn-ea"/>
              <a:ea typeface="+mn-ea"/>
            </a:endParaRPr>
          </a:p>
          <a:p>
            <a:pPr algn="l"/>
            <a:r>
              <a:rPr lang="ja-JP" altLang="en-US" sz="2000" smtClean="0">
                <a:solidFill>
                  <a:schemeClr val="tx1"/>
                </a:solidFill>
                <a:latin typeface="+mn-ea"/>
                <a:ea typeface="+mn-ea"/>
              </a:rPr>
              <a:t>　　「</a:t>
            </a:r>
            <a:r>
              <a:rPr lang="en-US" altLang="ja-JP" sz="2000" smtClean="0">
                <a:solidFill>
                  <a:schemeClr val="tx1"/>
                </a:solidFill>
                <a:latin typeface="+mn-ea"/>
                <a:ea typeface="+mn-ea"/>
              </a:rPr>
              <a:t>Platform</a:t>
            </a:r>
            <a:r>
              <a:rPr lang="ja-JP" altLang="en-US" sz="2000" smtClean="0">
                <a:solidFill>
                  <a:schemeClr val="tx1"/>
                </a:solidFill>
                <a:latin typeface="+mn-ea"/>
                <a:ea typeface="+mn-ea"/>
              </a:rPr>
              <a:t>クラス」は、</a:t>
            </a:r>
            <a:r>
              <a:rPr lang="en-US" altLang="ja-JP" sz="2000" smtClean="0">
                <a:solidFill>
                  <a:schemeClr val="tx1"/>
                </a:solidFill>
                <a:latin typeface="+mn-ea"/>
                <a:ea typeface="+mn-ea"/>
              </a:rPr>
              <a:t>Player</a:t>
            </a:r>
            <a:r>
              <a:rPr lang="ja-JP" altLang="en-US" sz="2000" smtClean="0">
                <a:solidFill>
                  <a:schemeClr val="tx1"/>
                </a:solidFill>
                <a:latin typeface="+mn-ea"/>
                <a:ea typeface="+mn-ea"/>
              </a:rPr>
              <a:t>と相互作用を行うので</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GameCharacter</a:t>
            </a:r>
            <a:r>
              <a:rPr lang="ja-JP" altLang="en-US" sz="2000" smtClean="0">
                <a:solidFill>
                  <a:schemeClr val="tx1"/>
                </a:solidFill>
                <a:latin typeface="+mn-ea"/>
                <a:ea typeface="+mn-ea"/>
              </a:rPr>
              <a:t>」一族の分家である「</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」一族にしよう。</a:t>
            </a:r>
            <a:endParaRPr lang="en-US" altLang="ja-JP" sz="200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以下のように、スーパークラスを</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GameCharacter</a:t>
            </a:r>
            <a:r>
              <a:rPr lang="ja-JP" altLang="en-US" sz="2000" smtClean="0">
                <a:solidFill>
                  <a:schemeClr val="tx1"/>
                </a:solidFill>
                <a:latin typeface="+mn-ea"/>
                <a:ea typeface="+mn-ea"/>
              </a:rPr>
              <a:t>」から「</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」に変更しよう。</a:t>
            </a:r>
            <a:endParaRPr lang="en-US" altLang="ja-JP" sz="200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もちろん</a:t>
            </a:r>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ja-JP" altLang="en-US" sz="2000" smtClean="0">
                <a:solidFill>
                  <a:schemeClr val="tx1"/>
                </a:solidFill>
                <a:latin typeface="+mn-ea"/>
                <a:ea typeface="+mn-ea"/>
              </a:rPr>
              <a:t>「</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クラス</a:t>
            </a:r>
            <a:r>
              <a:rPr lang="ja-JP" altLang="en-US" sz="2000" dirty="0" smtClean="0">
                <a:solidFill>
                  <a:schemeClr val="tx1"/>
                </a:solidFill>
                <a:latin typeface="+mn-ea"/>
                <a:ea typeface="+mn-ea"/>
              </a:rPr>
              <a:t>」</a:t>
            </a:r>
            <a:r>
              <a:rPr lang="ja-JP" altLang="en-US" sz="2000" smtClean="0">
                <a:solidFill>
                  <a:schemeClr val="tx1"/>
                </a:solidFill>
                <a:latin typeface="+mn-ea"/>
                <a:ea typeface="+mn-ea"/>
              </a:rPr>
              <a:t>には</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まだ何も無いので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継承</a:t>
            </a:r>
            <a:r>
              <a:rPr lang="ja-JP" altLang="en-US" sz="2000" smtClean="0">
                <a:solidFill>
                  <a:schemeClr val="tx1"/>
                </a:solidFill>
                <a:latin typeface="+mn-ea"/>
                <a:ea typeface="+mn-ea"/>
              </a:rPr>
              <a:t>しても</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何</a:t>
            </a:r>
            <a:r>
              <a:rPr lang="ja-JP" altLang="en-US" sz="2000" dirty="0" smtClean="0">
                <a:solidFill>
                  <a:schemeClr val="tx1"/>
                </a:solidFill>
                <a:latin typeface="+mn-ea"/>
                <a:ea typeface="+mn-ea"/>
              </a:rPr>
              <a:t>も起こらない。</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p:txBody>
      </p:sp>
      <p:pic>
        <p:nvPicPr>
          <p:cNvPr id="3" name="図 2"/>
          <p:cNvPicPr>
            <a:picLocks noChangeAspect="1"/>
          </p:cNvPicPr>
          <p:nvPr/>
        </p:nvPicPr>
        <p:blipFill rotWithShape="1">
          <a:blip r:embed="rId2"/>
          <a:srcRect l="23491" t="14455" r="41940" b="52666"/>
          <a:stretch/>
        </p:blipFill>
        <p:spPr>
          <a:xfrm>
            <a:off x="3164278" y="3429000"/>
            <a:ext cx="5730543" cy="2952328"/>
          </a:xfrm>
          <a:prstGeom prst="rect">
            <a:avLst/>
          </a:prstGeom>
          <a:ln>
            <a:solidFill>
              <a:srgbClr val="0000FF"/>
            </a:solidFill>
          </a:ln>
        </p:spPr>
      </p:pic>
      <p:sp>
        <p:nvSpPr>
          <p:cNvPr id="6" name="正方形/長方形 5"/>
          <p:cNvSpPr/>
          <p:nvPr/>
        </p:nvSpPr>
        <p:spPr bwMode="auto">
          <a:xfrm>
            <a:off x="6472256" y="3574688"/>
            <a:ext cx="2016224" cy="26877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4047074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t="10388" r="47465" b="31194"/>
          <a:stretch/>
        </p:blipFill>
        <p:spPr>
          <a:xfrm>
            <a:off x="2197713" y="2636912"/>
            <a:ext cx="6694767" cy="4032448"/>
          </a:xfrm>
          <a:prstGeom prst="rect">
            <a:avLst/>
          </a:prstGeom>
        </p:spPr>
      </p:pic>
      <p:sp>
        <p:nvSpPr>
          <p:cNvPr id="11269" name="テキスト ボックス 4"/>
          <p:cNvSpPr txBox="1">
            <a:spLocks noChangeArrowheads="1"/>
          </p:cNvSpPr>
          <p:nvPr/>
        </p:nvSpPr>
        <p:spPr bwMode="auto">
          <a:xfrm>
            <a:off x="1383939" y="272842"/>
            <a:ext cx="6375463"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（２） 「</a:t>
            </a:r>
            <a:r>
              <a:rPr lang="en-US" altLang="ja-JP" sz="4000" dirty="0" smtClean="0">
                <a:solidFill>
                  <a:schemeClr val="accent2"/>
                </a:solidFill>
                <a:latin typeface="+mj-ea"/>
                <a:ea typeface="+mj-ea"/>
              </a:rPr>
              <a:t>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3" name="左矢印 2"/>
          <p:cNvSpPr/>
          <p:nvPr/>
        </p:nvSpPr>
        <p:spPr bwMode="auto">
          <a:xfrm>
            <a:off x="8028384" y="3645024"/>
            <a:ext cx="811138" cy="484632"/>
          </a:xfrm>
          <a:prstGeom prst="leftArrow">
            <a:avLst/>
          </a:prstGeom>
          <a:solidFill>
            <a:srgbClr val="00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7" name="タイトル 2"/>
          <p:cNvSpPr txBox="1">
            <a:spLocks/>
          </p:cNvSpPr>
          <p:nvPr/>
        </p:nvSpPr>
        <p:spPr bwMode="auto">
          <a:xfrm>
            <a:off x="251520" y="1484784"/>
            <a:ext cx="8640960" cy="136567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a:t>
            </a:r>
            <a:r>
              <a:rPr lang="en-US" altLang="ja-JP" sz="2000" dirty="0" smtClean="0">
                <a:solidFill>
                  <a:schemeClr val="tx1"/>
                </a:solidFill>
                <a:latin typeface="+mn-ea"/>
                <a:ea typeface="+mn-ea"/>
              </a:rPr>
              <a:t>Platform</a:t>
            </a:r>
            <a:r>
              <a:rPr lang="ja-JP" altLang="en-US" sz="2000" smtClean="0">
                <a:solidFill>
                  <a:schemeClr val="tx1"/>
                </a:solidFill>
                <a:latin typeface="+mn-ea"/>
                <a:ea typeface="+mn-ea"/>
              </a:rPr>
              <a:t>クラス」のうち</a:t>
            </a:r>
            <a:r>
              <a:rPr lang="en-US" altLang="ja-JP" sz="2000" smtClean="0">
                <a:solidFill>
                  <a:schemeClr val="tx1"/>
                </a:solidFill>
                <a:latin typeface="+mn-ea"/>
                <a:ea typeface="+mn-ea"/>
              </a:rPr>
              <a:t>Player</a:t>
            </a:r>
            <a:r>
              <a:rPr lang="ja-JP" altLang="en-US" sz="2000" smtClean="0">
                <a:solidFill>
                  <a:schemeClr val="tx1"/>
                </a:solidFill>
                <a:latin typeface="+mn-ea"/>
                <a:ea typeface="+mn-ea"/>
              </a:rPr>
              <a:t>と相互作用を行うための機能を</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」に移動しよう。</a:t>
            </a:r>
            <a:endParaRPr lang="en-US" altLang="ja-JP" sz="200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Platform</a:t>
            </a:r>
            <a:r>
              <a:rPr lang="ja-JP" altLang="en-US" sz="2000" smtClean="0">
                <a:solidFill>
                  <a:schemeClr val="tx1"/>
                </a:solidFill>
                <a:latin typeface="+mn-ea"/>
                <a:ea typeface="+mn-ea"/>
              </a:rPr>
              <a:t>」を選択して</a:t>
            </a:r>
            <a:endParaRPr lang="en-US" altLang="ja-JP" sz="200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「右クリック」で「リファクタリング」－「メンバーのプル・アップ」をクリック。</a:t>
            </a:r>
            <a:endParaRPr lang="en-US" altLang="ja-JP" sz="2000" dirty="0" smtClean="0">
              <a:solidFill>
                <a:schemeClr val="tx1"/>
              </a:solidFill>
              <a:latin typeface="+mn-ea"/>
              <a:ea typeface="+mn-ea"/>
            </a:endParaRPr>
          </a:p>
        </p:txBody>
      </p:sp>
      <p:sp>
        <p:nvSpPr>
          <p:cNvPr id="11" name="左矢印 10"/>
          <p:cNvSpPr/>
          <p:nvPr/>
        </p:nvSpPr>
        <p:spPr bwMode="auto">
          <a:xfrm flipH="1">
            <a:off x="2051720" y="4275278"/>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4058109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5"/>
            <a:ext cx="8640960" cy="2664295"/>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③ 以下のウィンドウ</a:t>
            </a:r>
            <a:r>
              <a:rPr lang="ja-JP" altLang="en-US" sz="2000" smtClean="0">
                <a:solidFill>
                  <a:schemeClr val="tx1"/>
                </a:solidFill>
                <a:latin typeface="+mn-ea"/>
                <a:ea typeface="+mn-ea"/>
              </a:rPr>
              <a:t>が開く。「</a:t>
            </a:r>
            <a:r>
              <a:rPr lang="en-US" altLang="ja-JP" sz="2000" smtClean="0">
                <a:solidFill>
                  <a:schemeClr val="tx1"/>
                </a:solidFill>
                <a:latin typeface="+mn-ea"/>
                <a:ea typeface="+mn-ea"/>
              </a:rPr>
              <a:t>Platform</a:t>
            </a:r>
            <a:r>
              <a:rPr lang="ja-JP" altLang="en-US" sz="2000" smtClean="0">
                <a:solidFill>
                  <a:schemeClr val="tx1"/>
                </a:solidFill>
                <a:latin typeface="+mn-ea"/>
                <a:ea typeface="+mn-ea"/>
              </a:rPr>
              <a:t>クラス」には２つのスーパークラスがあるので</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どちらのスーパークラスに移動するかを指定する。</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一番上のプルダウンメニューの▼をクリックして、</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を選択しよう。</a:t>
            </a:r>
            <a:endParaRPr lang="en-US" altLang="ja-JP" sz="2000" smtClean="0">
              <a:solidFill>
                <a:schemeClr val="tx1"/>
              </a:solidFill>
              <a:latin typeface="+mn-ea"/>
              <a:ea typeface="+mn-ea"/>
            </a:endParaRPr>
          </a:p>
          <a:p>
            <a:pPr algn="l"/>
            <a:endParaRPr lang="en-US" altLang="ja-JP" sz="2000">
              <a:solidFill>
                <a:schemeClr val="tx1"/>
              </a:solidFill>
              <a:latin typeface="+mn-ea"/>
              <a:ea typeface="+mn-ea"/>
            </a:endParaRPr>
          </a:p>
          <a:p>
            <a:pPr algn="l"/>
            <a:r>
              <a:rPr lang="ja-JP" altLang="en-US" sz="2000" smtClean="0">
                <a:solidFill>
                  <a:schemeClr val="tx1"/>
                </a:solidFill>
                <a:latin typeface="+mn-ea"/>
                <a:ea typeface="+mn-ea"/>
              </a:rPr>
              <a:t>④ さらに、以下の３つの属性・メソッドを</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チェックして「リファクタリング」</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をクリック。</a:t>
            </a:r>
            <a:endParaRPr lang="en-US" altLang="ja-JP" sz="200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383939" y="272842"/>
            <a:ext cx="6375463"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（２） 「</a:t>
            </a:r>
            <a:r>
              <a:rPr lang="en-US" altLang="ja-JP" sz="4000" dirty="0" smtClean="0">
                <a:solidFill>
                  <a:schemeClr val="accent2"/>
                </a:solidFill>
                <a:latin typeface="+mj-ea"/>
                <a:ea typeface="+mj-ea"/>
              </a:rPr>
              <a:t>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3" name="図 2"/>
          <p:cNvPicPr>
            <a:picLocks noChangeAspect="1"/>
          </p:cNvPicPr>
          <p:nvPr/>
        </p:nvPicPr>
        <p:blipFill>
          <a:blip r:embed="rId2"/>
          <a:stretch>
            <a:fillRect/>
          </a:stretch>
        </p:blipFill>
        <p:spPr>
          <a:xfrm>
            <a:off x="4499992" y="2536122"/>
            <a:ext cx="4392488" cy="4101273"/>
          </a:xfrm>
          <a:prstGeom prst="rect">
            <a:avLst/>
          </a:prstGeom>
        </p:spPr>
      </p:pic>
      <p:sp>
        <p:nvSpPr>
          <p:cNvPr id="8" name="正方形/長方形 7"/>
          <p:cNvSpPr/>
          <p:nvPr/>
        </p:nvSpPr>
        <p:spPr bwMode="auto">
          <a:xfrm>
            <a:off x="4670384" y="3773177"/>
            <a:ext cx="144016" cy="19672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9" name="左矢印 8"/>
          <p:cNvSpPr/>
          <p:nvPr/>
        </p:nvSpPr>
        <p:spPr bwMode="auto">
          <a:xfrm rot="16200000">
            <a:off x="5200835" y="5598116"/>
            <a:ext cx="811138" cy="484632"/>
          </a:xfrm>
          <a:prstGeom prst="leftArrow">
            <a:avLst/>
          </a:prstGeom>
          <a:solidFill>
            <a:srgbClr val="00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1" name="左矢印 10"/>
          <p:cNvSpPr/>
          <p:nvPr/>
        </p:nvSpPr>
        <p:spPr bwMode="auto">
          <a:xfrm>
            <a:off x="7884368" y="2924944"/>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2" name="正方形/長方形 11"/>
          <p:cNvSpPr/>
          <p:nvPr/>
        </p:nvSpPr>
        <p:spPr bwMode="auto">
          <a:xfrm>
            <a:off x="4670384" y="4187640"/>
            <a:ext cx="144016" cy="393488"/>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1768093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5"/>
            <a:ext cx="8640960" cy="706375"/>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smtClean="0">
                <a:solidFill>
                  <a:schemeClr val="tx1"/>
                </a:solidFill>
                <a:latin typeface="+mn-ea"/>
                <a:ea typeface="+mn-ea"/>
              </a:rPr>
              <a:t>⑤ 「</a:t>
            </a:r>
            <a:r>
              <a:rPr lang="en-US" altLang="ja-JP" sz="2000" smtClean="0">
                <a:solidFill>
                  <a:schemeClr val="tx1"/>
                </a:solidFill>
                <a:latin typeface="+mn-ea"/>
                <a:ea typeface="+mn-ea"/>
              </a:rPr>
              <a:t>Platform</a:t>
            </a:r>
            <a:r>
              <a:rPr lang="ja-JP" altLang="en-US" sz="2000" smtClean="0">
                <a:solidFill>
                  <a:schemeClr val="tx1"/>
                </a:solidFill>
                <a:latin typeface="+mn-ea"/>
                <a:ea typeface="+mn-ea"/>
              </a:rPr>
              <a:t>クラス」にあった機能が「</a:t>
            </a:r>
            <a:r>
              <a:rPr lang="en-US" altLang="ja-JP" sz="2000" smtClean="0">
                <a:solidFill>
                  <a:schemeClr val="tx1"/>
                </a:solidFill>
                <a:latin typeface="+mn-ea"/>
                <a:ea typeface="+mn-ea"/>
              </a:rPr>
              <a:t>GameCharacter</a:t>
            </a:r>
            <a:r>
              <a:rPr lang="ja-JP" altLang="en-US" sz="2000" smtClean="0">
                <a:solidFill>
                  <a:schemeClr val="tx1"/>
                </a:solidFill>
                <a:latin typeface="+mn-ea"/>
                <a:ea typeface="+mn-ea"/>
              </a:rPr>
              <a:t>」「</a:t>
            </a:r>
            <a:r>
              <a:rPr lang="en-US" altLang="ja-JP" sz="2000" smtClean="0">
                <a:solidFill>
                  <a:schemeClr val="tx1"/>
                </a:solidFill>
                <a:latin typeface="+mn-ea"/>
                <a:ea typeface="+mn-ea"/>
              </a:rPr>
              <a:t>GameCharacterWithP</a:t>
            </a:r>
            <a:r>
              <a:rPr lang="ja-JP" altLang="en-US" sz="2000" smtClean="0">
                <a:solidFill>
                  <a:schemeClr val="tx1"/>
                </a:solidFill>
                <a:latin typeface="+mn-ea"/>
                <a:ea typeface="+mn-ea"/>
              </a:rPr>
              <a:t>」</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に分離され、それぞれの役割が明確になった。</a:t>
            </a:r>
            <a:endParaRPr lang="en-US" altLang="ja-JP" sz="200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p:txBody>
      </p:sp>
      <p:sp>
        <p:nvSpPr>
          <p:cNvPr id="11269" name="テキスト ボックス 4"/>
          <p:cNvSpPr txBox="1">
            <a:spLocks noChangeArrowheads="1"/>
          </p:cNvSpPr>
          <p:nvPr/>
        </p:nvSpPr>
        <p:spPr bwMode="auto">
          <a:xfrm>
            <a:off x="1383939" y="272842"/>
            <a:ext cx="6375463"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（２） 「</a:t>
            </a:r>
            <a:r>
              <a:rPr lang="en-US" altLang="ja-JP" sz="4000" dirty="0" smtClean="0">
                <a:solidFill>
                  <a:schemeClr val="accent2"/>
                </a:solidFill>
                <a:latin typeface="+mj-ea"/>
                <a:ea typeface="+mj-ea"/>
              </a:rPr>
              <a:t>Platform</a:t>
            </a:r>
            <a:r>
              <a:rPr lang="ja-JP" altLang="en-US" sz="4000" dirty="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5" name="屈折矢印 4"/>
          <p:cNvSpPr/>
          <p:nvPr/>
        </p:nvSpPr>
        <p:spPr bwMode="auto">
          <a:xfrm rot="5400000" flipV="1">
            <a:off x="4888964" y="4928596"/>
            <a:ext cx="850392" cy="731520"/>
          </a:xfrm>
          <a:prstGeom prst="bentUpArrow">
            <a:avLst/>
          </a:prstGeom>
          <a:solidFill>
            <a:srgbClr val="00FFFF"/>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0" name="二等辺三角形 9"/>
          <p:cNvSpPr/>
          <p:nvPr/>
        </p:nvSpPr>
        <p:spPr bwMode="auto">
          <a:xfrm rot="16200000">
            <a:off x="3648626" y="2726630"/>
            <a:ext cx="349714" cy="286888"/>
          </a:xfrm>
          <a:prstGeom prst="triangle">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cxnSp>
        <p:nvCxnSpPr>
          <p:cNvPr id="15" name="直線コネクタ 14"/>
          <p:cNvCxnSpPr>
            <a:stCxn id="10" idx="3"/>
          </p:cNvCxnSpPr>
          <p:nvPr/>
        </p:nvCxnSpPr>
        <p:spPr>
          <a:xfrm flipV="1">
            <a:off x="3966927" y="2870073"/>
            <a:ext cx="461057" cy="1"/>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7" name="二等辺三角形 16"/>
          <p:cNvSpPr/>
          <p:nvPr/>
        </p:nvSpPr>
        <p:spPr bwMode="auto">
          <a:xfrm>
            <a:off x="6372200" y="3706798"/>
            <a:ext cx="349714" cy="286888"/>
          </a:xfrm>
          <a:prstGeom prst="triangle">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cxnSp>
        <p:nvCxnSpPr>
          <p:cNvPr id="18" name="直線コネクタ 17"/>
          <p:cNvCxnSpPr/>
          <p:nvPr/>
        </p:nvCxnSpPr>
        <p:spPr>
          <a:xfrm rot="5400000" flipV="1">
            <a:off x="6316528" y="4224214"/>
            <a:ext cx="461057" cy="1"/>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pic>
        <p:nvPicPr>
          <p:cNvPr id="4" name="図 3"/>
          <p:cNvPicPr>
            <a:picLocks noChangeAspect="1"/>
          </p:cNvPicPr>
          <p:nvPr/>
        </p:nvPicPr>
        <p:blipFill rotWithShape="1">
          <a:blip r:embed="rId2"/>
          <a:srcRect l="22803" t="15307" r="30902" b="36218"/>
          <a:stretch/>
        </p:blipFill>
        <p:spPr>
          <a:xfrm>
            <a:off x="4420643" y="4101926"/>
            <a:ext cx="4399829" cy="2495426"/>
          </a:xfrm>
          <a:prstGeom prst="rect">
            <a:avLst/>
          </a:prstGeom>
          <a:ln>
            <a:solidFill>
              <a:srgbClr val="0000FF"/>
            </a:solidFill>
          </a:ln>
        </p:spPr>
      </p:pic>
      <p:pic>
        <p:nvPicPr>
          <p:cNvPr id="2" name="図 1"/>
          <p:cNvPicPr>
            <a:picLocks noChangeAspect="1"/>
          </p:cNvPicPr>
          <p:nvPr/>
        </p:nvPicPr>
        <p:blipFill rotWithShape="1">
          <a:blip r:embed="rId3"/>
          <a:srcRect l="34553" t="15490" r="36350" b="14327"/>
          <a:stretch/>
        </p:blipFill>
        <p:spPr>
          <a:xfrm>
            <a:off x="1358799" y="2266637"/>
            <a:ext cx="2304256" cy="4370120"/>
          </a:xfrm>
          <a:prstGeom prst="rect">
            <a:avLst/>
          </a:prstGeom>
          <a:ln>
            <a:solidFill>
              <a:srgbClr val="0000FF"/>
            </a:solidFill>
          </a:ln>
        </p:spPr>
      </p:pic>
      <p:pic>
        <p:nvPicPr>
          <p:cNvPr id="3" name="図 2"/>
          <p:cNvPicPr>
            <a:picLocks noChangeAspect="1"/>
          </p:cNvPicPr>
          <p:nvPr/>
        </p:nvPicPr>
        <p:blipFill rotWithShape="1">
          <a:blip r:embed="rId4"/>
          <a:srcRect l="34370" t="15103" r="11471" b="54431"/>
          <a:stretch/>
        </p:blipFill>
        <p:spPr>
          <a:xfrm>
            <a:off x="4453764" y="2210211"/>
            <a:ext cx="3430604" cy="1517383"/>
          </a:xfrm>
          <a:prstGeom prst="rect">
            <a:avLst/>
          </a:prstGeom>
          <a:ln>
            <a:solidFill>
              <a:srgbClr val="0000FF"/>
            </a:solidFill>
          </a:ln>
        </p:spPr>
      </p:pic>
    </p:spTree>
    <p:extLst>
      <p:ext uri="{BB962C8B-B14F-4D97-AF65-F5344CB8AC3E}">
        <p14:creationId xmlns:p14="http://schemas.microsoft.com/office/powerpoint/2010/main" val="4255096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bwMode="auto">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a:spPr>
      <a:bodyPr/>
      <a:lstStyle>
        <a:defPPr>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4698</TotalTime>
  <Words>388</Words>
  <Application>Microsoft Office PowerPoint</Application>
  <PresentationFormat>画面に合わせる (4:3)</PresentationFormat>
  <Paragraphs>99</Paragraphs>
  <Slides>17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ＭＳ Ｐ明朝</vt:lpstr>
      <vt:lpstr>Calibri</vt:lpstr>
      <vt:lpstr>Garamond</vt:lpstr>
      <vt:lpstr>Georgia</vt:lpstr>
      <vt:lpstr>Wingdings</vt:lpstr>
      <vt:lpstr>Wingdings 2</vt:lpstr>
      <vt:lpstr>クール</vt:lpstr>
      <vt:lpstr>Ｊａｖａ</vt:lpstr>
      <vt:lpstr>２．継承（を使ってさらにリファクタリング）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administrator</cp:lastModifiedBy>
  <cp:revision>448</cp:revision>
  <dcterms:created xsi:type="dcterms:W3CDTF">2005-04-17T07:16:32Z</dcterms:created>
  <dcterms:modified xsi:type="dcterms:W3CDTF">2019-06-06T09:24:25Z</dcterms:modified>
</cp:coreProperties>
</file>