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6"/>
  </p:notesMasterIdLst>
  <p:sldIdLst>
    <p:sldId id="267" r:id="rId2"/>
    <p:sldId id="460" r:id="rId3"/>
    <p:sldId id="462" r:id="rId4"/>
    <p:sldId id="618" r:id="rId5"/>
    <p:sldId id="672" r:id="rId6"/>
    <p:sldId id="615" r:id="rId7"/>
    <p:sldId id="619" r:id="rId8"/>
    <p:sldId id="620" r:id="rId9"/>
    <p:sldId id="621" r:id="rId10"/>
    <p:sldId id="623" r:id="rId11"/>
    <p:sldId id="624" r:id="rId12"/>
    <p:sldId id="648" r:id="rId13"/>
    <p:sldId id="665" r:id="rId14"/>
    <p:sldId id="654" r:id="rId15"/>
    <p:sldId id="655" r:id="rId16"/>
    <p:sldId id="666" r:id="rId17"/>
    <p:sldId id="667" r:id="rId18"/>
    <p:sldId id="656" r:id="rId19"/>
    <p:sldId id="647" r:id="rId20"/>
    <p:sldId id="649" r:id="rId21"/>
    <p:sldId id="668" r:id="rId22"/>
    <p:sldId id="650" r:id="rId23"/>
    <p:sldId id="651" r:id="rId24"/>
    <p:sldId id="652" r:id="rId25"/>
    <p:sldId id="669" r:id="rId26"/>
    <p:sldId id="657" r:id="rId27"/>
    <p:sldId id="670" r:id="rId28"/>
    <p:sldId id="658" r:id="rId29"/>
    <p:sldId id="660" r:id="rId30"/>
    <p:sldId id="659" r:id="rId31"/>
    <p:sldId id="662" r:id="rId32"/>
    <p:sldId id="661" r:id="rId33"/>
    <p:sldId id="663" r:id="rId34"/>
    <p:sldId id="664" r:id="rId35"/>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5pPr>
    <a:lvl6pPr marL="2286000" algn="l" defTabSz="914400" rtl="0" eaLnBrk="1" latinLnBrk="0" hangingPunct="1">
      <a:defRPr kumimoji="1" kern="1200">
        <a:solidFill>
          <a:schemeClr val="tx1"/>
        </a:solidFill>
        <a:latin typeface="Garamond" pitchFamily="18" charset="0"/>
        <a:ea typeface="ＭＳ Ｐゴシック" pitchFamily="50" charset="-128"/>
        <a:cs typeface="+mn-cs"/>
      </a:defRPr>
    </a:lvl6pPr>
    <a:lvl7pPr marL="2743200" algn="l" defTabSz="914400" rtl="0" eaLnBrk="1" latinLnBrk="0" hangingPunct="1">
      <a:defRPr kumimoji="1" kern="1200">
        <a:solidFill>
          <a:schemeClr val="tx1"/>
        </a:solidFill>
        <a:latin typeface="Garamond" pitchFamily="18" charset="0"/>
        <a:ea typeface="ＭＳ Ｐゴシック" pitchFamily="50" charset="-128"/>
        <a:cs typeface="+mn-cs"/>
      </a:defRPr>
    </a:lvl7pPr>
    <a:lvl8pPr marL="3200400" algn="l" defTabSz="914400" rtl="0" eaLnBrk="1" latinLnBrk="0" hangingPunct="1">
      <a:defRPr kumimoji="1" kern="1200">
        <a:solidFill>
          <a:schemeClr val="tx1"/>
        </a:solidFill>
        <a:latin typeface="Garamond" pitchFamily="18" charset="0"/>
        <a:ea typeface="ＭＳ Ｐゴシック" pitchFamily="50" charset="-128"/>
        <a:cs typeface="+mn-cs"/>
      </a:defRPr>
    </a:lvl8pPr>
    <a:lvl9pPr marL="3657600" algn="l" defTabSz="914400" rtl="0" eaLnBrk="1" latinLnBrk="0" hangingPunct="1">
      <a:defRPr kumimoji="1" kern="1200">
        <a:solidFill>
          <a:schemeClr val="tx1"/>
        </a:solidFill>
        <a:latin typeface="Garamond" pitchFamily="18"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FF"/>
    <a:srgbClr val="00FF00"/>
    <a:srgbClr val="FFCCFF"/>
    <a:srgbClr val="99FF99"/>
    <a:srgbClr val="008000"/>
    <a:srgbClr val="FF99FF"/>
    <a:srgbClr val="FFFF99"/>
    <a:srgbClr val="66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9C9CC-2AB9-4AF2-9DA6-B58EE9D00C39}" type="datetimeFigureOut">
              <a:rPr kumimoji="1" lang="ja-JP" altLang="en-US" smtClean="0"/>
              <a:t>2019/6/5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28499-C47C-48C6-AFC8-CC095282A19E}" type="slidenum">
              <a:rPr kumimoji="1" lang="ja-JP" altLang="en-US" smtClean="0"/>
              <a:t>‹#›</a:t>
            </a:fld>
            <a:endParaRPr kumimoji="1" lang="ja-JP" altLang="en-US"/>
          </a:p>
        </p:txBody>
      </p:sp>
    </p:spTree>
    <p:extLst>
      <p:ext uri="{BB962C8B-B14F-4D97-AF65-F5344CB8AC3E}">
        <p14:creationId xmlns:p14="http://schemas.microsoft.com/office/powerpoint/2010/main" val="24230339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6028499-C47C-48C6-AFC8-CC095282A19E}" type="slidenum">
              <a:rPr kumimoji="1" lang="ja-JP" altLang="en-US" smtClean="0"/>
              <a:t>29</a:t>
            </a:fld>
            <a:endParaRPr kumimoji="1" lang="ja-JP" altLang="en-US"/>
          </a:p>
        </p:txBody>
      </p:sp>
    </p:spTree>
    <p:extLst>
      <p:ext uri="{BB962C8B-B14F-4D97-AF65-F5344CB8AC3E}">
        <p14:creationId xmlns:p14="http://schemas.microsoft.com/office/powerpoint/2010/main" val="1393276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直線コネクタ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正方形/長方形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9" name="サブタイトル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smtClean="0"/>
              <a:t>マスタ サブタイトルの書式設定</a:t>
            </a:r>
            <a:endParaRPr lang="en-US"/>
          </a:p>
        </p:txBody>
      </p:sp>
      <p:sp>
        <p:nvSpPr>
          <p:cNvPr id="8" name="タイトル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ja-JP" altLang="en-US" smtClean="0"/>
              <a:t>マスタ タイトルの書式設定</a:t>
            </a:r>
            <a:endParaRPr lang="en-US"/>
          </a:p>
        </p:txBody>
      </p:sp>
      <p:sp>
        <p:nvSpPr>
          <p:cNvPr id="15" name="日付プレースホルダ 27"/>
          <p:cNvSpPr>
            <a:spLocks noGrp="1"/>
          </p:cNvSpPr>
          <p:nvPr>
            <p:ph type="dt" sz="half" idx="10"/>
          </p:nvPr>
        </p:nvSpPr>
        <p:spPr/>
        <p:txBody>
          <a:bodyPr/>
          <a:lstStyle>
            <a:lvl1pPr>
              <a:defRPr/>
            </a:lvl1pPr>
          </a:lstStyle>
          <a:p>
            <a:pPr>
              <a:defRPr/>
            </a:pPr>
            <a:endParaRPr lang="en-US" altLang="ja-JP"/>
          </a:p>
        </p:txBody>
      </p:sp>
      <p:sp>
        <p:nvSpPr>
          <p:cNvPr id="16" name="フッター プレースホルダ 16"/>
          <p:cNvSpPr>
            <a:spLocks noGrp="1"/>
          </p:cNvSpPr>
          <p:nvPr>
            <p:ph type="ftr" sz="quarter" idx="11"/>
          </p:nvPr>
        </p:nvSpPr>
        <p:spPr/>
        <p:txBody>
          <a:bodyPr/>
          <a:lstStyle>
            <a:lvl1pPr>
              <a:defRPr/>
            </a:lvl1pPr>
          </a:lstStyle>
          <a:p>
            <a:pPr>
              <a:defRPr/>
            </a:pPr>
            <a:endParaRPr lang="en-US" altLang="ja-JP"/>
          </a:p>
        </p:txBody>
      </p:sp>
      <p:sp>
        <p:nvSpPr>
          <p:cNvPr id="17" name="スライド番号プレースホルダ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9880DED8-8FCF-4E3A-BE5E-566BBD93738F}" type="slidenum">
              <a:rPr lang="en-US" altLang="ja-JP"/>
              <a:pPr>
                <a:defRPr/>
              </a:pPr>
              <a:t>‹#›</a:t>
            </a:fld>
            <a:endParaRPr lang="en-US" altLang="ja-JP"/>
          </a:p>
        </p:txBody>
      </p:sp>
    </p:spTree>
    <p:extLst>
      <p:ext uri="{BB962C8B-B14F-4D97-AF65-F5344CB8AC3E}">
        <p14:creationId xmlns:p14="http://schemas.microsoft.com/office/powerpoint/2010/main" val="19460565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p:txBody>
          <a:bodyPr/>
          <a:lstStyle>
            <a:lvl1pPr>
              <a:defRPr/>
            </a:lvl1pPr>
          </a:lstStyle>
          <a:p>
            <a:pPr>
              <a:defRPr/>
            </a:pPr>
            <a:fld id="{30756BCA-FEB8-4E9C-BC01-254D7C959869}" type="slidenum">
              <a:rPr lang="en-US" altLang="ja-JP"/>
              <a:pPr>
                <a:defRPr/>
              </a:pPr>
              <a:t>‹#›</a:t>
            </a:fld>
            <a:endParaRPr lang="en-US" altLang="ja-JP"/>
          </a:p>
        </p:txBody>
      </p:sp>
    </p:spTree>
    <p:extLst>
      <p:ext uri="{BB962C8B-B14F-4D97-AF65-F5344CB8AC3E}">
        <p14:creationId xmlns:p14="http://schemas.microsoft.com/office/powerpoint/2010/main" val="78643558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9" name="正方形/長方形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円/楕円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円/楕円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縦書きテキスト プレースホルダ 2"/>
          <p:cNvSpPr>
            <a:spLocks noGrp="1"/>
          </p:cNvSpPr>
          <p:nvPr>
            <p:ph type="body" orient="vert" idx="1"/>
          </p:nvPr>
        </p:nvSpPr>
        <p:spPr>
          <a:xfrm>
            <a:off x="304800" y="304800"/>
            <a:ext cx="6553200" cy="5821366"/>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 name="縦書きタイトル 1"/>
          <p:cNvSpPr>
            <a:spLocks noGrp="1"/>
          </p:cNvSpPr>
          <p:nvPr>
            <p:ph type="title" orient="vert"/>
          </p:nvPr>
        </p:nvSpPr>
        <p:spPr>
          <a:xfrm>
            <a:off x="7391400" y="304801"/>
            <a:ext cx="1447800" cy="5851525"/>
          </a:xfrm>
        </p:spPr>
        <p:txBody>
          <a:bodyPr vert="eaVert"/>
          <a:lstStyle/>
          <a:p>
            <a:r>
              <a:rPr lang="ja-JP" altLang="en-US" smtClean="0"/>
              <a:t>マスタ タイトルの書式設定</a:t>
            </a:r>
            <a:endParaRPr lang="en-US"/>
          </a:p>
        </p:txBody>
      </p:sp>
      <p:sp>
        <p:nvSpPr>
          <p:cNvPr id="13" name="スライド番号プレースホルダ 5"/>
          <p:cNvSpPr>
            <a:spLocks noGrp="1"/>
          </p:cNvSpPr>
          <p:nvPr>
            <p:ph type="sldNum" sz="quarter" idx="10"/>
          </p:nvPr>
        </p:nvSpPr>
        <p:spPr>
          <a:xfrm>
            <a:off x="6915150" y="3009900"/>
            <a:ext cx="457200" cy="441325"/>
          </a:xfrm>
        </p:spPr>
        <p:txBody>
          <a:bodyPr/>
          <a:lstStyle>
            <a:lvl1pPr>
              <a:defRPr/>
            </a:lvl1pPr>
          </a:lstStyle>
          <a:p>
            <a:pPr>
              <a:defRPr/>
            </a:pPr>
            <a:fld id="{EE843363-EF30-4B6B-B13D-DE7D0B642C75}" type="slidenum">
              <a:rPr lang="en-US" altLang="ja-JP"/>
              <a:pPr>
                <a:defRPr/>
              </a:pPr>
              <a:t>‹#›</a:t>
            </a:fld>
            <a:endParaRPr lang="en-US" altLang="ja-JP"/>
          </a:p>
        </p:txBody>
      </p:sp>
      <p:sp>
        <p:nvSpPr>
          <p:cNvPr id="14" name="日付プレースホルダ 3"/>
          <p:cNvSpPr>
            <a:spLocks noGrp="1"/>
          </p:cNvSpPr>
          <p:nvPr>
            <p:ph type="dt" sz="half" idx="11"/>
          </p:nvPr>
        </p:nvSpPr>
        <p:spPr/>
        <p:txBody>
          <a:bodyPr/>
          <a:lstStyle>
            <a:lvl1pPr>
              <a:defRPr/>
            </a:lvl1pPr>
          </a:lstStyle>
          <a:p>
            <a:pPr>
              <a:defRPr/>
            </a:pPr>
            <a:endParaRPr lang="en-US" altLang="ja-JP"/>
          </a:p>
        </p:txBody>
      </p:sp>
      <p:sp>
        <p:nvSpPr>
          <p:cNvPr id="15" name="フッター プレースホルダ 4"/>
          <p:cNvSpPr>
            <a:spLocks noGrp="1"/>
          </p:cNvSpPr>
          <p:nvPr>
            <p:ph type="ftr" sz="quarter"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85838774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accent3">
                    <a:shade val="75000"/>
                  </a:schemeClr>
                </a:solidFill>
              </a:defRPr>
            </a:lvl1pPr>
          </a:lstStyle>
          <a:p>
            <a:r>
              <a:rPr lang="ja-JP" altLang="en-US" smtClean="0"/>
              <a:t>マスタ タイトルの書式設定</a:t>
            </a:r>
            <a:endParaRPr lang="en-US"/>
          </a:p>
        </p:txBody>
      </p:sp>
      <p:sp>
        <p:nvSpPr>
          <p:cNvPr id="8" name="コンテンツ プレースホルダ 7"/>
          <p:cNvSpPr>
            <a:spLocks noGrp="1"/>
          </p:cNvSpPr>
          <p:nvPr>
            <p:ph sz="quarter" idx="1"/>
          </p:nvPr>
        </p:nvSpPr>
        <p:spPr>
          <a:xfrm>
            <a:off x="301752" y="1527048"/>
            <a:ext cx="8503920" cy="45720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a:xfrm>
            <a:off x="4362450" y="1027113"/>
            <a:ext cx="457200" cy="441325"/>
          </a:xfrm>
        </p:spPr>
        <p:txBody>
          <a:bodyPr/>
          <a:lstStyle>
            <a:lvl1pPr>
              <a:defRPr/>
            </a:lvl1pPr>
          </a:lstStyle>
          <a:p>
            <a:pPr>
              <a:defRPr/>
            </a:pPr>
            <a:fld id="{24F6BF4D-141C-4847-A172-A48869BF10A6}" type="slidenum">
              <a:rPr lang="en-US" altLang="ja-JP"/>
              <a:pPr>
                <a:defRPr/>
              </a:pPr>
              <a:t>‹#›</a:t>
            </a:fld>
            <a:endParaRPr lang="en-US" altLang="ja-JP"/>
          </a:p>
        </p:txBody>
      </p:sp>
    </p:spTree>
    <p:extLst>
      <p:ext uri="{BB962C8B-B14F-4D97-AF65-F5344CB8AC3E}">
        <p14:creationId xmlns:p14="http://schemas.microsoft.com/office/powerpoint/2010/main" val="255756700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smtClean="0"/>
              <a:t>マスタ テキストの書式設定</a:t>
            </a:r>
          </a:p>
        </p:txBody>
      </p:sp>
      <p:sp>
        <p:nvSpPr>
          <p:cNvPr id="2" name="タイトル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ja-JP" altLang="en-US" smtClean="0"/>
              <a:t>マスタ タイトルの書式設定</a:t>
            </a:r>
            <a:endParaRPr lang="en-US"/>
          </a:p>
        </p:txBody>
      </p:sp>
      <p:sp>
        <p:nvSpPr>
          <p:cNvPr id="15" name="フッター プレースホルダ 4"/>
          <p:cNvSpPr>
            <a:spLocks noGrp="1"/>
          </p:cNvSpPr>
          <p:nvPr>
            <p:ph type="ftr" sz="quarter" idx="10"/>
          </p:nvPr>
        </p:nvSpPr>
        <p:spPr/>
        <p:txBody>
          <a:bodyPr/>
          <a:lstStyle>
            <a:lvl1pPr>
              <a:defRPr/>
            </a:lvl1pPr>
          </a:lstStyle>
          <a:p>
            <a:pPr>
              <a:defRPr/>
            </a:pPr>
            <a:endParaRPr lang="en-US" altLang="ja-JP"/>
          </a:p>
        </p:txBody>
      </p:sp>
      <p:sp>
        <p:nvSpPr>
          <p:cNvPr id="16" name="日付プレースホルダ 3"/>
          <p:cNvSpPr>
            <a:spLocks noGrp="1"/>
          </p:cNvSpPr>
          <p:nvPr>
            <p:ph type="dt" sz="half" idx="11"/>
          </p:nvPr>
        </p:nvSpPr>
        <p:spPr/>
        <p:txBody>
          <a:bodyPr/>
          <a:lstStyle>
            <a:lvl1pPr>
              <a:defRPr/>
            </a:lvl1pPr>
          </a:lstStyle>
          <a:p>
            <a:pPr>
              <a:defRPr/>
            </a:pPr>
            <a:endParaRPr lang="en-US" altLang="ja-JP"/>
          </a:p>
        </p:txBody>
      </p:sp>
      <p:sp>
        <p:nvSpPr>
          <p:cNvPr id="17" name="スライド番号プレースホルダ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FC720E15-D2F6-433B-B9BE-22F566D5109E}" type="slidenum">
              <a:rPr lang="en-US" altLang="ja-JP"/>
              <a:pPr>
                <a:defRPr/>
              </a:pPr>
              <a:t>‹#›</a:t>
            </a:fld>
            <a:endParaRPr lang="en-US" altLang="ja-JP"/>
          </a:p>
        </p:txBody>
      </p:sp>
    </p:spTree>
    <p:extLst>
      <p:ext uri="{BB962C8B-B14F-4D97-AF65-F5344CB8AC3E}">
        <p14:creationId xmlns:p14="http://schemas.microsoft.com/office/powerpoint/2010/main" val="365589781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1">
        <a:schemeClr val="bg2"/>
      </p:bgRef>
    </p:bg>
    <p:spTree>
      <p:nvGrpSpPr>
        <p:cNvPr id="1" name=""/>
        <p:cNvGrpSpPr/>
        <p:nvPr/>
      </p:nvGrpSpPr>
      <p:grpSpPr>
        <a:xfrm>
          <a:off x="0" y="0"/>
          <a:ext cx="0" cy="0"/>
          <a:chOff x="0" y="0"/>
          <a:chExt cx="0" cy="0"/>
        </a:xfrm>
      </p:grpSpPr>
      <p:sp>
        <p:nvSpPr>
          <p:cNvPr id="5" name="直線コネクタ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 name="タイトル 1"/>
          <p:cNvSpPr>
            <a:spLocks noGrp="1"/>
          </p:cNvSpPr>
          <p:nvPr>
            <p:ph type="title"/>
          </p:nvPr>
        </p:nvSpPr>
        <p:spPr>
          <a:xfrm>
            <a:off x="301752" y="228600"/>
            <a:ext cx="8534400" cy="758952"/>
          </a:xfrm>
        </p:spPr>
        <p:txBody>
          <a:bodyPr/>
          <a:lstStyle/>
          <a:p>
            <a:r>
              <a:rPr lang="ja-JP" altLang="en-US" smtClean="0"/>
              <a:t>マスタ タイトルの書式設定</a:t>
            </a:r>
            <a:endParaRPr lang="en-US"/>
          </a:p>
        </p:txBody>
      </p:sp>
      <p:sp>
        <p:nvSpPr>
          <p:cNvPr id="10" name="コンテンツ プレースホルダ 9"/>
          <p:cNvSpPr>
            <a:spLocks noGrp="1"/>
          </p:cNvSpPr>
          <p:nvPr>
            <p:ph sz="half" idx="1"/>
          </p:nvPr>
        </p:nvSpPr>
        <p:spPr>
          <a:xfrm>
            <a:off x="301752"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2" name="コンテンツ プレースホルダ 11"/>
          <p:cNvSpPr>
            <a:spLocks noGrp="1"/>
          </p:cNvSpPr>
          <p:nvPr>
            <p:ph sz="half" idx="2"/>
          </p:nvPr>
        </p:nvSpPr>
        <p:spPr>
          <a:xfrm>
            <a:off x="4800600"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日付プレースホルダ 4"/>
          <p:cNvSpPr>
            <a:spLocks noGrp="1"/>
          </p:cNvSpPr>
          <p:nvPr>
            <p:ph type="dt" sz="half" idx="10"/>
          </p:nvPr>
        </p:nvSpPr>
        <p:spPr>
          <a:xfrm>
            <a:off x="5791200" y="6410325"/>
            <a:ext cx="3044825" cy="365125"/>
          </a:xfrm>
        </p:spPr>
        <p:txBody>
          <a:bodyPr/>
          <a:lstStyle>
            <a:lvl1pPr>
              <a:defRPr/>
            </a:lvl1pPr>
          </a:lstStyle>
          <a:p>
            <a:pPr>
              <a:defRPr/>
            </a:pPr>
            <a:endParaRPr lang="en-US" altLang="ja-JP"/>
          </a:p>
        </p:txBody>
      </p:sp>
      <p:sp>
        <p:nvSpPr>
          <p:cNvPr id="7" name="フッター プレースホルダ 5"/>
          <p:cNvSpPr>
            <a:spLocks noGrp="1"/>
          </p:cNvSpPr>
          <p:nvPr>
            <p:ph type="ftr" sz="quarter" idx="11"/>
          </p:nvPr>
        </p:nvSpPr>
        <p:spPr/>
        <p:txBody>
          <a:bodyPr/>
          <a:lstStyle>
            <a:lvl1pPr>
              <a:defRPr/>
            </a:lvl1pPr>
          </a:lstStyle>
          <a:p>
            <a:pPr>
              <a:defRPr/>
            </a:pPr>
            <a:endParaRPr lang="en-US" altLang="ja-JP"/>
          </a:p>
        </p:txBody>
      </p:sp>
      <p:sp>
        <p:nvSpPr>
          <p:cNvPr id="8" name="スライド番号プレースホルダ 6"/>
          <p:cNvSpPr>
            <a:spLocks noGrp="1"/>
          </p:cNvSpPr>
          <p:nvPr>
            <p:ph type="sldNum" sz="quarter" idx="12"/>
          </p:nvPr>
        </p:nvSpPr>
        <p:spPr/>
        <p:txBody>
          <a:bodyPr/>
          <a:lstStyle>
            <a:lvl1pPr>
              <a:defRPr/>
            </a:lvl1pPr>
          </a:lstStyle>
          <a:p>
            <a:pPr>
              <a:defRPr/>
            </a:pPr>
            <a:fld id="{EBE86A5C-06D9-4094-83E9-4BABC9207D1C}" type="slidenum">
              <a:rPr lang="en-US" altLang="ja-JP"/>
              <a:pPr>
                <a:defRPr/>
              </a:pPr>
              <a:t>‹#›</a:t>
            </a:fld>
            <a:endParaRPr lang="en-US" altLang="ja-JP"/>
          </a:p>
        </p:txBody>
      </p:sp>
    </p:spTree>
    <p:extLst>
      <p:ext uri="{BB962C8B-B14F-4D97-AF65-F5344CB8AC3E}">
        <p14:creationId xmlns:p14="http://schemas.microsoft.com/office/powerpoint/2010/main" val="30897030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1">
        <a:schemeClr val="bg2"/>
      </p:bgRef>
    </p:bg>
    <p:spTree>
      <p:nvGrpSpPr>
        <p:cNvPr id="1" name=""/>
        <p:cNvGrpSpPr/>
        <p:nvPr/>
      </p:nvGrpSpPr>
      <p:grpSpPr>
        <a:xfrm>
          <a:off x="0" y="0"/>
          <a:ext cx="0" cy="0"/>
          <a:chOff x="0" y="0"/>
          <a:chExt cx="0" cy="0"/>
        </a:xfrm>
      </p:grpSpPr>
      <p:sp>
        <p:nvSpPr>
          <p:cNvPr id="7" name="直線コネクタ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8" name="正方形/長方形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1" name="正方形/長方形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2" name="正方形/長方形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3" name="正方形/長方形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直線コネクタ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5" name="正方形/長方形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6" name="円/楕円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7" name="円/楕円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4" name="テキスト プレースホル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24" name="コンテンツ プレースホルダ 23"/>
          <p:cNvSpPr>
            <a:spLocks noGrp="1"/>
          </p:cNvSpPr>
          <p:nvPr>
            <p:ph sz="quarter" idx="2"/>
          </p:nvPr>
        </p:nvSpPr>
        <p:spPr>
          <a:xfrm>
            <a:off x="301752" y="2471383"/>
            <a:ext cx="4041648" cy="3818404"/>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6" name="コンテンツ プレースホルダ 25"/>
          <p:cNvSpPr>
            <a:spLocks noGrp="1"/>
          </p:cNvSpPr>
          <p:nvPr>
            <p:ph sz="quarter" idx="4"/>
          </p:nvPr>
        </p:nvSpPr>
        <p:spPr>
          <a:xfrm>
            <a:off x="4800600" y="2471383"/>
            <a:ext cx="4038600" cy="3822192"/>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3" name="タイトル 22"/>
          <p:cNvSpPr>
            <a:spLocks noGrp="1"/>
          </p:cNvSpPr>
          <p:nvPr>
            <p:ph type="title"/>
          </p:nvPr>
        </p:nvSpPr>
        <p:spPr/>
        <p:txBody>
          <a:bodyPr rtlCol="0"/>
          <a:lstStyle/>
          <a:p>
            <a:r>
              <a:rPr lang="ja-JP" altLang="en-US" smtClean="0"/>
              <a:t>マスタ タイトルの書式設定</a:t>
            </a:r>
            <a:endParaRPr lang="en-US"/>
          </a:p>
        </p:txBody>
      </p:sp>
      <p:sp>
        <p:nvSpPr>
          <p:cNvPr id="18" name="日付プレースホルダ 6"/>
          <p:cNvSpPr>
            <a:spLocks noGrp="1"/>
          </p:cNvSpPr>
          <p:nvPr>
            <p:ph type="dt" sz="half" idx="10"/>
          </p:nvPr>
        </p:nvSpPr>
        <p:spPr/>
        <p:txBody>
          <a:bodyPr/>
          <a:lstStyle>
            <a:lvl1pPr>
              <a:defRPr/>
            </a:lvl1pPr>
          </a:lstStyle>
          <a:p>
            <a:pPr>
              <a:defRPr/>
            </a:pPr>
            <a:endParaRPr lang="en-US" altLang="ja-JP"/>
          </a:p>
        </p:txBody>
      </p:sp>
      <p:sp>
        <p:nvSpPr>
          <p:cNvPr id="19" name="フッター プレースホルダ 7"/>
          <p:cNvSpPr>
            <a:spLocks noGrp="1"/>
          </p:cNvSpPr>
          <p:nvPr>
            <p:ph type="ftr" sz="quarter" idx="11"/>
          </p:nvPr>
        </p:nvSpPr>
        <p:spPr>
          <a:xfrm>
            <a:off x="304800" y="6410325"/>
            <a:ext cx="3581400" cy="365125"/>
          </a:xfrm>
        </p:spPr>
        <p:txBody>
          <a:bodyPr/>
          <a:lstStyle>
            <a:lvl1pPr>
              <a:defRPr/>
            </a:lvl1pPr>
          </a:lstStyle>
          <a:p>
            <a:pPr>
              <a:defRPr/>
            </a:pPr>
            <a:endParaRPr lang="en-US" altLang="ja-JP"/>
          </a:p>
        </p:txBody>
      </p:sp>
      <p:sp>
        <p:nvSpPr>
          <p:cNvPr id="20" name="スライド番号プレースホルダ 8"/>
          <p:cNvSpPr>
            <a:spLocks noGrp="1"/>
          </p:cNvSpPr>
          <p:nvPr>
            <p:ph type="sldNum" sz="quarter" idx="12"/>
          </p:nvPr>
        </p:nvSpPr>
        <p:spPr>
          <a:xfrm>
            <a:off x="4343400" y="1042988"/>
            <a:ext cx="457200" cy="441325"/>
          </a:xfrm>
        </p:spPr>
        <p:txBody>
          <a:bodyPr/>
          <a:lstStyle>
            <a:lvl1pPr algn="ctr">
              <a:defRPr/>
            </a:lvl1pPr>
          </a:lstStyle>
          <a:p>
            <a:pPr>
              <a:defRPr/>
            </a:pPr>
            <a:fld id="{D1CEF12C-9E88-4972-98DF-D1BE2A2911B0}" type="slidenum">
              <a:rPr lang="en-US" altLang="ja-JP"/>
              <a:pPr>
                <a:defRPr/>
              </a:pPr>
              <a:t>‹#›</a:t>
            </a:fld>
            <a:endParaRPr lang="en-US" altLang="ja-JP"/>
          </a:p>
        </p:txBody>
      </p:sp>
    </p:spTree>
    <p:extLst>
      <p:ext uri="{BB962C8B-B14F-4D97-AF65-F5344CB8AC3E}">
        <p14:creationId xmlns:p14="http://schemas.microsoft.com/office/powerpoint/2010/main" val="426230869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日付プレースホルダ 2"/>
          <p:cNvSpPr>
            <a:spLocks noGrp="1"/>
          </p:cNvSpPr>
          <p:nvPr>
            <p:ph type="dt" sz="half" idx="10"/>
          </p:nvPr>
        </p:nvSpPr>
        <p:spPr/>
        <p:txBody>
          <a:bodyPr/>
          <a:lstStyle>
            <a:lvl1pPr>
              <a:defRPr/>
            </a:lvl1pPr>
          </a:lstStyle>
          <a:p>
            <a:pPr>
              <a:defRPr/>
            </a:pPr>
            <a:endParaRPr lang="en-US" altLang="ja-JP"/>
          </a:p>
        </p:txBody>
      </p:sp>
      <p:sp>
        <p:nvSpPr>
          <p:cNvPr id="4"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5" name="スライド番号プレースホルダ 4"/>
          <p:cNvSpPr>
            <a:spLocks noGrp="1"/>
          </p:cNvSpPr>
          <p:nvPr>
            <p:ph type="sldNum" sz="quarter" idx="12"/>
          </p:nvPr>
        </p:nvSpPr>
        <p:spPr>
          <a:xfrm>
            <a:off x="4343400" y="1036638"/>
            <a:ext cx="457200" cy="441325"/>
          </a:xfrm>
        </p:spPr>
        <p:txBody>
          <a:bodyPr/>
          <a:lstStyle>
            <a:lvl1pPr>
              <a:defRPr/>
            </a:lvl1pPr>
          </a:lstStyle>
          <a:p>
            <a:pPr>
              <a:defRPr/>
            </a:pPr>
            <a:fld id="{50308A31-2FF3-4499-A0DC-415FA207571D}" type="slidenum">
              <a:rPr lang="en-US" altLang="ja-JP"/>
              <a:pPr>
                <a:defRPr/>
              </a:pPr>
              <a:t>‹#›</a:t>
            </a:fld>
            <a:endParaRPr lang="en-US" altLang="ja-JP"/>
          </a:p>
        </p:txBody>
      </p:sp>
    </p:spTree>
    <p:extLst>
      <p:ext uri="{BB962C8B-B14F-4D97-AF65-F5344CB8AC3E}">
        <p14:creationId xmlns:p14="http://schemas.microsoft.com/office/powerpoint/2010/main" val="171717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3" name="正方形/長方形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4"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7" name="正方形/長方形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8" name="日付プレースホルダ 1"/>
          <p:cNvSpPr>
            <a:spLocks noGrp="1"/>
          </p:cNvSpPr>
          <p:nvPr>
            <p:ph type="dt" sz="half" idx="10"/>
          </p:nvPr>
        </p:nvSpPr>
        <p:spPr/>
        <p:txBody>
          <a:bodyPr/>
          <a:lstStyle>
            <a:lvl1pPr>
              <a:defRPr/>
            </a:lvl1pPr>
          </a:lstStyle>
          <a:p>
            <a:pPr>
              <a:defRPr/>
            </a:pPr>
            <a:endParaRPr lang="en-US" altLang="ja-JP"/>
          </a:p>
        </p:txBody>
      </p:sp>
      <p:sp>
        <p:nvSpPr>
          <p:cNvPr id="9" name="フッター プレースホルダ 2"/>
          <p:cNvSpPr>
            <a:spLocks noGrp="1"/>
          </p:cNvSpPr>
          <p:nvPr>
            <p:ph type="ftr" sz="quarter" idx="11"/>
          </p:nvPr>
        </p:nvSpPr>
        <p:spPr/>
        <p:txBody>
          <a:bodyPr/>
          <a:lstStyle>
            <a:lvl1pPr>
              <a:defRPr/>
            </a:lvl1pPr>
          </a:lstStyle>
          <a:p>
            <a:pPr>
              <a:defRPr/>
            </a:pPr>
            <a:endParaRPr lang="en-US" altLang="ja-JP"/>
          </a:p>
        </p:txBody>
      </p:sp>
      <p:sp>
        <p:nvSpPr>
          <p:cNvPr id="10" name="スライド番号プレースホルダ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C2D6F23D-3F14-470E-996A-524A1C9DDFA4}" type="slidenum">
              <a:rPr lang="en-US" altLang="ja-JP"/>
              <a:pPr>
                <a:defRPr/>
              </a:pPr>
              <a:t>‹#›</a:t>
            </a:fld>
            <a:endParaRPr lang="en-US" altLang="ja-JP"/>
          </a:p>
        </p:txBody>
      </p:sp>
    </p:spTree>
    <p:extLst>
      <p:ext uri="{BB962C8B-B14F-4D97-AF65-F5344CB8AC3E}">
        <p14:creationId xmlns:p14="http://schemas.microsoft.com/office/powerpoint/2010/main" val="39719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5" name="正方形/長方形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ja-JP" altLang="en-US" smtClean="0"/>
              <a:t>マスタ タイトルの書式設定</a:t>
            </a:r>
            <a:endParaRPr lang="en-US"/>
          </a:p>
        </p:txBody>
      </p:sp>
      <p:sp>
        <p:nvSpPr>
          <p:cNvPr id="3" name="テキスト プレースホル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ja-JP" altLang="en-US" smtClean="0"/>
              <a:t>マスタ テキストの書式設定</a:t>
            </a:r>
          </a:p>
        </p:txBody>
      </p:sp>
      <p:sp>
        <p:nvSpPr>
          <p:cNvPr id="20" name="コンテンツ プレースホルダ 19"/>
          <p:cNvSpPr>
            <a:spLocks noGrp="1"/>
          </p:cNvSpPr>
          <p:nvPr>
            <p:ph sz="quarter" idx="1"/>
          </p:nvPr>
        </p:nvSpPr>
        <p:spPr>
          <a:xfrm>
            <a:off x="3124200" y="685800"/>
            <a:ext cx="5638800" cy="54102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8710C67D-1DF5-49DC-80E0-48CD57150C6B}" type="slidenum">
              <a:rPr lang="en-US" altLang="ja-JP"/>
              <a:pPr>
                <a:defRPr/>
              </a:pPr>
              <a:t>‹#›</a:t>
            </a:fld>
            <a:endParaRPr lang="en-US" altLang="ja-JP"/>
          </a:p>
        </p:txBody>
      </p:sp>
      <p:sp>
        <p:nvSpPr>
          <p:cNvPr id="17" name="日付プレースホルダ 4"/>
          <p:cNvSpPr>
            <a:spLocks noGrp="1"/>
          </p:cNvSpPr>
          <p:nvPr>
            <p:ph type="dt" sz="half" idx="11"/>
          </p:nvPr>
        </p:nvSpPr>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382963"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29299903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5" name="直線コネクタ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正方形/長方形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ja-JP" altLang="en-US" smtClean="0"/>
              <a:t>マスタ タイトルの書式設定</a:t>
            </a:r>
            <a:endParaRPr lang="en-US"/>
          </a:p>
        </p:txBody>
      </p:sp>
      <p:sp>
        <p:nvSpPr>
          <p:cNvPr id="3" name="図プレースホルダ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ja-JP" altLang="en-US" noProof="0" smtClean="0"/>
              <a:t>アイコンをクリックして図を追加</a:t>
            </a:r>
            <a:endParaRPr lang="en-US" noProof="0" dirty="0"/>
          </a:p>
        </p:txBody>
      </p:sp>
      <p:sp>
        <p:nvSpPr>
          <p:cNvPr id="4" name="テキスト プレースホル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ja-JP" altLang="en-US" smtClean="0"/>
              <a:t>マスタ テキストの書式設定</a:t>
            </a:r>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lvl1pPr>
          </a:lstStyle>
          <a:p>
            <a:pPr>
              <a:defRPr/>
            </a:pPr>
            <a:fld id="{6BB4536D-7908-4F3E-A13A-0300BA0E8586}" type="slidenum">
              <a:rPr lang="en-US" altLang="ja-JP"/>
              <a:pPr>
                <a:defRPr/>
              </a:pPr>
              <a:t>‹#›</a:t>
            </a:fld>
            <a:endParaRPr lang="en-US" altLang="ja-JP"/>
          </a:p>
        </p:txBody>
      </p:sp>
      <p:sp>
        <p:nvSpPr>
          <p:cNvPr id="17" name="日付プレースホルダ 4"/>
          <p:cNvSpPr>
            <a:spLocks noGrp="1"/>
          </p:cNvSpPr>
          <p:nvPr>
            <p:ph type="dt" sz="half" idx="11"/>
          </p:nvPr>
        </p:nvSpPr>
        <p:spPr>
          <a:xfrm>
            <a:off x="5788025" y="6405563"/>
            <a:ext cx="3044825" cy="365125"/>
          </a:xfrm>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584575"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46605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正方形/長方形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7" name="正方形/長方形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8" name="正方形/長方形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9" name="正方形/長方形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日付プレースホルダ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ea typeface="ＭＳ Ｐゴシック" charset="-128"/>
              </a:defRPr>
            </a:lvl1pPr>
          </a:lstStyle>
          <a:p>
            <a:pPr>
              <a:defRPr/>
            </a:pPr>
            <a:endParaRPr lang="en-US" altLang="ja-JP"/>
          </a:p>
        </p:txBody>
      </p:sp>
      <p:sp>
        <p:nvSpPr>
          <p:cNvPr id="3" name="フッター プレースホルダ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ea typeface="ＭＳ Ｐゴシック" charset="-128"/>
              </a:defRPr>
            </a:lvl1pPr>
          </a:lstStyle>
          <a:p>
            <a:pPr>
              <a:defRPr/>
            </a:pPr>
            <a:endParaRPr lang="en-US" altLang="ja-JP"/>
          </a:p>
        </p:txBody>
      </p:sp>
      <p:sp>
        <p:nvSpPr>
          <p:cNvPr id="8" name="正方形/長方形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円/楕円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円/楕円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3" name="スライド番号プレースホルダ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ea typeface="ＭＳ Ｐゴシック" charset="-128"/>
              </a:defRPr>
            </a:lvl1pPr>
          </a:lstStyle>
          <a:p>
            <a:pPr>
              <a:defRPr/>
            </a:pPr>
            <a:fld id="{2BB83B54-21EC-459D-B847-D274109D18EC}" type="slidenum">
              <a:rPr lang="en-US" altLang="ja-JP"/>
              <a:pPr>
                <a:defRPr/>
              </a:pPr>
              <a:t>‹#›</a:t>
            </a:fld>
            <a:endParaRPr lang="en-US" altLang="ja-JP"/>
          </a:p>
        </p:txBody>
      </p:sp>
      <p:sp>
        <p:nvSpPr>
          <p:cNvPr id="1038" name="タイトル プレースホルダ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endParaRPr lang="en-US" smtClean="0"/>
          </a:p>
        </p:txBody>
      </p:sp>
      <p:sp>
        <p:nvSpPr>
          <p:cNvPr id="1039" name="テキスト プレースホルダ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ctr" rtl="0" eaLnBrk="0" fontAlgn="base" hangingPunct="0">
        <a:spcBef>
          <a:spcPct val="0"/>
        </a:spcBef>
        <a:spcAft>
          <a:spcPct val="0"/>
        </a:spcAft>
        <a:defRPr kumimoji="1" sz="3300" kern="1200">
          <a:solidFill>
            <a:srgbClr val="08B7BF"/>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kumimoji="1"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kumimoji="1"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0BD0D9"/>
        </a:buClr>
        <a:buSzPct val="75000"/>
        <a:buFont typeface="Wingdings 2" pitchFamily="18" charset="2"/>
        <a:buChar char=""/>
        <a:defRPr kumimoji="1"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10CF9B"/>
        </a:buClr>
        <a:buSzPct val="70000"/>
        <a:buFont typeface="Wingdings" pitchFamily="2" charset="2"/>
        <a:buChar char=""/>
        <a:defRPr kumimoji="1"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7CCA62"/>
        </a:buClr>
        <a:buChar char="•"/>
        <a:defRPr kumimoji="1"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1"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1"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1" sz="1400" kern="1200" cap="all"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371600" y="4770438"/>
            <a:ext cx="6400800" cy="1444625"/>
          </a:xfrm>
        </p:spPr>
        <p:txBody>
          <a:bodyPr>
            <a:normAutofit/>
          </a:bodyPr>
          <a:lstStyle/>
          <a:p>
            <a:pPr eaLnBrk="1" fontAlgn="auto" hangingPunct="1">
              <a:spcAft>
                <a:spcPts val="0"/>
              </a:spcAft>
              <a:buFont typeface="Wingdings 2"/>
              <a:buNone/>
              <a:defRPr/>
            </a:pPr>
            <a:r>
              <a:rPr lang="ja-JP" altLang="en-US" sz="2400" smtClean="0"/>
              <a:t>令和 元 年 ６ 月 ６ 日（木）</a:t>
            </a:r>
            <a:endParaRPr lang="ja-JP" altLang="en-US" sz="2400" dirty="0"/>
          </a:p>
          <a:p>
            <a:pPr eaLnBrk="1" fontAlgn="auto" hangingPunct="1">
              <a:spcAft>
                <a:spcPts val="0"/>
              </a:spcAft>
              <a:buFont typeface="Wingdings 2"/>
              <a:buNone/>
              <a:defRPr/>
            </a:pPr>
            <a:endParaRPr lang="ja-JP" altLang="en-US" sz="2400" dirty="0"/>
          </a:p>
          <a:p>
            <a:pPr eaLnBrk="1" fontAlgn="auto" hangingPunct="1">
              <a:spcAft>
                <a:spcPts val="0"/>
              </a:spcAft>
              <a:buFont typeface="Wingdings 2"/>
              <a:buNone/>
              <a:defRPr/>
            </a:pPr>
            <a:r>
              <a:rPr lang="ja-JP" altLang="en-US" sz="2400" dirty="0" smtClean="0"/>
              <a:t>情報・経営システム工学専攻</a:t>
            </a:r>
            <a:r>
              <a:rPr lang="ja-JP" altLang="en-US" sz="2400" dirty="0"/>
              <a:t>　吉田</a:t>
            </a:r>
          </a:p>
        </p:txBody>
      </p:sp>
      <p:sp>
        <p:nvSpPr>
          <p:cNvPr id="13315" name="Rectangle 2"/>
          <p:cNvSpPr>
            <a:spLocks noGrp="1" noChangeArrowheads="1"/>
          </p:cNvSpPr>
          <p:nvPr>
            <p:ph type="ctrTitle"/>
          </p:nvPr>
        </p:nvSpPr>
        <p:spPr>
          <a:xfrm>
            <a:off x="685800" y="1196975"/>
            <a:ext cx="7772400" cy="791865"/>
          </a:xfrm>
        </p:spPr>
        <p:txBody>
          <a:bodyPr/>
          <a:lstStyle/>
          <a:p>
            <a:pPr eaLnBrk="1" hangingPunct="1"/>
            <a:r>
              <a:rPr lang="ja-JP" altLang="en-US" sz="4800" dirty="0" smtClean="0"/>
              <a:t>Ｊａｖａ</a:t>
            </a:r>
            <a:endParaRPr lang="ja-JP" altLang="en-US" sz="4800" dirty="0" smtClean="0">
              <a:latin typeface="+mn-ea"/>
              <a:ea typeface="+mn-ea"/>
            </a:endParaRPr>
          </a:p>
        </p:txBody>
      </p:sp>
      <p:sp>
        <p:nvSpPr>
          <p:cNvPr id="13316" name="テキスト ボックス 3"/>
          <p:cNvSpPr txBox="1">
            <a:spLocks noChangeArrowheads="1"/>
          </p:cNvSpPr>
          <p:nvPr/>
        </p:nvSpPr>
        <p:spPr bwMode="auto">
          <a:xfrm>
            <a:off x="3380090" y="344488"/>
            <a:ext cx="2416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ja-JP" altLang="en-US" dirty="0" smtClean="0"/>
              <a:t>情報</a:t>
            </a:r>
            <a:r>
              <a:rPr lang="ja-JP" altLang="en-US" dirty="0"/>
              <a:t>システム工学</a:t>
            </a:r>
            <a:r>
              <a:rPr lang="ja-JP" altLang="en-US" dirty="0" smtClean="0"/>
              <a:t>実験</a:t>
            </a:r>
            <a:endParaRPr lang="ja-JP" altLang="en-US" dirty="0"/>
          </a:p>
        </p:txBody>
      </p:sp>
      <p:sp>
        <p:nvSpPr>
          <p:cNvPr id="5" name="Rectangle 2"/>
          <p:cNvSpPr txBox="1">
            <a:spLocks noChangeArrowheads="1"/>
          </p:cNvSpPr>
          <p:nvPr/>
        </p:nvSpPr>
        <p:spPr bwMode="auto">
          <a:xfrm>
            <a:off x="683568" y="3140968"/>
            <a:ext cx="777240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4200" kern="1200">
                <a:solidFill>
                  <a:schemeClr val="accent1"/>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eaLnBrk="1" hangingPunct="1"/>
            <a:r>
              <a:rPr lang="ja-JP" altLang="en-US" sz="4800" dirty="0" smtClean="0">
                <a:latin typeface="+mn-ea"/>
                <a:ea typeface="+mn-ea"/>
              </a:rPr>
              <a:t>（</a:t>
            </a:r>
            <a:r>
              <a:rPr lang="en-US" altLang="ja-JP" sz="4800" dirty="0" smtClean="0">
                <a:latin typeface="+mn-ea"/>
                <a:ea typeface="+mn-ea"/>
              </a:rPr>
              <a:t>Game_</a:t>
            </a:r>
            <a:r>
              <a:rPr lang="ja-JP" altLang="en-US" sz="4800" dirty="0" smtClean="0">
                <a:latin typeface="+mn-ea"/>
                <a:ea typeface="+mn-ea"/>
              </a:rPr>
              <a:t>オブジェクトの連携）</a:t>
            </a:r>
            <a:endParaRPr lang="en-US" altLang="ja-JP" sz="4800" dirty="0" smtClean="0">
              <a:latin typeface="+mn-ea"/>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2"/>
          <a:srcRect l="7157" r="7011" b="2076"/>
          <a:stretch/>
        </p:blipFill>
        <p:spPr>
          <a:xfrm>
            <a:off x="6372200" y="1400034"/>
            <a:ext cx="2562301" cy="5208188"/>
          </a:xfrm>
          <a:prstGeom prst="rect">
            <a:avLst/>
          </a:prstGeom>
        </p:spPr>
      </p:pic>
      <p:sp>
        <p:nvSpPr>
          <p:cNvPr id="16386" name="Rectangle 2"/>
          <p:cNvSpPr>
            <a:spLocks noGrp="1" noRot="1" noChangeArrowheads="1"/>
          </p:cNvSpPr>
          <p:nvPr>
            <p:ph type="title"/>
          </p:nvPr>
        </p:nvSpPr>
        <p:spPr>
          <a:xfrm>
            <a:off x="301625" y="243064"/>
            <a:ext cx="8534400" cy="953688"/>
          </a:xfrm>
          <a:solidFill>
            <a:srgbClr val="0000FF"/>
          </a:solidFill>
          <a:ln>
            <a:solidFill>
              <a:srgbClr val="00FFFF"/>
            </a:solidFill>
          </a:ln>
        </p:spPr>
        <p:txBody>
          <a:bodyPr anchor="ctr"/>
          <a:lstStyle/>
          <a:p>
            <a:r>
              <a:rPr lang="ja-JP" altLang="en-US" sz="4000" dirty="0" smtClean="0">
                <a:solidFill>
                  <a:srgbClr val="FFFF00"/>
                </a:solidFill>
              </a:rPr>
              <a:t>１</a:t>
            </a:r>
            <a:r>
              <a:rPr lang="ja-JP" altLang="en-US" sz="4000" dirty="0" smtClean="0">
                <a:solidFill>
                  <a:srgbClr val="FFFF00"/>
                </a:solidFill>
                <a:effectLst/>
              </a:rPr>
              <a:t>．足場（</a:t>
            </a:r>
            <a:r>
              <a:rPr lang="en-US" altLang="ja-JP" sz="4000" dirty="0" smtClean="0">
                <a:solidFill>
                  <a:srgbClr val="FFFF00"/>
                </a:solidFill>
                <a:effectLst/>
              </a:rPr>
              <a:t>Platform</a:t>
            </a:r>
            <a:r>
              <a:rPr lang="ja-JP" altLang="en-US" sz="4000" dirty="0" smtClean="0">
                <a:solidFill>
                  <a:srgbClr val="FFFF00"/>
                </a:solidFill>
                <a:effectLst/>
              </a:rPr>
              <a:t>）でジャンプ！</a:t>
            </a:r>
          </a:p>
        </p:txBody>
      </p:sp>
      <p:sp>
        <p:nvSpPr>
          <p:cNvPr id="4" name="Line 15"/>
          <p:cNvSpPr>
            <a:spLocks noChangeShapeType="1"/>
          </p:cNvSpPr>
          <p:nvPr/>
        </p:nvSpPr>
        <p:spPr bwMode="auto">
          <a:xfrm rot="-2580000">
            <a:off x="8193273" y="4596111"/>
            <a:ext cx="2889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5" name="Line 16"/>
          <p:cNvSpPr>
            <a:spLocks noChangeShapeType="1"/>
          </p:cNvSpPr>
          <p:nvPr/>
        </p:nvSpPr>
        <p:spPr bwMode="auto">
          <a:xfrm rot="-2580000">
            <a:off x="8272158" y="4722989"/>
            <a:ext cx="21748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 name="Line 17"/>
          <p:cNvSpPr>
            <a:spLocks noChangeShapeType="1"/>
          </p:cNvSpPr>
          <p:nvPr/>
        </p:nvSpPr>
        <p:spPr bwMode="auto">
          <a:xfrm rot="-2700000">
            <a:off x="8304519" y="4641172"/>
            <a:ext cx="1444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7" name="タイトル 2"/>
          <p:cNvSpPr txBox="1">
            <a:spLocks/>
          </p:cNvSpPr>
          <p:nvPr/>
        </p:nvSpPr>
        <p:spPr bwMode="auto">
          <a:xfrm>
            <a:off x="251520" y="4540066"/>
            <a:ext cx="5832648" cy="1769254"/>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dirty="0" smtClean="0">
                <a:solidFill>
                  <a:schemeClr val="tx1"/>
                </a:solidFill>
                <a:latin typeface="+mn-ea"/>
                <a:ea typeface="+mn-ea"/>
              </a:rPr>
              <a:t>オブジェクト指向プログラミングの基本は以下の２つだ。</a:t>
            </a:r>
            <a:endParaRPr lang="en-US" altLang="ja-JP" sz="1800" dirty="0" smtClean="0">
              <a:solidFill>
                <a:schemeClr val="tx1"/>
              </a:solidFill>
              <a:latin typeface="+mn-ea"/>
              <a:ea typeface="+mn-ea"/>
            </a:endParaRPr>
          </a:p>
          <a:p>
            <a:pPr algn="l"/>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１</a:t>
            </a:r>
            <a:r>
              <a:rPr lang="ja-JP" altLang="en-US" sz="1800" dirty="0" smtClean="0">
                <a:solidFill>
                  <a:schemeClr val="tx1"/>
                </a:solidFill>
                <a:latin typeface="+mn-ea"/>
                <a:ea typeface="+mn-ea"/>
              </a:rPr>
              <a:t>．オブジェクトをつくって</a:t>
            </a:r>
            <a:endParaRPr lang="en-US" altLang="ja-JP" sz="1800" dirty="0" smtClean="0">
              <a:solidFill>
                <a:schemeClr val="tx1"/>
              </a:solidFill>
              <a:latin typeface="+mn-ea"/>
              <a:ea typeface="+mn-ea"/>
            </a:endParaRPr>
          </a:p>
          <a:p>
            <a:pPr algn="l"/>
            <a:r>
              <a:rPr lang="ja-JP" altLang="en-US" sz="1800" dirty="0" smtClean="0">
                <a:solidFill>
                  <a:schemeClr val="tx1"/>
                </a:solidFill>
                <a:latin typeface="+mn-ea"/>
                <a:ea typeface="+mn-ea"/>
              </a:rPr>
              <a:t>２．オブジェクト同士を連携させる</a:t>
            </a:r>
            <a:endParaRPr lang="en-US" altLang="ja-JP" sz="1800" dirty="0" smtClean="0">
              <a:solidFill>
                <a:schemeClr val="tx1"/>
              </a:solidFill>
              <a:latin typeface="+mn-ea"/>
              <a:ea typeface="+mn-ea"/>
            </a:endParaRPr>
          </a:p>
          <a:p>
            <a:pPr algn="l"/>
            <a:endParaRPr lang="en-US" altLang="ja-JP" sz="1800" dirty="0" smtClean="0">
              <a:solidFill>
                <a:schemeClr val="tx1"/>
              </a:solidFill>
              <a:latin typeface="+mn-ea"/>
              <a:ea typeface="+mn-ea"/>
            </a:endParaRPr>
          </a:p>
          <a:p>
            <a:pPr algn="l"/>
            <a:r>
              <a:rPr lang="ja-JP" altLang="en-US" sz="1800" dirty="0" smtClean="0">
                <a:solidFill>
                  <a:schemeClr val="tx1"/>
                </a:solidFill>
                <a:latin typeface="+mn-ea"/>
                <a:ea typeface="+mn-ea"/>
              </a:rPr>
              <a:t>したがって、この「オブジェクト同士の連携」はとても重要だ。</a:t>
            </a:r>
            <a:endParaRPr lang="en-US" altLang="ja-JP" sz="1800" dirty="0">
              <a:solidFill>
                <a:schemeClr val="tx1"/>
              </a:solidFill>
              <a:latin typeface="+mn-ea"/>
              <a:ea typeface="+mn-ea"/>
            </a:endParaRPr>
          </a:p>
        </p:txBody>
      </p:sp>
    </p:spTree>
    <p:extLst>
      <p:ext uri="{BB962C8B-B14F-4D97-AF65-F5344CB8AC3E}">
        <p14:creationId xmlns:p14="http://schemas.microsoft.com/office/powerpoint/2010/main" val="781115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537716" y="3961855"/>
            <a:ext cx="2593444" cy="2222205"/>
          </a:xfrm>
          <a:prstGeom prst="rect">
            <a:avLst/>
          </a:prstGeom>
          <a:ln>
            <a:solidFill>
              <a:srgbClr val="0000FF"/>
            </a:solidFill>
          </a:ln>
        </p:spPr>
      </p:pic>
      <p:pic>
        <p:nvPicPr>
          <p:cNvPr id="9" name="図 8"/>
          <p:cNvPicPr>
            <a:picLocks noChangeAspect="1"/>
          </p:cNvPicPr>
          <p:nvPr/>
        </p:nvPicPr>
        <p:blipFill>
          <a:blip r:embed="rId3"/>
          <a:stretch>
            <a:fillRect/>
          </a:stretch>
        </p:blipFill>
        <p:spPr>
          <a:xfrm>
            <a:off x="4788024" y="3943813"/>
            <a:ext cx="2614500" cy="2240247"/>
          </a:xfrm>
          <a:prstGeom prst="rect">
            <a:avLst/>
          </a:prstGeom>
          <a:ln>
            <a:solidFill>
              <a:srgbClr val="0000FF"/>
            </a:solidFill>
          </a:ln>
        </p:spPr>
      </p:pic>
      <p:sp>
        <p:nvSpPr>
          <p:cNvPr id="11269" name="テキスト ボックス 4"/>
          <p:cNvSpPr txBox="1">
            <a:spLocks noChangeArrowheads="1"/>
          </p:cNvSpPr>
          <p:nvPr/>
        </p:nvSpPr>
        <p:spPr bwMode="auto">
          <a:xfrm>
            <a:off x="3463852" y="272842"/>
            <a:ext cx="2231701" cy="707886"/>
          </a:xfrm>
          <a:prstGeom prst="rect">
            <a:avLst/>
          </a:prstGeom>
          <a:noFill/>
          <a:ln w="9525">
            <a:noFill/>
            <a:miter lim="800000"/>
            <a:headEnd/>
            <a:tailEnd/>
          </a:ln>
        </p:spPr>
        <p:txBody>
          <a:bodyPr wrap="none">
            <a:spAutoFit/>
          </a:bodyPr>
          <a:lstStyle/>
          <a:p>
            <a:r>
              <a:rPr lang="ja-JP" altLang="en-US" sz="4000" dirty="0" smtClean="0">
                <a:solidFill>
                  <a:schemeClr val="accent2"/>
                </a:solidFill>
                <a:latin typeface="+mj-ea"/>
                <a:ea typeface="+mj-ea"/>
              </a:rPr>
              <a:t>（０） 概要</a:t>
            </a:r>
            <a:endParaRPr lang="ja-JP" altLang="en-US" sz="4000" dirty="0">
              <a:solidFill>
                <a:schemeClr val="accent2"/>
              </a:solidFill>
              <a:latin typeface="+mj-ea"/>
              <a:ea typeface="+mj-ea"/>
            </a:endParaRPr>
          </a:p>
        </p:txBody>
      </p:sp>
      <p:sp>
        <p:nvSpPr>
          <p:cNvPr id="7" name="タイトル 2"/>
          <p:cNvSpPr txBox="1">
            <a:spLocks/>
          </p:cNvSpPr>
          <p:nvPr/>
        </p:nvSpPr>
        <p:spPr bwMode="auto">
          <a:xfrm>
            <a:off x="251520" y="1484784"/>
            <a:ext cx="8640960" cy="1224136"/>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900" dirty="0" smtClean="0">
                <a:solidFill>
                  <a:schemeClr val="tx1"/>
                </a:solidFill>
                <a:latin typeface="+mn-ea"/>
                <a:ea typeface="+mn-ea"/>
              </a:rPr>
              <a:t>① 「プレーヤが足場でジャンプする」ためには、</a:t>
            </a:r>
            <a:endParaRPr lang="en-US" altLang="ja-JP" sz="1900" dirty="0" smtClean="0">
              <a:solidFill>
                <a:schemeClr val="tx1"/>
              </a:solidFill>
              <a:latin typeface="+mn-ea"/>
              <a:ea typeface="+mn-ea"/>
            </a:endParaRPr>
          </a:p>
          <a:p>
            <a:pPr algn="l"/>
            <a:r>
              <a:rPr lang="ja-JP" altLang="en-US" sz="1900" dirty="0">
                <a:solidFill>
                  <a:schemeClr val="tx1"/>
                </a:solidFill>
                <a:latin typeface="+mn-ea"/>
                <a:ea typeface="+mn-ea"/>
              </a:rPr>
              <a:t>　</a:t>
            </a:r>
            <a:r>
              <a:rPr lang="ja-JP" altLang="en-US" sz="1900" dirty="0" smtClean="0">
                <a:solidFill>
                  <a:schemeClr val="tx1"/>
                </a:solidFill>
                <a:latin typeface="+mn-ea"/>
                <a:ea typeface="+mn-ea"/>
              </a:rPr>
              <a:t>　「プレーヤ」と「足場」が連携する必要がある。はじめてのチームプレーだ。</a:t>
            </a:r>
            <a:endParaRPr lang="en-US" altLang="ja-JP" sz="1900" dirty="0" smtClean="0">
              <a:solidFill>
                <a:schemeClr val="tx1"/>
              </a:solidFill>
              <a:latin typeface="+mn-ea"/>
              <a:ea typeface="+mn-ea"/>
            </a:endParaRPr>
          </a:p>
          <a:p>
            <a:pPr algn="l"/>
            <a:r>
              <a:rPr lang="ja-JP" altLang="en-US" sz="1900" dirty="0">
                <a:solidFill>
                  <a:schemeClr val="tx1"/>
                </a:solidFill>
                <a:latin typeface="+mn-ea"/>
                <a:ea typeface="+mn-ea"/>
              </a:rPr>
              <a:t>　</a:t>
            </a:r>
            <a:r>
              <a:rPr lang="ja-JP" altLang="en-US" sz="1900" dirty="0" smtClean="0">
                <a:solidFill>
                  <a:schemeClr val="tx1"/>
                </a:solidFill>
                <a:latin typeface="+mn-ea"/>
                <a:ea typeface="+mn-ea"/>
              </a:rPr>
              <a:t>　これには以下の２つの方法がある。</a:t>
            </a:r>
            <a:endParaRPr lang="en-US" altLang="ja-JP" sz="1900" dirty="0" smtClean="0">
              <a:solidFill>
                <a:schemeClr val="tx1"/>
              </a:solidFill>
              <a:latin typeface="+mn-ea"/>
              <a:ea typeface="+mn-ea"/>
            </a:endParaRPr>
          </a:p>
          <a:p>
            <a:pPr algn="l"/>
            <a:r>
              <a:rPr lang="ja-JP" altLang="en-US" sz="1900" dirty="0">
                <a:solidFill>
                  <a:schemeClr val="tx1"/>
                </a:solidFill>
                <a:latin typeface="+mn-ea"/>
                <a:ea typeface="+mn-ea"/>
              </a:rPr>
              <a:t>　</a:t>
            </a:r>
            <a:r>
              <a:rPr lang="ja-JP" altLang="en-US" sz="1900" dirty="0" smtClean="0">
                <a:solidFill>
                  <a:schemeClr val="tx1"/>
                </a:solidFill>
                <a:latin typeface="+mn-ea"/>
                <a:ea typeface="+mn-ea"/>
              </a:rPr>
              <a:t>　どちらの方法でも目的を達成できるが、どちらが良いだろうか？</a:t>
            </a:r>
            <a:endParaRPr lang="en-US" altLang="ja-JP" sz="1900" dirty="0" smtClean="0">
              <a:solidFill>
                <a:schemeClr val="tx1"/>
              </a:solidFill>
              <a:latin typeface="+mn-ea"/>
              <a:ea typeface="+mn-ea"/>
            </a:endParaRPr>
          </a:p>
          <a:p>
            <a:pPr algn="l"/>
            <a:r>
              <a:rPr lang="ja-JP" altLang="en-US" sz="1900" dirty="0">
                <a:solidFill>
                  <a:schemeClr val="tx1"/>
                </a:solidFill>
                <a:latin typeface="+mn-ea"/>
                <a:ea typeface="+mn-ea"/>
              </a:rPr>
              <a:t>　</a:t>
            </a:r>
            <a:r>
              <a:rPr lang="ja-JP" altLang="en-US" sz="1900" dirty="0" smtClean="0">
                <a:solidFill>
                  <a:schemeClr val="tx1"/>
                </a:solidFill>
                <a:latin typeface="+mn-ea"/>
                <a:ea typeface="+mn-ea"/>
              </a:rPr>
              <a:t>　</a:t>
            </a:r>
            <a:endParaRPr lang="en-US" altLang="ja-JP" sz="1900" dirty="0" smtClean="0">
              <a:solidFill>
                <a:schemeClr val="tx1"/>
              </a:solidFill>
              <a:latin typeface="+mn-ea"/>
              <a:ea typeface="+mn-ea"/>
            </a:endParaRPr>
          </a:p>
        </p:txBody>
      </p:sp>
      <p:sp>
        <p:nvSpPr>
          <p:cNvPr id="5" name="テキスト ボックス 4"/>
          <p:cNvSpPr txBox="1"/>
          <p:nvPr/>
        </p:nvSpPr>
        <p:spPr>
          <a:xfrm>
            <a:off x="261045" y="3346302"/>
            <a:ext cx="3860352" cy="615553"/>
          </a:xfrm>
          <a:prstGeom prst="rect">
            <a:avLst/>
          </a:prstGeom>
          <a:solidFill>
            <a:schemeClr val="bg1"/>
          </a:solidFill>
          <a:ln>
            <a:solidFill>
              <a:srgbClr val="0000FF"/>
            </a:solidFill>
          </a:ln>
        </p:spPr>
        <p:txBody>
          <a:bodyPr wrap="none" rtlCol="0">
            <a:spAutoFit/>
          </a:bodyPr>
          <a:lstStyle/>
          <a:p>
            <a:r>
              <a:rPr kumimoji="1" lang="ja-JP" altLang="en-US" sz="1700" dirty="0" smtClean="0">
                <a:solidFill>
                  <a:srgbClr val="FF0000"/>
                </a:solidFill>
                <a:latin typeface="+mj-ea"/>
                <a:ea typeface="+mj-ea"/>
              </a:rPr>
              <a:t>「プレーヤ」が</a:t>
            </a:r>
            <a:r>
              <a:rPr kumimoji="1" lang="ja-JP" altLang="en-US" sz="1700" dirty="0" smtClean="0">
                <a:latin typeface="+mj-ea"/>
                <a:ea typeface="+mj-ea"/>
              </a:rPr>
              <a:t>「足場」の場所を確認して、</a:t>
            </a:r>
            <a:endParaRPr kumimoji="1" lang="en-US" altLang="ja-JP" sz="1700" dirty="0" smtClean="0">
              <a:latin typeface="+mj-ea"/>
              <a:ea typeface="+mj-ea"/>
            </a:endParaRPr>
          </a:p>
          <a:p>
            <a:r>
              <a:rPr lang="ja-JP" altLang="en-US" sz="1700" dirty="0" smtClean="0">
                <a:latin typeface="+mj-ea"/>
                <a:ea typeface="+mj-ea"/>
              </a:rPr>
              <a:t>衝突していたらジャンプする</a:t>
            </a:r>
            <a:endParaRPr kumimoji="1" lang="ja-JP" altLang="en-US" sz="1700" dirty="0">
              <a:latin typeface="+mj-ea"/>
              <a:ea typeface="+mj-ea"/>
            </a:endParaRPr>
          </a:p>
        </p:txBody>
      </p:sp>
      <p:sp>
        <p:nvSpPr>
          <p:cNvPr id="8" name="テキスト ボックス 7"/>
          <p:cNvSpPr txBox="1"/>
          <p:nvPr/>
        </p:nvSpPr>
        <p:spPr>
          <a:xfrm>
            <a:off x="7743511" y="2943700"/>
            <a:ext cx="1148969" cy="369332"/>
          </a:xfrm>
          <a:prstGeom prst="rect">
            <a:avLst/>
          </a:prstGeom>
          <a:solidFill>
            <a:srgbClr val="00FF00"/>
          </a:solidFill>
          <a:ln>
            <a:solidFill>
              <a:srgbClr val="0000FF"/>
            </a:solidFill>
          </a:ln>
        </p:spPr>
        <p:txBody>
          <a:bodyPr wrap="square" rtlCol="0">
            <a:spAutoFit/>
          </a:bodyPr>
          <a:lstStyle/>
          <a:p>
            <a:pPr algn="ctr"/>
            <a:r>
              <a:rPr kumimoji="1" lang="ja-JP" altLang="en-US" dirty="0" smtClean="0">
                <a:latin typeface="+mj-ea"/>
                <a:ea typeface="+mj-ea"/>
              </a:rPr>
              <a:t>方法（</a:t>
            </a:r>
            <a:r>
              <a:rPr kumimoji="1" lang="en-US" altLang="ja-JP" dirty="0" smtClean="0">
                <a:latin typeface="+mj-ea"/>
                <a:ea typeface="+mj-ea"/>
              </a:rPr>
              <a:t>B</a:t>
            </a:r>
            <a:r>
              <a:rPr kumimoji="1" lang="ja-JP" altLang="en-US" dirty="0" smtClean="0">
                <a:latin typeface="+mj-ea"/>
                <a:ea typeface="+mj-ea"/>
              </a:rPr>
              <a:t>）</a:t>
            </a:r>
            <a:endParaRPr kumimoji="1" lang="en-US" altLang="ja-JP" dirty="0" smtClean="0">
              <a:latin typeface="+mj-ea"/>
              <a:ea typeface="+mj-ea"/>
            </a:endParaRPr>
          </a:p>
        </p:txBody>
      </p:sp>
      <p:sp>
        <p:nvSpPr>
          <p:cNvPr id="10" name="テキスト ボックス 9"/>
          <p:cNvSpPr txBox="1"/>
          <p:nvPr/>
        </p:nvSpPr>
        <p:spPr>
          <a:xfrm>
            <a:off x="4788024" y="3319468"/>
            <a:ext cx="4104456" cy="615553"/>
          </a:xfrm>
          <a:prstGeom prst="rect">
            <a:avLst/>
          </a:prstGeom>
          <a:solidFill>
            <a:schemeClr val="bg1"/>
          </a:solidFill>
          <a:ln>
            <a:solidFill>
              <a:srgbClr val="0000FF"/>
            </a:solidFill>
          </a:ln>
        </p:spPr>
        <p:txBody>
          <a:bodyPr wrap="square" rtlCol="0">
            <a:spAutoFit/>
          </a:bodyPr>
          <a:lstStyle/>
          <a:p>
            <a:r>
              <a:rPr kumimoji="1" lang="ja-JP" altLang="en-US" sz="1700" dirty="0" smtClean="0">
                <a:solidFill>
                  <a:srgbClr val="FF0000"/>
                </a:solidFill>
                <a:latin typeface="+mj-ea"/>
                <a:ea typeface="+mj-ea"/>
              </a:rPr>
              <a:t>「足場」が</a:t>
            </a:r>
            <a:r>
              <a:rPr kumimoji="1" lang="ja-JP" altLang="en-US" sz="1700" dirty="0" smtClean="0">
                <a:latin typeface="+mj-ea"/>
                <a:ea typeface="+mj-ea"/>
              </a:rPr>
              <a:t>「プレーヤ」の場所を確認して、</a:t>
            </a:r>
            <a:endParaRPr kumimoji="1" lang="en-US" altLang="ja-JP" sz="1700" dirty="0" smtClean="0">
              <a:latin typeface="+mj-ea"/>
              <a:ea typeface="+mj-ea"/>
            </a:endParaRPr>
          </a:p>
          <a:p>
            <a:r>
              <a:rPr lang="ja-JP" altLang="en-US" sz="1700" dirty="0" smtClean="0">
                <a:latin typeface="+mj-ea"/>
                <a:ea typeface="+mj-ea"/>
              </a:rPr>
              <a:t>衝突していたら「プレーヤ」をジャンプさせる</a:t>
            </a:r>
            <a:endParaRPr kumimoji="1" lang="ja-JP" altLang="en-US" sz="1700" dirty="0">
              <a:latin typeface="+mj-ea"/>
              <a:ea typeface="+mj-ea"/>
            </a:endParaRPr>
          </a:p>
        </p:txBody>
      </p:sp>
      <p:sp>
        <p:nvSpPr>
          <p:cNvPr id="11" name="テキスト ボックス 10"/>
          <p:cNvSpPr txBox="1"/>
          <p:nvPr/>
        </p:nvSpPr>
        <p:spPr>
          <a:xfrm>
            <a:off x="251520" y="2976970"/>
            <a:ext cx="1148969" cy="369332"/>
          </a:xfrm>
          <a:prstGeom prst="rect">
            <a:avLst/>
          </a:prstGeom>
          <a:solidFill>
            <a:srgbClr val="00FF00"/>
          </a:solidFill>
          <a:ln>
            <a:solidFill>
              <a:srgbClr val="0000FF"/>
            </a:solidFill>
          </a:ln>
        </p:spPr>
        <p:txBody>
          <a:bodyPr wrap="square" rtlCol="0">
            <a:spAutoFit/>
          </a:bodyPr>
          <a:lstStyle/>
          <a:p>
            <a:pPr algn="ctr"/>
            <a:r>
              <a:rPr kumimoji="1" lang="ja-JP" altLang="en-US" dirty="0" smtClean="0">
                <a:latin typeface="+mj-ea"/>
                <a:ea typeface="+mj-ea"/>
              </a:rPr>
              <a:t>方法（</a:t>
            </a:r>
            <a:r>
              <a:rPr kumimoji="1" lang="en-US" altLang="ja-JP" dirty="0" smtClean="0">
                <a:latin typeface="+mj-ea"/>
                <a:ea typeface="+mj-ea"/>
              </a:rPr>
              <a:t>A</a:t>
            </a:r>
            <a:r>
              <a:rPr kumimoji="1" lang="ja-JP" altLang="en-US" dirty="0" smtClean="0">
                <a:latin typeface="+mj-ea"/>
                <a:ea typeface="+mj-ea"/>
              </a:rPr>
              <a:t>）</a:t>
            </a:r>
            <a:endParaRPr kumimoji="1" lang="en-US" altLang="ja-JP" dirty="0" smtClean="0">
              <a:latin typeface="+mj-ea"/>
              <a:ea typeface="+mj-ea"/>
            </a:endParaRPr>
          </a:p>
        </p:txBody>
      </p:sp>
      <p:cxnSp>
        <p:nvCxnSpPr>
          <p:cNvPr id="14" name="直線矢印コネクタ 13"/>
          <p:cNvCxnSpPr/>
          <p:nvPr/>
        </p:nvCxnSpPr>
        <p:spPr>
          <a:xfrm flipV="1">
            <a:off x="3059832" y="5103940"/>
            <a:ext cx="0" cy="1260000"/>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6372200" y="5103940"/>
            <a:ext cx="0" cy="1260000"/>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1196416" y="6300028"/>
            <a:ext cx="6753772" cy="369332"/>
          </a:xfrm>
          <a:prstGeom prst="rect">
            <a:avLst/>
          </a:prstGeom>
          <a:solidFill>
            <a:srgbClr val="FF99FF"/>
          </a:solidFill>
          <a:ln>
            <a:solidFill>
              <a:srgbClr val="0000FF"/>
            </a:solidFill>
          </a:ln>
        </p:spPr>
        <p:txBody>
          <a:bodyPr wrap="none" rtlCol="0">
            <a:spAutoFit/>
          </a:bodyPr>
          <a:lstStyle/>
          <a:p>
            <a:r>
              <a:rPr kumimoji="1" lang="ja-JP" altLang="en-US" dirty="0" smtClean="0"/>
              <a:t>「依存」の関係を表す線＝「この人がいないと生きて</a:t>
            </a:r>
            <a:r>
              <a:rPr kumimoji="1" lang="ja-JP" altLang="en-US" dirty="0" err="1" smtClean="0"/>
              <a:t>いけませんっ</a:t>
            </a:r>
            <a:r>
              <a:rPr kumimoji="1" lang="ja-JP" altLang="en-US" dirty="0" smtClean="0"/>
              <a:t>！」</a:t>
            </a:r>
            <a:endParaRPr kumimoji="1" lang="ja-JP" altLang="en-US" dirty="0"/>
          </a:p>
        </p:txBody>
      </p:sp>
    </p:spTree>
    <p:extLst>
      <p:ext uri="{BB962C8B-B14F-4D97-AF65-F5344CB8AC3E}">
        <p14:creationId xmlns:p14="http://schemas.microsoft.com/office/powerpoint/2010/main" val="3037379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テキスト ボックス 4"/>
          <p:cNvSpPr txBox="1">
            <a:spLocks noChangeArrowheads="1"/>
          </p:cNvSpPr>
          <p:nvPr/>
        </p:nvSpPr>
        <p:spPr bwMode="auto">
          <a:xfrm>
            <a:off x="3463852" y="272842"/>
            <a:ext cx="2231701" cy="707886"/>
          </a:xfrm>
          <a:prstGeom prst="rect">
            <a:avLst/>
          </a:prstGeom>
          <a:noFill/>
          <a:ln w="9525">
            <a:noFill/>
            <a:miter lim="800000"/>
            <a:headEnd/>
            <a:tailEnd/>
          </a:ln>
        </p:spPr>
        <p:txBody>
          <a:bodyPr wrap="none">
            <a:spAutoFit/>
          </a:bodyPr>
          <a:lstStyle/>
          <a:p>
            <a:r>
              <a:rPr lang="ja-JP" altLang="en-US" sz="4000" dirty="0" smtClean="0">
                <a:solidFill>
                  <a:schemeClr val="accent2"/>
                </a:solidFill>
                <a:latin typeface="+mj-ea"/>
                <a:ea typeface="+mj-ea"/>
              </a:rPr>
              <a:t>（０） 概要</a:t>
            </a:r>
            <a:endParaRPr lang="ja-JP" altLang="en-US" sz="4000" dirty="0">
              <a:solidFill>
                <a:schemeClr val="accent2"/>
              </a:solidFill>
              <a:latin typeface="+mj-ea"/>
              <a:ea typeface="+mj-ea"/>
            </a:endParaRPr>
          </a:p>
        </p:txBody>
      </p:sp>
      <p:sp>
        <p:nvSpPr>
          <p:cNvPr id="7" name="タイトル 2"/>
          <p:cNvSpPr txBox="1">
            <a:spLocks/>
          </p:cNvSpPr>
          <p:nvPr/>
        </p:nvSpPr>
        <p:spPr bwMode="auto">
          <a:xfrm>
            <a:off x="251520" y="1414447"/>
            <a:ext cx="8640960" cy="1497195"/>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dirty="0" smtClean="0">
                <a:solidFill>
                  <a:schemeClr val="tx1"/>
                </a:solidFill>
                <a:latin typeface="+mn-ea"/>
                <a:ea typeface="+mn-ea"/>
              </a:rPr>
              <a:t>② 方法（</a:t>
            </a:r>
            <a:r>
              <a:rPr lang="en-US" altLang="ja-JP" sz="1800" dirty="0" smtClean="0">
                <a:solidFill>
                  <a:schemeClr val="tx1"/>
                </a:solidFill>
                <a:latin typeface="+mn-ea"/>
                <a:ea typeface="+mn-ea"/>
              </a:rPr>
              <a:t>A)</a:t>
            </a:r>
            <a:r>
              <a:rPr lang="ja-JP" altLang="en-US" sz="1800" dirty="0" smtClean="0">
                <a:solidFill>
                  <a:schemeClr val="tx1"/>
                </a:solidFill>
                <a:latin typeface="+mn-ea"/>
                <a:ea typeface="+mn-ea"/>
              </a:rPr>
              <a:t>を選択した場合、</a:t>
            </a:r>
            <a:endParaRPr lang="en-US" altLang="ja-JP" sz="1800" dirty="0" smtClean="0">
              <a:solidFill>
                <a:schemeClr val="tx1"/>
              </a:solidFill>
              <a:latin typeface="+mn-ea"/>
              <a:ea typeface="+mn-ea"/>
            </a:endParaRPr>
          </a:p>
          <a:p>
            <a:pPr algn="l"/>
            <a:r>
              <a:rPr lang="ja-JP" altLang="en-US" sz="1800" dirty="0" smtClean="0">
                <a:solidFill>
                  <a:schemeClr val="tx1"/>
                </a:solidFill>
                <a:latin typeface="+mn-ea"/>
                <a:ea typeface="+mn-ea"/>
              </a:rPr>
              <a:t>　　「プレーヤ」は「足場」の場所を常に確認し衝突していたらジャンプする。</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一方</a:t>
            </a:r>
            <a:r>
              <a:rPr lang="ja-JP" altLang="en-US" sz="1800" dirty="0">
                <a:solidFill>
                  <a:schemeClr val="tx1"/>
                </a:solidFill>
                <a:latin typeface="+mn-ea"/>
                <a:ea typeface="+mn-ea"/>
              </a:rPr>
              <a:t>、</a:t>
            </a:r>
            <a:r>
              <a:rPr lang="ja-JP" altLang="en-US" sz="1800" dirty="0" smtClean="0">
                <a:solidFill>
                  <a:schemeClr val="tx1"/>
                </a:solidFill>
                <a:latin typeface="+mn-ea"/>
                <a:ea typeface="+mn-ea"/>
              </a:rPr>
              <a:t>「足場」はただそこにあるだけで何もしない。</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この世界に「プレーヤ」が存在していることさえ知らない。自然な感じがする。</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だが、この場合は方法（</a:t>
            </a:r>
            <a:r>
              <a:rPr lang="en-US" altLang="ja-JP" sz="1800" dirty="0" smtClean="0">
                <a:solidFill>
                  <a:schemeClr val="tx1"/>
                </a:solidFill>
                <a:latin typeface="+mn-ea"/>
                <a:ea typeface="+mn-ea"/>
              </a:rPr>
              <a:t>B</a:t>
            </a:r>
            <a:r>
              <a:rPr lang="ja-JP" altLang="en-US" sz="1800" dirty="0" smtClean="0">
                <a:solidFill>
                  <a:schemeClr val="tx1"/>
                </a:solidFill>
                <a:latin typeface="+mn-ea"/>
                <a:ea typeface="+mn-ea"/>
              </a:rPr>
              <a:t>）が適切なのだ。なぜだろう？</a:t>
            </a:r>
            <a:endParaRPr lang="en-US" altLang="ja-JP" sz="1800" dirty="0" smtClean="0">
              <a:solidFill>
                <a:schemeClr val="tx1"/>
              </a:solidFill>
              <a:latin typeface="+mn-ea"/>
              <a:ea typeface="+mn-ea"/>
            </a:endParaRPr>
          </a:p>
        </p:txBody>
      </p:sp>
      <p:pic>
        <p:nvPicPr>
          <p:cNvPr id="24" name="図 23"/>
          <p:cNvPicPr>
            <a:picLocks noChangeAspect="1"/>
          </p:cNvPicPr>
          <p:nvPr/>
        </p:nvPicPr>
        <p:blipFill>
          <a:blip r:embed="rId2"/>
          <a:stretch>
            <a:fillRect/>
          </a:stretch>
        </p:blipFill>
        <p:spPr>
          <a:xfrm>
            <a:off x="1537716" y="3961855"/>
            <a:ext cx="2593444" cy="2222205"/>
          </a:xfrm>
          <a:prstGeom prst="rect">
            <a:avLst/>
          </a:prstGeom>
          <a:ln>
            <a:solidFill>
              <a:srgbClr val="0000FF"/>
            </a:solidFill>
          </a:ln>
        </p:spPr>
      </p:pic>
      <p:pic>
        <p:nvPicPr>
          <p:cNvPr id="25" name="図 24"/>
          <p:cNvPicPr>
            <a:picLocks noChangeAspect="1"/>
          </p:cNvPicPr>
          <p:nvPr/>
        </p:nvPicPr>
        <p:blipFill>
          <a:blip r:embed="rId3"/>
          <a:stretch>
            <a:fillRect/>
          </a:stretch>
        </p:blipFill>
        <p:spPr>
          <a:xfrm>
            <a:off x="4788024" y="3943813"/>
            <a:ext cx="2614500" cy="2240247"/>
          </a:xfrm>
          <a:prstGeom prst="rect">
            <a:avLst/>
          </a:prstGeom>
          <a:ln>
            <a:solidFill>
              <a:srgbClr val="0000FF"/>
            </a:solidFill>
          </a:ln>
        </p:spPr>
      </p:pic>
      <p:sp>
        <p:nvSpPr>
          <p:cNvPr id="26" name="テキスト ボックス 25"/>
          <p:cNvSpPr txBox="1"/>
          <p:nvPr/>
        </p:nvSpPr>
        <p:spPr>
          <a:xfrm>
            <a:off x="261045" y="3346302"/>
            <a:ext cx="3860352" cy="615553"/>
          </a:xfrm>
          <a:prstGeom prst="rect">
            <a:avLst/>
          </a:prstGeom>
          <a:solidFill>
            <a:schemeClr val="bg1"/>
          </a:solidFill>
          <a:ln>
            <a:solidFill>
              <a:srgbClr val="0000FF"/>
            </a:solidFill>
          </a:ln>
        </p:spPr>
        <p:txBody>
          <a:bodyPr wrap="none" rtlCol="0">
            <a:spAutoFit/>
          </a:bodyPr>
          <a:lstStyle/>
          <a:p>
            <a:r>
              <a:rPr kumimoji="1" lang="ja-JP" altLang="en-US" sz="1700" dirty="0" smtClean="0">
                <a:latin typeface="+mj-ea"/>
                <a:ea typeface="+mj-ea"/>
              </a:rPr>
              <a:t>「プレーヤ」が「足場」の場所を確認して、</a:t>
            </a:r>
            <a:endParaRPr kumimoji="1" lang="en-US" altLang="ja-JP" sz="1700" dirty="0" smtClean="0">
              <a:latin typeface="+mj-ea"/>
              <a:ea typeface="+mj-ea"/>
            </a:endParaRPr>
          </a:p>
          <a:p>
            <a:r>
              <a:rPr lang="ja-JP" altLang="en-US" sz="1700" dirty="0" smtClean="0">
                <a:latin typeface="+mj-ea"/>
                <a:ea typeface="+mj-ea"/>
              </a:rPr>
              <a:t>衝突していたらジャンプする</a:t>
            </a:r>
            <a:endParaRPr kumimoji="1" lang="ja-JP" altLang="en-US" sz="1700" dirty="0">
              <a:latin typeface="+mj-ea"/>
              <a:ea typeface="+mj-ea"/>
            </a:endParaRPr>
          </a:p>
        </p:txBody>
      </p:sp>
      <p:sp>
        <p:nvSpPr>
          <p:cNvPr id="27" name="テキスト ボックス 26"/>
          <p:cNvSpPr txBox="1"/>
          <p:nvPr/>
        </p:nvSpPr>
        <p:spPr>
          <a:xfrm>
            <a:off x="7743511" y="2943700"/>
            <a:ext cx="1148969" cy="369332"/>
          </a:xfrm>
          <a:prstGeom prst="rect">
            <a:avLst/>
          </a:prstGeom>
          <a:solidFill>
            <a:srgbClr val="00FF00"/>
          </a:solidFill>
          <a:ln>
            <a:solidFill>
              <a:srgbClr val="0000FF"/>
            </a:solidFill>
          </a:ln>
        </p:spPr>
        <p:txBody>
          <a:bodyPr wrap="square" rtlCol="0">
            <a:spAutoFit/>
          </a:bodyPr>
          <a:lstStyle/>
          <a:p>
            <a:pPr algn="ctr"/>
            <a:r>
              <a:rPr kumimoji="1" lang="ja-JP" altLang="en-US" dirty="0" smtClean="0">
                <a:latin typeface="+mj-ea"/>
                <a:ea typeface="+mj-ea"/>
              </a:rPr>
              <a:t>方法（</a:t>
            </a:r>
            <a:r>
              <a:rPr kumimoji="1" lang="en-US" altLang="ja-JP" dirty="0" smtClean="0">
                <a:latin typeface="+mj-ea"/>
                <a:ea typeface="+mj-ea"/>
              </a:rPr>
              <a:t>B</a:t>
            </a:r>
            <a:r>
              <a:rPr kumimoji="1" lang="ja-JP" altLang="en-US" dirty="0" smtClean="0">
                <a:latin typeface="+mj-ea"/>
                <a:ea typeface="+mj-ea"/>
              </a:rPr>
              <a:t>）</a:t>
            </a:r>
            <a:endParaRPr kumimoji="1" lang="en-US" altLang="ja-JP" dirty="0" smtClean="0">
              <a:latin typeface="+mj-ea"/>
              <a:ea typeface="+mj-ea"/>
            </a:endParaRPr>
          </a:p>
        </p:txBody>
      </p:sp>
      <p:sp>
        <p:nvSpPr>
          <p:cNvPr id="28" name="テキスト ボックス 27"/>
          <p:cNvSpPr txBox="1"/>
          <p:nvPr/>
        </p:nvSpPr>
        <p:spPr>
          <a:xfrm>
            <a:off x="4788024" y="3319468"/>
            <a:ext cx="4104456" cy="615553"/>
          </a:xfrm>
          <a:prstGeom prst="rect">
            <a:avLst/>
          </a:prstGeom>
          <a:solidFill>
            <a:schemeClr val="bg1"/>
          </a:solidFill>
          <a:ln>
            <a:solidFill>
              <a:srgbClr val="0000FF"/>
            </a:solidFill>
          </a:ln>
        </p:spPr>
        <p:txBody>
          <a:bodyPr wrap="square" rtlCol="0">
            <a:spAutoFit/>
          </a:bodyPr>
          <a:lstStyle/>
          <a:p>
            <a:r>
              <a:rPr kumimoji="1" lang="ja-JP" altLang="en-US" sz="1700" dirty="0" smtClean="0">
                <a:latin typeface="+mj-ea"/>
                <a:ea typeface="+mj-ea"/>
              </a:rPr>
              <a:t>「足場」が「プレーヤ」の場所を確認して、</a:t>
            </a:r>
            <a:endParaRPr kumimoji="1" lang="en-US" altLang="ja-JP" sz="1700" dirty="0" smtClean="0">
              <a:latin typeface="+mj-ea"/>
              <a:ea typeface="+mj-ea"/>
            </a:endParaRPr>
          </a:p>
          <a:p>
            <a:r>
              <a:rPr lang="ja-JP" altLang="en-US" sz="1700" dirty="0" smtClean="0">
                <a:latin typeface="+mj-ea"/>
                <a:ea typeface="+mj-ea"/>
              </a:rPr>
              <a:t>衝突していたら「プレーヤ」をジャンプさせる</a:t>
            </a:r>
            <a:endParaRPr kumimoji="1" lang="ja-JP" altLang="en-US" sz="1700" dirty="0">
              <a:latin typeface="+mj-ea"/>
              <a:ea typeface="+mj-ea"/>
            </a:endParaRPr>
          </a:p>
        </p:txBody>
      </p:sp>
      <p:sp>
        <p:nvSpPr>
          <p:cNvPr id="29" name="テキスト ボックス 28"/>
          <p:cNvSpPr txBox="1"/>
          <p:nvPr/>
        </p:nvSpPr>
        <p:spPr>
          <a:xfrm>
            <a:off x="251520" y="2976970"/>
            <a:ext cx="1148969" cy="369332"/>
          </a:xfrm>
          <a:prstGeom prst="rect">
            <a:avLst/>
          </a:prstGeom>
          <a:solidFill>
            <a:schemeClr val="bg1"/>
          </a:solidFill>
          <a:ln>
            <a:solidFill>
              <a:srgbClr val="0000FF"/>
            </a:solidFill>
          </a:ln>
        </p:spPr>
        <p:txBody>
          <a:bodyPr wrap="square" rtlCol="0">
            <a:spAutoFit/>
          </a:bodyPr>
          <a:lstStyle/>
          <a:p>
            <a:pPr algn="ctr"/>
            <a:r>
              <a:rPr kumimoji="1" lang="ja-JP" altLang="en-US" dirty="0" smtClean="0">
                <a:latin typeface="+mj-ea"/>
                <a:ea typeface="+mj-ea"/>
              </a:rPr>
              <a:t>方法（</a:t>
            </a:r>
            <a:r>
              <a:rPr kumimoji="1" lang="en-US" altLang="ja-JP" dirty="0" smtClean="0">
                <a:latin typeface="+mj-ea"/>
                <a:ea typeface="+mj-ea"/>
              </a:rPr>
              <a:t>A</a:t>
            </a:r>
            <a:r>
              <a:rPr kumimoji="1" lang="ja-JP" altLang="en-US" dirty="0" smtClean="0">
                <a:latin typeface="+mj-ea"/>
                <a:ea typeface="+mj-ea"/>
              </a:rPr>
              <a:t>）</a:t>
            </a:r>
            <a:endParaRPr kumimoji="1" lang="en-US" altLang="ja-JP" dirty="0" smtClean="0">
              <a:latin typeface="+mj-ea"/>
              <a:ea typeface="+mj-ea"/>
            </a:endParaRPr>
          </a:p>
        </p:txBody>
      </p:sp>
      <p:cxnSp>
        <p:nvCxnSpPr>
          <p:cNvPr id="30" name="直線矢印コネクタ 29"/>
          <p:cNvCxnSpPr/>
          <p:nvPr/>
        </p:nvCxnSpPr>
        <p:spPr>
          <a:xfrm flipV="1">
            <a:off x="3059832" y="5103940"/>
            <a:ext cx="0" cy="1260000"/>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6372200" y="5103940"/>
            <a:ext cx="0" cy="1260000"/>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1196416" y="6300028"/>
            <a:ext cx="6753772" cy="369332"/>
          </a:xfrm>
          <a:prstGeom prst="rect">
            <a:avLst/>
          </a:prstGeom>
          <a:solidFill>
            <a:srgbClr val="FF99FF"/>
          </a:solidFill>
          <a:ln>
            <a:solidFill>
              <a:srgbClr val="0000FF"/>
            </a:solidFill>
          </a:ln>
        </p:spPr>
        <p:txBody>
          <a:bodyPr wrap="none" rtlCol="0">
            <a:spAutoFit/>
          </a:bodyPr>
          <a:lstStyle/>
          <a:p>
            <a:r>
              <a:rPr kumimoji="1" lang="ja-JP" altLang="en-US" dirty="0" smtClean="0"/>
              <a:t>「依存」の関係を表す線＝「この人がいないと生きて</a:t>
            </a:r>
            <a:r>
              <a:rPr kumimoji="1" lang="ja-JP" altLang="en-US" dirty="0" err="1" smtClean="0"/>
              <a:t>いけませんっ</a:t>
            </a:r>
            <a:r>
              <a:rPr kumimoji="1" lang="ja-JP" altLang="en-US" dirty="0" smtClean="0"/>
              <a:t>！」</a:t>
            </a:r>
            <a:endParaRPr kumimoji="1" lang="ja-JP" altLang="en-US" dirty="0"/>
          </a:p>
        </p:txBody>
      </p:sp>
    </p:spTree>
    <p:extLst>
      <p:ext uri="{BB962C8B-B14F-4D97-AF65-F5344CB8AC3E}">
        <p14:creationId xmlns:p14="http://schemas.microsoft.com/office/powerpoint/2010/main" val="1896994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テキスト ボックス 4"/>
          <p:cNvSpPr txBox="1">
            <a:spLocks noChangeArrowheads="1"/>
          </p:cNvSpPr>
          <p:nvPr/>
        </p:nvSpPr>
        <p:spPr bwMode="auto">
          <a:xfrm>
            <a:off x="3463852" y="272842"/>
            <a:ext cx="2231701" cy="707886"/>
          </a:xfrm>
          <a:prstGeom prst="rect">
            <a:avLst/>
          </a:prstGeom>
          <a:noFill/>
          <a:ln w="9525">
            <a:noFill/>
            <a:miter lim="800000"/>
            <a:headEnd/>
            <a:tailEnd/>
          </a:ln>
        </p:spPr>
        <p:txBody>
          <a:bodyPr wrap="none">
            <a:spAutoFit/>
          </a:bodyPr>
          <a:lstStyle/>
          <a:p>
            <a:r>
              <a:rPr lang="ja-JP" altLang="en-US" sz="4000" dirty="0" smtClean="0">
                <a:solidFill>
                  <a:schemeClr val="accent2"/>
                </a:solidFill>
                <a:latin typeface="+mj-ea"/>
                <a:ea typeface="+mj-ea"/>
              </a:rPr>
              <a:t>（０） 概要</a:t>
            </a:r>
            <a:endParaRPr lang="ja-JP" altLang="en-US" sz="4000" dirty="0">
              <a:solidFill>
                <a:schemeClr val="accent2"/>
              </a:solidFill>
              <a:latin typeface="+mj-ea"/>
              <a:ea typeface="+mj-ea"/>
            </a:endParaRPr>
          </a:p>
        </p:txBody>
      </p:sp>
      <p:sp>
        <p:nvSpPr>
          <p:cNvPr id="7" name="タイトル 2"/>
          <p:cNvSpPr txBox="1">
            <a:spLocks/>
          </p:cNvSpPr>
          <p:nvPr/>
        </p:nvSpPr>
        <p:spPr bwMode="auto">
          <a:xfrm>
            <a:off x="251520" y="1412776"/>
            <a:ext cx="8640960" cy="2016224"/>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dirty="0" smtClean="0">
                <a:solidFill>
                  <a:schemeClr val="tx1"/>
                </a:solidFill>
                <a:latin typeface="+mn-ea"/>
                <a:ea typeface="+mn-ea"/>
              </a:rPr>
              <a:t>③ というわけで方法（</a:t>
            </a:r>
            <a:r>
              <a:rPr lang="en-US" altLang="ja-JP" sz="1800" dirty="0" smtClean="0">
                <a:solidFill>
                  <a:schemeClr val="tx1"/>
                </a:solidFill>
                <a:latin typeface="+mn-ea"/>
                <a:ea typeface="+mn-ea"/>
              </a:rPr>
              <a:t>B)</a:t>
            </a:r>
            <a:r>
              <a:rPr lang="ja-JP" altLang="en-US" sz="1800" dirty="0" smtClean="0">
                <a:solidFill>
                  <a:schemeClr val="tx1"/>
                </a:solidFill>
                <a:latin typeface="+mn-ea"/>
                <a:ea typeface="+mn-ea"/>
              </a:rPr>
              <a:t>を選択したあなたは、「</a:t>
            </a:r>
            <a:r>
              <a:rPr lang="en-US" altLang="ja-JP" sz="1800" dirty="0" smtClean="0">
                <a:solidFill>
                  <a:schemeClr val="tx1"/>
                </a:solidFill>
                <a:latin typeface="+mn-ea"/>
                <a:ea typeface="+mn-ea"/>
              </a:rPr>
              <a:t>Platform</a:t>
            </a:r>
            <a:r>
              <a:rPr lang="ja-JP" altLang="en-US" sz="1800" dirty="0" smtClean="0">
                <a:solidFill>
                  <a:schemeClr val="tx1"/>
                </a:solidFill>
                <a:latin typeface="+mn-ea"/>
                <a:ea typeface="+mn-ea"/>
              </a:rPr>
              <a:t>クラス」を</a:t>
            </a:r>
            <a:r>
              <a:rPr lang="ja-JP" altLang="en-US" sz="1800" smtClean="0">
                <a:solidFill>
                  <a:schemeClr val="tx1"/>
                </a:solidFill>
                <a:latin typeface="+mn-ea"/>
                <a:ea typeface="+mn-ea"/>
              </a:rPr>
              <a:t>修正することにした。</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手順は以下の通り。</a:t>
            </a:r>
            <a:r>
              <a:rPr lang="ja-JP" altLang="en-US" sz="1800" dirty="0" smtClean="0">
                <a:solidFill>
                  <a:srgbClr val="FF0000"/>
                </a:solidFill>
                <a:latin typeface="+mn-ea"/>
                <a:ea typeface="+mn-ea"/>
              </a:rPr>
              <a:t>この手順はとても重要</a:t>
            </a:r>
            <a:r>
              <a:rPr lang="ja-JP" altLang="en-US" sz="1800" dirty="0" smtClean="0">
                <a:solidFill>
                  <a:schemeClr val="tx1"/>
                </a:solidFill>
                <a:latin typeface="+mn-ea"/>
                <a:ea typeface="+mn-ea"/>
              </a:rPr>
              <a:t>なので覚えておいて欲しい。</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a:t>
            </a:r>
            <a:r>
              <a:rPr lang="en-US" altLang="ja-JP" sz="1800" dirty="0" smtClean="0">
                <a:solidFill>
                  <a:schemeClr val="tx1"/>
                </a:solidFill>
                <a:latin typeface="+mn-ea"/>
                <a:ea typeface="+mn-ea"/>
              </a:rPr>
              <a:t>(</a:t>
            </a:r>
            <a:r>
              <a:rPr lang="en-US" altLang="ja-JP" sz="1800" dirty="0" err="1" smtClean="0">
                <a:solidFill>
                  <a:schemeClr val="tx1"/>
                </a:solidFill>
                <a:latin typeface="+mn-ea"/>
                <a:ea typeface="+mn-ea"/>
              </a:rPr>
              <a:t>i</a:t>
            </a:r>
            <a:r>
              <a:rPr lang="en-US" altLang="ja-JP" sz="1800" dirty="0" smtClean="0">
                <a:solidFill>
                  <a:schemeClr val="tx1"/>
                </a:solidFill>
                <a:latin typeface="+mn-ea"/>
                <a:ea typeface="+mn-ea"/>
              </a:rPr>
              <a:t>)</a:t>
            </a:r>
            <a:r>
              <a:rPr lang="ja-JP" altLang="en-US" sz="1800" dirty="0" smtClean="0">
                <a:solidFill>
                  <a:schemeClr val="tx1"/>
                </a:solidFill>
                <a:latin typeface="+mn-ea"/>
                <a:ea typeface="+mn-ea"/>
              </a:rPr>
              <a:t> 衝突判定機能の実装</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a:t>
            </a:r>
            <a:r>
              <a:rPr lang="en-US" altLang="ja-JP" sz="1800" dirty="0" smtClean="0">
                <a:solidFill>
                  <a:schemeClr val="tx1"/>
                </a:solidFill>
                <a:latin typeface="+mn-ea"/>
                <a:ea typeface="+mn-ea"/>
              </a:rPr>
              <a:t>(ii)</a:t>
            </a:r>
            <a:r>
              <a:rPr lang="ja-JP" altLang="en-US" sz="1800" dirty="0" smtClean="0">
                <a:solidFill>
                  <a:schemeClr val="tx1"/>
                </a:solidFill>
                <a:latin typeface="+mn-ea"/>
                <a:ea typeface="+mn-ea"/>
              </a:rPr>
              <a:t> 連携する相手（この場合は「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」）を覚えておくための属性の追加</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a:t>
            </a:r>
            <a:r>
              <a:rPr lang="en-US" altLang="ja-JP" sz="1800" dirty="0" smtClean="0">
                <a:solidFill>
                  <a:schemeClr val="tx1"/>
                </a:solidFill>
                <a:latin typeface="+mn-ea"/>
                <a:ea typeface="+mn-ea"/>
              </a:rPr>
              <a:t>(iii)</a:t>
            </a:r>
            <a:r>
              <a:rPr lang="ja-JP" altLang="en-US" sz="1800" dirty="0" smtClean="0">
                <a:solidFill>
                  <a:schemeClr val="tx1"/>
                </a:solidFill>
                <a:latin typeface="+mn-ea"/>
                <a:ea typeface="+mn-ea"/>
              </a:rPr>
              <a:t> 連携する相手（この場合は「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」）を覚えるためのメソッドの追加</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a:t>
            </a:r>
            <a:r>
              <a:rPr lang="en-US" altLang="ja-JP" sz="1800" dirty="0" smtClean="0">
                <a:solidFill>
                  <a:schemeClr val="tx1"/>
                </a:solidFill>
                <a:latin typeface="+mn-ea"/>
                <a:ea typeface="+mn-ea"/>
              </a:rPr>
              <a:t>(iv) </a:t>
            </a:r>
            <a:r>
              <a:rPr lang="ja-JP" altLang="en-US" sz="1800" dirty="0" smtClean="0">
                <a:solidFill>
                  <a:schemeClr val="tx1"/>
                </a:solidFill>
                <a:latin typeface="+mn-ea"/>
                <a:ea typeface="+mn-ea"/>
              </a:rPr>
              <a:t>連携処理の実装（この場合は「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」と衝突していたら「</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」をジャンプさせる）</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a:t>
            </a:r>
            <a:r>
              <a:rPr lang="en-US" altLang="ja-JP" sz="1800" dirty="0" smtClean="0">
                <a:solidFill>
                  <a:schemeClr val="tx1"/>
                </a:solidFill>
                <a:latin typeface="+mn-ea"/>
                <a:ea typeface="+mn-ea"/>
              </a:rPr>
              <a:t>(v) </a:t>
            </a:r>
            <a:r>
              <a:rPr lang="ja-JP" altLang="en-US" sz="1800" dirty="0">
                <a:solidFill>
                  <a:schemeClr val="tx1"/>
                </a:solidFill>
                <a:latin typeface="+mn-ea"/>
                <a:ea typeface="+mn-ea"/>
              </a:rPr>
              <a:t>実際</a:t>
            </a:r>
            <a:r>
              <a:rPr lang="ja-JP" altLang="en-US" sz="1800" dirty="0" smtClean="0">
                <a:solidFill>
                  <a:schemeClr val="tx1"/>
                </a:solidFill>
                <a:latin typeface="+mn-ea"/>
                <a:ea typeface="+mn-ea"/>
              </a:rPr>
              <a:t>に、連携する相手を結びつける。</a:t>
            </a:r>
            <a:endParaRPr lang="en-US" altLang="ja-JP" sz="1800" dirty="0" smtClean="0">
              <a:solidFill>
                <a:schemeClr val="tx1"/>
              </a:solidFill>
              <a:latin typeface="+mn-ea"/>
              <a:ea typeface="+mn-ea"/>
            </a:endParaRPr>
          </a:p>
          <a:p>
            <a:pPr algn="l"/>
            <a:endParaRPr lang="en-US" altLang="ja-JP" sz="1800" dirty="0" smtClean="0">
              <a:solidFill>
                <a:schemeClr val="tx1"/>
              </a:solidFill>
              <a:latin typeface="+mn-ea"/>
              <a:ea typeface="+mn-ea"/>
            </a:endParaRPr>
          </a:p>
        </p:txBody>
      </p:sp>
      <p:pic>
        <p:nvPicPr>
          <p:cNvPr id="25" name="図 24"/>
          <p:cNvPicPr>
            <a:picLocks noChangeAspect="1"/>
          </p:cNvPicPr>
          <p:nvPr/>
        </p:nvPicPr>
        <p:blipFill>
          <a:blip r:embed="rId2"/>
          <a:stretch>
            <a:fillRect/>
          </a:stretch>
        </p:blipFill>
        <p:spPr>
          <a:xfrm>
            <a:off x="5849091" y="3576317"/>
            <a:ext cx="3043389" cy="2607743"/>
          </a:xfrm>
          <a:prstGeom prst="rect">
            <a:avLst/>
          </a:prstGeom>
          <a:ln>
            <a:solidFill>
              <a:srgbClr val="0000FF"/>
            </a:solidFill>
          </a:ln>
        </p:spPr>
      </p:pic>
      <p:sp>
        <p:nvSpPr>
          <p:cNvPr id="27" name="テキスト ボックス 26"/>
          <p:cNvSpPr txBox="1"/>
          <p:nvPr/>
        </p:nvSpPr>
        <p:spPr>
          <a:xfrm>
            <a:off x="602768" y="3578659"/>
            <a:ext cx="1148969" cy="369332"/>
          </a:xfrm>
          <a:prstGeom prst="rect">
            <a:avLst/>
          </a:prstGeom>
          <a:solidFill>
            <a:srgbClr val="00FF00"/>
          </a:solidFill>
          <a:ln>
            <a:solidFill>
              <a:srgbClr val="0000FF"/>
            </a:solidFill>
          </a:ln>
        </p:spPr>
        <p:txBody>
          <a:bodyPr wrap="square" rtlCol="0">
            <a:spAutoFit/>
          </a:bodyPr>
          <a:lstStyle/>
          <a:p>
            <a:pPr algn="ctr"/>
            <a:r>
              <a:rPr kumimoji="1" lang="ja-JP" altLang="en-US" dirty="0" smtClean="0">
                <a:latin typeface="+mj-ea"/>
                <a:ea typeface="+mj-ea"/>
              </a:rPr>
              <a:t>方法（</a:t>
            </a:r>
            <a:r>
              <a:rPr kumimoji="1" lang="en-US" altLang="ja-JP" dirty="0" smtClean="0">
                <a:latin typeface="+mj-ea"/>
                <a:ea typeface="+mj-ea"/>
              </a:rPr>
              <a:t>B</a:t>
            </a:r>
            <a:r>
              <a:rPr kumimoji="1" lang="ja-JP" altLang="en-US" dirty="0" smtClean="0">
                <a:latin typeface="+mj-ea"/>
                <a:ea typeface="+mj-ea"/>
              </a:rPr>
              <a:t>）</a:t>
            </a:r>
            <a:endParaRPr kumimoji="1" lang="en-US" altLang="ja-JP" dirty="0" smtClean="0">
              <a:latin typeface="+mj-ea"/>
              <a:ea typeface="+mj-ea"/>
            </a:endParaRPr>
          </a:p>
        </p:txBody>
      </p:sp>
      <p:sp>
        <p:nvSpPr>
          <p:cNvPr id="28" name="テキスト ボックス 27"/>
          <p:cNvSpPr txBox="1"/>
          <p:nvPr/>
        </p:nvSpPr>
        <p:spPr>
          <a:xfrm>
            <a:off x="1746104" y="3581808"/>
            <a:ext cx="4104456" cy="615553"/>
          </a:xfrm>
          <a:prstGeom prst="rect">
            <a:avLst/>
          </a:prstGeom>
          <a:solidFill>
            <a:schemeClr val="bg1"/>
          </a:solidFill>
          <a:ln>
            <a:solidFill>
              <a:srgbClr val="0000FF"/>
            </a:solidFill>
          </a:ln>
        </p:spPr>
        <p:txBody>
          <a:bodyPr wrap="square" rtlCol="0">
            <a:spAutoFit/>
          </a:bodyPr>
          <a:lstStyle/>
          <a:p>
            <a:r>
              <a:rPr kumimoji="1" lang="ja-JP" altLang="en-US" sz="1700" dirty="0" smtClean="0">
                <a:latin typeface="+mj-ea"/>
                <a:ea typeface="+mj-ea"/>
              </a:rPr>
              <a:t>「足場」が「プレーヤ」の場所を確認して、</a:t>
            </a:r>
            <a:endParaRPr kumimoji="1" lang="en-US" altLang="ja-JP" sz="1700" dirty="0" smtClean="0">
              <a:latin typeface="+mj-ea"/>
              <a:ea typeface="+mj-ea"/>
            </a:endParaRPr>
          </a:p>
          <a:p>
            <a:r>
              <a:rPr lang="ja-JP" altLang="en-US" sz="1700" dirty="0" smtClean="0">
                <a:latin typeface="+mj-ea"/>
                <a:ea typeface="+mj-ea"/>
              </a:rPr>
              <a:t>衝突していたら「プレーヤ」をジャンプさせる</a:t>
            </a:r>
            <a:endParaRPr kumimoji="1" lang="ja-JP" altLang="en-US" sz="1700" dirty="0">
              <a:latin typeface="+mj-ea"/>
              <a:ea typeface="+mj-ea"/>
            </a:endParaRPr>
          </a:p>
        </p:txBody>
      </p:sp>
      <p:cxnSp>
        <p:nvCxnSpPr>
          <p:cNvPr id="31" name="直線矢印コネクタ 30"/>
          <p:cNvCxnSpPr/>
          <p:nvPr/>
        </p:nvCxnSpPr>
        <p:spPr>
          <a:xfrm flipV="1">
            <a:off x="7713976" y="4939496"/>
            <a:ext cx="0" cy="1368000"/>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2138708" y="6300028"/>
            <a:ext cx="6753772" cy="369332"/>
          </a:xfrm>
          <a:prstGeom prst="rect">
            <a:avLst/>
          </a:prstGeom>
          <a:solidFill>
            <a:srgbClr val="FF99FF"/>
          </a:solidFill>
          <a:ln>
            <a:solidFill>
              <a:srgbClr val="0000FF"/>
            </a:solidFill>
          </a:ln>
        </p:spPr>
        <p:txBody>
          <a:bodyPr wrap="none" rtlCol="0">
            <a:spAutoFit/>
          </a:bodyPr>
          <a:lstStyle/>
          <a:p>
            <a:r>
              <a:rPr kumimoji="1" lang="ja-JP" altLang="en-US" dirty="0" smtClean="0"/>
              <a:t>「依存」の関係を表す線＝「この人がいないと生きて</a:t>
            </a:r>
            <a:r>
              <a:rPr kumimoji="1" lang="ja-JP" altLang="en-US" dirty="0" err="1" smtClean="0"/>
              <a:t>いけませんっ</a:t>
            </a:r>
            <a:r>
              <a:rPr kumimoji="1" lang="ja-JP" altLang="en-US" dirty="0" smtClean="0"/>
              <a:t>！」</a:t>
            </a:r>
            <a:endParaRPr kumimoji="1" lang="ja-JP" altLang="en-US" dirty="0"/>
          </a:p>
        </p:txBody>
      </p:sp>
    </p:spTree>
    <p:extLst>
      <p:ext uri="{BB962C8B-B14F-4D97-AF65-F5344CB8AC3E}">
        <p14:creationId xmlns:p14="http://schemas.microsoft.com/office/powerpoint/2010/main" val="72135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251520" y="4941168"/>
            <a:ext cx="8640960" cy="1368152"/>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はじめに「衝突判定」機能を実装しよう。</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「衝突判定」とは２つのキャラクターが「重なったかどうか」を判定することで</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Game</a:t>
            </a:r>
            <a:r>
              <a:rPr lang="ja-JP" altLang="en-US" sz="2000" dirty="0" smtClean="0">
                <a:solidFill>
                  <a:schemeClr val="tx1"/>
                </a:solidFill>
                <a:latin typeface="+mn-ea"/>
                <a:ea typeface="+mn-ea"/>
              </a:rPr>
              <a:t>」には必要不可欠な機能だ。</a:t>
            </a:r>
            <a:endParaRPr lang="en-US" altLang="ja-JP" sz="2000" dirty="0" smtClean="0">
              <a:solidFill>
                <a:schemeClr val="tx1"/>
              </a:solidFill>
              <a:latin typeface="+mn-ea"/>
              <a:ea typeface="+mn-ea"/>
            </a:endParaRPr>
          </a:p>
        </p:txBody>
      </p:sp>
      <p:sp>
        <p:nvSpPr>
          <p:cNvPr id="8" name="タイトル 2"/>
          <p:cNvSpPr txBox="1">
            <a:spLocks/>
          </p:cNvSpPr>
          <p:nvPr/>
        </p:nvSpPr>
        <p:spPr bwMode="auto">
          <a:xfrm>
            <a:off x="251520" y="1772816"/>
            <a:ext cx="8640960" cy="1512168"/>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en-US" altLang="ja-JP" sz="1800" b="1" dirty="0" smtClean="0">
                <a:solidFill>
                  <a:srgbClr val="FF0000"/>
                </a:solidFill>
                <a:latin typeface="+mn-ea"/>
                <a:ea typeface="+mn-ea"/>
              </a:rPr>
              <a:t>(</a:t>
            </a:r>
            <a:r>
              <a:rPr lang="en-US" altLang="ja-JP" sz="1800" b="1" dirty="0" err="1" smtClean="0">
                <a:solidFill>
                  <a:srgbClr val="FF0000"/>
                </a:solidFill>
                <a:latin typeface="+mn-ea"/>
                <a:ea typeface="+mn-ea"/>
              </a:rPr>
              <a:t>i</a:t>
            </a:r>
            <a:r>
              <a:rPr lang="en-US" altLang="ja-JP" sz="1800" b="1" dirty="0" smtClean="0">
                <a:solidFill>
                  <a:srgbClr val="FF0000"/>
                </a:solidFill>
                <a:latin typeface="+mn-ea"/>
                <a:ea typeface="+mn-ea"/>
              </a:rPr>
              <a:t>)</a:t>
            </a:r>
            <a:r>
              <a:rPr lang="ja-JP" altLang="en-US" sz="1800" b="1" dirty="0" smtClean="0">
                <a:solidFill>
                  <a:srgbClr val="FF0000"/>
                </a:solidFill>
                <a:latin typeface="+mn-ea"/>
                <a:ea typeface="+mn-ea"/>
              </a:rPr>
              <a:t> 衝突判定機能の実装</a:t>
            </a:r>
            <a:endParaRPr lang="en-US" altLang="ja-JP" sz="1800" b="1" dirty="0" smtClean="0">
              <a:solidFill>
                <a:srgbClr val="FF0000"/>
              </a:solidFill>
              <a:latin typeface="+mn-ea"/>
              <a:ea typeface="+mn-ea"/>
            </a:endParaRPr>
          </a:p>
          <a:p>
            <a:pPr algn="l"/>
            <a:r>
              <a:rPr lang="en-US" altLang="ja-JP" sz="1800" dirty="0" smtClean="0">
                <a:solidFill>
                  <a:schemeClr val="tx1"/>
                </a:solidFill>
                <a:latin typeface="+mn-ea"/>
                <a:ea typeface="+mn-ea"/>
              </a:rPr>
              <a:t>(ii)</a:t>
            </a:r>
            <a:r>
              <a:rPr lang="ja-JP" altLang="en-US" sz="1800" dirty="0" smtClean="0">
                <a:solidFill>
                  <a:schemeClr val="tx1"/>
                </a:solidFill>
                <a:latin typeface="+mn-ea"/>
                <a:ea typeface="+mn-ea"/>
              </a:rPr>
              <a:t> 連携する相手（この場合は「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」）を覚えておくための属性の追加</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(iii)</a:t>
            </a:r>
            <a:r>
              <a:rPr lang="ja-JP" altLang="en-US" sz="1800" dirty="0" smtClean="0">
                <a:solidFill>
                  <a:schemeClr val="tx1"/>
                </a:solidFill>
                <a:latin typeface="+mn-ea"/>
                <a:ea typeface="+mn-ea"/>
              </a:rPr>
              <a:t> 連携する相手（この場合は「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」）を覚えるためのメソッドの追加</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(iv) </a:t>
            </a:r>
            <a:r>
              <a:rPr lang="ja-JP" altLang="en-US" sz="1800" dirty="0" smtClean="0">
                <a:solidFill>
                  <a:schemeClr val="tx1"/>
                </a:solidFill>
                <a:latin typeface="+mn-ea"/>
                <a:ea typeface="+mn-ea"/>
              </a:rPr>
              <a:t>連携処理の実装（この場合は「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」と衝突していたら「</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」をジャンプさせる）</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a:t>
            </a:r>
            <a:r>
              <a:rPr lang="en-US" altLang="ja-JP" sz="1800" dirty="0">
                <a:solidFill>
                  <a:schemeClr val="tx1"/>
                </a:solidFill>
                <a:latin typeface="+mn-ea"/>
                <a:ea typeface="+mn-ea"/>
              </a:rPr>
              <a:t>v) </a:t>
            </a:r>
            <a:r>
              <a:rPr lang="ja-JP" altLang="en-US" sz="1800" dirty="0">
                <a:solidFill>
                  <a:schemeClr val="tx1"/>
                </a:solidFill>
                <a:latin typeface="+mn-ea"/>
                <a:ea typeface="+mn-ea"/>
              </a:rPr>
              <a:t>実際に、連携する相手を登録する。</a:t>
            </a:r>
          </a:p>
          <a:p>
            <a:pPr algn="l"/>
            <a:endParaRPr lang="en-US" altLang="ja-JP" sz="1800" dirty="0" smtClean="0">
              <a:solidFill>
                <a:schemeClr val="tx1"/>
              </a:solidFill>
              <a:latin typeface="+mn-ea"/>
              <a:ea typeface="+mn-ea"/>
            </a:endParaRPr>
          </a:p>
          <a:p>
            <a:pPr algn="l"/>
            <a:endParaRPr lang="en-US" altLang="ja-JP" sz="1800" dirty="0" smtClean="0">
              <a:solidFill>
                <a:schemeClr val="tx1"/>
              </a:solidFill>
              <a:latin typeface="+mn-ea"/>
              <a:ea typeface="+mn-ea"/>
            </a:endParaRPr>
          </a:p>
        </p:txBody>
      </p:sp>
      <p:sp>
        <p:nvSpPr>
          <p:cNvPr id="9" name="タイトル 2"/>
          <p:cNvSpPr txBox="1">
            <a:spLocks/>
          </p:cNvSpPr>
          <p:nvPr/>
        </p:nvSpPr>
        <p:spPr bwMode="auto">
          <a:xfrm>
            <a:off x="251520" y="1412776"/>
            <a:ext cx="8640960" cy="360040"/>
          </a:xfrm>
          <a:prstGeom prst="rect">
            <a:avLst/>
          </a:prstGeom>
          <a:solidFill>
            <a:srgbClr val="99FF99"/>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r>
              <a:rPr lang="ja-JP" altLang="en-US" sz="1800" b="1" dirty="0" smtClean="0">
                <a:solidFill>
                  <a:schemeClr val="tx1"/>
                </a:solidFill>
                <a:latin typeface="+mn-ea"/>
                <a:ea typeface="+mn-ea"/>
              </a:rPr>
              <a:t>実装手順</a:t>
            </a:r>
            <a:endParaRPr lang="en-US" altLang="ja-JP" sz="1800" b="1" dirty="0" smtClean="0">
              <a:solidFill>
                <a:schemeClr val="tx1"/>
              </a:solidFill>
              <a:latin typeface="+mn-ea"/>
              <a:ea typeface="+mn-ea"/>
            </a:endParaRPr>
          </a:p>
        </p:txBody>
      </p:sp>
      <p:sp>
        <p:nvSpPr>
          <p:cNvPr id="12" name="テキスト ボックス 4"/>
          <p:cNvSpPr txBox="1">
            <a:spLocks noChangeArrowheads="1"/>
          </p:cNvSpPr>
          <p:nvPr/>
        </p:nvSpPr>
        <p:spPr bwMode="auto">
          <a:xfrm>
            <a:off x="467544" y="272842"/>
            <a:ext cx="8214108" cy="646331"/>
          </a:xfrm>
          <a:prstGeom prst="rect">
            <a:avLst/>
          </a:prstGeom>
          <a:noFill/>
          <a:ln w="9525">
            <a:noFill/>
            <a:miter lim="800000"/>
            <a:headEnd/>
            <a:tailEnd/>
          </a:ln>
        </p:spPr>
        <p:txBody>
          <a:bodyPr wrap="none">
            <a:spAutoFit/>
          </a:bodyPr>
          <a:lstStyle/>
          <a:p>
            <a:r>
              <a:rPr lang="ja-JP" altLang="en-US" sz="3600" dirty="0" smtClean="0">
                <a:solidFill>
                  <a:schemeClr val="accent2"/>
                </a:solidFill>
                <a:latin typeface="+mj-ea"/>
                <a:ea typeface="+mj-ea"/>
              </a:rPr>
              <a:t>（１） 衝突判定機能の実装（</a:t>
            </a:r>
            <a:r>
              <a:rPr lang="en-US" altLang="ja-JP" sz="3600" dirty="0" err="1" smtClean="0">
                <a:solidFill>
                  <a:schemeClr val="accent2"/>
                </a:solidFill>
                <a:latin typeface="+mj-ea"/>
                <a:ea typeface="+mj-ea"/>
              </a:rPr>
              <a:t>Platform.java</a:t>
            </a:r>
            <a:r>
              <a:rPr lang="ja-JP" altLang="en-US" sz="3600" dirty="0" smtClean="0">
                <a:solidFill>
                  <a:schemeClr val="accent2"/>
                </a:solidFill>
                <a:latin typeface="+mj-ea"/>
                <a:ea typeface="+mj-ea"/>
              </a:rPr>
              <a:t>）</a:t>
            </a:r>
            <a:endParaRPr lang="ja-JP" altLang="en-US" sz="3600" dirty="0">
              <a:solidFill>
                <a:schemeClr val="accent2"/>
              </a:solidFill>
              <a:latin typeface="+mj-ea"/>
              <a:ea typeface="+mj-ea"/>
            </a:endParaRPr>
          </a:p>
        </p:txBody>
      </p:sp>
    </p:spTree>
    <p:extLst>
      <p:ext uri="{BB962C8B-B14F-4D97-AF65-F5344CB8AC3E}">
        <p14:creationId xmlns:p14="http://schemas.microsoft.com/office/powerpoint/2010/main" val="3981671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7" name="Line 6"/>
          <p:cNvSpPr>
            <a:spLocks noChangeShapeType="1"/>
          </p:cNvSpPr>
          <p:nvPr/>
        </p:nvSpPr>
        <p:spPr bwMode="auto">
          <a:xfrm>
            <a:off x="1026181" y="6113463"/>
            <a:ext cx="6264275" cy="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ja-JP" altLang="en-US"/>
          </a:p>
        </p:txBody>
      </p:sp>
      <p:sp>
        <p:nvSpPr>
          <p:cNvPr id="39948" name="Text Box 25"/>
          <p:cNvSpPr txBox="1">
            <a:spLocks noChangeArrowheads="1"/>
          </p:cNvSpPr>
          <p:nvPr/>
        </p:nvSpPr>
        <p:spPr bwMode="auto">
          <a:xfrm>
            <a:off x="7522231" y="5838825"/>
            <a:ext cx="415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2800"/>
              <a:t>Ｘ</a:t>
            </a:r>
          </a:p>
        </p:txBody>
      </p:sp>
      <p:sp>
        <p:nvSpPr>
          <p:cNvPr id="39949" name="Line 7"/>
          <p:cNvSpPr>
            <a:spLocks noChangeShapeType="1"/>
          </p:cNvSpPr>
          <p:nvPr/>
        </p:nvSpPr>
        <p:spPr bwMode="auto">
          <a:xfrm flipV="1">
            <a:off x="1026181" y="1772816"/>
            <a:ext cx="0" cy="4343822"/>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ja-JP" altLang="en-US"/>
          </a:p>
        </p:txBody>
      </p:sp>
      <p:sp>
        <p:nvSpPr>
          <p:cNvPr id="39950" name="Text Box 26"/>
          <p:cNvSpPr txBox="1">
            <a:spLocks noChangeArrowheads="1"/>
          </p:cNvSpPr>
          <p:nvPr/>
        </p:nvSpPr>
        <p:spPr bwMode="auto">
          <a:xfrm>
            <a:off x="548344" y="1628800"/>
            <a:ext cx="414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2800" dirty="0"/>
              <a:t>Ｙ</a:t>
            </a:r>
          </a:p>
        </p:txBody>
      </p:sp>
      <p:sp>
        <p:nvSpPr>
          <p:cNvPr id="39951" name="Text Box 10"/>
          <p:cNvSpPr txBox="1">
            <a:spLocks noChangeArrowheads="1"/>
          </p:cNvSpPr>
          <p:nvPr/>
        </p:nvSpPr>
        <p:spPr bwMode="auto">
          <a:xfrm>
            <a:off x="670581" y="6072188"/>
            <a:ext cx="427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2800" b="1"/>
              <a:t>０</a:t>
            </a:r>
          </a:p>
        </p:txBody>
      </p:sp>
      <p:sp>
        <p:nvSpPr>
          <p:cNvPr id="20" name="タイトル 1"/>
          <p:cNvSpPr txBox="1">
            <a:spLocks/>
          </p:cNvSpPr>
          <p:nvPr/>
        </p:nvSpPr>
        <p:spPr bwMode="auto">
          <a:xfrm>
            <a:off x="454025" y="381000"/>
            <a:ext cx="8534400" cy="758825"/>
          </a:xfrm>
          <a:prstGeom prst="rect">
            <a:avLst/>
          </a:prstGeom>
          <a:solidFill>
            <a:srgbClr val="0000FF"/>
          </a:solidFill>
          <a:ln>
            <a:solidFill>
              <a:srgbClr val="00FFFF"/>
            </a:solidFill>
          </a:ln>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defRPr/>
            </a:pPr>
            <a:r>
              <a:rPr lang="ja-JP" altLang="en-US" dirty="0" smtClean="0">
                <a:solidFill>
                  <a:srgbClr val="FFFF00"/>
                </a:solidFill>
              </a:rPr>
              <a:t>衝突している場合</a:t>
            </a:r>
          </a:p>
        </p:txBody>
      </p:sp>
      <p:sp>
        <p:nvSpPr>
          <p:cNvPr id="4" name="正方形/長方形 3"/>
          <p:cNvSpPr/>
          <p:nvPr/>
        </p:nvSpPr>
        <p:spPr bwMode="auto">
          <a:xfrm>
            <a:off x="3365970" y="2849116"/>
            <a:ext cx="1458750" cy="1443980"/>
          </a:xfrm>
          <a:prstGeom prst="rect">
            <a:avLst/>
          </a:prstGeom>
          <a:noFill/>
          <a:ln w="28575">
            <a:solidFill>
              <a:srgbClr val="008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5" name="正方形/長方形 4"/>
          <p:cNvSpPr/>
          <p:nvPr/>
        </p:nvSpPr>
        <p:spPr bwMode="auto">
          <a:xfrm>
            <a:off x="4626376" y="4088495"/>
            <a:ext cx="1738256" cy="492633"/>
          </a:xfrm>
          <a:prstGeom prst="rect">
            <a:avLst/>
          </a:prstGeom>
          <a:noFill/>
          <a:ln w="28575">
            <a:solidFill>
              <a:srgbClr val="0000FF"/>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pic>
        <p:nvPicPr>
          <p:cNvPr id="18" name="図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394017" y="2879312"/>
            <a:ext cx="1379790" cy="1379790"/>
          </a:xfrm>
          <a:prstGeom prst="rect">
            <a:avLst/>
          </a:prstGeom>
        </p:spPr>
      </p:pic>
      <p:pic>
        <p:nvPicPr>
          <p:cNvPr id="46" name="図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260" y="4116993"/>
            <a:ext cx="1709372" cy="427343"/>
          </a:xfrm>
          <a:prstGeom prst="rect">
            <a:avLst/>
          </a:prstGeom>
        </p:spPr>
      </p:pic>
      <p:sp>
        <p:nvSpPr>
          <p:cNvPr id="2" name="正方形/長方形 1"/>
          <p:cNvSpPr/>
          <p:nvPr/>
        </p:nvSpPr>
        <p:spPr bwMode="auto">
          <a:xfrm>
            <a:off x="4626376" y="4079056"/>
            <a:ext cx="225908" cy="216000"/>
          </a:xfrm>
          <a:prstGeom prst="rect">
            <a:avLst/>
          </a:prstGeom>
          <a:solidFill>
            <a:srgbClr val="FF99FF"/>
          </a:solidFill>
          <a:ln w="28575">
            <a:solidFill>
              <a:srgbClr val="FF0000"/>
            </a:solidFill>
            <a:round/>
            <a:headEnd type="triangle" w="lg" len="lg"/>
            <a:tailEnd type="triangle" w="lg" len="lg"/>
          </a:ln>
          <a:extLst/>
        </p:spPr>
        <p:txBody>
          <a:bodyPr rtlCol="0" anchor="ctr"/>
          <a:lstStyle/>
          <a:p>
            <a:pPr algn="ctr"/>
            <a:endParaRPr kumimoji="1" lang="ja-JP" altLang="en-US"/>
          </a:p>
        </p:txBody>
      </p:sp>
      <p:sp>
        <p:nvSpPr>
          <p:cNvPr id="3" name="テキスト ボックス 2"/>
          <p:cNvSpPr txBox="1"/>
          <p:nvPr/>
        </p:nvSpPr>
        <p:spPr>
          <a:xfrm>
            <a:off x="5436096" y="2780928"/>
            <a:ext cx="1495922" cy="369332"/>
          </a:xfrm>
          <a:prstGeom prst="rect">
            <a:avLst/>
          </a:prstGeom>
          <a:solidFill>
            <a:srgbClr val="FFFF00"/>
          </a:solidFill>
          <a:ln>
            <a:solidFill>
              <a:srgbClr val="FF0000"/>
            </a:solidFill>
          </a:ln>
        </p:spPr>
        <p:txBody>
          <a:bodyPr wrap="none" rtlCol="0">
            <a:spAutoFit/>
          </a:bodyPr>
          <a:lstStyle/>
          <a:p>
            <a:r>
              <a:rPr kumimoji="1" lang="ja-JP" altLang="en-US" dirty="0" smtClean="0"/>
              <a:t>ぶつかった！</a:t>
            </a:r>
            <a:endParaRPr kumimoji="1" lang="ja-JP" altLang="en-US" dirty="0"/>
          </a:p>
        </p:txBody>
      </p:sp>
      <p:cxnSp>
        <p:nvCxnSpPr>
          <p:cNvPr id="8" name="直線矢印コネクタ 7"/>
          <p:cNvCxnSpPr/>
          <p:nvPr/>
        </p:nvCxnSpPr>
        <p:spPr>
          <a:xfrm flipH="1">
            <a:off x="4716016" y="3149498"/>
            <a:ext cx="720080" cy="1037682"/>
          </a:xfrm>
          <a:prstGeom prst="straightConnector1">
            <a:avLst/>
          </a:prstGeom>
          <a:ln w="28575">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016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7" name="Line 6"/>
          <p:cNvSpPr>
            <a:spLocks noChangeShapeType="1"/>
          </p:cNvSpPr>
          <p:nvPr/>
        </p:nvSpPr>
        <p:spPr bwMode="auto">
          <a:xfrm>
            <a:off x="1026181" y="6113463"/>
            <a:ext cx="6264275" cy="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ja-JP" altLang="en-US"/>
          </a:p>
        </p:txBody>
      </p:sp>
      <p:sp>
        <p:nvSpPr>
          <p:cNvPr id="39948" name="Text Box 25"/>
          <p:cNvSpPr txBox="1">
            <a:spLocks noChangeArrowheads="1"/>
          </p:cNvSpPr>
          <p:nvPr/>
        </p:nvSpPr>
        <p:spPr bwMode="auto">
          <a:xfrm>
            <a:off x="7522231" y="5838825"/>
            <a:ext cx="415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2800"/>
              <a:t>Ｘ</a:t>
            </a:r>
          </a:p>
        </p:txBody>
      </p:sp>
      <p:sp>
        <p:nvSpPr>
          <p:cNvPr id="39949" name="Line 7"/>
          <p:cNvSpPr>
            <a:spLocks noChangeShapeType="1"/>
          </p:cNvSpPr>
          <p:nvPr/>
        </p:nvSpPr>
        <p:spPr bwMode="auto">
          <a:xfrm flipV="1">
            <a:off x="1026181" y="1772816"/>
            <a:ext cx="0" cy="4343822"/>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ja-JP" altLang="en-US"/>
          </a:p>
        </p:txBody>
      </p:sp>
      <p:sp>
        <p:nvSpPr>
          <p:cNvPr id="39950" name="Text Box 26"/>
          <p:cNvSpPr txBox="1">
            <a:spLocks noChangeArrowheads="1"/>
          </p:cNvSpPr>
          <p:nvPr/>
        </p:nvSpPr>
        <p:spPr bwMode="auto">
          <a:xfrm>
            <a:off x="548344" y="1628800"/>
            <a:ext cx="414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2800" dirty="0"/>
              <a:t>Ｙ</a:t>
            </a:r>
          </a:p>
        </p:txBody>
      </p:sp>
      <p:sp>
        <p:nvSpPr>
          <p:cNvPr id="39951" name="Text Box 10"/>
          <p:cNvSpPr txBox="1">
            <a:spLocks noChangeArrowheads="1"/>
          </p:cNvSpPr>
          <p:nvPr/>
        </p:nvSpPr>
        <p:spPr bwMode="auto">
          <a:xfrm>
            <a:off x="670581" y="6072188"/>
            <a:ext cx="427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2800" b="1"/>
              <a:t>０</a:t>
            </a:r>
          </a:p>
        </p:txBody>
      </p:sp>
      <p:sp>
        <p:nvSpPr>
          <p:cNvPr id="20" name="タイトル 1"/>
          <p:cNvSpPr txBox="1">
            <a:spLocks/>
          </p:cNvSpPr>
          <p:nvPr/>
        </p:nvSpPr>
        <p:spPr bwMode="auto">
          <a:xfrm>
            <a:off x="454025" y="381000"/>
            <a:ext cx="8534400" cy="758825"/>
          </a:xfrm>
          <a:prstGeom prst="rect">
            <a:avLst/>
          </a:prstGeom>
          <a:solidFill>
            <a:srgbClr val="0000FF"/>
          </a:solidFill>
          <a:ln>
            <a:solidFill>
              <a:srgbClr val="00FFFF"/>
            </a:solidFill>
          </a:ln>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defRPr/>
            </a:pPr>
            <a:r>
              <a:rPr lang="ja-JP" altLang="en-US" dirty="0" smtClean="0">
                <a:solidFill>
                  <a:srgbClr val="FFFF00"/>
                </a:solidFill>
              </a:rPr>
              <a:t>「衝突していない場合」を考えてみる</a:t>
            </a:r>
          </a:p>
        </p:txBody>
      </p:sp>
      <p:sp>
        <p:nvSpPr>
          <p:cNvPr id="4" name="正方形/長方形 3"/>
          <p:cNvSpPr/>
          <p:nvPr/>
        </p:nvSpPr>
        <p:spPr bwMode="auto">
          <a:xfrm>
            <a:off x="3978598" y="2208038"/>
            <a:ext cx="865143" cy="833922"/>
          </a:xfrm>
          <a:prstGeom prst="rect">
            <a:avLst/>
          </a:prstGeom>
          <a:noFill/>
          <a:ln w="28575">
            <a:solidFill>
              <a:srgbClr val="008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5" name="正方形/長方形 4"/>
          <p:cNvSpPr/>
          <p:nvPr/>
        </p:nvSpPr>
        <p:spPr bwMode="auto">
          <a:xfrm>
            <a:off x="4034021" y="3413423"/>
            <a:ext cx="1738256" cy="492633"/>
          </a:xfrm>
          <a:prstGeom prst="rect">
            <a:avLst/>
          </a:prstGeom>
          <a:noFill/>
          <a:ln w="28575">
            <a:solidFill>
              <a:srgbClr val="0000FF"/>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pic>
        <p:nvPicPr>
          <p:cNvPr id="18" name="図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006645" y="2204864"/>
            <a:ext cx="837096" cy="837096"/>
          </a:xfrm>
          <a:prstGeom prst="rect">
            <a:avLst/>
          </a:prstGeom>
        </p:spPr>
      </p:pic>
      <p:pic>
        <p:nvPicPr>
          <p:cNvPr id="46" name="図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2905" y="3441921"/>
            <a:ext cx="1709372" cy="427343"/>
          </a:xfrm>
          <a:prstGeom prst="rect">
            <a:avLst/>
          </a:prstGeom>
        </p:spPr>
      </p:pic>
      <p:sp>
        <p:nvSpPr>
          <p:cNvPr id="7" name="テキスト ボックス 6"/>
          <p:cNvSpPr txBox="1"/>
          <p:nvPr/>
        </p:nvSpPr>
        <p:spPr>
          <a:xfrm>
            <a:off x="3365428" y="1462648"/>
            <a:ext cx="986167" cy="369332"/>
          </a:xfrm>
          <a:prstGeom prst="rect">
            <a:avLst/>
          </a:prstGeom>
          <a:solidFill>
            <a:srgbClr val="99FF99"/>
          </a:solidFill>
          <a:ln>
            <a:solidFill>
              <a:srgbClr val="00B050"/>
            </a:solidFill>
          </a:ln>
        </p:spPr>
        <p:txBody>
          <a:bodyPr wrap="none" rtlCol="0">
            <a:spAutoFit/>
          </a:bodyPr>
          <a:lstStyle/>
          <a:p>
            <a:r>
              <a:rPr kumimoji="1" lang="ja-JP" altLang="en-US" dirty="0" smtClean="0"/>
              <a:t>ケース３</a:t>
            </a:r>
            <a:endParaRPr kumimoji="1" lang="ja-JP" altLang="en-US" dirty="0"/>
          </a:p>
        </p:txBody>
      </p:sp>
      <p:sp>
        <p:nvSpPr>
          <p:cNvPr id="41" name="テキスト ボックス 40"/>
          <p:cNvSpPr txBox="1"/>
          <p:nvPr/>
        </p:nvSpPr>
        <p:spPr>
          <a:xfrm>
            <a:off x="3365408" y="1835532"/>
            <a:ext cx="2574744" cy="369332"/>
          </a:xfrm>
          <a:prstGeom prst="rect">
            <a:avLst/>
          </a:prstGeom>
          <a:solidFill>
            <a:srgbClr val="99FF99"/>
          </a:solidFill>
          <a:ln>
            <a:solidFill>
              <a:srgbClr val="00B050"/>
            </a:solidFill>
          </a:ln>
        </p:spPr>
        <p:txBody>
          <a:bodyPr wrap="none" rtlCol="0">
            <a:spAutoFit/>
          </a:bodyPr>
          <a:lstStyle/>
          <a:p>
            <a:r>
              <a:rPr kumimoji="1" lang="ja-JP" altLang="en-US" dirty="0" smtClean="0"/>
              <a:t>相手が自分より上にいる</a:t>
            </a:r>
            <a:endParaRPr kumimoji="1" lang="ja-JP" altLang="en-US" dirty="0"/>
          </a:p>
        </p:txBody>
      </p:sp>
      <p:sp>
        <p:nvSpPr>
          <p:cNvPr id="42" name="正方形/長方形 41"/>
          <p:cNvSpPr/>
          <p:nvPr/>
        </p:nvSpPr>
        <p:spPr bwMode="auto">
          <a:xfrm>
            <a:off x="4498945" y="4251262"/>
            <a:ext cx="865143" cy="833922"/>
          </a:xfrm>
          <a:prstGeom prst="rect">
            <a:avLst/>
          </a:prstGeom>
          <a:noFill/>
          <a:ln w="28575">
            <a:solidFill>
              <a:srgbClr val="008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pic>
        <p:nvPicPr>
          <p:cNvPr id="45" name="図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526992" y="4248088"/>
            <a:ext cx="837096" cy="837096"/>
          </a:xfrm>
          <a:prstGeom prst="rect">
            <a:avLst/>
          </a:prstGeom>
        </p:spPr>
      </p:pic>
      <p:sp>
        <p:nvSpPr>
          <p:cNvPr id="53" name="テキスト ボックス 52"/>
          <p:cNvSpPr txBox="1"/>
          <p:nvPr/>
        </p:nvSpPr>
        <p:spPr>
          <a:xfrm>
            <a:off x="4953985" y="5063048"/>
            <a:ext cx="986167" cy="369332"/>
          </a:xfrm>
          <a:prstGeom prst="rect">
            <a:avLst/>
          </a:prstGeom>
          <a:solidFill>
            <a:srgbClr val="99FF99"/>
          </a:solidFill>
          <a:ln>
            <a:solidFill>
              <a:srgbClr val="00B050"/>
            </a:solidFill>
          </a:ln>
        </p:spPr>
        <p:txBody>
          <a:bodyPr wrap="none" rtlCol="0">
            <a:spAutoFit/>
          </a:bodyPr>
          <a:lstStyle/>
          <a:p>
            <a:r>
              <a:rPr kumimoji="1" lang="ja-JP" altLang="en-US" dirty="0" smtClean="0"/>
              <a:t>ケース４</a:t>
            </a:r>
            <a:endParaRPr kumimoji="1" lang="ja-JP" altLang="en-US" dirty="0"/>
          </a:p>
        </p:txBody>
      </p:sp>
      <p:sp>
        <p:nvSpPr>
          <p:cNvPr id="54" name="テキスト ボックス 53"/>
          <p:cNvSpPr txBox="1"/>
          <p:nvPr/>
        </p:nvSpPr>
        <p:spPr>
          <a:xfrm>
            <a:off x="3365448" y="5435932"/>
            <a:ext cx="2574744" cy="369332"/>
          </a:xfrm>
          <a:prstGeom prst="rect">
            <a:avLst/>
          </a:prstGeom>
          <a:solidFill>
            <a:srgbClr val="99FF99"/>
          </a:solidFill>
          <a:ln>
            <a:solidFill>
              <a:srgbClr val="00B050"/>
            </a:solidFill>
          </a:ln>
        </p:spPr>
        <p:txBody>
          <a:bodyPr wrap="none" rtlCol="0">
            <a:spAutoFit/>
          </a:bodyPr>
          <a:lstStyle/>
          <a:p>
            <a:r>
              <a:rPr kumimoji="1" lang="ja-JP" altLang="en-US" dirty="0" smtClean="0"/>
              <a:t>相手が自分より下にいる</a:t>
            </a:r>
            <a:endParaRPr kumimoji="1" lang="ja-JP" altLang="en-US" dirty="0"/>
          </a:p>
        </p:txBody>
      </p:sp>
      <p:sp>
        <p:nvSpPr>
          <p:cNvPr id="55" name="正方形/長方形 54"/>
          <p:cNvSpPr/>
          <p:nvPr/>
        </p:nvSpPr>
        <p:spPr bwMode="auto">
          <a:xfrm>
            <a:off x="2177105" y="3216150"/>
            <a:ext cx="865143" cy="833922"/>
          </a:xfrm>
          <a:prstGeom prst="rect">
            <a:avLst/>
          </a:prstGeom>
          <a:noFill/>
          <a:ln w="28575">
            <a:solidFill>
              <a:srgbClr val="008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pic>
        <p:nvPicPr>
          <p:cNvPr id="56" name="図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205152" y="3212976"/>
            <a:ext cx="837096" cy="837096"/>
          </a:xfrm>
          <a:prstGeom prst="rect">
            <a:avLst/>
          </a:prstGeom>
        </p:spPr>
      </p:pic>
      <p:sp>
        <p:nvSpPr>
          <p:cNvPr id="57" name="テキスト ボックス 56"/>
          <p:cNvSpPr txBox="1"/>
          <p:nvPr/>
        </p:nvSpPr>
        <p:spPr>
          <a:xfrm>
            <a:off x="1205188" y="4099944"/>
            <a:ext cx="986167" cy="369332"/>
          </a:xfrm>
          <a:prstGeom prst="rect">
            <a:avLst/>
          </a:prstGeom>
          <a:solidFill>
            <a:srgbClr val="99FF99"/>
          </a:solidFill>
          <a:ln>
            <a:solidFill>
              <a:srgbClr val="00B050"/>
            </a:solidFill>
          </a:ln>
        </p:spPr>
        <p:txBody>
          <a:bodyPr wrap="none" rtlCol="0">
            <a:spAutoFit/>
          </a:bodyPr>
          <a:lstStyle/>
          <a:p>
            <a:r>
              <a:rPr kumimoji="1" lang="ja-JP" altLang="en-US" dirty="0" smtClean="0"/>
              <a:t>ケース１</a:t>
            </a:r>
            <a:endParaRPr kumimoji="1" lang="ja-JP" altLang="en-US" dirty="0"/>
          </a:p>
        </p:txBody>
      </p:sp>
      <p:sp>
        <p:nvSpPr>
          <p:cNvPr id="58" name="テキスト ボックス 57"/>
          <p:cNvSpPr txBox="1"/>
          <p:nvPr/>
        </p:nvSpPr>
        <p:spPr>
          <a:xfrm>
            <a:off x="1205168" y="4472828"/>
            <a:ext cx="2574744" cy="369332"/>
          </a:xfrm>
          <a:prstGeom prst="rect">
            <a:avLst/>
          </a:prstGeom>
          <a:solidFill>
            <a:srgbClr val="99FF99"/>
          </a:solidFill>
          <a:ln>
            <a:solidFill>
              <a:srgbClr val="00B050"/>
            </a:solidFill>
          </a:ln>
        </p:spPr>
        <p:txBody>
          <a:bodyPr wrap="none" rtlCol="0">
            <a:spAutoFit/>
          </a:bodyPr>
          <a:lstStyle/>
          <a:p>
            <a:r>
              <a:rPr kumimoji="1" lang="ja-JP" altLang="en-US" dirty="0" smtClean="0"/>
              <a:t>相手が自分より左にいる</a:t>
            </a:r>
            <a:endParaRPr kumimoji="1" lang="ja-JP" altLang="en-US" dirty="0"/>
          </a:p>
        </p:txBody>
      </p:sp>
      <p:sp>
        <p:nvSpPr>
          <p:cNvPr id="59" name="正方形/長方形 58"/>
          <p:cNvSpPr/>
          <p:nvPr/>
        </p:nvSpPr>
        <p:spPr bwMode="auto">
          <a:xfrm>
            <a:off x="6785617" y="3099134"/>
            <a:ext cx="865143" cy="833922"/>
          </a:xfrm>
          <a:prstGeom prst="rect">
            <a:avLst/>
          </a:prstGeom>
          <a:noFill/>
          <a:ln w="28575">
            <a:solidFill>
              <a:srgbClr val="008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pic>
        <p:nvPicPr>
          <p:cNvPr id="60" name="図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813664" y="3095960"/>
            <a:ext cx="837096" cy="837096"/>
          </a:xfrm>
          <a:prstGeom prst="rect">
            <a:avLst/>
          </a:prstGeom>
        </p:spPr>
      </p:pic>
      <p:sp>
        <p:nvSpPr>
          <p:cNvPr id="61" name="テキスト ボックス 60"/>
          <p:cNvSpPr txBox="1"/>
          <p:nvPr/>
        </p:nvSpPr>
        <p:spPr>
          <a:xfrm>
            <a:off x="7402257" y="3982928"/>
            <a:ext cx="986167" cy="369332"/>
          </a:xfrm>
          <a:prstGeom prst="rect">
            <a:avLst/>
          </a:prstGeom>
          <a:solidFill>
            <a:srgbClr val="99FF99"/>
          </a:solidFill>
          <a:ln>
            <a:solidFill>
              <a:srgbClr val="00B050"/>
            </a:solidFill>
          </a:ln>
        </p:spPr>
        <p:txBody>
          <a:bodyPr wrap="none" rtlCol="0">
            <a:spAutoFit/>
          </a:bodyPr>
          <a:lstStyle/>
          <a:p>
            <a:r>
              <a:rPr kumimoji="1" lang="ja-JP" altLang="en-US" dirty="0" smtClean="0"/>
              <a:t>ケース２</a:t>
            </a:r>
            <a:endParaRPr kumimoji="1" lang="ja-JP" altLang="en-US" dirty="0"/>
          </a:p>
        </p:txBody>
      </p:sp>
      <p:sp>
        <p:nvSpPr>
          <p:cNvPr id="62" name="テキスト ボックス 61"/>
          <p:cNvSpPr txBox="1"/>
          <p:nvPr/>
        </p:nvSpPr>
        <p:spPr>
          <a:xfrm>
            <a:off x="5813680" y="4355812"/>
            <a:ext cx="2574744" cy="369332"/>
          </a:xfrm>
          <a:prstGeom prst="rect">
            <a:avLst/>
          </a:prstGeom>
          <a:solidFill>
            <a:srgbClr val="99FF99"/>
          </a:solidFill>
          <a:ln>
            <a:solidFill>
              <a:srgbClr val="00B050"/>
            </a:solidFill>
          </a:ln>
        </p:spPr>
        <p:txBody>
          <a:bodyPr wrap="none" rtlCol="0">
            <a:spAutoFit/>
          </a:bodyPr>
          <a:lstStyle/>
          <a:p>
            <a:r>
              <a:rPr kumimoji="1" lang="ja-JP" altLang="en-US" dirty="0" smtClean="0"/>
              <a:t>相手が自分より右にいる</a:t>
            </a:r>
            <a:endParaRPr kumimoji="1" lang="ja-JP" altLang="en-US" dirty="0"/>
          </a:p>
        </p:txBody>
      </p:sp>
      <p:sp>
        <p:nvSpPr>
          <p:cNvPr id="11" name="テキスト ボックス 10"/>
          <p:cNvSpPr txBox="1"/>
          <p:nvPr/>
        </p:nvSpPr>
        <p:spPr>
          <a:xfrm>
            <a:off x="6228184" y="1412776"/>
            <a:ext cx="2664512" cy="646331"/>
          </a:xfrm>
          <a:prstGeom prst="rect">
            <a:avLst/>
          </a:prstGeom>
          <a:solidFill>
            <a:srgbClr val="FFCCFF"/>
          </a:solidFill>
          <a:ln>
            <a:solidFill>
              <a:srgbClr val="FF0000"/>
            </a:solidFill>
          </a:ln>
        </p:spPr>
        <p:txBody>
          <a:bodyPr wrap="none" rtlCol="0">
            <a:spAutoFit/>
          </a:bodyPr>
          <a:lstStyle/>
          <a:p>
            <a:r>
              <a:rPr kumimoji="1" lang="ja-JP" altLang="en-US" dirty="0" smtClean="0"/>
              <a:t>これ以外の場合は</a:t>
            </a:r>
            <a:endParaRPr kumimoji="1" lang="en-US" altLang="ja-JP" dirty="0" smtClean="0"/>
          </a:p>
          <a:p>
            <a:r>
              <a:rPr lang="ja-JP" altLang="en-US" dirty="0" smtClean="0"/>
              <a:t>「衝突」していることになる</a:t>
            </a:r>
            <a:endParaRPr kumimoji="1" lang="ja-JP" altLang="en-US" dirty="0"/>
          </a:p>
        </p:txBody>
      </p:sp>
      <p:sp>
        <p:nvSpPr>
          <p:cNvPr id="15" name="テキスト ボックス 14"/>
          <p:cNvSpPr txBox="1"/>
          <p:nvPr/>
        </p:nvSpPr>
        <p:spPr>
          <a:xfrm rot="1377484">
            <a:off x="5179305" y="2811873"/>
            <a:ext cx="1031051" cy="1107996"/>
          </a:xfrm>
          <a:prstGeom prst="rect">
            <a:avLst/>
          </a:prstGeom>
          <a:noFill/>
        </p:spPr>
        <p:txBody>
          <a:bodyPr wrap="none" rtlCol="0">
            <a:spAutoFit/>
          </a:bodyPr>
          <a:lstStyle/>
          <a:p>
            <a:r>
              <a:rPr kumimoji="1" lang="ja-JP" altLang="en-US" sz="6600" dirty="0" smtClean="0">
                <a:solidFill>
                  <a:srgbClr val="FF0000"/>
                </a:solidFill>
              </a:rPr>
              <a:t>？</a:t>
            </a:r>
            <a:endParaRPr kumimoji="1" lang="ja-JP" altLang="en-US" sz="6600" dirty="0">
              <a:solidFill>
                <a:srgbClr val="FF0000"/>
              </a:solidFill>
            </a:endParaRPr>
          </a:p>
        </p:txBody>
      </p:sp>
    </p:spTree>
    <p:extLst>
      <p:ext uri="{BB962C8B-B14F-4D97-AF65-F5344CB8AC3E}">
        <p14:creationId xmlns:p14="http://schemas.microsoft.com/office/powerpoint/2010/main" val="197361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p:nvPr/>
        </p:nvCxnSpPr>
        <p:spPr>
          <a:xfrm rot="5400000">
            <a:off x="3725805" y="3269964"/>
            <a:ext cx="0" cy="2046264"/>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39947" name="Line 6"/>
          <p:cNvSpPr>
            <a:spLocks noChangeShapeType="1"/>
          </p:cNvSpPr>
          <p:nvPr/>
        </p:nvSpPr>
        <p:spPr bwMode="auto">
          <a:xfrm>
            <a:off x="1026181" y="6113463"/>
            <a:ext cx="6264275" cy="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ja-JP" altLang="en-US"/>
          </a:p>
        </p:txBody>
      </p:sp>
      <p:sp>
        <p:nvSpPr>
          <p:cNvPr id="39948" name="Text Box 25"/>
          <p:cNvSpPr txBox="1">
            <a:spLocks noChangeArrowheads="1"/>
          </p:cNvSpPr>
          <p:nvPr/>
        </p:nvSpPr>
        <p:spPr bwMode="auto">
          <a:xfrm>
            <a:off x="7522231" y="5838825"/>
            <a:ext cx="415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2800"/>
              <a:t>Ｘ</a:t>
            </a:r>
          </a:p>
        </p:txBody>
      </p:sp>
      <p:sp>
        <p:nvSpPr>
          <p:cNvPr id="39949" name="Line 7"/>
          <p:cNvSpPr>
            <a:spLocks noChangeShapeType="1"/>
          </p:cNvSpPr>
          <p:nvPr/>
        </p:nvSpPr>
        <p:spPr bwMode="auto">
          <a:xfrm flipV="1">
            <a:off x="1026181" y="1772816"/>
            <a:ext cx="0" cy="4343822"/>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ja-JP" altLang="en-US"/>
          </a:p>
        </p:txBody>
      </p:sp>
      <p:sp>
        <p:nvSpPr>
          <p:cNvPr id="39950" name="Text Box 26"/>
          <p:cNvSpPr txBox="1">
            <a:spLocks noChangeArrowheads="1"/>
          </p:cNvSpPr>
          <p:nvPr/>
        </p:nvSpPr>
        <p:spPr bwMode="auto">
          <a:xfrm>
            <a:off x="548344" y="1628800"/>
            <a:ext cx="414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2800" dirty="0"/>
              <a:t>Ｙ</a:t>
            </a:r>
          </a:p>
        </p:txBody>
      </p:sp>
      <p:sp>
        <p:nvSpPr>
          <p:cNvPr id="39951" name="Text Box 10"/>
          <p:cNvSpPr txBox="1">
            <a:spLocks noChangeArrowheads="1"/>
          </p:cNvSpPr>
          <p:nvPr/>
        </p:nvSpPr>
        <p:spPr bwMode="auto">
          <a:xfrm>
            <a:off x="670581" y="6072188"/>
            <a:ext cx="427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2800" b="1"/>
              <a:t>０</a:t>
            </a:r>
          </a:p>
        </p:txBody>
      </p:sp>
      <p:sp>
        <p:nvSpPr>
          <p:cNvPr id="20" name="タイトル 1"/>
          <p:cNvSpPr txBox="1">
            <a:spLocks/>
          </p:cNvSpPr>
          <p:nvPr/>
        </p:nvSpPr>
        <p:spPr bwMode="auto">
          <a:xfrm>
            <a:off x="454025" y="381000"/>
            <a:ext cx="8534400" cy="758825"/>
          </a:xfrm>
          <a:prstGeom prst="rect">
            <a:avLst/>
          </a:prstGeom>
          <a:solidFill>
            <a:srgbClr val="0000FF"/>
          </a:solidFill>
          <a:ln>
            <a:solidFill>
              <a:srgbClr val="00FFFF"/>
            </a:solidFill>
          </a:ln>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defRPr/>
            </a:pPr>
            <a:r>
              <a:rPr lang="ja-JP" altLang="en-US" sz="3000" dirty="0" smtClean="0">
                <a:solidFill>
                  <a:srgbClr val="FFFF00"/>
                </a:solidFill>
              </a:rPr>
              <a:t>衝突判定で使用する座標（右端、左端、上端、下端）</a:t>
            </a:r>
          </a:p>
        </p:txBody>
      </p:sp>
      <p:sp>
        <p:nvSpPr>
          <p:cNvPr id="4" name="正方形/長方形 3"/>
          <p:cNvSpPr/>
          <p:nvPr/>
        </p:nvSpPr>
        <p:spPr bwMode="auto">
          <a:xfrm>
            <a:off x="3365970" y="2849116"/>
            <a:ext cx="1458750" cy="1443980"/>
          </a:xfrm>
          <a:prstGeom prst="rect">
            <a:avLst/>
          </a:prstGeom>
          <a:noFill/>
          <a:ln w="28575">
            <a:solidFill>
              <a:srgbClr val="008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5" name="正方形/長方形 4"/>
          <p:cNvSpPr/>
          <p:nvPr/>
        </p:nvSpPr>
        <p:spPr bwMode="auto">
          <a:xfrm>
            <a:off x="4626376" y="4088495"/>
            <a:ext cx="1738256" cy="492633"/>
          </a:xfrm>
          <a:prstGeom prst="rect">
            <a:avLst/>
          </a:prstGeom>
          <a:noFill/>
          <a:ln w="28575">
            <a:solidFill>
              <a:srgbClr val="0000FF"/>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6" name="テキスト ボックス 5"/>
          <p:cNvSpPr txBox="1"/>
          <p:nvPr/>
        </p:nvSpPr>
        <p:spPr>
          <a:xfrm>
            <a:off x="2627784" y="1281534"/>
            <a:ext cx="1499128" cy="923330"/>
          </a:xfrm>
          <a:prstGeom prst="rect">
            <a:avLst/>
          </a:prstGeom>
          <a:noFill/>
        </p:spPr>
        <p:txBody>
          <a:bodyPr wrap="none" rtlCol="0">
            <a:spAutoFit/>
          </a:bodyPr>
          <a:lstStyle/>
          <a:p>
            <a:r>
              <a:rPr lang="ja-JP" altLang="en-US" dirty="0">
                <a:latin typeface="+mj-ea"/>
                <a:ea typeface="+mj-ea"/>
              </a:rPr>
              <a:t>相手</a:t>
            </a:r>
            <a:r>
              <a:rPr lang="ja-JP" altLang="en-US" dirty="0" smtClean="0">
                <a:latin typeface="+mj-ea"/>
                <a:ea typeface="+mj-ea"/>
              </a:rPr>
              <a:t>の</a:t>
            </a:r>
            <a:endParaRPr kumimoji="1" lang="en-US" altLang="ja-JP" dirty="0" smtClean="0">
              <a:latin typeface="+mj-ea"/>
              <a:ea typeface="+mj-ea"/>
            </a:endParaRPr>
          </a:p>
          <a:p>
            <a:r>
              <a:rPr kumimoji="1" lang="ja-JP" altLang="en-US" dirty="0" smtClean="0">
                <a:latin typeface="+mj-ea"/>
                <a:ea typeface="+mj-ea"/>
              </a:rPr>
              <a:t>左端の</a:t>
            </a:r>
            <a:r>
              <a:rPr kumimoji="1" lang="en-US" altLang="ja-JP" dirty="0" smtClean="0">
                <a:latin typeface="+mj-ea"/>
                <a:ea typeface="+mj-ea"/>
              </a:rPr>
              <a:t>X</a:t>
            </a:r>
            <a:r>
              <a:rPr kumimoji="1" lang="ja-JP" altLang="en-US" dirty="0" smtClean="0">
                <a:latin typeface="+mj-ea"/>
                <a:ea typeface="+mj-ea"/>
              </a:rPr>
              <a:t>座標</a:t>
            </a:r>
            <a:endParaRPr kumimoji="1" lang="en-US" altLang="ja-JP" dirty="0" smtClean="0">
              <a:latin typeface="+mj-ea"/>
              <a:ea typeface="+mj-ea"/>
            </a:endParaRPr>
          </a:p>
          <a:p>
            <a:r>
              <a:rPr lang="ja-JP" altLang="en-US" dirty="0" smtClean="0">
                <a:latin typeface="+mj-ea"/>
                <a:ea typeface="+mj-ea"/>
              </a:rPr>
              <a:t>＝</a:t>
            </a:r>
            <a:r>
              <a:rPr lang="en-US" altLang="ja-JP" dirty="0" smtClean="0">
                <a:latin typeface="+mj-ea"/>
                <a:ea typeface="+mj-ea"/>
              </a:rPr>
              <a:t>p</a:t>
            </a:r>
            <a:r>
              <a:rPr lang="ja-JP" altLang="en-US" dirty="0" smtClean="0">
                <a:latin typeface="+mj-ea"/>
                <a:ea typeface="+mj-ea"/>
              </a:rPr>
              <a:t>ｘ</a:t>
            </a:r>
            <a:endParaRPr kumimoji="1" lang="ja-JP" altLang="en-US" dirty="0">
              <a:latin typeface="+mj-ea"/>
              <a:ea typeface="+mj-ea"/>
            </a:endParaRPr>
          </a:p>
        </p:txBody>
      </p:sp>
      <p:sp>
        <p:nvSpPr>
          <p:cNvPr id="26" name="テキスト ボックス 25"/>
          <p:cNvSpPr txBox="1"/>
          <p:nvPr/>
        </p:nvSpPr>
        <p:spPr>
          <a:xfrm>
            <a:off x="4673899" y="1255935"/>
            <a:ext cx="1624163" cy="923330"/>
          </a:xfrm>
          <a:prstGeom prst="rect">
            <a:avLst/>
          </a:prstGeom>
          <a:noFill/>
        </p:spPr>
        <p:txBody>
          <a:bodyPr wrap="none" rtlCol="0">
            <a:spAutoFit/>
          </a:bodyPr>
          <a:lstStyle/>
          <a:p>
            <a:r>
              <a:rPr kumimoji="1" lang="ja-JP" altLang="en-US" dirty="0" smtClean="0">
                <a:latin typeface="+mj-ea"/>
                <a:ea typeface="+mj-ea"/>
              </a:rPr>
              <a:t>相手の</a:t>
            </a:r>
            <a:endParaRPr kumimoji="1" lang="en-US" altLang="ja-JP" dirty="0" smtClean="0">
              <a:latin typeface="+mj-ea"/>
              <a:ea typeface="+mj-ea"/>
            </a:endParaRPr>
          </a:p>
          <a:p>
            <a:r>
              <a:rPr kumimoji="1" lang="ja-JP" altLang="en-US" dirty="0" smtClean="0">
                <a:latin typeface="+mj-ea"/>
                <a:ea typeface="+mj-ea"/>
              </a:rPr>
              <a:t>右端の</a:t>
            </a:r>
            <a:r>
              <a:rPr kumimoji="1" lang="en-US" altLang="ja-JP" dirty="0" smtClean="0">
                <a:latin typeface="+mj-ea"/>
                <a:ea typeface="+mj-ea"/>
              </a:rPr>
              <a:t>X</a:t>
            </a:r>
            <a:r>
              <a:rPr kumimoji="1" lang="ja-JP" altLang="en-US" dirty="0" smtClean="0">
                <a:latin typeface="+mj-ea"/>
                <a:ea typeface="+mj-ea"/>
              </a:rPr>
              <a:t>座標</a:t>
            </a:r>
            <a:endParaRPr kumimoji="1" lang="en-US" altLang="ja-JP" dirty="0" smtClean="0">
              <a:latin typeface="+mj-ea"/>
              <a:ea typeface="+mj-ea"/>
            </a:endParaRPr>
          </a:p>
          <a:p>
            <a:r>
              <a:rPr lang="ja-JP" altLang="en-US" dirty="0" smtClean="0">
                <a:latin typeface="+mj-ea"/>
                <a:ea typeface="+mj-ea"/>
              </a:rPr>
              <a:t>＝</a:t>
            </a:r>
            <a:r>
              <a:rPr lang="en-US" altLang="ja-JP" dirty="0" smtClean="0">
                <a:latin typeface="+mj-ea"/>
                <a:ea typeface="+mj-ea"/>
              </a:rPr>
              <a:t>p</a:t>
            </a:r>
            <a:r>
              <a:rPr lang="ja-JP" altLang="en-US" dirty="0" err="1" smtClean="0">
                <a:latin typeface="+mj-ea"/>
                <a:ea typeface="+mj-ea"/>
              </a:rPr>
              <a:t>ｘ</a:t>
            </a:r>
            <a:r>
              <a:rPr lang="en-US" altLang="ja-JP" dirty="0" smtClean="0">
                <a:latin typeface="+mj-ea"/>
                <a:ea typeface="+mj-ea"/>
              </a:rPr>
              <a:t>+</a:t>
            </a:r>
            <a:r>
              <a:rPr lang="en-US" altLang="ja-JP" dirty="0" err="1" smtClean="0">
                <a:latin typeface="+mj-ea"/>
                <a:ea typeface="+mj-ea"/>
              </a:rPr>
              <a:t>pxSize</a:t>
            </a:r>
            <a:r>
              <a:rPr lang="en-US" altLang="ja-JP" dirty="0" smtClean="0">
                <a:latin typeface="+mj-ea"/>
                <a:ea typeface="+mj-ea"/>
              </a:rPr>
              <a:t>-1</a:t>
            </a:r>
            <a:endParaRPr kumimoji="1" lang="ja-JP" altLang="en-US" dirty="0">
              <a:latin typeface="+mj-ea"/>
              <a:ea typeface="+mj-ea"/>
            </a:endParaRPr>
          </a:p>
        </p:txBody>
      </p:sp>
      <p:cxnSp>
        <p:nvCxnSpPr>
          <p:cNvPr id="9" name="直線コネクタ 8"/>
          <p:cNvCxnSpPr/>
          <p:nvPr/>
        </p:nvCxnSpPr>
        <p:spPr>
          <a:xfrm>
            <a:off x="3365970" y="2241704"/>
            <a:ext cx="0" cy="2046264"/>
          </a:xfrm>
          <a:prstGeom prst="line">
            <a:avLst/>
          </a:prstGeom>
          <a:ln w="28575">
            <a:solidFill>
              <a:srgbClr val="008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4824864" y="2253638"/>
            <a:ext cx="0" cy="2046264"/>
          </a:xfrm>
          <a:prstGeom prst="line">
            <a:avLst/>
          </a:prstGeom>
          <a:ln w="28575">
            <a:solidFill>
              <a:srgbClr val="008000"/>
            </a:solidFill>
            <a:prstDash val="sysDash"/>
          </a:ln>
        </p:spPr>
        <p:style>
          <a:lnRef idx="1">
            <a:schemeClr val="accent1"/>
          </a:lnRef>
          <a:fillRef idx="0">
            <a:schemeClr val="accent1"/>
          </a:fillRef>
          <a:effectRef idx="0">
            <a:schemeClr val="accent1"/>
          </a:effectRef>
          <a:fontRef idx="minor">
            <a:schemeClr val="tx1"/>
          </a:fontRef>
        </p:style>
      </p:cxnSp>
      <p:sp>
        <p:nvSpPr>
          <p:cNvPr id="10" name="楕円 9"/>
          <p:cNvSpPr>
            <a:spLocks noChangeAspect="1"/>
          </p:cNvSpPr>
          <p:nvPr/>
        </p:nvSpPr>
        <p:spPr bwMode="auto">
          <a:xfrm>
            <a:off x="3311872" y="4239194"/>
            <a:ext cx="108000" cy="108000"/>
          </a:xfrm>
          <a:prstGeom prst="ellipse">
            <a:avLst/>
          </a:prstGeom>
          <a:solidFill>
            <a:schemeClr val="tx1"/>
          </a:solidFill>
          <a:ln w="28575">
            <a:solidFill>
              <a:schemeClr val="tx1"/>
            </a:solidFill>
            <a:round/>
            <a:headEnd type="triangle" w="lg" len="lg"/>
            <a:tailEnd type="triangle" w="lg" len="lg"/>
          </a:ln>
          <a:extLst/>
        </p:spPr>
        <p:txBody>
          <a:bodyPr rtlCol="0" anchor="ctr"/>
          <a:lstStyle/>
          <a:p>
            <a:pPr algn="ctr"/>
            <a:endParaRPr kumimoji="1" lang="ja-JP" altLang="en-US"/>
          </a:p>
        </p:txBody>
      </p:sp>
      <p:cxnSp>
        <p:nvCxnSpPr>
          <p:cNvPr id="12" name="直線矢印コネクタ 11"/>
          <p:cNvCxnSpPr/>
          <p:nvPr/>
        </p:nvCxnSpPr>
        <p:spPr>
          <a:xfrm>
            <a:off x="3365970" y="2664381"/>
            <a:ext cx="1476000" cy="0"/>
          </a:xfrm>
          <a:prstGeom prst="straightConnector1">
            <a:avLst/>
          </a:prstGeom>
          <a:ln w="28575">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707904" y="2340088"/>
            <a:ext cx="813043" cy="369332"/>
          </a:xfrm>
          <a:prstGeom prst="rect">
            <a:avLst/>
          </a:prstGeom>
          <a:noFill/>
        </p:spPr>
        <p:txBody>
          <a:bodyPr wrap="none" rtlCol="0">
            <a:spAutoFit/>
          </a:bodyPr>
          <a:lstStyle/>
          <a:p>
            <a:r>
              <a:rPr kumimoji="1" lang="en-US" altLang="ja-JP" dirty="0" err="1" smtClean="0">
                <a:latin typeface="+mj-ea"/>
                <a:ea typeface="+mj-ea"/>
              </a:rPr>
              <a:t>pxSize</a:t>
            </a:r>
            <a:endParaRPr kumimoji="1" lang="ja-JP" altLang="en-US" dirty="0">
              <a:latin typeface="+mj-ea"/>
              <a:ea typeface="+mj-ea"/>
            </a:endParaRPr>
          </a:p>
        </p:txBody>
      </p:sp>
      <p:sp>
        <p:nvSpPr>
          <p:cNvPr id="14" name="テキスト ボックス 13"/>
          <p:cNvSpPr txBox="1"/>
          <p:nvPr/>
        </p:nvSpPr>
        <p:spPr>
          <a:xfrm>
            <a:off x="2917855" y="4300216"/>
            <a:ext cx="906017" cy="369332"/>
          </a:xfrm>
          <a:prstGeom prst="rect">
            <a:avLst/>
          </a:prstGeom>
          <a:noFill/>
          <a:ln>
            <a:solidFill>
              <a:srgbClr val="008000"/>
            </a:solidFill>
          </a:ln>
        </p:spPr>
        <p:txBody>
          <a:bodyPr wrap="none" rtlCol="0">
            <a:spAutoFit/>
          </a:bodyPr>
          <a:lstStyle/>
          <a:p>
            <a:r>
              <a:rPr lang="ja-JP" altLang="en-US" dirty="0" smtClean="0">
                <a:latin typeface="+mj-ea"/>
                <a:ea typeface="+mj-ea"/>
              </a:rPr>
              <a:t>（</a:t>
            </a:r>
            <a:r>
              <a:rPr lang="en-US" altLang="ja-JP" dirty="0" err="1" smtClean="0">
                <a:latin typeface="+mj-ea"/>
                <a:ea typeface="+mj-ea"/>
              </a:rPr>
              <a:t>px,py</a:t>
            </a:r>
            <a:r>
              <a:rPr lang="ja-JP" altLang="en-US" dirty="0" smtClean="0">
                <a:latin typeface="+mj-ea"/>
                <a:ea typeface="+mj-ea"/>
              </a:rPr>
              <a:t>）</a:t>
            </a:r>
            <a:endParaRPr kumimoji="1" lang="ja-JP" altLang="en-US" dirty="0">
              <a:latin typeface="+mj-ea"/>
              <a:ea typeface="+mj-ea"/>
            </a:endParaRPr>
          </a:p>
        </p:txBody>
      </p:sp>
      <p:cxnSp>
        <p:nvCxnSpPr>
          <p:cNvPr id="33" name="直線コネクタ 32"/>
          <p:cNvCxnSpPr/>
          <p:nvPr/>
        </p:nvCxnSpPr>
        <p:spPr>
          <a:xfrm rot="5400000">
            <a:off x="3722924" y="1829804"/>
            <a:ext cx="0" cy="2046264"/>
          </a:xfrm>
          <a:prstGeom prst="line">
            <a:avLst/>
          </a:prstGeom>
          <a:ln w="28575">
            <a:solidFill>
              <a:srgbClr val="008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rot="16200000">
            <a:off x="2430052" y="3590936"/>
            <a:ext cx="1476000" cy="0"/>
          </a:xfrm>
          <a:prstGeom prst="straightConnector1">
            <a:avLst/>
          </a:prstGeom>
          <a:ln w="28575">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394787" y="3374859"/>
            <a:ext cx="817853" cy="369332"/>
          </a:xfrm>
          <a:prstGeom prst="rect">
            <a:avLst/>
          </a:prstGeom>
          <a:noFill/>
        </p:spPr>
        <p:txBody>
          <a:bodyPr wrap="none" rtlCol="0">
            <a:spAutoFit/>
          </a:bodyPr>
          <a:lstStyle/>
          <a:p>
            <a:r>
              <a:rPr kumimoji="1" lang="en-US" altLang="ja-JP" dirty="0" err="1" smtClean="0">
                <a:latin typeface="+mj-ea"/>
                <a:ea typeface="+mj-ea"/>
              </a:rPr>
              <a:t>pySize</a:t>
            </a:r>
            <a:endParaRPr kumimoji="1" lang="ja-JP" altLang="en-US" dirty="0">
              <a:latin typeface="+mj-ea"/>
              <a:ea typeface="+mj-ea"/>
            </a:endParaRPr>
          </a:p>
        </p:txBody>
      </p:sp>
      <p:sp>
        <p:nvSpPr>
          <p:cNvPr id="37" name="テキスト ボックス 36"/>
          <p:cNvSpPr txBox="1"/>
          <p:nvPr/>
        </p:nvSpPr>
        <p:spPr>
          <a:xfrm>
            <a:off x="1274666" y="2420888"/>
            <a:ext cx="1622560" cy="923330"/>
          </a:xfrm>
          <a:prstGeom prst="rect">
            <a:avLst/>
          </a:prstGeom>
          <a:noFill/>
        </p:spPr>
        <p:txBody>
          <a:bodyPr wrap="none" rtlCol="0">
            <a:spAutoFit/>
          </a:bodyPr>
          <a:lstStyle/>
          <a:p>
            <a:r>
              <a:rPr lang="ja-JP" altLang="en-US" dirty="0">
                <a:latin typeface="+mj-ea"/>
                <a:ea typeface="+mj-ea"/>
              </a:rPr>
              <a:t>相手</a:t>
            </a:r>
            <a:r>
              <a:rPr lang="ja-JP" altLang="en-US" dirty="0" smtClean="0">
                <a:latin typeface="+mj-ea"/>
                <a:ea typeface="+mj-ea"/>
              </a:rPr>
              <a:t>の</a:t>
            </a:r>
            <a:endParaRPr kumimoji="1" lang="en-US" altLang="ja-JP" dirty="0" smtClean="0">
              <a:latin typeface="+mj-ea"/>
              <a:ea typeface="+mj-ea"/>
            </a:endParaRPr>
          </a:p>
          <a:p>
            <a:r>
              <a:rPr lang="ja-JP" altLang="en-US" dirty="0" smtClean="0">
                <a:latin typeface="+mj-ea"/>
                <a:ea typeface="+mj-ea"/>
              </a:rPr>
              <a:t>上</a:t>
            </a:r>
            <a:r>
              <a:rPr kumimoji="1" lang="ja-JP" altLang="en-US" dirty="0" smtClean="0">
                <a:latin typeface="+mj-ea"/>
                <a:ea typeface="+mj-ea"/>
              </a:rPr>
              <a:t>端の</a:t>
            </a:r>
            <a:r>
              <a:rPr kumimoji="1" lang="en-US" altLang="ja-JP" dirty="0" smtClean="0">
                <a:latin typeface="+mj-ea"/>
                <a:ea typeface="+mj-ea"/>
              </a:rPr>
              <a:t>Y</a:t>
            </a:r>
            <a:r>
              <a:rPr kumimoji="1" lang="ja-JP" altLang="en-US" dirty="0" smtClean="0">
                <a:latin typeface="+mj-ea"/>
                <a:ea typeface="+mj-ea"/>
              </a:rPr>
              <a:t>座標</a:t>
            </a:r>
            <a:endParaRPr kumimoji="1" lang="en-US" altLang="ja-JP" dirty="0" smtClean="0">
              <a:latin typeface="+mj-ea"/>
              <a:ea typeface="+mj-ea"/>
            </a:endParaRPr>
          </a:p>
          <a:p>
            <a:r>
              <a:rPr lang="ja-JP" altLang="en-US" dirty="0" smtClean="0">
                <a:latin typeface="+mj-ea"/>
                <a:ea typeface="+mj-ea"/>
              </a:rPr>
              <a:t>＝</a:t>
            </a:r>
            <a:r>
              <a:rPr lang="en-US" altLang="ja-JP" dirty="0" smtClean="0">
                <a:latin typeface="+mj-ea"/>
                <a:ea typeface="+mj-ea"/>
              </a:rPr>
              <a:t>p</a:t>
            </a:r>
            <a:r>
              <a:rPr lang="ja-JP" altLang="en-US" dirty="0" err="1" smtClean="0">
                <a:latin typeface="+mj-ea"/>
                <a:ea typeface="+mj-ea"/>
              </a:rPr>
              <a:t>ｙ</a:t>
            </a:r>
            <a:r>
              <a:rPr lang="en-US" altLang="ja-JP" dirty="0" smtClean="0">
                <a:latin typeface="+mj-ea"/>
                <a:ea typeface="+mj-ea"/>
              </a:rPr>
              <a:t>+</a:t>
            </a:r>
            <a:r>
              <a:rPr lang="en-US" altLang="ja-JP" dirty="0" err="1" smtClean="0">
                <a:latin typeface="+mj-ea"/>
                <a:ea typeface="+mj-ea"/>
              </a:rPr>
              <a:t>pySize</a:t>
            </a:r>
            <a:r>
              <a:rPr lang="en-US" altLang="ja-JP" dirty="0" smtClean="0">
                <a:latin typeface="+mj-ea"/>
                <a:ea typeface="+mj-ea"/>
              </a:rPr>
              <a:t>-1</a:t>
            </a:r>
            <a:endParaRPr kumimoji="1" lang="ja-JP" altLang="en-US" dirty="0">
              <a:latin typeface="+mj-ea"/>
              <a:ea typeface="+mj-ea"/>
            </a:endParaRPr>
          </a:p>
        </p:txBody>
      </p:sp>
      <p:sp>
        <p:nvSpPr>
          <p:cNvPr id="38" name="テキスト ボックス 37"/>
          <p:cNvSpPr txBox="1"/>
          <p:nvPr/>
        </p:nvSpPr>
        <p:spPr>
          <a:xfrm>
            <a:off x="1259632" y="3810867"/>
            <a:ext cx="1475084" cy="923330"/>
          </a:xfrm>
          <a:prstGeom prst="rect">
            <a:avLst/>
          </a:prstGeom>
          <a:noFill/>
        </p:spPr>
        <p:txBody>
          <a:bodyPr wrap="none" rtlCol="0">
            <a:spAutoFit/>
          </a:bodyPr>
          <a:lstStyle/>
          <a:p>
            <a:r>
              <a:rPr kumimoji="1" lang="ja-JP" altLang="en-US" dirty="0" smtClean="0">
                <a:latin typeface="+mj-ea"/>
                <a:ea typeface="+mj-ea"/>
              </a:rPr>
              <a:t>相手の</a:t>
            </a:r>
            <a:endParaRPr kumimoji="1" lang="en-US" altLang="ja-JP" dirty="0" smtClean="0">
              <a:latin typeface="+mj-ea"/>
              <a:ea typeface="+mj-ea"/>
            </a:endParaRPr>
          </a:p>
          <a:p>
            <a:r>
              <a:rPr lang="ja-JP" altLang="en-US" dirty="0" smtClean="0">
                <a:latin typeface="+mj-ea"/>
                <a:ea typeface="+mj-ea"/>
              </a:rPr>
              <a:t>下</a:t>
            </a:r>
            <a:r>
              <a:rPr kumimoji="1" lang="ja-JP" altLang="en-US" dirty="0" smtClean="0">
                <a:latin typeface="+mj-ea"/>
                <a:ea typeface="+mj-ea"/>
              </a:rPr>
              <a:t>端の</a:t>
            </a:r>
            <a:r>
              <a:rPr kumimoji="1" lang="en-US" altLang="ja-JP" dirty="0" smtClean="0">
                <a:latin typeface="+mj-ea"/>
                <a:ea typeface="+mj-ea"/>
              </a:rPr>
              <a:t>Y</a:t>
            </a:r>
            <a:r>
              <a:rPr kumimoji="1" lang="ja-JP" altLang="en-US" dirty="0" smtClean="0">
                <a:latin typeface="+mj-ea"/>
                <a:ea typeface="+mj-ea"/>
              </a:rPr>
              <a:t>座標</a:t>
            </a:r>
            <a:endParaRPr kumimoji="1" lang="en-US" altLang="ja-JP" dirty="0" smtClean="0">
              <a:latin typeface="+mj-ea"/>
              <a:ea typeface="+mj-ea"/>
            </a:endParaRPr>
          </a:p>
          <a:p>
            <a:r>
              <a:rPr lang="ja-JP" altLang="en-US" dirty="0" smtClean="0">
                <a:latin typeface="+mj-ea"/>
                <a:ea typeface="+mj-ea"/>
              </a:rPr>
              <a:t>＝</a:t>
            </a:r>
            <a:r>
              <a:rPr lang="en-US" altLang="ja-JP" dirty="0" smtClean="0">
                <a:latin typeface="+mj-ea"/>
                <a:ea typeface="+mj-ea"/>
              </a:rPr>
              <a:t>p</a:t>
            </a:r>
            <a:r>
              <a:rPr lang="ja-JP" altLang="en-US" dirty="0" smtClean="0">
                <a:latin typeface="+mj-ea"/>
                <a:ea typeface="+mj-ea"/>
              </a:rPr>
              <a:t>ｙ</a:t>
            </a:r>
            <a:endParaRPr kumimoji="1" lang="ja-JP" altLang="en-US" dirty="0">
              <a:latin typeface="+mj-ea"/>
              <a:ea typeface="+mj-ea"/>
            </a:endParaRPr>
          </a:p>
        </p:txBody>
      </p:sp>
      <p:cxnSp>
        <p:nvCxnSpPr>
          <p:cNvPr id="39" name="直線コネクタ 38"/>
          <p:cNvCxnSpPr/>
          <p:nvPr/>
        </p:nvCxnSpPr>
        <p:spPr>
          <a:xfrm rot="5400000">
            <a:off x="6129064" y="3186386"/>
            <a:ext cx="0" cy="1800000"/>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rot="5400000">
            <a:off x="6120272" y="3681128"/>
            <a:ext cx="0" cy="1800000"/>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7012233" y="3327550"/>
            <a:ext cx="1508746" cy="923330"/>
          </a:xfrm>
          <a:prstGeom prst="rect">
            <a:avLst/>
          </a:prstGeom>
          <a:noFill/>
        </p:spPr>
        <p:txBody>
          <a:bodyPr wrap="none" rtlCol="0">
            <a:spAutoFit/>
          </a:bodyPr>
          <a:lstStyle/>
          <a:p>
            <a:r>
              <a:rPr lang="ja-JP" altLang="en-US" dirty="0">
                <a:latin typeface="+mj-ea"/>
                <a:ea typeface="+mj-ea"/>
              </a:rPr>
              <a:t>自分</a:t>
            </a:r>
            <a:r>
              <a:rPr lang="ja-JP" altLang="en-US" dirty="0" smtClean="0">
                <a:latin typeface="+mj-ea"/>
                <a:ea typeface="+mj-ea"/>
              </a:rPr>
              <a:t>の</a:t>
            </a:r>
            <a:endParaRPr kumimoji="1" lang="en-US" altLang="ja-JP" dirty="0" smtClean="0">
              <a:latin typeface="+mj-ea"/>
              <a:ea typeface="+mj-ea"/>
            </a:endParaRPr>
          </a:p>
          <a:p>
            <a:r>
              <a:rPr lang="ja-JP" altLang="en-US" dirty="0" smtClean="0">
                <a:latin typeface="+mj-ea"/>
                <a:ea typeface="+mj-ea"/>
              </a:rPr>
              <a:t>上</a:t>
            </a:r>
            <a:r>
              <a:rPr kumimoji="1" lang="ja-JP" altLang="en-US" dirty="0" smtClean="0">
                <a:latin typeface="+mj-ea"/>
                <a:ea typeface="+mj-ea"/>
              </a:rPr>
              <a:t>端の</a:t>
            </a:r>
            <a:r>
              <a:rPr kumimoji="1" lang="en-US" altLang="ja-JP" dirty="0" smtClean="0">
                <a:latin typeface="+mj-ea"/>
                <a:ea typeface="+mj-ea"/>
              </a:rPr>
              <a:t>Y</a:t>
            </a:r>
            <a:r>
              <a:rPr kumimoji="1" lang="ja-JP" altLang="en-US" dirty="0" smtClean="0">
                <a:latin typeface="+mj-ea"/>
                <a:ea typeface="+mj-ea"/>
              </a:rPr>
              <a:t>座標</a:t>
            </a:r>
            <a:endParaRPr kumimoji="1" lang="en-US" altLang="ja-JP" dirty="0" smtClean="0">
              <a:latin typeface="+mj-ea"/>
              <a:ea typeface="+mj-ea"/>
            </a:endParaRPr>
          </a:p>
          <a:p>
            <a:r>
              <a:rPr lang="ja-JP" altLang="en-US" dirty="0" smtClean="0">
                <a:latin typeface="+mj-ea"/>
                <a:ea typeface="+mj-ea"/>
              </a:rPr>
              <a:t>＝</a:t>
            </a:r>
            <a:r>
              <a:rPr lang="ja-JP" altLang="en-US" dirty="0" err="1" smtClean="0">
                <a:latin typeface="+mj-ea"/>
                <a:ea typeface="+mj-ea"/>
              </a:rPr>
              <a:t>ｙ</a:t>
            </a:r>
            <a:r>
              <a:rPr lang="en-US" altLang="ja-JP" dirty="0" smtClean="0">
                <a:latin typeface="+mj-ea"/>
                <a:ea typeface="+mj-ea"/>
              </a:rPr>
              <a:t>+</a:t>
            </a:r>
            <a:r>
              <a:rPr lang="en-US" altLang="ja-JP" dirty="0" err="1" smtClean="0">
                <a:latin typeface="+mj-ea"/>
                <a:ea typeface="+mj-ea"/>
              </a:rPr>
              <a:t>ySize</a:t>
            </a:r>
            <a:r>
              <a:rPr lang="en-US" altLang="ja-JP" dirty="0" smtClean="0">
                <a:latin typeface="+mj-ea"/>
                <a:ea typeface="+mj-ea"/>
              </a:rPr>
              <a:t>-1</a:t>
            </a:r>
            <a:endParaRPr kumimoji="1" lang="ja-JP" altLang="en-US" dirty="0">
              <a:latin typeface="+mj-ea"/>
              <a:ea typeface="+mj-ea"/>
            </a:endParaRPr>
          </a:p>
        </p:txBody>
      </p:sp>
      <p:sp>
        <p:nvSpPr>
          <p:cNvPr id="44" name="テキスト ボックス 43"/>
          <p:cNvSpPr txBox="1"/>
          <p:nvPr/>
        </p:nvSpPr>
        <p:spPr>
          <a:xfrm>
            <a:off x="7029064" y="4517912"/>
            <a:ext cx="1475084" cy="923330"/>
          </a:xfrm>
          <a:prstGeom prst="rect">
            <a:avLst/>
          </a:prstGeom>
          <a:noFill/>
        </p:spPr>
        <p:txBody>
          <a:bodyPr wrap="none" rtlCol="0">
            <a:spAutoFit/>
          </a:bodyPr>
          <a:lstStyle/>
          <a:p>
            <a:r>
              <a:rPr kumimoji="1" lang="ja-JP" altLang="en-US" dirty="0" smtClean="0">
                <a:latin typeface="+mj-ea"/>
                <a:ea typeface="+mj-ea"/>
              </a:rPr>
              <a:t>自分の</a:t>
            </a:r>
            <a:endParaRPr kumimoji="1" lang="en-US" altLang="ja-JP" dirty="0" smtClean="0">
              <a:latin typeface="+mj-ea"/>
              <a:ea typeface="+mj-ea"/>
            </a:endParaRPr>
          </a:p>
          <a:p>
            <a:r>
              <a:rPr lang="ja-JP" altLang="en-US" dirty="0" smtClean="0">
                <a:latin typeface="+mj-ea"/>
                <a:ea typeface="+mj-ea"/>
              </a:rPr>
              <a:t>下</a:t>
            </a:r>
            <a:r>
              <a:rPr kumimoji="1" lang="ja-JP" altLang="en-US" dirty="0" smtClean="0">
                <a:latin typeface="+mj-ea"/>
                <a:ea typeface="+mj-ea"/>
              </a:rPr>
              <a:t>端の</a:t>
            </a:r>
            <a:r>
              <a:rPr kumimoji="1" lang="en-US" altLang="ja-JP" dirty="0" smtClean="0">
                <a:latin typeface="+mj-ea"/>
                <a:ea typeface="+mj-ea"/>
              </a:rPr>
              <a:t>Y</a:t>
            </a:r>
            <a:r>
              <a:rPr kumimoji="1" lang="ja-JP" altLang="en-US" dirty="0" smtClean="0">
                <a:latin typeface="+mj-ea"/>
                <a:ea typeface="+mj-ea"/>
              </a:rPr>
              <a:t>座標</a:t>
            </a:r>
            <a:endParaRPr kumimoji="1" lang="en-US" altLang="ja-JP" dirty="0" smtClean="0">
              <a:latin typeface="+mj-ea"/>
              <a:ea typeface="+mj-ea"/>
            </a:endParaRPr>
          </a:p>
          <a:p>
            <a:r>
              <a:rPr lang="ja-JP" altLang="en-US" dirty="0" smtClean="0">
                <a:latin typeface="+mj-ea"/>
                <a:ea typeface="+mj-ea"/>
              </a:rPr>
              <a:t>＝ｙ</a:t>
            </a:r>
            <a:endParaRPr kumimoji="1" lang="ja-JP" altLang="en-US" dirty="0">
              <a:latin typeface="+mj-ea"/>
              <a:ea typeface="+mj-ea"/>
            </a:endParaRPr>
          </a:p>
        </p:txBody>
      </p:sp>
      <p:pic>
        <p:nvPicPr>
          <p:cNvPr id="18" name="図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394017" y="2879312"/>
            <a:ext cx="1379790" cy="1379790"/>
          </a:xfrm>
          <a:prstGeom prst="rect">
            <a:avLst/>
          </a:prstGeom>
        </p:spPr>
      </p:pic>
      <p:pic>
        <p:nvPicPr>
          <p:cNvPr id="46" name="図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260" y="4116993"/>
            <a:ext cx="1709372" cy="427343"/>
          </a:xfrm>
          <a:prstGeom prst="rect">
            <a:avLst/>
          </a:prstGeom>
        </p:spPr>
      </p:pic>
      <p:cxnSp>
        <p:nvCxnSpPr>
          <p:cNvPr id="47" name="直線コネクタ 46"/>
          <p:cNvCxnSpPr/>
          <p:nvPr/>
        </p:nvCxnSpPr>
        <p:spPr>
          <a:xfrm>
            <a:off x="4626424" y="4079058"/>
            <a:ext cx="0" cy="1188000"/>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6363408" y="4090992"/>
            <a:ext cx="0" cy="1188000"/>
          </a:xfrm>
          <a:prstGeom prst="line">
            <a:avLst/>
          </a:prstGeom>
          <a:ln w="28575">
            <a:solidFill>
              <a:srgbClr val="0000FF"/>
            </a:solidFill>
            <a:prstDash val="sysDash"/>
          </a:ln>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3813790" y="5111560"/>
            <a:ext cx="1478290" cy="923330"/>
          </a:xfrm>
          <a:prstGeom prst="rect">
            <a:avLst/>
          </a:prstGeom>
          <a:noFill/>
        </p:spPr>
        <p:txBody>
          <a:bodyPr wrap="none" rtlCol="0">
            <a:spAutoFit/>
          </a:bodyPr>
          <a:lstStyle/>
          <a:p>
            <a:r>
              <a:rPr lang="ja-JP" altLang="en-US" dirty="0">
                <a:latin typeface="+mj-ea"/>
                <a:ea typeface="+mj-ea"/>
              </a:rPr>
              <a:t>自分</a:t>
            </a:r>
            <a:r>
              <a:rPr lang="ja-JP" altLang="en-US" dirty="0" smtClean="0">
                <a:latin typeface="+mj-ea"/>
                <a:ea typeface="+mj-ea"/>
              </a:rPr>
              <a:t>の</a:t>
            </a:r>
            <a:endParaRPr kumimoji="1" lang="en-US" altLang="ja-JP" dirty="0" smtClean="0">
              <a:latin typeface="+mj-ea"/>
              <a:ea typeface="+mj-ea"/>
            </a:endParaRPr>
          </a:p>
          <a:p>
            <a:r>
              <a:rPr kumimoji="1" lang="ja-JP" altLang="en-US" dirty="0" smtClean="0">
                <a:latin typeface="+mj-ea"/>
                <a:ea typeface="+mj-ea"/>
              </a:rPr>
              <a:t>左端の</a:t>
            </a:r>
            <a:r>
              <a:rPr kumimoji="1" lang="en-US" altLang="ja-JP" dirty="0" smtClean="0">
                <a:latin typeface="+mj-ea"/>
                <a:ea typeface="+mj-ea"/>
              </a:rPr>
              <a:t>X</a:t>
            </a:r>
            <a:r>
              <a:rPr kumimoji="1" lang="ja-JP" altLang="en-US" dirty="0" smtClean="0">
                <a:latin typeface="+mj-ea"/>
                <a:ea typeface="+mj-ea"/>
              </a:rPr>
              <a:t>座標</a:t>
            </a:r>
            <a:endParaRPr kumimoji="1" lang="en-US" altLang="ja-JP" dirty="0" smtClean="0">
              <a:latin typeface="+mj-ea"/>
              <a:ea typeface="+mj-ea"/>
            </a:endParaRPr>
          </a:p>
          <a:p>
            <a:r>
              <a:rPr lang="ja-JP" altLang="en-US" dirty="0" smtClean="0">
                <a:latin typeface="+mj-ea"/>
                <a:ea typeface="+mj-ea"/>
              </a:rPr>
              <a:t>＝ｘ</a:t>
            </a:r>
            <a:endParaRPr kumimoji="1" lang="ja-JP" altLang="en-US" dirty="0">
              <a:latin typeface="+mj-ea"/>
              <a:ea typeface="+mj-ea"/>
            </a:endParaRPr>
          </a:p>
        </p:txBody>
      </p:sp>
      <p:sp>
        <p:nvSpPr>
          <p:cNvPr id="50" name="テキスト ボックス 49"/>
          <p:cNvSpPr txBox="1"/>
          <p:nvPr/>
        </p:nvSpPr>
        <p:spPr>
          <a:xfrm>
            <a:off x="5553538" y="5097958"/>
            <a:ext cx="1510350" cy="923330"/>
          </a:xfrm>
          <a:prstGeom prst="rect">
            <a:avLst/>
          </a:prstGeom>
          <a:noFill/>
        </p:spPr>
        <p:txBody>
          <a:bodyPr wrap="none" rtlCol="0">
            <a:spAutoFit/>
          </a:bodyPr>
          <a:lstStyle/>
          <a:p>
            <a:r>
              <a:rPr kumimoji="1" lang="ja-JP" altLang="en-US" dirty="0" smtClean="0">
                <a:latin typeface="+mj-ea"/>
                <a:ea typeface="+mj-ea"/>
              </a:rPr>
              <a:t>自分の</a:t>
            </a:r>
            <a:endParaRPr kumimoji="1" lang="en-US" altLang="ja-JP" dirty="0" smtClean="0">
              <a:latin typeface="+mj-ea"/>
              <a:ea typeface="+mj-ea"/>
            </a:endParaRPr>
          </a:p>
          <a:p>
            <a:r>
              <a:rPr kumimoji="1" lang="ja-JP" altLang="en-US" dirty="0" smtClean="0">
                <a:latin typeface="+mj-ea"/>
                <a:ea typeface="+mj-ea"/>
              </a:rPr>
              <a:t>右端の</a:t>
            </a:r>
            <a:r>
              <a:rPr kumimoji="1" lang="en-US" altLang="ja-JP" dirty="0" smtClean="0">
                <a:latin typeface="+mj-ea"/>
                <a:ea typeface="+mj-ea"/>
              </a:rPr>
              <a:t>X</a:t>
            </a:r>
            <a:r>
              <a:rPr kumimoji="1" lang="ja-JP" altLang="en-US" dirty="0" smtClean="0">
                <a:latin typeface="+mj-ea"/>
                <a:ea typeface="+mj-ea"/>
              </a:rPr>
              <a:t>座標</a:t>
            </a:r>
            <a:endParaRPr kumimoji="1" lang="en-US" altLang="ja-JP" dirty="0" smtClean="0">
              <a:latin typeface="+mj-ea"/>
              <a:ea typeface="+mj-ea"/>
            </a:endParaRPr>
          </a:p>
          <a:p>
            <a:r>
              <a:rPr lang="ja-JP" altLang="en-US" dirty="0" smtClean="0">
                <a:latin typeface="+mj-ea"/>
                <a:ea typeface="+mj-ea"/>
              </a:rPr>
              <a:t>＝</a:t>
            </a:r>
            <a:r>
              <a:rPr lang="ja-JP" altLang="en-US" dirty="0" err="1" smtClean="0">
                <a:latin typeface="+mj-ea"/>
                <a:ea typeface="+mj-ea"/>
              </a:rPr>
              <a:t>ｘ</a:t>
            </a:r>
            <a:r>
              <a:rPr lang="en-US" altLang="ja-JP" dirty="0" smtClean="0">
                <a:latin typeface="+mj-ea"/>
                <a:ea typeface="+mj-ea"/>
              </a:rPr>
              <a:t>+</a:t>
            </a:r>
            <a:r>
              <a:rPr lang="en-US" altLang="ja-JP" dirty="0" err="1" smtClean="0">
                <a:latin typeface="+mj-ea"/>
                <a:ea typeface="+mj-ea"/>
              </a:rPr>
              <a:t>xSize</a:t>
            </a:r>
            <a:r>
              <a:rPr lang="en-US" altLang="ja-JP" dirty="0" smtClean="0">
                <a:latin typeface="+mj-ea"/>
                <a:ea typeface="+mj-ea"/>
              </a:rPr>
              <a:t>-1</a:t>
            </a:r>
            <a:endParaRPr kumimoji="1" lang="ja-JP" altLang="en-US" dirty="0">
              <a:latin typeface="+mj-ea"/>
              <a:ea typeface="+mj-ea"/>
            </a:endParaRPr>
          </a:p>
        </p:txBody>
      </p:sp>
      <p:sp>
        <p:nvSpPr>
          <p:cNvPr id="51" name="テキスト ボックス 50"/>
          <p:cNvSpPr txBox="1"/>
          <p:nvPr/>
        </p:nvSpPr>
        <p:spPr>
          <a:xfrm>
            <a:off x="3965617" y="4787860"/>
            <a:ext cx="678391" cy="369332"/>
          </a:xfrm>
          <a:prstGeom prst="rect">
            <a:avLst/>
          </a:prstGeom>
          <a:noFill/>
        </p:spPr>
        <p:txBody>
          <a:bodyPr wrap="none" rtlCol="0">
            <a:spAutoFit/>
          </a:bodyPr>
          <a:lstStyle/>
          <a:p>
            <a:r>
              <a:rPr lang="ja-JP" altLang="en-US" dirty="0" smtClean="0">
                <a:latin typeface="+mj-ea"/>
                <a:ea typeface="+mj-ea"/>
              </a:rPr>
              <a:t>（</a:t>
            </a:r>
            <a:r>
              <a:rPr lang="en-US" altLang="ja-JP" dirty="0" err="1" smtClean="0">
                <a:latin typeface="+mj-ea"/>
                <a:ea typeface="+mj-ea"/>
              </a:rPr>
              <a:t>x,y</a:t>
            </a:r>
            <a:r>
              <a:rPr lang="ja-JP" altLang="en-US" dirty="0" smtClean="0">
                <a:latin typeface="+mj-ea"/>
                <a:ea typeface="+mj-ea"/>
              </a:rPr>
              <a:t>）</a:t>
            </a:r>
            <a:endParaRPr kumimoji="1" lang="ja-JP" altLang="en-US" dirty="0">
              <a:latin typeface="+mj-ea"/>
              <a:ea typeface="+mj-ea"/>
            </a:endParaRPr>
          </a:p>
        </p:txBody>
      </p:sp>
      <p:sp>
        <p:nvSpPr>
          <p:cNvPr id="52" name="楕円 51"/>
          <p:cNvSpPr>
            <a:spLocks noChangeAspect="1"/>
          </p:cNvSpPr>
          <p:nvPr/>
        </p:nvSpPr>
        <p:spPr bwMode="auto">
          <a:xfrm>
            <a:off x="4571176" y="4526704"/>
            <a:ext cx="108000" cy="108000"/>
          </a:xfrm>
          <a:prstGeom prst="ellipse">
            <a:avLst/>
          </a:prstGeom>
          <a:solidFill>
            <a:schemeClr val="tx1"/>
          </a:solidFill>
          <a:ln w="28575">
            <a:solidFill>
              <a:schemeClr val="tx1"/>
            </a:solidFill>
            <a:round/>
            <a:headEnd type="triangle" w="lg" len="lg"/>
            <a:tailEnd type="triangle" w="lg" len="lg"/>
          </a:ln>
          <a:extLst/>
        </p:spPr>
        <p:txBody>
          <a:bodyPr rtlCol="0" anchor="ctr"/>
          <a:lstStyle/>
          <a:p>
            <a:pPr algn="ctr"/>
            <a:endParaRPr kumimoji="1" lang="ja-JP" altLang="en-US"/>
          </a:p>
        </p:txBody>
      </p:sp>
      <p:sp>
        <p:nvSpPr>
          <p:cNvPr id="2" name="正方形/長方形 1"/>
          <p:cNvSpPr/>
          <p:nvPr/>
        </p:nvSpPr>
        <p:spPr bwMode="auto">
          <a:xfrm>
            <a:off x="4626376" y="4079056"/>
            <a:ext cx="225908" cy="216000"/>
          </a:xfrm>
          <a:prstGeom prst="rect">
            <a:avLst/>
          </a:prstGeom>
          <a:solidFill>
            <a:srgbClr val="FF99FF"/>
          </a:solidFill>
          <a:ln w="28575">
            <a:solidFill>
              <a:srgbClr val="FF0000"/>
            </a:solidFill>
            <a:round/>
            <a:headEnd type="triangle" w="lg" len="lg"/>
            <a:tailEnd type="triangle" w="lg" len="lg"/>
          </a:ln>
          <a:extLst/>
        </p:spPr>
        <p:txBody>
          <a:bodyPr rtlCol="0" anchor="ctr"/>
          <a:lstStyle/>
          <a:p>
            <a:pPr algn="ctr"/>
            <a:endParaRPr kumimoji="1" lang="ja-JP" altLang="en-US"/>
          </a:p>
        </p:txBody>
      </p:sp>
      <p:sp>
        <p:nvSpPr>
          <p:cNvPr id="3" name="テキスト ボックス 2"/>
          <p:cNvSpPr txBox="1"/>
          <p:nvPr/>
        </p:nvSpPr>
        <p:spPr>
          <a:xfrm>
            <a:off x="5436096" y="2780928"/>
            <a:ext cx="1495922" cy="369332"/>
          </a:xfrm>
          <a:prstGeom prst="rect">
            <a:avLst/>
          </a:prstGeom>
          <a:solidFill>
            <a:srgbClr val="FFFF00"/>
          </a:solidFill>
          <a:ln>
            <a:solidFill>
              <a:srgbClr val="FF0000"/>
            </a:solidFill>
          </a:ln>
        </p:spPr>
        <p:txBody>
          <a:bodyPr wrap="none" rtlCol="0">
            <a:spAutoFit/>
          </a:bodyPr>
          <a:lstStyle/>
          <a:p>
            <a:r>
              <a:rPr kumimoji="1" lang="ja-JP" altLang="en-US" dirty="0" smtClean="0"/>
              <a:t>ぶつかった！</a:t>
            </a:r>
            <a:endParaRPr kumimoji="1" lang="ja-JP" altLang="en-US" dirty="0"/>
          </a:p>
        </p:txBody>
      </p:sp>
      <p:cxnSp>
        <p:nvCxnSpPr>
          <p:cNvPr id="8" name="直線矢印コネクタ 7"/>
          <p:cNvCxnSpPr/>
          <p:nvPr/>
        </p:nvCxnSpPr>
        <p:spPr>
          <a:xfrm flipH="1">
            <a:off x="4716016" y="3149498"/>
            <a:ext cx="720080" cy="1037682"/>
          </a:xfrm>
          <a:prstGeom prst="straightConnector1">
            <a:avLst/>
          </a:prstGeom>
          <a:ln w="28575">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078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テキスト ボックス 4"/>
          <p:cNvSpPr txBox="1">
            <a:spLocks noChangeArrowheads="1"/>
          </p:cNvSpPr>
          <p:nvPr/>
        </p:nvSpPr>
        <p:spPr bwMode="auto">
          <a:xfrm>
            <a:off x="467544" y="272842"/>
            <a:ext cx="8214108" cy="646331"/>
          </a:xfrm>
          <a:prstGeom prst="rect">
            <a:avLst/>
          </a:prstGeom>
          <a:noFill/>
          <a:ln w="9525">
            <a:noFill/>
            <a:miter lim="800000"/>
            <a:headEnd/>
            <a:tailEnd/>
          </a:ln>
        </p:spPr>
        <p:txBody>
          <a:bodyPr wrap="none">
            <a:spAutoFit/>
          </a:bodyPr>
          <a:lstStyle/>
          <a:p>
            <a:r>
              <a:rPr lang="ja-JP" altLang="en-US" sz="3600" dirty="0" smtClean="0">
                <a:solidFill>
                  <a:schemeClr val="accent2"/>
                </a:solidFill>
                <a:latin typeface="+mj-ea"/>
                <a:ea typeface="+mj-ea"/>
              </a:rPr>
              <a:t>（１） 衝突判定機能の実装（</a:t>
            </a:r>
            <a:r>
              <a:rPr lang="en-US" altLang="ja-JP" sz="3600" dirty="0" err="1" smtClean="0">
                <a:solidFill>
                  <a:schemeClr val="accent2"/>
                </a:solidFill>
                <a:latin typeface="+mj-ea"/>
                <a:ea typeface="+mj-ea"/>
              </a:rPr>
              <a:t>Platform.java</a:t>
            </a:r>
            <a:r>
              <a:rPr lang="ja-JP" altLang="en-US" sz="3600" dirty="0" smtClean="0">
                <a:solidFill>
                  <a:schemeClr val="accent2"/>
                </a:solidFill>
                <a:latin typeface="+mj-ea"/>
                <a:ea typeface="+mj-ea"/>
              </a:rPr>
              <a:t>）</a:t>
            </a:r>
            <a:endParaRPr lang="ja-JP" altLang="en-US" sz="3600" dirty="0">
              <a:solidFill>
                <a:schemeClr val="accent2"/>
              </a:solidFill>
              <a:latin typeface="+mj-ea"/>
              <a:ea typeface="+mj-ea"/>
            </a:endParaRPr>
          </a:p>
        </p:txBody>
      </p:sp>
      <p:sp>
        <p:nvSpPr>
          <p:cNvPr id="7" name="タイトル 2"/>
          <p:cNvSpPr txBox="1">
            <a:spLocks/>
          </p:cNvSpPr>
          <p:nvPr/>
        </p:nvSpPr>
        <p:spPr bwMode="auto">
          <a:xfrm>
            <a:off x="251520" y="1484784"/>
            <a:ext cx="8640960" cy="288032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② ということで</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Platform</a:t>
            </a:r>
            <a:r>
              <a:rPr lang="ja-JP" altLang="en-US" sz="2000" dirty="0" smtClean="0">
                <a:solidFill>
                  <a:schemeClr val="tx1"/>
                </a:solidFill>
                <a:latin typeface="+mn-ea"/>
                <a:ea typeface="+mn-ea"/>
              </a:rPr>
              <a:t>クラス」に以下を追加しよう。</a:t>
            </a:r>
            <a:endParaRPr lang="en-US" altLang="ja-JP" sz="2000" dirty="0" smtClean="0">
              <a:solidFill>
                <a:schemeClr val="tx1"/>
              </a:solidFill>
              <a:latin typeface="+mn-ea"/>
              <a:ea typeface="+mn-ea"/>
            </a:endParaRPr>
          </a:p>
          <a:p>
            <a:pPr algn="l"/>
            <a:endParaRPr lang="en-US" altLang="ja-JP" sz="2000" dirty="0">
              <a:solidFill>
                <a:schemeClr val="tx1"/>
              </a:solidFill>
              <a:latin typeface="+mn-ea"/>
              <a:ea typeface="+mn-ea"/>
            </a:endParaRPr>
          </a:p>
          <a:p>
            <a:pPr algn="l"/>
            <a:r>
              <a:rPr lang="ja-JP" altLang="en-US" sz="2000" dirty="0" smtClean="0">
                <a:solidFill>
                  <a:schemeClr val="tx1"/>
                </a:solidFill>
                <a:latin typeface="+mn-ea"/>
                <a:ea typeface="+mn-ea"/>
              </a:rPr>
              <a:t>　　なおこのメソッドは、</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Platform</a:t>
            </a:r>
            <a:r>
              <a:rPr lang="ja-JP" altLang="en-US" sz="2000" dirty="0" smtClean="0">
                <a:solidFill>
                  <a:schemeClr val="tx1"/>
                </a:solidFill>
                <a:latin typeface="+mn-ea"/>
                <a:ea typeface="+mn-ea"/>
              </a:rPr>
              <a:t>クラス」が</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衝突判定を行うために使用する</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Platform</a:t>
            </a:r>
            <a:r>
              <a:rPr lang="ja-JP" altLang="en-US" sz="2000" dirty="0" smtClean="0">
                <a:solidFill>
                  <a:schemeClr val="tx1"/>
                </a:solidFill>
                <a:latin typeface="+mn-ea"/>
                <a:ea typeface="+mn-ea"/>
              </a:rPr>
              <a:t>クラス」専用のメソッドなので、</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アクセス修飾子を</a:t>
            </a:r>
            <a:r>
              <a:rPr lang="en-US" altLang="ja-JP" sz="2000" dirty="0" smtClean="0">
                <a:solidFill>
                  <a:schemeClr val="tx1"/>
                </a:solidFill>
                <a:latin typeface="+mn-ea"/>
                <a:ea typeface="+mn-ea"/>
              </a:rPr>
              <a:t>public</a:t>
            </a:r>
            <a:r>
              <a:rPr lang="ja-JP" altLang="en-US" sz="2000" dirty="0" smtClean="0">
                <a:solidFill>
                  <a:schemeClr val="tx1"/>
                </a:solidFill>
                <a:latin typeface="+mn-ea"/>
                <a:ea typeface="+mn-ea"/>
              </a:rPr>
              <a:t>ではなく</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private</a:t>
            </a:r>
            <a:r>
              <a:rPr lang="ja-JP" altLang="en-US" sz="2000" dirty="0" smtClean="0">
                <a:solidFill>
                  <a:schemeClr val="tx1"/>
                </a:solidFill>
                <a:latin typeface="+mn-ea"/>
                <a:ea typeface="+mn-ea"/>
              </a:rPr>
              <a:t>にしてある。</a:t>
            </a:r>
            <a:endParaRPr lang="en-US" altLang="ja-JP" sz="2000" dirty="0" smtClean="0">
              <a:solidFill>
                <a:schemeClr val="tx1"/>
              </a:solidFill>
              <a:latin typeface="+mn-ea"/>
              <a:ea typeface="+mn-ea"/>
            </a:endParaRPr>
          </a:p>
        </p:txBody>
      </p:sp>
      <p:pic>
        <p:nvPicPr>
          <p:cNvPr id="6" name="図 5"/>
          <p:cNvPicPr>
            <a:picLocks noChangeAspect="1"/>
          </p:cNvPicPr>
          <p:nvPr/>
        </p:nvPicPr>
        <p:blipFill rotWithShape="1">
          <a:blip r:embed="rId2"/>
          <a:srcRect l="16084" t="11008" r="4834" b="6774"/>
          <a:stretch/>
        </p:blipFill>
        <p:spPr>
          <a:xfrm>
            <a:off x="4644007" y="1628800"/>
            <a:ext cx="4248473" cy="5040560"/>
          </a:xfrm>
          <a:prstGeom prst="rect">
            <a:avLst/>
          </a:prstGeom>
          <a:ln>
            <a:solidFill>
              <a:srgbClr val="FF0000"/>
            </a:solidFill>
          </a:ln>
        </p:spPr>
      </p:pic>
    </p:spTree>
    <p:extLst>
      <p:ext uri="{BB962C8B-B14F-4D97-AF65-F5344CB8AC3E}">
        <p14:creationId xmlns:p14="http://schemas.microsoft.com/office/powerpoint/2010/main" val="1229157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251520" y="4005064"/>
            <a:ext cx="8640960" cy="2304256"/>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次に、連携する相手を覚えておくための変数を用意しよう。</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知らない人と連携することはできない。</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連携するためには、連携する相手を覚えておく必要がある。</a:t>
            </a:r>
            <a:endParaRPr lang="en-US" altLang="ja-JP" sz="2000" dirty="0" smtClean="0">
              <a:solidFill>
                <a:schemeClr val="tx1"/>
              </a:solidFill>
              <a:latin typeface="+mn-ea"/>
              <a:ea typeface="+mn-ea"/>
            </a:endParaRPr>
          </a:p>
          <a:p>
            <a:pPr algn="l"/>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この場合の連携相手は「</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」なので、</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」を格納するための属性を追加しよう。</a:t>
            </a:r>
            <a:endParaRPr lang="en-US" altLang="ja-JP" sz="2000" dirty="0">
              <a:solidFill>
                <a:schemeClr val="tx1"/>
              </a:solidFill>
              <a:latin typeface="+mn-ea"/>
              <a:ea typeface="+mn-ea"/>
            </a:endParaRPr>
          </a:p>
        </p:txBody>
      </p:sp>
      <p:sp>
        <p:nvSpPr>
          <p:cNvPr id="4" name="タイトル 2"/>
          <p:cNvSpPr txBox="1">
            <a:spLocks/>
          </p:cNvSpPr>
          <p:nvPr/>
        </p:nvSpPr>
        <p:spPr bwMode="auto">
          <a:xfrm>
            <a:off x="251520" y="1772816"/>
            <a:ext cx="8640960" cy="1512168"/>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en-US" altLang="ja-JP" sz="1800" dirty="0" smtClean="0">
                <a:solidFill>
                  <a:schemeClr val="tx1"/>
                </a:solidFill>
                <a:latin typeface="+mn-ea"/>
                <a:ea typeface="+mn-ea"/>
              </a:rPr>
              <a:t>(</a:t>
            </a:r>
            <a:r>
              <a:rPr lang="en-US" altLang="ja-JP" sz="1800" dirty="0" err="1" smtClean="0">
                <a:solidFill>
                  <a:schemeClr val="tx1"/>
                </a:solidFill>
                <a:latin typeface="+mn-ea"/>
                <a:ea typeface="+mn-ea"/>
              </a:rPr>
              <a:t>i</a:t>
            </a:r>
            <a:r>
              <a:rPr lang="en-US" altLang="ja-JP" sz="1800" dirty="0" smtClean="0">
                <a:solidFill>
                  <a:schemeClr val="tx1"/>
                </a:solidFill>
                <a:latin typeface="+mn-ea"/>
                <a:ea typeface="+mn-ea"/>
              </a:rPr>
              <a:t>)</a:t>
            </a:r>
            <a:r>
              <a:rPr lang="ja-JP" altLang="en-US" sz="1800" dirty="0" smtClean="0">
                <a:solidFill>
                  <a:schemeClr val="tx1"/>
                </a:solidFill>
                <a:latin typeface="+mn-ea"/>
                <a:ea typeface="+mn-ea"/>
              </a:rPr>
              <a:t> 衝突判定機能の実装</a:t>
            </a:r>
            <a:endParaRPr lang="en-US" altLang="ja-JP" sz="1800" dirty="0" smtClean="0">
              <a:solidFill>
                <a:schemeClr val="tx1"/>
              </a:solidFill>
              <a:latin typeface="+mn-ea"/>
              <a:ea typeface="+mn-ea"/>
            </a:endParaRPr>
          </a:p>
          <a:p>
            <a:pPr algn="l"/>
            <a:r>
              <a:rPr lang="en-US" altLang="ja-JP" sz="1800" b="1" dirty="0" smtClean="0">
                <a:solidFill>
                  <a:srgbClr val="FF0000"/>
                </a:solidFill>
                <a:latin typeface="+mn-ea"/>
                <a:ea typeface="+mn-ea"/>
              </a:rPr>
              <a:t>(ii)</a:t>
            </a:r>
            <a:r>
              <a:rPr lang="ja-JP" altLang="en-US" sz="1800" b="1" dirty="0" smtClean="0">
                <a:solidFill>
                  <a:srgbClr val="FF0000"/>
                </a:solidFill>
                <a:latin typeface="+mn-ea"/>
                <a:ea typeface="+mn-ea"/>
              </a:rPr>
              <a:t> 連携する相手（この場合は「</a:t>
            </a:r>
            <a:r>
              <a:rPr lang="en-US" altLang="ja-JP" sz="1800" b="1" dirty="0" smtClean="0">
                <a:solidFill>
                  <a:srgbClr val="FF0000"/>
                </a:solidFill>
                <a:latin typeface="+mn-ea"/>
                <a:ea typeface="+mn-ea"/>
              </a:rPr>
              <a:t>Player</a:t>
            </a:r>
            <a:r>
              <a:rPr lang="ja-JP" altLang="en-US" sz="1800" b="1" dirty="0" smtClean="0">
                <a:solidFill>
                  <a:srgbClr val="FF0000"/>
                </a:solidFill>
                <a:latin typeface="+mn-ea"/>
                <a:ea typeface="+mn-ea"/>
              </a:rPr>
              <a:t>」）を覚えておくための属性の追加</a:t>
            </a:r>
            <a:endParaRPr lang="en-US" altLang="ja-JP" sz="1800" b="1" dirty="0" smtClean="0">
              <a:solidFill>
                <a:srgbClr val="FF0000"/>
              </a:solidFill>
              <a:latin typeface="+mn-ea"/>
              <a:ea typeface="+mn-ea"/>
            </a:endParaRPr>
          </a:p>
          <a:p>
            <a:pPr algn="l"/>
            <a:r>
              <a:rPr lang="en-US" altLang="ja-JP" sz="1800" dirty="0" smtClean="0">
                <a:solidFill>
                  <a:schemeClr val="tx1"/>
                </a:solidFill>
                <a:latin typeface="+mn-ea"/>
                <a:ea typeface="+mn-ea"/>
              </a:rPr>
              <a:t>(iii)</a:t>
            </a:r>
            <a:r>
              <a:rPr lang="ja-JP" altLang="en-US" sz="1800" dirty="0" smtClean="0">
                <a:solidFill>
                  <a:schemeClr val="tx1"/>
                </a:solidFill>
                <a:latin typeface="+mn-ea"/>
                <a:ea typeface="+mn-ea"/>
              </a:rPr>
              <a:t> 連携する相手（この場合は「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」）を覚えるためのメソッドの追加</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(iv) </a:t>
            </a:r>
            <a:r>
              <a:rPr lang="ja-JP" altLang="en-US" sz="1800" dirty="0" smtClean="0">
                <a:solidFill>
                  <a:schemeClr val="tx1"/>
                </a:solidFill>
                <a:latin typeface="+mn-ea"/>
                <a:ea typeface="+mn-ea"/>
              </a:rPr>
              <a:t>連携処理の実装（この場合は「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」と衝突していたら「</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」をジャンプさせる）</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a:t>
            </a:r>
            <a:r>
              <a:rPr lang="en-US" altLang="ja-JP" sz="1800" dirty="0">
                <a:solidFill>
                  <a:schemeClr val="tx1"/>
                </a:solidFill>
                <a:latin typeface="+mn-ea"/>
                <a:ea typeface="+mn-ea"/>
              </a:rPr>
              <a:t>v) </a:t>
            </a:r>
            <a:r>
              <a:rPr lang="ja-JP" altLang="en-US" sz="1800" dirty="0">
                <a:solidFill>
                  <a:schemeClr val="tx1"/>
                </a:solidFill>
                <a:latin typeface="+mn-ea"/>
                <a:ea typeface="+mn-ea"/>
              </a:rPr>
              <a:t>実際に、連携する相手</a:t>
            </a:r>
            <a:r>
              <a:rPr lang="ja-JP" altLang="en-US" sz="1800" dirty="0" smtClean="0">
                <a:solidFill>
                  <a:schemeClr val="tx1"/>
                </a:solidFill>
                <a:latin typeface="+mn-ea"/>
                <a:ea typeface="+mn-ea"/>
              </a:rPr>
              <a:t>を結びつける。</a:t>
            </a:r>
            <a:endParaRPr lang="ja-JP" altLang="en-US" sz="1800" dirty="0">
              <a:solidFill>
                <a:schemeClr val="tx1"/>
              </a:solidFill>
              <a:latin typeface="+mn-ea"/>
              <a:ea typeface="+mn-ea"/>
            </a:endParaRPr>
          </a:p>
          <a:p>
            <a:pPr algn="l"/>
            <a:endParaRPr lang="en-US" altLang="ja-JP" sz="1800" dirty="0" smtClean="0">
              <a:solidFill>
                <a:schemeClr val="tx1"/>
              </a:solidFill>
              <a:latin typeface="+mn-ea"/>
              <a:ea typeface="+mn-ea"/>
            </a:endParaRPr>
          </a:p>
          <a:p>
            <a:pPr algn="l"/>
            <a:endParaRPr lang="en-US" altLang="ja-JP" sz="1800" dirty="0" smtClean="0">
              <a:solidFill>
                <a:schemeClr val="tx1"/>
              </a:solidFill>
              <a:latin typeface="+mn-ea"/>
              <a:ea typeface="+mn-ea"/>
            </a:endParaRPr>
          </a:p>
        </p:txBody>
      </p:sp>
      <p:sp>
        <p:nvSpPr>
          <p:cNvPr id="5" name="タイトル 2"/>
          <p:cNvSpPr txBox="1">
            <a:spLocks/>
          </p:cNvSpPr>
          <p:nvPr/>
        </p:nvSpPr>
        <p:spPr bwMode="auto">
          <a:xfrm>
            <a:off x="251520" y="1412776"/>
            <a:ext cx="8640960" cy="360040"/>
          </a:xfrm>
          <a:prstGeom prst="rect">
            <a:avLst/>
          </a:prstGeom>
          <a:solidFill>
            <a:srgbClr val="99FF99"/>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r>
              <a:rPr lang="ja-JP" altLang="en-US" sz="1800" b="1" dirty="0" smtClean="0">
                <a:solidFill>
                  <a:schemeClr val="tx1"/>
                </a:solidFill>
                <a:latin typeface="+mn-ea"/>
                <a:ea typeface="+mn-ea"/>
              </a:rPr>
              <a:t>実装手順</a:t>
            </a:r>
            <a:endParaRPr lang="en-US" altLang="ja-JP" sz="1800" b="1" dirty="0" smtClean="0">
              <a:solidFill>
                <a:schemeClr val="tx1"/>
              </a:solidFill>
              <a:latin typeface="+mn-ea"/>
              <a:ea typeface="+mn-ea"/>
            </a:endParaRPr>
          </a:p>
        </p:txBody>
      </p:sp>
      <p:sp>
        <p:nvSpPr>
          <p:cNvPr id="6" name="テキスト ボックス 4"/>
          <p:cNvSpPr txBox="1">
            <a:spLocks noChangeArrowheads="1"/>
          </p:cNvSpPr>
          <p:nvPr/>
        </p:nvSpPr>
        <p:spPr bwMode="auto">
          <a:xfrm>
            <a:off x="731504" y="272842"/>
            <a:ext cx="7693132" cy="954107"/>
          </a:xfrm>
          <a:prstGeom prst="rect">
            <a:avLst/>
          </a:prstGeom>
          <a:noFill/>
          <a:ln w="9525">
            <a:noFill/>
            <a:miter lim="800000"/>
            <a:headEnd/>
            <a:tailEnd/>
          </a:ln>
        </p:spPr>
        <p:txBody>
          <a:bodyPr wrap="none">
            <a:spAutoFit/>
          </a:bodyPr>
          <a:lstStyle/>
          <a:p>
            <a:r>
              <a:rPr lang="ja-JP" altLang="en-US" sz="2800" dirty="0" smtClean="0">
                <a:solidFill>
                  <a:schemeClr val="accent2"/>
                </a:solidFill>
                <a:latin typeface="+mj-ea"/>
                <a:ea typeface="+mj-ea"/>
              </a:rPr>
              <a:t>（２） 連携する相手を覚えておくための属性の追加</a:t>
            </a:r>
            <a:endParaRPr lang="en-US" altLang="ja-JP" sz="2800" dirty="0" smtClean="0">
              <a:solidFill>
                <a:schemeClr val="accent2"/>
              </a:solidFill>
              <a:latin typeface="+mj-ea"/>
              <a:ea typeface="+mj-ea"/>
            </a:endParaRPr>
          </a:p>
          <a:p>
            <a:pPr algn="r"/>
            <a:r>
              <a:rPr lang="ja-JP" altLang="en-US" sz="2800" dirty="0" smtClean="0">
                <a:solidFill>
                  <a:schemeClr val="accent2"/>
                </a:solidFill>
                <a:latin typeface="+mj-ea"/>
                <a:ea typeface="+mj-ea"/>
              </a:rPr>
              <a:t>（</a:t>
            </a:r>
            <a:r>
              <a:rPr lang="en-US" altLang="ja-JP" sz="2800" dirty="0" err="1" smtClean="0">
                <a:solidFill>
                  <a:schemeClr val="accent2"/>
                </a:solidFill>
                <a:latin typeface="+mj-ea"/>
                <a:ea typeface="+mj-ea"/>
              </a:rPr>
              <a:t>Platform.java</a:t>
            </a:r>
            <a:r>
              <a:rPr lang="ja-JP" altLang="en-US" sz="2800" dirty="0" smtClean="0">
                <a:solidFill>
                  <a:schemeClr val="accent2"/>
                </a:solidFill>
                <a:latin typeface="+mj-ea"/>
                <a:ea typeface="+mj-ea"/>
              </a:rPr>
              <a:t>）</a:t>
            </a:r>
            <a:endParaRPr lang="ja-JP" altLang="en-US" sz="2800" dirty="0">
              <a:solidFill>
                <a:schemeClr val="accent2"/>
              </a:solidFill>
              <a:latin typeface="+mj-ea"/>
              <a:ea typeface="+mj-ea"/>
            </a:endParaRPr>
          </a:p>
        </p:txBody>
      </p:sp>
    </p:spTree>
    <p:extLst>
      <p:ext uri="{BB962C8B-B14F-4D97-AF65-F5344CB8AC3E}">
        <p14:creationId xmlns:p14="http://schemas.microsoft.com/office/powerpoint/2010/main" val="4174667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solidFill>
            <a:srgbClr val="0000FF"/>
          </a:solidFill>
          <a:ln>
            <a:solidFill>
              <a:srgbClr val="00FFFF"/>
            </a:solidFill>
          </a:ln>
        </p:spPr>
        <p:txBody>
          <a:bodyPr/>
          <a:lstStyle/>
          <a:p>
            <a:pPr>
              <a:defRPr/>
            </a:pPr>
            <a:r>
              <a:rPr lang="ja-JP" altLang="en-US" sz="3200" dirty="0" smtClean="0">
                <a:solidFill>
                  <a:srgbClr val="FFFF00"/>
                </a:solidFill>
              </a:rPr>
              <a:t>何</a:t>
            </a:r>
            <a:r>
              <a:rPr lang="ja-JP" altLang="en-US" sz="3200" dirty="0">
                <a:solidFill>
                  <a:srgbClr val="FFFF00"/>
                </a:solidFill>
              </a:rPr>
              <a:t>のため</a:t>
            </a:r>
            <a:r>
              <a:rPr lang="ja-JP" altLang="en-US" sz="3200" dirty="0" smtClean="0">
                <a:solidFill>
                  <a:srgbClr val="FFFF00"/>
                </a:solidFill>
              </a:rPr>
              <a:t>にソフトウェアを</a:t>
            </a:r>
            <a:r>
              <a:rPr lang="ja-JP" altLang="en-US" sz="3200" dirty="0">
                <a:solidFill>
                  <a:srgbClr val="FFFF00"/>
                </a:solidFill>
              </a:rPr>
              <a:t>作るのか？</a:t>
            </a:r>
          </a:p>
        </p:txBody>
      </p:sp>
      <p:sp>
        <p:nvSpPr>
          <p:cNvPr id="5" name="テキスト ボックス 4"/>
          <p:cNvSpPr txBox="1">
            <a:spLocks noChangeArrowheads="1"/>
          </p:cNvSpPr>
          <p:nvPr/>
        </p:nvSpPr>
        <p:spPr bwMode="auto">
          <a:xfrm>
            <a:off x="359235" y="1600519"/>
            <a:ext cx="8408071" cy="523220"/>
          </a:xfrm>
          <a:prstGeom prst="rect">
            <a:avLst/>
          </a:prstGeom>
          <a:solidFill>
            <a:schemeClr val="bg1"/>
          </a:solidFill>
          <a:ln>
            <a:solidFill>
              <a:srgbClr val="0000FF"/>
            </a:solidFill>
          </a:ln>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r>
              <a:rPr lang="ja-JP" altLang="en-US" sz="2800" dirty="0" smtClean="0"/>
              <a:t>対象世界</a:t>
            </a:r>
            <a:r>
              <a:rPr lang="ja-JP" altLang="en-US" sz="2800" dirty="0"/>
              <a:t>（現実世界、仮想世界）</a:t>
            </a:r>
            <a:r>
              <a:rPr lang="ja-JP" altLang="en-US" sz="2800" dirty="0" smtClean="0"/>
              <a:t>と相互</a:t>
            </a:r>
            <a:r>
              <a:rPr lang="ja-JP" altLang="en-US" sz="2800" dirty="0"/>
              <a:t>作用を行うため</a:t>
            </a:r>
          </a:p>
        </p:txBody>
      </p:sp>
      <p:sp>
        <p:nvSpPr>
          <p:cNvPr id="6" name="テキスト ボックス 5"/>
          <p:cNvSpPr txBox="1">
            <a:spLocks noChangeArrowheads="1"/>
          </p:cNvSpPr>
          <p:nvPr/>
        </p:nvSpPr>
        <p:spPr bwMode="auto">
          <a:xfrm>
            <a:off x="2917853" y="2176583"/>
            <a:ext cx="330090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2800" dirty="0"/>
              <a:t>対象世界を制御する</a:t>
            </a:r>
            <a:endParaRPr lang="en-US" altLang="ja-JP" sz="2800" dirty="0"/>
          </a:p>
          <a:p>
            <a:pPr eaLnBrk="1" hangingPunct="1"/>
            <a:r>
              <a:rPr lang="ja-JP" altLang="en-US" sz="2800" dirty="0"/>
              <a:t>対象世界を観察する</a:t>
            </a:r>
          </a:p>
        </p:txBody>
      </p:sp>
      <p:sp>
        <p:nvSpPr>
          <p:cNvPr id="8" name="角丸四角形 7"/>
          <p:cNvSpPr/>
          <p:nvPr/>
        </p:nvSpPr>
        <p:spPr>
          <a:xfrm>
            <a:off x="2071670" y="3659280"/>
            <a:ext cx="4357719" cy="1643063"/>
          </a:xfrm>
          <a:prstGeom prst="roundRect">
            <a:avLst/>
          </a:prstGeom>
          <a:solidFill>
            <a:schemeClr val="bg1"/>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pic>
        <p:nvPicPr>
          <p:cNvPr id="9" name="Picture 2" descr="C:\Program Files\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986311"/>
            <a:ext cx="123507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雲 9"/>
          <p:cNvSpPr/>
          <p:nvPr/>
        </p:nvSpPr>
        <p:spPr>
          <a:xfrm>
            <a:off x="6923088" y="3873599"/>
            <a:ext cx="1935162" cy="1571625"/>
          </a:xfrm>
          <a:prstGeom prst="cloud">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12" name="テキスト ボックス 7"/>
          <p:cNvSpPr txBox="1">
            <a:spLocks noChangeArrowheads="1"/>
          </p:cNvSpPr>
          <p:nvPr/>
        </p:nvSpPr>
        <p:spPr bwMode="auto">
          <a:xfrm>
            <a:off x="7234238" y="4016474"/>
            <a:ext cx="1403350" cy="1187450"/>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2400"/>
              <a:t>現実世界</a:t>
            </a:r>
            <a:endParaRPr lang="en-US" altLang="ja-JP" sz="2400"/>
          </a:p>
          <a:p>
            <a:pPr eaLnBrk="1" hangingPunct="1"/>
            <a:r>
              <a:rPr lang="en-US" altLang="ja-JP" sz="2400"/>
              <a:t>or</a:t>
            </a:r>
          </a:p>
          <a:p>
            <a:pPr eaLnBrk="1" hangingPunct="1"/>
            <a:r>
              <a:rPr lang="ja-JP" altLang="en-US" sz="2400"/>
              <a:t>仮想世界</a:t>
            </a:r>
          </a:p>
        </p:txBody>
      </p:sp>
      <p:sp>
        <p:nvSpPr>
          <p:cNvPr id="13" name="角丸四角形 12"/>
          <p:cNvSpPr/>
          <p:nvPr/>
        </p:nvSpPr>
        <p:spPr>
          <a:xfrm>
            <a:off x="4400550" y="4059336"/>
            <a:ext cx="1443038" cy="928688"/>
          </a:xfrm>
          <a:prstGeom prst="roundRect">
            <a:avLst/>
          </a:prstGeom>
          <a:solidFill>
            <a:srgbClr val="00FF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4" name="テキスト ボックス 9"/>
          <p:cNvSpPr txBox="1">
            <a:spLocks noChangeArrowheads="1"/>
          </p:cNvSpPr>
          <p:nvPr/>
        </p:nvSpPr>
        <p:spPr bwMode="auto">
          <a:xfrm>
            <a:off x="4532313" y="4292699"/>
            <a:ext cx="1200150" cy="519112"/>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r>
              <a:rPr lang="ja-JP" altLang="en-US" sz="2800">
                <a:solidFill>
                  <a:srgbClr val="FF0000"/>
                </a:solidFill>
              </a:rPr>
              <a:t>モデル</a:t>
            </a:r>
          </a:p>
        </p:txBody>
      </p:sp>
      <p:sp>
        <p:nvSpPr>
          <p:cNvPr id="15" name="テキスト ボックス 11"/>
          <p:cNvSpPr txBox="1">
            <a:spLocks noChangeArrowheads="1"/>
          </p:cNvSpPr>
          <p:nvPr/>
        </p:nvSpPr>
        <p:spPr bwMode="auto">
          <a:xfrm>
            <a:off x="214313" y="3516411"/>
            <a:ext cx="1404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r>
              <a:rPr lang="ja-JP" altLang="en-US" sz="2800" b="1"/>
              <a:t>ユーザ</a:t>
            </a:r>
          </a:p>
        </p:txBody>
      </p:sp>
      <p:sp>
        <p:nvSpPr>
          <p:cNvPr id="16" name="角丸四角形 15"/>
          <p:cNvSpPr/>
          <p:nvPr/>
        </p:nvSpPr>
        <p:spPr>
          <a:xfrm>
            <a:off x="2600325" y="4045049"/>
            <a:ext cx="914400" cy="914400"/>
          </a:xfrm>
          <a:prstGeom prst="roundRect">
            <a:avLst/>
          </a:prstGeom>
          <a:solidFill>
            <a:srgbClr val="00FF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7" name="テキスト ボックス 13"/>
          <p:cNvSpPr txBox="1">
            <a:spLocks noChangeArrowheads="1"/>
          </p:cNvSpPr>
          <p:nvPr/>
        </p:nvSpPr>
        <p:spPr bwMode="auto">
          <a:xfrm>
            <a:off x="2770188" y="4273649"/>
            <a:ext cx="539750" cy="519112"/>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l" eaLnBrk="1" hangingPunct="1"/>
            <a:r>
              <a:rPr lang="en-US" altLang="ja-JP" sz="2800">
                <a:solidFill>
                  <a:srgbClr val="FF0000"/>
                </a:solidFill>
              </a:rPr>
              <a:t>UI</a:t>
            </a:r>
            <a:endParaRPr lang="ja-JP" altLang="en-US" sz="2800">
              <a:solidFill>
                <a:srgbClr val="FF0000"/>
              </a:solidFill>
            </a:endParaRPr>
          </a:p>
        </p:txBody>
      </p:sp>
      <p:sp>
        <p:nvSpPr>
          <p:cNvPr id="18" name="左右矢印 17"/>
          <p:cNvSpPr/>
          <p:nvPr/>
        </p:nvSpPr>
        <p:spPr>
          <a:xfrm>
            <a:off x="1714500" y="4246661"/>
            <a:ext cx="785813" cy="484188"/>
          </a:xfrm>
          <a:prstGeom prst="leftRightArrow">
            <a:avLst/>
          </a:prstGeom>
          <a:solidFill>
            <a:schemeClr val="bg1"/>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9" name="左右矢印 18"/>
          <p:cNvSpPr/>
          <p:nvPr/>
        </p:nvSpPr>
        <p:spPr>
          <a:xfrm>
            <a:off x="3585710" y="4230786"/>
            <a:ext cx="728662" cy="484188"/>
          </a:xfrm>
          <a:prstGeom prst="leftRightArrow">
            <a:avLst/>
          </a:prstGeom>
          <a:solidFill>
            <a:schemeClr val="bg1"/>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20" name="左右矢印 19"/>
          <p:cNvSpPr/>
          <p:nvPr/>
        </p:nvSpPr>
        <p:spPr>
          <a:xfrm>
            <a:off x="5929313" y="4230786"/>
            <a:ext cx="928687" cy="484188"/>
          </a:xfrm>
          <a:prstGeom prst="leftRightArrow">
            <a:avLst/>
          </a:prstGeom>
          <a:solidFill>
            <a:schemeClr val="bg1"/>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21" name="テキスト ボックス 20"/>
          <p:cNvSpPr txBox="1"/>
          <p:nvPr/>
        </p:nvSpPr>
        <p:spPr>
          <a:xfrm>
            <a:off x="2828912" y="3278932"/>
            <a:ext cx="2857520" cy="523220"/>
          </a:xfrm>
          <a:prstGeom prst="rect">
            <a:avLst/>
          </a:prstGeom>
          <a:solidFill>
            <a:srgbClr val="FFFF00"/>
          </a:solidFill>
          <a:ln>
            <a:solidFill>
              <a:srgbClr val="0000FF"/>
            </a:solidFill>
          </a:ln>
        </p:spPr>
        <p:style>
          <a:lnRef idx="0">
            <a:schemeClr val="accent2"/>
          </a:lnRef>
          <a:fillRef idx="3">
            <a:schemeClr val="accent2"/>
          </a:fillRef>
          <a:effectRef idx="3">
            <a:schemeClr val="accent2"/>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ja-JP" altLang="en-US" sz="2800" b="1" dirty="0">
                <a:ln w="50800">
                  <a:solidFill>
                    <a:srgbClr val="FF0000"/>
                  </a:solidFill>
                </a:ln>
                <a:solidFill>
                  <a:schemeClr val="bg1">
                    <a:shade val="50000"/>
                  </a:schemeClr>
                </a:solidFill>
              </a:rPr>
              <a:t>ソフトウェア</a:t>
            </a:r>
          </a:p>
        </p:txBody>
      </p:sp>
      <p:sp>
        <p:nvSpPr>
          <p:cNvPr id="22" name="Text Box 28"/>
          <p:cNvSpPr txBox="1">
            <a:spLocks noChangeArrowheads="1"/>
          </p:cNvSpPr>
          <p:nvPr/>
        </p:nvSpPr>
        <p:spPr bwMode="auto">
          <a:xfrm>
            <a:off x="7062788" y="5586437"/>
            <a:ext cx="1685925" cy="650875"/>
          </a:xfrm>
          <a:prstGeom prst="rect">
            <a:avLst/>
          </a:prstGeom>
          <a:solidFill>
            <a:srgbClr val="FFC000"/>
          </a:solidFill>
          <a:ln w="9525">
            <a:solidFill>
              <a:srgbClr val="0000FF"/>
            </a:solidFill>
            <a:miter lim="800000"/>
            <a:headEnd/>
            <a:tailEnd/>
          </a:ln>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r>
              <a:rPr lang="ja-JP" altLang="en-US" b="1" dirty="0"/>
              <a:t>本当の</a:t>
            </a:r>
            <a:br>
              <a:rPr lang="ja-JP" altLang="en-US" b="1" dirty="0"/>
            </a:br>
            <a:r>
              <a:rPr lang="ja-JP" altLang="en-US" b="1" dirty="0" smtClean="0"/>
              <a:t>世界</a:t>
            </a:r>
            <a:endParaRPr lang="ja-JP" altLang="en-US" b="1" dirty="0"/>
          </a:p>
        </p:txBody>
      </p:sp>
      <p:sp>
        <p:nvSpPr>
          <p:cNvPr id="23" name="Text Box 29"/>
          <p:cNvSpPr txBox="1">
            <a:spLocks noChangeArrowheads="1"/>
          </p:cNvSpPr>
          <p:nvPr/>
        </p:nvSpPr>
        <p:spPr bwMode="auto">
          <a:xfrm>
            <a:off x="4330700" y="5586437"/>
            <a:ext cx="1698625" cy="650875"/>
          </a:xfrm>
          <a:prstGeom prst="rect">
            <a:avLst/>
          </a:prstGeom>
          <a:solidFill>
            <a:srgbClr val="FFC000"/>
          </a:solidFill>
          <a:ln w="9525">
            <a:solidFill>
              <a:srgbClr val="0000FF"/>
            </a:solidFill>
            <a:miter lim="800000"/>
            <a:headEnd/>
            <a:tailEnd/>
          </a:ln>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r>
              <a:rPr lang="ja-JP" altLang="en-US" b="1" dirty="0"/>
              <a:t>モデル化された</a:t>
            </a:r>
          </a:p>
          <a:p>
            <a:pPr algn="ctr" eaLnBrk="1" hangingPunct="1"/>
            <a:r>
              <a:rPr lang="ja-JP" altLang="en-US" b="1" dirty="0" smtClean="0"/>
              <a:t>世界</a:t>
            </a:r>
            <a:endParaRPr lang="ja-JP" altLang="en-US" b="1" dirty="0"/>
          </a:p>
        </p:txBody>
      </p:sp>
      <p:sp>
        <p:nvSpPr>
          <p:cNvPr id="24" name="Text Box 30"/>
          <p:cNvSpPr txBox="1">
            <a:spLocks noChangeArrowheads="1"/>
          </p:cNvSpPr>
          <p:nvPr/>
        </p:nvSpPr>
        <p:spPr bwMode="auto">
          <a:xfrm>
            <a:off x="2192338" y="5586437"/>
            <a:ext cx="1549400" cy="650875"/>
          </a:xfrm>
          <a:prstGeom prst="rect">
            <a:avLst/>
          </a:prstGeom>
          <a:solidFill>
            <a:srgbClr val="FFC000"/>
          </a:solidFill>
          <a:ln w="9525">
            <a:solidFill>
              <a:srgbClr val="0000FF"/>
            </a:solidFill>
            <a:miter lim="800000"/>
            <a:headEnd/>
            <a:tailEnd/>
          </a:ln>
        </p:spPr>
        <p:txBody>
          <a:bodyPr wrap="non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r>
              <a:rPr lang="ja-JP" altLang="en-US" b="1" dirty="0"/>
              <a:t>ユーザが見る</a:t>
            </a:r>
          </a:p>
          <a:p>
            <a:pPr algn="ctr" eaLnBrk="1" hangingPunct="1"/>
            <a:r>
              <a:rPr lang="ja-JP" altLang="en-US" b="1" dirty="0" smtClean="0"/>
              <a:t>世界</a:t>
            </a:r>
            <a:endParaRPr lang="ja-JP" altLang="en-US" b="1" dirty="0"/>
          </a:p>
        </p:txBody>
      </p:sp>
    </p:spTree>
    <p:extLst>
      <p:ext uri="{BB962C8B-B14F-4D97-AF65-F5344CB8AC3E}">
        <p14:creationId xmlns:p14="http://schemas.microsoft.com/office/powerpoint/2010/main" val="651387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251520" y="1484784"/>
            <a:ext cx="8640960" cy="324036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② というわけで「</a:t>
            </a:r>
            <a:r>
              <a:rPr lang="en-US" altLang="ja-JP" sz="2000" dirty="0" err="1" smtClean="0">
                <a:solidFill>
                  <a:schemeClr val="tx1"/>
                </a:solidFill>
                <a:latin typeface="+mn-ea"/>
                <a:ea typeface="+mn-ea"/>
              </a:rPr>
              <a:t>Platform.java</a:t>
            </a:r>
            <a:r>
              <a:rPr lang="ja-JP" altLang="en-US" sz="2000" dirty="0" smtClean="0">
                <a:solidFill>
                  <a:schemeClr val="tx1"/>
                </a:solidFill>
                <a:latin typeface="+mn-ea"/>
                <a:ea typeface="+mn-ea"/>
              </a:rPr>
              <a:t>」に以下を追加しよう。</a:t>
            </a:r>
            <a:endParaRPr lang="en-US" altLang="ja-JP" sz="2000" dirty="0" smtClean="0">
              <a:solidFill>
                <a:schemeClr val="tx1"/>
              </a:solidFill>
              <a:latin typeface="+mn-ea"/>
              <a:ea typeface="+mn-ea"/>
            </a:endParaRPr>
          </a:p>
          <a:p>
            <a:pPr algn="l"/>
            <a:endParaRPr lang="ja-JP" altLang="en-US" sz="2000" dirty="0" smtClean="0">
              <a:solidFill>
                <a:schemeClr val="tx1"/>
              </a:solidFill>
              <a:latin typeface="+mn-ea"/>
              <a:ea typeface="+mn-ea"/>
            </a:endParaRPr>
          </a:p>
          <a:p>
            <a:pPr algn="l"/>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Platform</a:t>
            </a:r>
            <a:r>
              <a:rPr lang="ja-JP" altLang="en-US" sz="2000" dirty="0" smtClean="0">
                <a:solidFill>
                  <a:schemeClr val="tx1"/>
                </a:solidFill>
                <a:latin typeface="+mn-ea"/>
                <a:ea typeface="+mn-ea"/>
              </a:rPr>
              <a:t>クラス」の属性</a:t>
            </a:r>
            <a:r>
              <a:rPr lang="ja-JP" altLang="en-US" sz="2000" smtClean="0">
                <a:solidFill>
                  <a:schemeClr val="tx1"/>
                </a:solidFill>
                <a:latin typeface="+mn-ea"/>
                <a:ea typeface="+mn-ea"/>
              </a:rPr>
              <a:t>として</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型の変数」を追加する。</a:t>
            </a:r>
            <a:endParaRPr lang="en-US" altLang="ja-JP" sz="2000" dirty="0" smtClean="0">
              <a:solidFill>
                <a:schemeClr val="tx1"/>
              </a:solidFill>
              <a:latin typeface="+mn-ea"/>
              <a:ea typeface="+mn-ea"/>
            </a:endParaRPr>
          </a:p>
          <a:p>
            <a:pPr algn="l"/>
            <a:endParaRPr lang="en-US" altLang="ja-JP" sz="2000" smtClean="0">
              <a:solidFill>
                <a:schemeClr val="tx1"/>
              </a:solidFill>
              <a:latin typeface="+mn-ea"/>
              <a:ea typeface="+mn-ea"/>
            </a:endParaRPr>
          </a:p>
          <a:p>
            <a:pPr algn="l"/>
            <a:r>
              <a:rPr lang="ja-JP" altLang="en-US" sz="2000" dirty="0" smtClean="0">
                <a:solidFill>
                  <a:schemeClr val="tx1"/>
                </a:solidFill>
                <a:latin typeface="+mn-ea"/>
                <a:ea typeface="+mn-ea"/>
              </a:rPr>
              <a:t>　　変数名は</a:t>
            </a:r>
            <a:r>
              <a:rPr lang="en-US" altLang="ja-JP" sz="2000" dirty="0" smtClean="0">
                <a:solidFill>
                  <a:schemeClr val="tx1"/>
                </a:solidFill>
                <a:latin typeface="+mn-ea"/>
                <a:ea typeface="+mn-ea"/>
              </a:rPr>
              <a:t>java</a:t>
            </a:r>
            <a:r>
              <a:rPr lang="ja-JP" altLang="en-US" sz="2000" dirty="0" smtClean="0">
                <a:solidFill>
                  <a:schemeClr val="tx1"/>
                </a:solidFill>
                <a:latin typeface="+mn-ea"/>
                <a:ea typeface="+mn-ea"/>
              </a:rPr>
              <a:t>の慣例</a:t>
            </a:r>
            <a:r>
              <a:rPr lang="ja-JP" altLang="en-US" sz="2000" smtClean="0">
                <a:solidFill>
                  <a:schemeClr val="tx1"/>
                </a:solidFill>
                <a:latin typeface="+mn-ea"/>
                <a:ea typeface="+mn-ea"/>
              </a:rPr>
              <a:t>に従って</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」にした。</a:t>
            </a:r>
            <a:endParaRPr lang="en-US" altLang="ja-JP" sz="2000" dirty="0" smtClean="0">
              <a:solidFill>
                <a:schemeClr val="tx1"/>
              </a:solidFill>
              <a:latin typeface="+mn-ea"/>
              <a:ea typeface="+mn-ea"/>
            </a:endParaRPr>
          </a:p>
          <a:p>
            <a:pPr algn="l"/>
            <a:endParaRPr lang="en-US" altLang="ja-JP" sz="2000" smtClean="0">
              <a:solidFill>
                <a:schemeClr val="tx1"/>
              </a:solidFill>
              <a:latin typeface="+mn-ea"/>
              <a:ea typeface="+mn-ea"/>
            </a:endParaRPr>
          </a:p>
          <a:p>
            <a:pPr algn="l"/>
            <a:r>
              <a:rPr lang="ja-JP" altLang="en-US" sz="2000" dirty="0" smtClean="0">
                <a:solidFill>
                  <a:schemeClr val="tx1"/>
                </a:solidFill>
                <a:latin typeface="+mn-ea"/>
                <a:ea typeface="+mn-ea"/>
              </a:rPr>
              <a:t>　　最初は</a:t>
            </a:r>
            <a:r>
              <a:rPr lang="en-US" altLang="ja-JP" sz="2000" dirty="0" smtClean="0">
                <a:solidFill>
                  <a:schemeClr val="tx1"/>
                </a:solidFill>
                <a:latin typeface="+mn-ea"/>
                <a:ea typeface="+mn-ea"/>
              </a:rPr>
              <a:t>player</a:t>
            </a:r>
            <a:r>
              <a:rPr lang="ja-JP" altLang="en-US" sz="2000" dirty="0" err="1" smtClean="0">
                <a:solidFill>
                  <a:schemeClr val="tx1"/>
                </a:solidFill>
                <a:latin typeface="+mn-ea"/>
                <a:ea typeface="+mn-ea"/>
              </a:rPr>
              <a:t>には</a:t>
            </a:r>
            <a:r>
              <a:rPr lang="ja-JP" altLang="en-US" sz="2000" dirty="0" smtClean="0">
                <a:solidFill>
                  <a:schemeClr val="tx1"/>
                </a:solidFill>
                <a:latin typeface="+mn-ea"/>
                <a:ea typeface="+mn-ea"/>
              </a:rPr>
              <a:t>何も入って</a:t>
            </a:r>
            <a:r>
              <a:rPr lang="ja-JP" altLang="en-US" sz="2000" smtClean="0">
                <a:solidFill>
                  <a:schemeClr val="tx1"/>
                </a:solidFill>
                <a:latin typeface="+mn-ea"/>
                <a:ea typeface="+mn-ea"/>
              </a:rPr>
              <a:t>いないこと</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を</a:t>
            </a:r>
            <a:r>
              <a:rPr lang="ja-JP" altLang="en-US" sz="2000" dirty="0" smtClean="0">
                <a:solidFill>
                  <a:schemeClr val="tx1"/>
                </a:solidFill>
                <a:latin typeface="+mn-ea"/>
                <a:ea typeface="+mn-ea"/>
              </a:rPr>
              <a:t>示すために「</a:t>
            </a:r>
            <a:r>
              <a:rPr lang="en-US" altLang="ja-JP" sz="2000" dirty="0" smtClean="0">
                <a:solidFill>
                  <a:schemeClr val="tx1"/>
                </a:solidFill>
                <a:latin typeface="+mn-ea"/>
                <a:ea typeface="+mn-ea"/>
              </a:rPr>
              <a:t>null</a:t>
            </a:r>
            <a:r>
              <a:rPr lang="ja-JP" altLang="en-US" sz="2000" dirty="0" smtClean="0">
                <a:solidFill>
                  <a:schemeClr val="tx1"/>
                </a:solidFill>
                <a:latin typeface="+mn-ea"/>
                <a:ea typeface="+mn-ea"/>
              </a:rPr>
              <a:t>」を代入した。</a:t>
            </a:r>
            <a:endParaRPr lang="en-US" altLang="ja-JP" sz="2000" dirty="0" smtClean="0">
              <a:solidFill>
                <a:schemeClr val="tx1"/>
              </a:solidFill>
              <a:latin typeface="+mn-ea"/>
              <a:ea typeface="+mn-ea"/>
            </a:endParaRPr>
          </a:p>
        </p:txBody>
      </p:sp>
      <p:sp>
        <p:nvSpPr>
          <p:cNvPr id="6" name="テキスト ボックス 4"/>
          <p:cNvSpPr txBox="1">
            <a:spLocks noChangeArrowheads="1"/>
          </p:cNvSpPr>
          <p:nvPr/>
        </p:nvSpPr>
        <p:spPr bwMode="auto">
          <a:xfrm>
            <a:off x="731504" y="272842"/>
            <a:ext cx="7693132" cy="954107"/>
          </a:xfrm>
          <a:prstGeom prst="rect">
            <a:avLst/>
          </a:prstGeom>
          <a:noFill/>
          <a:ln w="9525">
            <a:noFill/>
            <a:miter lim="800000"/>
            <a:headEnd/>
            <a:tailEnd/>
          </a:ln>
        </p:spPr>
        <p:txBody>
          <a:bodyPr wrap="none">
            <a:spAutoFit/>
          </a:bodyPr>
          <a:lstStyle/>
          <a:p>
            <a:r>
              <a:rPr lang="ja-JP" altLang="en-US" sz="2800" dirty="0" smtClean="0">
                <a:solidFill>
                  <a:schemeClr val="accent2"/>
                </a:solidFill>
                <a:latin typeface="+mj-ea"/>
                <a:ea typeface="+mj-ea"/>
              </a:rPr>
              <a:t>（２） 連携する相手を覚えておくための属性の追加</a:t>
            </a:r>
            <a:endParaRPr lang="en-US" altLang="ja-JP" sz="2800" dirty="0" smtClean="0">
              <a:solidFill>
                <a:schemeClr val="accent2"/>
              </a:solidFill>
              <a:latin typeface="+mj-ea"/>
              <a:ea typeface="+mj-ea"/>
            </a:endParaRPr>
          </a:p>
          <a:p>
            <a:pPr algn="r"/>
            <a:r>
              <a:rPr lang="ja-JP" altLang="en-US" sz="2800" dirty="0" smtClean="0">
                <a:solidFill>
                  <a:schemeClr val="accent2"/>
                </a:solidFill>
                <a:latin typeface="+mj-ea"/>
                <a:ea typeface="+mj-ea"/>
              </a:rPr>
              <a:t>（</a:t>
            </a:r>
            <a:r>
              <a:rPr lang="en-US" altLang="ja-JP" sz="2800" dirty="0" err="1" smtClean="0">
                <a:solidFill>
                  <a:schemeClr val="accent2"/>
                </a:solidFill>
                <a:latin typeface="+mj-ea"/>
                <a:ea typeface="+mj-ea"/>
              </a:rPr>
              <a:t>Platform.java</a:t>
            </a:r>
            <a:r>
              <a:rPr lang="ja-JP" altLang="en-US" sz="2800" dirty="0" smtClean="0">
                <a:solidFill>
                  <a:schemeClr val="accent2"/>
                </a:solidFill>
                <a:latin typeface="+mj-ea"/>
                <a:ea typeface="+mj-ea"/>
              </a:rPr>
              <a:t>）</a:t>
            </a:r>
            <a:endParaRPr lang="ja-JP" altLang="en-US" sz="2800" dirty="0">
              <a:solidFill>
                <a:schemeClr val="accent2"/>
              </a:solidFill>
              <a:latin typeface="+mj-ea"/>
              <a:ea typeface="+mj-ea"/>
            </a:endParaRPr>
          </a:p>
        </p:txBody>
      </p:sp>
      <p:pic>
        <p:nvPicPr>
          <p:cNvPr id="3" name="図 2"/>
          <p:cNvPicPr>
            <a:picLocks noChangeAspect="1"/>
          </p:cNvPicPr>
          <p:nvPr/>
        </p:nvPicPr>
        <p:blipFill rotWithShape="1">
          <a:blip r:embed="rId2"/>
          <a:srcRect l="12257" t="11476" r="5238" b="10488"/>
          <a:stretch/>
        </p:blipFill>
        <p:spPr>
          <a:xfrm>
            <a:off x="4932040" y="2392016"/>
            <a:ext cx="3962834" cy="4277344"/>
          </a:xfrm>
          <a:prstGeom prst="rect">
            <a:avLst/>
          </a:prstGeom>
          <a:ln>
            <a:solidFill>
              <a:srgbClr val="0000FF"/>
            </a:solidFill>
          </a:ln>
        </p:spPr>
      </p:pic>
      <p:sp>
        <p:nvSpPr>
          <p:cNvPr id="8" name="正方形/長方形 7"/>
          <p:cNvSpPr/>
          <p:nvPr/>
        </p:nvSpPr>
        <p:spPr bwMode="auto">
          <a:xfrm>
            <a:off x="5120016" y="3356992"/>
            <a:ext cx="2232248" cy="262320"/>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513308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251520" y="3429000"/>
            <a:ext cx="8640960" cy="288032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次に、連携する相手を登録するためのメソッドを用意しよう。</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属性を追加しただけで、その中身はまだ</a:t>
            </a:r>
            <a:r>
              <a:rPr lang="en-US" altLang="ja-JP" sz="2000" dirty="0" smtClean="0">
                <a:solidFill>
                  <a:schemeClr val="tx1"/>
                </a:solidFill>
                <a:latin typeface="+mn-ea"/>
                <a:ea typeface="+mn-ea"/>
              </a:rPr>
              <a:t>null</a:t>
            </a:r>
            <a:r>
              <a:rPr lang="ja-JP" altLang="en-US" sz="2000" dirty="0" err="1" smtClean="0">
                <a:solidFill>
                  <a:schemeClr val="tx1"/>
                </a:solidFill>
                <a:latin typeface="+mn-ea"/>
                <a:ea typeface="+mn-ea"/>
              </a:rPr>
              <a:t>、</a:t>
            </a:r>
            <a:r>
              <a:rPr lang="ja-JP" altLang="en-US" sz="2000" dirty="0" smtClean="0">
                <a:solidFill>
                  <a:schemeClr val="tx1"/>
                </a:solidFill>
                <a:latin typeface="+mn-ea"/>
                <a:ea typeface="+mn-ea"/>
              </a:rPr>
              <a:t>すなわち何も</a:t>
            </a:r>
            <a:r>
              <a:rPr lang="ja-JP" altLang="en-US" sz="2000" dirty="0">
                <a:solidFill>
                  <a:schemeClr val="tx1"/>
                </a:solidFill>
                <a:latin typeface="+mn-ea"/>
                <a:ea typeface="+mn-ea"/>
              </a:rPr>
              <a:t>入</a:t>
            </a:r>
            <a:r>
              <a:rPr lang="ja-JP" altLang="en-US" sz="2000" dirty="0" smtClean="0">
                <a:solidFill>
                  <a:schemeClr val="tx1"/>
                </a:solidFill>
                <a:latin typeface="+mn-ea"/>
                <a:ea typeface="+mn-ea"/>
              </a:rPr>
              <a:t>っていない。</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連携するためには、追加した属性に実際の相手を登録しておく必要がある。</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smtClean="0">
                <a:solidFill>
                  <a:schemeClr val="tx1"/>
                </a:solidFill>
                <a:latin typeface="+mn-ea"/>
                <a:ea typeface="+mn-ea"/>
              </a:rPr>
              <a:t>　相手を登録するためには、そのための機能が必要だ。</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属性に値を入力する機能はアクセッサ（</a:t>
            </a:r>
            <a:r>
              <a:rPr lang="en-US" altLang="ja-JP" sz="2000" smtClean="0">
                <a:solidFill>
                  <a:schemeClr val="tx1"/>
                </a:solidFill>
                <a:latin typeface="+mn-ea"/>
                <a:ea typeface="+mn-ea"/>
              </a:rPr>
              <a:t>setter</a:t>
            </a:r>
            <a:r>
              <a:rPr lang="ja-JP" altLang="en-US" sz="2000" smtClean="0">
                <a:solidFill>
                  <a:schemeClr val="tx1"/>
                </a:solidFill>
                <a:latin typeface="+mn-ea"/>
                <a:ea typeface="+mn-ea"/>
              </a:rPr>
              <a:t>）と呼ばれる。</a:t>
            </a:r>
            <a:endParaRPr lang="en-US" altLang="ja-JP" sz="2000" dirty="0" smtClean="0">
              <a:solidFill>
                <a:schemeClr val="tx1"/>
              </a:solidFill>
              <a:latin typeface="+mn-ea"/>
              <a:ea typeface="+mn-ea"/>
            </a:endParaRPr>
          </a:p>
          <a:p>
            <a:pPr algn="l"/>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この場合の連携相手は「</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」なので、</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」に値を代入するためのアクセッサ（</a:t>
            </a:r>
            <a:r>
              <a:rPr lang="en-US" altLang="ja-JP" sz="2000" dirty="0" smtClean="0">
                <a:solidFill>
                  <a:schemeClr val="tx1"/>
                </a:solidFill>
                <a:latin typeface="+mn-ea"/>
                <a:ea typeface="+mn-ea"/>
              </a:rPr>
              <a:t>setter</a:t>
            </a:r>
            <a:r>
              <a:rPr lang="ja-JP" altLang="en-US" sz="2000" dirty="0" smtClean="0">
                <a:solidFill>
                  <a:schemeClr val="tx1"/>
                </a:solidFill>
                <a:latin typeface="+mn-ea"/>
                <a:ea typeface="+mn-ea"/>
              </a:rPr>
              <a:t>）を追加しよう。</a:t>
            </a:r>
            <a:endParaRPr lang="en-US" altLang="ja-JP" sz="2000" dirty="0">
              <a:solidFill>
                <a:schemeClr val="tx1"/>
              </a:solidFill>
              <a:latin typeface="+mn-ea"/>
              <a:ea typeface="+mn-ea"/>
            </a:endParaRPr>
          </a:p>
        </p:txBody>
      </p:sp>
      <p:sp>
        <p:nvSpPr>
          <p:cNvPr id="4" name="タイトル 2"/>
          <p:cNvSpPr txBox="1">
            <a:spLocks/>
          </p:cNvSpPr>
          <p:nvPr/>
        </p:nvSpPr>
        <p:spPr bwMode="auto">
          <a:xfrm>
            <a:off x="251520" y="1772816"/>
            <a:ext cx="8640960" cy="1512168"/>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en-US" altLang="ja-JP" sz="1800" dirty="0" smtClean="0">
                <a:solidFill>
                  <a:schemeClr val="tx1"/>
                </a:solidFill>
                <a:latin typeface="+mn-ea"/>
                <a:ea typeface="+mn-ea"/>
              </a:rPr>
              <a:t>(</a:t>
            </a:r>
            <a:r>
              <a:rPr lang="en-US" altLang="ja-JP" sz="1800" dirty="0" err="1" smtClean="0">
                <a:solidFill>
                  <a:schemeClr val="tx1"/>
                </a:solidFill>
                <a:latin typeface="+mn-ea"/>
                <a:ea typeface="+mn-ea"/>
              </a:rPr>
              <a:t>i</a:t>
            </a:r>
            <a:r>
              <a:rPr lang="en-US" altLang="ja-JP" sz="1800" dirty="0" smtClean="0">
                <a:solidFill>
                  <a:schemeClr val="tx1"/>
                </a:solidFill>
                <a:latin typeface="+mn-ea"/>
                <a:ea typeface="+mn-ea"/>
              </a:rPr>
              <a:t>)</a:t>
            </a:r>
            <a:r>
              <a:rPr lang="ja-JP" altLang="en-US" sz="1800" dirty="0" smtClean="0">
                <a:solidFill>
                  <a:schemeClr val="tx1"/>
                </a:solidFill>
                <a:latin typeface="+mn-ea"/>
                <a:ea typeface="+mn-ea"/>
              </a:rPr>
              <a:t> 衝突判定機能の実装</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(ii)</a:t>
            </a:r>
            <a:r>
              <a:rPr lang="ja-JP" altLang="en-US" sz="1800" dirty="0" smtClean="0">
                <a:solidFill>
                  <a:schemeClr val="tx1"/>
                </a:solidFill>
                <a:latin typeface="+mn-ea"/>
                <a:ea typeface="+mn-ea"/>
              </a:rPr>
              <a:t> 連携する相手（この場合は「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」）を覚えておくための属性の追加</a:t>
            </a:r>
            <a:endParaRPr lang="en-US" altLang="ja-JP" sz="1800" dirty="0" smtClean="0">
              <a:solidFill>
                <a:schemeClr val="tx1"/>
              </a:solidFill>
              <a:latin typeface="+mn-ea"/>
              <a:ea typeface="+mn-ea"/>
            </a:endParaRPr>
          </a:p>
          <a:p>
            <a:pPr algn="l"/>
            <a:r>
              <a:rPr lang="en-US" altLang="ja-JP" sz="1800" b="1" dirty="0" smtClean="0">
                <a:solidFill>
                  <a:srgbClr val="FF0000"/>
                </a:solidFill>
                <a:latin typeface="+mn-ea"/>
                <a:ea typeface="+mn-ea"/>
              </a:rPr>
              <a:t>(iii)</a:t>
            </a:r>
            <a:r>
              <a:rPr lang="ja-JP" altLang="en-US" sz="1800" b="1" dirty="0" smtClean="0">
                <a:solidFill>
                  <a:srgbClr val="FF0000"/>
                </a:solidFill>
                <a:latin typeface="+mn-ea"/>
                <a:ea typeface="+mn-ea"/>
              </a:rPr>
              <a:t> 連携する相手（この場合は「</a:t>
            </a:r>
            <a:r>
              <a:rPr lang="en-US" altLang="ja-JP" sz="1800" b="1" dirty="0" smtClean="0">
                <a:solidFill>
                  <a:srgbClr val="FF0000"/>
                </a:solidFill>
                <a:latin typeface="+mn-ea"/>
                <a:ea typeface="+mn-ea"/>
              </a:rPr>
              <a:t>Player</a:t>
            </a:r>
            <a:r>
              <a:rPr lang="ja-JP" altLang="en-US" sz="1800" b="1" dirty="0" smtClean="0">
                <a:solidFill>
                  <a:srgbClr val="FF0000"/>
                </a:solidFill>
                <a:latin typeface="+mn-ea"/>
                <a:ea typeface="+mn-ea"/>
              </a:rPr>
              <a:t>」）を覚えるためのメソッドの追加</a:t>
            </a:r>
            <a:endParaRPr lang="en-US" altLang="ja-JP" sz="1800" b="1" dirty="0" smtClean="0">
              <a:solidFill>
                <a:srgbClr val="FF0000"/>
              </a:solidFill>
              <a:latin typeface="+mn-ea"/>
              <a:ea typeface="+mn-ea"/>
            </a:endParaRPr>
          </a:p>
          <a:p>
            <a:pPr algn="l"/>
            <a:r>
              <a:rPr lang="en-US" altLang="ja-JP" sz="1800" dirty="0" smtClean="0">
                <a:solidFill>
                  <a:schemeClr val="tx1"/>
                </a:solidFill>
                <a:latin typeface="+mn-ea"/>
                <a:ea typeface="+mn-ea"/>
              </a:rPr>
              <a:t>(iv) </a:t>
            </a:r>
            <a:r>
              <a:rPr lang="ja-JP" altLang="en-US" sz="1800" dirty="0" smtClean="0">
                <a:solidFill>
                  <a:schemeClr val="tx1"/>
                </a:solidFill>
                <a:latin typeface="+mn-ea"/>
                <a:ea typeface="+mn-ea"/>
              </a:rPr>
              <a:t>連携処理の実装（この場合は「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」と衝突していたら「</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」をジャンプさせる）</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a:t>
            </a:r>
            <a:r>
              <a:rPr lang="en-US" altLang="ja-JP" sz="1800" dirty="0">
                <a:solidFill>
                  <a:schemeClr val="tx1"/>
                </a:solidFill>
                <a:latin typeface="+mn-ea"/>
                <a:ea typeface="+mn-ea"/>
              </a:rPr>
              <a:t>v) </a:t>
            </a:r>
            <a:r>
              <a:rPr lang="ja-JP" altLang="en-US" sz="1800" dirty="0">
                <a:solidFill>
                  <a:schemeClr val="tx1"/>
                </a:solidFill>
                <a:latin typeface="+mn-ea"/>
                <a:ea typeface="+mn-ea"/>
              </a:rPr>
              <a:t>実際に、連携する相手</a:t>
            </a:r>
            <a:r>
              <a:rPr lang="ja-JP" altLang="en-US" sz="1800" dirty="0" smtClean="0">
                <a:solidFill>
                  <a:schemeClr val="tx1"/>
                </a:solidFill>
                <a:latin typeface="+mn-ea"/>
                <a:ea typeface="+mn-ea"/>
              </a:rPr>
              <a:t>を結びつける。</a:t>
            </a:r>
            <a:endParaRPr lang="ja-JP" altLang="en-US" sz="1800" dirty="0">
              <a:solidFill>
                <a:schemeClr val="tx1"/>
              </a:solidFill>
              <a:latin typeface="+mn-ea"/>
              <a:ea typeface="+mn-ea"/>
            </a:endParaRPr>
          </a:p>
          <a:p>
            <a:pPr algn="l"/>
            <a:endParaRPr lang="en-US" altLang="ja-JP" sz="1800" dirty="0" smtClean="0">
              <a:solidFill>
                <a:schemeClr val="tx1"/>
              </a:solidFill>
              <a:latin typeface="+mn-ea"/>
              <a:ea typeface="+mn-ea"/>
            </a:endParaRPr>
          </a:p>
          <a:p>
            <a:pPr algn="l"/>
            <a:endParaRPr lang="en-US" altLang="ja-JP" sz="1800" dirty="0" smtClean="0">
              <a:solidFill>
                <a:schemeClr val="tx1"/>
              </a:solidFill>
              <a:latin typeface="+mn-ea"/>
              <a:ea typeface="+mn-ea"/>
            </a:endParaRPr>
          </a:p>
        </p:txBody>
      </p:sp>
      <p:sp>
        <p:nvSpPr>
          <p:cNvPr id="5" name="タイトル 2"/>
          <p:cNvSpPr txBox="1">
            <a:spLocks/>
          </p:cNvSpPr>
          <p:nvPr/>
        </p:nvSpPr>
        <p:spPr bwMode="auto">
          <a:xfrm>
            <a:off x="251520" y="1412776"/>
            <a:ext cx="8640960" cy="360040"/>
          </a:xfrm>
          <a:prstGeom prst="rect">
            <a:avLst/>
          </a:prstGeom>
          <a:solidFill>
            <a:srgbClr val="99FF99"/>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r>
              <a:rPr lang="ja-JP" altLang="en-US" sz="1800" b="1" dirty="0" smtClean="0">
                <a:solidFill>
                  <a:schemeClr val="tx1"/>
                </a:solidFill>
                <a:latin typeface="+mn-ea"/>
                <a:ea typeface="+mn-ea"/>
              </a:rPr>
              <a:t>実装手順</a:t>
            </a:r>
            <a:endParaRPr lang="en-US" altLang="ja-JP" sz="1800" b="1" dirty="0" smtClean="0">
              <a:solidFill>
                <a:schemeClr val="tx1"/>
              </a:solidFill>
              <a:latin typeface="+mn-ea"/>
              <a:ea typeface="+mn-ea"/>
            </a:endParaRPr>
          </a:p>
        </p:txBody>
      </p:sp>
      <p:sp>
        <p:nvSpPr>
          <p:cNvPr id="6" name="テキスト ボックス 4"/>
          <p:cNvSpPr txBox="1">
            <a:spLocks noChangeArrowheads="1"/>
          </p:cNvSpPr>
          <p:nvPr/>
        </p:nvSpPr>
        <p:spPr bwMode="auto">
          <a:xfrm>
            <a:off x="842895" y="272842"/>
            <a:ext cx="7473521" cy="954107"/>
          </a:xfrm>
          <a:prstGeom prst="rect">
            <a:avLst/>
          </a:prstGeom>
          <a:noFill/>
          <a:ln w="9525">
            <a:noFill/>
            <a:miter lim="800000"/>
            <a:headEnd/>
            <a:tailEnd/>
          </a:ln>
        </p:spPr>
        <p:txBody>
          <a:bodyPr wrap="none">
            <a:spAutoFit/>
          </a:bodyPr>
          <a:lstStyle/>
          <a:p>
            <a:r>
              <a:rPr lang="ja-JP" altLang="en-US" sz="2800" dirty="0" smtClean="0">
                <a:solidFill>
                  <a:schemeClr val="accent2"/>
                </a:solidFill>
                <a:latin typeface="+mj-ea"/>
                <a:ea typeface="+mj-ea"/>
              </a:rPr>
              <a:t>（３） 連携する相手を覚えるためのメソッドの追加</a:t>
            </a:r>
            <a:endParaRPr lang="en-US" altLang="ja-JP" sz="2800" dirty="0" smtClean="0">
              <a:solidFill>
                <a:schemeClr val="accent2"/>
              </a:solidFill>
              <a:latin typeface="+mj-ea"/>
              <a:ea typeface="+mj-ea"/>
            </a:endParaRPr>
          </a:p>
          <a:p>
            <a:pPr algn="r"/>
            <a:r>
              <a:rPr lang="ja-JP" altLang="en-US" sz="2800" dirty="0" smtClean="0">
                <a:solidFill>
                  <a:schemeClr val="accent2"/>
                </a:solidFill>
                <a:latin typeface="+mj-ea"/>
                <a:ea typeface="+mj-ea"/>
              </a:rPr>
              <a:t>（</a:t>
            </a:r>
            <a:r>
              <a:rPr lang="en-US" altLang="ja-JP" sz="2800" dirty="0" err="1" smtClean="0">
                <a:solidFill>
                  <a:schemeClr val="accent2"/>
                </a:solidFill>
                <a:latin typeface="+mj-ea"/>
                <a:ea typeface="+mj-ea"/>
              </a:rPr>
              <a:t>Platform.java</a:t>
            </a:r>
            <a:r>
              <a:rPr lang="ja-JP" altLang="en-US" sz="2800" dirty="0" smtClean="0">
                <a:solidFill>
                  <a:schemeClr val="accent2"/>
                </a:solidFill>
                <a:latin typeface="+mj-ea"/>
                <a:ea typeface="+mj-ea"/>
              </a:rPr>
              <a:t>）</a:t>
            </a:r>
            <a:endParaRPr lang="ja-JP" altLang="en-US" sz="2800" dirty="0">
              <a:solidFill>
                <a:schemeClr val="accent2"/>
              </a:solidFill>
              <a:latin typeface="+mj-ea"/>
              <a:ea typeface="+mj-ea"/>
            </a:endParaRPr>
          </a:p>
        </p:txBody>
      </p:sp>
    </p:spTree>
    <p:extLst>
      <p:ext uri="{BB962C8B-B14F-4D97-AF65-F5344CB8AC3E}">
        <p14:creationId xmlns:p14="http://schemas.microsoft.com/office/powerpoint/2010/main" val="2628111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251520" y="1484784"/>
            <a:ext cx="8640960" cy="3168352"/>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② 直接コードを記述しても良いのだが、</a:t>
            </a:r>
            <a:endParaRPr lang="en-US" altLang="ja-JP" sz="2000" dirty="0" smtClean="0">
              <a:solidFill>
                <a:schemeClr val="tx1"/>
              </a:solidFill>
              <a:latin typeface="+mn-ea"/>
              <a:ea typeface="+mn-ea"/>
            </a:endParaRPr>
          </a:p>
          <a:p>
            <a:pPr algn="l"/>
            <a:r>
              <a:rPr lang="ja-JP" altLang="en-US" sz="2000" dirty="0" smtClean="0">
                <a:solidFill>
                  <a:schemeClr val="tx1"/>
                </a:solidFill>
                <a:latin typeface="+mn-ea"/>
                <a:ea typeface="+mn-ea"/>
              </a:rPr>
              <a:t>　　アクセッサ（</a:t>
            </a:r>
            <a:r>
              <a:rPr lang="en-US" altLang="ja-JP" sz="2000" dirty="0" smtClean="0">
                <a:solidFill>
                  <a:schemeClr val="tx1"/>
                </a:solidFill>
                <a:latin typeface="+mn-ea"/>
                <a:ea typeface="+mn-ea"/>
              </a:rPr>
              <a:t>getter</a:t>
            </a:r>
            <a:r>
              <a:rPr lang="ja-JP" altLang="en-US" sz="2000" dirty="0" smtClean="0">
                <a:solidFill>
                  <a:schemeClr val="tx1"/>
                </a:solidFill>
                <a:latin typeface="+mn-ea"/>
                <a:ea typeface="+mn-ea"/>
              </a:rPr>
              <a:t>や</a:t>
            </a:r>
            <a:r>
              <a:rPr lang="en-US" altLang="ja-JP" sz="2000" dirty="0" smtClean="0">
                <a:solidFill>
                  <a:schemeClr val="tx1"/>
                </a:solidFill>
                <a:latin typeface="+mn-ea"/>
                <a:ea typeface="+mn-ea"/>
              </a:rPr>
              <a:t>setter</a:t>
            </a:r>
            <a:r>
              <a:rPr lang="ja-JP" altLang="en-US" sz="2000" dirty="0" smtClean="0">
                <a:solidFill>
                  <a:schemeClr val="tx1"/>
                </a:solidFill>
                <a:latin typeface="+mn-ea"/>
                <a:ea typeface="+mn-ea"/>
              </a:rPr>
              <a:t>）はよく使用するので便利機能が用意されている。</a:t>
            </a:r>
            <a:endParaRPr lang="en-US" altLang="ja-JP" sz="2000" dirty="0" smtClean="0">
              <a:solidFill>
                <a:schemeClr val="tx1"/>
              </a:solidFill>
              <a:latin typeface="+mn-ea"/>
              <a:ea typeface="+mn-ea"/>
            </a:endParaRPr>
          </a:p>
          <a:p>
            <a:pPr algn="l"/>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それを使ってみよう。</a:t>
            </a:r>
            <a:endParaRPr lang="en-US" altLang="ja-JP" sz="2000" dirty="0" smtClean="0">
              <a:solidFill>
                <a:schemeClr val="tx1"/>
              </a:solidFill>
              <a:latin typeface="+mn-ea"/>
              <a:ea typeface="+mn-ea"/>
            </a:endParaRPr>
          </a:p>
          <a:p>
            <a:pPr algn="l"/>
            <a:endParaRPr lang="en-US" altLang="ja-JP" sz="2000" dirty="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アクセッサを挿入したい場所に</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カーソルを移動して</a:t>
            </a:r>
            <a:endParaRPr lang="en-US" altLang="ja-JP" sz="2000" dirty="0" smtClean="0">
              <a:solidFill>
                <a:schemeClr val="tx1"/>
              </a:solidFill>
              <a:latin typeface="+mn-ea"/>
              <a:ea typeface="+mn-ea"/>
            </a:endParaRPr>
          </a:p>
          <a:p>
            <a:pPr algn="l"/>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Alt</a:t>
            </a:r>
            <a:r>
              <a:rPr lang="ja-JP" altLang="en-US" sz="2000" dirty="0" smtClean="0">
                <a:solidFill>
                  <a:schemeClr val="tx1"/>
                </a:solidFill>
                <a:latin typeface="+mn-ea"/>
                <a:ea typeface="+mn-ea"/>
              </a:rPr>
              <a:t>＋</a:t>
            </a:r>
            <a:r>
              <a:rPr lang="en-US" altLang="ja-JP" sz="2000" dirty="0" smtClean="0">
                <a:solidFill>
                  <a:schemeClr val="tx1"/>
                </a:solidFill>
                <a:latin typeface="+mn-ea"/>
                <a:ea typeface="+mn-ea"/>
              </a:rPr>
              <a:t>Insert</a:t>
            </a:r>
            <a:r>
              <a:rPr lang="ja-JP" altLang="en-US" sz="2000" dirty="0" smtClean="0">
                <a:solidFill>
                  <a:schemeClr val="tx1"/>
                </a:solidFill>
                <a:latin typeface="+mn-ea"/>
                <a:ea typeface="+mn-ea"/>
              </a:rPr>
              <a:t>」を押すと、</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以下のメニューが出てくるので</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Setter</a:t>
            </a:r>
            <a:r>
              <a:rPr lang="ja-JP" altLang="en-US" sz="2000" dirty="0" smtClean="0">
                <a:solidFill>
                  <a:schemeClr val="tx1"/>
                </a:solidFill>
                <a:latin typeface="+mn-ea"/>
                <a:ea typeface="+mn-ea"/>
              </a:rPr>
              <a:t>」をクリックしよう。</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endParaRPr lang="en-US" altLang="ja-JP" sz="2000" dirty="0" smtClean="0">
              <a:solidFill>
                <a:schemeClr val="tx1"/>
              </a:solidFill>
              <a:latin typeface="+mn-ea"/>
              <a:ea typeface="+mn-ea"/>
            </a:endParaRPr>
          </a:p>
        </p:txBody>
      </p:sp>
      <p:pic>
        <p:nvPicPr>
          <p:cNvPr id="2" name="図 1"/>
          <p:cNvPicPr>
            <a:picLocks noChangeAspect="1"/>
          </p:cNvPicPr>
          <p:nvPr/>
        </p:nvPicPr>
        <p:blipFill rotWithShape="1">
          <a:blip r:embed="rId2"/>
          <a:srcRect l="5043" t="14864" r="54617" b="6007"/>
          <a:stretch/>
        </p:blipFill>
        <p:spPr>
          <a:xfrm>
            <a:off x="4788024" y="2236367"/>
            <a:ext cx="4104456" cy="4360985"/>
          </a:xfrm>
          <a:prstGeom prst="rect">
            <a:avLst/>
          </a:prstGeom>
          <a:ln>
            <a:solidFill>
              <a:srgbClr val="FF0000"/>
            </a:solidFill>
          </a:ln>
        </p:spPr>
      </p:pic>
      <p:sp>
        <p:nvSpPr>
          <p:cNvPr id="3" name="楕円 2"/>
          <p:cNvSpPr/>
          <p:nvPr/>
        </p:nvSpPr>
        <p:spPr bwMode="auto">
          <a:xfrm>
            <a:off x="4794376" y="4765910"/>
            <a:ext cx="216024" cy="206499"/>
          </a:xfrm>
          <a:prstGeom prst="ellips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9" name="左矢印 8"/>
          <p:cNvSpPr/>
          <p:nvPr/>
        </p:nvSpPr>
        <p:spPr bwMode="auto">
          <a:xfrm>
            <a:off x="5940152" y="5110464"/>
            <a:ext cx="811138" cy="484632"/>
          </a:xfrm>
          <a:prstGeom prst="leftArrow">
            <a:avLst/>
          </a:prstGeom>
          <a:solidFill>
            <a:srgbClr val="FFFF00"/>
          </a:solidFill>
          <a:ln w="12700">
            <a:solidFill>
              <a:srgbClr val="0000FF"/>
            </a:solidFill>
            <a:round/>
            <a:headEnd type="triangle" w="lg" len="lg"/>
            <a:tailEnd type="triangle" w="lg" len="lg"/>
          </a:ln>
          <a:extLst/>
        </p:spPr>
        <p:txBody>
          <a:bodyPr rtlCol="0" anchor="ctr"/>
          <a:lstStyle/>
          <a:p>
            <a:pPr algn="ctr"/>
            <a:endParaRPr kumimoji="1" lang="ja-JP" altLang="en-US"/>
          </a:p>
        </p:txBody>
      </p:sp>
      <p:sp>
        <p:nvSpPr>
          <p:cNvPr id="10" name="左矢印 9"/>
          <p:cNvSpPr/>
          <p:nvPr/>
        </p:nvSpPr>
        <p:spPr bwMode="auto">
          <a:xfrm rot="9495120">
            <a:off x="4059985" y="4787061"/>
            <a:ext cx="811138" cy="484632"/>
          </a:xfrm>
          <a:prstGeom prst="leftArrow">
            <a:avLst/>
          </a:prstGeom>
          <a:solidFill>
            <a:srgbClr val="FFFF00"/>
          </a:solidFill>
          <a:ln w="12700">
            <a:solidFill>
              <a:srgbClr val="0000FF"/>
            </a:solidFill>
            <a:round/>
            <a:headEnd type="triangle" w="lg" len="lg"/>
            <a:tailEnd type="triangle" w="lg" len="lg"/>
          </a:ln>
          <a:extLst/>
        </p:spPr>
        <p:txBody>
          <a:bodyPr rtlCol="0" anchor="ctr"/>
          <a:lstStyle/>
          <a:p>
            <a:pPr algn="ctr"/>
            <a:endParaRPr kumimoji="1" lang="ja-JP" altLang="en-US"/>
          </a:p>
        </p:txBody>
      </p:sp>
      <p:sp>
        <p:nvSpPr>
          <p:cNvPr id="5" name="テキスト ボックス 4"/>
          <p:cNvSpPr txBox="1"/>
          <p:nvPr/>
        </p:nvSpPr>
        <p:spPr>
          <a:xfrm>
            <a:off x="2663266" y="5058808"/>
            <a:ext cx="1476686" cy="1200329"/>
          </a:xfrm>
          <a:prstGeom prst="rect">
            <a:avLst/>
          </a:prstGeom>
          <a:solidFill>
            <a:srgbClr val="00FF00"/>
          </a:solidFill>
          <a:ln>
            <a:solidFill>
              <a:srgbClr val="0000FF"/>
            </a:solidFill>
          </a:ln>
        </p:spPr>
        <p:txBody>
          <a:bodyPr wrap="none" rtlCol="0">
            <a:spAutoFit/>
          </a:bodyPr>
          <a:lstStyle/>
          <a:p>
            <a:r>
              <a:rPr kumimoji="1" lang="ja-JP" altLang="en-US" dirty="0" smtClean="0">
                <a:latin typeface="+mj-ea"/>
                <a:ea typeface="+mj-ea"/>
              </a:rPr>
              <a:t>カーソルを</a:t>
            </a:r>
            <a:endParaRPr kumimoji="1" lang="en-US" altLang="ja-JP" dirty="0" smtClean="0">
              <a:latin typeface="+mj-ea"/>
              <a:ea typeface="+mj-ea"/>
            </a:endParaRPr>
          </a:p>
          <a:p>
            <a:r>
              <a:rPr kumimoji="1" lang="ja-JP" altLang="en-US" dirty="0" smtClean="0">
                <a:latin typeface="+mj-ea"/>
                <a:ea typeface="+mj-ea"/>
              </a:rPr>
              <a:t>このへんに</a:t>
            </a:r>
            <a:endParaRPr kumimoji="1" lang="en-US" altLang="ja-JP" dirty="0" smtClean="0">
              <a:latin typeface="+mj-ea"/>
              <a:ea typeface="+mj-ea"/>
            </a:endParaRPr>
          </a:p>
          <a:p>
            <a:r>
              <a:rPr kumimoji="1" lang="ja-JP" altLang="en-US" dirty="0" smtClean="0">
                <a:latin typeface="+mj-ea"/>
                <a:ea typeface="+mj-ea"/>
              </a:rPr>
              <a:t>持ってきて、</a:t>
            </a:r>
            <a:endParaRPr kumimoji="1" lang="en-US" altLang="ja-JP" dirty="0" smtClean="0">
              <a:latin typeface="+mj-ea"/>
              <a:ea typeface="+mj-ea"/>
            </a:endParaRPr>
          </a:p>
          <a:p>
            <a:r>
              <a:rPr lang="ja-JP" altLang="en-US" dirty="0" smtClean="0">
                <a:latin typeface="+mj-ea"/>
                <a:ea typeface="+mj-ea"/>
              </a:rPr>
              <a:t>「</a:t>
            </a:r>
            <a:r>
              <a:rPr lang="en-US" altLang="ja-JP" dirty="0" smtClean="0">
                <a:latin typeface="+mj-ea"/>
                <a:ea typeface="+mj-ea"/>
              </a:rPr>
              <a:t>Alt</a:t>
            </a:r>
            <a:r>
              <a:rPr lang="ja-JP" altLang="en-US" dirty="0" smtClean="0">
                <a:latin typeface="+mj-ea"/>
                <a:ea typeface="+mj-ea"/>
              </a:rPr>
              <a:t>＋</a:t>
            </a:r>
            <a:r>
              <a:rPr lang="en-US" altLang="ja-JP" dirty="0" smtClean="0">
                <a:latin typeface="+mj-ea"/>
                <a:ea typeface="+mj-ea"/>
              </a:rPr>
              <a:t>Insert</a:t>
            </a:r>
            <a:r>
              <a:rPr lang="ja-JP" altLang="en-US" dirty="0" smtClean="0">
                <a:latin typeface="+mj-ea"/>
                <a:ea typeface="+mj-ea"/>
              </a:rPr>
              <a:t>」</a:t>
            </a:r>
            <a:endParaRPr kumimoji="1" lang="ja-JP" altLang="en-US" dirty="0">
              <a:latin typeface="+mj-ea"/>
              <a:ea typeface="+mj-ea"/>
            </a:endParaRPr>
          </a:p>
        </p:txBody>
      </p:sp>
      <p:sp>
        <p:nvSpPr>
          <p:cNvPr id="12" name="テキスト ボックス 11"/>
          <p:cNvSpPr txBox="1"/>
          <p:nvPr/>
        </p:nvSpPr>
        <p:spPr>
          <a:xfrm>
            <a:off x="6751290" y="5229200"/>
            <a:ext cx="1709122" cy="369332"/>
          </a:xfrm>
          <a:prstGeom prst="rect">
            <a:avLst/>
          </a:prstGeom>
          <a:solidFill>
            <a:srgbClr val="00FF00"/>
          </a:solidFill>
          <a:ln>
            <a:solidFill>
              <a:srgbClr val="0000FF"/>
            </a:solidFill>
          </a:ln>
        </p:spPr>
        <p:txBody>
          <a:bodyPr wrap="none" rtlCol="0">
            <a:spAutoFit/>
          </a:bodyPr>
          <a:lstStyle/>
          <a:p>
            <a:r>
              <a:rPr kumimoji="1" lang="en-US" altLang="ja-JP" dirty="0" smtClean="0">
                <a:latin typeface="+mj-ea"/>
                <a:ea typeface="+mj-ea"/>
              </a:rPr>
              <a:t>Setter</a:t>
            </a:r>
            <a:r>
              <a:rPr kumimoji="1" lang="ja-JP" altLang="en-US" dirty="0" smtClean="0">
                <a:latin typeface="+mj-ea"/>
                <a:ea typeface="+mj-ea"/>
              </a:rPr>
              <a:t>をクリック</a:t>
            </a:r>
            <a:endParaRPr kumimoji="1" lang="ja-JP" altLang="en-US" dirty="0">
              <a:latin typeface="+mj-ea"/>
              <a:ea typeface="+mj-ea"/>
            </a:endParaRPr>
          </a:p>
        </p:txBody>
      </p:sp>
      <p:sp>
        <p:nvSpPr>
          <p:cNvPr id="14" name="テキスト ボックス 4"/>
          <p:cNvSpPr txBox="1">
            <a:spLocks noChangeArrowheads="1"/>
          </p:cNvSpPr>
          <p:nvPr/>
        </p:nvSpPr>
        <p:spPr bwMode="auto">
          <a:xfrm>
            <a:off x="842895" y="272842"/>
            <a:ext cx="7473521" cy="954107"/>
          </a:xfrm>
          <a:prstGeom prst="rect">
            <a:avLst/>
          </a:prstGeom>
          <a:noFill/>
          <a:ln w="9525">
            <a:noFill/>
            <a:miter lim="800000"/>
            <a:headEnd/>
            <a:tailEnd/>
          </a:ln>
        </p:spPr>
        <p:txBody>
          <a:bodyPr wrap="none">
            <a:spAutoFit/>
          </a:bodyPr>
          <a:lstStyle/>
          <a:p>
            <a:r>
              <a:rPr lang="ja-JP" altLang="en-US" sz="2800" dirty="0" smtClean="0">
                <a:solidFill>
                  <a:schemeClr val="accent2"/>
                </a:solidFill>
                <a:latin typeface="+mj-ea"/>
                <a:ea typeface="+mj-ea"/>
              </a:rPr>
              <a:t>（３） 連携する相手を覚えるためのメソッドの追加</a:t>
            </a:r>
            <a:endParaRPr lang="en-US" altLang="ja-JP" sz="2800" dirty="0" smtClean="0">
              <a:solidFill>
                <a:schemeClr val="accent2"/>
              </a:solidFill>
              <a:latin typeface="+mj-ea"/>
              <a:ea typeface="+mj-ea"/>
            </a:endParaRPr>
          </a:p>
          <a:p>
            <a:pPr algn="r"/>
            <a:r>
              <a:rPr lang="ja-JP" altLang="en-US" sz="2800" dirty="0" smtClean="0">
                <a:solidFill>
                  <a:schemeClr val="accent2"/>
                </a:solidFill>
                <a:latin typeface="+mj-ea"/>
                <a:ea typeface="+mj-ea"/>
              </a:rPr>
              <a:t>（</a:t>
            </a:r>
            <a:r>
              <a:rPr lang="en-US" altLang="ja-JP" sz="2800" dirty="0" err="1" smtClean="0">
                <a:solidFill>
                  <a:schemeClr val="accent2"/>
                </a:solidFill>
                <a:latin typeface="+mj-ea"/>
                <a:ea typeface="+mj-ea"/>
              </a:rPr>
              <a:t>Platform.java</a:t>
            </a:r>
            <a:r>
              <a:rPr lang="ja-JP" altLang="en-US" sz="2800" dirty="0" smtClean="0">
                <a:solidFill>
                  <a:schemeClr val="accent2"/>
                </a:solidFill>
                <a:latin typeface="+mj-ea"/>
                <a:ea typeface="+mj-ea"/>
              </a:rPr>
              <a:t>）</a:t>
            </a:r>
            <a:endParaRPr lang="ja-JP" altLang="en-US" sz="2800" dirty="0">
              <a:solidFill>
                <a:schemeClr val="accent2"/>
              </a:solidFill>
              <a:latin typeface="+mj-ea"/>
              <a:ea typeface="+mj-ea"/>
            </a:endParaRPr>
          </a:p>
        </p:txBody>
      </p:sp>
    </p:spTree>
    <p:extLst>
      <p:ext uri="{BB962C8B-B14F-4D97-AF65-F5344CB8AC3E}">
        <p14:creationId xmlns:p14="http://schemas.microsoft.com/office/powerpoint/2010/main" val="1045387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251520" y="1484784"/>
            <a:ext cx="8640960" cy="72008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③ 以下のウィンドウが開くので「</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」を選択して「</a:t>
            </a:r>
            <a:r>
              <a:rPr lang="en-US" altLang="ja-JP" sz="2000" dirty="0" smtClean="0">
                <a:solidFill>
                  <a:schemeClr val="tx1"/>
                </a:solidFill>
                <a:latin typeface="+mn-ea"/>
                <a:ea typeface="+mn-ea"/>
              </a:rPr>
              <a:t>OK</a:t>
            </a:r>
            <a:r>
              <a:rPr lang="ja-JP" altLang="en-US" sz="2000" dirty="0" smtClean="0">
                <a:solidFill>
                  <a:schemeClr val="tx1"/>
                </a:solidFill>
                <a:latin typeface="+mn-ea"/>
                <a:ea typeface="+mn-ea"/>
              </a:rPr>
              <a:t>」をクリックすると、</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クラス</a:t>
            </a:r>
            <a:r>
              <a:rPr lang="ja-JP" altLang="en-US" sz="2000" dirty="0">
                <a:solidFill>
                  <a:schemeClr val="tx1"/>
                </a:solidFill>
                <a:latin typeface="+mn-ea"/>
                <a:ea typeface="+mn-ea"/>
              </a:rPr>
              <a:t>」</a:t>
            </a:r>
            <a:r>
              <a:rPr lang="ja-JP" altLang="en-US" sz="2000" dirty="0" smtClean="0">
                <a:solidFill>
                  <a:schemeClr val="tx1"/>
                </a:solidFill>
                <a:latin typeface="+mn-ea"/>
                <a:ea typeface="+mn-ea"/>
              </a:rPr>
              <a:t>に以下のコードが追加される。</a:t>
            </a:r>
            <a:endParaRPr lang="en-US" altLang="ja-JP" sz="2000" dirty="0" smtClean="0">
              <a:solidFill>
                <a:schemeClr val="tx1"/>
              </a:solidFill>
              <a:latin typeface="+mn-ea"/>
              <a:ea typeface="+mn-ea"/>
            </a:endParaRPr>
          </a:p>
        </p:txBody>
      </p:sp>
      <p:pic>
        <p:nvPicPr>
          <p:cNvPr id="5" name="図 4"/>
          <p:cNvPicPr>
            <a:picLocks noChangeAspect="1"/>
          </p:cNvPicPr>
          <p:nvPr/>
        </p:nvPicPr>
        <p:blipFill rotWithShape="1">
          <a:blip r:embed="rId2"/>
          <a:srcRect l="5516" t="10181" r="57256" b="12178"/>
          <a:stretch/>
        </p:blipFill>
        <p:spPr>
          <a:xfrm>
            <a:off x="5013573" y="2303351"/>
            <a:ext cx="3888432" cy="4392488"/>
          </a:xfrm>
          <a:prstGeom prst="rect">
            <a:avLst/>
          </a:prstGeom>
          <a:ln>
            <a:solidFill>
              <a:srgbClr val="FF0000"/>
            </a:solidFill>
          </a:ln>
        </p:spPr>
      </p:pic>
      <p:sp>
        <p:nvSpPr>
          <p:cNvPr id="8" name="正方形/長方形 7"/>
          <p:cNvSpPr/>
          <p:nvPr/>
        </p:nvSpPr>
        <p:spPr bwMode="auto">
          <a:xfrm>
            <a:off x="5220072" y="5039552"/>
            <a:ext cx="2808312" cy="621696"/>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12" name="テキスト ボックス 4"/>
          <p:cNvSpPr txBox="1">
            <a:spLocks noChangeArrowheads="1"/>
          </p:cNvSpPr>
          <p:nvPr/>
        </p:nvSpPr>
        <p:spPr bwMode="auto">
          <a:xfrm>
            <a:off x="842895" y="272842"/>
            <a:ext cx="7473521" cy="954107"/>
          </a:xfrm>
          <a:prstGeom prst="rect">
            <a:avLst/>
          </a:prstGeom>
          <a:noFill/>
          <a:ln w="9525">
            <a:noFill/>
            <a:miter lim="800000"/>
            <a:headEnd/>
            <a:tailEnd/>
          </a:ln>
        </p:spPr>
        <p:txBody>
          <a:bodyPr wrap="none">
            <a:spAutoFit/>
          </a:bodyPr>
          <a:lstStyle/>
          <a:p>
            <a:r>
              <a:rPr lang="ja-JP" altLang="en-US" sz="2800" dirty="0" smtClean="0">
                <a:solidFill>
                  <a:schemeClr val="accent2"/>
                </a:solidFill>
                <a:latin typeface="+mj-ea"/>
                <a:ea typeface="+mj-ea"/>
              </a:rPr>
              <a:t>（３） 連携する相手を覚えるためのメソッドの追加</a:t>
            </a:r>
            <a:endParaRPr lang="en-US" altLang="ja-JP" sz="2800" dirty="0" smtClean="0">
              <a:solidFill>
                <a:schemeClr val="accent2"/>
              </a:solidFill>
              <a:latin typeface="+mj-ea"/>
              <a:ea typeface="+mj-ea"/>
            </a:endParaRPr>
          </a:p>
          <a:p>
            <a:pPr algn="r"/>
            <a:r>
              <a:rPr lang="ja-JP" altLang="en-US" sz="2800" dirty="0" smtClean="0">
                <a:solidFill>
                  <a:schemeClr val="accent2"/>
                </a:solidFill>
                <a:latin typeface="+mj-ea"/>
                <a:ea typeface="+mj-ea"/>
              </a:rPr>
              <a:t>（</a:t>
            </a:r>
            <a:r>
              <a:rPr lang="en-US" altLang="ja-JP" sz="2800" dirty="0" err="1" smtClean="0">
                <a:solidFill>
                  <a:schemeClr val="accent2"/>
                </a:solidFill>
                <a:latin typeface="+mj-ea"/>
                <a:ea typeface="+mj-ea"/>
              </a:rPr>
              <a:t>Platform.java</a:t>
            </a:r>
            <a:r>
              <a:rPr lang="ja-JP" altLang="en-US" sz="2800" dirty="0" smtClean="0">
                <a:solidFill>
                  <a:schemeClr val="accent2"/>
                </a:solidFill>
                <a:latin typeface="+mj-ea"/>
                <a:ea typeface="+mj-ea"/>
              </a:rPr>
              <a:t>）</a:t>
            </a:r>
            <a:endParaRPr lang="ja-JP" altLang="en-US" sz="2800" dirty="0">
              <a:solidFill>
                <a:schemeClr val="accent2"/>
              </a:solidFill>
              <a:latin typeface="+mj-ea"/>
              <a:ea typeface="+mj-ea"/>
            </a:endParaRPr>
          </a:p>
        </p:txBody>
      </p:sp>
      <p:pic>
        <p:nvPicPr>
          <p:cNvPr id="2" name="図 1"/>
          <p:cNvPicPr>
            <a:picLocks noChangeAspect="1"/>
          </p:cNvPicPr>
          <p:nvPr/>
        </p:nvPicPr>
        <p:blipFill>
          <a:blip r:embed="rId3"/>
          <a:stretch>
            <a:fillRect/>
          </a:stretch>
        </p:blipFill>
        <p:spPr>
          <a:xfrm>
            <a:off x="1045447" y="2348879"/>
            <a:ext cx="2825523" cy="4346959"/>
          </a:xfrm>
          <a:prstGeom prst="rect">
            <a:avLst/>
          </a:prstGeom>
        </p:spPr>
      </p:pic>
      <p:sp>
        <p:nvSpPr>
          <p:cNvPr id="9" name="左矢印 8"/>
          <p:cNvSpPr/>
          <p:nvPr/>
        </p:nvSpPr>
        <p:spPr bwMode="auto">
          <a:xfrm flipH="1">
            <a:off x="539552" y="3717032"/>
            <a:ext cx="811138" cy="484632"/>
          </a:xfrm>
          <a:prstGeom prst="leftArrow">
            <a:avLst/>
          </a:prstGeom>
          <a:solidFill>
            <a:srgbClr val="FFFF00"/>
          </a:solidFill>
          <a:ln w="12700">
            <a:solidFill>
              <a:srgbClr val="0000FF"/>
            </a:solidFill>
            <a:round/>
            <a:headEnd type="triangle" w="lg" len="lg"/>
            <a:tailEnd type="triangle" w="lg" len="lg"/>
          </a:ln>
          <a:extLst/>
        </p:spPr>
        <p:txBody>
          <a:bodyPr rtlCol="0" anchor="ctr"/>
          <a:lstStyle/>
          <a:p>
            <a:pPr algn="ctr"/>
            <a:endParaRPr kumimoji="1" lang="ja-JP" altLang="en-US"/>
          </a:p>
        </p:txBody>
      </p:sp>
      <p:sp>
        <p:nvSpPr>
          <p:cNvPr id="10" name="左矢印 9"/>
          <p:cNvSpPr/>
          <p:nvPr/>
        </p:nvSpPr>
        <p:spPr bwMode="auto">
          <a:xfrm rot="5400000" flipH="1">
            <a:off x="1709077" y="5706861"/>
            <a:ext cx="811138" cy="484632"/>
          </a:xfrm>
          <a:prstGeom prst="leftArrow">
            <a:avLst/>
          </a:prstGeom>
          <a:solidFill>
            <a:srgbClr val="00FF00"/>
          </a:solidFill>
          <a:ln w="12700">
            <a:solidFill>
              <a:srgbClr val="0000FF"/>
            </a:solidFill>
            <a:round/>
            <a:headEnd type="triangle" w="lg" len="lg"/>
            <a:tailEnd type="triangle" w="lg" len="lg"/>
          </a:ln>
          <a:extLst/>
        </p:spPr>
        <p:txBody>
          <a:bodyPr rtlCol="0" anchor="ctr"/>
          <a:lstStyle/>
          <a:p>
            <a:pPr algn="ctr"/>
            <a:endParaRPr kumimoji="1" lang="ja-JP" altLang="en-US"/>
          </a:p>
        </p:txBody>
      </p:sp>
      <p:sp>
        <p:nvSpPr>
          <p:cNvPr id="3" name="右矢印 2"/>
          <p:cNvSpPr/>
          <p:nvPr/>
        </p:nvSpPr>
        <p:spPr bwMode="auto">
          <a:xfrm>
            <a:off x="3953067" y="5109616"/>
            <a:ext cx="978408" cy="484632"/>
          </a:xfrm>
          <a:prstGeom prst="rightArrow">
            <a:avLst/>
          </a:prstGeom>
          <a:solidFill>
            <a:srgbClr val="00FFFF"/>
          </a:solidFill>
          <a:ln w="12700">
            <a:solidFill>
              <a:srgbClr val="0000FF"/>
            </a:solidFill>
            <a:round/>
            <a:headEnd type="triangle" w="lg" len="lg"/>
            <a:tailEnd type="triangle" w="lg" len="lg"/>
          </a:ln>
          <a:extLst/>
        </p:spPr>
        <p:txBody>
          <a:bodyPr rtlCol="0" anchor="ctr"/>
          <a:lstStyle/>
          <a:p>
            <a:pPr algn="ctr"/>
            <a:endParaRPr kumimoji="1" lang="ja-JP" altLang="en-US"/>
          </a:p>
        </p:txBody>
      </p:sp>
    </p:spTree>
    <p:extLst>
      <p:ext uri="{BB962C8B-B14F-4D97-AF65-F5344CB8AC3E}">
        <p14:creationId xmlns:p14="http://schemas.microsoft.com/office/powerpoint/2010/main" val="1118212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rotWithShape="1">
          <a:blip r:embed="rId2"/>
          <a:srcRect l="5516" t="10181" r="57256" b="12178"/>
          <a:stretch/>
        </p:blipFill>
        <p:spPr>
          <a:xfrm>
            <a:off x="5469597" y="2708920"/>
            <a:ext cx="3432407" cy="3877349"/>
          </a:xfrm>
          <a:prstGeom prst="rect">
            <a:avLst/>
          </a:prstGeom>
          <a:ln>
            <a:solidFill>
              <a:srgbClr val="FF0000"/>
            </a:solidFill>
          </a:ln>
        </p:spPr>
      </p:pic>
      <p:pic>
        <p:nvPicPr>
          <p:cNvPr id="2" name="図 1"/>
          <p:cNvPicPr>
            <a:picLocks noChangeAspect="1"/>
          </p:cNvPicPr>
          <p:nvPr/>
        </p:nvPicPr>
        <p:blipFill>
          <a:blip r:embed="rId3"/>
          <a:stretch>
            <a:fillRect/>
          </a:stretch>
        </p:blipFill>
        <p:spPr>
          <a:xfrm>
            <a:off x="251521" y="4053129"/>
            <a:ext cx="3672408" cy="2271868"/>
          </a:xfrm>
          <a:prstGeom prst="rect">
            <a:avLst/>
          </a:prstGeom>
          <a:ln>
            <a:solidFill>
              <a:srgbClr val="FF0000"/>
            </a:solidFill>
          </a:ln>
        </p:spPr>
      </p:pic>
      <p:sp>
        <p:nvSpPr>
          <p:cNvPr id="7" name="タイトル 2"/>
          <p:cNvSpPr txBox="1">
            <a:spLocks/>
          </p:cNvSpPr>
          <p:nvPr/>
        </p:nvSpPr>
        <p:spPr bwMode="auto">
          <a:xfrm>
            <a:off x="251520" y="1484784"/>
            <a:ext cx="8640960" cy="1075871"/>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④ もう一度言うが、</a:t>
            </a:r>
            <a:r>
              <a:rPr lang="ja-JP" altLang="en-US" sz="2000" dirty="0" smtClean="0">
                <a:solidFill>
                  <a:srgbClr val="FF0000"/>
                </a:solidFill>
                <a:latin typeface="+mn-ea"/>
                <a:ea typeface="+mn-ea"/>
              </a:rPr>
              <a:t>特に手順</a:t>
            </a:r>
            <a:r>
              <a:rPr lang="en-US" altLang="ja-JP" sz="2000" dirty="0" smtClean="0">
                <a:solidFill>
                  <a:srgbClr val="FF0000"/>
                </a:solidFill>
                <a:latin typeface="+mn-ea"/>
                <a:ea typeface="+mn-ea"/>
              </a:rPr>
              <a:t>(ii)(</a:t>
            </a:r>
            <a:r>
              <a:rPr lang="en-US" altLang="ja-JP" sz="2000" smtClean="0">
                <a:solidFill>
                  <a:srgbClr val="FF0000"/>
                </a:solidFill>
                <a:latin typeface="+mn-ea"/>
                <a:ea typeface="+mn-ea"/>
              </a:rPr>
              <a:t>iii)</a:t>
            </a:r>
            <a:r>
              <a:rPr lang="ja-JP" altLang="en-US" sz="2000" smtClean="0">
                <a:solidFill>
                  <a:srgbClr val="FF0000"/>
                </a:solidFill>
                <a:latin typeface="+mn-ea"/>
                <a:ea typeface="+mn-ea"/>
              </a:rPr>
              <a:t>はとても</a:t>
            </a:r>
            <a:r>
              <a:rPr lang="ja-JP" altLang="en-US" sz="2000" dirty="0" smtClean="0">
                <a:solidFill>
                  <a:srgbClr val="FF0000"/>
                </a:solidFill>
                <a:latin typeface="+mn-ea"/>
                <a:ea typeface="+mn-ea"/>
              </a:rPr>
              <a:t>重要なので覚えて欲しい。</a:t>
            </a:r>
            <a:endParaRPr lang="en-US" altLang="ja-JP" sz="2000" dirty="0" smtClean="0">
              <a:solidFill>
                <a:srgbClr val="FF0000"/>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クラス図で「依存」の関係が示されていたら、</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線の向きに注意してプログラムに以下の２つを追加しよう。</a:t>
            </a:r>
            <a:endParaRPr lang="en-US" altLang="ja-JP" sz="2000" dirty="0" smtClean="0">
              <a:solidFill>
                <a:schemeClr val="tx1"/>
              </a:solidFill>
              <a:latin typeface="+mn-ea"/>
              <a:ea typeface="+mn-ea"/>
            </a:endParaRPr>
          </a:p>
        </p:txBody>
      </p:sp>
      <p:sp>
        <p:nvSpPr>
          <p:cNvPr id="8" name="正方形/長方形 7"/>
          <p:cNvSpPr/>
          <p:nvPr/>
        </p:nvSpPr>
        <p:spPr bwMode="auto">
          <a:xfrm>
            <a:off x="5652120" y="5137936"/>
            <a:ext cx="2592288" cy="504056"/>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9" name="正方形/長方形 8"/>
          <p:cNvSpPr/>
          <p:nvPr/>
        </p:nvSpPr>
        <p:spPr bwMode="auto">
          <a:xfrm>
            <a:off x="5696080" y="3636232"/>
            <a:ext cx="2548328" cy="216024"/>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4" name="テキスト ボックス 3"/>
          <p:cNvSpPr txBox="1"/>
          <p:nvPr/>
        </p:nvSpPr>
        <p:spPr>
          <a:xfrm>
            <a:off x="1096566" y="3361871"/>
            <a:ext cx="2985113" cy="369332"/>
          </a:xfrm>
          <a:prstGeom prst="rect">
            <a:avLst/>
          </a:prstGeom>
          <a:solidFill>
            <a:srgbClr val="00FF00"/>
          </a:solidFill>
          <a:ln>
            <a:solidFill>
              <a:srgbClr val="0000FF"/>
            </a:solidFill>
          </a:ln>
        </p:spPr>
        <p:txBody>
          <a:bodyPr wrap="none" rtlCol="0">
            <a:spAutoFit/>
          </a:bodyPr>
          <a:lstStyle/>
          <a:p>
            <a:r>
              <a:rPr kumimoji="1" lang="ja-JP" altLang="en-US" dirty="0" smtClean="0">
                <a:latin typeface="+mj-ea"/>
                <a:ea typeface="+mj-ea"/>
              </a:rPr>
              <a:t>「</a:t>
            </a:r>
            <a:r>
              <a:rPr kumimoji="1" lang="en-US" altLang="ja-JP" dirty="0" smtClean="0">
                <a:latin typeface="+mj-ea"/>
                <a:ea typeface="+mj-ea"/>
              </a:rPr>
              <a:t>Platform</a:t>
            </a:r>
            <a:r>
              <a:rPr kumimoji="1" lang="ja-JP" altLang="en-US" dirty="0" smtClean="0">
                <a:latin typeface="+mj-ea"/>
                <a:ea typeface="+mj-ea"/>
              </a:rPr>
              <a:t>」が「</a:t>
            </a:r>
            <a:r>
              <a:rPr kumimoji="1" lang="en-US" altLang="ja-JP" dirty="0" smtClean="0">
                <a:latin typeface="+mj-ea"/>
                <a:ea typeface="+mj-ea"/>
              </a:rPr>
              <a:t>Player</a:t>
            </a:r>
            <a:r>
              <a:rPr kumimoji="1" lang="ja-JP" altLang="en-US" dirty="0" smtClean="0">
                <a:latin typeface="+mj-ea"/>
                <a:ea typeface="+mj-ea"/>
              </a:rPr>
              <a:t>」に依存</a:t>
            </a:r>
            <a:endParaRPr kumimoji="1" lang="ja-JP" altLang="en-US" dirty="0">
              <a:latin typeface="+mj-ea"/>
              <a:ea typeface="+mj-ea"/>
            </a:endParaRPr>
          </a:p>
        </p:txBody>
      </p:sp>
      <p:cxnSp>
        <p:nvCxnSpPr>
          <p:cNvPr id="11" name="直線矢印コネクタ 10"/>
          <p:cNvCxnSpPr/>
          <p:nvPr/>
        </p:nvCxnSpPr>
        <p:spPr>
          <a:xfrm>
            <a:off x="1881328" y="3726557"/>
            <a:ext cx="0" cy="1440000"/>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9" idx="1"/>
          </p:cNvCxnSpPr>
          <p:nvPr/>
        </p:nvCxnSpPr>
        <p:spPr>
          <a:xfrm>
            <a:off x="4081679" y="3501008"/>
            <a:ext cx="1614401" cy="243236"/>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4" idx="3"/>
            <a:endCxn id="8" idx="1"/>
          </p:cNvCxnSpPr>
          <p:nvPr/>
        </p:nvCxnSpPr>
        <p:spPr>
          <a:xfrm>
            <a:off x="4081679" y="3546537"/>
            <a:ext cx="1570441" cy="1843427"/>
          </a:xfrm>
          <a:prstGeom prst="straightConnector1">
            <a:avLst/>
          </a:pr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4"/>
          <p:cNvSpPr txBox="1">
            <a:spLocks noChangeArrowheads="1"/>
          </p:cNvSpPr>
          <p:nvPr/>
        </p:nvSpPr>
        <p:spPr bwMode="auto">
          <a:xfrm>
            <a:off x="842895" y="272842"/>
            <a:ext cx="7473521" cy="954107"/>
          </a:xfrm>
          <a:prstGeom prst="rect">
            <a:avLst/>
          </a:prstGeom>
          <a:noFill/>
          <a:ln w="9525">
            <a:noFill/>
            <a:miter lim="800000"/>
            <a:headEnd/>
            <a:tailEnd/>
          </a:ln>
        </p:spPr>
        <p:txBody>
          <a:bodyPr wrap="none">
            <a:spAutoFit/>
          </a:bodyPr>
          <a:lstStyle/>
          <a:p>
            <a:r>
              <a:rPr lang="ja-JP" altLang="en-US" sz="2800" dirty="0" smtClean="0">
                <a:solidFill>
                  <a:schemeClr val="accent2"/>
                </a:solidFill>
                <a:latin typeface="+mj-ea"/>
                <a:ea typeface="+mj-ea"/>
              </a:rPr>
              <a:t>（３） 連携する相手を覚えるためのメソッドの追加</a:t>
            </a:r>
            <a:endParaRPr lang="en-US" altLang="ja-JP" sz="2800" dirty="0" smtClean="0">
              <a:solidFill>
                <a:schemeClr val="accent2"/>
              </a:solidFill>
              <a:latin typeface="+mj-ea"/>
              <a:ea typeface="+mj-ea"/>
            </a:endParaRPr>
          </a:p>
          <a:p>
            <a:pPr algn="r"/>
            <a:r>
              <a:rPr lang="ja-JP" altLang="en-US" sz="2800" dirty="0" smtClean="0">
                <a:solidFill>
                  <a:schemeClr val="accent2"/>
                </a:solidFill>
                <a:latin typeface="+mj-ea"/>
                <a:ea typeface="+mj-ea"/>
              </a:rPr>
              <a:t>（</a:t>
            </a:r>
            <a:r>
              <a:rPr lang="en-US" altLang="ja-JP" sz="2800" dirty="0" err="1" smtClean="0">
                <a:solidFill>
                  <a:schemeClr val="accent2"/>
                </a:solidFill>
                <a:latin typeface="+mj-ea"/>
                <a:ea typeface="+mj-ea"/>
              </a:rPr>
              <a:t>Platform.java</a:t>
            </a:r>
            <a:r>
              <a:rPr lang="ja-JP" altLang="en-US" sz="2800" dirty="0" smtClean="0">
                <a:solidFill>
                  <a:schemeClr val="accent2"/>
                </a:solidFill>
                <a:latin typeface="+mj-ea"/>
                <a:ea typeface="+mj-ea"/>
              </a:rPr>
              <a:t>）</a:t>
            </a:r>
            <a:endParaRPr lang="ja-JP" altLang="en-US" sz="2800" dirty="0">
              <a:solidFill>
                <a:schemeClr val="accent2"/>
              </a:solidFill>
              <a:latin typeface="+mj-ea"/>
              <a:ea typeface="+mj-ea"/>
            </a:endParaRPr>
          </a:p>
        </p:txBody>
      </p:sp>
    </p:spTree>
    <p:extLst>
      <p:ext uri="{BB962C8B-B14F-4D97-AF65-F5344CB8AC3E}">
        <p14:creationId xmlns:p14="http://schemas.microsoft.com/office/powerpoint/2010/main" val="1040676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テキスト ボックス 4"/>
          <p:cNvSpPr txBox="1">
            <a:spLocks noChangeArrowheads="1"/>
          </p:cNvSpPr>
          <p:nvPr/>
        </p:nvSpPr>
        <p:spPr bwMode="auto">
          <a:xfrm>
            <a:off x="530760" y="272842"/>
            <a:ext cx="8087470" cy="707886"/>
          </a:xfrm>
          <a:prstGeom prst="rect">
            <a:avLst/>
          </a:prstGeom>
          <a:noFill/>
          <a:ln w="9525">
            <a:noFill/>
            <a:miter lim="800000"/>
            <a:headEnd/>
            <a:tailEnd/>
          </a:ln>
        </p:spPr>
        <p:txBody>
          <a:bodyPr wrap="none">
            <a:spAutoFit/>
          </a:bodyPr>
          <a:lstStyle/>
          <a:p>
            <a:r>
              <a:rPr lang="ja-JP" altLang="en-US" sz="4000" dirty="0" smtClean="0">
                <a:solidFill>
                  <a:schemeClr val="accent2"/>
                </a:solidFill>
                <a:latin typeface="+mj-ea"/>
                <a:ea typeface="+mj-ea"/>
              </a:rPr>
              <a:t>（４） 連携処理の実装（</a:t>
            </a:r>
            <a:r>
              <a:rPr lang="en-US" altLang="ja-JP" sz="4000" dirty="0" err="1" smtClean="0">
                <a:solidFill>
                  <a:schemeClr val="accent2"/>
                </a:solidFill>
                <a:latin typeface="+mj-ea"/>
                <a:ea typeface="+mj-ea"/>
              </a:rPr>
              <a:t>Platform.java</a:t>
            </a:r>
            <a:r>
              <a:rPr lang="ja-JP" altLang="en-US" sz="4000" dirty="0" smtClean="0">
                <a:solidFill>
                  <a:schemeClr val="accent2"/>
                </a:solidFill>
                <a:latin typeface="+mj-ea"/>
                <a:ea typeface="+mj-ea"/>
              </a:rPr>
              <a:t>）</a:t>
            </a:r>
            <a:endParaRPr lang="ja-JP" altLang="en-US" sz="4000" dirty="0">
              <a:solidFill>
                <a:schemeClr val="accent2"/>
              </a:solidFill>
              <a:latin typeface="+mj-ea"/>
              <a:ea typeface="+mj-ea"/>
            </a:endParaRPr>
          </a:p>
        </p:txBody>
      </p:sp>
      <p:sp>
        <p:nvSpPr>
          <p:cNvPr id="7" name="タイトル 2"/>
          <p:cNvSpPr txBox="1">
            <a:spLocks/>
          </p:cNvSpPr>
          <p:nvPr/>
        </p:nvSpPr>
        <p:spPr bwMode="auto">
          <a:xfrm>
            <a:off x="251520" y="4365104"/>
            <a:ext cx="8640960" cy="1944216"/>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これで「</a:t>
            </a:r>
            <a:r>
              <a:rPr lang="en-US" altLang="ja-JP" sz="2000" dirty="0" smtClean="0">
                <a:solidFill>
                  <a:schemeClr val="tx1"/>
                </a:solidFill>
                <a:latin typeface="+mn-ea"/>
                <a:ea typeface="+mn-ea"/>
              </a:rPr>
              <a:t>Platform</a:t>
            </a:r>
            <a:r>
              <a:rPr lang="ja-JP" altLang="en-US" sz="2000" dirty="0" smtClean="0">
                <a:solidFill>
                  <a:schemeClr val="tx1"/>
                </a:solidFill>
                <a:latin typeface="+mn-ea"/>
                <a:ea typeface="+mn-ea"/>
              </a:rPr>
              <a:t>クラス」</a:t>
            </a:r>
            <a:r>
              <a:rPr lang="ja-JP" altLang="en-US" sz="2000" smtClean="0">
                <a:solidFill>
                  <a:schemeClr val="tx1"/>
                </a:solidFill>
                <a:latin typeface="+mn-ea"/>
                <a:ea typeface="+mn-ea"/>
              </a:rPr>
              <a:t>は、「</a:t>
            </a:r>
            <a:r>
              <a:rPr lang="en-US" altLang="ja-JP" sz="2000" smtClean="0">
                <a:solidFill>
                  <a:schemeClr val="tx1"/>
                </a:solidFill>
                <a:latin typeface="+mn-ea"/>
                <a:ea typeface="+mn-ea"/>
              </a:rPr>
              <a:t>player</a:t>
            </a:r>
            <a:r>
              <a:rPr lang="ja-JP" altLang="en-US" sz="2000" smtClean="0">
                <a:solidFill>
                  <a:schemeClr val="tx1"/>
                </a:solidFill>
                <a:latin typeface="+mn-ea"/>
                <a:ea typeface="+mn-ea"/>
              </a:rPr>
              <a:t>」を覚えることができるようになったので、</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クラス」</a:t>
            </a:r>
            <a:r>
              <a:rPr lang="ja-JP" altLang="en-US" sz="2000" dirty="0">
                <a:solidFill>
                  <a:schemeClr val="tx1"/>
                </a:solidFill>
                <a:latin typeface="+mn-ea"/>
                <a:ea typeface="+mn-ea"/>
              </a:rPr>
              <a:t>のメソッドを呼び出せるように</a:t>
            </a:r>
            <a:r>
              <a:rPr lang="ja-JP" altLang="en-US" sz="2000" dirty="0" smtClean="0">
                <a:solidFill>
                  <a:schemeClr val="tx1"/>
                </a:solidFill>
                <a:latin typeface="+mn-ea"/>
                <a:ea typeface="+mn-ea"/>
              </a:rPr>
              <a:t>なった</a:t>
            </a:r>
            <a:r>
              <a:rPr lang="ja-JP" altLang="en-US" sz="2000" dirty="0">
                <a:solidFill>
                  <a:schemeClr val="tx1"/>
                </a:solidFill>
                <a:latin typeface="+mn-ea"/>
                <a:ea typeface="+mn-ea"/>
              </a:rPr>
              <a:t>。</a:t>
            </a:r>
          </a:p>
          <a:p>
            <a:pPr algn="l"/>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いよいよ「</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」との連携処理</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en-US" altLang="ja-JP" sz="2000" dirty="0">
                <a:solidFill>
                  <a:schemeClr val="tx1"/>
                </a:solidFill>
                <a:latin typeface="+mn-ea"/>
                <a:ea typeface="+mn-ea"/>
              </a:rPr>
              <a:t>Player</a:t>
            </a:r>
            <a:r>
              <a:rPr lang="ja-JP" altLang="en-US" sz="2000" dirty="0">
                <a:solidFill>
                  <a:schemeClr val="tx1"/>
                </a:solidFill>
                <a:latin typeface="+mn-ea"/>
                <a:ea typeface="+mn-ea"/>
              </a:rPr>
              <a:t>」と衝突したら、「</a:t>
            </a:r>
            <a:r>
              <a:rPr lang="en-US" altLang="ja-JP" sz="2000" dirty="0">
                <a:solidFill>
                  <a:schemeClr val="tx1"/>
                </a:solidFill>
                <a:latin typeface="+mn-ea"/>
                <a:ea typeface="+mn-ea"/>
              </a:rPr>
              <a:t>Player</a:t>
            </a:r>
            <a:r>
              <a:rPr lang="ja-JP" altLang="en-US" sz="2000" dirty="0">
                <a:solidFill>
                  <a:schemeClr val="tx1"/>
                </a:solidFill>
                <a:latin typeface="+mn-ea"/>
                <a:ea typeface="+mn-ea"/>
              </a:rPr>
              <a:t>」をジャンプさせる。</a:t>
            </a: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を</a:t>
            </a:r>
            <a:r>
              <a:rPr lang="ja-JP" altLang="en-US" sz="2000" dirty="0">
                <a:solidFill>
                  <a:schemeClr val="tx1"/>
                </a:solidFill>
                <a:latin typeface="+mn-ea"/>
                <a:ea typeface="+mn-ea"/>
              </a:rPr>
              <a:t>実装しよう</a:t>
            </a:r>
            <a:r>
              <a:rPr lang="ja-JP" altLang="en-US" sz="2000" dirty="0" smtClean="0">
                <a:solidFill>
                  <a:schemeClr val="tx1"/>
                </a:solidFill>
                <a:latin typeface="+mn-ea"/>
                <a:ea typeface="+mn-ea"/>
              </a:rPr>
              <a:t>。</a:t>
            </a:r>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endParaRPr lang="en-US" altLang="ja-JP" sz="2000" dirty="0" smtClean="0">
              <a:solidFill>
                <a:schemeClr val="tx1"/>
              </a:solidFill>
              <a:latin typeface="+mn-ea"/>
              <a:ea typeface="+mn-ea"/>
            </a:endParaRPr>
          </a:p>
        </p:txBody>
      </p:sp>
      <p:sp>
        <p:nvSpPr>
          <p:cNvPr id="4" name="タイトル 2"/>
          <p:cNvSpPr txBox="1">
            <a:spLocks/>
          </p:cNvSpPr>
          <p:nvPr/>
        </p:nvSpPr>
        <p:spPr bwMode="auto">
          <a:xfrm>
            <a:off x="251520" y="1772816"/>
            <a:ext cx="8640960" cy="1512168"/>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en-US" altLang="ja-JP" sz="1800" dirty="0" smtClean="0">
                <a:solidFill>
                  <a:schemeClr val="tx1"/>
                </a:solidFill>
                <a:latin typeface="+mn-ea"/>
                <a:ea typeface="+mn-ea"/>
              </a:rPr>
              <a:t>(</a:t>
            </a:r>
            <a:r>
              <a:rPr lang="en-US" altLang="ja-JP" sz="1800" dirty="0" err="1" smtClean="0">
                <a:solidFill>
                  <a:schemeClr val="tx1"/>
                </a:solidFill>
                <a:latin typeface="+mn-ea"/>
                <a:ea typeface="+mn-ea"/>
              </a:rPr>
              <a:t>i</a:t>
            </a:r>
            <a:r>
              <a:rPr lang="en-US" altLang="ja-JP" sz="1800" dirty="0" smtClean="0">
                <a:solidFill>
                  <a:schemeClr val="tx1"/>
                </a:solidFill>
                <a:latin typeface="+mn-ea"/>
                <a:ea typeface="+mn-ea"/>
              </a:rPr>
              <a:t>)</a:t>
            </a:r>
            <a:r>
              <a:rPr lang="ja-JP" altLang="en-US" sz="1800" dirty="0" smtClean="0">
                <a:solidFill>
                  <a:schemeClr val="tx1"/>
                </a:solidFill>
                <a:latin typeface="+mn-ea"/>
                <a:ea typeface="+mn-ea"/>
              </a:rPr>
              <a:t> 衝突判定機能の実装</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(ii)</a:t>
            </a:r>
            <a:r>
              <a:rPr lang="ja-JP" altLang="en-US" sz="1800" dirty="0" smtClean="0">
                <a:solidFill>
                  <a:schemeClr val="tx1"/>
                </a:solidFill>
                <a:latin typeface="+mn-ea"/>
                <a:ea typeface="+mn-ea"/>
              </a:rPr>
              <a:t> 連携する相手（この場合は「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」）を覚えておくための属性の追加</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(iii)</a:t>
            </a:r>
            <a:r>
              <a:rPr lang="ja-JP" altLang="en-US" sz="1800" dirty="0" smtClean="0">
                <a:solidFill>
                  <a:schemeClr val="tx1"/>
                </a:solidFill>
                <a:latin typeface="+mn-ea"/>
                <a:ea typeface="+mn-ea"/>
              </a:rPr>
              <a:t> 連携する相手（この場合は「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」）を覚えるためのメソッドの追加</a:t>
            </a:r>
            <a:endParaRPr lang="en-US" altLang="ja-JP" sz="1800" dirty="0" smtClean="0">
              <a:solidFill>
                <a:schemeClr val="tx1"/>
              </a:solidFill>
              <a:latin typeface="+mn-ea"/>
              <a:ea typeface="+mn-ea"/>
            </a:endParaRPr>
          </a:p>
          <a:p>
            <a:pPr algn="l"/>
            <a:r>
              <a:rPr lang="en-US" altLang="ja-JP" sz="1800" b="1" dirty="0" smtClean="0">
                <a:solidFill>
                  <a:srgbClr val="FF0000"/>
                </a:solidFill>
                <a:latin typeface="+mn-ea"/>
                <a:ea typeface="+mn-ea"/>
              </a:rPr>
              <a:t>(iv) </a:t>
            </a:r>
            <a:r>
              <a:rPr lang="ja-JP" altLang="en-US" sz="1800" b="1" dirty="0" smtClean="0">
                <a:solidFill>
                  <a:srgbClr val="FF0000"/>
                </a:solidFill>
                <a:latin typeface="+mn-ea"/>
                <a:ea typeface="+mn-ea"/>
              </a:rPr>
              <a:t>連携処理の実装（この場合は「</a:t>
            </a:r>
            <a:r>
              <a:rPr lang="en-US" altLang="ja-JP" sz="1800" b="1" dirty="0" smtClean="0">
                <a:solidFill>
                  <a:srgbClr val="FF0000"/>
                </a:solidFill>
                <a:latin typeface="+mn-ea"/>
                <a:ea typeface="+mn-ea"/>
              </a:rPr>
              <a:t>Player</a:t>
            </a:r>
            <a:r>
              <a:rPr lang="ja-JP" altLang="en-US" sz="1800" b="1" dirty="0" smtClean="0">
                <a:solidFill>
                  <a:srgbClr val="FF0000"/>
                </a:solidFill>
                <a:latin typeface="+mn-ea"/>
                <a:ea typeface="+mn-ea"/>
              </a:rPr>
              <a:t>」と衝突していたら「</a:t>
            </a:r>
            <a:r>
              <a:rPr lang="en-US" altLang="ja-JP" sz="1800" b="1" dirty="0" smtClean="0">
                <a:solidFill>
                  <a:srgbClr val="FF0000"/>
                </a:solidFill>
                <a:latin typeface="+mn-ea"/>
                <a:ea typeface="+mn-ea"/>
              </a:rPr>
              <a:t>Player</a:t>
            </a:r>
            <a:r>
              <a:rPr lang="ja-JP" altLang="en-US" sz="1800" b="1" dirty="0" smtClean="0">
                <a:solidFill>
                  <a:srgbClr val="FF0000"/>
                </a:solidFill>
                <a:latin typeface="+mn-ea"/>
                <a:ea typeface="+mn-ea"/>
              </a:rPr>
              <a:t>」をジャンプさせる）</a:t>
            </a:r>
            <a:endParaRPr lang="en-US" altLang="ja-JP" sz="1800" b="1" dirty="0" smtClean="0">
              <a:solidFill>
                <a:srgbClr val="FF0000"/>
              </a:solidFill>
              <a:latin typeface="+mn-ea"/>
              <a:ea typeface="+mn-ea"/>
            </a:endParaRPr>
          </a:p>
          <a:p>
            <a:pPr algn="l"/>
            <a:r>
              <a:rPr lang="en-US" altLang="ja-JP" sz="1800" dirty="0" smtClean="0">
                <a:solidFill>
                  <a:schemeClr val="tx1"/>
                </a:solidFill>
                <a:latin typeface="+mn-ea"/>
                <a:ea typeface="+mn-ea"/>
              </a:rPr>
              <a:t>(</a:t>
            </a:r>
            <a:r>
              <a:rPr lang="en-US" altLang="ja-JP" sz="1800" dirty="0">
                <a:solidFill>
                  <a:schemeClr val="tx1"/>
                </a:solidFill>
                <a:latin typeface="+mn-ea"/>
                <a:ea typeface="+mn-ea"/>
              </a:rPr>
              <a:t>v) </a:t>
            </a:r>
            <a:r>
              <a:rPr lang="ja-JP" altLang="en-US" sz="1800" dirty="0">
                <a:solidFill>
                  <a:schemeClr val="tx1"/>
                </a:solidFill>
                <a:latin typeface="+mn-ea"/>
                <a:ea typeface="+mn-ea"/>
              </a:rPr>
              <a:t>実際に、連携する相手</a:t>
            </a:r>
            <a:r>
              <a:rPr lang="ja-JP" altLang="en-US" sz="1800" dirty="0" smtClean="0">
                <a:solidFill>
                  <a:schemeClr val="tx1"/>
                </a:solidFill>
                <a:latin typeface="+mn-ea"/>
                <a:ea typeface="+mn-ea"/>
              </a:rPr>
              <a:t>を結びつける。</a:t>
            </a:r>
            <a:endParaRPr lang="ja-JP" altLang="en-US" sz="1800" dirty="0">
              <a:solidFill>
                <a:schemeClr val="tx1"/>
              </a:solidFill>
              <a:latin typeface="+mn-ea"/>
              <a:ea typeface="+mn-ea"/>
            </a:endParaRPr>
          </a:p>
          <a:p>
            <a:pPr algn="l"/>
            <a:endParaRPr lang="en-US" altLang="ja-JP" sz="1800" dirty="0" smtClean="0">
              <a:solidFill>
                <a:schemeClr val="tx1"/>
              </a:solidFill>
              <a:latin typeface="+mn-ea"/>
              <a:ea typeface="+mn-ea"/>
            </a:endParaRPr>
          </a:p>
          <a:p>
            <a:pPr algn="l"/>
            <a:endParaRPr lang="en-US" altLang="ja-JP" sz="1800" dirty="0" smtClean="0">
              <a:solidFill>
                <a:schemeClr val="tx1"/>
              </a:solidFill>
              <a:latin typeface="+mn-ea"/>
              <a:ea typeface="+mn-ea"/>
            </a:endParaRPr>
          </a:p>
        </p:txBody>
      </p:sp>
      <p:sp>
        <p:nvSpPr>
          <p:cNvPr id="5" name="タイトル 2"/>
          <p:cNvSpPr txBox="1">
            <a:spLocks/>
          </p:cNvSpPr>
          <p:nvPr/>
        </p:nvSpPr>
        <p:spPr bwMode="auto">
          <a:xfrm>
            <a:off x="251520" y="1412776"/>
            <a:ext cx="8640960" cy="360040"/>
          </a:xfrm>
          <a:prstGeom prst="rect">
            <a:avLst/>
          </a:prstGeom>
          <a:solidFill>
            <a:srgbClr val="99FF99"/>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r>
              <a:rPr lang="ja-JP" altLang="en-US" sz="1800" b="1" dirty="0" smtClean="0">
                <a:solidFill>
                  <a:schemeClr val="tx1"/>
                </a:solidFill>
                <a:latin typeface="+mn-ea"/>
                <a:ea typeface="+mn-ea"/>
              </a:rPr>
              <a:t>実装手順</a:t>
            </a:r>
            <a:endParaRPr lang="en-US" altLang="ja-JP" sz="1800" b="1" dirty="0" smtClean="0">
              <a:solidFill>
                <a:schemeClr val="tx1"/>
              </a:solidFill>
              <a:latin typeface="+mn-ea"/>
              <a:ea typeface="+mn-ea"/>
            </a:endParaRPr>
          </a:p>
        </p:txBody>
      </p:sp>
    </p:spTree>
    <p:extLst>
      <p:ext uri="{BB962C8B-B14F-4D97-AF65-F5344CB8AC3E}">
        <p14:creationId xmlns:p14="http://schemas.microsoft.com/office/powerpoint/2010/main" val="1201354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251520" y="1484784"/>
            <a:ext cx="8640960" cy="4968552"/>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② 「</a:t>
            </a:r>
            <a:r>
              <a:rPr lang="en-US" altLang="ja-JP" sz="2000" dirty="0" smtClean="0">
                <a:solidFill>
                  <a:schemeClr val="tx1"/>
                </a:solidFill>
                <a:latin typeface="+mn-ea"/>
                <a:ea typeface="+mn-ea"/>
              </a:rPr>
              <a:t>Platform</a:t>
            </a:r>
            <a:r>
              <a:rPr lang="ja-JP" altLang="en-US" sz="2000" dirty="0" smtClean="0">
                <a:solidFill>
                  <a:schemeClr val="tx1"/>
                </a:solidFill>
                <a:latin typeface="+mn-ea"/>
                <a:ea typeface="+mn-ea"/>
              </a:rPr>
              <a:t>クラス」に以下を追加しよう。</a:t>
            </a:r>
            <a:endParaRPr lang="en-US" altLang="ja-JP" sz="2000" dirty="0" smtClean="0">
              <a:solidFill>
                <a:schemeClr val="tx1"/>
              </a:solidFill>
              <a:latin typeface="+mn-ea"/>
              <a:ea typeface="+mn-ea"/>
            </a:endParaRPr>
          </a:p>
          <a:p>
            <a:pPr algn="l"/>
            <a:endParaRPr lang="en-US" altLang="ja-JP" sz="2000" dirty="0">
              <a:solidFill>
                <a:schemeClr val="tx1"/>
              </a:solidFill>
              <a:latin typeface="+mn-ea"/>
              <a:ea typeface="+mn-ea"/>
            </a:endParaRPr>
          </a:p>
          <a:p>
            <a:pPr algn="l"/>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Platform</a:t>
            </a:r>
            <a:r>
              <a:rPr lang="ja-JP" altLang="en-US" sz="2000" dirty="0" smtClean="0">
                <a:solidFill>
                  <a:schemeClr val="tx1"/>
                </a:solidFill>
                <a:latin typeface="+mn-ea"/>
                <a:ea typeface="+mn-ea"/>
              </a:rPr>
              <a:t>クラス」はこれまで</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動く必要がなかったので</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まず「</a:t>
            </a:r>
            <a:r>
              <a:rPr lang="en-US" altLang="ja-JP" sz="2000" dirty="0" smtClean="0">
                <a:solidFill>
                  <a:schemeClr val="tx1"/>
                </a:solidFill>
                <a:latin typeface="+mn-ea"/>
                <a:ea typeface="+mn-ea"/>
              </a:rPr>
              <a:t>move( )</a:t>
            </a:r>
            <a:r>
              <a:rPr lang="ja-JP" altLang="en-US" sz="2000" dirty="0" smtClean="0">
                <a:solidFill>
                  <a:schemeClr val="tx1"/>
                </a:solidFill>
                <a:latin typeface="+mn-ea"/>
                <a:ea typeface="+mn-ea"/>
              </a:rPr>
              <a:t>」機能を追加しておこう。</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そしてその中に</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「もし</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と衝突していたら、</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をジャンプさせる」</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処理を記述する。</a:t>
            </a:r>
            <a:endParaRPr lang="en-US" altLang="ja-JP" sz="2000" dirty="0" smtClean="0">
              <a:solidFill>
                <a:schemeClr val="tx1"/>
              </a:solidFill>
              <a:latin typeface="+mn-ea"/>
              <a:ea typeface="+mn-ea"/>
            </a:endParaRPr>
          </a:p>
          <a:p>
            <a:pPr algn="l"/>
            <a:endParaRPr lang="en-US" altLang="ja-JP" sz="2000" dirty="0">
              <a:solidFill>
                <a:schemeClr val="tx1"/>
              </a:solidFill>
              <a:latin typeface="+mn-ea"/>
              <a:ea typeface="+mn-ea"/>
            </a:endParaRPr>
          </a:p>
          <a:p>
            <a:pPr algn="l"/>
            <a:r>
              <a:rPr lang="ja-JP" altLang="en-US" sz="2000" dirty="0" smtClean="0">
                <a:solidFill>
                  <a:schemeClr val="tx1"/>
                </a:solidFill>
                <a:latin typeface="+mn-ea"/>
                <a:ea typeface="+mn-ea"/>
              </a:rPr>
              <a:t>　　これで「</a:t>
            </a:r>
            <a:r>
              <a:rPr lang="en-US" altLang="ja-JP" sz="2000" dirty="0" smtClean="0">
                <a:solidFill>
                  <a:schemeClr val="tx1"/>
                </a:solidFill>
                <a:latin typeface="+mn-ea"/>
                <a:ea typeface="+mn-ea"/>
              </a:rPr>
              <a:t>move(</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a:t>
            </a:r>
            <a:r>
              <a:rPr lang="ja-JP" altLang="en-US" sz="2000" dirty="0" smtClean="0">
                <a:solidFill>
                  <a:schemeClr val="tx1"/>
                </a:solidFill>
                <a:latin typeface="+mn-ea"/>
                <a:ea typeface="+mn-ea"/>
              </a:rPr>
              <a:t>」が呼び出されれば、</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「プレーヤとの衝突判定を行って</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プレーヤと衝突していたら</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プレーヤをジャンプさせる」</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ことができるようになった。</a:t>
            </a:r>
            <a:endParaRPr lang="en-US" altLang="ja-JP" sz="2000" dirty="0" smtClean="0">
              <a:solidFill>
                <a:schemeClr val="tx1"/>
              </a:solidFill>
              <a:latin typeface="+mn-ea"/>
              <a:ea typeface="+mn-ea"/>
            </a:endParaRPr>
          </a:p>
        </p:txBody>
      </p:sp>
      <p:sp>
        <p:nvSpPr>
          <p:cNvPr id="6" name="テキスト ボックス 4"/>
          <p:cNvSpPr txBox="1">
            <a:spLocks noChangeArrowheads="1"/>
          </p:cNvSpPr>
          <p:nvPr/>
        </p:nvSpPr>
        <p:spPr bwMode="auto">
          <a:xfrm>
            <a:off x="530760" y="272842"/>
            <a:ext cx="8087470" cy="707886"/>
          </a:xfrm>
          <a:prstGeom prst="rect">
            <a:avLst/>
          </a:prstGeom>
          <a:noFill/>
          <a:ln w="9525">
            <a:noFill/>
            <a:miter lim="800000"/>
            <a:headEnd/>
            <a:tailEnd/>
          </a:ln>
        </p:spPr>
        <p:txBody>
          <a:bodyPr wrap="none">
            <a:spAutoFit/>
          </a:bodyPr>
          <a:lstStyle/>
          <a:p>
            <a:r>
              <a:rPr lang="ja-JP" altLang="en-US" sz="4000" dirty="0" smtClean="0">
                <a:solidFill>
                  <a:schemeClr val="accent2"/>
                </a:solidFill>
                <a:latin typeface="+mj-ea"/>
                <a:ea typeface="+mj-ea"/>
              </a:rPr>
              <a:t>（４） 連携処理の実装（</a:t>
            </a:r>
            <a:r>
              <a:rPr lang="en-US" altLang="ja-JP" sz="4000" dirty="0" err="1" smtClean="0">
                <a:solidFill>
                  <a:schemeClr val="accent2"/>
                </a:solidFill>
                <a:latin typeface="+mj-ea"/>
                <a:ea typeface="+mj-ea"/>
              </a:rPr>
              <a:t>Platform.java</a:t>
            </a:r>
            <a:r>
              <a:rPr lang="ja-JP" altLang="en-US" sz="4000" dirty="0" smtClean="0">
                <a:solidFill>
                  <a:schemeClr val="accent2"/>
                </a:solidFill>
                <a:latin typeface="+mj-ea"/>
                <a:ea typeface="+mj-ea"/>
              </a:rPr>
              <a:t>）</a:t>
            </a:r>
            <a:endParaRPr lang="ja-JP" altLang="en-US" sz="4000" dirty="0">
              <a:solidFill>
                <a:schemeClr val="accent2"/>
              </a:solidFill>
              <a:latin typeface="+mj-ea"/>
              <a:ea typeface="+mj-ea"/>
            </a:endParaRPr>
          </a:p>
        </p:txBody>
      </p:sp>
      <p:pic>
        <p:nvPicPr>
          <p:cNvPr id="3" name="図 2"/>
          <p:cNvPicPr>
            <a:picLocks noChangeAspect="1"/>
          </p:cNvPicPr>
          <p:nvPr/>
        </p:nvPicPr>
        <p:blipFill rotWithShape="1">
          <a:blip r:embed="rId2"/>
          <a:srcRect l="12803" t="10679" r="19346" b="6304"/>
          <a:stretch/>
        </p:blipFill>
        <p:spPr>
          <a:xfrm>
            <a:off x="5204988" y="1484784"/>
            <a:ext cx="3687491" cy="5148572"/>
          </a:xfrm>
          <a:prstGeom prst="rect">
            <a:avLst/>
          </a:prstGeom>
          <a:ln>
            <a:solidFill>
              <a:srgbClr val="0000FF"/>
            </a:solidFill>
          </a:ln>
        </p:spPr>
      </p:pic>
      <p:sp>
        <p:nvSpPr>
          <p:cNvPr id="13" name="正方形/長方形 12"/>
          <p:cNvSpPr/>
          <p:nvPr/>
        </p:nvSpPr>
        <p:spPr bwMode="auto">
          <a:xfrm>
            <a:off x="5364088" y="5039552"/>
            <a:ext cx="3168352" cy="1008112"/>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3005427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251520" y="3789040"/>
            <a:ext cx="8640960" cy="252028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最後に、</a:t>
            </a:r>
            <a:r>
              <a:rPr lang="ja-JP" altLang="en-US" sz="2000" b="1" dirty="0" smtClean="0">
                <a:solidFill>
                  <a:srgbClr val="FF0000"/>
                </a:solidFill>
                <a:latin typeface="+mn-ea"/>
                <a:ea typeface="+mn-ea"/>
              </a:rPr>
              <a:t>「</a:t>
            </a:r>
            <a:r>
              <a:rPr lang="en-US" altLang="ja-JP" sz="2000" b="1" dirty="0" smtClean="0">
                <a:solidFill>
                  <a:srgbClr val="FF0000"/>
                </a:solidFill>
                <a:latin typeface="+mn-ea"/>
                <a:ea typeface="+mn-ea"/>
              </a:rPr>
              <a:t>platform</a:t>
            </a:r>
            <a:r>
              <a:rPr lang="ja-JP" altLang="en-US" sz="2000" b="1" dirty="0" smtClean="0">
                <a:solidFill>
                  <a:srgbClr val="FF0000"/>
                </a:solidFill>
                <a:latin typeface="+mn-ea"/>
                <a:ea typeface="+mn-ea"/>
              </a:rPr>
              <a:t>」と「</a:t>
            </a:r>
            <a:r>
              <a:rPr lang="en-US" altLang="ja-JP" sz="2000" b="1" dirty="0" smtClean="0">
                <a:solidFill>
                  <a:srgbClr val="FF0000"/>
                </a:solidFill>
                <a:latin typeface="+mn-ea"/>
                <a:ea typeface="+mn-ea"/>
              </a:rPr>
              <a:t>player</a:t>
            </a:r>
            <a:r>
              <a:rPr lang="ja-JP" altLang="en-US" sz="2000" b="1" dirty="0" smtClean="0">
                <a:solidFill>
                  <a:srgbClr val="FF0000"/>
                </a:solidFill>
                <a:latin typeface="+mn-ea"/>
                <a:ea typeface="+mn-ea"/>
              </a:rPr>
              <a:t>」を結びつける</a:t>
            </a:r>
            <a:r>
              <a:rPr lang="ja-JP" altLang="en-US" sz="2000" dirty="0" smtClean="0">
                <a:solidFill>
                  <a:schemeClr val="tx1"/>
                </a:solidFill>
                <a:latin typeface="+mn-ea"/>
                <a:ea typeface="+mn-ea"/>
              </a:rPr>
              <a:t>必要がある。</a:t>
            </a:r>
            <a:endParaRPr lang="en-US" altLang="ja-JP" sz="2000" dirty="0" smtClean="0">
              <a:solidFill>
                <a:schemeClr val="tx1"/>
              </a:solidFill>
              <a:latin typeface="+mn-ea"/>
              <a:ea typeface="+mn-ea"/>
            </a:endParaRPr>
          </a:p>
          <a:p>
            <a:pPr algn="l"/>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ja-JP" altLang="en-US" sz="2000" dirty="0" smtClean="0">
                <a:solidFill>
                  <a:srgbClr val="FF0000"/>
                </a:solidFill>
                <a:latin typeface="+mn-ea"/>
                <a:ea typeface="+mn-ea"/>
              </a:rPr>
              <a:t>これはつい忘れやすいので注意しよう。</a:t>
            </a:r>
            <a:endParaRPr lang="en-US" altLang="ja-JP" sz="2000" dirty="0" smtClean="0">
              <a:solidFill>
                <a:srgbClr val="FF0000"/>
              </a:solidFill>
              <a:latin typeface="+mn-ea"/>
              <a:ea typeface="+mn-ea"/>
            </a:endParaRPr>
          </a:p>
          <a:p>
            <a:pPr algn="l"/>
            <a:endParaRPr lang="en-US" altLang="ja-JP" sz="2000" dirty="0">
              <a:solidFill>
                <a:schemeClr val="tx1"/>
              </a:solidFill>
              <a:latin typeface="+mn-ea"/>
              <a:ea typeface="+mn-ea"/>
            </a:endParaRPr>
          </a:p>
          <a:p>
            <a:pPr algn="l"/>
            <a:r>
              <a:rPr lang="ja-JP" altLang="en-US" sz="2000" dirty="0" smtClean="0">
                <a:solidFill>
                  <a:schemeClr val="tx1"/>
                </a:solidFill>
                <a:latin typeface="+mn-ea"/>
                <a:ea typeface="+mn-ea"/>
              </a:rPr>
              <a:t>　　では誰が「</a:t>
            </a:r>
            <a:r>
              <a:rPr lang="en-US" altLang="ja-JP" sz="2000" dirty="0" smtClean="0">
                <a:solidFill>
                  <a:schemeClr val="tx1"/>
                </a:solidFill>
                <a:latin typeface="+mn-ea"/>
                <a:ea typeface="+mn-ea"/>
              </a:rPr>
              <a:t>platform</a:t>
            </a:r>
            <a:r>
              <a:rPr lang="ja-JP" altLang="en-US" sz="2000" dirty="0" smtClean="0">
                <a:solidFill>
                  <a:schemeClr val="tx1"/>
                </a:solidFill>
                <a:latin typeface="+mn-ea"/>
                <a:ea typeface="+mn-ea"/>
              </a:rPr>
              <a:t>」と「</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」の赤い糸を結びつけるべきだろうか？</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smtClean="0">
                <a:solidFill>
                  <a:schemeClr val="tx1"/>
                </a:solidFill>
                <a:latin typeface="+mn-ea"/>
                <a:ea typeface="+mn-ea"/>
              </a:rPr>
              <a:t>　「</a:t>
            </a:r>
            <a:r>
              <a:rPr lang="en-US" altLang="ja-JP" sz="2000" smtClean="0">
                <a:solidFill>
                  <a:schemeClr val="tx1"/>
                </a:solidFill>
                <a:latin typeface="+mn-ea"/>
                <a:ea typeface="+mn-ea"/>
              </a:rPr>
              <a:t>Model</a:t>
            </a:r>
            <a:r>
              <a:rPr lang="ja-JP" altLang="en-US" sz="2000" smtClean="0">
                <a:solidFill>
                  <a:schemeClr val="tx1"/>
                </a:solidFill>
                <a:latin typeface="+mn-ea"/>
                <a:ea typeface="+mn-ea"/>
              </a:rPr>
              <a:t>」にはいろいろなキャラクターがいるが、皆、自分のことで精一杯だ。</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ということで「</a:t>
            </a:r>
            <a:r>
              <a:rPr lang="en-US" altLang="ja-JP" sz="2000" smtClean="0">
                <a:solidFill>
                  <a:schemeClr val="tx1"/>
                </a:solidFill>
                <a:latin typeface="+mn-ea"/>
                <a:ea typeface="+mn-ea"/>
              </a:rPr>
              <a:t>Controller</a:t>
            </a:r>
            <a:r>
              <a:rPr lang="ja-JP" altLang="en-US" sz="2000" smtClean="0">
                <a:solidFill>
                  <a:schemeClr val="tx1"/>
                </a:solidFill>
                <a:latin typeface="+mn-ea"/>
                <a:ea typeface="+mn-ea"/>
              </a:rPr>
              <a:t>」で行うことにしよう。</a:t>
            </a:r>
            <a:endParaRPr lang="en-US" altLang="ja-JP" sz="2000" smtClean="0">
              <a:solidFill>
                <a:schemeClr val="tx1"/>
              </a:solidFill>
              <a:latin typeface="+mn-ea"/>
              <a:ea typeface="+mn-ea"/>
            </a:endParaRPr>
          </a:p>
        </p:txBody>
      </p:sp>
      <p:sp>
        <p:nvSpPr>
          <p:cNvPr id="4" name="タイトル 2"/>
          <p:cNvSpPr txBox="1">
            <a:spLocks/>
          </p:cNvSpPr>
          <p:nvPr/>
        </p:nvSpPr>
        <p:spPr bwMode="auto">
          <a:xfrm>
            <a:off x="251520" y="1772816"/>
            <a:ext cx="8640960" cy="1512168"/>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en-US" altLang="ja-JP" sz="1800" dirty="0" smtClean="0">
                <a:solidFill>
                  <a:schemeClr val="tx1"/>
                </a:solidFill>
                <a:latin typeface="+mn-ea"/>
                <a:ea typeface="+mn-ea"/>
              </a:rPr>
              <a:t>(</a:t>
            </a:r>
            <a:r>
              <a:rPr lang="en-US" altLang="ja-JP" sz="1800" dirty="0" err="1" smtClean="0">
                <a:solidFill>
                  <a:schemeClr val="tx1"/>
                </a:solidFill>
                <a:latin typeface="+mn-ea"/>
                <a:ea typeface="+mn-ea"/>
              </a:rPr>
              <a:t>i</a:t>
            </a:r>
            <a:r>
              <a:rPr lang="en-US" altLang="ja-JP" sz="1800" dirty="0" smtClean="0">
                <a:solidFill>
                  <a:schemeClr val="tx1"/>
                </a:solidFill>
                <a:latin typeface="+mn-ea"/>
                <a:ea typeface="+mn-ea"/>
              </a:rPr>
              <a:t>)</a:t>
            </a:r>
            <a:r>
              <a:rPr lang="ja-JP" altLang="en-US" sz="1800" dirty="0" smtClean="0">
                <a:solidFill>
                  <a:schemeClr val="tx1"/>
                </a:solidFill>
                <a:latin typeface="+mn-ea"/>
                <a:ea typeface="+mn-ea"/>
              </a:rPr>
              <a:t> 衝突判定機能の実装</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(ii)</a:t>
            </a:r>
            <a:r>
              <a:rPr lang="ja-JP" altLang="en-US" sz="1800" dirty="0" smtClean="0">
                <a:solidFill>
                  <a:schemeClr val="tx1"/>
                </a:solidFill>
                <a:latin typeface="+mn-ea"/>
                <a:ea typeface="+mn-ea"/>
              </a:rPr>
              <a:t> 連携する相手（この場合は「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」）を覚えておくための属性の追加</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(iii)</a:t>
            </a:r>
            <a:r>
              <a:rPr lang="ja-JP" altLang="en-US" sz="1800" dirty="0" smtClean="0">
                <a:solidFill>
                  <a:schemeClr val="tx1"/>
                </a:solidFill>
                <a:latin typeface="+mn-ea"/>
                <a:ea typeface="+mn-ea"/>
              </a:rPr>
              <a:t> 連携する相手（この場合は「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」）を覚えるためのメソッドの追加</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(iv) </a:t>
            </a:r>
            <a:r>
              <a:rPr lang="ja-JP" altLang="en-US" sz="1800" dirty="0" smtClean="0">
                <a:solidFill>
                  <a:schemeClr val="tx1"/>
                </a:solidFill>
                <a:latin typeface="+mn-ea"/>
                <a:ea typeface="+mn-ea"/>
              </a:rPr>
              <a:t>連携処理の実装（この場合は「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」と衝突していたら「</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」をジャンプさせる）</a:t>
            </a:r>
            <a:endParaRPr lang="en-US" altLang="ja-JP" sz="1800" dirty="0" smtClean="0">
              <a:solidFill>
                <a:schemeClr val="tx1"/>
              </a:solidFill>
              <a:latin typeface="+mn-ea"/>
              <a:ea typeface="+mn-ea"/>
            </a:endParaRPr>
          </a:p>
          <a:p>
            <a:pPr algn="l"/>
            <a:r>
              <a:rPr lang="en-US" altLang="ja-JP" sz="1800" b="1" dirty="0" smtClean="0">
                <a:solidFill>
                  <a:srgbClr val="FF0000"/>
                </a:solidFill>
                <a:latin typeface="+mn-ea"/>
                <a:ea typeface="+mn-ea"/>
              </a:rPr>
              <a:t>(</a:t>
            </a:r>
            <a:r>
              <a:rPr lang="en-US" altLang="ja-JP" sz="1800" b="1" dirty="0">
                <a:solidFill>
                  <a:srgbClr val="FF0000"/>
                </a:solidFill>
                <a:latin typeface="+mn-ea"/>
                <a:ea typeface="+mn-ea"/>
              </a:rPr>
              <a:t>v) </a:t>
            </a:r>
            <a:r>
              <a:rPr lang="ja-JP" altLang="en-US" sz="1800" b="1" dirty="0">
                <a:solidFill>
                  <a:srgbClr val="FF0000"/>
                </a:solidFill>
                <a:latin typeface="+mn-ea"/>
                <a:ea typeface="+mn-ea"/>
              </a:rPr>
              <a:t>実際に、連携する相手</a:t>
            </a:r>
            <a:r>
              <a:rPr lang="ja-JP" altLang="en-US" sz="1800" b="1" dirty="0" smtClean="0">
                <a:solidFill>
                  <a:srgbClr val="FF0000"/>
                </a:solidFill>
                <a:latin typeface="+mn-ea"/>
                <a:ea typeface="+mn-ea"/>
              </a:rPr>
              <a:t>を結びつける。</a:t>
            </a:r>
            <a:endParaRPr lang="ja-JP" altLang="en-US" sz="1800" b="1" dirty="0">
              <a:solidFill>
                <a:srgbClr val="FF0000"/>
              </a:solidFill>
              <a:latin typeface="+mn-ea"/>
              <a:ea typeface="+mn-ea"/>
            </a:endParaRPr>
          </a:p>
          <a:p>
            <a:pPr algn="l"/>
            <a:endParaRPr lang="en-US" altLang="ja-JP" sz="1800" dirty="0" smtClean="0">
              <a:solidFill>
                <a:schemeClr val="tx1"/>
              </a:solidFill>
              <a:latin typeface="+mn-ea"/>
              <a:ea typeface="+mn-ea"/>
            </a:endParaRPr>
          </a:p>
          <a:p>
            <a:pPr algn="l"/>
            <a:endParaRPr lang="en-US" altLang="ja-JP" sz="1800" dirty="0" smtClean="0">
              <a:solidFill>
                <a:schemeClr val="tx1"/>
              </a:solidFill>
              <a:latin typeface="+mn-ea"/>
              <a:ea typeface="+mn-ea"/>
            </a:endParaRPr>
          </a:p>
        </p:txBody>
      </p:sp>
      <p:sp>
        <p:nvSpPr>
          <p:cNvPr id="5" name="タイトル 2"/>
          <p:cNvSpPr txBox="1">
            <a:spLocks/>
          </p:cNvSpPr>
          <p:nvPr/>
        </p:nvSpPr>
        <p:spPr bwMode="auto">
          <a:xfrm>
            <a:off x="251520" y="1412776"/>
            <a:ext cx="8640960" cy="360040"/>
          </a:xfrm>
          <a:prstGeom prst="rect">
            <a:avLst/>
          </a:prstGeom>
          <a:solidFill>
            <a:srgbClr val="99FF99"/>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r>
              <a:rPr lang="ja-JP" altLang="en-US" sz="1800" b="1" dirty="0" smtClean="0">
                <a:solidFill>
                  <a:schemeClr val="tx1"/>
                </a:solidFill>
                <a:latin typeface="+mn-ea"/>
                <a:ea typeface="+mn-ea"/>
              </a:rPr>
              <a:t>実装手順</a:t>
            </a:r>
            <a:endParaRPr lang="en-US" altLang="ja-JP" sz="1800" b="1" dirty="0" smtClean="0">
              <a:solidFill>
                <a:schemeClr val="tx1"/>
              </a:solidFill>
              <a:latin typeface="+mn-ea"/>
              <a:ea typeface="+mn-ea"/>
            </a:endParaRPr>
          </a:p>
        </p:txBody>
      </p:sp>
      <p:sp>
        <p:nvSpPr>
          <p:cNvPr id="6" name="テキスト ボックス 4"/>
          <p:cNvSpPr txBox="1">
            <a:spLocks noChangeArrowheads="1"/>
          </p:cNvSpPr>
          <p:nvPr/>
        </p:nvSpPr>
        <p:spPr bwMode="auto">
          <a:xfrm>
            <a:off x="1057302" y="188640"/>
            <a:ext cx="7034298" cy="1077218"/>
          </a:xfrm>
          <a:prstGeom prst="rect">
            <a:avLst/>
          </a:prstGeom>
          <a:noFill/>
          <a:ln w="9525">
            <a:noFill/>
            <a:miter lim="800000"/>
            <a:headEnd/>
            <a:tailEnd/>
          </a:ln>
        </p:spPr>
        <p:txBody>
          <a:bodyPr wrap="none">
            <a:spAutoFit/>
          </a:bodyPr>
          <a:lstStyle/>
          <a:p>
            <a:pPr algn="r"/>
            <a:r>
              <a:rPr lang="ja-JP" altLang="en-US" sz="3200" dirty="0" smtClean="0">
                <a:solidFill>
                  <a:schemeClr val="accent2"/>
                </a:solidFill>
                <a:latin typeface="+mj-ea"/>
                <a:ea typeface="+mj-ea"/>
              </a:rPr>
              <a:t>（</a:t>
            </a:r>
            <a:r>
              <a:rPr lang="ja-JP" altLang="en-US" sz="3200" dirty="0">
                <a:solidFill>
                  <a:schemeClr val="accent2"/>
                </a:solidFill>
                <a:latin typeface="+mj-ea"/>
                <a:ea typeface="+mj-ea"/>
              </a:rPr>
              <a:t>５）実際に、連携する相手</a:t>
            </a:r>
            <a:r>
              <a:rPr lang="ja-JP" altLang="en-US" sz="3200" dirty="0" smtClean="0">
                <a:solidFill>
                  <a:schemeClr val="accent2"/>
                </a:solidFill>
                <a:latin typeface="+mj-ea"/>
                <a:ea typeface="+mj-ea"/>
              </a:rPr>
              <a:t>を結びつける</a:t>
            </a:r>
            <a:endParaRPr lang="ja-JP" altLang="en-US" sz="3200" dirty="0">
              <a:solidFill>
                <a:schemeClr val="accent2"/>
              </a:solidFill>
              <a:latin typeface="+mj-ea"/>
              <a:ea typeface="+mj-ea"/>
            </a:endParaRPr>
          </a:p>
          <a:p>
            <a:pPr algn="r"/>
            <a:r>
              <a:rPr lang="ja-JP" altLang="en-US" sz="3200" smtClean="0">
                <a:solidFill>
                  <a:schemeClr val="accent2"/>
                </a:solidFill>
                <a:latin typeface="+mj-ea"/>
                <a:ea typeface="+mj-ea"/>
              </a:rPr>
              <a:t>（</a:t>
            </a:r>
            <a:r>
              <a:rPr lang="en-US" altLang="ja-JP" sz="3200" smtClean="0">
                <a:solidFill>
                  <a:schemeClr val="accent2"/>
                </a:solidFill>
                <a:latin typeface="+mj-ea"/>
                <a:ea typeface="+mj-ea"/>
              </a:rPr>
              <a:t>MainActivity.java</a:t>
            </a:r>
            <a:r>
              <a:rPr lang="ja-JP" altLang="en-US" sz="3200" dirty="0" smtClean="0">
                <a:solidFill>
                  <a:schemeClr val="accent2"/>
                </a:solidFill>
                <a:latin typeface="+mj-ea"/>
                <a:ea typeface="+mj-ea"/>
              </a:rPr>
              <a:t>）</a:t>
            </a:r>
            <a:endParaRPr lang="ja-JP" altLang="en-US" sz="3200" dirty="0">
              <a:solidFill>
                <a:schemeClr val="accent2"/>
              </a:solidFill>
              <a:latin typeface="+mj-ea"/>
              <a:ea typeface="+mj-ea"/>
            </a:endParaRPr>
          </a:p>
        </p:txBody>
      </p:sp>
    </p:spTree>
    <p:extLst>
      <p:ext uri="{BB962C8B-B14F-4D97-AF65-F5344CB8AC3E}">
        <p14:creationId xmlns:p14="http://schemas.microsoft.com/office/powerpoint/2010/main" val="1893103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251520" y="1484784"/>
            <a:ext cx="8640960" cy="504056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a:t>
            </a:r>
            <a:r>
              <a:rPr lang="ja-JP" altLang="en-US" sz="2000" dirty="0" smtClean="0">
                <a:solidFill>
                  <a:srgbClr val="FF0000"/>
                </a:solidFill>
                <a:latin typeface="+mn-ea"/>
                <a:ea typeface="+mn-ea"/>
              </a:rPr>
              <a:t>大事なことなのでもう一度言うが</a:t>
            </a:r>
            <a:endParaRPr lang="en-US" altLang="ja-JP" sz="2000" dirty="0" smtClean="0">
              <a:solidFill>
                <a:srgbClr val="FF0000"/>
              </a:solidFill>
              <a:latin typeface="+mn-ea"/>
              <a:ea typeface="+mn-ea"/>
            </a:endParaRPr>
          </a:p>
          <a:p>
            <a:pPr algn="l"/>
            <a:r>
              <a:rPr lang="ja-JP" altLang="en-US" sz="2000" dirty="0">
                <a:solidFill>
                  <a:srgbClr val="FF0000"/>
                </a:solidFill>
                <a:latin typeface="+mn-ea"/>
                <a:ea typeface="+mn-ea"/>
              </a:rPr>
              <a:t>　</a:t>
            </a:r>
            <a:r>
              <a:rPr lang="ja-JP" altLang="en-US" sz="2000" dirty="0" smtClean="0">
                <a:solidFill>
                  <a:srgbClr val="FF0000"/>
                </a:solidFill>
                <a:latin typeface="+mn-ea"/>
                <a:ea typeface="+mn-ea"/>
              </a:rPr>
              <a:t>　オブジェクトを連携させるときには、</a:t>
            </a:r>
            <a:endParaRPr lang="en-US" altLang="ja-JP" sz="2000" dirty="0" smtClean="0">
              <a:solidFill>
                <a:srgbClr val="FF0000"/>
              </a:solidFill>
              <a:latin typeface="+mn-ea"/>
              <a:ea typeface="+mn-ea"/>
            </a:endParaRPr>
          </a:p>
          <a:p>
            <a:pPr algn="l"/>
            <a:r>
              <a:rPr lang="ja-JP" altLang="en-US" sz="2000" dirty="0" smtClean="0">
                <a:solidFill>
                  <a:schemeClr val="tx1"/>
                </a:solidFill>
                <a:latin typeface="+mn-ea"/>
                <a:ea typeface="+mn-ea"/>
              </a:rPr>
              <a:t>　　</a:t>
            </a:r>
            <a:r>
              <a:rPr lang="ja-JP" altLang="en-US" sz="2000" b="1" dirty="0" smtClean="0">
                <a:solidFill>
                  <a:srgbClr val="FF0000"/>
                </a:solidFill>
                <a:latin typeface="+mn-ea"/>
                <a:ea typeface="+mn-ea"/>
              </a:rPr>
              <a:t>オブジェクト同士を</a:t>
            </a:r>
            <a:endParaRPr lang="en-US" altLang="ja-JP" sz="2000" b="1" dirty="0" smtClean="0">
              <a:solidFill>
                <a:srgbClr val="FF0000"/>
              </a:solidFill>
              <a:latin typeface="+mn-ea"/>
              <a:ea typeface="+mn-ea"/>
            </a:endParaRPr>
          </a:p>
          <a:p>
            <a:pPr algn="l"/>
            <a:r>
              <a:rPr lang="ja-JP" altLang="en-US" sz="2000" b="1" dirty="0">
                <a:solidFill>
                  <a:srgbClr val="FF0000"/>
                </a:solidFill>
                <a:latin typeface="+mn-ea"/>
                <a:ea typeface="+mn-ea"/>
              </a:rPr>
              <a:t>　</a:t>
            </a:r>
            <a:r>
              <a:rPr lang="ja-JP" altLang="en-US" sz="2000" b="1" dirty="0" smtClean="0">
                <a:solidFill>
                  <a:srgbClr val="FF0000"/>
                </a:solidFill>
                <a:latin typeface="+mn-ea"/>
                <a:ea typeface="+mn-ea"/>
              </a:rPr>
              <a:t>　結びつけなければいけない。</a:t>
            </a:r>
            <a:endParaRPr lang="en-US" altLang="ja-JP" sz="2000" b="1" dirty="0" smtClean="0">
              <a:solidFill>
                <a:srgbClr val="FF0000"/>
              </a:solidFill>
              <a:latin typeface="+mn-ea"/>
              <a:ea typeface="+mn-ea"/>
            </a:endParaRPr>
          </a:p>
          <a:p>
            <a:pPr algn="l"/>
            <a:endParaRPr lang="en-US" altLang="ja-JP" sz="2000" dirty="0">
              <a:solidFill>
                <a:schemeClr val="tx1"/>
              </a:solidFill>
              <a:latin typeface="+mn-ea"/>
              <a:ea typeface="+mn-ea"/>
            </a:endParaRPr>
          </a:p>
          <a:p>
            <a:pPr algn="l"/>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Platform</a:t>
            </a:r>
            <a:r>
              <a:rPr lang="ja-JP" altLang="en-US" sz="2000" dirty="0" smtClean="0">
                <a:solidFill>
                  <a:schemeClr val="tx1"/>
                </a:solidFill>
                <a:latin typeface="+mn-ea"/>
                <a:ea typeface="+mn-ea"/>
              </a:rPr>
              <a:t>」は、</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」を覚えておく場所（＝属性）</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」を覚える機能（＝メソッド）</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を準備したが、まだ覚えていないのだ。</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誰かが「</a:t>
            </a:r>
            <a:r>
              <a:rPr lang="en-US" altLang="ja-JP" sz="2000" dirty="0" smtClean="0">
                <a:solidFill>
                  <a:schemeClr val="tx1"/>
                </a:solidFill>
                <a:latin typeface="+mn-ea"/>
                <a:ea typeface="+mn-ea"/>
              </a:rPr>
              <a:t>platform</a:t>
            </a:r>
            <a:r>
              <a:rPr lang="ja-JP" altLang="en-US" sz="2000" dirty="0" smtClean="0">
                <a:solidFill>
                  <a:schemeClr val="tx1"/>
                </a:solidFill>
                <a:latin typeface="+mn-ea"/>
                <a:ea typeface="+mn-ea"/>
              </a:rPr>
              <a:t>」に「</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」を</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覚えるように命令しなければならない。</a:t>
            </a:r>
            <a:endParaRPr lang="en-US" altLang="ja-JP" sz="2000" dirty="0" smtClean="0">
              <a:solidFill>
                <a:schemeClr val="tx1"/>
              </a:solidFill>
              <a:latin typeface="+mn-ea"/>
              <a:ea typeface="+mn-ea"/>
            </a:endParaRPr>
          </a:p>
          <a:p>
            <a:pPr algn="l"/>
            <a:endParaRPr lang="en-US" altLang="ja-JP" sz="2000" dirty="0">
              <a:solidFill>
                <a:schemeClr val="tx1"/>
              </a:solidFill>
              <a:latin typeface="+mn-ea"/>
              <a:ea typeface="+mn-ea"/>
            </a:endParaRPr>
          </a:p>
          <a:p>
            <a:pPr algn="l"/>
            <a:r>
              <a:rPr lang="ja-JP" altLang="en-US" sz="2000" dirty="0" smtClean="0">
                <a:solidFill>
                  <a:schemeClr val="tx1"/>
                </a:solidFill>
                <a:latin typeface="+mn-ea"/>
                <a:ea typeface="+mn-ea"/>
              </a:rPr>
              <a:t>　　以下を追加しよう。</a:t>
            </a:r>
            <a:endParaRPr lang="en-US" altLang="ja-JP" sz="2000" dirty="0" smtClean="0">
              <a:solidFill>
                <a:schemeClr val="tx1"/>
              </a:solidFill>
              <a:latin typeface="+mn-ea"/>
              <a:ea typeface="+mn-ea"/>
            </a:endParaRPr>
          </a:p>
          <a:p>
            <a:pPr algn="l"/>
            <a:r>
              <a:rPr lang="ja-JP" altLang="en-US" sz="2000" b="1" dirty="0">
                <a:solidFill>
                  <a:schemeClr val="tx1"/>
                </a:solidFill>
                <a:latin typeface="+mn-ea"/>
                <a:ea typeface="+mn-ea"/>
              </a:rPr>
              <a:t>　</a:t>
            </a:r>
            <a:r>
              <a:rPr lang="ja-JP" altLang="en-US" sz="2000" b="1" dirty="0" smtClean="0">
                <a:solidFill>
                  <a:schemeClr val="tx1"/>
                </a:solidFill>
                <a:latin typeface="+mn-ea"/>
                <a:ea typeface="+mn-ea"/>
              </a:rPr>
              <a:t>　</a:t>
            </a:r>
            <a:r>
              <a:rPr lang="ja-JP" altLang="en-US" sz="2000" b="1" dirty="0" smtClean="0">
                <a:solidFill>
                  <a:srgbClr val="FF0000"/>
                </a:solidFill>
                <a:latin typeface="+mn-ea"/>
                <a:ea typeface="+mn-ea"/>
              </a:rPr>
              <a:t>これはとても忘れやすいので注意しよう。</a:t>
            </a:r>
            <a:endParaRPr lang="en-US" altLang="ja-JP" sz="2000" b="1" dirty="0" smtClean="0">
              <a:solidFill>
                <a:srgbClr val="FF0000"/>
              </a:solidFill>
              <a:latin typeface="+mn-ea"/>
              <a:ea typeface="+mn-ea"/>
            </a:endParaRPr>
          </a:p>
        </p:txBody>
      </p:sp>
      <p:sp>
        <p:nvSpPr>
          <p:cNvPr id="6" name="テキスト ボックス 4"/>
          <p:cNvSpPr txBox="1">
            <a:spLocks noChangeArrowheads="1"/>
          </p:cNvSpPr>
          <p:nvPr/>
        </p:nvSpPr>
        <p:spPr bwMode="auto">
          <a:xfrm>
            <a:off x="256422" y="188640"/>
            <a:ext cx="7034298" cy="1077218"/>
          </a:xfrm>
          <a:prstGeom prst="rect">
            <a:avLst/>
          </a:prstGeom>
          <a:noFill/>
          <a:ln w="9525">
            <a:noFill/>
            <a:miter lim="800000"/>
            <a:headEnd/>
            <a:tailEnd/>
          </a:ln>
        </p:spPr>
        <p:txBody>
          <a:bodyPr wrap="none">
            <a:spAutoFit/>
          </a:bodyPr>
          <a:lstStyle/>
          <a:p>
            <a:r>
              <a:rPr lang="ja-JP" altLang="en-US" sz="3200" dirty="0" smtClean="0">
                <a:solidFill>
                  <a:schemeClr val="accent2"/>
                </a:solidFill>
                <a:latin typeface="+mj-ea"/>
                <a:ea typeface="+mj-ea"/>
              </a:rPr>
              <a:t>（</a:t>
            </a:r>
            <a:r>
              <a:rPr lang="ja-JP" altLang="en-US" sz="3200" dirty="0">
                <a:solidFill>
                  <a:schemeClr val="accent2"/>
                </a:solidFill>
                <a:latin typeface="+mj-ea"/>
                <a:ea typeface="+mj-ea"/>
              </a:rPr>
              <a:t>５）実際に、連携する相手</a:t>
            </a:r>
            <a:r>
              <a:rPr lang="ja-JP" altLang="en-US" sz="3200" smtClean="0">
                <a:solidFill>
                  <a:schemeClr val="accent2"/>
                </a:solidFill>
                <a:latin typeface="+mj-ea"/>
                <a:ea typeface="+mj-ea"/>
              </a:rPr>
              <a:t>を結びつける</a:t>
            </a:r>
            <a:endParaRPr lang="en-US" altLang="ja-JP" sz="3200" dirty="0">
              <a:solidFill>
                <a:schemeClr val="accent2"/>
              </a:solidFill>
              <a:latin typeface="+mj-ea"/>
              <a:ea typeface="+mj-ea"/>
            </a:endParaRPr>
          </a:p>
          <a:p>
            <a:r>
              <a:rPr lang="ja-JP" altLang="en-US" sz="3200">
                <a:solidFill>
                  <a:schemeClr val="accent2"/>
                </a:solidFill>
                <a:latin typeface="+mj-ea"/>
                <a:ea typeface="+mj-ea"/>
              </a:rPr>
              <a:t>　</a:t>
            </a:r>
            <a:r>
              <a:rPr lang="ja-JP" altLang="en-US" sz="3200" smtClean="0">
                <a:solidFill>
                  <a:schemeClr val="accent2"/>
                </a:solidFill>
                <a:latin typeface="+mj-ea"/>
                <a:ea typeface="+mj-ea"/>
              </a:rPr>
              <a:t>　 （</a:t>
            </a:r>
            <a:r>
              <a:rPr lang="en-US" altLang="ja-JP" sz="3200" smtClean="0">
                <a:solidFill>
                  <a:schemeClr val="accent2"/>
                </a:solidFill>
                <a:latin typeface="+mj-ea"/>
                <a:ea typeface="+mj-ea"/>
              </a:rPr>
              <a:t>MainActivity.java</a:t>
            </a:r>
            <a:r>
              <a:rPr lang="ja-JP" altLang="en-US" sz="3200" smtClean="0">
                <a:solidFill>
                  <a:schemeClr val="accent2"/>
                </a:solidFill>
                <a:latin typeface="+mj-ea"/>
                <a:ea typeface="+mj-ea"/>
              </a:rPr>
              <a:t>）</a:t>
            </a:r>
            <a:endParaRPr lang="ja-JP" altLang="en-US" sz="3200" dirty="0">
              <a:solidFill>
                <a:schemeClr val="accent2"/>
              </a:solidFill>
              <a:latin typeface="+mj-ea"/>
              <a:ea typeface="+mj-ea"/>
            </a:endParaRPr>
          </a:p>
        </p:txBody>
      </p:sp>
      <p:grpSp>
        <p:nvGrpSpPr>
          <p:cNvPr id="8" name="グループ化 7"/>
          <p:cNvGrpSpPr/>
          <p:nvPr/>
        </p:nvGrpSpPr>
        <p:grpSpPr>
          <a:xfrm>
            <a:off x="5796136" y="908720"/>
            <a:ext cx="3168352" cy="5774825"/>
            <a:chOff x="3491880" y="764704"/>
            <a:chExt cx="5472608" cy="8519511"/>
          </a:xfrm>
        </p:grpSpPr>
        <p:pic>
          <p:nvPicPr>
            <p:cNvPr id="2" name="図 1"/>
            <p:cNvPicPr>
              <a:picLocks noChangeAspect="1"/>
            </p:cNvPicPr>
            <p:nvPr/>
          </p:nvPicPr>
          <p:blipFill rotWithShape="1">
            <a:blip r:embed="rId2"/>
            <a:srcRect l="11345" t="11311" r="2435"/>
            <a:stretch/>
          </p:blipFill>
          <p:spPr>
            <a:xfrm>
              <a:off x="3491880" y="764704"/>
              <a:ext cx="5472608" cy="5081587"/>
            </a:xfrm>
            <a:prstGeom prst="rect">
              <a:avLst/>
            </a:prstGeom>
            <a:ln>
              <a:noFill/>
            </a:ln>
          </p:spPr>
        </p:pic>
        <p:pic>
          <p:nvPicPr>
            <p:cNvPr id="4" name="図 3"/>
            <p:cNvPicPr>
              <a:picLocks noChangeAspect="1"/>
            </p:cNvPicPr>
            <p:nvPr/>
          </p:nvPicPr>
          <p:blipFill rotWithShape="1">
            <a:blip r:embed="rId3"/>
            <a:srcRect l="10580" t="11311" r="2902" b="7802"/>
            <a:stretch/>
          </p:blipFill>
          <p:spPr>
            <a:xfrm>
              <a:off x="3491880" y="4694367"/>
              <a:ext cx="5438652" cy="4589848"/>
            </a:xfrm>
            <a:prstGeom prst="rect">
              <a:avLst/>
            </a:prstGeom>
            <a:ln>
              <a:noFill/>
            </a:ln>
          </p:spPr>
        </p:pic>
      </p:grpSp>
      <p:sp>
        <p:nvSpPr>
          <p:cNvPr id="9" name="正方形/長方形 8"/>
          <p:cNvSpPr/>
          <p:nvPr/>
        </p:nvSpPr>
        <p:spPr bwMode="auto">
          <a:xfrm>
            <a:off x="6012160" y="5831640"/>
            <a:ext cx="2808312" cy="288032"/>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
        <p:nvSpPr>
          <p:cNvPr id="10" name="正方形/長方形 9"/>
          <p:cNvSpPr/>
          <p:nvPr/>
        </p:nvSpPr>
        <p:spPr bwMode="auto">
          <a:xfrm>
            <a:off x="5796136" y="836712"/>
            <a:ext cx="3168352" cy="5846833"/>
          </a:xfrm>
          <a:prstGeom prst="rect">
            <a:avLst/>
          </a:prstGeom>
          <a:noFill/>
          <a:ln w="12700">
            <a:solidFill>
              <a:srgbClr val="0000FF"/>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4948034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251520" y="1484784"/>
            <a:ext cx="8640960" cy="3744416"/>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もう１つやることがある。</a:t>
            </a:r>
            <a:endParaRPr lang="en-US" altLang="ja-JP" sz="2000" dirty="0" smtClean="0">
              <a:solidFill>
                <a:schemeClr val="tx1"/>
              </a:solidFill>
              <a:latin typeface="+mn-ea"/>
              <a:ea typeface="+mn-ea"/>
            </a:endParaRPr>
          </a:p>
          <a:p>
            <a:pPr algn="l"/>
            <a:endParaRPr lang="en-US" altLang="ja-JP" sz="2000" dirty="0">
              <a:solidFill>
                <a:schemeClr val="tx1"/>
              </a:solidFill>
              <a:latin typeface="+mn-ea"/>
              <a:ea typeface="+mn-ea"/>
            </a:endParaRPr>
          </a:p>
          <a:p>
            <a:pPr algn="l"/>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Platform</a:t>
            </a:r>
            <a:r>
              <a:rPr lang="ja-JP" altLang="en-US" sz="2000" smtClean="0">
                <a:solidFill>
                  <a:schemeClr val="tx1"/>
                </a:solidFill>
                <a:latin typeface="+mn-ea"/>
                <a:ea typeface="+mn-ea"/>
              </a:rPr>
              <a:t>」は</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これ</a:t>
            </a:r>
            <a:r>
              <a:rPr lang="ja-JP" altLang="en-US" sz="2000" dirty="0" smtClean="0">
                <a:solidFill>
                  <a:schemeClr val="tx1"/>
                </a:solidFill>
                <a:latin typeface="+mn-ea"/>
                <a:ea typeface="+mn-ea"/>
              </a:rPr>
              <a:t>まで動くことは無かったので</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move(</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a:t>
            </a:r>
            <a:r>
              <a:rPr lang="ja-JP" altLang="en-US" sz="2000" dirty="0" smtClean="0">
                <a:solidFill>
                  <a:schemeClr val="tx1"/>
                </a:solidFill>
                <a:latin typeface="+mn-ea"/>
                <a:ea typeface="+mn-ea"/>
              </a:rPr>
              <a:t>」を呼び出す必要が無かった。</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しかし今回からは、</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衝突した時の処理を実行するため</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move</a:t>
            </a:r>
            <a:r>
              <a:rPr lang="ja-JP" altLang="en-US" sz="2000" dirty="0" smtClean="0">
                <a:solidFill>
                  <a:schemeClr val="tx1"/>
                </a:solidFill>
                <a:latin typeface="+mn-ea"/>
                <a:ea typeface="+mn-ea"/>
              </a:rPr>
              <a:t>（ ）」を呼び出す必要がある。</a:t>
            </a:r>
            <a:endParaRPr lang="en-US" altLang="ja-JP" sz="2000" dirty="0" smtClean="0">
              <a:solidFill>
                <a:schemeClr val="tx1"/>
              </a:solidFill>
              <a:latin typeface="+mn-ea"/>
              <a:ea typeface="+mn-ea"/>
            </a:endParaRPr>
          </a:p>
          <a:p>
            <a:pPr algn="l"/>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smtClean="0">
                <a:solidFill>
                  <a:schemeClr val="tx1"/>
                </a:solidFill>
                <a:latin typeface="+mn-ea"/>
                <a:ea typeface="+mn-ea"/>
              </a:rPr>
              <a:t>　「</a:t>
            </a:r>
            <a:r>
              <a:rPr lang="en-US" altLang="ja-JP" sz="2000" smtClean="0">
                <a:solidFill>
                  <a:schemeClr val="tx1"/>
                </a:solidFill>
                <a:latin typeface="+mn-ea"/>
                <a:ea typeface="+mn-ea"/>
              </a:rPr>
              <a:t>MainActivity.java</a:t>
            </a:r>
            <a:r>
              <a:rPr lang="ja-JP" altLang="en-US" sz="2000" smtClean="0">
                <a:solidFill>
                  <a:schemeClr val="tx1"/>
                </a:solidFill>
                <a:latin typeface="+mn-ea"/>
                <a:ea typeface="+mn-ea"/>
              </a:rPr>
              <a:t>」</a:t>
            </a:r>
            <a:r>
              <a:rPr lang="ja-JP" altLang="en-US" sz="2000" dirty="0" smtClean="0">
                <a:solidFill>
                  <a:schemeClr val="tx1"/>
                </a:solidFill>
                <a:latin typeface="+mn-ea"/>
                <a:ea typeface="+mn-ea"/>
              </a:rPr>
              <a:t>の「</a:t>
            </a:r>
            <a:r>
              <a:rPr lang="en-US" altLang="ja-JP" sz="2000" dirty="0" smtClean="0">
                <a:solidFill>
                  <a:schemeClr val="tx1"/>
                </a:solidFill>
                <a:latin typeface="+mn-ea"/>
                <a:ea typeface="+mn-ea"/>
              </a:rPr>
              <a:t>move( )</a:t>
            </a:r>
            <a:r>
              <a:rPr lang="ja-JP" altLang="en-US" sz="2000" dirty="0" smtClean="0">
                <a:solidFill>
                  <a:schemeClr val="tx1"/>
                </a:solidFill>
                <a:latin typeface="+mn-ea"/>
                <a:ea typeface="+mn-ea"/>
              </a:rPr>
              <a:t>」に</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ja-JP" altLang="en-US" sz="2000" dirty="0">
                <a:solidFill>
                  <a:schemeClr val="tx1"/>
                </a:solidFill>
                <a:latin typeface="+mn-ea"/>
                <a:ea typeface="+mn-ea"/>
              </a:rPr>
              <a:t>以下</a:t>
            </a:r>
            <a:r>
              <a:rPr lang="ja-JP" altLang="en-US" sz="2000" dirty="0" smtClean="0">
                <a:solidFill>
                  <a:schemeClr val="tx1"/>
                </a:solidFill>
                <a:latin typeface="+mn-ea"/>
                <a:ea typeface="+mn-ea"/>
              </a:rPr>
              <a:t>を追加しよう。</a:t>
            </a:r>
            <a:endParaRPr lang="en-US" altLang="ja-JP" sz="2000" dirty="0" smtClean="0">
              <a:solidFill>
                <a:schemeClr val="tx1"/>
              </a:solidFill>
              <a:latin typeface="+mn-ea"/>
              <a:ea typeface="+mn-ea"/>
            </a:endParaRPr>
          </a:p>
        </p:txBody>
      </p:sp>
      <p:sp>
        <p:nvSpPr>
          <p:cNvPr id="6" name="テキスト ボックス 4"/>
          <p:cNvSpPr txBox="1">
            <a:spLocks noChangeArrowheads="1"/>
          </p:cNvSpPr>
          <p:nvPr/>
        </p:nvSpPr>
        <p:spPr bwMode="auto">
          <a:xfrm>
            <a:off x="124256" y="294828"/>
            <a:ext cx="8921032" cy="677108"/>
          </a:xfrm>
          <a:prstGeom prst="rect">
            <a:avLst/>
          </a:prstGeom>
          <a:noFill/>
          <a:ln w="9525">
            <a:noFill/>
            <a:miter lim="800000"/>
            <a:headEnd/>
            <a:tailEnd/>
          </a:ln>
        </p:spPr>
        <p:txBody>
          <a:bodyPr wrap="none">
            <a:spAutoFit/>
          </a:bodyPr>
          <a:lstStyle/>
          <a:p>
            <a:pPr algn="r"/>
            <a:r>
              <a:rPr lang="ja-JP" altLang="en-US" sz="3800" dirty="0" smtClean="0">
                <a:solidFill>
                  <a:schemeClr val="accent2"/>
                </a:solidFill>
                <a:latin typeface="+mj-ea"/>
                <a:ea typeface="+mj-ea"/>
              </a:rPr>
              <a:t>（６）「</a:t>
            </a:r>
            <a:r>
              <a:rPr lang="en-US" altLang="ja-JP" sz="3800" dirty="0" smtClean="0">
                <a:solidFill>
                  <a:schemeClr val="accent2"/>
                </a:solidFill>
                <a:latin typeface="+mj-ea"/>
                <a:ea typeface="+mj-ea"/>
              </a:rPr>
              <a:t>platform</a:t>
            </a:r>
            <a:r>
              <a:rPr lang="ja-JP" altLang="en-US" sz="3800" dirty="0" smtClean="0">
                <a:solidFill>
                  <a:schemeClr val="accent2"/>
                </a:solidFill>
                <a:latin typeface="+mj-ea"/>
                <a:ea typeface="+mj-ea"/>
              </a:rPr>
              <a:t>」</a:t>
            </a:r>
            <a:r>
              <a:rPr lang="ja-JP" altLang="en-US" sz="3800" smtClean="0">
                <a:solidFill>
                  <a:schemeClr val="accent2"/>
                </a:solidFill>
                <a:latin typeface="+mj-ea"/>
                <a:ea typeface="+mj-ea"/>
              </a:rPr>
              <a:t>を動かす（</a:t>
            </a:r>
            <a:r>
              <a:rPr lang="en-US" altLang="ja-JP" sz="3800" smtClean="0">
                <a:solidFill>
                  <a:schemeClr val="accent2"/>
                </a:solidFill>
                <a:latin typeface="+mj-ea"/>
                <a:ea typeface="+mj-ea"/>
              </a:rPr>
              <a:t>MainActivity.java</a:t>
            </a:r>
            <a:r>
              <a:rPr lang="ja-JP" altLang="en-US" sz="3800" dirty="0" smtClean="0">
                <a:solidFill>
                  <a:schemeClr val="accent2"/>
                </a:solidFill>
                <a:latin typeface="+mj-ea"/>
                <a:ea typeface="+mj-ea"/>
              </a:rPr>
              <a:t>）</a:t>
            </a:r>
            <a:endParaRPr lang="ja-JP" altLang="en-US" sz="3800" dirty="0">
              <a:solidFill>
                <a:schemeClr val="accent2"/>
              </a:solidFill>
              <a:latin typeface="+mj-ea"/>
              <a:ea typeface="+mj-ea"/>
            </a:endParaRPr>
          </a:p>
        </p:txBody>
      </p:sp>
      <p:pic>
        <p:nvPicPr>
          <p:cNvPr id="3" name="図 2"/>
          <p:cNvPicPr>
            <a:picLocks noChangeAspect="1"/>
          </p:cNvPicPr>
          <p:nvPr/>
        </p:nvPicPr>
        <p:blipFill rotWithShape="1">
          <a:blip r:embed="rId3"/>
          <a:srcRect l="13473" t="11158" r="32620" b="8821"/>
          <a:stretch/>
        </p:blipFill>
        <p:spPr>
          <a:xfrm>
            <a:off x="5292080" y="1844824"/>
            <a:ext cx="3600400" cy="4824536"/>
          </a:xfrm>
          <a:prstGeom prst="rect">
            <a:avLst/>
          </a:prstGeom>
          <a:ln>
            <a:solidFill>
              <a:srgbClr val="0000FF"/>
            </a:solidFill>
          </a:ln>
        </p:spPr>
      </p:pic>
      <p:sp>
        <p:nvSpPr>
          <p:cNvPr id="13" name="正方形/長方形 12"/>
          <p:cNvSpPr/>
          <p:nvPr/>
        </p:nvSpPr>
        <p:spPr bwMode="auto">
          <a:xfrm>
            <a:off x="5508104" y="5571656"/>
            <a:ext cx="1656184" cy="187449"/>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1035619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2"/>
          <p:cNvSpPr>
            <a:spLocks noChangeArrowheads="1"/>
          </p:cNvSpPr>
          <p:nvPr/>
        </p:nvSpPr>
        <p:spPr bwMode="auto">
          <a:xfrm rot="16200000">
            <a:off x="4876273" y="2412627"/>
            <a:ext cx="3927958" cy="3960440"/>
          </a:xfrm>
          <a:prstGeom prst="ellipse">
            <a:avLst/>
          </a:prstGeom>
          <a:solidFill>
            <a:srgbClr val="00FFFF">
              <a:alpha val="39999"/>
            </a:srgbClr>
          </a:solidFill>
          <a:ln w="9525">
            <a:solidFill>
              <a:srgbClr val="FF3300"/>
            </a:solidFill>
            <a:round/>
            <a:headEnd/>
            <a:tailEnd/>
          </a:ln>
        </p:spPr>
        <p:txBody>
          <a:bodyPr wrap="none" anchor="ctr"/>
          <a:lstStyle/>
          <a:p>
            <a:endParaRPr lang="ja-JP" altLang="en-US"/>
          </a:p>
        </p:txBody>
      </p:sp>
      <p:sp>
        <p:nvSpPr>
          <p:cNvPr id="33" name="角丸四角形 32"/>
          <p:cNvSpPr/>
          <p:nvPr/>
        </p:nvSpPr>
        <p:spPr bwMode="auto">
          <a:xfrm>
            <a:off x="5004048" y="3962462"/>
            <a:ext cx="1606803" cy="1050714"/>
          </a:xfrm>
          <a:prstGeom prst="roundRect">
            <a:avLst/>
          </a:prstGeom>
          <a:solidFill>
            <a:srgbClr val="00FFFF"/>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32" name="角丸四角形 31"/>
          <p:cNvSpPr/>
          <p:nvPr/>
        </p:nvSpPr>
        <p:spPr bwMode="auto">
          <a:xfrm>
            <a:off x="6537022" y="5177142"/>
            <a:ext cx="1606803" cy="988162"/>
          </a:xfrm>
          <a:prstGeom prst="roundRect">
            <a:avLst/>
          </a:prstGeom>
          <a:solidFill>
            <a:srgbClr val="00FFFF"/>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3" name="角丸四角形 2"/>
          <p:cNvSpPr/>
          <p:nvPr/>
        </p:nvSpPr>
        <p:spPr bwMode="auto">
          <a:xfrm>
            <a:off x="6527497" y="2780928"/>
            <a:ext cx="1606803" cy="963431"/>
          </a:xfrm>
          <a:prstGeom prst="roundRect">
            <a:avLst/>
          </a:prstGeom>
          <a:solidFill>
            <a:srgbClr val="00FFFF"/>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27" name="Oval 3"/>
          <p:cNvSpPr>
            <a:spLocks noChangeArrowheads="1"/>
          </p:cNvSpPr>
          <p:nvPr/>
        </p:nvSpPr>
        <p:spPr bwMode="auto">
          <a:xfrm>
            <a:off x="3286116" y="2428868"/>
            <a:ext cx="1130300" cy="3940173"/>
          </a:xfrm>
          <a:prstGeom prst="ellipse">
            <a:avLst/>
          </a:prstGeom>
          <a:solidFill>
            <a:srgbClr val="FF99FF">
              <a:alpha val="39999"/>
            </a:srgbClr>
          </a:solidFill>
          <a:ln w="9525">
            <a:solidFill>
              <a:srgbClr val="FF3300"/>
            </a:solidFill>
            <a:round/>
            <a:headEnd/>
            <a:tailEnd/>
          </a:ln>
        </p:spPr>
        <p:txBody>
          <a:bodyPr wrap="none" anchor="ctr"/>
          <a:lstStyle/>
          <a:p>
            <a:endParaRPr lang="ja-JP" altLang="en-US"/>
          </a:p>
        </p:txBody>
      </p:sp>
      <p:sp>
        <p:nvSpPr>
          <p:cNvPr id="36867" name="Oval 3"/>
          <p:cNvSpPr>
            <a:spLocks noChangeArrowheads="1"/>
          </p:cNvSpPr>
          <p:nvPr/>
        </p:nvSpPr>
        <p:spPr bwMode="auto">
          <a:xfrm>
            <a:off x="1471837" y="2500306"/>
            <a:ext cx="1130300" cy="3856520"/>
          </a:xfrm>
          <a:prstGeom prst="ellipse">
            <a:avLst/>
          </a:prstGeom>
          <a:solidFill>
            <a:srgbClr val="FF99FF">
              <a:alpha val="39999"/>
            </a:srgbClr>
          </a:solidFill>
          <a:ln w="9525">
            <a:solidFill>
              <a:srgbClr val="FF3300"/>
            </a:solidFill>
            <a:round/>
            <a:headEnd/>
            <a:tailEnd/>
          </a:ln>
        </p:spPr>
        <p:txBody>
          <a:bodyPr wrap="none" anchor="ctr"/>
          <a:lstStyle/>
          <a:p>
            <a:endParaRPr lang="ja-JP" altLang="en-US"/>
          </a:p>
        </p:txBody>
      </p:sp>
      <p:sp>
        <p:nvSpPr>
          <p:cNvPr id="15365" name="Rectangle 5"/>
          <p:cNvSpPr>
            <a:spLocks noGrp="1" noChangeArrowheads="1"/>
          </p:cNvSpPr>
          <p:nvPr>
            <p:ph type="title"/>
          </p:nvPr>
        </p:nvSpPr>
        <p:spPr>
          <a:xfrm>
            <a:off x="187325" y="-71454"/>
            <a:ext cx="8786813" cy="1143000"/>
          </a:xfrm>
        </p:spPr>
        <p:txBody>
          <a:bodyPr/>
          <a:lstStyle/>
          <a:p>
            <a:pPr eaLnBrk="1" hangingPunct="1"/>
            <a:r>
              <a:rPr lang="en-US" altLang="ja-JP" sz="4000" dirty="0" smtClean="0">
                <a:solidFill>
                  <a:srgbClr val="08B7BF"/>
                </a:solidFill>
              </a:rPr>
              <a:t>Model---View---Controller</a:t>
            </a:r>
            <a:r>
              <a:rPr lang="ja-JP" altLang="en-US" sz="4000" dirty="0" smtClean="0">
                <a:solidFill>
                  <a:srgbClr val="08B7BF"/>
                </a:solidFill>
              </a:rPr>
              <a:t>パターン</a:t>
            </a:r>
          </a:p>
        </p:txBody>
      </p:sp>
      <p:sp>
        <p:nvSpPr>
          <p:cNvPr id="15370" name="Line 10"/>
          <p:cNvSpPr>
            <a:spLocks noChangeShapeType="1"/>
          </p:cNvSpPr>
          <p:nvPr/>
        </p:nvSpPr>
        <p:spPr bwMode="auto">
          <a:xfrm flipH="1">
            <a:off x="928662" y="4642042"/>
            <a:ext cx="2714644" cy="0"/>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ja-JP" altLang="en-US"/>
          </a:p>
        </p:txBody>
      </p:sp>
      <p:sp>
        <p:nvSpPr>
          <p:cNvPr id="15371" name="Text Box 11"/>
          <p:cNvSpPr txBox="1">
            <a:spLocks noChangeArrowheads="1"/>
          </p:cNvSpPr>
          <p:nvPr/>
        </p:nvSpPr>
        <p:spPr bwMode="auto">
          <a:xfrm>
            <a:off x="1760762" y="2890176"/>
            <a:ext cx="554037" cy="3067050"/>
          </a:xfrm>
          <a:prstGeom prst="rect">
            <a:avLst/>
          </a:prstGeom>
          <a:solidFill>
            <a:schemeClr val="accent1"/>
          </a:solidFill>
          <a:ln w="9525">
            <a:solidFill>
              <a:schemeClr val="tx2"/>
            </a:solidFill>
            <a:miter lim="800000"/>
            <a:headEnd/>
            <a:tailEnd/>
          </a:ln>
        </p:spPr>
        <p:txBody>
          <a:bodyPr vert="eaVert"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2400" b="1" dirty="0">
                <a:solidFill>
                  <a:schemeClr val="bg1"/>
                </a:solidFill>
              </a:rPr>
              <a:t>ユーザインターフェース</a:t>
            </a:r>
          </a:p>
        </p:txBody>
      </p:sp>
      <p:sp>
        <p:nvSpPr>
          <p:cNvPr id="15372" name="Line 12"/>
          <p:cNvSpPr>
            <a:spLocks noChangeShapeType="1"/>
          </p:cNvSpPr>
          <p:nvPr/>
        </p:nvSpPr>
        <p:spPr bwMode="auto">
          <a:xfrm>
            <a:off x="4015010" y="4641846"/>
            <a:ext cx="989038" cy="19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ja-JP" altLang="en-US"/>
          </a:p>
        </p:txBody>
      </p:sp>
      <p:sp>
        <p:nvSpPr>
          <p:cNvPr id="15373" name="Line 13"/>
          <p:cNvSpPr>
            <a:spLocks noChangeShapeType="1"/>
          </p:cNvSpPr>
          <p:nvPr/>
        </p:nvSpPr>
        <p:spPr bwMode="auto">
          <a:xfrm>
            <a:off x="4143371" y="3448050"/>
            <a:ext cx="2480549" cy="223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ja-JP" altLang="en-US"/>
          </a:p>
        </p:txBody>
      </p:sp>
      <p:sp>
        <p:nvSpPr>
          <p:cNvPr id="15374" name="Line 14"/>
          <p:cNvSpPr>
            <a:spLocks noChangeShapeType="1"/>
          </p:cNvSpPr>
          <p:nvPr/>
        </p:nvSpPr>
        <p:spPr bwMode="auto">
          <a:xfrm flipV="1">
            <a:off x="4071934" y="5733256"/>
            <a:ext cx="2645448"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ja-JP" altLang="en-US"/>
          </a:p>
        </p:txBody>
      </p:sp>
      <p:sp>
        <p:nvSpPr>
          <p:cNvPr id="15375" name="Line 15"/>
          <p:cNvSpPr>
            <a:spLocks noChangeShapeType="1"/>
          </p:cNvSpPr>
          <p:nvPr/>
        </p:nvSpPr>
        <p:spPr bwMode="auto">
          <a:xfrm flipV="1">
            <a:off x="7896089" y="3638832"/>
            <a:ext cx="7329" cy="2022415"/>
          </a:xfrm>
          <a:prstGeom prst="line">
            <a:avLst/>
          </a:prstGeom>
          <a:noFill/>
          <a:ln w="28575">
            <a:solidFill>
              <a:schemeClr val="tx1"/>
            </a:solidFill>
            <a:prstDash val="dash"/>
            <a:round/>
            <a:headEnd type="triangle" w="lg" len="lg"/>
            <a:tailEnd type="triangle" w="lg" len="lg"/>
          </a:ln>
          <a:extLst>
            <a:ext uri="{909E8E84-426E-40DD-AFC4-6F175D3DCCD1}">
              <a14:hiddenFill xmlns:a14="http://schemas.microsoft.com/office/drawing/2010/main">
                <a:noFill/>
              </a14:hiddenFill>
            </a:ext>
          </a:extLst>
        </p:spPr>
        <p:txBody>
          <a:bodyPr/>
          <a:lstStyle/>
          <a:p>
            <a:endParaRPr lang="ja-JP" altLang="en-US"/>
          </a:p>
        </p:txBody>
      </p:sp>
      <p:sp>
        <p:nvSpPr>
          <p:cNvPr id="15376" name="Line 16"/>
          <p:cNvSpPr>
            <a:spLocks noChangeShapeType="1"/>
          </p:cNvSpPr>
          <p:nvPr/>
        </p:nvSpPr>
        <p:spPr bwMode="auto">
          <a:xfrm>
            <a:off x="6453160" y="4869161"/>
            <a:ext cx="277600" cy="759079"/>
          </a:xfrm>
          <a:prstGeom prst="line">
            <a:avLst/>
          </a:prstGeom>
          <a:noFill/>
          <a:ln w="28575">
            <a:solidFill>
              <a:schemeClr val="tx1"/>
            </a:solidFill>
            <a:prstDash val="dash"/>
            <a:round/>
            <a:headEnd type="triangle" w="lg" len="lg"/>
            <a:tailEnd type="triangle" w="lg" len="lg"/>
          </a:ln>
          <a:extLst>
            <a:ext uri="{909E8E84-426E-40DD-AFC4-6F175D3DCCD1}">
              <a14:hiddenFill xmlns:a14="http://schemas.microsoft.com/office/drawing/2010/main">
                <a:noFill/>
              </a14:hiddenFill>
            </a:ext>
          </a:extLst>
        </p:spPr>
        <p:txBody>
          <a:bodyPr/>
          <a:lstStyle/>
          <a:p>
            <a:endParaRPr lang="ja-JP" altLang="en-US"/>
          </a:p>
        </p:txBody>
      </p:sp>
      <p:sp>
        <p:nvSpPr>
          <p:cNvPr id="15377" name="Line 17"/>
          <p:cNvSpPr>
            <a:spLocks noChangeShapeType="1"/>
          </p:cNvSpPr>
          <p:nvPr/>
        </p:nvSpPr>
        <p:spPr bwMode="auto">
          <a:xfrm flipV="1">
            <a:off x="6463530" y="3646361"/>
            <a:ext cx="257809" cy="809801"/>
          </a:xfrm>
          <a:prstGeom prst="line">
            <a:avLst/>
          </a:prstGeom>
          <a:noFill/>
          <a:ln w="28575">
            <a:solidFill>
              <a:schemeClr val="tx1"/>
            </a:solidFill>
            <a:prstDash val="dash"/>
            <a:round/>
            <a:headEnd type="triangle" w="lg" len="lg"/>
            <a:tailEnd type="triangle" w="lg" len="lg"/>
          </a:ln>
          <a:extLst>
            <a:ext uri="{909E8E84-426E-40DD-AFC4-6F175D3DCCD1}">
              <a14:hiddenFill xmlns:a14="http://schemas.microsoft.com/office/drawing/2010/main">
                <a:noFill/>
              </a14:hiddenFill>
            </a:ext>
          </a:extLst>
        </p:spPr>
        <p:txBody>
          <a:bodyPr/>
          <a:lstStyle/>
          <a:p>
            <a:endParaRPr lang="ja-JP" altLang="en-US"/>
          </a:p>
        </p:txBody>
      </p:sp>
      <p:sp>
        <p:nvSpPr>
          <p:cNvPr id="15378" name="Text Box 18"/>
          <p:cNvSpPr txBox="1">
            <a:spLocks noChangeArrowheads="1"/>
          </p:cNvSpPr>
          <p:nvPr/>
        </p:nvSpPr>
        <p:spPr bwMode="auto">
          <a:xfrm>
            <a:off x="403653" y="4167609"/>
            <a:ext cx="554037" cy="917575"/>
          </a:xfrm>
          <a:prstGeom prst="rect">
            <a:avLst/>
          </a:prstGeom>
          <a:solidFill>
            <a:srgbClr val="FF0000"/>
          </a:solidFill>
          <a:ln w="9525">
            <a:solidFill>
              <a:schemeClr val="tx2"/>
            </a:solidFill>
            <a:miter lim="800000"/>
            <a:headEnd/>
            <a:tailEnd/>
          </a:ln>
        </p:spPr>
        <p:txBody>
          <a:bodyPr vert="eaVert"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2400" b="1" dirty="0"/>
              <a:t>ユーザ</a:t>
            </a:r>
          </a:p>
        </p:txBody>
      </p:sp>
      <p:sp>
        <p:nvSpPr>
          <p:cNvPr id="15383" name="テキスト ボックス 22"/>
          <p:cNvSpPr txBox="1">
            <a:spLocks noChangeArrowheads="1"/>
          </p:cNvSpPr>
          <p:nvPr/>
        </p:nvSpPr>
        <p:spPr bwMode="auto">
          <a:xfrm>
            <a:off x="6217352" y="2248352"/>
            <a:ext cx="1071563" cy="461962"/>
          </a:xfrm>
          <a:prstGeom prst="rect">
            <a:avLst/>
          </a:prstGeom>
          <a:solidFill>
            <a:schemeClr val="bg1"/>
          </a:solidFill>
          <a:ln w="9525">
            <a:solidFill>
              <a:schemeClr val="accent1"/>
            </a:solidFill>
            <a:miter lim="800000"/>
            <a:headEnd/>
            <a:tailEnd/>
          </a:ln>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en-US" altLang="ja-JP" sz="2400">
                <a:solidFill>
                  <a:srgbClr val="FF0000"/>
                </a:solidFill>
              </a:rPr>
              <a:t>Model</a:t>
            </a:r>
            <a:endParaRPr lang="ja-JP" altLang="en-US" sz="2400">
              <a:solidFill>
                <a:srgbClr val="FF0000"/>
              </a:solidFill>
            </a:endParaRPr>
          </a:p>
        </p:txBody>
      </p:sp>
      <p:sp>
        <p:nvSpPr>
          <p:cNvPr id="15384" name="テキスト ボックス 23"/>
          <p:cNvSpPr txBox="1">
            <a:spLocks noChangeArrowheads="1"/>
          </p:cNvSpPr>
          <p:nvPr/>
        </p:nvSpPr>
        <p:spPr bwMode="auto">
          <a:xfrm>
            <a:off x="1541249" y="2252658"/>
            <a:ext cx="1014412" cy="461962"/>
          </a:xfrm>
          <a:prstGeom prst="rect">
            <a:avLst/>
          </a:prstGeom>
          <a:solidFill>
            <a:schemeClr val="bg1"/>
          </a:solidFill>
          <a:ln w="9525">
            <a:solidFill>
              <a:schemeClr val="accent1"/>
            </a:solidFill>
            <a:miter lim="800000"/>
            <a:headEnd/>
            <a:tailEnd/>
          </a:ln>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en-US" altLang="ja-JP" sz="2400">
                <a:solidFill>
                  <a:srgbClr val="FF0000"/>
                </a:solidFill>
              </a:rPr>
              <a:t>View</a:t>
            </a:r>
            <a:endParaRPr lang="ja-JP" altLang="en-US" sz="2400">
              <a:solidFill>
                <a:srgbClr val="FF0000"/>
              </a:solidFill>
            </a:endParaRPr>
          </a:p>
        </p:txBody>
      </p:sp>
      <p:sp>
        <p:nvSpPr>
          <p:cNvPr id="15385" name="テキスト ボックス 24"/>
          <p:cNvSpPr txBox="1">
            <a:spLocks noChangeArrowheads="1"/>
          </p:cNvSpPr>
          <p:nvPr/>
        </p:nvSpPr>
        <p:spPr bwMode="auto">
          <a:xfrm>
            <a:off x="3071802" y="2252658"/>
            <a:ext cx="1571625" cy="461962"/>
          </a:xfrm>
          <a:prstGeom prst="rect">
            <a:avLst/>
          </a:prstGeom>
          <a:solidFill>
            <a:schemeClr val="bg1"/>
          </a:solidFill>
          <a:ln w="9525">
            <a:solidFill>
              <a:schemeClr val="accent1"/>
            </a:solidFill>
            <a:miter lim="800000"/>
            <a:headEnd/>
            <a:tailEnd/>
          </a:ln>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en-US" altLang="ja-JP" sz="2400">
                <a:solidFill>
                  <a:srgbClr val="FF0000"/>
                </a:solidFill>
              </a:rPr>
              <a:t>Controller</a:t>
            </a:r>
            <a:endParaRPr lang="ja-JP" altLang="en-US" sz="2400">
              <a:solidFill>
                <a:srgbClr val="FF0000"/>
              </a:solidFill>
            </a:endParaRPr>
          </a:p>
        </p:txBody>
      </p:sp>
      <p:sp>
        <p:nvSpPr>
          <p:cNvPr id="15386" name="テキスト ボックス 25"/>
          <p:cNvSpPr txBox="1">
            <a:spLocks noChangeArrowheads="1"/>
          </p:cNvSpPr>
          <p:nvPr/>
        </p:nvSpPr>
        <p:spPr bwMode="auto">
          <a:xfrm>
            <a:off x="1357290" y="1572234"/>
            <a:ext cx="6429420" cy="400110"/>
          </a:xfrm>
          <a:prstGeom prst="rect">
            <a:avLst/>
          </a:prstGeom>
          <a:solidFill>
            <a:srgbClr val="00FFFF"/>
          </a:solidFill>
          <a:ln w="9525">
            <a:solidFill>
              <a:schemeClr val="accent1"/>
            </a:solidFill>
            <a:miter lim="800000"/>
            <a:headEnd/>
            <a:tailEnd/>
          </a:ln>
        </p:spPr>
        <p:txBody>
          <a:bodyPr wrap="squar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2000" b="1" dirty="0">
                <a:solidFill>
                  <a:srgbClr val="FF0000"/>
                </a:solidFill>
              </a:rPr>
              <a:t>「</a:t>
            </a:r>
            <a:r>
              <a:rPr lang="en-US" altLang="ja-JP" sz="2000" b="1" dirty="0">
                <a:solidFill>
                  <a:srgbClr val="FF0000"/>
                </a:solidFill>
              </a:rPr>
              <a:t>UI</a:t>
            </a:r>
            <a:r>
              <a:rPr lang="ja-JP" altLang="en-US" sz="2000" b="1" dirty="0" err="1">
                <a:solidFill>
                  <a:srgbClr val="FF0000"/>
                </a:solidFill>
              </a:rPr>
              <a:t>に依</a:t>
            </a:r>
            <a:r>
              <a:rPr lang="ja-JP" altLang="en-US" sz="2000" b="1" dirty="0">
                <a:solidFill>
                  <a:srgbClr val="FF0000"/>
                </a:solidFill>
              </a:rPr>
              <a:t>存する部分</a:t>
            </a:r>
            <a:r>
              <a:rPr lang="ja-JP" altLang="en-US" sz="2000" b="1" dirty="0" smtClean="0">
                <a:solidFill>
                  <a:srgbClr val="FF0000"/>
                </a:solidFill>
              </a:rPr>
              <a:t>」と</a:t>
            </a:r>
            <a:r>
              <a:rPr lang="ja-JP" altLang="en-US" sz="2000" b="1" dirty="0">
                <a:solidFill>
                  <a:srgbClr val="FF0000"/>
                </a:solidFill>
              </a:rPr>
              <a:t>「</a:t>
            </a:r>
            <a:r>
              <a:rPr lang="en-US" altLang="ja-JP" sz="2000" b="1" dirty="0">
                <a:solidFill>
                  <a:srgbClr val="FF0000"/>
                </a:solidFill>
              </a:rPr>
              <a:t>UI</a:t>
            </a:r>
            <a:r>
              <a:rPr lang="ja-JP" altLang="en-US" sz="2000" b="1" dirty="0" err="1">
                <a:solidFill>
                  <a:srgbClr val="FF0000"/>
                </a:solidFill>
              </a:rPr>
              <a:t>に依</a:t>
            </a:r>
            <a:r>
              <a:rPr lang="ja-JP" altLang="en-US" sz="2000" b="1" dirty="0">
                <a:solidFill>
                  <a:srgbClr val="FF0000"/>
                </a:solidFill>
              </a:rPr>
              <a:t>存しない部分</a:t>
            </a:r>
            <a:r>
              <a:rPr lang="ja-JP" altLang="en-US" sz="2000" b="1" dirty="0" smtClean="0">
                <a:solidFill>
                  <a:srgbClr val="FF0000"/>
                </a:solidFill>
              </a:rPr>
              <a:t>」を</a:t>
            </a:r>
            <a:r>
              <a:rPr lang="ja-JP" altLang="en-US" sz="2000" b="1" dirty="0">
                <a:solidFill>
                  <a:srgbClr val="FF0000"/>
                </a:solidFill>
              </a:rPr>
              <a:t>分離する</a:t>
            </a:r>
            <a:r>
              <a:rPr lang="en-US" altLang="ja-JP" sz="2000" b="1" dirty="0">
                <a:solidFill>
                  <a:srgbClr val="FF0000"/>
                </a:solidFill>
              </a:rPr>
              <a:t> </a:t>
            </a:r>
            <a:endParaRPr lang="ja-JP" altLang="en-US" sz="2000" b="1" dirty="0">
              <a:solidFill>
                <a:srgbClr val="FF0000"/>
              </a:solidFill>
            </a:endParaRPr>
          </a:p>
        </p:txBody>
      </p:sp>
      <p:sp>
        <p:nvSpPr>
          <p:cNvPr id="15366" name="Text Box 6"/>
          <p:cNvSpPr txBox="1">
            <a:spLocks noChangeArrowheads="1"/>
          </p:cNvSpPr>
          <p:nvPr/>
        </p:nvSpPr>
        <p:spPr bwMode="auto">
          <a:xfrm>
            <a:off x="3615873" y="2882342"/>
            <a:ext cx="486030" cy="3046988"/>
          </a:xfrm>
          <a:prstGeom prst="rect">
            <a:avLst/>
          </a:prstGeom>
          <a:solidFill>
            <a:schemeClr val="accent1"/>
          </a:solidFill>
          <a:ln w="9525">
            <a:solidFill>
              <a:schemeClr val="tx2"/>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2400" b="1" dirty="0" smtClean="0">
                <a:solidFill>
                  <a:schemeClr val="bg1"/>
                </a:solidFill>
              </a:rPr>
              <a:t>メ</a:t>
            </a:r>
            <a:endParaRPr lang="en-US" altLang="ja-JP" sz="2400" b="1" dirty="0" smtClean="0">
              <a:solidFill>
                <a:schemeClr val="bg1"/>
              </a:solidFill>
            </a:endParaRPr>
          </a:p>
          <a:p>
            <a:pPr eaLnBrk="1" hangingPunct="1"/>
            <a:r>
              <a:rPr lang="ja-JP" altLang="en-US" sz="2400" b="1" dirty="0" smtClean="0">
                <a:solidFill>
                  <a:schemeClr val="bg1"/>
                </a:solidFill>
              </a:rPr>
              <a:t>イ</a:t>
            </a:r>
            <a:endParaRPr lang="en-US" altLang="ja-JP" sz="2400" b="1" dirty="0" smtClean="0">
              <a:solidFill>
                <a:schemeClr val="bg1"/>
              </a:solidFill>
            </a:endParaRPr>
          </a:p>
          <a:p>
            <a:pPr eaLnBrk="1" hangingPunct="1"/>
            <a:r>
              <a:rPr lang="ja-JP" altLang="en-US" sz="2400" b="1" dirty="0" smtClean="0">
                <a:solidFill>
                  <a:schemeClr val="bg1"/>
                </a:solidFill>
              </a:rPr>
              <a:t>ン</a:t>
            </a:r>
            <a:endParaRPr lang="en-US" altLang="ja-JP" sz="2400" b="1" dirty="0" smtClean="0">
              <a:solidFill>
                <a:schemeClr val="bg1"/>
              </a:solidFill>
            </a:endParaRPr>
          </a:p>
          <a:p>
            <a:pPr eaLnBrk="1" hangingPunct="1"/>
            <a:r>
              <a:rPr lang="ja-JP" altLang="en-US" sz="2400" b="1" dirty="0" smtClean="0">
                <a:solidFill>
                  <a:schemeClr val="bg1"/>
                </a:solidFill>
              </a:rPr>
              <a:t>プ</a:t>
            </a:r>
            <a:endParaRPr lang="en-US" altLang="ja-JP" sz="2400" b="1" dirty="0" smtClean="0">
              <a:solidFill>
                <a:schemeClr val="bg1"/>
              </a:solidFill>
            </a:endParaRPr>
          </a:p>
          <a:p>
            <a:pPr eaLnBrk="1" hangingPunct="1"/>
            <a:r>
              <a:rPr lang="ja-JP" altLang="en-US" sz="2400" b="1" dirty="0" smtClean="0">
                <a:solidFill>
                  <a:schemeClr val="bg1"/>
                </a:solidFill>
              </a:rPr>
              <a:t>ロ</a:t>
            </a:r>
            <a:endParaRPr lang="en-US" altLang="ja-JP" sz="2400" b="1" dirty="0" smtClean="0">
              <a:solidFill>
                <a:schemeClr val="bg1"/>
              </a:solidFill>
            </a:endParaRPr>
          </a:p>
          <a:p>
            <a:pPr eaLnBrk="1" hangingPunct="1"/>
            <a:r>
              <a:rPr lang="ja-JP" altLang="en-US" sz="2400" b="1" dirty="0" smtClean="0">
                <a:solidFill>
                  <a:schemeClr val="bg1"/>
                </a:solidFill>
              </a:rPr>
              <a:t>グ</a:t>
            </a:r>
            <a:endParaRPr lang="en-US" altLang="ja-JP" sz="2400" b="1" dirty="0" smtClean="0">
              <a:solidFill>
                <a:schemeClr val="bg1"/>
              </a:solidFill>
            </a:endParaRPr>
          </a:p>
          <a:p>
            <a:pPr eaLnBrk="1" hangingPunct="1"/>
            <a:r>
              <a:rPr lang="ja-JP" altLang="en-US" sz="2400" b="1" dirty="0" smtClean="0">
                <a:solidFill>
                  <a:schemeClr val="bg1"/>
                </a:solidFill>
              </a:rPr>
              <a:t>ラ</a:t>
            </a:r>
            <a:endParaRPr lang="en-US" altLang="ja-JP" sz="2400" b="1" dirty="0" smtClean="0">
              <a:solidFill>
                <a:schemeClr val="bg1"/>
              </a:solidFill>
            </a:endParaRPr>
          </a:p>
          <a:p>
            <a:pPr eaLnBrk="1" hangingPunct="1"/>
            <a:r>
              <a:rPr lang="ja-JP" altLang="en-US" sz="2400" b="1" dirty="0" smtClean="0">
                <a:solidFill>
                  <a:schemeClr val="bg1"/>
                </a:solidFill>
              </a:rPr>
              <a:t>ム</a:t>
            </a:r>
            <a:endParaRPr lang="ja-JP" altLang="en-US" sz="2400" b="1" dirty="0">
              <a:solidFill>
                <a:schemeClr val="bg1"/>
              </a:solidFill>
            </a:endParaRPr>
          </a:p>
        </p:txBody>
      </p:sp>
      <p:sp>
        <p:nvSpPr>
          <p:cNvPr id="24" name="Text Box 8"/>
          <p:cNvSpPr txBox="1">
            <a:spLocks noChangeArrowheads="1"/>
          </p:cNvSpPr>
          <p:nvPr/>
        </p:nvSpPr>
        <p:spPr bwMode="auto">
          <a:xfrm>
            <a:off x="6623920" y="3238723"/>
            <a:ext cx="1406525" cy="400110"/>
          </a:xfrm>
          <a:prstGeom prst="rect">
            <a:avLst/>
          </a:prstGeom>
          <a:solidFill>
            <a:srgbClr val="00FF00"/>
          </a:solidFill>
          <a:ln w="9525">
            <a:solidFill>
              <a:schemeClr val="tx2"/>
            </a:solidFill>
            <a:miter lim="800000"/>
            <a:headEnd/>
            <a:tailEnd/>
          </a:ln>
        </p:spPr>
        <p:txBody>
          <a:bodyPr wrap="squar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2000" b="1" dirty="0" smtClean="0"/>
              <a:t>関　 数</a:t>
            </a:r>
            <a:endParaRPr lang="ja-JP" altLang="en-US" sz="2000" b="1" dirty="0"/>
          </a:p>
        </p:txBody>
      </p:sp>
      <p:sp>
        <p:nvSpPr>
          <p:cNvPr id="25" name="テキスト ボックス 24"/>
          <p:cNvSpPr txBox="1"/>
          <p:nvPr/>
        </p:nvSpPr>
        <p:spPr>
          <a:xfrm>
            <a:off x="6930495" y="2861863"/>
            <a:ext cx="803425" cy="369332"/>
          </a:xfrm>
          <a:prstGeom prst="rect">
            <a:avLst/>
          </a:prstGeom>
          <a:solidFill>
            <a:srgbClr val="FF99FF"/>
          </a:solidFill>
        </p:spPr>
        <p:txBody>
          <a:bodyPr wrap="none" rtlCol="0">
            <a:spAutoFit/>
          </a:bodyPr>
          <a:lstStyle/>
          <a:p>
            <a:r>
              <a:rPr kumimoji="1" lang="ja-JP" altLang="en-US" dirty="0" smtClean="0"/>
              <a:t>データ</a:t>
            </a:r>
            <a:endParaRPr kumimoji="1" lang="ja-JP" altLang="en-US" dirty="0"/>
          </a:p>
        </p:txBody>
      </p:sp>
      <p:sp>
        <p:nvSpPr>
          <p:cNvPr id="26" name="Text Box 8"/>
          <p:cNvSpPr txBox="1">
            <a:spLocks noChangeArrowheads="1"/>
          </p:cNvSpPr>
          <p:nvPr/>
        </p:nvSpPr>
        <p:spPr bwMode="auto">
          <a:xfrm>
            <a:off x="5079633" y="4469050"/>
            <a:ext cx="1406525" cy="400110"/>
          </a:xfrm>
          <a:prstGeom prst="rect">
            <a:avLst/>
          </a:prstGeom>
          <a:solidFill>
            <a:srgbClr val="00FF00"/>
          </a:solidFill>
          <a:ln w="9525">
            <a:solidFill>
              <a:schemeClr val="tx2"/>
            </a:solidFill>
            <a:miter lim="800000"/>
            <a:headEnd/>
            <a:tailEnd/>
          </a:ln>
        </p:spPr>
        <p:txBody>
          <a:bodyPr wrap="squar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2000" b="1" dirty="0" smtClean="0"/>
              <a:t>関　 数</a:t>
            </a:r>
            <a:endParaRPr lang="ja-JP" altLang="en-US" sz="2000" b="1" dirty="0"/>
          </a:p>
        </p:txBody>
      </p:sp>
      <p:sp>
        <p:nvSpPr>
          <p:cNvPr id="28" name="テキスト ボックス 27"/>
          <p:cNvSpPr txBox="1"/>
          <p:nvPr/>
        </p:nvSpPr>
        <p:spPr>
          <a:xfrm>
            <a:off x="5356328" y="4092163"/>
            <a:ext cx="803425" cy="369332"/>
          </a:xfrm>
          <a:prstGeom prst="rect">
            <a:avLst/>
          </a:prstGeom>
          <a:solidFill>
            <a:srgbClr val="FF99FF"/>
          </a:solidFill>
        </p:spPr>
        <p:txBody>
          <a:bodyPr wrap="none" rtlCol="0">
            <a:spAutoFit/>
          </a:bodyPr>
          <a:lstStyle/>
          <a:p>
            <a:r>
              <a:rPr kumimoji="1" lang="ja-JP" altLang="en-US" dirty="0" smtClean="0"/>
              <a:t>データ</a:t>
            </a:r>
            <a:endParaRPr kumimoji="1" lang="ja-JP" altLang="en-US" dirty="0"/>
          </a:p>
        </p:txBody>
      </p:sp>
      <p:sp>
        <p:nvSpPr>
          <p:cNvPr id="29" name="Text Box 8"/>
          <p:cNvSpPr txBox="1">
            <a:spLocks noChangeArrowheads="1"/>
          </p:cNvSpPr>
          <p:nvPr/>
        </p:nvSpPr>
        <p:spPr bwMode="auto">
          <a:xfrm>
            <a:off x="6666180" y="5641128"/>
            <a:ext cx="1406525" cy="400110"/>
          </a:xfrm>
          <a:prstGeom prst="rect">
            <a:avLst/>
          </a:prstGeom>
          <a:solidFill>
            <a:srgbClr val="00FF00"/>
          </a:solidFill>
          <a:ln w="9525">
            <a:solidFill>
              <a:schemeClr val="tx2"/>
            </a:solidFill>
            <a:miter lim="800000"/>
            <a:headEnd/>
            <a:tailEnd/>
          </a:ln>
        </p:spPr>
        <p:txBody>
          <a:bodyPr wrap="squar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2000" b="1" dirty="0" smtClean="0"/>
              <a:t>関　 数</a:t>
            </a:r>
            <a:endParaRPr lang="ja-JP" altLang="en-US" sz="2000" b="1" dirty="0"/>
          </a:p>
        </p:txBody>
      </p:sp>
      <p:sp>
        <p:nvSpPr>
          <p:cNvPr id="30" name="テキスト ボックス 29"/>
          <p:cNvSpPr txBox="1"/>
          <p:nvPr/>
        </p:nvSpPr>
        <p:spPr>
          <a:xfrm>
            <a:off x="6972755" y="5258908"/>
            <a:ext cx="803425" cy="369332"/>
          </a:xfrm>
          <a:prstGeom prst="rect">
            <a:avLst/>
          </a:prstGeom>
          <a:solidFill>
            <a:srgbClr val="FF99FF"/>
          </a:solidFill>
        </p:spPr>
        <p:txBody>
          <a:bodyPr wrap="none" rtlCol="0">
            <a:spAutoFit/>
          </a:bodyPr>
          <a:lstStyle/>
          <a:p>
            <a:r>
              <a:rPr kumimoji="1" lang="ja-JP" altLang="en-US" dirty="0" smtClean="0"/>
              <a:t>データ</a:t>
            </a:r>
            <a:endParaRPr kumimoji="1" lang="ja-JP" altLang="en-US" dirty="0"/>
          </a:p>
        </p:txBody>
      </p:sp>
    </p:spTree>
    <p:extLst>
      <p:ext uri="{BB962C8B-B14F-4D97-AF65-F5344CB8AC3E}">
        <p14:creationId xmlns:p14="http://schemas.microsoft.com/office/powerpoint/2010/main" val="6894956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251520" y="1484784"/>
            <a:ext cx="8712968" cy="2808312"/>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それでは動作確認をしよう。</a:t>
            </a:r>
            <a:endParaRPr lang="en-US" altLang="ja-JP" sz="2000" dirty="0" smtClean="0">
              <a:solidFill>
                <a:schemeClr val="tx1"/>
              </a:solidFill>
              <a:latin typeface="+mn-ea"/>
              <a:ea typeface="+mn-ea"/>
            </a:endParaRPr>
          </a:p>
          <a:p>
            <a:pPr algn="l"/>
            <a:r>
              <a:rPr lang="ja-JP" altLang="en-US" sz="2000" dirty="0" smtClean="0">
                <a:solidFill>
                  <a:schemeClr val="tx1"/>
                </a:solidFill>
                <a:latin typeface="+mn-ea"/>
                <a:ea typeface="+mn-ea"/>
              </a:rPr>
              <a:t>　　「足場」でジャンプできただろうか？</a:t>
            </a:r>
            <a:endParaRPr lang="en-US" altLang="ja-JP" sz="2000" dirty="0" smtClean="0">
              <a:solidFill>
                <a:schemeClr val="tx1"/>
              </a:solidFill>
              <a:latin typeface="+mn-ea"/>
              <a:ea typeface="+mn-ea"/>
            </a:endParaRPr>
          </a:p>
          <a:p>
            <a:pPr algn="l"/>
            <a:endParaRPr lang="en-US" altLang="ja-JP" sz="2000" dirty="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最後にもう一度、実装手順を示しておこう。</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この５つの</a:t>
            </a:r>
            <a:r>
              <a:rPr lang="en-US" altLang="ja-JP" sz="2000" dirty="0" smtClean="0">
                <a:solidFill>
                  <a:schemeClr val="tx1"/>
                </a:solidFill>
                <a:latin typeface="+mn-ea"/>
                <a:ea typeface="+mn-ea"/>
              </a:rPr>
              <a:t>Step</a:t>
            </a:r>
            <a:r>
              <a:rPr lang="ja-JP" altLang="en-US" sz="2000" dirty="0" smtClean="0">
                <a:solidFill>
                  <a:schemeClr val="tx1"/>
                </a:solidFill>
                <a:latin typeface="+mn-ea"/>
                <a:ea typeface="+mn-ea"/>
              </a:rPr>
              <a:t>は重要だ。</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実は（</a:t>
            </a:r>
            <a:r>
              <a:rPr lang="en-US" altLang="ja-JP" sz="2000" dirty="0" err="1" smtClean="0">
                <a:solidFill>
                  <a:schemeClr val="tx1"/>
                </a:solidFill>
                <a:latin typeface="+mn-ea"/>
                <a:ea typeface="+mn-ea"/>
              </a:rPr>
              <a:t>i</a:t>
            </a:r>
            <a:r>
              <a:rPr lang="ja-JP" altLang="en-US" sz="2000" dirty="0" smtClean="0">
                <a:solidFill>
                  <a:schemeClr val="tx1"/>
                </a:solidFill>
                <a:latin typeface="+mn-ea"/>
                <a:ea typeface="+mn-ea"/>
              </a:rPr>
              <a:t>）は</a:t>
            </a:r>
            <a:r>
              <a:rPr lang="en-US" altLang="ja-JP" sz="2000" dirty="0" smtClean="0">
                <a:solidFill>
                  <a:schemeClr val="tx1"/>
                </a:solidFill>
                <a:latin typeface="+mn-ea"/>
                <a:ea typeface="+mn-ea"/>
              </a:rPr>
              <a:t>Game</a:t>
            </a:r>
            <a:r>
              <a:rPr lang="ja-JP" altLang="en-US" sz="2000" dirty="0" smtClean="0">
                <a:solidFill>
                  <a:schemeClr val="tx1"/>
                </a:solidFill>
                <a:latin typeface="+mn-ea"/>
                <a:ea typeface="+mn-ea"/>
              </a:rPr>
              <a:t>でしか使用しないが、</a:t>
            </a:r>
            <a:endParaRPr lang="en-US" altLang="ja-JP" sz="2000" dirty="0" smtClean="0">
              <a:solidFill>
                <a:schemeClr val="tx1"/>
              </a:solidFill>
              <a:latin typeface="+mn-ea"/>
              <a:ea typeface="+mn-ea"/>
            </a:endParaRPr>
          </a:p>
          <a:p>
            <a:pPr algn="l"/>
            <a:r>
              <a:rPr lang="ja-JP" altLang="en-US" sz="2000" b="1" dirty="0">
                <a:solidFill>
                  <a:srgbClr val="FF0000"/>
                </a:solidFill>
                <a:latin typeface="+mn-ea"/>
                <a:ea typeface="+mn-ea"/>
              </a:rPr>
              <a:t>　</a:t>
            </a:r>
            <a:r>
              <a:rPr lang="ja-JP" altLang="en-US" sz="2000" b="1" dirty="0" smtClean="0">
                <a:solidFill>
                  <a:srgbClr val="FF0000"/>
                </a:solidFill>
                <a:latin typeface="+mn-ea"/>
                <a:ea typeface="+mn-ea"/>
              </a:rPr>
              <a:t>　</a:t>
            </a:r>
            <a:r>
              <a:rPr lang="ja-JP" altLang="en-US" sz="2000" dirty="0" smtClean="0">
                <a:solidFill>
                  <a:schemeClr val="tx1"/>
                </a:solidFill>
                <a:latin typeface="+mn-ea"/>
                <a:ea typeface="+mn-ea"/>
              </a:rPr>
              <a:t>それ以外の</a:t>
            </a:r>
            <a:r>
              <a:rPr lang="en-US" altLang="ja-JP" sz="2000" b="1" dirty="0" smtClean="0">
                <a:solidFill>
                  <a:srgbClr val="FF0000"/>
                </a:solidFill>
                <a:latin typeface="+mn-ea"/>
                <a:ea typeface="+mn-ea"/>
              </a:rPr>
              <a:t>(ii)</a:t>
            </a:r>
            <a:r>
              <a:rPr lang="ja-JP" altLang="en-US" sz="2000" b="1" dirty="0" smtClean="0">
                <a:solidFill>
                  <a:srgbClr val="FF0000"/>
                </a:solidFill>
                <a:latin typeface="+mn-ea"/>
                <a:ea typeface="+mn-ea"/>
              </a:rPr>
              <a:t>～</a:t>
            </a:r>
            <a:r>
              <a:rPr lang="en-US" altLang="ja-JP" sz="2000" b="1" dirty="0" smtClean="0">
                <a:solidFill>
                  <a:srgbClr val="FF0000"/>
                </a:solidFill>
                <a:latin typeface="+mn-ea"/>
                <a:ea typeface="+mn-ea"/>
              </a:rPr>
              <a:t>(v)</a:t>
            </a:r>
            <a:r>
              <a:rPr lang="ja-JP" altLang="en-US" sz="2000" b="1" dirty="0" smtClean="0">
                <a:solidFill>
                  <a:srgbClr val="FF0000"/>
                </a:solidFill>
                <a:latin typeface="+mn-ea"/>
                <a:ea typeface="+mn-ea"/>
              </a:rPr>
              <a:t>は全てのオブジェクト指向プログラミングで必要な手順だ。</a:t>
            </a:r>
            <a:endParaRPr lang="en-US" altLang="ja-JP" sz="2000" b="1" dirty="0" smtClean="0">
              <a:solidFill>
                <a:srgbClr val="FF0000"/>
              </a:solidFill>
              <a:latin typeface="+mn-ea"/>
              <a:ea typeface="+mn-ea"/>
            </a:endParaRPr>
          </a:p>
          <a:p>
            <a:pPr algn="l"/>
            <a:r>
              <a:rPr lang="ja-JP" altLang="en-US" sz="2000" b="1" dirty="0">
                <a:solidFill>
                  <a:srgbClr val="FF0000"/>
                </a:solidFill>
                <a:latin typeface="+mn-ea"/>
                <a:ea typeface="+mn-ea"/>
              </a:rPr>
              <a:t>　</a:t>
            </a:r>
            <a:r>
              <a:rPr lang="ja-JP" altLang="en-US" sz="2000" b="1" dirty="0" smtClean="0">
                <a:solidFill>
                  <a:srgbClr val="FF0000"/>
                </a:solidFill>
                <a:latin typeface="+mn-ea"/>
                <a:ea typeface="+mn-ea"/>
              </a:rPr>
              <a:t>　良く覚えておいて欲しい。</a:t>
            </a:r>
            <a:endParaRPr lang="en-US" altLang="ja-JP" sz="2000" b="1" dirty="0" smtClean="0">
              <a:solidFill>
                <a:srgbClr val="FF0000"/>
              </a:solidFill>
              <a:latin typeface="+mn-ea"/>
              <a:ea typeface="+mn-ea"/>
            </a:endParaRPr>
          </a:p>
        </p:txBody>
      </p:sp>
      <p:sp>
        <p:nvSpPr>
          <p:cNvPr id="17" name="テキスト ボックス 4"/>
          <p:cNvSpPr txBox="1">
            <a:spLocks noChangeArrowheads="1"/>
          </p:cNvSpPr>
          <p:nvPr/>
        </p:nvSpPr>
        <p:spPr bwMode="auto">
          <a:xfrm>
            <a:off x="2949724" y="272842"/>
            <a:ext cx="3257623" cy="707886"/>
          </a:xfrm>
          <a:prstGeom prst="rect">
            <a:avLst/>
          </a:prstGeom>
          <a:noFill/>
          <a:ln w="9525">
            <a:noFill/>
            <a:miter lim="800000"/>
            <a:headEnd/>
            <a:tailEnd/>
          </a:ln>
        </p:spPr>
        <p:txBody>
          <a:bodyPr wrap="none">
            <a:spAutoFit/>
          </a:bodyPr>
          <a:lstStyle/>
          <a:p>
            <a:r>
              <a:rPr lang="ja-JP" altLang="en-US" sz="4000" dirty="0" smtClean="0">
                <a:solidFill>
                  <a:schemeClr val="accent2"/>
                </a:solidFill>
                <a:latin typeface="+mj-ea"/>
                <a:ea typeface="+mj-ea"/>
              </a:rPr>
              <a:t>（７） 動作確認</a:t>
            </a:r>
            <a:endParaRPr lang="ja-JP" altLang="en-US" sz="4000" dirty="0">
              <a:solidFill>
                <a:schemeClr val="accent2"/>
              </a:solidFill>
              <a:latin typeface="+mj-ea"/>
              <a:ea typeface="+mj-ea"/>
            </a:endParaRPr>
          </a:p>
        </p:txBody>
      </p:sp>
      <p:sp>
        <p:nvSpPr>
          <p:cNvPr id="6" name="タイトル 2"/>
          <p:cNvSpPr txBox="1">
            <a:spLocks/>
          </p:cNvSpPr>
          <p:nvPr/>
        </p:nvSpPr>
        <p:spPr bwMode="auto">
          <a:xfrm>
            <a:off x="251520" y="4797152"/>
            <a:ext cx="8640960" cy="1512168"/>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en-US" altLang="ja-JP" sz="1800" dirty="0" smtClean="0">
                <a:solidFill>
                  <a:schemeClr val="tx1"/>
                </a:solidFill>
                <a:latin typeface="+mn-ea"/>
                <a:ea typeface="+mn-ea"/>
              </a:rPr>
              <a:t>(</a:t>
            </a:r>
            <a:r>
              <a:rPr lang="en-US" altLang="ja-JP" sz="1800" dirty="0" err="1" smtClean="0">
                <a:solidFill>
                  <a:schemeClr val="tx1"/>
                </a:solidFill>
                <a:latin typeface="+mn-ea"/>
                <a:ea typeface="+mn-ea"/>
              </a:rPr>
              <a:t>i</a:t>
            </a:r>
            <a:r>
              <a:rPr lang="en-US" altLang="ja-JP" sz="1800" dirty="0" smtClean="0">
                <a:solidFill>
                  <a:schemeClr val="tx1"/>
                </a:solidFill>
                <a:latin typeface="+mn-ea"/>
                <a:ea typeface="+mn-ea"/>
              </a:rPr>
              <a:t>)</a:t>
            </a:r>
            <a:r>
              <a:rPr lang="ja-JP" altLang="en-US" sz="1800" dirty="0" smtClean="0">
                <a:solidFill>
                  <a:schemeClr val="tx1"/>
                </a:solidFill>
                <a:latin typeface="+mn-ea"/>
                <a:ea typeface="+mn-ea"/>
              </a:rPr>
              <a:t> 衝突判定機能の実装</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(ii)</a:t>
            </a:r>
            <a:r>
              <a:rPr lang="ja-JP" altLang="en-US" sz="1800" dirty="0" smtClean="0">
                <a:solidFill>
                  <a:schemeClr val="tx1"/>
                </a:solidFill>
                <a:latin typeface="+mn-ea"/>
                <a:ea typeface="+mn-ea"/>
              </a:rPr>
              <a:t> 連携する相手（この場合は「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」）を覚えておくための属性の追加</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(iii)</a:t>
            </a:r>
            <a:r>
              <a:rPr lang="ja-JP" altLang="en-US" sz="1800" dirty="0" smtClean="0">
                <a:solidFill>
                  <a:schemeClr val="tx1"/>
                </a:solidFill>
                <a:latin typeface="+mn-ea"/>
                <a:ea typeface="+mn-ea"/>
              </a:rPr>
              <a:t> 連携する相手（この場合は「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」）を覚えるためのメソッドの追加</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(iv) </a:t>
            </a:r>
            <a:r>
              <a:rPr lang="ja-JP" altLang="en-US" sz="1800" dirty="0" smtClean="0">
                <a:solidFill>
                  <a:schemeClr val="tx1"/>
                </a:solidFill>
                <a:latin typeface="+mn-ea"/>
                <a:ea typeface="+mn-ea"/>
              </a:rPr>
              <a:t>連携処理の実装（この場合は「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」と衝突していたら「</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」をジャンプさせる）</a:t>
            </a:r>
            <a:endParaRPr lang="en-US" altLang="ja-JP" sz="1800" dirty="0" smtClean="0">
              <a:solidFill>
                <a:schemeClr val="tx1"/>
              </a:solidFill>
              <a:latin typeface="+mn-ea"/>
              <a:ea typeface="+mn-ea"/>
            </a:endParaRPr>
          </a:p>
          <a:p>
            <a:pPr algn="l"/>
            <a:r>
              <a:rPr lang="en-US" altLang="ja-JP" sz="1800" dirty="0" smtClean="0">
                <a:solidFill>
                  <a:schemeClr val="tx1"/>
                </a:solidFill>
                <a:latin typeface="+mn-ea"/>
                <a:ea typeface="+mn-ea"/>
              </a:rPr>
              <a:t>(</a:t>
            </a:r>
            <a:r>
              <a:rPr lang="en-US" altLang="ja-JP" sz="1800" dirty="0">
                <a:solidFill>
                  <a:schemeClr val="tx1"/>
                </a:solidFill>
                <a:latin typeface="+mn-ea"/>
                <a:ea typeface="+mn-ea"/>
              </a:rPr>
              <a:t>v) </a:t>
            </a:r>
            <a:r>
              <a:rPr lang="ja-JP" altLang="en-US" sz="1800" dirty="0">
                <a:solidFill>
                  <a:schemeClr val="tx1"/>
                </a:solidFill>
                <a:latin typeface="+mn-ea"/>
                <a:ea typeface="+mn-ea"/>
              </a:rPr>
              <a:t>実際に、連携する相手</a:t>
            </a:r>
            <a:r>
              <a:rPr lang="ja-JP" altLang="en-US" sz="1800" dirty="0" smtClean="0">
                <a:solidFill>
                  <a:schemeClr val="tx1"/>
                </a:solidFill>
                <a:latin typeface="+mn-ea"/>
                <a:ea typeface="+mn-ea"/>
              </a:rPr>
              <a:t>を結びつける</a:t>
            </a:r>
            <a:endParaRPr lang="ja-JP" altLang="en-US" sz="1800" dirty="0">
              <a:solidFill>
                <a:schemeClr val="tx1"/>
              </a:solidFill>
              <a:latin typeface="+mn-ea"/>
              <a:ea typeface="+mn-ea"/>
            </a:endParaRPr>
          </a:p>
          <a:p>
            <a:pPr algn="l"/>
            <a:endParaRPr lang="en-US" altLang="ja-JP" sz="1800" dirty="0" smtClean="0">
              <a:solidFill>
                <a:schemeClr val="tx1"/>
              </a:solidFill>
              <a:latin typeface="+mn-ea"/>
              <a:ea typeface="+mn-ea"/>
            </a:endParaRPr>
          </a:p>
          <a:p>
            <a:pPr algn="l"/>
            <a:endParaRPr lang="en-US" altLang="ja-JP" sz="1800" dirty="0" smtClean="0">
              <a:solidFill>
                <a:schemeClr val="tx1"/>
              </a:solidFill>
              <a:latin typeface="+mn-ea"/>
              <a:ea typeface="+mn-ea"/>
            </a:endParaRPr>
          </a:p>
        </p:txBody>
      </p:sp>
      <p:sp>
        <p:nvSpPr>
          <p:cNvPr id="9" name="タイトル 2"/>
          <p:cNvSpPr txBox="1">
            <a:spLocks/>
          </p:cNvSpPr>
          <p:nvPr/>
        </p:nvSpPr>
        <p:spPr bwMode="auto">
          <a:xfrm>
            <a:off x="251520" y="4437112"/>
            <a:ext cx="8640960" cy="360040"/>
          </a:xfrm>
          <a:prstGeom prst="rect">
            <a:avLst/>
          </a:prstGeom>
          <a:solidFill>
            <a:srgbClr val="99FF99"/>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r>
              <a:rPr lang="ja-JP" altLang="en-US" sz="1800" b="1" dirty="0" smtClean="0">
                <a:solidFill>
                  <a:schemeClr val="tx1"/>
                </a:solidFill>
                <a:latin typeface="+mn-ea"/>
                <a:ea typeface="+mn-ea"/>
              </a:rPr>
              <a:t>実装手順</a:t>
            </a:r>
            <a:endParaRPr lang="en-US" altLang="ja-JP" sz="1800" b="1" dirty="0" smtClean="0">
              <a:solidFill>
                <a:schemeClr val="tx1"/>
              </a:solidFill>
              <a:latin typeface="+mn-ea"/>
              <a:ea typeface="+mn-ea"/>
            </a:endParaRPr>
          </a:p>
        </p:txBody>
      </p:sp>
    </p:spTree>
    <p:extLst>
      <p:ext uri="{BB962C8B-B14F-4D97-AF65-F5344CB8AC3E}">
        <p14:creationId xmlns:p14="http://schemas.microsoft.com/office/powerpoint/2010/main" val="114986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2"/>
          <a:srcRect l="7157" r="7011" b="2076"/>
          <a:stretch/>
        </p:blipFill>
        <p:spPr>
          <a:xfrm>
            <a:off x="3305843" y="1400034"/>
            <a:ext cx="2562301" cy="5208188"/>
          </a:xfrm>
          <a:prstGeom prst="rect">
            <a:avLst/>
          </a:prstGeom>
        </p:spPr>
      </p:pic>
      <p:sp>
        <p:nvSpPr>
          <p:cNvPr id="16386" name="Rectangle 2"/>
          <p:cNvSpPr>
            <a:spLocks noGrp="1" noRot="1" noChangeArrowheads="1"/>
          </p:cNvSpPr>
          <p:nvPr>
            <p:ph type="title"/>
          </p:nvPr>
        </p:nvSpPr>
        <p:spPr>
          <a:xfrm>
            <a:off x="301625" y="243064"/>
            <a:ext cx="8534400" cy="953688"/>
          </a:xfrm>
          <a:solidFill>
            <a:srgbClr val="0000FF"/>
          </a:solidFill>
          <a:ln>
            <a:solidFill>
              <a:srgbClr val="00FFFF"/>
            </a:solidFill>
          </a:ln>
        </p:spPr>
        <p:txBody>
          <a:bodyPr anchor="ctr"/>
          <a:lstStyle/>
          <a:p>
            <a:r>
              <a:rPr lang="ja-JP" altLang="en-US" sz="3000" dirty="0" smtClean="0">
                <a:solidFill>
                  <a:srgbClr val="FFFF00"/>
                </a:solidFill>
                <a:latin typeface="+mj-ea"/>
              </a:rPr>
              <a:t>２</a:t>
            </a:r>
            <a:r>
              <a:rPr lang="ja-JP" altLang="en-US" sz="3000" dirty="0" smtClean="0">
                <a:solidFill>
                  <a:srgbClr val="FFFF00"/>
                </a:solidFill>
                <a:effectLst/>
                <a:latin typeface="+mj-ea"/>
              </a:rPr>
              <a:t>．落下している時だけ足場（</a:t>
            </a:r>
            <a:r>
              <a:rPr lang="en-US" altLang="ja-JP" sz="3000" dirty="0" smtClean="0">
                <a:solidFill>
                  <a:srgbClr val="FFFF00"/>
                </a:solidFill>
                <a:effectLst/>
                <a:latin typeface="+mj-ea"/>
              </a:rPr>
              <a:t>Platform</a:t>
            </a:r>
            <a:r>
              <a:rPr lang="ja-JP" altLang="en-US" sz="3000" dirty="0" smtClean="0">
                <a:solidFill>
                  <a:srgbClr val="FFFF00"/>
                </a:solidFill>
                <a:effectLst/>
                <a:latin typeface="+mj-ea"/>
              </a:rPr>
              <a:t>）でジャンプ！</a:t>
            </a:r>
          </a:p>
        </p:txBody>
      </p:sp>
      <p:sp>
        <p:nvSpPr>
          <p:cNvPr id="4" name="Line 15"/>
          <p:cNvSpPr>
            <a:spLocks noChangeShapeType="1"/>
          </p:cNvSpPr>
          <p:nvPr/>
        </p:nvSpPr>
        <p:spPr bwMode="auto">
          <a:xfrm rot="-2580000">
            <a:off x="5096929" y="4535636"/>
            <a:ext cx="2889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5" name="Line 16"/>
          <p:cNvSpPr>
            <a:spLocks noChangeShapeType="1"/>
          </p:cNvSpPr>
          <p:nvPr/>
        </p:nvSpPr>
        <p:spPr bwMode="auto">
          <a:xfrm rot="-2580000">
            <a:off x="5175814" y="4662514"/>
            <a:ext cx="21748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6" name="Line 17"/>
          <p:cNvSpPr>
            <a:spLocks noChangeShapeType="1"/>
          </p:cNvSpPr>
          <p:nvPr/>
        </p:nvSpPr>
        <p:spPr bwMode="auto">
          <a:xfrm rot="-2700000">
            <a:off x="5208175" y="4580697"/>
            <a:ext cx="1444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 name="U ターン矢印 1"/>
          <p:cNvSpPr/>
          <p:nvPr/>
        </p:nvSpPr>
        <p:spPr bwMode="auto">
          <a:xfrm>
            <a:off x="4936853" y="4660914"/>
            <a:ext cx="216025" cy="151526"/>
          </a:xfrm>
          <a:prstGeom prst="uturnArrow">
            <a:avLst/>
          </a:prstGeom>
          <a:solidFill>
            <a:srgbClr val="FF0000"/>
          </a:solidFill>
          <a:ln w="28575">
            <a:solidFill>
              <a:srgbClr val="FF0000"/>
            </a:solidFill>
            <a:round/>
            <a:headEnd type="triangle" w="lg" len="lg"/>
            <a:tailEnd type="triangle" w="lg" len="lg"/>
          </a:ln>
          <a:extLst/>
        </p:spPr>
        <p:txBody>
          <a:bodyPr rtlCol="0" anchor="ctr"/>
          <a:lstStyle/>
          <a:p>
            <a:pPr algn="ctr"/>
            <a:endParaRPr kumimoji="1" lang="ja-JP" altLang="en-US"/>
          </a:p>
        </p:txBody>
      </p:sp>
    </p:spTree>
    <p:extLst>
      <p:ext uri="{BB962C8B-B14F-4D97-AF65-F5344CB8AC3E}">
        <p14:creationId xmlns:p14="http://schemas.microsoft.com/office/powerpoint/2010/main" val="10522578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251520" y="1484784"/>
            <a:ext cx="8640960" cy="2592288"/>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このままでも良いのだが、</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今のままだと「</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」は「足場」に少しでも触れればすぐジャンプする。</a:t>
            </a:r>
            <a:endParaRPr lang="en-US" altLang="ja-JP" sz="2000" dirty="0" smtClean="0">
              <a:solidFill>
                <a:schemeClr val="tx1"/>
              </a:solidFill>
              <a:latin typeface="+mn-ea"/>
              <a:ea typeface="+mn-ea"/>
            </a:endParaRPr>
          </a:p>
          <a:p>
            <a:pPr algn="l"/>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横から「足場」に当たっても、下から「足場」に当たっても、</a:t>
            </a:r>
            <a:endParaRPr lang="en-US" altLang="ja-JP" sz="2000" dirty="0" smtClean="0">
              <a:solidFill>
                <a:schemeClr val="tx1"/>
              </a:solidFill>
              <a:latin typeface="+mn-ea"/>
              <a:ea typeface="+mn-ea"/>
            </a:endParaRPr>
          </a:p>
          <a:p>
            <a:pPr algn="l"/>
            <a:r>
              <a:rPr lang="ja-JP" altLang="en-US" sz="2000" dirty="0" smtClean="0">
                <a:solidFill>
                  <a:schemeClr val="tx1"/>
                </a:solidFill>
                <a:latin typeface="+mn-ea"/>
                <a:ea typeface="+mn-ea"/>
              </a:rPr>
              <a:t>　　ジャンプしてしまう。</a:t>
            </a:r>
            <a:endParaRPr lang="en-US" altLang="ja-JP" sz="2000" dirty="0" smtClean="0">
              <a:solidFill>
                <a:schemeClr val="tx1"/>
              </a:solidFill>
              <a:latin typeface="+mn-ea"/>
              <a:ea typeface="+mn-ea"/>
            </a:endParaRPr>
          </a:p>
          <a:p>
            <a:pPr algn="l"/>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さらにリアリティを追求するために、</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」が落下している時だけ「足場」でジャンプできるようにしよう。</a:t>
            </a:r>
            <a:endParaRPr lang="en-US" altLang="ja-JP" sz="2000" dirty="0" smtClean="0">
              <a:solidFill>
                <a:schemeClr val="tx1"/>
              </a:solidFill>
              <a:latin typeface="+mn-ea"/>
              <a:ea typeface="+mn-ea"/>
            </a:endParaRPr>
          </a:p>
        </p:txBody>
      </p:sp>
      <p:sp>
        <p:nvSpPr>
          <p:cNvPr id="6" name="テキスト ボックス 4"/>
          <p:cNvSpPr txBox="1">
            <a:spLocks noChangeArrowheads="1"/>
          </p:cNvSpPr>
          <p:nvPr/>
        </p:nvSpPr>
        <p:spPr bwMode="auto">
          <a:xfrm>
            <a:off x="3457259" y="272842"/>
            <a:ext cx="2231701" cy="707886"/>
          </a:xfrm>
          <a:prstGeom prst="rect">
            <a:avLst/>
          </a:prstGeom>
          <a:noFill/>
          <a:ln w="9525">
            <a:noFill/>
            <a:miter lim="800000"/>
            <a:headEnd/>
            <a:tailEnd/>
          </a:ln>
        </p:spPr>
        <p:txBody>
          <a:bodyPr wrap="none">
            <a:spAutoFit/>
          </a:bodyPr>
          <a:lstStyle/>
          <a:p>
            <a:r>
              <a:rPr lang="ja-JP" altLang="en-US" sz="4000" dirty="0" smtClean="0">
                <a:solidFill>
                  <a:schemeClr val="accent2"/>
                </a:solidFill>
                <a:latin typeface="+mj-ea"/>
                <a:ea typeface="+mj-ea"/>
              </a:rPr>
              <a:t>（０） 概要</a:t>
            </a:r>
            <a:endParaRPr lang="ja-JP" altLang="en-US" sz="4000" dirty="0">
              <a:solidFill>
                <a:schemeClr val="accent2"/>
              </a:solidFill>
              <a:latin typeface="+mj-ea"/>
              <a:ea typeface="+mj-ea"/>
            </a:endParaRPr>
          </a:p>
        </p:txBody>
      </p:sp>
    </p:spTree>
    <p:extLst>
      <p:ext uri="{BB962C8B-B14F-4D97-AF65-F5344CB8AC3E}">
        <p14:creationId xmlns:p14="http://schemas.microsoft.com/office/powerpoint/2010/main" val="38327697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251520" y="1484784"/>
            <a:ext cx="8640960" cy="3744416"/>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smtClean="0">
                <a:solidFill>
                  <a:schemeClr val="tx1"/>
                </a:solidFill>
                <a:latin typeface="+mn-ea"/>
                <a:ea typeface="+mn-ea"/>
              </a:rPr>
              <a:t>① 「</a:t>
            </a:r>
            <a:r>
              <a:rPr lang="en-US" altLang="ja-JP" sz="2000">
                <a:solidFill>
                  <a:schemeClr val="tx1"/>
                </a:solidFill>
                <a:latin typeface="+mn-ea"/>
                <a:ea typeface="+mn-ea"/>
              </a:rPr>
              <a:t>Player</a:t>
            </a:r>
            <a:r>
              <a:rPr lang="ja-JP" altLang="en-US" sz="2000">
                <a:solidFill>
                  <a:schemeClr val="tx1"/>
                </a:solidFill>
                <a:latin typeface="+mn-ea"/>
                <a:ea typeface="+mn-ea"/>
              </a:rPr>
              <a:t>」が落下している時だけ「足場」でジャンプできるようにするためには</a:t>
            </a:r>
          </a:p>
          <a:p>
            <a:pPr algn="l"/>
            <a:r>
              <a:rPr lang="ja-JP" altLang="en-US" sz="2000">
                <a:solidFill>
                  <a:schemeClr val="tx1"/>
                </a:solidFill>
                <a:latin typeface="+mn-ea"/>
                <a:ea typeface="+mn-ea"/>
              </a:rPr>
              <a:t>　　いくつか方法があるが</a:t>
            </a:r>
            <a:r>
              <a:rPr lang="ja-JP" altLang="en-US" sz="2000" smtClean="0">
                <a:solidFill>
                  <a:schemeClr val="tx1"/>
                </a:solidFill>
                <a:latin typeface="+mn-ea"/>
                <a:ea typeface="+mn-ea"/>
              </a:rPr>
              <a:t>、</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ここ</a:t>
            </a:r>
            <a:r>
              <a:rPr lang="ja-JP" altLang="en-US" sz="2000">
                <a:solidFill>
                  <a:schemeClr val="tx1"/>
                </a:solidFill>
                <a:latin typeface="+mn-ea"/>
                <a:ea typeface="+mn-ea"/>
              </a:rPr>
              <a:t>では</a:t>
            </a:r>
            <a:r>
              <a:rPr lang="ja-JP" altLang="en-US" sz="2000" smtClean="0">
                <a:solidFill>
                  <a:schemeClr val="tx1"/>
                </a:solidFill>
                <a:latin typeface="+mn-ea"/>
                <a:ea typeface="+mn-ea"/>
              </a:rPr>
              <a:t>、</a:t>
            </a:r>
            <a:endParaRPr lang="en-US" altLang="ja-JP" sz="2000" smtClean="0">
              <a:solidFill>
                <a:schemeClr val="tx1"/>
              </a:solidFill>
              <a:latin typeface="+mn-ea"/>
              <a:ea typeface="+mn-ea"/>
            </a:endParaRPr>
          </a:p>
          <a:p>
            <a:pPr algn="l"/>
            <a:r>
              <a:rPr lang="ja-JP" altLang="en-US" sz="2000">
                <a:solidFill>
                  <a:schemeClr val="tx1"/>
                </a:solidFill>
                <a:latin typeface="+mn-ea"/>
                <a:ea typeface="+mn-ea"/>
              </a:rPr>
              <a:t>　</a:t>
            </a:r>
            <a:r>
              <a:rPr lang="ja-JP" altLang="en-US" sz="2000" smtClean="0">
                <a:solidFill>
                  <a:schemeClr val="tx1"/>
                </a:solidFill>
                <a:latin typeface="+mn-ea"/>
                <a:ea typeface="+mn-ea"/>
              </a:rPr>
              <a:t>　「</a:t>
            </a:r>
            <a:r>
              <a:rPr lang="en-US" altLang="ja-JP" sz="2000">
                <a:solidFill>
                  <a:schemeClr val="tx1"/>
                </a:solidFill>
                <a:latin typeface="+mn-ea"/>
                <a:ea typeface="+mn-ea"/>
              </a:rPr>
              <a:t>Platform</a:t>
            </a:r>
            <a:r>
              <a:rPr lang="ja-JP" altLang="en-US" sz="2000">
                <a:solidFill>
                  <a:schemeClr val="tx1"/>
                </a:solidFill>
                <a:latin typeface="+mn-ea"/>
                <a:ea typeface="+mn-ea"/>
              </a:rPr>
              <a:t>クラス」を修正しよう。</a:t>
            </a:r>
          </a:p>
          <a:p>
            <a:pPr algn="l"/>
            <a:endParaRPr lang="en-US" altLang="ja-JP" sz="2000" dirty="0">
              <a:solidFill>
                <a:schemeClr val="tx1"/>
              </a:solidFill>
              <a:latin typeface="+mn-ea"/>
              <a:ea typeface="+mn-ea"/>
            </a:endParaRPr>
          </a:p>
          <a:p>
            <a:pPr algn="l"/>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player</a:t>
            </a:r>
            <a:r>
              <a:rPr lang="ja-JP" altLang="en-US" sz="2000" dirty="0" err="1" smtClean="0">
                <a:solidFill>
                  <a:schemeClr val="tx1"/>
                </a:solidFill>
                <a:latin typeface="+mn-ea"/>
                <a:ea typeface="+mn-ea"/>
              </a:rPr>
              <a:t>が落</a:t>
            </a:r>
            <a:r>
              <a:rPr lang="ja-JP" altLang="en-US" sz="2000" dirty="0" smtClean="0">
                <a:solidFill>
                  <a:schemeClr val="tx1"/>
                </a:solidFill>
                <a:latin typeface="+mn-ea"/>
                <a:ea typeface="+mn-ea"/>
              </a:rPr>
              <a:t>下している」</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ということは、</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player</a:t>
            </a:r>
            <a:r>
              <a:rPr lang="ja-JP" altLang="en-US" sz="2000" dirty="0" smtClean="0">
                <a:solidFill>
                  <a:schemeClr val="tx1"/>
                </a:solidFill>
                <a:latin typeface="+mn-ea"/>
                <a:ea typeface="+mn-ea"/>
              </a:rPr>
              <a:t>」の</a:t>
            </a:r>
            <a:r>
              <a:rPr lang="en-US" altLang="ja-JP" sz="2000" dirty="0" smtClean="0">
                <a:solidFill>
                  <a:schemeClr val="tx1"/>
                </a:solidFill>
                <a:latin typeface="+mn-ea"/>
                <a:ea typeface="+mn-ea"/>
              </a:rPr>
              <a:t>Y</a:t>
            </a:r>
            <a:r>
              <a:rPr lang="ja-JP" altLang="en-US" sz="2000" dirty="0" smtClean="0">
                <a:solidFill>
                  <a:schemeClr val="tx1"/>
                </a:solidFill>
                <a:latin typeface="+mn-ea"/>
                <a:ea typeface="+mn-ea"/>
              </a:rPr>
              <a:t>方向の速度が負</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ということ</a:t>
            </a:r>
            <a:r>
              <a:rPr lang="ja-JP" altLang="en-US" sz="2000" smtClean="0">
                <a:solidFill>
                  <a:schemeClr val="tx1"/>
                </a:solidFill>
                <a:latin typeface="+mn-ea"/>
                <a:ea typeface="+mn-ea"/>
              </a:rPr>
              <a:t>だ。</a:t>
            </a:r>
            <a:endParaRPr lang="en-US" altLang="ja-JP" sz="2000" smtClean="0">
              <a:solidFill>
                <a:schemeClr val="tx1"/>
              </a:solidFill>
              <a:latin typeface="+mn-ea"/>
              <a:ea typeface="+mn-ea"/>
            </a:endParaRPr>
          </a:p>
          <a:p>
            <a:pPr algn="l"/>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ジャンプするための条件に</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この条件を加えよう。</a:t>
            </a:r>
            <a:endParaRPr lang="en-US" altLang="ja-JP" sz="2000" dirty="0" smtClean="0">
              <a:solidFill>
                <a:schemeClr val="tx1"/>
              </a:solidFill>
              <a:latin typeface="+mn-ea"/>
              <a:ea typeface="+mn-ea"/>
            </a:endParaRPr>
          </a:p>
        </p:txBody>
      </p:sp>
      <p:sp>
        <p:nvSpPr>
          <p:cNvPr id="17" name="テキスト ボックス 4"/>
          <p:cNvSpPr txBox="1">
            <a:spLocks noChangeArrowheads="1"/>
          </p:cNvSpPr>
          <p:nvPr/>
        </p:nvSpPr>
        <p:spPr bwMode="auto">
          <a:xfrm>
            <a:off x="812439" y="272842"/>
            <a:ext cx="7503977" cy="707886"/>
          </a:xfrm>
          <a:prstGeom prst="rect">
            <a:avLst/>
          </a:prstGeom>
          <a:noFill/>
          <a:ln w="9525">
            <a:noFill/>
            <a:miter lim="800000"/>
            <a:headEnd/>
            <a:tailEnd/>
          </a:ln>
        </p:spPr>
        <p:txBody>
          <a:bodyPr wrap="none">
            <a:spAutoFit/>
          </a:bodyPr>
          <a:lstStyle/>
          <a:p>
            <a:r>
              <a:rPr lang="ja-JP" altLang="en-US" sz="4000" smtClean="0">
                <a:solidFill>
                  <a:schemeClr val="accent2"/>
                </a:solidFill>
                <a:latin typeface="+mj-ea"/>
                <a:ea typeface="+mj-ea"/>
              </a:rPr>
              <a:t>（１） </a:t>
            </a:r>
            <a:r>
              <a:rPr lang="ja-JP" altLang="en-US" sz="4000" dirty="0" smtClean="0">
                <a:solidFill>
                  <a:schemeClr val="accent2"/>
                </a:solidFill>
                <a:latin typeface="+mj-ea"/>
                <a:ea typeface="+mj-ea"/>
              </a:rPr>
              <a:t>モデル（</a:t>
            </a:r>
            <a:r>
              <a:rPr lang="en-US" altLang="ja-JP" sz="4000" dirty="0" err="1" smtClean="0">
                <a:solidFill>
                  <a:schemeClr val="accent2"/>
                </a:solidFill>
                <a:latin typeface="+mj-ea"/>
                <a:ea typeface="+mj-ea"/>
              </a:rPr>
              <a:t>Platform.java</a:t>
            </a:r>
            <a:r>
              <a:rPr lang="ja-JP" altLang="en-US" sz="4000" dirty="0" smtClean="0">
                <a:solidFill>
                  <a:schemeClr val="accent2"/>
                </a:solidFill>
                <a:latin typeface="+mj-ea"/>
                <a:ea typeface="+mj-ea"/>
              </a:rPr>
              <a:t>）の修正</a:t>
            </a:r>
            <a:endParaRPr lang="ja-JP" altLang="en-US" sz="4000" dirty="0">
              <a:solidFill>
                <a:schemeClr val="accent2"/>
              </a:solidFill>
              <a:latin typeface="+mj-ea"/>
              <a:ea typeface="+mj-ea"/>
            </a:endParaRPr>
          </a:p>
        </p:txBody>
      </p:sp>
      <p:pic>
        <p:nvPicPr>
          <p:cNvPr id="4" name="図 3"/>
          <p:cNvPicPr>
            <a:picLocks noChangeAspect="1"/>
          </p:cNvPicPr>
          <p:nvPr/>
        </p:nvPicPr>
        <p:blipFill rotWithShape="1">
          <a:blip r:embed="rId2"/>
          <a:srcRect l="21977" t="9538" r="30523" b="6695"/>
          <a:stretch/>
        </p:blipFill>
        <p:spPr>
          <a:xfrm>
            <a:off x="3992561" y="1988840"/>
            <a:ext cx="4899919" cy="4680521"/>
          </a:xfrm>
          <a:prstGeom prst="rect">
            <a:avLst/>
          </a:prstGeom>
          <a:ln>
            <a:solidFill>
              <a:srgbClr val="FF0000"/>
            </a:solidFill>
          </a:ln>
        </p:spPr>
      </p:pic>
      <p:sp>
        <p:nvSpPr>
          <p:cNvPr id="13" name="正方形/長方形 12"/>
          <p:cNvSpPr/>
          <p:nvPr/>
        </p:nvSpPr>
        <p:spPr bwMode="auto">
          <a:xfrm>
            <a:off x="6813040" y="5462808"/>
            <a:ext cx="1719400" cy="270448"/>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23672439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bwMode="auto">
          <a:xfrm>
            <a:off x="251520" y="1484784"/>
            <a:ext cx="8640960" cy="1368152"/>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動作確認をしよう。</a:t>
            </a:r>
            <a:endParaRPr lang="en-US" altLang="ja-JP" sz="2000" dirty="0" smtClean="0">
              <a:solidFill>
                <a:schemeClr val="tx1"/>
              </a:solidFill>
              <a:latin typeface="+mn-ea"/>
              <a:ea typeface="+mn-ea"/>
            </a:endParaRPr>
          </a:p>
          <a:p>
            <a:pPr algn="l"/>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「プレーヤ」が落下している時だけ、「足場」でジャンプできただろうか？</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「プレーヤ」は下から「足場」にぶつかってもジャンプ</a:t>
            </a:r>
            <a:r>
              <a:rPr lang="ja-JP" altLang="en-US" sz="2000" dirty="0" smtClean="0">
                <a:solidFill>
                  <a:schemeClr val="tx1"/>
                </a:solidFill>
                <a:latin typeface="+mn-ea"/>
                <a:ea typeface="+mn-ea"/>
              </a:rPr>
              <a:t>しなくなっただろう</a:t>
            </a:r>
            <a:r>
              <a:rPr lang="ja-JP" altLang="en-US" sz="2000" dirty="0">
                <a:solidFill>
                  <a:schemeClr val="tx1"/>
                </a:solidFill>
                <a:latin typeface="+mn-ea"/>
                <a:ea typeface="+mn-ea"/>
              </a:rPr>
              <a:t>か</a:t>
            </a:r>
            <a:r>
              <a:rPr lang="ja-JP" altLang="en-US" sz="2000" dirty="0" smtClean="0">
                <a:solidFill>
                  <a:schemeClr val="tx1"/>
                </a:solidFill>
                <a:latin typeface="+mn-ea"/>
                <a:ea typeface="+mn-ea"/>
              </a:rPr>
              <a:t>？</a:t>
            </a:r>
            <a:endParaRPr lang="ja-JP" altLang="en-US" sz="2000" dirty="0">
              <a:solidFill>
                <a:schemeClr val="tx1"/>
              </a:solidFill>
              <a:latin typeface="+mn-ea"/>
              <a:ea typeface="+mn-ea"/>
            </a:endParaRPr>
          </a:p>
          <a:p>
            <a:pPr algn="l"/>
            <a:endParaRPr lang="en-US" altLang="ja-JP" sz="2000" dirty="0" smtClean="0">
              <a:solidFill>
                <a:schemeClr val="tx1"/>
              </a:solidFill>
              <a:latin typeface="+mn-ea"/>
              <a:ea typeface="+mn-ea"/>
            </a:endParaRPr>
          </a:p>
        </p:txBody>
      </p:sp>
      <p:sp>
        <p:nvSpPr>
          <p:cNvPr id="17" name="テキスト ボックス 4"/>
          <p:cNvSpPr txBox="1">
            <a:spLocks noChangeArrowheads="1"/>
          </p:cNvSpPr>
          <p:nvPr/>
        </p:nvSpPr>
        <p:spPr bwMode="auto">
          <a:xfrm>
            <a:off x="2949724" y="272842"/>
            <a:ext cx="3257623" cy="707886"/>
          </a:xfrm>
          <a:prstGeom prst="rect">
            <a:avLst/>
          </a:prstGeom>
          <a:noFill/>
          <a:ln w="9525">
            <a:noFill/>
            <a:miter lim="800000"/>
            <a:headEnd/>
            <a:tailEnd/>
          </a:ln>
        </p:spPr>
        <p:txBody>
          <a:bodyPr wrap="none">
            <a:spAutoFit/>
          </a:bodyPr>
          <a:lstStyle/>
          <a:p>
            <a:r>
              <a:rPr lang="ja-JP" altLang="en-US" sz="4000" dirty="0" smtClean="0">
                <a:solidFill>
                  <a:schemeClr val="accent2"/>
                </a:solidFill>
                <a:latin typeface="+mj-ea"/>
                <a:ea typeface="+mj-ea"/>
              </a:rPr>
              <a:t>（３） 動作確認</a:t>
            </a:r>
            <a:endParaRPr lang="ja-JP" altLang="en-US" sz="4000" dirty="0">
              <a:solidFill>
                <a:schemeClr val="accent2"/>
              </a:solidFill>
              <a:latin typeface="+mj-ea"/>
              <a:ea typeface="+mj-ea"/>
            </a:endParaRPr>
          </a:p>
        </p:txBody>
      </p:sp>
      <p:sp>
        <p:nvSpPr>
          <p:cNvPr id="4" name="タイトル 2"/>
          <p:cNvSpPr txBox="1">
            <a:spLocks/>
          </p:cNvSpPr>
          <p:nvPr/>
        </p:nvSpPr>
        <p:spPr bwMode="auto">
          <a:xfrm>
            <a:off x="251520" y="3717032"/>
            <a:ext cx="8640960" cy="2592288"/>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何度も言うが、オブジェクト指向プログラミングの基本は以下の２つだ。</a:t>
            </a:r>
            <a:endParaRPr lang="en-US" altLang="ja-JP" sz="2000" dirty="0" smtClean="0">
              <a:solidFill>
                <a:schemeClr val="tx1"/>
              </a:solidFill>
              <a:latin typeface="+mn-ea"/>
              <a:ea typeface="+mn-ea"/>
            </a:endParaRPr>
          </a:p>
          <a:p>
            <a:pPr algn="l"/>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１</a:t>
            </a:r>
            <a:r>
              <a:rPr lang="ja-JP" altLang="en-US" sz="2000" dirty="0" smtClean="0">
                <a:solidFill>
                  <a:schemeClr val="tx1"/>
                </a:solidFill>
                <a:latin typeface="+mn-ea"/>
                <a:ea typeface="+mn-ea"/>
              </a:rPr>
              <a:t>．オブジェクトをつくって</a:t>
            </a:r>
            <a:endParaRPr lang="en-US" altLang="ja-JP" sz="2000" dirty="0" smtClean="0">
              <a:solidFill>
                <a:schemeClr val="tx1"/>
              </a:solidFill>
              <a:latin typeface="+mn-ea"/>
              <a:ea typeface="+mn-ea"/>
            </a:endParaRPr>
          </a:p>
          <a:p>
            <a:pPr algn="l"/>
            <a:r>
              <a:rPr lang="ja-JP" altLang="en-US" sz="2000" dirty="0" smtClean="0">
                <a:solidFill>
                  <a:schemeClr val="tx1"/>
                </a:solidFill>
                <a:latin typeface="+mn-ea"/>
                <a:ea typeface="+mn-ea"/>
              </a:rPr>
              <a:t>２．オブジェクト同士を連携させる</a:t>
            </a:r>
            <a:endParaRPr lang="en-US" altLang="ja-JP" sz="2000" dirty="0" smtClean="0">
              <a:solidFill>
                <a:schemeClr val="tx1"/>
              </a:solidFill>
              <a:latin typeface="+mn-ea"/>
              <a:ea typeface="+mn-ea"/>
            </a:endParaRPr>
          </a:p>
          <a:p>
            <a:pPr algn="l"/>
            <a:endParaRPr lang="en-US" altLang="ja-JP" sz="2000" dirty="0" smtClean="0">
              <a:solidFill>
                <a:schemeClr val="tx1"/>
              </a:solidFill>
              <a:latin typeface="+mn-ea"/>
              <a:ea typeface="+mn-ea"/>
            </a:endParaRPr>
          </a:p>
          <a:p>
            <a:pPr algn="l"/>
            <a:r>
              <a:rPr lang="ja-JP" altLang="en-US" sz="2000" dirty="0" smtClean="0">
                <a:solidFill>
                  <a:schemeClr val="tx1"/>
                </a:solidFill>
                <a:latin typeface="+mn-ea"/>
                <a:ea typeface="+mn-ea"/>
              </a:rPr>
              <a:t>したがって、この「オブジェクト同士の連携」はとても重要だ。</a:t>
            </a:r>
            <a:endParaRPr lang="en-US" altLang="ja-JP" sz="2000" dirty="0" smtClean="0">
              <a:solidFill>
                <a:schemeClr val="tx1"/>
              </a:solidFill>
              <a:latin typeface="+mn-ea"/>
              <a:ea typeface="+mn-ea"/>
            </a:endParaRPr>
          </a:p>
          <a:p>
            <a:pPr algn="l"/>
            <a:endParaRPr lang="en-US" altLang="ja-JP" sz="2000" dirty="0">
              <a:solidFill>
                <a:schemeClr val="tx1"/>
              </a:solidFill>
              <a:latin typeface="+mn-ea"/>
              <a:ea typeface="+mn-ea"/>
            </a:endParaRPr>
          </a:p>
          <a:p>
            <a:pPr algn="l"/>
            <a:r>
              <a:rPr lang="ja-JP" altLang="en-US" sz="2000" dirty="0" smtClean="0">
                <a:solidFill>
                  <a:schemeClr val="tx1"/>
                </a:solidFill>
                <a:latin typeface="+mn-ea"/>
                <a:ea typeface="+mn-ea"/>
              </a:rPr>
              <a:t>復習をかねて、他のキャラクタも連携させてみよう。</a:t>
            </a:r>
            <a:endParaRPr lang="en-US" altLang="ja-JP" sz="2000" dirty="0" smtClean="0">
              <a:solidFill>
                <a:schemeClr val="tx1"/>
              </a:solidFill>
              <a:latin typeface="+mn-ea"/>
              <a:ea typeface="+mn-ea"/>
            </a:endParaRPr>
          </a:p>
        </p:txBody>
      </p:sp>
    </p:spTree>
    <p:extLst>
      <p:ext uri="{BB962C8B-B14F-4D97-AF65-F5344CB8AC3E}">
        <p14:creationId xmlns:p14="http://schemas.microsoft.com/office/powerpoint/2010/main" val="3967934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bwMode="auto">
          <a:xfrm>
            <a:off x="301625" y="1643757"/>
            <a:ext cx="3550295" cy="2073275"/>
          </a:xfrm>
          <a:prstGeom prst="roundRect">
            <a:avLst/>
          </a:prstGeom>
          <a:solidFill>
            <a:srgbClr val="00FFFF"/>
          </a:solidFill>
          <a:ln w="28575">
            <a:solidFill>
              <a:schemeClr val="tx1"/>
            </a:solidFill>
            <a:round/>
            <a:headEnd type="triangle" w="lg" len="lg"/>
            <a:tailEnd type="triangle" w="lg" len="lg"/>
          </a:ln>
          <a:extLst/>
        </p:spPr>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オブジェクト指向によるソフトウェア</a:t>
            </a:r>
            <a:endParaRPr kumimoji="1" lang="ja-JP" altLang="en-US" dirty="0"/>
          </a:p>
        </p:txBody>
      </p:sp>
      <p:sp>
        <p:nvSpPr>
          <p:cNvPr id="12" name="Text Box 8"/>
          <p:cNvSpPr txBox="1">
            <a:spLocks noChangeArrowheads="1"/>
          </p:cNvSpPr>
          <p:nvPr/>
        </p:nvSpPr>
        <p:spPr bwMode="auto">
          <a:xfrm>
            <a:off x="1180079" y="1412776"/>
            <a:ext cx="1700213" cy="461962"/>
          </a:xfrm>
          <a:prstGeom prst="rect">
            <a:avLst/>
          </a:prstGeom>
          <a:solidFill>
            <a:schemeClr val="bg1"/>
          </a:solidFill>
          <a:ln w="9525">
            <a:solidFill>
              <a:schemeClr val="tx2"/>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2400"/>
              <a:t>オブジェクト</a:t>
            </a:r>
          </a:p>
        </p:txBody>
      </p:sp>
      <p:cxnSp>
        <p:nvCxnSpPr>
          <p:cNvPr id="29" name="直線矢印コネクタ 28"/>
          <p:cNvCxnSpPr/>
          <p:nvPr/>
        </p:nvCxnSpPr>
        <p:spPr>
          <a:xfrm flipV="1">
            <a:off x="2030185" y="2384436"/>
            <a:ext cx="0" cy="324484"/>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角丸四角形 32"/>
          <p:cNvSpPr/>
          <p:nvPr/>
        </p:nvSpPr>
        <p:spPr bwMode="auto">
          <a:xfrm>
            <a:off x="5220072" y="1643757"/>
            <a:ext cx="3550295" cy="2073275"/>
          </a:xfrm>
          <a:prstGeom prst="roundRect">
            <a:avLst/>
          </a:prstGeom>
          <a:solidFill>
            <a:srgbClr val="00FFFF"/>
          </a:solidFill>
          <a:ln w="28575">
            <a:solidFill>
              <a:schemeClr val="tx1"/>
            </a:solidFill>
            <a:round/>
            <a:headEnd type="triangle" w="lg" len="lg"/>
            <a:tailEnd type="triangle" w="lg" len="lg"/>
          </a:ln>
          <a:extLst/>
        </p:spPr>
        <p:txBody>
          <a:bodyPr rtlCol="0" anchor="ctr"/>
          <a:lstStyle/>
          <a:p>
            <a:pPr algn="ctr"/>
            <a:endParaRPr kumimoji="1" lang="ja-JP" altLang="en-US"/>
          </a:p>
        </p:txBody>
      </p:sp>
      <p:sp>
        <p:nvSpPr>
          <p:cNvPr id="34" name="Text Box 8"/>
          <p:cNvSpPr txBox="1">
            <a:spLocks noChangeArrowheads="1"/>
          </p:cNvSpPr>
          <p:nvPr/>
        </p:nvSpPr>
        <p:spPr bwMode="auto">
          <a:xfrm>
            <a:off x="6336917" y="1934938"/>
            <a:ext cx="1425390" cy="461665"/>
          </a:xfrm>
          <a:prstGeom prst="rect">
            <a:avLst/>
          </a:prstGeom>
          <a:solidFill>
            <a:srgbClr val="FF99FF"/>
          </a:solidFill>
          <a:ln w="9525">
            <a:solidFill>
              <a:srgbClr val="0000FF"/>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2400" b="1" dirty="0" smtClean="0"/>
              <a:t>　データ　</a:t>
            </a:r>
            <a:endParaRPr lang="ja-JP" altLang="en-US" sz="2400" b="1" dirty="0"/>
          </a:p>
        </p:txBody>
      </p:sp>
      <p:sp>
        <p:nvSpPr>
          <p:cNvPr id="35" name="Text Box 8"/>
          <p:cNvSpPr txBox="1">
            <a:spLocks noChangeArrowheads="1"/>
          </p:cNvSpPr>
          <p:nvPr/>
        </p:nvSpPr>
        <p:spPr bwMode="auto">
          <a:xfrm>
            <a:off x="6199505" y="1412776"/>
            <a:ext cx="1700213" cy="461962"/>
          </a:xfrm>
          <a:prstGeom prst="rect">
            <a:avLst/>
          </a:prstGeom>
          <a:solidFill>
            <a:schemeClr val="bg1"/>
          </a:solidFill>
          <a:ln w="9525">
            <a:solidFill>
              <a:schemeClr val="tx2"/>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2400"/>
              <a:t>オブジェクト</a:t>
            </a:r>
          </a:p>
        </p:txBody>
      </p:sp>
      <p:cxnSp>
        <p:nvCxnSpPr>
          <p:cNvPr id="36" name="直線矢印コネクタ 35"/>
          <p:cNvCxnSpPr/>
          <p:nvPr/>
        </p:nvCxnSpPr>
        <p:spPr>
          <a:xfrm flipV="1">
            <a:off x="7049611" y="2384436"/>
            <a:ext cx="0" cy="324484"/>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 Box 8"/>
          <p:cNvSpPr txBox="1">
            <a:spLocks noChangeArrowheads="1"/>
          </p:cNvSpPr>
          <p:nvPr/>
        </p:nvSpPr>
        <p:spPr bwMode="auto">
          <a:xfrm>
            <a:off x="5560267" y="2708920"/>
            <a:ext cx="2978700" cy="830997"/>
          </a:xfrm>
          <a:prstGeom prst="rect">
            <a:avLst/>
          </a:prstGeom>
          <a:solidFill>
            <a:srgbClr val="00FF00"/>
          </a:solidFill>
          <a:ln w="9525">
            <a:solidFill>
              <a:schemeClr val="tx2"/>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2400" b="1" dirty="0" smtClean="0"/>
              <a:t>　（データを操作する）</a:t>
            </a:r>
            <a:endParaRPr lang="en-US" altLang="ja-JP" sz="2400" b="1" dirty="0" smtClean="0"/>
          </a:p>
          <a:p>
            <a:pPr algn="ctr" eaLnBrk="1" hangingPunct="1"/>
            <a:r>
              <a:rPr lang="ja-JP" altLang="en-US" sz="2400" b="1" dirty="0" smtClean="0"/>
              <a:t>関数</a:t>
            </a:r>
            <a:endParaRPr lang="ja-JP" altLang="en-US" sz="2400" b="1" dirty="0"/>
          </a:p>
        </p:txBody>
      </p:sp>
      <p:sp>
        <p:nvSpPr>
          <p:cNvPr id="38" name="角丸四角形 37"/>
          <p:cNvSpPr/>
          <p:nvPr/>
        </p:nvSpPr>
        <p:spPr bwMode="auto">
          <a:xfrm>
            <a:off x="2789906" y="4020021"/>
            <a:ext cx="3582294" cy="2073275"/>
          </a:xfrm>
          <a:prstGeom prst="roundRect">
            <a:avLst/>
          </a:prstGeom>
          <a:solidFill>
            <a:srgbClr val="00FFFF"/>
          </a:solidFill>
          <a:ln w="28575">
            <a:solidFill>
              <a:schemeClr val="tx1"/>
            </a:solidFill>
            <a:round/>
            <a:headEnd type="triangle" w="lg" len="lg"/>
            <a:tailEnd type="triangle" w="lg" len="lg"/>
          </a:ln>
          <a:extLst/>
        </p:spPr>
        <p:txBody>
          <a:bodyPr rtlCol="0" anchor="ctr"/>
          <a:lstStyle/>
          <a:p>
            <a:pPr algn="ctr"/>
            <a:endParaRPr kumimoji="1" lang="ja-JP" altLang="en-US"/>
          </a:p>
        </p:txBody>
      </p:sp>
      <p:sp>
        <p:nvSpPr>
          <p:cNvPr id="40" name="Text Box 8"/>
          <p:cNvSpPr txBox="1">
            <a:spLocks noChangeArrowheads="1"/>
          </p:cNvSpPr>
          <p:nvPr/>
        </p:nvSpPr>
        <p:spPr bwMode="auto">
          <a:xfrm>
            <a:off x="3735883" y="3789040"/>
            <a:ext cx="1700213" cy="461962"/>
          </a:xfrm>
          <a:prstGeom prst="rect">
            <a:avLst/>
          </a:prstGeom>
          <a:solidFill>
            <a:schemeClr val="bg1"/>
          </a:solidFill>
          <a:ln w="9525">
            <a:solidFill>
              <a:schemeClr val="tx2"/>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2400"/>
              <a:t>オブジェクト</a:t>
            </a:r>
          </a:p>
        </p:txBody>
      </p:sp>
      <p:cxnSp>
        <p:nvCxnSpPr>
          <p:cNvPr id="41" name="直線矢印コネクタ 40"/>
          <p:cNvCxnSpPr/>
          <p:nvPr/>
        </p:nvCxnSpPr>
        <p:spPr>
          <a:xfrm flipV="1">
            <a:off x="4592286" y="4760700"/>
            <a:ext cx="0" cy="324484"/>
          </a:xfrm>
          <a:prstGeom prst="straightConnector1">
            <a:avLst/>
          </a:prstGeom>
          <a:ln w="444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a:off x="3581994" y="3140968"/>
            <a:ext cx="1903728" cy="0"/>
          </a:xfrm>
          <a:prstGeom prst="straightConnector1">
            <a:avLst/>
          </a:prstGeom>
          <a:ln w="76200">
            <a:solidFill>
              <a:srgbClr val="FF99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a:off x="2021132" y="5500684"/>
            <a:ext cx="998214" cy="10308"/>
          </a:xfrm>
          <a:prstGeom prst="straightConnector1">
            <a:avLst/>
          </a:prstGeom>
          <a:ln w="76200">
            <a:solidFill>
              <a:srgbClr val="FF99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V="1">
            <a:off x="6165229" y="5526285"/>
            <a:ext cx="862369" cy="0"/>
          </a:xfrm>
          <a:prstGeom prst="straightConnector1">
            <a:avLst/>
          </a:prstGeom>
          <a:ln w="76200">
            <a:solidFill>
              <a:srgbClr val="FF99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H="1">
            <a:off x="7045035" y="3539917"/>
            <a:ext cx="0" cy="2009984"/>
          </a:xfrm>
          <a:prstGeom prst="straightConnector1">
            <a:avLst/>
          </a:prstGeom>
          <a:ln w="76200">
            <a:solidFill>
              <a:srgbClr val="FF99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H="1">
            <a:off x="2042667" y="3501008"/>
            <a:ext cx="0" cy="2009984"/>
          </a:xfrm>
          <a:prstGeom prst="straightConnector1">
            <a:avLst/>
          </a:prstGeom>
          <a:ln w="76200">
            <a:solidFill>
              <a:srgbClr val="FF99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Text Box 8"/>
          <p:cNvSpPr txBox="1">
            <a:spLocks noChangeArrowheads="1"/>
          </p:cNvSpPr>
          <p:nvPr/>
        </p:nvSpPr>
        <p:spPr bwMode="auto">
          <a:xfrm>
            <a:off x="1316202" y="1931690"/>
            <a:ext cx="1425390" cy="461665"/>
          </a:xfrm>
          <a:prstGeom prst="rect">
            <a:avLst/>
          </a:prstGeom>
          <a:solidFill>
            <a:srgbClr val="FF99FF"/>
          </a:solidFill>
          <a:ln w="9525">
            <a:solidFill>
              <a:srgbClr val="0000FF"/>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2400" b="1" dirty="0" smtClean="0"/>
              <a:t>　データ　</a:t>
            </a:r>
            <a:endParaRPr lang="ja-JP" altLang="en-US" sz="2400" b="1" dirty="0"/>
          </a:p>
        </p:txBody>
      </p:sp>
      <p:sp>
        <p:nvSpPr>
          <p:cNvPr id="24" name="Text Box 8"/>
          <p:cNvSpPr txBox="1">
            <a:spLocks noChangeArrowheads="1"/>
          </p:cNvSpPr>
          <p:nvPr/>
        </p:nvSpPr>
        <p:spPr bwMode="auto">
          <a:xfrm>
            <a:off x="539552" y="2705672"/>
            <a:ext cx="2978700" cy="830997"/>
          </a:xfrm>
          <a:prstGeom prst="rect">
            <a:avLst/>
          </a:prstGeom>
          <a:solidFill>
            <a:srgbClr val="00FF00"/>
          </a:solidFill>
          <a:ln w="9525">
            <a:solidFill>
              <a:schemeClr val="tx2"/>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2400" b="1" dirty="0" smtClean="0"/>
              <a:t>　（データを操作する）</a:t>
            </a:r>
            <a:endParaRPr lang="en-US" altLang="ja-JP" sz="2400" b="1" dirty="0" smtClean="0"/>
          </a:p>
          <a:p>
            <a:pPr algn="ctr" eaLnBrk="1" hangingPunct="1"/>
            <a:r>
              <a:rPr lang="ja-JP" altLang="en-US" sz="2400" b="1" dirty="0" smtClean="0"/>
              <a:t>関数</a:t>
            </a:r>
            <a:endParaRPr lang="ja-JP" altLang="en-US" sz="2400" b="1" dirty="0"/>
          </a:p>
        </p:txBody>
      </p:sp>
      <p:sp>
        <p:nvSpPr>
          <p:cNvPr id="25" name="Text Box 8"/>
          <p:cNvSpPr txBox="1">
            <a:spLocks noChangeArrowheads="1"/>
          </p:cNvSpPr>
          <p:nvPr/>
        </p:nvSpPr>
        <p:spPr bwMode="auto">
          <a:xfrm>
            <a:off x="3884107" y="4310393"/>
            <a:ext cx="1425390" cy="461665"/>
          </a:xfrm>
          <a:prstGeom prst="rect">
            <a:avLst/>
          </a:prstGeom>
          <a:solidFill>
            <a:srgbClr val="FF99FF"/>
          </a:solidFill>
          <a:ln w="9525">
            <a:solidFill>
              <a:srgbClr val="0000FF"/>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2400" b="1" dirty="0" smtClean="0"/>
              <a:t>　データ　</a:t>
            </a:r>
            <a:endParaRPr lang="ja-JP" altLang="en-US" sz="2400" b="1" dirty="0"/>
          </a:p>
        </p:txBody>
      </p:sp>
      <p:sp>
        <p:nvSpPr>
          <p:cNvPr id="26" name="Text Box 8"/>
          <p:cNvSpPr txBox="1">
            <a:spLocks noChangeArrowheads="1"/>
          </p:cNvSpPr>
          <p:nvPr/>
        </p:nvSpPr>
        <p:spPr bwMode="auto">
          <a:xfrm>
            <a:off x="3107457" y="5084375"/>
            <a:ext cx="2978700" cy="830997"/>
          </a:xfrm>
          <a:prstGeom prst="rect">
            <a:avLst/>
          </a:prstGeom>
          <a:solidFill>
            <a:srgbClr val="00FF00"/>
          </a:solidFill>
          <a:ln w="9525">
            <a:solidFill>
              <a:schemeClr val="tx2"/>
            </a:solidFill>
            <a:miter lim="800000"/>
            <a:headEnd/>
            <a:tailEnd/>
          </a:ln>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2400" b="1" dirty="0" smtClean="0"/>
              <a:t>　（データを操作する）</a:t>
            </a:r>
            <a:endParaRPr lang="en-US" altLang="ja-JP" sz="2400" b="1" dirty="0" smtClean="0"/>
          </a:p>
          <a:p>
            <a:pPr algn="ctr" eaLnBrk="1" hangingPunct="1"/>
            <a:r>
              <a:rPr lang="ja-JP" altLang="en-US" sz="2400" b="1" dirty="0" smtClean="0"/>
              <a:t>関数</a:t>
            </a:r>
            <a:endParaRPr lang="ja-JP" altLang="en-US" sz="2400" b="1" dirty="0"/>
          </a:p>
        </p:txBody>
      </p:sp>
    </p:spTree>
    <p:extLst>
      <p:ext uri="{BB962C8B-B14F-4D97-AF65-F5344CB8AC3E}">
        <p14:creationId xmlns:p14="http://schemas.microsoft.com/office/powerpoint/2010/main" val="186360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角丸四角形 51"/>
          <p:cNvSpPr/>
          <p:nvPr/>
        </p:nvSpPr>
        <p:spPr bwMode="auto">
          <a:xfrm>
            <a:off x="6012160" y="2843890"/>
            <a:ext cx="2880320" cy="2025270"/>
          </a:xfrm>
          <a:prstGeom prst="roundRect">
            <a:avLst/>
          </a:prstGeom>
          <a:solidFill>
            <a:srgbClr val="FFFF99"/>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50" name="角丸四角形 49"/>
          <p:cNvSpPr/>
          <p:nvPr/>
        </p:nvSpPr>
        <p:spPr bwMode="auto">
          <a:xfrm>
            <a:off x="3302232" y="2797512"/>
            <a:ext cx="2559187" cy="3583816"/>
          </a:xfrm>
          <a:prstGeom prst="roundRect">
            <a:avLst/>
          </a:prstGeom>
          <a:solidFill>
            <a:srgbClr val="FFFF99"/>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49" name="角丸四角形 48"/>
          <p:cNvSpPr/>
          <p:nvPr/>
        </p:nvSpPr>
        <p:spPr bwMode="auto">
          <a:xfrm>
            <a:off x="395536" y="2815850"/>
            <a:ext cx="2559187" cy="829174"/>
          </a:xfrm>
          <a:prstGeom prst="roundRect">
            <a:avLst/>
          </a:prstGeom>
          <a:solidFill>
            <a:srgbClr val="FFFF99"/>
          </a:solidFill>
          <a:ln w="28575">
            <a:solidFill>
              <a:srgbClr val="0000FF"/>
            </a:solidFill>
            <a:round/>
            <a:headEnd type="triangle" w="lg" len="lg"/>
            <a:tailEnd type="triangle" w="lg" len="lg"/>
          </a:ln>
          <a:extLst/>
        </p:spPr>
        <p:txBody>
          <a:bodyPr rtlCol="0" anchor="ctr"/>
          <a:lstStyle/>
          <a:p>
            <a:pPr algn="ctr"/>
            <a:endParaRPr kumimoji="1" lang="ja-JP" altLang="en-US"/>
          </a:p>
        </p:txBody>
      </p:sp>
      <p:sp>
        <p:nvSpPr>
          <p:cNvPr id="13" name="テキスト ボックス 4"/>
          <p:cNvSpPr txBox="1">
            <a:spLocks noChangeArrowheads="1"/>
          </p:cNvSpPr>
          <p:nvPr/>
        </p:nvSpPr>
        <p:spPr bwMode="auto">
          <a:xfrm>
            <a:off x="3322688" y="260648"/>
            <a:ext cx="2510623" cy="646331"/>
          </a:xfrm>
          <a:prstGeom prst="rect">
            <a:avLst/>
          </a:prstGeom>
          <a:noFill/>
          <a:ln w="9525">
            <a:noFill/>
            <a:miter lim="800000"/>
            <a:headEnd/>
            <a:tailEnd/>
          </a:ln>
        </p:spPr>
        <p:txBody>
          <a:bodyPr wrap="none">
            <a:spAutoFit/>
          </a:bodyPr>
          <a:lstStyle/>
          <a:p>
            <a:pPr algn="ctr"/>
            <a:r>
              <a:rPr lang="en-US" altLang="ja-JP" sz="3600" dirty="0" err="1" smtClean="0">
                <a:solidFill>
                  <a:srgbClr val="00B0F0"/>
                </a:solidFill>
                <a:latin typeface="+mj-ea"/>
                <a:ea typeface="+mj-ea"/>
              </a:rPr>
              <a:t>MVC</a:t>
            </a:r>
            <a:r>
              <a:rPr lang="ja-JP" altLang="en-US" sz="3600" dirty="0" smtClean="0">
                <a:solidFill>
                  <a:srgbClr val="00B0F0"/>
                </a:solidFill>
                <a:latin typeface="+mj-ea"/>
                <a:ea typeface="+mj-ea"/>
              </a:rPr>
              <a:t>の構成</a:t>
            </a:r>
            <a:endParaRPr lang="en-US" altLang="ja-JP" sz="3600" dirty="0" smtClean="0">
              <a:solidFill>
                <a:srgbClr val="00B0F0"/>
              </a:solidFill>
              <a:latin typeface="+mj-ea"/>
              <a:ea typeface="+mj-ea"/>
            </a:endParaRPr>
          </a:p>
        </p:txBody>
      </p:sp>
      <p:sp>
        <p:nvSpPr>
          <p:cNvPr id="14" name="テキスト ボックス 13"/>
          <p:cNvSpPr txBox="1"/>
          <p:nvPr/>
        </p:nvSpPr>
        <p:spPr>
          <a:xfrm>
            <a:off x="806463" y="2636912"/>
            <a:ext cx="1776448" cy="369332"/>
          </a:xfrm>
          <a:prstGeom prst="rect">
            <a:avLst/>
          </a:prstGeom>
          <a:solidFill>
            <a:srgbClr val="FFFF00"/>
          </a:solidFill>
          <a:ln>
            <a:solidFill>
              <a:srgbClr val="0000FF"/>
            </a:solidFill>
          </a:ln>
        </p:spPr>
        <p:txBody>
          <a:bodyPr wrap="none" rtlCol="0">
            <a:spAutoFit/>
          </a:bodyPr>
          <a:lstStyle/>
          <a:p>
            <a:r>
              <a:rPr lang="en-US" altLang="ja-JP" dirty="0" err="1">
                <a:latin typeface="ＭＳ Ｐゴシック" panose="020B0600070205080204" pitchFamily="50" charset="-128"/>
              </a:rPr>
              <a:t>a</a:t>
            </a:r>
            <a:r>
              <a:rPr kumimoji="1" lang="en-US" altLang="ja-JP" dirty="0" err="1" smtClean="0">
                <a:latin typeface="ＭＳ Ｐゴシック" panose="020B0600070205080204" pitchFamily="50" charset="-128"/>
              </a:rPr>
              <a:t>ctivity_main.xml</a:t>
            </a:r>
            <a:endParaRPr kumimoji="1" lang="ja-JP" altLang="en-US" dirty="0">
              <a:latin typeface="ＭＳ Ｐゴシック" panose="020B0600070205080204" pitchFamily="50" charset="-128"/>
            </a:endParaRPr>
          </a:p>
        </p:txBody>
      </p:sp>
      <p:sp>
        <p:nvSpPr>
          <p:cNvPr id="15" name="テキスト ボックス 14"/>
          <p:cNvSpPr txBox="1"/>
          <p:nvPr/>
        </p:nvSpPr>
        <p:spPr>
          <a:xfrm>
            <a:off x="3671431" y="2636912"/>
            <a:ext cx="1802096" cy="369332"/>
          </a:xfrm>
          <a:prstGeom prst="rect">
            <a:avLst/>
          </a:prstGeom>
          <a:solidFill>
            <a:srgbClr val="FFFF00"/>
          </a:solidFill>
          <a:ln>
            <a:solidFill>
              <a:srgbClr val="0000FF"/>
            </a:solidFill>
          </a:ln>
        </p:spPr>
        <p:txBody>
          <a:bodyPr wrap="none" rtlCol="0">
            <a:spAutoFit/>
          </a:bodyPr>
          <a:lstStyle/>
          <a:p>
            <a:r>
              <a:rPr lang="en-US" altLang="ja-JP" dirty="0" err="1" smtClean="0">
                <a:latin typeface="ＭＳ Ｐゴシック" panose="020B0600070205080204" pitchFamily="50" charset="-128"/>
              </a:rPr>
              <a:t>MainActivity.java</a:t>
            </a:r>
            <a:endParaRPr kumimoji="1" lang="ja-JP" altLang="en-US" dirty="0">
              <a:latin typeface="ＭＳ Ｐゴシック" panose="020B0600070205080204" pitchFamily="50" charset="-128"/>
            </a:endParaRPr>
          </a:p>
        </p:txBody>
      </p:sp>
      <p:sp>
        <p:nvSpPr>
          <p:cNvPr id="19" name="テキスト ボックス 18"/>
          <p:cNvSpPr txBox="1"/>
          <p:nvPr/>
        </p:nvSpPr>
        <p:spPr>
          <a:xfrm>
            <a:off x="4042526" y="1403484"/>
            <a:ext cx="1059906" cy="369332"/>
          </a:xfrm>
          <a:prstGeom prst="rect">
            <a:avLst/>
          </a:prstGeom>
          <a:solidFill>
            <a:srgbClr val="00FF00"/>
          </a:solidFill>
        </p:spPr>
        <p:txBody>
          <a:bodyPr wrap="none" rtlCol="0">
            <a:spAutoFit/>
          </a:bodyPr>
          <a:lstStyle/>
          <a:p>
            <a:r>
              <a:rPr kumimoji="1" lang="en-US" altLang="ja-JP" dirty="0" err="1" smtClean="0">
                <a:latin typeface="ＭＳ Ｐゴシック" panose="020B0600070205080204" pitchFamily="50" charset="-128"/>
              </a:rPr>
              <a:t>Conroller</a:t>
            </a:r>
            <a:endParaRPr kumimoji="1" lang="ja-JP" altLang="en-US" dirty="0">
              <a:latin typeface="ＭＳ Ｐゴシック" panose="020B0600070205080204" pitchFamily="50" charset="-128"/>
            </a:endParaRPr>
          </a:p>
        </p:txBody>
      </p:sp>
      <p:sp>
        <p:nvSpPr>
          <p:cNvPr id="17" name="テキスト ボックス 16"/>
          <p:cNvSpPr txBox="1"/>
          <p:nvPr/>
        </p:nvSpPr>
        <p:spPr>
          <a:xfrm>
            <a:off x="7072303" y="1403484"/>
            <a:ext cx="774571" cy="369332"/>
          </a:xfrm>
          <a:prstGeom prst="rect">
            <a:avLst/>
          </a:prstGeom>
          <a:solidFill>
            <a:srgbClr val="00FF00"/>
          </a:solidFill>
        </p:spPr>
        <p:txBody>
          <a:bodyPr wrap="none" rtlCol="0">
            <a:spAutoFit/>
          </a:bodyPr>
          <a:lstStyle/>
          <a:p>
            <a:r>
              <a:rPr kumimoji="1" lang="en-US" altLang="ja-JP" dirty="0" smtClean="0">
                <a:latin typeface="ＭＳ Ｐゴシック" panose="020B0600070205080204" pitchFamily="50" charset="-128"/>
              </a:rPr>
              <a:t>Model</a:t>
            </a:r>
            <a:endParaRPr kumimoji="1" lang="ja-JP" altLang="en-US" dirty="0">
              <a:latin typeface="ＭＳ Ｐゴシック" panose="020B0600070205080204" pitchFamily="50" charset="-128"/>
            </a:endParaRPr>
          </a:p>
        </p:txBody>
      </p:sp>
      <p:sp>
        <p:nvSpPr>
          <p:cNvPr id="25" name="テキスト ボックス 24"/>
          <p:cNvSpPr txBox="1"/>
          <p:nvPr/>
        </p:nvSpPr>
        <p:spPr>
          <a:xfrm>
            <a:off x="1367448" y="1403484"/>
            <a:ext cx="643125" cy="369332"/>
          </a:xfrm>
          <a:prstGeom prst="rect">
            <a:avLst/>
          </a:prstGeom>
          <a:solidFill>
            <a:srgbClr val="00FF00"/>
          </a:solidFill>
        </p:spPr>
        <p:txBody>
          <a:bodyPr wrap="none" rtlCol="0">
            <a:spAutoFit/>
          </a:bodyPr>
          <a:lstStyle/>
          <a:p>
            <a:r>
              <a:rPr kumimoji="1" lang="en-US" altLang="ja-JP" dirty="0" smtClean="0">
                <a:latin typeface="ＭＳ Ｐゴシック" panose="020B0600070205080204" pitchFamily="50" charset="-128"/>
              </a:rPr>
              <a:t>View</a:t>
            </a:r>
            <a:endParaRPr kumimoji="1" lang="ja-JP" altLang="en-US" dirty="0">
              <a:latin typeface="ＭＳ Ｐゴシック" panose="020B0600070205080204" pitchFamily="50" charset="-128"/>
            </a:endParaRPr>
          </a:p>
        </p:txBody>
      </p:sp>
      <p:sp>
        <p:nvSpPr>
          <p:cNvPr id="16" name="テキスト ボックス 15"/>
          <p:cNvSpPr txBox="1"/>
          <p:nvPr/>
        </p:nvSpPr>
        <p:spPr>
          <a:xfrm>
            <a:off x="6852207" y="2668727"/>
            <a:ext cx="1221809" cy="369332"/>
          </a:xfrm>
          <a:prstGeom prst="rect">
            <a:avLst/>
          </a:prstGeom>
          <a:solidFill>
            <a:srgbClr val="FFFF00"/>
          </a:solidFill>
          <a:ln>
            <a:solidFill>
              <a:srgbClr val="0000FF"/>
            </a:solidFill>
          </a:ln>
        </p:spPr>
        <p:txBody>
          <a:bodyPr wrap="none" rtlCol="0">
            <a:spAutoFit/>
          </a:bodyPr>
          <a:lstStyle/>
          <a:p>
            <a:r>
              <a:rPr lang="en-US" altLang="ja-JP" dirty="0" err="1" smtClean="0">
                <a:latin typeface="ＭＳ Ｐゴシック" panose="020B0600070205080204" pitchFamily="50" charset="-128"/>
              </a:rPr>
              <a:t>Player.java</a:t>
            </a:r>
            <a:endParaRPr kumimoji="1" lang="ja-JP" altLang="en-US" dirty="0">
              <a:latin typeface="ＭＳ Ｐゴシック" panose="020B0600070205080204" pitchFamily="50" charset="-128"/>
            </a:endParaRPr>
          </a:p>
        </p:txBody>
      </p:sp>
      <p:sp>
        <p:nvSpPr>
          <p:cNvPr id="22" name="テキスト ボックス 21"/>
          <p:cNvSpPr txBox="1"/>
          <p:nvPr/>
        </p:nvSpPr>
        <p:spPr>
          <a:xfrm>
            <a:off x="934106" y="1763524"/>
            <a:ext cx="1515158" cy="646331"/>
          </a:xfrm>
          <a:prstGeom prst="rect">
            <a:avLst/>
          </a:prstGeom>
          <a:solidFill>
            <a:srgbClr val="00FFFF"/>
          </a:solidFill>
          <a:ln>
            <a:solidFill>
              <a:srgbClr val="0000FF"/>
            </a:solidFill>
          </a:ln>
        </p:spPr>
        <p:txBody>
          <a:bodyPr wrap="none" rtlCol="0">
            <a:spAutoFit/>
          </a:bodyPr>
          <a:lstStyle/>
          <a:p>
            <a:r>
              <a:rPr lang="ja-JP" altLang="en-US" smtClean="0"/>
              <a:t>（静的な）</a:t>
            </a:r>
            <a:r>
              <a:rPr kumimoji="1" lang="en-US" altLang="ja-JP" smtClean="0"/>
              <a:t>UI</a:t>
            </a:r>
          </a:p>
          <a:p>
            <a:r>
              <a:rPr kumimoji="1" lang="ja-JP" altLang="en-US" smtClean="0"/>
              <a:t>に関する</a:t>
            </a:r>
            <a:r>
              <a:rPr kumimoji="1" lang="ja-JP" altLang="en-US" dirty="0" smtClean="0"/>
              <a:t>記述</a:t>
            </a:r>
            <a:endParaRPr kumimoji="1" lang="ja-JP" altLang="en-US" dirty="0"/>
          </a:p>
        </p:txBody>
      </p:sp>
      <p:sp>
        <p:nvSpPr>
          <p:cNvPr id="23" name="テキスト ボックス 22"/>
          <p:cNvSpPr txBox="1"/>
          <p:nvPr/>
        </p:nvSpPr>
        <p:spPr>
          <a:xfrm>
            <a:off x="6380992" y="1763524"/>
            <a:ext cx="2140330" cy="646331"/>
          </a:xfrm>
          <a:prstGeom prst="rect">
            <a:avLst/>
          </a:prstGeom>
          <a:solidFill>
            <a:srgbClr val="00FFFF"/>
          </a:solidFill>
          <a:ln>
            <a:solidFill>
              <a:srgbClr val="0000FF"/>
            </a:solidFill>
          </a:ln>
        </p:spPr>
        <p:txBody>
          <a:bodyPr wrap="none" rtlCol="0">
            <a:spAutoFit/>
          </a:bodyPr>
          <a:lstStyle/>
          <a:p>
            <a:pPr algn="ctr"/>
            <a:r>
              <a:rPr kumimoji="1" lang="en-US" altLang="ja-JP" dirty="0" smtClean="0"/>
              <a:t>UI</a:t>
            </a:r>
            <a:r>
              <a:rPr kumimoji="1" lang="ja-JP" altLang="en-US" dirty="0" err="1" smtClean="0"/>
              <a:t>に依</a:t>
            </a:r>
            <a:r>
              <a:rPr kumimoji="1" lang="ja-JP" altLang="en-US" dirty="0" smtClean="0"/>
              <a:t>存しない</a:t>
            </a:r>
            <a:endParaRPr kumimoji="1" lang="en-US" altLang="ja-JP" dirty="0" smtClean="0"/>
          </a:p>
          <a:p>
            <a:pPr algn="ctr"/>
            <a:r>
              <a:rPr kumimoji="1" lang="ja-JP" altLang="en-US" dirty="0" smtClean="0"/>
              <a:t>アルゴリズムの記述</a:t>
            </a:r>
            <a:endParaRPr kumimoji="1" lang="ja-JP" altLang="en-US" dirty="0"/>
          </a:p>
        </p:txBody>
      </p:sp>
      <p:sp>
        <p:nvSpPr>
          <p:cNvPr id="36" name="テキスト ボックス 35"/>
          <p:cNvSpPr txBox="1"/>
          <p:nvPr/>
        </p:nvSpPr>
        <p:spPr>
          <a:xfrm>
            <a:off x="3451575" y="1763524"/>
            <a:ext cx="2263761" cy="646331"/>
          </a:xfrm>
          <a:prstGeom prst="rect">
            <a:avLst/>
          </a:prstGeom>
          <a:solidFill>
            <a:srgbClr val="00FFFF"/>
          </a:solidFill>
          <a:ln>
            <a:solidFill>
              <a:srgbClr val="0000FF"/>
            </a:solidFill>
          </a:ln>
        </p:spPr>
        <p:txBody>
          <a:bodyPr wrap="none" rtlCol="0">
            <a:spAutoFit/>
          </a:bodyPr>
          <a:lstStyle/>
          <a:p>
            <a:r>
              <a:rPr kumimoji="1" lang="en-US" altLang="ja-JP" dirty="0" smtClean="0"/>
              <a:t>Model</a:t>
            </a:r>
            <a:r>
              <a:rPr kumimoji="1" lang="ja-JP" altLang="en-US" dirty="0" smtClean="0"/>
              <a:t>と</a:t>
            </a:r>
            <a:r>
              <a:rPr kumimoji="1" lang="en-US" altLang="ja-JP" dirty="0" smtClean="0"/>
              <a:t>View</a:t>
            </a:r>
            <a:r>
              <a:rPr kumimoji="1" lang="ja-JP" altLang="en-US" dirty="0" smtClean="0"/>
              <a:t>の橋渡し</a:t>
            </a:r>
            <a:endParaRPr kumimoji="1" lang="en-US" altLang="ja-JP" dirty="0" smtClean="0"/>
          </a:p>
          <a:p>
            <a:pPr algn="ctr"/>
            <a:r>
              <a:rPr lang="ja-JP" altLang="en-US" dirty="0" smtClean="0"/>
              <a:t>の処理を記述</a:t>
            </a:r>
            <a:endParaRPr kumimoji="1" lang="ja-JP" altLang="en-US" dirty="0"/>
          </a:p>
        </p:txBody>
      </p:sp>
      <p:sp>
        <p:nvSpPr>
          <p:cNvPr id="8" name="テキスト ボックス 7"/>
          <p:cNvSpPr txBox="1"/>
          <p:nvPr/>
        </p:nvSpPr>
        <p:spPr>
          <a:xfrm>
            <a:off x="495592" y="3149514"/>
            <a:ext cx="2388795" cy="369332"/>
          </a:xfrm>
          <a:prstGeom prst="rect">
            <a:avLst/>
          </a:prstGeom>
          <a:solidFill>
            <a:schemeClr val="bg1"/>
          </a:solidFill>
          <a:ln>
            <a:solidFill>
              <a:srgbClr val="0000FF"/>
            </a:solidFill>
          </a:ln>
        </p:spPr>
        <p:txBody>
          <a:bodyPr wrap="none" rtlCol="0">
            <a:spAutoFit/>
          </a:bodyPr>
          <a:lstStyle/>
          <a:p>
            <a:pPr algn="ctr"/>
            <a:r>
              <a:rPr kumimoji="1" lang="ja-JP" altLang="en-US" dirty="0" smtClean="0">
                <a:latin typeface="+mj-ea"/>
                <a:ea typeface="+mj-ea"/>
              </a:rPr>
              <a:t>静的な</a:t>
            </a:r>
            <a:r>
              <a:rPr kumimoji="1" lang="en-US" altLang="ja-JP" dirty="0" smtClean="0">
                <a:latin typeface="+mj-ea"/>
                <a:ea typeface="+mj-ea"/>
              </a:rPr>
              <a:t>UI</a:t>
            </a:r>
            <a:r>
              <a:rPr kumimoji="1" lang="ja-JP" altLang="en-US" dirty="0" smtClean="0">
                <a:latin typeface="+mj-ea"/>
                <a:ea typeface="+mj-ea"/>
              </a:rPr>
              <a:t>に関する記述</a:t>
            </a:r>
            <a:endParaRPr kumimoji="1" lang="ja-JP" altLang="en-US" dirty="0">
              <a:latin typeface="+mj-ea"/>
              <a:ea typeface="+mj-ea"/>
            </a:endParaRPr>
          </a:p>
        </p:txBody>
      </p:sp>
      <p:sp>
        <p:nvSpPr>
          <p:cNvPr id="38" name="テキスト ボックス 37"/>
          <p:cNvSpPr txBox="1"/>
          <p:nvPr/>
        </p:nvSpPr>
        <p:spPr>
          <a:xfrm>
            <a:off x="3707611" y="3140968"/>
            <a:ext cx="1800493" cy="369332"/>
          </a:xfrm>
          <a:prstGeom prst="rect">
            <a:avLst/>
          </a:prstGeom>
          <a:solidFill>
            <a:schemeClr val="bg1"/>
          </a:solidFill>
          <a:ln>
            <a:solidFill>
              <a:srgbClr val="0000FF"/>
            </a:solidFill>
          </a:ln>
        </p:spPr>
        <p:txBody>
          <a:bodyPr wrap="none" rtlCol="0">
            <a:spAutoFit/>
          </a:bodyPr>
          <a:lstStyle/>
          <a:p>
            <a:pPr algn="ctr"/>
            <a:r>
              <a:rPr kumimoji="1" lang="ja-JP" altLang="en-US" dirty="0" smtClean="0">
                <a:latin typeface="+mj-ea"/>
                <a:ea typeface="+mj-ea"/>
              </a:rPr>
              <a:t>画像の読み込み</a:t>
            </a:r>
            <a:endParaRPr kumimoji="1" lang="ja-JP" altLang="en-US" dirty="0">
              <a:latin typeface="+mj-ea"/>
              <a:ea typeface="+mj-ea"/>
            </a:endParaRPr>
          </a:p>
        </p:txBody>
      </p:sp>
      <p:sp>
        <p:nvSpPr>
          <p:cNvPr id="39" name="テキスト ボックス 38"/>
          <p:cNvSpPr txBox="1"/>
          <p:nvPr/>
        </p:nvSpPr>
        <p:spPr>
          <a:xfrm>
            <a:off x="6163277" y="3898380"/>
            <a:ext cx="2593979" cy="369332"/>
          </a:xfrm>
          <a:prstGeom prst="rect">
            <a:avLst/>
          </a:prstGeom>
          <a:solidFill>
            <a:schemeClr val="bg1"/>
          </a:solidFill>
          <a:ln>
            <a:solidFill>
              <a:srgbClr val="0000FF"/>
            </a:solidFill>
          </a:ln>
        </p:spPr>
        <p:txBody>
          <a:bodyPr wrap="none" rtlCol="0">
            <a:spAutoFit/>
          </a:bodyPr>
          <a:lstStyle/>
          <a:p>
            <a:pPr algn="ctr"/>
            <a:r>
              <a:rPr kumimoji="1" lang="en-US" altLang="ja-JP" dirty="0" smtClean="0">
                <a:latin typeface="+mj-ea"/>
                <a:ea typeface="+mj-ea"/>
              </a:rPr>
              <a:t>Player</a:t>
            </a:r>
            <a:r>
              <a:rPr kumimoji="1" lang="ja-JP" altLang="en-US" dirty="0" smtClean="0">
                <a:latin typeface="+mj-ea"/>
                <a:ea typeface="+mj-ea"/>
              </a:rPr>
              <a:t>が管理すべき情報</a:t>
            </a:r>
            <a:endParaRPr kumimoji="1" lang="ja-JP" altLang="en-US" dirty="0">
              <a:latin typeface="+mj-ea"/>
              <a:ea typeface="+mj-ea"/>
            </a:endParaRPr>
          </a:p>
        </p:txBody>
      </p:sp>
      <p:sp>
        <p:nvSpPr>
          <p:cNvPr id="40" name="テキスト ボックス 39"/>
          <p:cNvSpPr txBox="1"/>
          <p:nvPr/>
        </p:nvSpPr>
        <p:spPr>
          <a:xfrm>
            <a:off x="6308984" y="3124871"/>
            <a:ext cx="2289408" cy="646331"/>
          </a:xfrm>
          <a:prstGeom prst="rect">
            <a:avLst/>
          </a:prstGeom>
          <a:solidFill>
            <a:schemeClr val="bg1"/>
          </a:solidFill>
          <a:ln>
            <a:solidFill>
              <a:srgbClr val="0000FF"/>
            </a:solidFill>
          </a:ln>
        </p:spPr>
        <p:txBody>
          <a:bodyPr wrap="none" rtlCol="0">
            <a:spAutoFit/>
          </a:bodyPr>
          <a:lstStyle/>
          <a:p>
            <a:pPr algn="ctr"/>
            <a:r>
              <a:rPr kumimoji="1" lang="ja-JP" altLang="en-US" dirty="0" smtClean="0">
                <a:latin typeface="+mj-ea"/>
                <a:ea typeface="+mj-ea"/>
              </a:rPr>
              <a:t>（</a:t>
            </a:r>
            <a:r>
              <a:rPr kumimoji="1" lang="en-US" altLang="ja-JP" dirty="0" smtClean="0">
                <a:latin typeface="+mj-ea"/>
                <a:ea typeface="+mj-ea"/>
              </a:rPr>
              <a:t>Jumper</a:t>
            </a:r>
            <a:r>
              <a:rPr kumimoji="1" lang="ja-JP" altLang="en-US" dirty="0" smtClean="0">
                <a:latin typeface="+mj-ea"/>
                <a:ea typeface="+mj-ea"/>
              </a:rPr>
              <a:t>の）世界全体</a:t>
            </a:r>
            <a:endParaRPr kumimoji="1" lang="en-US" altLang="ja-JP" dirty="0" smtClean="0">
              <a:latin typeface="+mj-ea"/>
              <a:ea typeface="+mj-ea"/>
            </a:endParaRPr>
          </a:p>
          <a:p>
            <a:pPr algn="ctr"/>
            <a:r>
              <a:rPr kumimoji="1" lang="ja-JP" altLang="en-US" dirty="0" smtClean="0">
                <a:latin typeface="+mj-ea"/>
                <a:ea typeface="+mj-ea"/>
              </a:rPr>
              <a:t>の情報</a:t>
            </a:r>
            <a:endParaRPr kumimoji="1" lang="ja-JP" altLang="en-US" dirty="0">
              <a:latin typeface="+mj-ea"/>
              <a:ea typeface="+mj-ea"/>
            </a:endParaRPr>
          </a:p>
        </p:txBody>
      </p:sp>
      <p:sp>
        <p:nvSpPr>
          <p:cNvPr id="41" name="テキスト ボックス 40"/>
          <p:cNvSpPr txBox="1"/>
          <p:nvPr/>
        </p:nvSpPr>
        <p:spPr>
          <a:xfrm>
            <a:off x="6473991" y="4346766"/>
            <a:ext cx="1986441" cy="369332"/>
          </a:xfrm>
          <a:prstGeom prst="rect">
            <a:avLst/>
          </a:prstGeom>
          <a:solidFill>
            <a:schemeClr val="bg1"/>
          </a:solidFill>
          <a:ln>
            <a:solidFill>
              <a:srgbClr val="0000FF"/>
            </a:solidFill>
          </a:ln>
        </p:spPr>
        <p:txBody>
          <a:bodyPr wrap="none" rtlCol="0">
            <a:spAutoFit/>
          </a:bodyPr>
          <a:lstStyle/>
          <a:p>
            <a:pPr algn="ctr"/>
            <a:r>
              <a:rPr kumimoji="1" lang="en-US" altLang="ja-JP" dirty="0" smtClean="0">
                <a:latin typeface="+mj-ea"/>
                <a:ea typeface="+mj-ea"/>
              </a:rPr>
              <a:t>Player</a:t>
            </a:r>
            <a:r>
              <a:rPr kumimoji="1" lang="ja-JP" altLang="en-US" dirty="0" smtClean="0">
                <a:latin typeface="+mj-ea"/>
                <a:ea typeface="+mj-ea"/>
              </a:rPr>
              <a:t>ができること</a:t>
            </a:r>
            <a:endParaRPr kumimoji="1" lang="ja-JP" altLang="en-US" dirty="0">
              <a:latin typeface="+mj-ea"/>
              <a:ea typeface="+mj-ea"/>
            </a:endParaRPr>
          </a:p>
        </p:txBody>
      </p:sp>
      <p:sp>
        <p:nvSpPr>
          <p:cNvPr id="47" name="テキスト ボックス 46"/>
          <p:cNvSpPr txBox="1"/>
          <p:nvPr/>
        </p:nvSpPr>
        <p:spPr>
          <a:xfrm>
            <a:off x="3851652" y="3623027"/>
            <a:ext cx="1484701" cy="369332"/>
          </a:xfrm>
          <a:prstGeom prst="rect">
            <a:avLst/>
          </a:prstGeom>
          <a:solidFill>
            <a:schemeClr val="bg1"/>
          </a:solidFill>
          <a:ln>
            <a:solidFill>
              <a:srgbClr val="0000FF"/>
            </a:solidFill>
          </a:ln>
        </p:spPr>
        <p:txBody>
          <a:bodyPr wrap="none" rtlCol="0">
            <a:spAutoFit/>
          </a:bodyPr>
          <a:lstStyle/>
          <a:p>
            <a:pPr algn="ctr"/>
            <a:r>
              <a:rPr kumimoji="1" lang="ja-JP" altLang="en-US" dirty="0" smtClean="0">
                <a:latin typeface="+mj-ea"/>
                <a:ea typeface="+mj-ea"/>
              </a:rPr>
              <a:t>ビューの取得</a:t>
            </a:r>
            <a:endParaRPr kumimoji="1" lang="ja-JP" altLang="en-US" dirty="0">
              <a:latin typeface="+mj-ea"/>
              <a:ea typeface="+mj-ea"/>
            </a:endParaRPr>
          </a:p>
        </p:txBody>
      </p:sp>
      <p:sp>
        <p:nvSpPr>
          <p:cNvPr id="48" name="テキスト ボックス 47"/>
          <p:cNvSpPr txBox="1"/>
          <p:nvPr/>
        </p:nvSpPr>
        <p:spPr>
          <a:xfrm>
            <a:off x="3941928" y="5589240"/>
            <a:ext cx="1293944" cy="646331"/>
          </a:xfrm>
          <a:prstGeom prst="rect">
            <a:avLst/>
          </a:prstGeom>
          <a:solidFill>
            <a:schemeClr val="bg1"/>
          </a:solidFill>
          <a:ln>
            <a:solidFill>
              <a:srgbClr val="0000FF"/>
            </a:solidFill>
          </a:ln>
        </p:spPr>
        <p:txBody>
          <a:bodyPr wrap="none" rtlCol="0">
            <a:spAutoFit/>
          </a:bodyPr>
          <a:lstStyle/>
          <a:p>
            <a:pPr algn="ctr"/>
            <a:r>
              <a:rPr lang="ja-JP" altLang="en-US">
                <a:latin typeface="+mj-ea"/>
                <a:ea typeface="+mj-ea"/>
              </a:rPr>
              <a:t>画面</a:t>
            </a:r>
            <a:r>
              <a:rPr kumimoji="1" lang="ja-JP" altLang="en-US" smtClean="0">
                <a:latin typeface="+mj-ea"/>
                <a:ea typeface="+mj-ea"/>
              </a:rPr>
              <a:t>表示</a:t>
            </a:r>
            <a:endParaRPr kumimoji="1" lang="en-US" altLang="ja-JP" smtClean="0">
              <a:latin typeface="+mj-ea"/>
              <a:ea typeface="+mj-ea"/>
            </a:endParaRPr>
          </a:p>
          <a:p>
            <a:pPr algn="ctr"/>
            <a:r>
              <a:rPr lang="en-US" altLang="ja-JP" smtClean="0">
                <a:latin typeface="+mj-ea"/>
                <a:ea typeface="+mj-ea"/>
              </a:rPr>
              <a:t>updateView</a:t>
            </a:r>
            <a:endParaRPr kumimoji="1" lang="ja-JP" altLang="en-US" dirty="0">
              <a:latin typeface="+mj-ea"/>
              <a:ea typeface="+mj-ea"/>
            </a:endParaRPr>
          </a:p>
        </p:txBody>
      </p:sp>
      <p:sp>
        <p:nvSpPr>
          <p:cNvPr id="53" name="テキスト ボックス 52"/>
          <p:cNvSpPr txBox="1"/>
          <p:nvPr/>
        </p:nvSpPr>
        <p:spPr>
          <a:xfrm>
            <a:off x="3724570" y="4869160"/>
            <a:ext cx="1729961" cy="646331"/>
          </a:xfrm>
          <a:prstGeom prst="rect">
            <a:avLst/>
          </a:prstGeom>
          <a:solidFill>
            <a:schemeClr val="bg1"/>
          </a:solidFill>
          <a:ln>
            <a:solidFill>
              <a:srgbClr val="0000FF"/>
            </a:solidFill>
          </a:ln>
        </p:spPr>
        <p:txBody>
          <a:bodyPr wrap="none" rtlCol="0">
            <a:spAutoFit/>
          </a:bodyPr>
          <a:lstStyle/>
          <a:p>
            <a:pPr algn="ctr"/>
            <a:r>
              <a:rPr lang="ja-JP" altLang="en-US" dirty="0" smtClean="0">
                <a:latin typeface="+mj-ea"/>
                <a:ea typeface="+mj-ea"/>
              </a:rPr>
              <a:t>（時間を</a:t>
            </a:r>
            <a:r>
              <a:rPr lang="ja-JP" altLang="en-US" smtClean="0">
                <a:latin typeface="+mj-ea"/>
                <a:ea typeface="+mj-ea"/>
              </a:rPr>
              <a:t>進める）</a:t>
            </a:r>
            <a:endParaRPr lang="en-US" altLang="ja-JP" smtClean="0">
              <a:latin typeface="+mj-ea"/>
              <a:ea typeface="+mj-ea"/>
            </a:endParaRPr>
          </a:p>
          <a:p>
            <a:pPr algn="ctr"/>
            <a:r>
              <a:rPr kumimoji="1" lang="en-US" altLang="ja-JP" smtClean="0">
                <a:latin typeface="+mj-ea"/>
                <a:ea typeface="+mj-ea"/>
              </a:rPr>
              <a:t>updateModel</a:t>
            </a:r>
            <a:endParaRPr kumimoji="1" lang="ja-JP" altLang="en-US" dirty="0">
              <a:latin typeface="+mj-ea"/>
              <a:ea typeface="+mj-ea"/>
            </a:endParaRPr>
          </a:p>
        </p:txBody>
      </p:sp>
      <p:sp>
        <p:nvSpPr>
          <p:cNvPr id="33" name="テキスト ボックス 32"/>
          <p:cNvSpPr txBox="1"/>
          <p:nvPr/>
        </p:nvSpPr>
        <p:spPr>
          <a:xfrm>
            <a:off x="3589831" y="4067780"/>
            <a:ext cx="2008883" cy="369332"/>
          </a:xfrm>
          <a:prstGeom prst="rect">
            <a:avLst/>
          </a:prstGeom>
          <a:solidFill>
            <a:schemeClr val="bg1"/>
          </a:solidFill>
          <a:ln>
            <a:solidFill>
              <a:srgbClr val="0000FF"/>
            </a:solidFill>
          </a:ln>
        </p:spPr>
        <p:txBody>
          <a:bodyPr wrap="none" rtlCol="0">
            <a:spAutoFit/>
          </a:bodyPr>
          <a:lstStyle/>
          <a:p>
            <a:pPr algn="ctr"/>
            <a:r>
              <a:rPr kumimoji="1" lang="ja-JP" altLang="en-US" smtClean="0">
                <a:latin typeface="+mj-ea"/>
                <a:ea typeface="+mj-ea"/>
              </a:rPr>
              <a:t>オブジェクトの生成</a:t>
            </a:r>
            <a:endParaRPr kumimoji="1" lang="ja-JP" altLang="en-US" dirty="0">
              <a:latin typeface="+mj-ea"/>
              <a:ea typeface="+mj-ea"/>
            </a:endParaRPr>
          </a:p>
        </p:txBody>
      </p:sp>
      <p:cxnSp>
        <p:nvCxnSpPr>
          <p:cNvPr id="3" name="直線コネクタ 2"/>
          <p:cNvCxnSpPr/>
          <p:nvPr/>
        </p:nvCxnSpPr>
        <p:spPr>
          <a:xfrm>
            <a:off x="5598714" y="4252446"/>
            <a:ext cx="413446"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2954723" y="3233100"/>
            <a:ext cx="7560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endCxn id="47" idx="1"/>
          </p:cNvCxnSpPr>
          <p:nvPr/>
        </p:nvCxnSpPr>
        <p:spPr>
          <a:xfrm>
            <a:off x="2952656" y="3385500"/>
            <a:ext cx="898996" cy="42219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666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2592288"/>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2000" dirty="0" smtClean="0">
                <a:solidFill>
                  <a:schemeClr val="tx1"/>
                </a:solidFill>
                <a:latin typeface="+mn-ea"/>
                <a:ea typeface="+mn-ea"/>
              </a:rPr>
              <a:t>① 現在のままでも加速度センサーの入力を利用できているが、</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プレーヤの</a:t>
            </a:r>
            <a:r>
              <a:rPr lang="en-US" altLang="ja-JP" sz="2000" dirty="0" smtClean="0">
                <a:solidFill>
                  <a:schemeClr val="tx1"/>
                </a:solidFill>
                <a:latin typeface="+mn-ea"/>
                <a:ea typeface="+mn-ea"/>
              </a:rPr>
              <a:t>X</a:t>
            </a:r>
            <a:r>
              <a:rPr lang="ja-JP" altLang="en-US" sz="2000" dirty="0" smtClean="0">
                <a:solidFill>
                  <a:schemeClr val="tx1"/>
                </a:solidFill>
                <a:latin typeface="+mn-ea"/>
                <a:ea typeface="+mn-ea"/>
              </a:rPr>
              <a:t>方向の</a:t>
            </a:r>
            <a:r>
              <a:rPr lang="ja-JP" altLang="en-US" sz="2000" smtClean="0">
                <a:solidFill>
                  <a:schemeClr val="tx1"/>
                </a:solidFill>
                <a:latin typeface="+mn-ea"/>
                <a:ea typeface="+mn-ea"/>
              </a:rPr>
              <a:t>移動速度が「</a:t>
            </a:r>
            <a:r>
              <a:rPr lang="ja-JP" altLang="en-US" sz="2000" dirty="0" smtClean="0">
                <a:solidFill>
                  <a:schemeClr val="tx1"/>
                </a:solidFill>
                <a:latin typeface="+mn-ea"/>
                <a:ea typeface="+mn-ea"/>
              </a:rPr>
              <a:t>＋３」か「</a:t>
            </a:r>
            <a:r>
              <a:rPr lang="ja-JP" altLang="en-US" sz="2000" smtClean="0">
                <a:solidFill>
                  <a:schemeClr val="tx1"/>
                </a:solidFill>
                <a:latin typeface="+mn-ea"/>
                <a:ea typeface="+mn-ea"/>
              </a:rPr>
              <a:t>－３」かだけでは、</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smtClean="0">
                <a:solidFill>
                  <a:schemeClr val="tx1"/>
                </a:solidFill>
                <a:latin typeface="+mn-ea"/>
                <a:ea typeface="+mn-ea"/>
              </a:rPr>
              <a:t>　この</a:t>
            </a:r>
            <a:r>
              <a:rPr lang="ja-JP" altLang="en-US" sz="2000" dirty="0" smtClean="0">
                <a:solidFill>
                  <a:schemeClr val="tx1"/>
                </a:solidFill>
                <a:latin typeface="+mn-ea"/>
                <a:ea typeface="+mn-ea"/>
              </a:rPr>
              <a:t>ゲームをクリアすることは難しい。</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そこで傾きに応じて</a:t>
            </a:r>
            <a:r>
              <a:rPr lang="en-US" altLang="ja-JP" sz="2000" dirty="0" smtClean="0">
                <a:solidFill>
                  <a:schemeClr val="tx1"/>
                </a:solidFill>
                <a:latin typeface="+mn-ea"/>
                <a:ea typeface="+mn-ea"/>
              </a:rPr>
              <a:t>X</a:t>
            </a:r>
            <a:r>
              <a:rPr lang="ja-JP" altLang="en-US" sz="2000" dirty="0" smtClean="0">
                <a:solidFill>
                  <a:schemeClr val="tx1"/>
                </a:solidFill>
                <a:latin typeface="+mn-ea"/>
                <a:ea typeface="+mn-ea"/>
              </a:rPr>
              <a:t>方向の速度を柔軟に変化させられるようにしよう。</a:t>
            </a:r>
            <a:endParaRPr lang="en-US" altLang="ja-JP" sz="2000" dirty="0" smtClean="0">
              <a:solidFill>
                <a:schemeClr val="tx1"/>
              </a:solidFill>
              <a:latin typeface="+mn-ea"/>
              <a:ea typeface="+mn-ea"/>
            </a:endParaRPr>
          </a:p>
          <a:p>
            <a:pPr algn="l"/>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a:t>
            </a:r>
            <a:r>
              <a:rPr lang="en-US" altLang="ja-JP" sz="2000" dirty="0" smtClean="0">
                <a:solidFill>
                  <a:schemeClr val="tx1"/>
                </a:solidFill>
                <a:latin typeface="+mn-ea"/>
                <a:ea typeface="+mn-ea"/>
              </a:rPr>
              <a:t>Android</a:t>
            </a:r>
            <a:r>
              <a:rPr lang="ja-JP" altLang="en-US" sz="2000" dirty="0" smtClean="0">
                <a:solidFill>
                  <a:schemeClr val="tx1"/>
                </a:solidFill>
                <a:latin typeface="+mn-ea"/>
                <a:ea typeface="+mn-ea"/>
              </a:rPr>
              <a:t>端末の加速度センサーの値は、</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端末の傾きに応じて</a:t>
            </a:r>
            <a:r>
              <a:rPr lang="en-US" altLang="ja-JP" sz="2000" dirty="0" smtClean="0">
                <a:solidFill>
                  <a:schemeClr val="tx1"/>
                </a:solidFill>
                <a:latin typeface="+mn-ea"/>
                <a:ea typeface="+mn-ea"/>
              </a:rPr>
              <a:t>-10</a:t>
            </a:r>
            <a:r>
              <a:rPr lang="ja-JP" altLang="en-US" sz="2000" dirty="0" smtClean="0">
                <a:solidFill>
                  <a:schemeClr val="tx1"/>
                </a:solidFill>
                <a:latin typeface="+mn-ea"/>
                <a:ea typeface="+mn-ea"/>
              </a:rPr>
              <a:t>から１０まで変化する。</a:t>
            </a:r>
            <a:endParaRPr lang="en-US" altLang="ja-JP" sz="2000" dirty="0" smtClean="0">
              <a:solidFill>
                <a:schemeClr val="tx1"/>
              </a:solidFill>
              <a:latin typeface="+mn-ea"/>
              <a:ea typeface="+mn-ea"/>
            </a:endParaRPr>
          </a:p>
          <a:p>
            <a:pPr algn="l"/>
            <a:r>
              <a:rPr lang="ja-JP" altLang="en-US" sz="2000" dirty="0">
                <a:solidFill>
                  <a:schemeClr val="tx1"/>
                </a:solidFill>
                <a:latin typeface="+mn-ea"/>
                <a:ea typeface="+mn-ea"/>
              </a:rPr>
              <a:t>　</a:t>
            </a:r>
            <a:r>
              <a:rPr lang="ja-JP" altLang="en-US" sz="2000" dirty="0" smtClean="0">
                <a:solidFill>
                  <a:schemeClr val="tx1"/>
                </a:solidFill>
                <a:latin typeface="+mn-ea"/>
                <a:ea typeface="+mn-ea"/>
              </a:rPr>
              <a:t>　そこでこの値をプレーヤの</a:t>
            </a:r>
            <a:r>
              <a:rPr lang="en-US" altLang="ja-JP" sz="2000" dirty="0" err="1" smtClean="0">
                <a:solidFill>
                  <a:schemeClr val="tx1"/>
                </a:solidFill>
                <a:latin typeface="+mn-ea"/>
                <a:ea typeface="+mn-ea"/>
              </a:rPr>
              <a:t>XSPEED</a:t>
            </a:r>
            <a:r>
              <a:rPr lang="ja-JP" altLang="en-US" sz="2000" dirty="0" smtClean="0">
                <a:solidFill>
                  <a:schemeClr val="tx1"/>
                </a:solidFill>
                <a:latin typeface="+mn-ea"/>
                <a:ea typeface="+mn-ea"/>
              </a:rPr>
              <a:t>の設定に利用することにしよう。</a:t>
            </a:r>
            <a:endParaRPr lang="en-US" altLang="ja-JP" sz="2000" dirty="0" smtClean="0">
              <a:solidFill>
                <a:schemeClr val="tx1"/>
              </a:solidFill>
              <a:latin typeface="+mn-ea"/>
              <a:ea typeface="+mn-ea"/>
            </a:endParaRPr>
          </a:p>
        </p:txBody>
      </p:sp>
      <p:sp>
        <p:nvSpPr>
          <p:cNvPr id="5" name="タイトル 1"/>
          <p:cNvSpPr txBox="1">
            <a:spLocks/>
          </p:cNvSpPr>
          <p:nvPr/>
        </p:nvSpPr>
        <p:spPr bwMode="auto">
          <a:xfrm>
            <a:off x="301625" y="260648"/>
            <a:ext cx="8510588" cy="936104"/>
          </a:xfrm>
          <a:prstGeom prst="rect">
            <a:avLst/>
          </a:prstGeom>
          <a:solidFill>
            <a:srgbClr val="0000FF"/>
          </a:solidFill>
          <a:ln w="9525">
            <a:solidFill>
              <a:srgbClr val="00FFFF"/>
            </a:solidFill>
            <a:miter lim="800000"/>
            <a:headEnd/>
            <a:tailEnd/>
          </a:ln>
          <a:effectLst/>
        </p:spPr>
        <p:txBody>
          <a:bodyPr anchor="ctr"/>
          <a:lstStyle/>
          <a:p>
            <a:pPr algn="ctr" eaLnBrk="0" hangingPunct="0">
              <a:defRPr/>
            </a:pPr>
            <a:r>
              <a:rPr lang="ja-JP" altLang="en-US" sz="3000" kern="0" dirty="0">
                <a:solidFill>
                  <a:srgbClr val="FFFF00"/>
                </a:solidFill>
                <a:effectLst>
                  <a:outerShdw blurRad="38100" dist="38100" dir="2700000" algn="tl">
                    <a:srgbClr val="000000"/>
                  </a:outerShdw>
                </a:effectLst>
                <a:latin typeface="+mj-lt"/>
                <a:ea typeface="+mj-ea"/>
                <a:cs typeface="+mj-cs"/>
              </a:rPr>
              <a:t>（</a:t>
            </a:r>
            <a:r>
              <a:rPr lang="ja-JP" altLang="en-US" sz="3000" kern="0" dirty="0" smtClean="0">
                <a:solidFill>
                  <a:srgbClr val="FFFF00"/>
                </a:solidFill>
                <a:effectLst>
                  <a:outerShdw blurRad="38100" dist="38100" dir="2700000" algn="tl">
                    <a:srgbClr val="000000"/>
                  </a:outerShdw>
                </a:effectLst>
                <a:latin typeface="+mj-lt"/>
                <a:ea typeface="+mj-ea"/>
                <a:cs typeface="+mj-cs"/>
              </a:rPr>
              <a:t>０）　準備（加速度センサー入力部分の修正）</a:t>
            </a:r>
            <a:endParaRPr lang="ja-JP" altLang="en-US" sz="3000" kern="0" dirty="0">
              <a:solidFill>
                <a:srgbClr val="FFFF00"/>
              </a:solidFill>
              <a:effectLst>
                <a:outerShdw blurRad="38100" dist="38100" dir="2700000" algn="tl">
                  <a:srgbClr val="000000"/>
                </a:outerShdw>
              </a:effectLst>
              <a:latin typeface="+mj-lt"/>
              <a:ea typeface="+mj-ea"/>
              <a:cs typeface="+mj-cs"/>
            </a:endParaRPr>
          </a:p>
        </p:txBody>
      </p:sp>
    </p:spTree>
    <p:extLst>
      <p:ext uri="{BB962C8B-B14F-4D97-AF65-F5344CB8AC3E}">
        <p14:creationId xmlns:p14="http://schemas.microsoft.com/office/powerpoint/2010/main" val="4071063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2592288"/>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dirty="0" smtClean="0">
                <a:solidFill>
                  <a:schemeClr val="tx1"/>
                </a:solidFill>
                <a:latin typeface="+mn-ea"/>
                <a:ea typeface="+mn-ea"/>
              </a:rPr>
              <a:t>② まずは「</a:t>
            </a:r>
            <a:r>
              <a:rPr lang="en-US" altLang="ja-JP" sz="1800" dirty="0" err="1" smtClean="0">
                <a:solidFill>
                  <a:schemeClr val="tx1"/>
                </a:solidFill>
                <a:latin typeface="+mn-ea"/>
                <a:ea typeface="+mn-ea"/>
              </a:rPr>
              <a:t>Player.java</a:t>
            </a:r>
            <a:r>
              <a:rPr lang="ja-JP" altLang="en-US" sz="1800" dirty="0" smtClean="0">
                <a:solidFill>
                  <a:schemeClr val="tx1"/>
                </a:solidFill>
                <a:latin typeface="+mn-ea"/>
                <a:ea typeface="+mn-ea"/>
              </a:rPr>
              <a:t>」の修正</a:t>
            </a:r>
            <a:r>
              <a:rPr lang="ja-JP" altLang="en-US" sz="1800" smtClean="0">
                <a:solidFill>
                  <a:schemeClr val="tx1"/>
                </a:solidFill>
                <a:latin typeface="+mn-ea"/>
                <a:ea typeface="+mn-ea"/>
              </a:rPr>
              <a:t>だ。</a:t>
            </a:r>
            <a:endParaRPr lang="en-US" altLang="ja-JP" sz="1800" smtClean="0">
              <a:solidFill>
                <a:schemeClr val="tx1"/>
              </a:solidFill>
              <a:latin typeface="+mn-ea"/>
              <a:ea typeface="+mn-ea"/>
            </a:endParaRPr>
          </a:p>
          <a:p>
            <a:pPr algn="l"/>
            <a:r>
              <a:rPr lang="ja-JP" altLang="en-US" sz="1800" dirty="0" smtClean="0">
                <a:solidFill>
                  <a:schemeClr val="tx1"/>
                </a:solidFill>
                <a:latin typeface="+mn-ea"/>
                <a:ea typeface="+mn-ea"/>
              </a:rPr>
              <a:t>　</a:t>
            </a:r>
            <a:r>
              <a:rPr lang="ja-JP" altLang="en-US" sz="1800" smtClean="0">
                <a:solidFill>
                  <a:schemeClr val="tx1"/>
                </a:solidFill>
                <a:latin typeface="+mn-ea"/>
                <a:ea typeface="+mn-ea"/>
              </a:rPr>
              <a:t>　現在は「</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クラス」の「</a:t>
            </a:r>
            <a:r>
              <a:rPr lang="en-US" altLang="ja-JP" sz="1800" dirty="0" err="1" smtClean="0">
                <a:solidFill>
                  <a:schemeClr val="tx1"/>
                </a:solidFill>
                <a:latin typeface="+mn-ea"/>
                <a:ea typeface="+mn-ea"/>
              </a:rPr>
              <a:t>turnRight</a:t>
            </a:r>
            <a:r>
              <a:rPr lang="en-US" altLang="ja-JP" sz="1800" dirty="0" smtClean="0">
                <a:solidFill>
                  <a:schemeClr val="tx1"/>
                </a:solidFill>
                <a:latin typeface="+mn-ea"/>
                <a:ea typeface="+mn-ea"/>
              </a:rPr>
              <a:t>( )</a:t>
            </a:r>
            <a:r>
              <a:rPr lang="ja-JP" altLang="en-US" sz="1800" dirty="0" smtClean="0">
                <a:solidFill>
                  <a:schemeClr val="tx1"/>
                </a:solidFill>
                <a:latin typeface="+mn-ea"/>
                <a:ea typeface="+mn-ea"/>
              </a:rPr>
              <a:t>」か「</a:t>
            </a:r>
            <a:r>
              <a:rPr lang="en-US" altLang="ja-JP" sz="1800" dirty="0" err="1" smtClean="0">
                <a:solidFill>
                  <a:schemeClr val="tx1"/>
                </a:solidFill>
                <a:latin typeface="+mn-ea"/>
                <a:ea typeface="+mn-ea"/>
              </a:rPr>
              <a:t>turnLeft</a:t>
            </a:r>
            <a:r>
              <a:rPr lang="en-US" altLang="ja-JP" sz="1800" dirty="0" smtClean="0">
                <a:solidFill>
                  <a:schemeClr val="tx1"/>
                </a:solidFill>
                <a:latin typeface="+mn-ea"/>
                <a:ea typeface="+mn-ea"/>
              </a:rPr>
              <a:t>( )</a:t>
            </a:r>
            <a:r>
              <a:rPr lang="ja-JP" altLang="en-US" sz="1800" dirty="0" smtClean="0">
                <a:solidFill>
                  <a:schemeClr val="tx1"/>
                </a:solidFill>
                <a:latin typeface="+mn-ea"/>
                <a:ea typeface="+mn-ea"/>
              </a:rPr>
              <a:t>」を呼び出して</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a:t>
            </a:r>
            <a:r>
              <a:rPr lang="en-US" altLang="ja-JP" sz="1800" dirty="0">
                <a:solidFill>
                  <a:schemeClr val="tx1"/>
                </a:solidFill>
                <a:latin typeface="+mn-ea"/>
                <a:ea typeface="+mn-ea"/>
              </a:rPr>
              <a:t>X</a:t>
            </a:r>
            <a:r>
              <a:rPr lang="ja-JP" altLang="en-US" sz="1800" dirty="0">
                <a:solidFill>
                  <a:schemeClr val="tx1"/>
                </a:solidFill>
                <a:latin typeface="+mn-ea"/>
                <a:ea typeface="+mn-ea"/>
              </a:rPr>
              <a:t>方向の速度</a:t>
            </a:r>
            <a:r>
              <a:rPr lang="ja-JP" altLang="en-US" sz="1800" dirty="0" err="1">
                <a:solidFill>
                  <a:schemeClr val="tx1"/>
                </a:solidFill>
                <a:latin typeface="+mn-ea"/>
                <a:ea typeface="+mn-ea"/>
              </a:rPr>
              <a:t>ｘ</a:t>
            </a:r>
            <a:r>
              <a:rPr lang="en-US" altLang="ja-JP" sz="1800" dirty="0">
                <a:solidFill>
                  <a:schemeClr val="tx1"/>
                </a:solidFill>
                <a:latin typeface="+mn-ea"/>
                <a:ea typeface="+mn-ea"/>
              </a:rPr>
              <a:t>Speed</a:t>
            </a:r>
            <a:r>
              <a:rPr lang="ja-JP" altLang="en-US" sz="1800" dirty="0" smtClean="0">
                <a:solidFill>
                  <a:schemeClr val="tx1"/>
                </a:solidFill>
                <a:latin typeface="+mn-ea"/>
                <a:ea typeface="+mn-ea"/>
              </a:rPr>
              <a:t>を間接的に＋３か－３に</a:t>
            </a:r>
            <a:r>
              <a:rPr lang="ja-JP" altLang="en-US" sz="1800" smtClean="0">
                <a:solidFill>
                  <a:schemeClr val="tx1"/>
                </a:solidFill>
                <a:latin typeface="+mn-ea"/>
                <a:ea typeface="+mn-ea"/>
              </a:rPr>
              <a:t>変化させている。</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加速度センサーを使ってもっと細かく</a:t>
            </a:r>
            <a:r>
              <a:rPr lang="en-US" altLang="ja-JP" sz="1800" dirty="0" err="1" smtClean="0">
                <a:solidFill>
                  <a:schemeClr val="tx1"/>
                </a:solidFill>
                <a:latin typeface="+mn-ea"/>
                <a:ea typeface="+mn-ea"/>
              </a:rPr>
              <a:t>xSpeed</a:t>
            </a:r>
            <a:r>
              <a:rPr lang="ja-JP" altLang="en-US" sz="1800" dirty="0" smtClean="0">
                <a:solidFill>
                  <a:schemeClr val="tx1"/>
                </a:solidFill>
                <a:latin typeface="+mn-ea"/>
                <a:ea typeface="+mn-ea"/>
              </a:rPr>
              <a:t>を調整するためには、</a:t>
            </a:r>
            <a:endParaRPr lang="en-US" altLang="ja-JP" sz="1800" dirty="0" smtClean="0">
              <a:solidFill>
                <a:schemeClr val="tx1"/>
              </a:solidFill>
              <a:latin typeface="+mn-ea"/>
              <a:ea typeface="+mn-ea"/>
            </a:endParaRPr>
          </a:p>
          <a:p>
            <a:pPr algn="l"/>
            <a:r>
              <a:rPr lang="ja-JP" altLang="en-US" sz="1800" dirty="0" smtClean="0">
                <a:solidFill>
                  <a:schemeClr val="tx1"/>
                </a:solidFill>
                <a:latin typeface="+mn-ea"/>
                <a:ea typeface="+mn-ea"/>
              </a:rPr>
              <a:t>　　</a:t>
            </a:r>
            <a:r>
              <a:rPr lang="ja-JP" altLang="en-US" sz="1800" dirty="0" err="1" smtClean="0">
                <a:solidFill>
                  <a:schemeClr val="tx1"/>
                </a:solidFill>
                <a:latin typeface="+mn-ea"/>
                <a:ea typeface="+mn-ea"/>
              </a:rPr>
              <a:t>ｘ</a:t>
            </a:r>
            <a:r>
              <a:rPr lang="en-US" altLang="ja-JP" sz="1800" dirty="0" smtClean="0">
                <a:solidFill>
                  <a:schemeClr val="tx1"/>
                </a:solidFill>
                <a:latin typeface="+mn-ea"/>
                <a:ea typeface="+mn-ea"/>
              </a:rPr>
              <a:t>Speed</a:t>
            </a:r>
            <a:r>
              <a:rPr lang="ja-JP" altLang="en-US" sz="1800" dirty="0" smtClean="0">
                <a:solidFill>
                  <a:schemeClr val="tx1"/>
                </a:solidFill>
                <a:latin typeface="+mn-ea"/>
                <a:ea typeface="+mn-ea"/>
              </a:rPr>
              <a:t>を直接変更できるようにする必要が</a:t>
            </a:r>
            <a:r>
              <a:rPr lang="ja-JP" altLang="en-US" sz="1800" smtClean="0">
                <a:solidFill>
                  <a:schemeClr val="tx1"/>
                </a:solidFill>
                <a:latin typeface="+mn-ea"/>
                <a:ea typeface="+mn-ea"/>
              </a:rPr>
              <a:t>ある。</a:t>
            </a:r>
            <a:endParaRPr lang="en-US" altLang="ja-JP" sz="1800" smtClean="0">
              <a:solidFill>
                <a:schemeClr val="tx1"/>
              </a:solidFill>
              <a:latin typeface="+mn-ea"/>
              <a:ea typeface="+mn-ea"/>
            </a:endParaRPr>
          </a:p>
          <a:p>
            <a:pPr algn="l"/>
            <a:r>
              <a:rPr lang="ja-JP" altLang="en-US" sz="1800" smtClean="0">
                <a:solidFill>
                  <a:schemeClr val="tx1"/>
                </a:solidFill>
                <a:latin typeface="+mn-ea"/>
                <a:ea typeface="+mn-ea"/>
              </a:rPr>
              <a:t>　　今</a:t>
            </a:r>
            <a:r>
              <a:rPr lang="ja-JP" altLang="en-US" sz="1800">
                <a:solidFill>
                  <a:schemeClr val="tx1"/>
                </a:solidFill>
                <a:latin typeface="+mn-ea"/>
                <a:ea typeface="+mn-ea"/>
              </a:rPr>
              <a:t>までは属性の値を参照（</a:t>
            </a:r>
            <a:r>
              <a:rPr lang="en-US" altLang="ja-JP" sz="1800">
                <a:solidFill>
                  <a:schemeClr val="tx1"/>
                </a:solidFill>
                <a:latin typeface="+mn-ea"/>
                <a:ea typeface="+mn-ea"/>
              </a:rPr>
              <a:t>get</a:t>
            </a:r>
            <a:r>
              <a:rPr lang="ja-JP" altLang="en-US" sz="1800">
                <a:solidFill>
                  <a:schemeClr val="tx1"/>
                </a:solidFill>
                <a:latin typeface="+mn-ea"/>
                <a:ea typeface="+mn-ea"/>
              </a:rPr>
              <a:t>）するだけだったが</a:t>
            </a:r>
            <a:r>
              <a:rPr lang="ja-JP" altLang="en-US" sz="1800" smtClean="0">
                <a:solidFill>
                  <a:schemeClr val="tx1"/>
                </a:solidFill>
                <a:latin typeface="+mn-ea"/>
                <a:ea typeface="+mn-ea"/>
              </a:rPr>
              <a:t>、属性</a:t>
            </a:r>
            <a:r>
              <a:rPr lang="ja-JP" altLang="en-US" sz="1800">
                <a:solidFill>
                  <a:schemeClr val="tx1"/>
                </a:solidFill>
                <a:latin typeface="+mn-ea"/>
                <a:ea typeface="+mn-ea"/>
              </a:rPr>
              <a:t>の値を変更する</a:t>
            </a:r>
            <a:r>
              <a:rPr lang="ja-JP" altLang="en-US" sz="1800" smtClean="0">
                <a:solidFill>
                  <a:schemeClr val="tx1"/>
                </a:solidFill>
                <a:latin typeface="+mn-ea"/>
                <a:ea typeface="+mn-ea"/>
              </a:rPr>
              <a:t>機能</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r>
              <a:rPr lang="ja-JP" altLang="en-US" sz="1800">
                <a:solidFill>
                  <a:schemeClr val="tx1"/>
                </a:solidFill>
                <a:latin typeface="+mn-ea"/>
                <a:ea typeface="+mn-ea"/>
              </a:rPr>
              <a:t>＝メソッド）を追加してみよう。</a:t>
            </a:r>
          </a:p>
          <a:p>
            <a:pPr algn="l"/>
            <a:r>
              <a:rPr lang="ja-JP" altLang="en-US" sz="1800" dirty="0">
                <a:solidFill>
                  <a:schemeClr val="tx1"/>
                </a:solidFill>
                <a:latin typeface="+mn-ea"/>
                <a:ea typeface="+mn-ea"/>
              </a:rPr>
              <a:t>　</a:t>
            </a:r>
            <a:r>
              <a:rPr lang="ja-JP" altLang="en-US" sz="1800" smtClean="0">
                <a:solidFill>
                  <a:schemeClr val="tx1"/>
                </a:solidFill>
                <a:latin typeface="+mn-ea"/>
                <a:ea typeface="+mn-ea"/>
              </a:rPr>
              <a:t>　ここでは、</a:t>
            </a:r>
            <a:r>
              <a:rPr lang="ja-JP" altLang="en-US" sz="1800" dirty="0" err="1" smtClean="0">
                <a:solidFill>
                  <a:schemeClr val="tx1"/>
                </a:solidFill>
                <a:latin typeface="+mn-ea"/>
                <a:ea typeface="+mn-ea"/>
              </a:rPr>
              <a:t>ｘ</a:t>
            </a:r>
            <a:r>
              <a:rPr lang="en-US" altLang="ja-JP" sz="1800" dirty="0" smtClean="0">
                <a:solidFill>
                  <a:schemeClr val="tx1"/>
                </a:solidFill>
                <a:latin typeface="+mn-ea"/>
                <a:ea typeface="+mn-ea"/>
              </a:rPr>
              <a:t>Speed</a:t>
            </a:r>
            <a:r>
              <a:rPr lang="ja-JP" altLang="en-US" sz="1800" dirty="0" smtClean="0">
                <a:solidFill>
                  <a:schemeClr val="tx1"/>
                </a:solidFill>
                <a:latin typeface="+mn-ea"/>
                <a:ea typeface="+mn-ea"/>
              </a:rPr>
              <a:t>のアクセッサ（</a:t>
            </a:r>
            <a:r>
              <a:rPr lang="en-US" altLang="ja-JP" sz="1800" dirty="0" smtClean="0">
                <a:solidFill>
                  <a:schemeClr val="tx1"/>
                </a:solidFill>
                <a:latin typeface="+mn-ea"/>
                <a:ea typeface="+mn-ea"/>
              </a:rPr>
              <a:t>setter</a:t>
            </a:r>
            <a:r>
              <a:rPr lang="ja-JP" altLang="en-US" sz="1800" dirty="0" smtClean="0">
                <a:solidFill>
                  <a:schemeClr val="tx1"/>
                </a:solidFill>
                <a:latin typeface="+mn-ea"/>
                <a:ea typeface="+mn-ea"/>
              </a:rPr>
              <a:t>）</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a:t>
            </a:r>
            <a:r>
              <a:rPr lang="ja-JP" altLang="en-US" sz="1800" smtClean="0">
                <a:solidFill>
                  <a:schemeClr val="tx1"/>
                </a:solidFill>
                <a:latin typeface="+mn-ea"/>
                <a:ea typeface="+mn-ea"/>
              </a:rPr>
              <a:t>を追加する。</a:t>
            </a:r>
            <a:endParaRPr lang="en-US" altLang="ja-JP" sz="1800" dirty="0" smtClean="0">
              <a:solidFill>
                <a:schemeClr val="tx1"/>
              </a:solidFill>
              <a:latin typeface="+mn-ea"/>
              <a:ea typeface="+mn-ea"/>
            </a:endParaRPr>
          </a:p>
        </p:txBody>
      </p:sp>
      <p:sp>
        <p:nvSpPr>
          <p:cNvPr id="5" name="タイトル 1"/>
          <p:cNvSpPr txBox="1">
            <a:spLocks/>
          </p:cNvSpPr>
          <p:nvPr/>
        </p:nvSpPr>
        <p:spPr bwMode="auto">
          <a:xfrm>
            <a:off x="301625" y="260648"/>
            <a:ext cx="8510588" cy="936104"/>
          </a:xfrm>
          <a:prstGeom prst="rect">
            <a:avLst/>
          </a:prstGeom>
          <a:solidFill>
            <a:srgbClr val="0000FF"/>
          </a:solidFill>
          <a:ln w="9525">
            <a:solidFill>
              <a:srgbClr val="00FFFF"/>
            </a:solidFill>
            <a:miter lim="800000"/>
            <a:headEnd/>
            <a:tailEnd/>
          </a:ln>
          <a:effectLst/>
        </p:spPr>
        <p:txBody>
          <a:bodyPr anchor="ctr"/>
          <a:lstStyle/>
          <a:p>
            <a:pPr algn="ctr" eaLnBrk="0" hangingPunct="0">
              <a:defRPr/>
            </a:pPr>
            <a:r>
              <a:rPr lang="ja-JP" altLang="en-US" sz="3000" kern="0" dirty="0">
                <a:solidFill>
                  <a:srgbClr val="FFFF00"/>
                </a:solidFill>
                <a:effectLst>
                  <a:outerShdw blurRad="38100" dist="38100" dir="2700000" algn="tl">
                    <a:srgbClr val="000000"/>
                  </a:outerShdw>
                </a:effectLst>
                <a:latin typeface="+mj-lt"/>
                <a:ea typeface="+mj-ea"/>
                <a:cs typeface="+mj-cs"/>
              </a:rPr>
              <a:t>（</a:t>
            </a:r>
            <a:r>
              <a:rPr lang="ja-JP" altLang="en-US" sz="3000" kern="0" dirty="0" smtClean="0">
                <a:solidFill>
                  <a:srgbClr val="FFFF00"/>
                </a:solidFill>
                <a:effectLst>
                  <a:outerShdw blurRad="38100" dist="38100" dir="2700000" algn="tl">
                    <a:srgbClr val="000000"/>
                  </a:outerShdw>
                </a:effectLst>
                <a:latin typeface="+mj-lt"/>
                <a:ea typeface="+mj-ea"/>
                <a:cs typeface="+mj-cs"/>
              </a:rPr>
              <a:t>０－１）　準備（加速度センサー入力部分の修正）</a:t>
            </a:r>
            <a:endParaRPr lang="en-US" altLang="ja-JP" sz="3000" kern="0" dirty="0" smtClean="0">
              <a:solidFill>
                <a:srgbClr val="FFFF00"/>
              </a:solidFill>
              <a:effectLst>
                <a:outerShdw blurRad="38100" dist="38100" dir="2700000" algn="tl">
                  <a:srgbClr val="000000"/>
                </a:outerShdw>
              </a:effectLst>
              <a:latin typeface="+mj-lt"/>
              <a:ea typeface="+mj-ea"/>
              <a:cs typeface="+mj-cs"/>
            </a:endParaRPr>
          </a:p>
          <a:p>
            <a:pPr algn="ctr" eaLnBrk="0" hangingPunct="0">
              <a:defRPr/>
            </a:pPr>
            <a:r>
              <a:rPr lang="ja-JP" altLang="en-US" sz="3000" kern="0" dirty="0" smtClean="0">
                <a:solidFill>
                  <a:srgbClr val="FFFF00"/>
                </a:solidFill>
                <a:effectLst>
                  <a:outerShdw blurRad="38100" dist="38100" dir="2700000" algn="tl">
                    <a:srgbClr val="000000"/>
                  </a:outerShdw>
                </a:effectLst>
                <a:latin typeface="+mj-lt"/>
                <a:ea typeface="+mj-ea"/>
                <a:cs typeface="+mj-cs"/>
              </a:rPr>
              <a:t>「</a:t>
            </a:r>
            <a:r>
              <a:rPr lang="en-US" altLang="ja-JP" sz="3000" kern="0" dirty="0" err="1" smtClean="0">
                <a:solidFill>
                  <a:srgbClr val="FFFF00"/>
                </a:solidFill>
                <a:effectLst>
                  <a:outerShdw blurRad="38100" dist="38100" dir="2700000" algn="tl">
                    <a:srgbClr val="000000"/>
                  </a:outerShdw>
                </a:effectLst>
                <a:latin typeface="+mj-lt"/>
                <a:ea typeface="+mj-ea"/>
                <a:cs typeface="+mj-cs"/>
              </a:rPr>
              <a:t>Player.java</a:t>
            </a:r>
            <a:r>
              <a:rPr lang="ja-JP" altLang="en-US" sz="3000" kern="0" dirty="0" smtClean="0">
                <a:solidFill>
                  <a:srgbClr val="FFFF00"/>
                </a:solidFill>
                <a:effectLst>
                  <a:outerShdw blurRad="38100" dist="38100" dir="2700000" algn="tl">
                    <a:srgbClr val="000000"/>
                  </a:outerShdw>
                </a:effectLst>
                <a:latin typeface="+mj-lt"/>
                <a:ea typeface="+mj-ea"/>
                <a:cs typeface="+mj-cs"/>
              </a:rPr>
              <a:t>」</a:t>
            </a:r>
            <a:endParaRPr lang="ja-JP" altLang="en-US" sz="3000" kern="0" dirty="0">
              <a:solidFill>
                <a:srgbClr val="FFFF00"/>
              </a:solidFill>
              <a:effectLst>
                <a:outerShdw blurRad="38100" dist="38100" dir="2700000" algn="tl">
                  <a:srgbClr val="000000"/>
                </a:outerShdw>
              </a:effectLst>
              <a:latin typeface="+mj-lt"/>
              <a:ea typeface="+mj-ea"/>
              <a:cs typeface="+mj-cs"/>
            </a:endParaRPr>
          </a:p>
        </p:txBody>
      </p:sp>
      <p:pic>
        <p:nvPicPr>
          <p:cNvPr id="7" name="図 6"/>
          <p:cNvPicPr>
            <a:picLocks noChangeAspect="1"/>
          </p:cNvPicPr>
          <p:nvPr/>
        </p:nvPicPr>
        <p:blipFill rotWithShape="1">
          <a:blip r:embed="rId2"/>
          <a:srcRect l="24826" t="66782" r="50349" b="21433"/>
          <a:stretch/>
        </p:blipFill>
        <p:spPr>
          <a:xfrm>
            <a:off x="251520" y="5229201"/>
            <a:ext cx="5448216" cy="1400972"/>
          </a:xfrm>
          <a:prstGeom prst="rect">
            <a:avLst/>
          </a:prstGeom>
          <a:ln>
            <a:solidFill>
              <a:srgbClr val="FF0000"/>
            </a:solidFill>
          </a:ln>
        </p:spPr>
      </p:pic>
      <p:pic>
        <p:nvPicPr>
          <p:cNvPr id="4" name="図 3"/>
          <p:cNvPicPr>
            <a:picLocks noChangeAspect="1"/>
          </p:cNvPicPr>
          <p:nvPr/>
        </p:nvPicPr>
        <p:blipFill rotWithShape="1">
          <a:blip r:embed="rId3"/>
          <a:srcRect l="12752" t="12276" r="20895" b="7636"/>
          <a:stretch/>
        </p:blipFill>
        <p:spPr>
          <a:xfrm>
            <a:off x="6224264" y="3140967"/>
            <a:ext cx="2668216" cy="3489205"/>
          </a:xfrm>
          <a:prstGeom prst="rect">
            <a:avLst/>
          </a:prstGeom>
          <a:ln>
            <a:solidFill>
              <a:srgbClr val="0000FF"/>
            </a:solidFill>
          </a:ln>
        </p:spPr>
      </p:pic>
      <p:sp>
        <p:nvSpPr>
          <p:cNvPr id="3" name="正方形/長方形 2"/>
          <p:cNvSpPr/>
          <p:nvPr/>
        </p:nvSpPr>
        <p:spPr bwMode="auto">
          <a:xfrm>
            <a:off x="6372200" y="6165304"/>
            <a:ext cx="2160240" cy="458174"/>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cxnSp>
        <p:nvCxnSpPr>
          <p:cNvPr id="8" name="直線コネクタ 7"/>
          <p:cNvCxnSpPr/>
          <p:nvPr/>
        </p:nvCxnSpPr>
        <p:spPr>
          <a:xfrm>
            <a:off x="5699736" y="5229201"/>
            <a:ext cx="672464" cy="9294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5699736" y="6623478"/>
            <a:ext cx="672464" cy="66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47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l="13451" t="12416" r="11222" b="35439"/>
          <a:stretch/>
        </p:blipFill>
        <p:spPr>
          <a:xfrm>
            <a:off x="4876283" y="3640503"/>
            <a:ext cx="4032448" cy="3024336"/>
          </a:xfrm>
          <a:prstGeom prst="rect">
            <a:avLst/>
          </a:prstGeom>
        </p:spPr>
      </p:pic>
      <p:sp>
        <p:nvSpPr>
          <p:cNvPr id="6" name="タイトル 2"/>
          <p:cNvSpPr txBox="1">
            <a:spLocks/>
          </p:cNvSpPr>
          <p:nvPr/>
        </p:nvSpPr>
        <p:spPr bwMode="auto">
          <a:xfrm>
            <a:off x="251520" y="1412776"/>
            <a:ext cx="8640960" cy="2232248"/>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dirty="0" smtClean="0">
                <a:solidFill>
                  <a:schemeClr val="tx1"/>
                </a:solidFill>
                <a:latin typeface="+mn-ea"/>
                <a:ea typeface="+mn-ea"/>
              </a:rPr>
              <a:t>② 加速度センサーを担当しているコントローラ「</a:t>
            </a:r>
            <a:r>
              <a:rPr lang="en-US" altLang="ja-JP" sz="1800" dirty="0" err="1" smtClean="0">
                <a:solidFill>
                  <a:schemeClr val="tx1"/>
                </a:solidFill>
                <a:latin typeface="+mn-ea"/>
                <a:ea typeface="+mn-ea"/>
              </a:rPr>
              <a:t>MainActivity.java</a:t>
            </a:r>
            <a:r>
              <a:rPr lang="ja-JP" altLang="en-US" sz="1800" dirty="0" smtClean="0">
                <a:solidFill>
                  <a:schemeClr val="tx1"/>
                </a:solidFill>
                <a:latin typeface="+mn-ea"/>
                <a:ea typeface="+mn-ea"/>
              </a:rPr>
              <a:t>」を修正しよう。</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a:t>
            </a:r>
            <a:r>
              <a:rPr lang="ja-JP" altLang="en-US" sz="1800" dirty="0">
                <a:solidFill>
                  <a:schemeClr val="tx1"/>
                </a:solidFill>
                <a:latin typeface="+mn-ea"/>
                <a:ea typeface="+mn-ea"/>
              </a:rPr>
              <a:t>修正</a:t>
            </a:r>
            <a:r>
              <a:rPr lang="ja-JP" altLang="en-US" sz="1800" dirty="0" smtClean="0">
                <a:solidFill>
                  <a:schemeClr val="tx1"/>
                </a:solidFill>
                <a:latin typeface="+mn-ea"/>
                <a:ea typeface="+mn-ea"/>
              </a:rPr>
              <a:t>するのは「</a:t>
            </a:r>
            <a:r>
              <a:rPr lang="en-US" altLang="ja-JP" sz="1800" dirty="0" smtClean="0">
                <a:solidFill>
                  <a:schemeClr val="tx1"/>
                </a:solidFill>
                <a:latin typeface="+mn-ea"/>
                <a:ea typeface="+mn-ea"/>
              </a:rPr>
              <a:t>update( )</a:t>
            </a:r>
            <a:r>
              <a:rPr lang="ja-JP" altLang="en-US" sz="1800" dirty="0" smtClean="0">
                <a:solidFill>
                  <a:schemeClr val="tx1"/>
                </a:solidFill>
                <a:latin typeface="+mn-ea"/>
                <a:ea typeface="+mn-ea"/>
              </a:rPr>
              <a:t>」の部分だ。</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a:t>
            </a:r>
            <a:r>
              <a:rPr lang="en-US" altLang="ja-JP" sz="1800" dirty="0" err="1" smtClean="0">
                <a:solidFill>
                  <a:schemeClr val="tx1"/>
                </a:solidFill>
                <a:latin typeface="+mn-ea"/>
                <a:ea typeface="+mn-ea"/>
              </a:rPr>
              <a:t>accelarationController.x</a:t>
            </a:r>
            <a:r>
              <a:rPr lang="ja-JP" altLang="en-US" sz="1800" dirty="0" err="1" smtClean="0">
                <a:solidFill>
                  <a:schemeClr val="tx1"/>
                </a:solidFill>
                <a:latin typeface="+mn-ea"/>
                <a:ea typeface="+mn-ea"/>
              </a:rPr>
              <a:t>には</a:t>
            </a:r>
            <a:r>
              <a:rPr lang="ja-JP" altLang="en-US" sz="1800" dirty="0" smtClean="0">
                <a:solidFill>
                  <a:schemeClr val="tx1"/>
                </a:solidFill>
                <a:latin typeface="+mn-ea"/>
                <a:ea typeface="+mn-ea"/>
              </a:rPr>
              <a:t>ー１０．０～１０．０までの実数値が格納されているので、</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これを整数に変換して変数</a:t>
            </a:r>
            <a:r>
              <a:rPr lang="en-US" altLang="ja-JP" sz="1800" dirty="0" err="1" smtClean="0">
                <a:solidFill>
                  <a:schemeClr val="tx1"/>
                </a:solidFill>
                <a:latin typeface="+mn-ea"/>
                <a:ea typeface="+mn-ea"/>
              </a:rPr>
              <a:t>accelx</a:t>
            </a:r>
            <a:r>
              <a:rPr lang="ja-JP" altLang="en-US" sz="1800" dirty="0" smtClean="0">
                <a:solidFill>
                  <a:schemeClr val="tx1"/>
                </a:solidFill>
                <a:latin typeface="+mn-ea"/>
                <a:ea typeface="+mn-ea"/>
              </a:rPr>
              <a:t>に代入しておく。</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そしてさきほど「</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」に実装した「</a:t>
            </a:r>
            <a:r>
              <a:rPr lang="en-US" altLang="ja-JP" sz="1800" dirty="0" err="1" smtClean="0">
                <a:solidFill>
                  <a:schemeClr val="tx1"/>
                </a:solidFill>
                <a:latin typeface="+mn-ea"/>
                <a:ea typeface="+mn-ea"/>
              </a:rPr>
              <a:t>setxSpeed</a:t>
            </a:r>
            <a:r>
              <a:rPr lang="ja-JP" altLang="en-US" sz="1800" dirty="0" smtClean="0">
                <a:solidFill>
                  <a:schemeClr val="tx1"/>
                </a:solidFill>
                <a:latin typeface="+mn-ea"/>
                <a:ea typeface="+mn-ea"/>
              </a:rPr>
              <a:t>」を使って</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この値を「</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」の「</a:t>
            </a:r>
            <a:r>
              <a:rPr lang="ja-JP" altLang="en-US" sz="1800" dirty="0" err="1" smtClean="0">
                <a:solidFill>
                  <a:schemeClr val="tx1"/>
                </a:solidFill>
                <a:latin typeface="+mn-ea"/>
                <a:ea typeface="+mn-ea"/>
              </a:rPr>
              <a:t>ｘ</a:t>
            </a:r>
            <a:r>
              <a:rPr lang="en-US" altLang="ja-JP" sz="1800" dirty="0" smtClean="0">
                <a:solidFill>
                  <a:schemeClr val="tx1"/>
                </a:solidFill>
                <a:latin typeface="+mn-ea"/>
                <a:ea typeface="+mn-ea"/>
              </a:rPr>
              <a:t>Speed</a:t>
            </a:r>
            <a:r>
              <a:rPr lang="ja-JP" altLang="en-US" sz="1800" dirty="0" smtClean="0">
                <a:solidFill>
                  <a:schemeClr val="tx1"/>
                </a:solidFill>
                <a:latin typeface="+mn-ea"/>
                <a:ea typeface="+mn-ea"/>
              </a:rPr>
              <a:t>」に代入する。</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ただし、「加速度センサーの符号」と「</a:t>
            </a:r>
            <a:r>
              <a:rPr lang="en-US" altLang="ja-JP" sz="1800" dirty="0" smtClean="0">
                <a:solidFill>
                  <a:schemeClr val="tx1"/>
                </a:solidFill>
                <a:latin typeface="+mn-ea"/>
                <a:ea typeface="+mn-ea"/>
              </a:rPr>
              <a:t>Player</a:t>
            </a:r>
            <a:r>
              <a:rPr lang="ja-JP" altLang="en-US" sz="1800" dirty="0" smtClean="0">
                <a:solidFill>
                  <a:schemeClr val="tx1"/>
                </a:solidFill>
                <a:latin typeface="+mn-ea"/>
                <a:ea typeface="+mn-ea"/>
              </a:rPr>
              <a:t>が住む世界の標軸の符号」は</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異なっているので符号を反転しておこう。</a:t>
            </a:r>
            <a:endParaRPr lang="en-US" altLang="ja-JP" sz="1800" dirty="0" smtClean="0">
              <a:solidFill>
                <a:schemeClr val="tx1"/>
              </a:solidFill>
              <a:latin typeface="+mn-ea"/>
              <a:ea typeface="+mn-ea"/>
            </a:endParaRPr>
          </a:p>
        </p:txBody>
      </p:sp>
      <p:sp>
        <p:nvSpPr>
          <p:cNvPr id="5" name="タイトル 1"/>
          <p:cNvSpPr txBox="1">
            <a:spLocks/>
          </p:cNvSpPr>
          <p:nvPr/>
        </p:nvSpPr>
        <p:spPr bwMode="auto">
          <a:xfrm>
            <a:off x="301625" y="260648"/>
            <a:ext cx="8510588" cy="936104"/>
          </a:xfrm>
          <a:prstGeom prst="rect">
            <a:avLst/>
          </a:prstGeom>
          <a:solidFill>
            <a:srgbClr val="0000FF"/>
          </a:solidFill>
          <a:ln w="9525">
            <a:solidFill>
              <a:srgbClr val="00FFFF"/>
            </a:solidFill>
            <a:miter lim="800000"/>
            <a:headEnd/>
            <a:tailEnd/>
          </a:ln>
          <a:effectLst/>
        </p:spPr>
        <p:txBody>
          <a:bodyPr anchor="ctr"/>
          <a:lstStyle/>
          <a:p>
            <a:pPr algn="ctr" eaLnBrk="0" hangingPunct="0">
              <a:defRPr/>
            </a:pPr>
            <a:r>
              <a:rPr lang="ja-JP" altLang="en-US" sz="3000" kern="0" dirty="0">
                <a:solidFill>
                  <a:srgbClr val="FFFF00"/>
                </a:solidFill>
                <a:effectLst>
                  <a:outerShdw blurRad="38100" dist="38100" dir="2700000" algn="tl">
                    <a:srgbClr val="000000"/>
                  </a:outerShdw>
                </a:effectLst>
                <a:latin typeface="+mj-lt"/>
                <a:ea typeface="+mj-ea"/>
                <a:cs typeface="+mj-cs"/>
              </a:rPr>
              <a:t>（</a:t>
            </a:r>
            <a:r>
              <a:rPr lang="ja-JP" altLang="en-US" sz="3000" kern="0" dirty="0" smtClean="0">
                <a:solidFill>
                  <a:srgbClr val="FFFF00"/>
                </a:solidFill>
                <a:effectLst>
                  <a:outerShdw blurRad="38100" dist="38100" dir="2700000" algn="tl">
                    <a:srgbClr val="000000"/>
                  </a:outerShdw>
                </a:effectLst>
                <a:latin typeface="+mj-lt"/>
                <a:ea typeface="+mj-ea"/>
                <a:cs typeface="+mj-cs"/>
              </a:rPr>
              <a:t>０－２）　準備（加速度センサー入力部分の修正）</a:t>
            </a:r>
            <a:endParaRPr lang="en-US" altLang="ja-JP" sz="3000" kern="0" dirty="0" smtClean="0">
              <a:solidFill>
                <a:srgbClr val="FFFF00"/>
              </a:solidFill>
              <a:effectLst>
                <a:outerShdw blurRad="38100" dist="38100" dir="2700000" algn="tl">
                  <a:srgbClr val="000000"/>
                </a:outerShdw>
              </a:effectLst>
              <a:latin typeface="+mj-lt"/>
              <a:ea typeface="+mj-ea"/>
              <a:cs typeface="+mj-cs"/>
            </a:endParaRPr>
          </a:p>
          <a:p>
            <a:pPr algn="ctr" eaLnBrk="0" hangingPunct="0">
              <a:defRPr/>
            </a:pPr>
            <a:r>
              <a:rPr lang="ja-JP" altLang="en-US" sz="3000" kern="0" dirty="0" smtClean="0">
                <a:solidFill>
                  <a:srgbClr val="FFFF00"/>
                </a:solidFill>
                <a:effectLst>
                  <a:outerShdw blurRad="38100" dist="38100" dir="2700000" algn="tl">
                    <a:srgbClr val="000000"/>
                  </a:outerShdw>
                </a:effectLst>
                <a:latin typeface="+mj-lt"/>
                <a:ea typeface="+mj-ea"/>
                <a:cs typeface="+mj-cs"/>
              </a:rPr>
              <a:t>「</a:t>
            </a:r>
            <a:r>
              <a:rPr lang="en-US" altLang="ja-JP" sz="3000" kern="0" dirty="0" err="1" smtClean="0">
                <a:solidFill>
                  <a:srgbClr val="FFFF00"/>
                </a:solidFill>
                <a:effectLst>
                  <a:outerShdw blurRad="38100" dist="38100" dir="2700000" algn="tl">
                    <a:srgbClr val="000000"/>
                  </a:outerShdw>
                </a:effectLst>
                <a:latin typeface="+mj-lt"/>
                <a:ea typeface="+mj-ea"/>
                <a:cs typeface="+mj-cs"/>
              </a:rPr>
              <a:t>MainActivity.java</a:t>
            </a:r>
            <a:r>
              <a:rPr lang="ja-JP" altLang="en-US" sz="3000" kern="0" dirty="0" smtClean="0">
                <a:solidFill>
                  <a:srgbClr val="FFFF00"/>
                </a:solidFill>
                <a:effectLst>
                  <a:outerShdw blurRad="38100" dist="38100" dir="2700000" algn="tl">
                    <a:srgbClr val="000000"/>
                  </a:outerShdw>
                </a:effectLst>
                <a:latin typeface="+mj-lt"/>
                <a:ea typeface="+mj-ea"/>
                <a:cs typeface="+mj-cs"/>
              </a:rPr>
              <a:t>」</a:t>
            </a:r>
            <a:endParaRPr lang="ja-JP" altLang="en-US" sz="3000" kern="0" dirty="0">
              <a:solidFill>
                <a:srgbClr val="FFFF00"/>
              </a:solidFill>
              <a:effectLst>
                <a:outerShdw blurRad="38100" dist="38100" dir="2700000" algn="tl">
                  <a:srgbClr val="000000"/>
                </a:outerShdw>
              </a:effectLst>
              <a:latin typeface="+mj-lt"/>
              <a:ea typeface="+mj-ea"/>
              <a:cs typeface="+mj-cs"/>
            </a:endParaRPr>
          </a:p>
        </p:txBody>
      </p:sp>
      <p:sp>
        <p:nvSpPr>
          <p:cNvPr id="12" name="正方形/長方形 11"/>
          <p:cNvSpPr/>
          <p:nvPr/>
        </p:nvSpPr>
        <p:spPr bwMode="auto">
          <a:xfrm>
            <a:off x="5300339" y="4293096"/>
            <a:ext cx="2151981" cy="144016"/>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294100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108012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dirty="0" smtClean="0">
                <a:solidFill>
                  <a:schemeClr val="tx1"/>
                </a:solidFill>
                <a:latin typeface="+mn-ea"/>
                <a:ea typeface="+mn-ea"/>
              </a:rPr>
              <a:t>③ 動作確認</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これでアプリを実行してみよう。</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今までよりももっと自由に移動できるようになったのではないだろうか？</a:t>
            </a:r>
            <a:endParaRPr lang="en-US" altLang="ja-JP" sz="1800" dirty="0" smtClean="0">
              <a:solidFill>
                <a:schemeClr val="tx1"/>
              </a:solidFill>
              <a:latin typeface="+mn-ea"/>
              <a:ea typeface="+mn-ea"/>
            </a:endParaRPr>
          </a:p>
          <a:p>
            <a:pPr algn="l"/>
            <a:endParaRPr lang="en-US" altLang="ja-JP" sz="1800" dirty="0">
              <a:solidFill>
                <a:schemeClr val="tx1"/>
              </a:solidFill>
              <a:latin typeface="+mn-ea"/>
              <a:ea typeface="+mn-ea"/>
            </a:endParaRPr>
          </a:p>
        </p:txBody>
      </p:sp>
      <p:sp>
        <p:nvSpPr>
          <p:cNvPr id="5" name="タイトル 1"/>
          <p:cNvSpPr txBox="1">
            <a:spLocks/>
          </p:cNvSpPr>
          <p:nvPr/>
        </p:nvSpPr>
        <p:spPr bwMode="auto">
          <a:xfrm>
            <a:off x="301625" y="260648"/>
            <a:ext cx="8510588" cy="936104"/>
          </a:xfrm>
          <a:prstGeom prst="rect">
            <a:avLst/>
          </a:prstGeom>
          <a:solidFill>
            <a:srgbClr val="0000FF"/>
          </a:solidFill>
          <a:ln w="9525">
            <a:solidFill>
              <a:srgbClr val="00FFFF"/>
            </a:solidFill>
            <a:miter lim="800000"/>
            <a:headEnd/>
            <a:tailEnd/>
          </a:ln>
          <a:effectLst/>
        </p:spPr>
        <p:txBody>
          <a:bodyPr anchor="ctr"/>
          <a:lstStyle/>
          <a:p>
            <a:pPr algn="ctr" eaLnBrk="0" hangingPunct="0">
              <a:defRPr/>
            </a:pPr>
            <a:r>
              <a:rPr lang="ja-JP" altLang="en-US" sz="3000" kern="0" dirty="0">
                <a:solidFill>
                  <a:srgbClr val="FFFF00"/>
                </a:solidFill>
                <a:effectLst>
                  <a:outerShdw blurRad="38100" dist="38100" dir="2700000" algn="tl">
                    <a:srgbClr val="000000"/>
                  </a:outerShdw>
                </a:effectLst>
                <a:latin typeface="+mj-lt"/>
                <a:ea typeface="+mj-ea"/>
                <a:cs typeface="+mj-cs"/>
              </a:rPr>
              <a:t>（</a:t>
            </a:r>
            <a:r>
              <a:rPr lang="ja-JP" altLang="en-US" sz="3000" kern="0" dirty="0" smtClean="0">
                <a:solidFill>
                  <a:srgbClr val="FFFF00"/>
                </a:solidFill>
                <a:effectLst>
                  <a:outerShdw blurRad="38100" dist="38100" dir="2700000" algn="tl">
                    <a:srgbClr val="000000"/>
                  </a:outerShdw>
                </a:effectLst>
                <a:latin typeface="+mj-lt"/>
                <a:ea typeface="+mj-ea"/>
                <a:cs typeface="+mj-cs"/>
              </a:rPr>
              <a:t>０－３）　準備（加速度センサー入力部分の修正）</a:t>
            </a:r>
            <a:endParaRPr lang="en-US" altLang="ja-JP" sz="3000" kern="0" dirty="0" smtClean="0">
              <a:solidFill>
                <a:srgbClr val="FFFF00"/>
              </a:solidFill>
              <a:effectLst>
                <a:outerShdw blurRad="38100" dist="38100" dir="2700000" algn="tl">
                  <a:srgbClr val="000000"/>
                </a:outerShdw>
              </a:effectLst>
              <a:latin typeface="+mj-lt"/>
              <a:ea typeface="+mj-ea"/>
              <a:cs typeface="+mj-cs"/>
            </a:endParaRPr>
          </a:p>
        </p:txBody>
      </p:sp>
    </p:spTree>
    <p:extLst>
      <p:ext uri="{BB962C8B-B14F-4D97-AF65-F5344CB8AC3E}">
        <p14:creationId xmlns:p14="http://schemas.microsoft.com/office/powerpoint/2010/main" val="30605160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クール">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クール">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bwMode="auto">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a:spPr>
      <a:bodyPr/>
      <a:lstStyle>
        <a:defPPr>
          <a:defRPr/>
        </a:defPPr>
      </a:lst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4394</TotalTime>
  <Words>1793</Words>
  <Application>Microsoft Office PowerPoint</Application>
  <PresentationFormat>画面に合わせる (4:3)</PresentationFormat>
  <Paragraphs>434</Paragraphs>
  <Slides>34</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34</vt:i4>
      </vt:variant>
    </vt:vector>
  </HeadingPairs>
  <TitlesOfParts>
    <vt:vector size="43" baseType="lpstr">
      <vt:lpstr>ＭＳ Ｐゴシック</vt:lpstr>
      <vt:lpstr>ＭＳ Ｐ明朝</vt:lpstr>
      <vt:lpstr>Arial</vt:lpstr>
      <vt:lpstr>Calibri</vt:lpstr>
      <vt:lpstr>Garamond</vt:lpstr>
      <vt:lpstr>Georgia</vt:lpstr>
      <vt:lpstr>Wingdings</vt:lpstr>
      <vt:lpstr>Wingdings 2</vt:lpstr>
      <vt:lpstr>クール</vt:lpstr>
      <vt:lpstr>Ｊａｖａ</vt:lpstr>
      <vt:lpstr>何のためにソフトウェアを作るのか？</vt:lpstr>
      <vt:lpstr>Model---View---Controllerパターン</vt:lpstr>
      <vt:lpstr>オブジェクト指向によるソフトウェア</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１．足場（Platform）でジャンプ！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２．落下している時だけ足場（Platform）でジャンプ！</vt:lpstr>
      <vt:lpstr>PowerPoint プレゼンテーション</vt:lpstr>
      <vt:lpstr>PowerPoint プレゼンテーション</vt:lpstr>
      <vt:lpstr>PowerPoint プレゼンテーション</vt:lpstr>
    </vt:vector>
  </TitlesOfParts>
  <Company>長岡技術科学大学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Ｊａｖａ練習問題 （第２章、第３章）</dc:title>
  <dc:creator>吉田富美男</dc:creator>
  <cp:lastModifiedBy>administrator</cp:lastModifiedBy>
  <cp:revision>404</cp:revision>
  <dcterms:created xsi:type="dcterms:W3CDTF">2005-04-17T07:16:32Z</dcterms:created>
  <dcterms:modified xsi:type="dcterms:W3CDTF">2019-06-05T11:37:56Z</dcterms:modified>
</cp:coreProperties>
</file>