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7" r:id="rId2"/>
    <p:sldId id="285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6" r:id="rId13"/>
    <p:sldId id="273" r:id="rId14"/>
    <p:sldId id="284" r:id="rId15"/>
    <p:sldId id="274" r:id="rId16"/>
    <p:sldId id="275" r:id="rId17"/>
    <p:sldId id="276" r:id="rId18"/>
    <p:sldId id="277" r:id="rId19"/>
    <p:sldId id="278" r:id="rId20"/>
    <p:sldId id="268" r:id="rId21"/>
    <p:sldId id="279" r:id="rId22"/>
    <p:sldId id="280" r:id="rId23"/>
    <p:sldId id="281" r:id="rId24"/>
    <p:sldId id="283" r:id="rId25"/>
    <p:sldId id="282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23" autoAdjust="0"/>
  </p:normalViewPr>
  <p:slideViewPr>
    <p:cSldViewPr>
      <p:cViewPr>
        <p:scale>
          <a:sx n="90" d="100"/>
          <a:sy n="90" d="100"/>
        </p:scale>
        <p:origin x="-224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2019/4/2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3768" y="5603783"/>
            <a:ext cx="392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情報・経営システム工学専攻</a:t>
            </a:r>
            <a:endParaRPr kumimoji="1"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秋元　頼孝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683568" y="220486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83568" y="508518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779912" y="1681644"/>
            <a:ext cx="4807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オブジェクト指向プログラミング</a:t>
            </a:r>
            <a:endParaRPr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486935" y="2771820"/>
            <a:ext cx="3866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2800" dirty="0"/>
              <a:t>プログラミングの基礎</a:t>
            </a:r>
            <a:r>
              <a:rPr lang="en-US" altLang="ja-JP" sz="2800" dirty="0" smtClean="0"/>
              <a:t>(3)</a:t>
            </a:r>
            <a:endParaRPr lang="en-US" altLang="ja-JP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3347864" y="3508052"/>
            <a:ext cx="25779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配列、関数</a:t>
            </a:r>
            <a:endParaRPr lang="ja-JP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10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23949" y="960646"/>
            <a:ext cx="8686800" cy="723536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複数のデータの値を、決められた順に並べ替える操作を「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ソート</a:t>
            </a:r>
            <a:r>
              <a:rPr kumimoji="1" lang="ja-JP" altLang="en-US" dirty="0" smtClean="0"/>
              <a:t>」といいます。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配列変数と繰り返し処理で、ソートのプログラムを効率的に書けます。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配列の活用例：データのソート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1964968"/>
            <a:ext cx="6726128" cy="489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600" dirty="0"/>
              <a:t>public class sortTest01 {</a:t>
            </a:r>
          </a:p>
          <a:p>
            <a:r>
              <a:rPr lang="en-US" altLang="ja-JP" sz="1600" dirty="0" smtClean="0"/>
              <a:t>    public </a:t>
            </a:r>
            <a:r>
              <a:rPr lang="en-US" altLang="ja-JP" sz="1600" dirty="0"/>
              <a:t>static void main(String[] </a:t>
            </a:r>
            <a:r>
              <a:rPr lang="en-US" altLang="ja-JP" sz="1600" dirty="0" err="1"/>
              <a:t>args</a:t>
            </a:r>
            <a:r>
              <a:rPr lang="en-US" altLang="ja-JP" sz="1600" dirty="0"/>
              <a:t>) {</a:t>
            </a:r>
          </a:p>
          <a:p>
            <a:r>
              <a:rPr lang="en-US" altLang="ja-JP" sz="1600" dirty="0" smtClean="0"/>
              <a:t>        </a:t>
            </a:r>
            <a:r>
              <a:rPr lang="en-US" altLang="ja-JP" sz="1600" dirty="0" err="1" smtClean="0"/>
              <a:t>int</a:t>
            </a:r>
            <a:r>
              <a:rPr lang="en-US" altLang="ja-JP" sz="1600" dirty="0"/>
              <a:t>[] test = {80,60,22,50,75};</a:t>
            </a:r>
          </a:p>
          <a:p>
            <a:r>
              <a:rPr lang="en-US" altLang="ja-JP" sz="1600" dirty="0" smtClean="0"/>
              <a:t>        </a:t>
            </a:r>
          </a:p>
          <a:p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      for(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</a:rPr>
              <a:t>s=0 ; s&lt;test.length-1 ; s++ ){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    for(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</a:rPr>
              <a:t>t=s+1 ; t&lt;</a:t>
            </a:r>
            <a:r>
              <a:rPr lang="en-US" altLang="ja-JP" sz="1600" b="1" dirty="0" err="1">
                <a:solidFill>
                  <a:srgbClr val="FF0000"/>
                </a:solidFill>
              </a:rPr>
              <a:t>test.length</a:t>
            </a:r>
            <a:r>
              <a:rPr lang="en-US" altLang="ja-JP" sz="1600" b="1" dirty="0">
                <a:solidFill>
                  <a:srgbClr val="FF0000"/>
                </a:solidFill>
              </a:rPr>
              <a:t> ; t++ ){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        if</a:t>
            </a:r>
            <a:r>
              <a:rPr lang="en-US" altLang="ja-JP" sz="1600" b="1" dirty="0">
                <a:solidFill>
                  <a:srgbClr val="FF0000"/>
                </a:solidFill>
              </a:rPr>
              <a:t>( test[t] &gt; test[s] ){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</a:rPr>
              <a:t>tmp</a:t>
            </a:r>
            <a:r>
              <a:rPr lang="en-US" altLang="ja-JP" sz="1600" b="1" dirty="0">
                <a:solidFill>
                  <a:srgbClr val="FF0000"/>
                </a:solidFill>
              </a:rPr>
              <a:t> = test[t];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            test[t</a:t>
            </a:r>
            <a:r>
              <a:rPr lang="en-US" altLang="ja-JP" sz="1600" b="1" dirty="0">
                <a:solidFill>
                  <a:srgbClr val="FF0000"/>
                </a:solidFill>
              </a:rPr>
              <a:t>] = test[s];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            test[s</a:t>
            </a:r>
            <a:r>
              <a:rPr lang="en-US" altLang="ja-JP" sz="1600" b="1" dirty="0">
                <a:solidFill>
                  <a:srgbClr val="FF0000"/>
                </a:solidFill>
              </a:rPr>
              <a:t>] = </a:t>
            </a:r>
            <a:r>
              <a:rPr lang="en-US" altLang="ja-JP" sz="1600" b="1" dirty="0" err="1">
                <a:solidFill>
                  <a:srgbClr val="FF0000"/>
                </a:solidFill>
              </a:rPr>
              <a:t>tmp</a:t>
            </a:r>
            <a:r>
              <a:rPr lang="en-US" altLang="ja-JP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        }</a:t>
            </a:r>
          </a:p>
          <a:p>
            <a:r>
              <a:rPr lang="ja-JP" altLang="en-US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           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//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</a:rPr>
              <a:t>"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s=</a:t>
            </a:r>
            <a:r>
              <a:rPr lang="en-US" altLang="ja-JP" sz="1600" dirty="0">
                <a:solidFill>
                  <a:srgbClr val="FF0000"/>
                </a:solidFill>
              </a:rPr>
              <a:t> "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+ s + </a:t>
            </a:r>
            <a:r>
              <a:rPr lang="en-US" altLang="ja-JP" sz="1600" dirty="0">
                <a:solidFill>
                  <a:srgbClr val="FF0000"/>
                </a:solidFill>
              </a:rPr>
              <a:t>"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t=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"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 + t ); 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        }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en-US" altLang="ja-JP" sz="800" dirty="0" smtClean="0"/>
              <a:t>        </a:t>
            </a:r>
          </a:p>
          <a:p>
            <a:r>
              <a:rPr lang="en-US" altLang="ja-JP" sz="1600" dirty="0" smtClean="0"/>
              <a:t>        for</a:t>
            </a:r>
            <a:r>
              <a:rPr lang="en-US" altLang="ja-JP" sz="1600" dirty="0"/>
              <a:t>( 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 = 0 ;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 &lt; </a:t>
            </a:r>
            <a:r>
              <a:rPr lang="en-US" altLang="ja-JP" sz="1600" dirty="0" err="1" smtClean="0"/>
              <a:t>test.length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;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++ ) {</a:t>
            </a:r>
          </a:p>
          <a:p>
            <a:r>
              <a:rPr lang="en-US" altLang="ja-JP" sz="1600" dirty="0" smtClean="0"/>
              <a:t>            </a:t>
            </a:r>
            <a:r>
              <a:rPr lang="en-US" altLang="ja-JP" sz="1600" dirty="0" err="1" smtClean="0"/>
              <a:t>System.out.println</a:t>
            </a:r>
            <a:r>
              <a:rPr lang="en-US" altLang="ja-JP" sz="1600" dirty="0"/>
              <a:t>( (i+1) + "</a:t>
            </a:r>
            <a:r>
              <a:rPr lang="ja-JP" altLang="en-US" sz="1600" dirty="0" smtClean="0"/>
              <a:t>位は</a:t>
            </a:r>
            <a:r>
              <a:rPr lang="en-US" altLang="ja-JP" sz="1600" dirty="0"/>
              <a:t>"+test[</a:t>
            </a:r>
            <a:r>
              <a:rPr lang="en-US" altLang="ja-JP" sz="1600" dirty="0" err="1"/>
              <a:t>i</a:t>
            </a:r>
            <a:r>
              <a:rPr lang="en-US" altLang="ja-JP" sz="1600" dirty="0"/>
              <a:t>] +"</a:t>
            </a:r>
            <a:r>
              <a:rPr lang="ja-JP" altLang="en-US" sz="1600" dirty="0"/>
              <a:t>点です。</a:t>
            </a:r>
            <a:r>
              <a:rPr lang="en-US" altLang="ja-JP" sz="1600" dirty="0"/>
              <a:t>");</a:t>
            </a:r>
          </a:p>
          <a:p>
            <a:r>
              <a:rPr lang="en-US" altLang="ja-JP" sz="1600" dirty="0" smtClean="0"/>
              <a:t>        }</a:t>
            </a:r>
            <a:endParaRPr lang="en-US" altLang="ja-JP" sz="1600" dirty="0"/>
          </a:p>
          <a:p>
            <a:r>
              <a:rPr lang="en-US" altLang="ja-JP" sz="1600" dirty="0" smtClean="0"/>
              <a:t>    }</a:t>
            </a:r>
            <a:endParaRPr lang="en-US" altLang="ja-JP" sz="1600" dirty="0"/>
          </a:p>
          <a:p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827584" y="2888883"/>
            <a:ext cx="4248472" cy="2520280"/>
          </a:xfrm>
          <a:prstGeom prst="roundRect">
            <a:avLst>
              <a:gd name="adj" fmla="val 9132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37544" y="3248922"/>
            <a:ext cx="4320480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自分</a:t>
            </a:r>
            <a:r>
              <a:rPr kumimoji="1" lang="en-US" altLang="ja-JP" sz="1600" dirty="0" smtClean="0"/>
              <a:t>(test[s])</a:t>
            </a:r>
            <a:r>
              <a:rPr kumimoji="1" lang="ja-JP" altLang="en-US" sz="1600" dirty="0" smtClean="0"/>
              <a:t>と、</a:t>
            </a:r>
            <a:r>
              <a:rPr lang="ja-JP" altLang="en-US" sz="1600" dirty="0" smtClean="0"/>
              <a:t>他の配列要素</a:t>
            </a:r>
            <a:r>
              <a:rPr lang="en-US" altLang="ja-JP" sz="1600" dirty="0" smtClean="0"/>
              <a:t>(test[t])</a:t>
            </a:r>
            <a:r>
              <a:rPr lang="ja-JP" altLang="en-US" sz="1600" dirty="0" smtClean="0"/>
              <a:t>を順に</a:t>
            </a:r>
            <a:r>
              <a:rPr kumimoji="1" lang="ja-JP" altLang="en-US" sz="1600" dirty="0" smtClean="0"/>
              <a:t>比べて見て、相手の値が自分の値より大きな値だったら、自分と相手の値を</a:t>
            </a:r>
            <a:r>
              <a:rPr lang="ja-JP" altLang="en-US" sz="1600" dirty="0" smtClean="0"/>
              <a:t>交換する。</a:t>
            </a:r>
            <a:endParaRPr lang="en-US" altLang="ja-JP" sz="1600" dirty="0" smtClean="0"/>
          </a:p>
          <a:p>
            <a:r>
              <a:rPr kumimoji="1" lang="ja-JP" altLang="en-US" sz="1600" dirty="0"/>
              <a:t>と</a:t>
            </a:r>
            <a:r>
              <a:rPr kumimoji="1" lang="ja-JP" altLang="en-US" sz="1600" dirty="0" smtClean="0"/>
              <a:t>いう操作を、配列の</a:t>
            </a:r>
            <a:r>
              <a:rPr kumimoji="1" lang="en-US" altLang="ja-JP" sz="1600" dirty="0" smtClean="0"/>
              <a:t>0</a:t>
            </a:r>
            <a:r>
              <a:rPr kumimoji="1" lang="ja-JP" altLang="en-US" sz="1600" dirty="0" smtClean="0"/>
              <a:t>番から最後まで繰り返しています。</a:t>
            </a:r>
            <a:endParaRPr kumimoji="1" lang="en-US" altLang="ja-JP" sz="1600" dirty="0" smtClean="0"/>
          </a:p>
        </p:txBody>
      </p:sp>
      <p:sp>
        <p:nvSpPr>
          <p:cNvPr id="9" name="右矢印 8"/>
          <p:cNvSpPr/>
          <p:nvPr/>
        </p:nvSpPr>
        <p:spPr>
          <a:xfrm rot="16200000" flipH="1">
            <a:off x="5878480" y="2084735"/>
            <a:ext cx="556845" cy="25115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66345" y="2281461"/>
            <a:ext cx="37224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ソートの書きかたには複数あります。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592739"/>
            <a:ext cx="628852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配列内の数値を、大</a:t>
            </a:r>
            <a:r>
              <a:rPr kumimoji="1" lang="ja-JP" altLang="en-US" dirty="0" smtClean="0"/>
              <a:t>きい順にソートする</a:t>
            </a:r>
            <a:r>
              <a:rPr lang="ja-JP" altLang="en-US" dirty="0" smtClean="0"/>
              <a:t>プログラムの１例です。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27057" y="4927351"/>
            <a:ext cx="340172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↑ </a:t>
            </a:r>
            <a:r>
              <a:rPr lang="en-US" altLang="ja-JP" dirty="0" smtClean="0"/>
              <a:t>s, t</a:t>
            </a:r>
            <a:r>
              <a:rPr lang="ja-JP" altLang="en-US" dirty="0" smtClean="0"/>
              <a:t>の動きが分からない人は、表示</a:t>
            </a:r>
            <a:r>
              <a:rPr kumimoji="1" lang="ja-JP" altLang="en-US" dirty="0" smtClean="0"/>
              <a:t>させてみてください。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232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9857" y="620688"/>
            <a:ext cx="8229600" cy="93610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2000" dirty="0" smtClean="0"/>
              <a:t>パラメータの要素数（次元）が２以上の配列変数を宣言して利用できます。</a:t>
            </a:r>
            <a:endParaRPr lang="en-US" altLang="ja-JP" sz="2000" dirty="0" smtClean="0"/>
          </a:p>
          <a:p>
            <a:r>
              <a:rPr lang="ja-JP" altLang="en-US" sz="2000" dirty="0" smtClean="0"/>
              <a:t>２次元の場合、２つの添え字で指定される配列要素に、それぞれ１つずつ値を記録します。</a:t>
            </a:r>
            <a:endParaRPr lang="en-US" altLang="ja-JP" sz="20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多次元配列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3568" y="1533813"/>
            <a:ext cx="8040984" cy="5355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[][] </a:t>
            </a:r>
            <a:r>
              <a:rPr lang="en-US" altLang="ja-JP" b="1" dirty="0">
                <a:solidFill>
                  <a:srgbClr val="FF0000"/>
                </a:solidFill>
              </a:rPr>
              <a:t>test = </a:t>
            </a:r>
            <a:r>
              <a:rPr lang="en-US" altLang="ja-JP" b="1" dirty="0" smtClean="0">
                <a:solidFill>
                  <a:srgbClr val="FF0000"/>
                </a:solidFill>
              </a:rPr>
              <a:t>new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[3][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en-US" altLang="ja-JP" b="1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altLang="ja-JP" dirty="0" smtClean="0"/>
              <a:t>test[0][0]=80;</a:t>
            </a:r>
          </a:p>
          <a:p>
            <a:r>
              <a:rPr lang="en-US" altLang="ja-JP" dirty="0"/>
              <a:t>test[0</a:t>
            </a:r>
            <a:r>
              <a:rPr lang="en-US" altLang="ja-JP" dirty="0" smtClean="0"/>
              <a:t>][1]=60;</a:t>
            </a:r>
            <a:endParaRPr lang="en-US" altLang="ja-JP" dirty="0"/>
          </a:p>
          <a:p>
            <a:r>
              <a:rPr lang="en-US" altLang="ja-JP" dirty="0"/>
              <a:t>test[0</a:t>
            </a:r>
            <a:r>
              <a:rPr lang="en-US" altLang="ja-JP" dirty="0" smtClean="0"/>
              <a:t>][2]=22;</a:t>
            </a:r>
            <a:endParaRPr lang="en-US" altLang="ja-JP" dirty="0"/>
          </a:p>
          <a:p>
            <a:r>
              <a:rPr lang="en-US" altLang="ja-JP" dirty="0"/>
              <a:t>test[0</a:t>
            </a:r>
            <a:r>
              <a:rPr lang="en-US" altLang="ja-JP" dirty="0" smtClean="0"/>
              <a:t>][3]=50;</a:t>
            </a:r>
            <a:endParaRPr lang="en-US" altLang="ja-JP" dirty="0"/>
          </a:p>
          <a:p>
            <a:r>
              <a:rPr lang="en-US" altLang="ja-JP" dirty="0" smtClean="0"/>
              <a:t>test[1][0]=75;</a:t>
            </a:r>
            <a:endParaRPr lang="en-US" altLang="ja-JP" dirty="0"/>
          </a:p>
          <a:p>
            <a:r>
              <a:rPr lang="en-US" altLang="ja-JP" dirty="0" smtClean="0"/>
              <a:t>test[1][</a:t>
            </a:r>
            <a:r>
              <a:rPr lang="en-US" altLang="ja-JP" dirty="0"/>
              <a:t>1</a:t>
            </a:r>
            <a:r>
              <a:rPr lang="en-US" altLang="ja-JP" dirty="0" smtClean="0"/>
              <a:t>]=90;</a:t>
            </a:r>
            <a:endParaRPr lang="en-US" altLang="ja-JP" dirty="0"/>
          </a:p>
          <a:p>
            <a:r>
              <a:rPr lang="en-US" altLang="ja-JP" dirty="0" smtClean="0"/>
              <a:t>test[1][</a:t>
            </a:r>
            <a:r>
              <a:rPr lang="en-US" altLang="ja-JP" dirty="0"/>
              <a:t>2</a:t>
            </a:r>
            <a:r>
              <a:rPr lang="en-US" altLang="ja-JP" dirty="0" smtClean="0"/>
              <a:t>]=55;</a:t>
            </a:r>
            <a:endParaRPr lang="en-US" altLang="ja-JP" dirty="0"/>
          </a:p>
          <a:p>
            <a:r>
              <a:rPr lang="en-US" altLang="ja-JP" dirty="0" smtClean="0"/>
              <a:t>test[1][</a:t>
            </a:r>
            <a:r>
              <a:rPr lang="en-US" altLang="ja-JP" dirty="0"/>
              <a:t>3</a:t>
            </a:r>
            <a:r>
              <a:rPr lang="en-US" altLang="ja-JP" dirty="0" smtClean="0"/>
              <a:t>]=68;</a:t>
            </a:r>
            <a:endParaRPr lang="en-US" altLang="ja-JP" dirty="0"/>
          </a:p>
          <a:p>
            <a:r>
              <a:rPr lang="en-US" altLang="ja-JP" dirty="0" smtClean="0"/>
              <a:t>test[2][</a:t>
            </a:r>
            <a:r>
              <a:rPr lang="en-US" altLang="ja-JP" dirty="0"/>
              <a:t>0</a:t>
            </a:r>
            <a:r>
              <a:rPr lang="en-US" altLang="ja-JP" dirty="0" smtClean="0"/>
              <a:t>]=72;</a:t>
            </a:r>
            <a:endParaRPr lang="en-US" altLang="ja-JP" dirty="0"/>
          </a:p>
          <a:p>
            <a:r>
              <a:rPr lang="en-US" altLang="ja-JP" dirty="0" smtClean="0"/>
              <a:t>test[2][</a:t>
            </a:r>
            <a:r>
              <a:rPr lang="en-US" altLang="ja-JP" dirty="0"/>
              <a:t>1</a:t>
            </a:r>
            <a:r>
              <a:rPr lang="en-US" altLang="ja-JP" dirty="0" smtClean="0"/>
              <a:t>]=58;</a:t>
            </a:r>
          </a:p>
          <a:p>
            <a:r>
              <a:rPr lang="en-US" altLang="ja-JP" dirty="0" smtClean="0"/>
              <a:t>test[2][2]=65;</a:t>
            </a:r>
            <a:endParaRPr lang="en-US" altLang="ja-JP" dirty="0"/>
          </a:p>
          <a:p>
            <a:r>
              <a:rPr lang="en-US" altLang="ja-JP" dirty="0" smtClean="0"/>
              <a:t>test[2][3]=78;</a:t>
            </a:r>
          </a:p>
          <a:p>
            <a:endParaRPr lang="en-US" altLang="ja-JP" dirty="0"/>
          </a:p>
          <a:p>
            <a:r>
              <a:rPr lang="en-US" altLang="ja-JP" dirty="0" smtClean="0"/>
              <a:t>for(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b="1" dirty="0" smtClean="0">
                <a:solidFill>
                  <a:srgbClr val="FF0000"/>
                </a:solidFill>
              </a:rPr>
              <a:t>test[0].length</a:t>
            </a:r>
            <a:r>
              <a:rPr lang="en-US" altLang="ja-JP" dirty="0" smtClean="0"/>
              <a:t>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 ) {</a:t>
            </a:r>
            <a:endParaRPr lang="en-US" altLang="ja-JP" dirty="0"/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 (i+1) + </a:t>
            </a:r>
            <a:r>
              <a:rPr lang="en-US" altLang="ja-JP" dirty="0"/>
              <a:t>"</a:t>
            </a:r>
            <a:r>
              <a:rPr lang="ja-JP" altLang="en-US" dirty="0" smtClean="0"/>
              <a:t>番さんの国語は</a:t>
            </a:r>
            <a:r>
              <a:rPr lang="en-US" altLang="ja-JP" dirty="0"/>
              <a:t>" +</a:t>
            </a:r>
            <a:r>
              <a:rPr lang="en-US" altLang="ja-JP" dirty="0" smtClean="0">
                <a:solidFill>
                  <a:schemeClr val="tx1"/>
                </a:solidFill>
              </a:rPr>
              <a:t>test[0][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] </a:t>
            </a:r>
            <a:r>
              <a:rPr lang="en-US" altLang="ja-JP" dirty="0"/>
              <a:t>+ "</a:t>
            </a:r>
            <a:r>
              <a:rPr lang="ja-JP" altLang="en-US" dirty="0" smtClean="0"/>
              <a:t>点</a:t>
            </a:r>
            <a:r>
              <a:rPr lang="ja-JP" altLang="en-US" dirty="0"/>
              <a:t>です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>");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System.out.println</a:t>
            </a:r>
            <a:r>
              <a:rPr lang="en-US" altLang="ja-JP" dirty="0"/>
              <a:t>( (i+1) + "</a:t>
            </a:r>
            <a:r>
              <a:rPr lang="ja-JP" altLang="en-US" dirty="0" smtClean="0"/>
              <a:t>番さんの算数は</a:t>
            </a:r>
            <a:r>
              <a:rPr lang="en-US" altLang="ja-JP" dirty="0"/>
              <a:t>" +</a:t>
            </a:r>
            <a:r>
              <a:rPr lang="en-US" altLang="ja-JP" dirty="0" smtClean="0">
                <a:solidFill>
                  <a:schemeClr val="tx1"/>
                </a:solidFill>
              </a:rPr>
              <a:t>test[1][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] </a:t>
            </a:r>
            <a:r>
              <a:rPr lang="en-US" altLang="ja-JP" dirty="0"/>
              <a:t>+ "</a:t>
            </a:r>
            <a:r>
              <a:rPr lang="ja-JP" altLang="en-US" dirty="0" smtClean="0"/>
              <a:t>点</a:t>
            </a:r>
            <a:r>
              <a:rPr lang="ja-JP" altLang="en-US" dirty="0"/>
              <a:t>です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>");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System.out.println</a:t>
            </a:r>
            <a:r>
              <a:rPr lang="en-US" altLang="ja-JP" dirty="0"/>
              <a:t>( (i+1) + "</a:t>
            </a:r>
            <a:r>
              <a:rPr lang="ja-JP" altLang="en-US" dirty="0" smtClean="0"/>
              <a:t>番</a:t>
            </a:r>
            <a:r>
              <a:rPr lang="ja-JP" altLang="en-US" dirty="0"/>
              <a:t>さん</a:t>
            </a:r>
            <a:r>
              <a:rPr lang="ja-JP" altLang="en-US" dirty="0" smtClean="0"/>
              <a:t>の</a:t>
            </a:r>
            <a:r>
              <a:rPr lang="ja-JP" altLang="en-US" dirty="0"/>
              <a:t>英語</a:t>
            </a:r>
            <a:r>
              <a:rPr lang="ja-JP" altLang="en-US" dirty="0" smtClean="0"/>
              <a:t>は</a:t>
            </a:r>
            <a:r>
              <a:rPr lang="en-US" altLang="ja-JP" dirty="0"/>
              <a:t>" +</a:t>
            </a:r>
            <a:r>
              <a:rPr lang="en-US" altLang="ja-JP" dirty="0" smtClean="0">
                <a:solidFill>
                  <a:schemeClr val="tx1"/>
                </a:solidFill>
              </a:rPr>
              <a:t>test[2][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] </a:t>
            </a:r>
            <a:r>
              <a:rPr lang="en-US" altLang="ja-JP" dirty="0"/>
              <a:t>+ "</a:t>
            </a:r>
            <a:r>
              <a:rPr lang="ja-JP" altLang="en-US" dirty="0"/>
              <a:t>点です。</a:t>
            </a:r>
            <a:r>
              <a:rPr lang="en-US" altLang="ja-JP" dirty="0"/>
              <a:t>");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9832" y="3749804"/>
            <a:ext cx="517000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[][] test ={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{80,60,22,50},{</a:t>
            </a:r>
            <a:r>
              <a:rPr lang="en-US" altLang="ja-JP" dirty="0"/>
              <a:t>75,90,55,68} </a:t>
            </a:r>
            <a:r>
              <a:rPr lang="en-US" altLang="ja-JP" dirty="0" smtClean="0"/>
              <a:t>,{72,58,65,78</a:t>
            </a:r>
            <a:r>
              <a:rPr lang="en-US" altLang="ja-JP" dirty="0"/>
              <a:t>}</a:t>
            </a:r>
          </a:p>
          <a:p>
            <a:r>
              <a:rPr kumimoji="1" lang="en-US" altLang="ja-JP" dirty="0" smtClean="0"/>
              <a:t>};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83568" y="1836512"/>
            <a:ext cx="1800200" cy="3406506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1384" y="3380472"/>
            <a:ext cx="24416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下のようにも書けます。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flipH="1">
            <a:off x="2534539" y="3439558"/>
            <a:ext cx="556845" cy="25115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51920" y="1533813"/>
            <a:ext cx="363589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次元以上の多次元配列や、配列長が各次元で異なる配列も</a:t>
            </a:r>
            <a:r>
              <a:rPr lang="ja-JP" altLang="en-US" dirty="0" smtClean="0"/>
              <a:t>利用</a:t>
            </a:r>
            <a:r>
              <a:rPr lang="ja-JP" altLang="en-US" dirty="0"/>
              <a:t>できます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724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83568" y="220486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83568" y="4077072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793454" y="2852936"/>
            <a:ext cx="133882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関数</a:t>
            </a:r>
            <a:endParaRPr kumimoji="1" lang="ja-JP" alt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510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349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制御構文の１つに、「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サブルーチン呼び出し</a:t>
            </a:r>
            <a:r>
              <a:rPr kumimoji="1" lang="ja-JP" altLang="en-US" dirty="0" smtClean="0"/>
              <a:t>」があります。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サブルーチン</a:t>
            </a:r>
            <a:endParaRPr kumimoji="1" lang="ja-JP" altLang="en-US" dirty="0"/>
          </a:p>
        </p:txBody>
      </p:sp>
      <p:sp>
        <p:nvSpPr>
          <p:cNvPr id="6" name="縦巻き 5"/>
          <p:cNvSpPr/>
          <p:nvPr/>
        </p:nvSpPr>
        <p:spPr>
          <a:xfrm>
            <a:off x="779948" y="2574719"/>
            <a:ext cx="3720044" cy="2024277"/>
          </a:xfrm>
          <a:prstGeom prst="verticalScroll">
            <a:avLst>
              <a:gd name="adj" fmla="val 158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24605" y="3576242"/>
            <a:ext cx="34083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サブルーチン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にジャンプ</a:t>
            </a:r>
            <a:r>
              <a:rPr lang="ja-JP" altLang="en-US" dirty="0" smtClean="0"/>
              <a:t>します。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1988840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⑤サブルーチン呼び出し：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メインプログラム以外に書かれた文を実行する。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1748" y="2935228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</a:t>
            </a:r>
            <a:r>
              <a:rPr lang="en-US" altLang="ja-JP" dirty="0" smtClean="0"/>
              <a:t>a;</a:t>
            </a:r>
          </a:p>
          <a:p>
            <a:r>
              <a:rPr kumimoji="1" lang="ja-JP" altLang="en-US" dirty="0" smtClean="0"/>
              <a:t>文</a:t>
            </a:r>
            <a:r>
              <a:rPr kumimoji="1" lang="en-US" altLang="ja-JP" dirty="0" smtClean="0"/>
              <a:t>b;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88024" y="4744059"/>
            <a:ext cx="416492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サブルーチン</a:t>
            </a:r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r>
              <a:rPr lang="ja-JP" altLang="en-US" dirty="0" smtClean="0">
                <a:solidFill>
                  <a:schemeClr val="tx1"/>
                </a:solidFill>
              </a:rPr>
              <a:t>の最後まで実行が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終了したら、メインプログラムに戻ります。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1" name="縦巻き 10"/>
          <p:cNvSpPr/>
          <p:nvPr/>
        </p:nvSpPr>
        <p:spPr>
          <a:xfrm>
            <a:off x="744642" y="4773679"/>
            <a:ext cx="3755350" cy="1352901"/>
          </a:xfrm>
          <a:prstGeom prst="verticalScroll">
            <a:avLst>
              <a:gd name="adj" fmla="val 220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61748" y="5147126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</a:t>
            </a:r>
            <a:r>
              <a:rPr lang="en-US" altLang="ja-JP" dirty="0" smtClean="0"/>
              <a:t>x;</a:t>
            </a:r>
          </a:p>
          <a:p>
            <a:r>
              <a:rPr kumimoji="1" lang="ja-JP" altLang="en-US" dirty="0" smtClean="0"/>
              <a:t>文</a:t>
            </a:r>
            <a:r>
              <a:rPr kumimoji="1" lang="en-US" altLang="ja-JP" dirty="0" smtClean="0"/>
              <a:t>y;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z;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61748" y="3970068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</a:t>
            </a:r>
            <a:r>
              <a:rPr lang="en-US" altLang="ja-JP" dirty="0" smtClean="0"/>
              <a:t>d;</a:t>
            </a:r>
          </a:p>
          <a:p>
            <a:r>
              <a:rPr kumimoji="1" lang="ja-JP" altLang="en-US" dirty="0" smtClean="0"/>
              <a:t>文</a:t>
            </a:r>
            <a:r>
              <a:rPr kumimoji="1" lang="en-US" altLang="ja-JP" dirty="0" smtClean="0"/>
              <a:t>e;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47664" y="2553155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メインプログラム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78762" y="4687294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サブルーチン</a:t>
            </a:r>
            <a:r>
              <a:rPr lang="en-US" altLang="ja-JP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左カーブ矢印 16"/>
          <p:cNvSpPr/>
          <p:nvPr/>
        </p:nvSpPr>
        <p:spPr>
          <a:xfrm flipH="1">
            <a:off x="649326" y="3690442"/>
            <a:ext cx="538297" cy="1382993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左カーブ矢印 17"/>
          <p:cNvSpPr/>
          <p:nvPr/>
        </p:nvSpPr>
        <p:spPr>
          <a:xfrm flipV="1">
            <a:off x="4037581" y="3970068"/>
            <a:ext cx="606427" cy="210038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187623" y="3576242"/>
            <a:ext cx="2906415" cy="374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サブルーチン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を実行！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53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290780"/>
            <a:ext cx="8229600" cy="554046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「サブルーチン」は、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同じフローを何度も実行</a:t>
            </a:r>
            <a:r>
              <a:rPr kumimoji="1" lang="ja-JP" altLang="en-US" sz="2000" dirty="0" smtClean="0"/>
              <a:t>したい場合に、効果を発揮します。</a:t>
            </a:r>
            <a:endParaRPr kumimoji="1" lang="ja-JP" altLang="en-US" sz="20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サブルーチンの利点（１）</a:t>
            </a:r>
            <a:endParaRPr kumimoji="1" lang="ja-JP" altLang="en-US" dirty="0"/>
          </a:p>
        </p:txBody>
      </p:sp>
      <p:sp>
        <p:nvSpPr>
          <p:cNvPr id="6" name="縦巻き 5"/>
          <p:cNvSpPr/>
          <p:nvPr/>
        </p:nvSpPr>
        <p:spPr>
          <a:xfrm>
            <a:off x="779948" y="1988840"/>
            <a:ext cx="3720044" cy="3313241"/>
          </a:xfrm>
          <a:prstGeom prst="verticalScroll">
            <a:avLst>
              <a:gd name="adj" fmla="val 107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1748" y="249289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</a:t>
            </a:r>
            <a:r>
              <a:rPr lang="en-US" altLang="ja-JP" dirty="0" smtClean="0"/>
              <a:t>a;</a:t>
            </a:r>
          </a:p>
          <a:p>
            <a:r>
              <a:rPr kumimoji="1" lang="ja-JP" altLang="en-US" dirty="0" smtClean="0"/>
              <a:t>文</a:t>
            </a:r>
            <a:r>
              <a:rPr kumimoji="1" lang="en-US" altLang="ja-JP" dirty="0" smtClean="0"/>
              <a:t>b;</a:t>
            </a:r>
            <a:endParaRPr kumimoji="1" lang="ja-JP" altLang="en-US" dirty="0"/>
          </a:p>
        </p:txBody>
      </p:sp>
      <p:sp>
        <p:nvSpPr>
          <p:cNvPr id="11" name="縦巻き 10"/>
          <p:cNvSpPr/>
          <p:nvPr/>
        </p:nvSpPr>
        <p:spPr>
          <a:xfrm>
            <a:off x="744642" y="5388467"/>
            <a:ext cx="3755350" cy="1352901"/>
          </a:xfrm>
          <a:prstGeom prst="verticalScroll">
            <a:avLst>
              <a:gd name="adj" fmla="val 220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61748" y="5761914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</a:t>
            </a:r>
            <a:r>
              <a:rPr lang="en-US" altLang="ja-JP" dirty="0" smtClean="0"/>
              <a:t>x;</a:t>
            </a:r>
          </a:p>
          <a:p>
            <a:r>
              <a:rPr kumimoji="1" lang="ja-JP" altLang="en-US" dirty="0" smtClean="0"/>
              <a:t>文</a:t>
            </a:r>
            <a:r>
              <a:rPr kumimoji="1" lang="en-US" altLang="ja-JP" dirty="0" smtClean="0"/>
              <a:t>y;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z;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61748" y="3527736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</a:t>
            </a:r>
            <a:r>
              <a:rPr lang="en-US" altLang="ja-JP" dirty="0" smtClean="0"/>
              <a:t>d;</a:t>
            </a:r>
          </a:p>
          <a:p>
            <a:r>
              <a:rPr kumimoji="1" lang="ja-JP" altLang="en-US" dirty="0" smtClean="0"/>
              <a:t>文</a:t>
            </a:r>
            <a:r>
              <a:rPr kumimoji="1" lang="en-US" altLang="ja-JP" dirty="0" smtClean="0"/>
              <a:t>e;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f;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68045" y="1988841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メインプログラム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78762" y="5302082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サブルーチン</a:t>
            </a:r>
            <a:r>
              <a:rPr lang="en-US" altLang="ja-JP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左カーブ矢印 16"/>
          <p:cNvSpPr/>
          <p:nvPr/>
        </p:nvSpPr>
        <p:spPr>
          <a:xfrm flipH="1">
            <a:off x="649324" y="3293920"/>
            <a:ext cx="538297" cy="236732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361748" y="488877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文</a:t>
            </a:r>
            <a:r>
              <a:rPr lang="en-US" altLang="ja-JP" dirty="0" smtClean="0"/>
              <a:t>g;</a:t>
            </a:r>
            <a:endParaRPr lang="ja-JP" altLang="en-US" dirty="0"/>
          </a:p>
        </p:txBody>
      </p:sp>
      <p:sp>
        <p:nvSpPr>
          <p:cNvPr id="20" name="左カーブ矢印 19"/>
          <p:cNvSpPr/>
          <p:nvPr/>
        </p:nvSpPr>
        <p:spPr>
          <a:xfrm flipH="1">
            <a:off x="683567" y="4529804"/>
            <a:ext cx="538297" cy="1131444"/>
          </a:xfrm>
          <a:prstGeom prst="curvedLeftArrow">
            <a:avLst/>
          </a:prstGeom>
          <a:solidFill>
            <a:srgbClr val="FFC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32040" y="3139226"/>
            <a:ext cx="345638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同じ処理</a:t>
            </a:r>
            <a:r>
              <a:rPr lang="ja-JP" altLang="en-US" dirty="0"/>
              <a:t>を</a:t>
            </a:r>
            <a:r>
              <a:rPr lang="ja-JP" altLang="en-US" dirty="0" smtClean="0"/>
              <a:t>、メインプログラムに何度も書く必要がない！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98594" y="5763747"/>
            <a:ext cx="432048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同じ処理の一部が変わる場合、</a:t>
            </a:r>
            <a:endParaRPr kumimoji="1" lang="en-US" altLang="ja-JP" dirty="0" smtClean="0"/>
          </a:p>
          <a:p>
            <a:r>
              <a:rPr lang="ja-JP" altLang="en-US" dirty="0" smtClean="0"/>
              <a:t>サブルーチンの中だけ修正すればよい！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1147117" y="3151105"/>
            <a:ext cx="2906415" cy="374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サブルーチン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を実行！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左カーブ矢印 17"/>
          <p:cNvSpPr/>
          <p:nvPr/>
        </p:nvSpPr>
        <p:spPr>
          <a:xfrm flipV="1">
            <a:off x="4037581" y="3139226"/>
            <a:ext cx="606427" cy="3386117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56604" y="4406457"/>
            <a:ext cx="2906415" cy="374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サブルーチン</a:t>
            </a:r>
            <a:r>
              <a:rPr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を実行！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左カーブ矢印 20"/>
          <p:cNvSpPr/>
          <p:nvPr/>
        </p:nvSpPr>
        <p:spPr>
          <a:xfrm flipV="1">
            <a:off x="4037581" y="4451065"/>
            <a:ext cx="606427" cy="2076061"/>
          </a:xfrm>
          <a:prstGeom prst="curvedLeftArrow">
            <a:avLst/>
          </a:prstGeom>
          <a:solidFill>
            <a:srgbClr val="FFC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43859" y="1268760"/>
            <a:ext cx="8229600" cy="576064"/>
          </a:xfrm>
        </p:spPr>
        <p:txBody>
          <a:bodyPr>
            <a:noAutofit/>
          </a:bodyPr>
          <a:lstStyle/>
          <a:p>
            <a:r>
              <a:rPr kumimoji="1" lang="ja-JP" altLang="en-US" sz="1800" dirty="0" smtClean="0"/>
              <a:t>「サブルーチン」によって、</a:t>
            </a:r>
            <a:r>
              <a:rPr kumimoji="1" lang="ja-JP" altLang="en-US" sz="1800" dirty="0" smtClean="0">
                <a:solidFill>
                  <a:srgbClr val="FF0000"/>
                </a:solidFill>
              </a:rPr>
              <a:t>意味のまとまりごとに</a:t>
            </a:r>
            <a:r>
              <a:rPr lang="ja-JP" altLang="en-US" sz="1800" dirty="0" smtClean="0">
                <a:solidFill>
                  <a:srgbClr val="FF0000"/>
                </a:solidFill>
              </a:rPr>
              <a:t>分割</a:t>
            </a:r>
            <a:r>
              <a:rPr lang="ja-JP" altLang="en-US" sz="1800" dirty="0" smtClean="0"/>
              <a:t>してプログラムを設計することができま</a:t>
            </a:r>
            <a:r>
              <a:rPr kumimoji="1" lang="ja-JP" altLang="en-US" sz="1800" dirty="0" smtClean="0"/>
              <a:t>す。</a:t>
            </a:r>
            <a:endParaRPr kumimoji="1" lang="ja-JP" altLang="en-US" sz="18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サブルーチンの利点（２）</a:t>
            </a:r>
            <a:endParaRPr kumimoji="1" lang="ja-JP" altLang="en-US" dirty="0"/>
          </a:p>
        </p:txBody>
      </p:sp>
      <p:sp>
        <p:nvSpPr>
          <p:cNvPr id="6" name="縦巻き 5"/>
          <p:cNvSpPr/>
          <p:nvPr/>
        </p:nvSpPr>
        <p:spPr>
          <a:xfrm>
            <a:off x="779948" y="1988840"/>
            <a:ext cx="3720044" cy="4721169"/>
          </a:xfrm>
          <a:prstGeom prst="verticalScroll">
            <a:avLst>
              <a:gd name="adj" fmla="val 107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204393" y="2682844"/>
            <a:ext cx="2906415" cy="374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稲を植えるお仕事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11117" y="2006293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米づくり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180637" y="3507312"/>
            <a:ext cx="2906415" cy="374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雑草対策のお仕事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33770" y="6309899"/>
            <a:ext cx="4136125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プログラ</a:t>
            </a:r>
            <a:r>
              <a:rPr lang="ja-JP" altLang="en-US" sz="2000" dirty="0"/>
              <a:t>ム</a:t>
            </a:r>
            <a:r>
              <a:rPr kumimoji="1" lang="ja-JP" altLang="en-US" sz="2000" dirty="0" smtClean="0"/>
              <a:t>をメンテナンスしやすい！</a:t>
            </a:r>
            <a:endParaRPr kumimoji="1" lang="ja-JP" altLang="en-US" sz="2000" dirty="0"/>
          </a:p>
        </p:txBody>
      </p:sp>
      <p:sp>
        <p:nvSpPr>
          <p:cNvPr id="23" name="縦巻き 22"/>
          <p:cNvSpPr/>
          <p:nvPr/>
        </p:nvSpPr>
        <p:spPr>
          <a:xfrm>
            <a:off x="4558659" y="3882160"/>
            <a:ext cx="3755350" cy="1352901"/>
          </a:xfrm>
          <a:prstGeom prst="verticalScroll">
            <a:avLst>
              <a:gd name="adj" fmla="val 220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92779" y="436510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農薬をまく</a:t>
            </a:r>
            <a:r>
              <a:rPr lang="en-US" altLang="ja-JP" dirty="0" smtClean="0"/>
              <a:t>;</a:t>
            </a:r>
          </a:p>
          <a:p>
            <a:r>
              <a:rPr kumimoji="1" lang="ja-JP" altLang="en-US" dirty="0" smtClean="0"/>
              <a:t>枯れ草をまとめる</a:t>
            </a:r>
            <a:r>
              <a:rPr kumimoji="1" lang="en-US" altLang="ja-JP" dirty="0" smtClean="0"/>
              <a:t>;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2080" y="3795775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雑草対策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お仕事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縦巻き 25"/>
          <p:cNvSpPr/>
          <p:nvPr/>
        </p:nvSpPr>
        <p:spPr>
          <a:xfrm>
            <a:off x="4714545" y="2312081"/>
            <a:ext cx="3755350" cy="1352901"/>
          </a:xfrm>
          <a:prstGeom prst="verticalScroll">
            <a:avLst>
              <a:gd name="adj" fmla="val 220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2912" y="2685528"/>
            <a:ext cx="134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耕す</a:t>
            </a:r>
            <a:r>
              <a:rPr lang="en-US" altLang="ja-JP" dirty="0" smtClean="0"/>
              <a:t>;</a:t>
            </a:r>
          </a:p>
          <a:p>
            <a:r>
              <a:rPr kumimoji="1" lang="ja-JP" altLang="en-US" dirty="0" smtClean="0"/>
              <a:t>水を入れる</a:t>
            </a:r>
            <a:r>
              <a:rPr kumimoji="1" lang="en-US" altLang="ja-JP" dirty="0" smtClean="0"/>
              <a:t>;</a:t>
            </a:r>
          </a:p>
          <a:p>
            <a:r>
              <a:rPr lang="ja-JP" altLang="en-US" dirty="0" smtClean="0"/>
              <a:t>稲を植える</a:t>
            </a:r>
            <a:r>
              <a:rPr lang="en-US" altLang="ja-JP" dirty="0" smtClean="0"/>
              <a:t>;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47966" y="222569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稲を植えるお仕事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187624" y="3990256"/>
            <a:ext cx="2906415" cy="374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雑草対策のお仕事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87624" y="4494312"/>
            <a:ext cx="2906415" cy="374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雑草対策のお仕事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87624" y="5482098"/>
            <a:ext cx="2906415" cy="3748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稲を刈るお仕事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55253" y="5346357"/>
            <a:ext cx="219803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カルガモを飼う</a:t>
            </a:r>
            <a:r>
              <a:rPr lang="en-US" altLang="ja-JP" dirty="0" smtClean="0">
                <a:solidFill>
                  <a:srgbClr val="FF0000"/>
                </a:solidFill>
              </a:rPr>
              <a:t>;</a:t>
            </a: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カルガモを田に放す</a:t>
            </a:r>
            <a:r>
              <a:rPr kumimoji="1" lang="en-US" altLang="ja-JP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79084" y="505039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318587" y="60948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279084" y="31379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2" idx="0"/>
          </p:cNvCxnSpPr>
          <p:nvPr/>
        </p:nvCxnSpPr>
        <p:spPr>
          <a:xfrm flipH="1" flipV="1">
            <a:off x="7236296" y="5011435"/>
            <a:ext cx="517976" cy="334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39750" y="1268760"/>
            <a:ext cx="8229600" cy="1225890"/>
          </a:xfrm>
        </p:spPr>
        <p:txBody>
          <a:bodyPr>
            <a:normAutofit fontScale="92500"/>
          </a:bodyPr>
          <a:lstStyle/>
          <a:p>
            <a:r>
              <a:rPr kumimoji="1" lang="ja-JP" altLang="en-US" sz="2000" dirty="0" smtClean="0"/>
              <a:t>今日のプログラミング言語では、サブルーチンは単に同じ処理を何度も呼び出せるだけではなく、</a:t>
            </a:r>
            <a:r>
              <a:rPr kumimoji="1" lang="ja-JP" altLang="en-US" sz="2000" u="sng" dirty="0" smtClean="0"/>
              <a:t>もっと柔軟に利用できる</a:t>
            </a:r>
            <a:r>
              <a:rPr lang="ja-JP" altLang="en-US" sz="2000" dirty="0" smtClean="0"/>
              <a:t>ような形式となっています。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数学の関数</a:t>
            </a:r>
            <a:r>
              <a:rPr lang="ja-JP" altLang="en-US" sz="2000" dirty="0"/>
              <a:t>の</a:t>
            </a:r>
            <a:r>
              <a:rPr kumimoji="1" lang="ja-JP" altLang="en-US" sz="2000" dirty="0" smtClean="0"/>
              <a:t>ようにプログラミングを行えるので、一般に「関数」といいます。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600996" y="2348880"/>
                <a:ext cx="19071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=</m:t>
                      </m:r>
                      <m:r>
                        <a:rPr kumimoji="1" lang="pt-BR" altLang="ja-JP" sz="32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pt-BR" altLang="ja-JP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pt-BR" altLang="ja-JP" sz="32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996" y="2348880"/>
                <a:ext cx="190710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644938" y="2932199"/>
                <a:ext cx="5093126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ある関数</a:t>
                </a:r>
                <a14:m>
                  <m:oMath xmlns:m="http://schemas.openxmlformats.org/officeDocument/2006/math">
                    <m:r>
                      <a:rPr lang="pt-BR" altLang="ja-JP" i="1">
                        <a:latin typeface="Cambria Math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ja-JP" altLang="en-US" dirty="0" smtClean="0"/>
                  <a:t>に値</a:t>
                </a:r>
                <a14:m>
                  <m:oMath xmlns:m="http://schemas.openxmlformats.org/officeDocument/2006/math">
                    <m:r>
                      <a:rPr lang="pt-BR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 smtClean="0"/>
                  <a:t>を入れると、答え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dirty="0" smtClean="0"/>
                  <a:t>を得られる。</a:t>
                </a:r>
                <a:endParaRPr lang="en-US" altLang="ja-JP" dirty="0" smtClean="0"/>
              </a:p>
              <a:p>
                <a:r>
                  <a:rPr lang="ja-JP" altLang="en-US" dirty="0" smtClean="0"/>
                  <a:t>→</a:t>
                </a:r>
                <a:r>
                  <a:rPr lang="pt-BR" altLang="ja-JP" dirty="0" smtClean="0"/>
                  <a:t> </a:t>
                </a:r>
                <a14:m>
                  <m:oMath xmlns:m="http://schemas.openxmlformats.org/officeDocument/2006/math">
                    <m:r>
                      <a:rPr lang="pt-BR" altLang="ja-JP" i="1">
                        <a:latin typeface="Cambria Math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kumimoji="1" lang="ja-JP" altLang="en-US" dirty="0" smtClean="0"/>
                  <a:t>は、入力</a:t>
                </a:r>
                <a14:m>
                  <m:oMath xmlns:m="http://schemas.openxmlformats.org/officeDocument/2006/math">
                    <m:r>
                      <a:rPr lang="pt-BR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によって、出力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𝑦</m:t>
                    </m:r>
                  </m:oMath>
                </a14:m>
                <a:r>
                  <a:rPr kumimoji="1" lang="ja-JP" altLang="en-US" dirty="0" smtClean="0"/>
                  <a:t>の値が決まる。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38" y="2932199"/>
                <a:ext cx="50931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縦巻き 9"/>
          <p:cNvSpPr/>
          <p:nvPr/>
        </p:nvSpPr>
        <p:spPr>
          <a:xfrm>
            <a:off x="373994" y="4373452"/>
            <a:ext cx="4180555" cy="2024277"/>
          </a:xfrm>
          <a:prstGeom prst="verticalScroll">
            <a:avLst>
              <a:gd name="adj" fmla="val 210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12" name="縦巻き 11"/>
          <p:cNvSpPr/>
          <p:nvPr/>
        </p:nvSpPr>
        <p:spPr>
          <a:xfrm>
            <a:off x="4831648" y="4582720"/>
            <a:ext cx="4132840" cy="1601523"/>
          </a:xfrm>
          <a:prstGeom prst="verticalScroll">
            <a:avLst>
              <a:gd name="adj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617436" y="5200924"/>
                <a:ext cx="2944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入力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 smtClean="0"/>
                  <a:t>に</a:t>
                </a:r>
                <a:r>
                  <a:rPr lang="en-US" altLang="ja-JP" dirty="0" smtClean="0"/>
                  <a:t>3</a:t>
                </a:r>
                <a:r>
                  <a:rPr lang="ja-JP" altLang="en-US" dirty="0" smtClean="0"/>
                  <a:t>をかけて</a:t>
                </a:r>
                <a:r>
                  <a:rPr lang="en-US" altLang="ja-JP" dirty="0" smtClean="0"/>
                  <a:t>7</a:t>
                </a:r>
                <a:r>
                  <a:rPr lang="ja-JP" altLang="en-US" dirty="0" smtClean="0"/>
                  <a:t>を足す。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436" y="5200924"/>
                <a:ext cx="2944011" cy="369332"/>
              </a:xfrm>
              <a:prstGeom prst="rect">
                <a:avLst/>
              </a:prstGeom>
              <a:blipFill>
                <a:blip r:embed="rId4"/>
                <a:stretch>
                  <a:fillRect l="-1656" t="-16393" r="-144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1691680" y="4351888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メインプログラム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647261" y="4567062"/>
                <a:ext cx="2879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/>
                        </a:rPr>
                        <m:t>=3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+7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261" y="4567062"/>
                <a:ext cx="287910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5617436" y="554739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結果を返す。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74574" y="4969280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r>
              <a:rPr lang="ja-JP" altLang="en-US" dirty="0" smtClean="0"/>
              <a:t>を渡すけど、答えは何？</a:t>
            </a:r>
            <a:endParaRPr lang="en-US" altLang="ja-JP" dirty="0" smtClean="0"/>
          </a:p>
          <a:p>
            <a:r>
              <a:rPr kumimoji="1" lang="ja-JP" altLang="en-US" dirty="0"/>
              <a:t>そうか</a:t>
            </a:r>
            <a:r>
              <a:rPr kumimoji="1" lang="ja-JP" altLang="en-US" dirty="0" smtClean="0"/>
              <a:t>。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では、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を渡したときの答えは？</a:t>
            </a:r>
            <a:endParaRPr kumimoji="1" lang="en-US" altLang="ja-JP" dirty="0" smtClean="0"/>
          </a:p>
          <a:p>
            <a:r>
              <a:rPr lang="ja-JP" altLang="en-US" dirty="0"/>
              <a:t>そうか</a:t>
            </a:r>
            <a:r>
              <a:rPr lang="ja-JP" altLang="en-US" dirty="0" smtClean="0"/>
              <a:t>。</a:t>
            </a:r>
            <a:r>
              <a:rPr lang="en-US" altLang="ja-JP" dirty="0" smtClean="0"/>
              <a:t>67</a:t>
            </a:r>
            <a:r>
              <a:rPr lang="ja-JP" altLang="en-US" dirty="0" smtClean="0"/>
              <a:t>か。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588855" y="40770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関数Ｆ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3600996" y="5151837"/>
            <a:ext cx="2016440" cy="2316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772055" y="4123238"/>
            <a:ext cx="97975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を渡す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 flipH="1" flipV="1">
            <a:off x="2771800" y="5397119"/>
            <a:ext cx="2845636" cy="3349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762600" y="6097861"/>
            <a:ext cx="12955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結果を渡す</a:t>
            </a:r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5364088" y="5680069"/>
            <a:ext cx="720080" cy="481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2" idx="2"/>
          </p:cNvCxnSpPr>
          <p:nvPr/>
        </p:nvCxnSpPr>
        <p:spPr>
          <a:xfrm flipH="1">
            <a:off x="4068499" y="4492570"/>
            <a:ext cx="193434" cy="672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233853" y="4213388"/>
            <a:ext cx="140615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を受け取る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5364088" y="4597042"/>
            <a:ext cx="240733" cy="7864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3096181" y="5439567"/>
            <a:ext cx="0" cy="9061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820399" y="5911872"/>
            <a:ext cx="17219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結果を受け取る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2102" y="6439154"/>
            <a:ext cx="35898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状況に応じて違う結果を得られる！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3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011567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関数では、「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引数</a:t>
            </a:r>
            <a:r>
              <a:rPr kumimoji="1" lang="ja-JP" altLang="en-US" dirty="0" smtClean="0"/>
              <a:t>」と「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戻り値</a:t>
            </a:r>
            <a:r>
              <a:rPr kumimoji="1" lang="ja-JP" altLang="en-US" dirty="0" smtClean="0"/>
              <a:t>」を利用することができます。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</a:t>
            </a:r>
            <a:r>
              <a:rPr lang="ja-JP" altLang="en-US" dirty="0"/>
              <a:t>・・</a:t>
            </a:r>
            <a:r>
              <a:rPr lang="ja-JP" altLang="en-US" dirty="0" smtClean="0"/>
              <a:t>・関数の呼び出し元から</a:t>
            </a:r>
            <a:r>
              <a:rPr kumimoji="1" lang="ja-JP" altLang="en-US" dirty="0" smtClean="0">
                <a:solidFill>
                  <a:srgbClr val="FF0000"/>
                </a:solidFill>
              </a:rPr>
              <a:t>値</a:t>
            </a:r>
            <a:r>
              <a:rPr kumimoji="1" lang="ja-JP" altLang="en-US" dirty="0" smtClean="0"/>
              <a:t>を受け取るために用意する変数。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戻り値</a:t>
            </a:r>
            <a:r>
              <a:rPr lang="en-US" altLang="ja-JP" dirty="0" smtClean="0"/>
              <a:t>(</a:t>
            </a:r>
            <a:r>
              <a:rPr lang="ja-JP" altLang="en-US" dirty="0" smtClean="0"/>
              <a:t>返り値</a:t>
            </a:r>
            <a:r>
              <a:rPr lang="en-US" altLang="ja-JP" dirty="0" smtClean="0"/>
              <a:t>)</a:t>
            </a:r>
            <a:r>
              <a:rPr lang="ja-JP" altLang="en-US" dirty="0" smtClean="0"/>
              <a:t>・・・関数の呼び出し元に返す</a:t>
            </a:r>
            <a:r>
              <a:rPr lang="ja-JP" altLang="en-US" dirty="0" smtClean="0">
                <a:solidFill>
                  <a:srgbClr val="FF0000"/>
                </a:solidFill>
              </a:rPr>
              <a:t>値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r>
              <a:rPr lang="ja-JP" altLang="en-US" dirty="0" smtClean="0"/>
              <a:t>で利用する特別な変数と値</a:t>
            </a:r>
            <a:endParaRPr kumimoji="1" lang="ja-JP" altLang="en-US" dirty="0"/>
          </a:p>
        </p:txBody>
      </p:sp>
      <p:sp>
        <p:nvSpPr>
          <p:cNvPr id="4" name="縦巻き 3"/>
          <p:cNvSpPr/>
          <p:nvPr/>
        </p:nvSpPr>
        <p:spPr>
          <a:xfrm>
            <a:off x="446977" y="3052891"/>
            <a:ext cx="4180555" cy="2024277"/>
          </a:xfrm>
          <a:prstGeom prst="verticalScroll">
            <a:avLst>
              <a:gd name="adj" fmla="val 210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5" name="縦巻き 4"/>
          <p:cNvSpPr/>
          <p:nvPr/>
        </p:nvSpPr>
        <p:spPr>
          <a:xfrm>
            <a:off x="4921848" y="3275796"/>
            <a:ext cx="4132840" cy="1941309"/>
          </a:xfrm>
          <a:prstGeom prst="verticalScroll">
            <a:avLst>
              <a:gd name="adj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0419" y="3880363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値を</a:t>
            </a:r>
            <a:r>
              <a:rPr lang="en-US" altLang="ja-JP" b="1" dirty="0" err="1" smtClean="0">
                <a:solidFill>
                  <a:srgbClr val="FF0000"/>
                </a:solidFill>
              </a:rPr>
              <a:t>num</a:t>
            </a:r>
            <a:r>
              <a:rPr lang="ja-JP" altLang="en-US" b="1" dirty="0" smtClean="0">
                <a:solidFill>
                  <a:srgbClr val="FF0000"/>
                </a:solidFill>
              </a:rPr>
              <a:t>で受け取る。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64663" y="3031327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メインプログラム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20244" y="470783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返す</a:t>
            </a:r>
            <a:r>
              <a:rPr lang="ja-JP" altLang="en-US" b="1" dirty="0" smtClean="0">
                <a:solidFill>
                  <a:srgbClr val="FF0000"/>
                </a:solidFill>
              </a:rPr>
              <a:t>値</a:t>
            </a:r>
            <a:r>
              <a:rPr lang="ja-JP" altLang="en-US" b="1" dirty="0">
                <a:solidFill>
                  <a:srgbClr val="FF0000"/>
                </a:solidFill>
              </a:rPr>
              <a:t>は</a:t>
            </a:r>
            <a:r>
              <a:rPr lang="en-US" altLang="ja-JP" b="1" dirty="0" err="1" smtClean="0">
                <a:solidFill>
                  <a:srgbClr val="FF0000"/>
                </a:solidFill>
              </a:rPr>
              <a:t>ans</a:t>
            </a:r>
            <a:r>
              <a:rPr lang="ja-JP" altLang="en-US" b="1" dirty="0" smtClean="0">
                <a:solidFill>
                  <a:srgbClr val="FF0000"/>
                </a:solidFill>
              </a:rPr>
              <a:t>内の値。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7557" y="3648719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lang="ja-JP" altLang="en-US" dirty="0"/>
              <a:t>を渡す</a:t>
            </a:r>
            <a:r>
              <a:rPr lang="ja-JP" altLang="en-US" dirty="0" smtClean="0"/>
              <a:t>けど、答えは何？</a:t>
            </a:r>
            <a:endParaRPr lang="en-US" altLang="ja-JP" dirty="0" smtClean="0"/>
          </a:p>
          <a:p>
            <a:r>
              <a:rPr kumimoji="1" lang="ja-JP" altLang="en-US" dirty="0"/>
              <a:t>そうか</a:t>
            </a:r>
            <a:r>
              <a:rPr kumimoji="1" lang="ja-JP" altLang="en-US" dirty="0" smtClean="0"/>
              <a:t>。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か。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52434" y="331709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関数Ｆ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673979" y="3831276"/>
            <a:ext cx="2016440" cy="2316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845038" y="2802677"/>
            <a:ext cx="97975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を渡す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9" idx="1"/>
          </p:cNvCxnSpPr>
          <p:nvPr/>
        </p:nvCxnSpPr>
        <p:spPr>
          <a:xfrm flipH="1" flipV="1">
            <a:off x="2844784" y="4076560"/>
            <a:ext cx="2875460" cy="815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680297" y="5396597"/>
            <a:ext cx="32528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ans</a:t>
            </a:r>
            <a:r>
              <a:rPr kumimoji="1" lang="ja-JP" altLang="en-US" dirty="0" smtClean="0"/>
              <a:t>内の値を呼び出し元に</a:t>
            </a:r>
            <a:r>
              <a:rPr lang="ja-JP" altLang="en-US" dirty="0" smtClean="0"/>
              <a:t>返す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5437071" y="4836666"/>
            <a:ext cx="720080" cy="5651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3" idx="2"/>
          </p:cNvCxnSpPr>
          <p:nvPr/>
        </p:nvCxnSpPr>
        <p:spPr>
          <a:xfrm flipH="1">
            <a:off x="4141484" y="3172009"/>
            <a:ext cx="193432" cy="672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306836" y="2892827"/>
            <a:ext cx="258596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引数</a:t>
            </a:r>
            <a:r>
              <a:rPr kumimoji="1" lang="en-US" altLang="ja-JP" dirty="0" err="1" smtClean="0"/>
              <a:t>num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を受け取る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5437071" y="3276481"/>
            <a:ext cx="240733" cy="7864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169164" y="4119006"/>
            <a:ext cx="0" cy="1098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188539" y="5198237"/>
            <a:ext cx="250581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戻り値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を受け取る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96280" y="424969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ans</a:t>
            </a:r>
            <a:r>
              <a:rPr kumimoji="1" lang="en-US" altLang="ja-JP" dirty="0" smtClean="0"/>
              <a:t> = 3 </a:t>
            </a:r>
            <a:r>
              <a:rPr kumimoji="1" lang="en-US" altLang="ja-JP" dirty="0" smtClean="0">
                <a:latin typeface="+mj-ea"/>
                <a:ea typeface="+mj-ea"/>
              </a:rPr>
              <a:t>*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+ 7;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67744" y="123164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ひきすう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35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関数の書き方（基本）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3936" y="4445042"/>
            <a:ext cx="580158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public static </a:t>
            </a:r>
            <a:r>
              <a:rPr kumimoji="1" lang="en-US" altLang="ja-JP" sz="2400" b="1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ja-JP" sz="2400" b="1" dirty="0" smtClean="0"/>
              <a:t> </a:t>
            </a:r>
            <a:r>
              <a:rPr lang="en-US" altLang="ja-JP" sz="2400" b="1" dirty="0" err="1"/>
              <a:t>f</a:t>
            </a:r>
            <a:r>
              <a:rPr kumimoji="1" lang="en-US" altLang="ja-JP" sz="2400" b="1" dirty="0" err="1" smtClean="0"/>
              <a:t>unctionF</a:t>
            </a:r>
            <a:r>
              <a:rPr kumimoji="1" lang="en-US" altLang="ja-JP" sz="2400" b="1" dirty="0" smtClean="0"/>
              <a:t>( </a:t>
            </a:r>
            <a:r>
              <a:rPr kumimoji="1" lang="en-US" altLang="ja-JP" sz="2400" b="1" dirty="0" err="1" smtClean="0">
                <a:solidFill>
                  <a:srgbClr val="00B050"/>
                </a:solidFill>
              </a:rPr>
              <a:t>int</a:t>
            </a:r>
            <a:r>
              <a:rPr kumimoji="1" lang="en-US" altLang="ja-JP" sz="2400" b="1" dirty="0" smtClean="0">
                <a:solidFill>
                  <a:srgbClr val="00B05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00B050"/>
                </a:solidFill>
              </a:rPr>
              <a:t>num</a:t>
            </a:r>
            <a:r>
              <a:rPr kumimoji="1" lang="en-US" altLang="ja-JP" sz="2400" b="1" dirty="0" smtClean="0">
                <a:solidFill>
                  <a:srgbClr val="00B050"/>
                </a:solidFill>
              </a:rPr>
              <a:t> </a:t>
            </a:r>
            <a:r>
              <a:rPr kumimoji="1" lang="en-US" altLang="ja-JP" sz="2400" b="1" dirty="0" smtClean="0"/>
              <a:t>) {</a:t>
            </a:r>
          </a:p>
          <a:p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ans</a:t>
            </a:r>
            <a:r>
              <a:rPr lang="en-US" altLang="ja-JP" sz="2400" dirty="0" smtClean="0"/>
              <a:t>;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</a:t>
            </a:r>
            <a:r>
              <a:rPr lang="en-US" altLang="ja-JP" sz="2400" dirty="0" err="1" smtClean="0"/>
              <a:t>ans</a:t>
            </a:r>
            <a:r>
              <a:rPr lang="en-US" altLang="ja-JP" sz="2400" dirty="0" smtClean="0"/>
              <a:t> = 3 </a:t>
            </a:r>
            <a:r>
              <a:rPr lang="en-US" altLang="ja-JP" sz="2400" dirty="0" smtClean="0">
                <a:latin typeface="+mj-ea"/>
                <a:ea typeface="+mj-ea"/>
              </a:rPr>
              <a:t>*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num</a:t>
            </a:r>
            <a:r>
              <a:rPr lang="en-US" altLang="ja-JP" sz="2400" dirty="0" smtClean="0"/>
              <a:t> + 7;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return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ans</a:t>
            </a:r>
            <a:r>
              <a:rPr lang="en-US" altLang="ja-JP" sz="2400" dirty="0" smtClean="0"/>
              <a:t>;</a:t>
            </a:r>
          </a:p>
          <a:p>
            <a:r>
              <a:rPr lang="en-US" altLang="ja-JP" sz="2400" b="1" dirty="0" smtClean="0"/>
              <a:t>}</a:t>
            </a:r>
            <a:endParaRPr lang="en-US" altLang="ja-JP" sz="2400" b="1" dirty="0"/>
          </a:p>
        </p:txBody>
      </p:sp>
      <p:sp>
        <p:nvSpPr>
          <p:cNvPr id="20" name="縦巻き 19"/>
          <p:cNvSpPr/>
          <p:nvPr/>
        </p:nvSpPr>
        <p:spPr>
          <a:xfrm>
            <a:off x="3635896" y="1268760"/>
            <a:ext cx="4132840" cy="1941309"/>
          </a:xfrm>
          <a:prstGeom prst="verticalScroll">
            <a:avLst>
              <a:gd name="adj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04467" y="187332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引数は</a:t>
            </a:r>
            <a:r>
              <a:rPr lang="en-US" altLang="ja-JP" b="1" dirty="0" err="1" smtClean="0"/>
              <a:t>num</a:t>
            </a:r>
            <a:r>
              <a:rPr lang="ja-JP" altLang="en-US" b="1" dirty="0" err="1" smtClean="0"/>
              <a:t>。</a:t>
            </a:r>
            <a:endParaRPr lang="en-US" altLang="ja-JP" b="1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34292" y="27008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戻り値</a:t>
            </a:r>
            <a:r>
              <a:rPr lang="ja-JP" altLang="en-US" b="1" dirty="0"/>
              <a:t>は</a:t>
            </a:r>
            <a:r>
              <a:rPr lang="en-US" altLang="ja-JP" b="1" dirty="0" err="1" smtClean="0"/>
              <a:t>ans</a:t>
            </a:r>
            <a:r>
              <a:rPr lang="ja-JP" altLang="en-US" b="1" dirty="0" err="1" smtClean="0"/>
              <a:t>。</a:t>
            </a:r>
            <a:endParaRPr lang="en-US" altLang="ja-JP" b="1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550455" y="2055884"/>
            <a:ext cx="854012" cy="21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1"/>
          </p:cNvCxnSpPr>
          <p:nvPr/>
        </p:nvCxnSpPr>
        <p:spPr>
          <a:xfrm flipH="1">
            <a:off x="3406439" y="2885466"/>
            <a:ext cx="10278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510328" y="2242659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ans</a:t>
            </a:r>
            <a:r>
              <a:rPr kumimoji="1" lang="en-US" altLang="ja-JP" dirty="0" smtClean="0"/>
              <a:t> = </a:t>
            </a:r>
            <a:r>
              <a:rPr lang="en-US" altLang="ja-JP" dirty="0"/>
              <a:t>3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*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+ 7;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19138" y="3665529"/>
            <a:ext cx="23102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引数</a:t>
            </a:r>
            <a:r>
              <a:rPr lang="ja-JP" altLang="en-US" dirty="0" smtClean="0"/>
              <a:t>の型と名前を書く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>
            <a:off x="6351186" y="4034861"/>
            <a:ext cx="144016" cy="4101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763084" y="3697143"/>
            <a:ext cx="184377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戻り値</a:t>
            </a:r>
            <a:r>
              <a:rPr lang="ja-JP" altLang="en-US" dirty="0" smtClean="0"/>
              <a:t>の型を書く</a:t>
            </a:r>
            <a:endParaRPr kumimoji="1" lang="ja-JP" altLang="en-US" dirty="0"/>
          </a:p>
        </p:txBody>
      </p:sp>
      <p:sp>
        <p:nvSpPr>
          <p:cNvPr id="38" name="下矢印 37"/>
          <p:cNvSpPr/>
          <p:nvPr/>
        </p:nvSpPr>
        <p:spPr>
          <a:xfrm>
            <a:off x="3968337" y="4093716"/>
            <a:ext cx="144016" cy="4101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39298" y="3881809"/>
            <a:ext cx="87716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関数名</a:t>
            </a:r>
            <a:endParaRPr kumimoji="1" lang="ja-JP" altLang="en-US" dirty="0"/>
          </a:p>
        </p:txBody>
      </p:sp>
      <p:sp>
        <p:nvSpPr>
          <p:cNvPr id="40" name="下矢印 39"/>
          <p:cNvSpPr/>
          <p:nvPr/>
        </p:nvSpPr>
        <p:spPr>
          <a:xfrm>
            <a:off x="5091718" y="4242724"/>
            <a:ext cx="240974" cy="20509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36405" y="5597170"/>
            <a:ext cx="261161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return</a:t>
            </a:r>
            <a:r>
              <a:rPr kumimoji="1" lang="ja-JP" altLang="en-US" dirty="0" smtClean="0"/>
              <a:t>」で、関数の呼び</a:t>
            </a:r>
            <a:endParaRPr kumimoji="1" lang="en-US" altLang="ja-JP" dirty="0" smtClean="0"/>
          </a:p>
          <a:p>
            <a:r>
              <a:rPr kumimoji="1" lang="ja-JP" altLang="en-US" dirty="0" smtClean="0"/>
              <a:t>出し元に結果を返す</a:t>
            </a:r>
            <a:endParaRPr kumimoji="1" lang="ja-JP" altLang="en-US" dirty="0"/>
          </a:p>
        </p:txBody>
      </p:sp>
      <p:sp>
        <p:nvSpPr>
          <p:cNvPr id="42" name="下矢印 41"/>
          <p:cNvSpPr/>
          <p:nvPr/>
        </p:nvSpPr>
        <p:spPr>
          <a:xfrm rot="5400000">
            <a:off x="4548297" y="5193728"/>
            <a:ext cx="144016" cy="1032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37762" y="130434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関数Ｆ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5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7859216" cy="692530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メイン</a:t>
            </a:r>
            <a:r>
              <a:rPr kumimoji="1" lang="ja-JP" altLang="en-US" dirty="0" smtClean="0"/>
              <a:t>プログラムから引数に値を入力して</a:t>
            </a:r>
            <a:r>
              <a:rPr lang="ja-JP" altLang="en-US" dirty="0"/>
              <a:t>関数を</a:t>
            </a:r>
            <a:r>
              <a:rPr kumimoji="1" lang="ja-JP" altLang="en-US" dirty="0" smtClean="0"/>
              <a:t>呼び出し、結果を</a:t>
            </a:r>
            <a:r>
              <a:rPr lang="ja-JP" altLang="en-US" dirty="0" smtClean="0"/>
              <a:t>用意</a:t>
            </a:r>
            <a:r>
              <a:rPr lang="ja-JP" altLang="en-US" dirty="0"/>
              <a:t>して</a:t>
            </a:r>
            <a:r>
              <a:rPr lang="ja-JP" altLang="en-US" dirty="0" smtClean="0"/>
              <a:t>おいた変数に</a:t>
            </a:r>
            <a:r>
              <a:rPr kumimoji="1" lang="ja-JP" altLang="en-US" dirty="0" smtClean="0"/>
              <a:t>受け取ります。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関数の利用方法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173" y="3160537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メインプログラム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53810" y="2868789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関数Ｆ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67286" y="3099622"/>
            <a:ext cx="97975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を渡す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5173" y="5219908"/>
            <a:ext cx="34868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結果を</a:t>
            </a:r>
            <a:r>
              <a:rPr kumimoji="1" lang="en-US" altLang="ja-JP" dirty="0" err="1" smtClean="0"/>
              <a:t>int</a:t>
            </a:r>
            <a:r>
              <a:rPr kumimoji="1" lang="ja-JP" altLang="en-US" dirty="0" smtClean="0"/>
              <a:t>型の</a:t>
            </a:r>
            <a:r>
              <a:rPr kumimoji="1" lang="en-US" altLang="ja-JP" dirty="0" smtClean="0"/>
              <a:t>answer</a:t>
            </a:r>
            <a:r>
              <a:rPr kumimoji="1" lang="ja-JP" altLang="en-US" dirty="0" smtClean="0"/>
              <a:t>に受け取る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1774" y="3436999"/>
            <a:ext cx="4862228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public static </a:t>
            </a:r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functionF</a:t>
            </a:r>
            <a:r>
              <a:rPr kumimoji="1" lang="en-US" altLang="ja-JP" sz="2000" dirty="0" smtClean="0"/>
              <a:t>( </a:t>
            </a:r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num</a:t>
            </a:r>
            <a:r>
              <a:rPr kumimoji="1" lang="en-US" altLang="ja-JP" sz="2000" dirty="0" smtClean="0"/>
              <a:t> ) {</a:t>
            </a:r>
          </a:p>
          <a:p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ans</a:t>
            </a:r>
            <a:r>
              <a:rPr lang="en-US" altLang="ja-JP" sz="2000" dirty="0" smtClean="0"/>
              <a:t>;</a:t>
            </a:r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lang="en-US" altLang="ja-JP" sz="2000" dirty="0" err="1" smtClean="0"/>
              <a:t>ans</a:t>
            </a:r>
            <a:r>
              <a:rPr lang="en-US" altLang="ja-JP" sz="2000" dirty="0" smtClean="0"/>
              <a:t> = 3 </a:t>
            </a:r>
            <a:r>
              <a:rPr lang="en-US" altLang="ja-JP" sz="2000" dirty="0" smtClean="0">
                <a:latin typeface="+mj-ea"/>
                <a:ea typeface="+mj-ea"/>
              </a:rPr>
              <a:t>*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num</a:t>
            </a:r>
            <a:r>
              <a:rPr lang="en-US" altLang="ja-JP" sz="2000" dirty="0" smtClean="0"/>
              <a:t> + 7;</a:t>
            </a:r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return </a:t>
            </a:r>
            <a:r>
              <a:rPr lang="en-US" altLang="ja-JP" sz="2000" dirty="0" err="1" smtClean="0"/>
              <a:t>ans</a:t>
            </a:r>
            <a:r>
              <a:rPr lang="en-US" altLang="ja-JP" sz="2000" dirty="0" smtClean="0"/>
              <a:t>;</a:t>
            </a:r>
          </a:p>
          <a:p>
            <a:r>
              <a:rPr lang="en-US" altLang="ja-JP" sz="2000" dirty="0" smtClean="0"/>
              <a:t>}</a:t>
            </a:r>
            <a:endParaRPr lang="en-US" altLang="ja-JP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7504" y="3710243"/>
            <a:ext cx="3785011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public static void main(...) {</a:t>
            </a:r>
          </a:p>
          <a:p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answer </a:t>
            </a:r>
            <a:r>
              <a:rPr lang="en-US" altLang="ja-JP" sz="2000" dirty="0" smtClean="0">
                <a:solidFill>
                  <a:srgbClr val="FF0000"/>
                </a:solidFill>
              </a:rPr>
              <a:t>=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functionF</a:t>
            </a:r>
            <a:r>
              <a:rPr lang="en-US" altLang="ja-JP" sz="2000" dirty="0" smtClean="0">
                <a:solidFill>
                  <a:srgbClr val="FF0000"/>
                </a:solidFill>
              </a:rPr>
              <a:t>(6);</a:t>
            </a:r>
          </a:p>
          <a:p>
            <a:r>
              <a:rPr lang="en-US" altLang="ja-JP" sz="2000" dirty="0" smtClean="0"/>
              <a:t>}</a:t>
            </a:r>
            <a:endParaRPr lang="en-US" altLang="ja-JP" sz="20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1414512" y="4346314"/>
            <a:ext cx="3178756" cy="256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3770489" y="3625845"/>
            <a:ext cx="3819744" cy="5284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2487161" y="4442448"/>
            <a:ext cx="233899" cy="808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657164" y="3436999"/>
            <a:ext cx="353794" cy="717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83568" y="2204864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83568" y="4077072"/>
            <a:ext cx="7776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793454" y="2852936"/>
            <a:ext cx="133882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配列</a:t>
            </a:r>
            <a:endParaRPr kumimoji="1" lang="ja-JP" alt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21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記述の例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874" y="1124744"/>
            <a:ext cx="5473269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public </a:t>
            </a:r>
            <a:r>
              <a:rPr lang="en-US" altLang="ja-JP" dirty="0"/>
              <a:t>class functionTest01 {</a:t>
            </a:r>
          </a:p>
          <a:p>
            <a:r>
              <a:rPr lang="en-US" altLang="ja-JP" dirty="0" smtClean="0"/>
              <a:t>    public </a:t>
            </a:r>
            <a:r>
              <a:rPr lang="en-US" altLang="ja-JP" dirty="0"/>
              <a:t>static void main(String[] </a:t>
            </a:r>
            <a:r>
              <a:rPr lang="en-US" altLang="ja-JP" dirty="0" err="1"/>
              <a:t>args</a:t>
            </a:r>
            <a:r>
              <a:rPr lang="en-US" altLang="ja-JP" dirty="0"/>
              <a:t>) {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/>
              <a:t>answer = </a:t>
            </a:r>
            <a:r>
              <a:rPr lang="en-US" altLang="ja-JP" dirty="0" err="1" smtClean="0"/>
              <a:t>functionF</a:t>
            </a:r>
            <a:r>
              <a:rPr lang="en-US" altLang="ja-JP" dirty="0" smtClean="0"/>
              <a:t>(6</a:t>
            </a:r>
            <a:r>
              <a:rPr lang="en-US" altLang="ja-JP" dirty="0"/>
              <a:t>);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(answer</a:t>
            </a:r>
            <a:r>
              <a:rPr lang="en-US" altLang="ja-JP" dirty="0"/>
              <a:t>);</a:t>
            </a:r>
          </a:p>
          <a:p>
            <a:r>
              <a:rPr lang="en-US" altLang="ja-JP" dirty="0" smtClean="0"/>
              <a:t>        answer </a:t>
            </a:r>
            <a:r>
              <a:rPr lang="en-US" altLang="ja-JP" dirty="0"/>
              <a:t>= </a:t>
            </a:r>
            <a:r>
              <a:rPr lang="en-US" altLang="ja-JP" dirty="0" err="1" smtClean="0"/>
              <a:t>functionF</a:t>
            </a:r>
            <a:r>
              <a:rPr lang="en-US" altLang="ja-JP" dirty="0" smtClean="0"/>
              <a:t>(20</a:t>
            </a:r>
            <a:r>
              <a:rPr lang="en-US" altLang="ja-JP" dirty="0"/>
              <a:t>);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(answer);</a:t>
            </a:r>
          </a:p>
          <a:p>
            <a:r>
              <a:rPr lang="en-US" altLang="ja-JP" dirty="0" smtClean="0"/>
              <a:t>        answer </a:t>
            </a:r>
            <a:r>
              <a:rPr lang="en-US" altLang="ja-JP" dirty="0"/>
              <a:t>= </a:t>
            </a:r>
            <a:r>
              <a:rPr lang="en-US" altLang="ja-JP" dirty="0" err="1" smtClean="0"/>
              <a:t>functionQ</a:t>
            </a:r>
            <a:r>
              <a:rPr lang="en-US" altLang="ja-JP" dirty="0" smtClean="0"/>
              <a:t>(8);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(answer</a:t>
            </a:r>
            <a:r>
              <a:rPr lang="en-US" altLang="ja-JP" dirty="0"/>
              <a:t>);</a:t>
            </a:r>
          </a:p>
          <a:p>
            <a:r>
              <a:rPr lang="en-US" altLang="ja-JP" dirty="0" smtClean="0"/>
              <a:t>    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public </a:t>
            </a:r>
            <a:r>
              <a:rPr lang="en-US" altLang="ja-JP" dirty="0"/>
              <a:t>static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FunctionF</a:t>
            </a:r>
            <a:r>
              <a:rPr lang="en-US" altLang="ja-JP" dirty="0"/>
              <a:t>(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num</a:t>
            </a:r>
            <a:r>
              <a:rPr lang="en-US" altLang="ja-JP" dirty="0"/>
              <a:t> ){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/>
              <a:t>ans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        </a:t>
            </a:r>
            <a:r>
              <a:rPr lang="en-US" altLang="ja-JP" dirty="0" err="1" smtClean="0"/>
              <a:t>ans</a:t>
            </a:r>
            <a:r>
              <a:rPr lang="en-US" altLang="ja-JP" dirty="0" smtClean="0"/>
              <a:t> </a:t>
            </a:r>
            <a:r>
              <a:rPr lang="en-US" altLang="ja-JP" dirty="0"/>
              <a:t>= 3 * </a:t>
            </a:r>
            <a:r>
              <a:rPr lang="en-US" altLang="ja-JP" dirty="0" err="1"/>
              <a:t>num</a:t>
            </a:r>
            <a:r>
              <a:rPr lang="en-US" altLang="ja-JP" dirty="0"/>
              <a:t> + 7;</a:t>
            </a:r>
          </a:p>
          <a:p>
            <a:r>
              <a:rPr lang="en-US" altLang="ja-JP" dirty="0" smtClean="0"/>
              <a:t>        return </a:t>
            </a:r>
            <a:r>
              <a:rPr lang="en-US" altLang="ja-JP" dirty="0" err="1"/>
              <a:t>ans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    }</a:t>
            </a:r>
          </a:p>
          <a:p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fr-FR" altLang="ja-JP" dirty="0" smtClean="0"/>
              <a:t>public </a:t>
            </a:r>
            <a:r>
              <a:rPr lang="fr-FR" altLang="ja-JP" dirty="0"/>
              <a:t>static int FunctionQ( int num ){</a:t>
            </a:r>
          </a:p>
          <a:p>
            <a:r>
              <a:rPr lang="fr-FR" altLang="ja-JP" dirty="0" smtClean="0"/>
              <a:t>        int </a:t>
            </a:r>
            <a:r>
              <a:rPr lang="fr-FR" altLang="ja-JP" dirty="0"/>
              <a:t>ans;</a:t>
            </a:r>
          </a:p>
          <a:p>
            <a:r>
              <a:rPr lang="fr-FR" altLang="ja-JP" dirty="0" smtClean="0"/>
              <a:t>        ans </a:t>
            </a:r>
            <a:r>
              <a:rPr lang="fr-FR" altLang="ja-JP" dirty="0"/>
              <a:t>= 2 * num * num + 7 * num + 5;</a:t>
            </a:r>
          </a:p>
          <a:p>
            <a:r>
              <a:rPr lang="fr-FR" altLang="ja-JP" dirty="0" smtClean="0"/>
              <a:t>        return </a:t>
            </a:r>
            <a:r>
              <a:rPr lang="fr-FR" altLang="ja-JP" dirty="0"/>
              <a:t>ans;</a:t>
            </a:r>
          </a:p>
          <a:p>
            <a:r>
              <a:rPr lang="fr-FR" altLang="ja-JP" dirty="0" smtClean="0"/>
              <a:t>    }</a:t>
            </a:r>
            <a:endParaRPr lang="en-US" altLang="ja-JP" dirty="0"/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1392" y="3645024"/>
            <a:ext cx="4680520" cy="1368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public </a:t>
            </a:r>
            <a:r>
              <a:rPr lang="en-US" altLang="ja-JP" dirty="0"/>
              <a:t>static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 smtClean="0"/>
              <a:t>functionF</a:t>
            </a:r>
            <a:r>
              <a:rPr lang="en-US" altLang="ja-JP" dirty="0"/>
              <a:t>(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num</a:t>
            </a:r>
            <a:r>
              <a:rPr lang="en-US" altLang="ja-JP" dirty="0"/>
              <a:t> ){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ans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ans</a:t>
            </a:r>
            <a:r>
              <a:rPr lang="en-US" altLang="ja-JP" dirty="0"/>
              <a:t> = 3 </a:t>
            </a:r>
            <a:r>
              <a:rPr lang="en-US" altLang="ja-JP" dirty="0">
                <a:latin typeface="+mj-ea"/>
                <a:ea typeface="+mj-ea"/>
              </a:rPr>
              <a:t>*</a:t>
            </a:r>
            <a:r>
              <a:rPr lang="en-US" altLang="ja-JP" dirty="0"/>
              <a:t> </a:t>
            </a:r>
            <a:r>
              <a:rPr lang="en-US" altLang="ja-JP" dirty="0" err="1"/>
              <a:t>num</a:t>
            </a:r>
            <a:r>
              <a:rPr lang="en-US" altLang="ja-JP" dirty="0"/>
              <a:t> + 7;</a:t>
            </a:r>
          </a:p>
          <a:p>
            <a:r>
              <a:rPr lang="en-US" altLang="ja-JP" dirty="0"/>
              <a:t>        return </a:t>
            </a:r>
            <a:r>
              <a:rPr lang="en-US" altLang="ja-JP" dirty="0" err="1"/>
              <a:t>ans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  </a:t>
            </a:r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31392" y="5013176"/>
            <a:ext cx="5048720" cy="1368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ja-JP" dirty="0" smtClean="0"/>
              <a:t>  public </a:t>
            </a:r>
            <a:r>
              <a:rPr lang="fr-FR" altLang="ja-JP" dirty="0"/>
              <a:t>static int </a:t>
            </a:r>
            <a:r>
              <a:rPr lang="fr-FR" altLang="ja-JP" dirty="0" smtClean="0"/>
              <a:t>functionQ</a:t>
            </a:r>
            <a:r>
              <a:rPr lang="fr-FR" altLang="ja-JP" dirty="0"/>
              <a:t>( int num ){</a:t>
            </a:r>
          </a:p>
          <a:p>
            <a:r>
              <a:rPr lang="fr-FR" altLang="ja-JP" dirty="0"/>
              <a:t>        int ans;</a:t>
            </a:r>
          </a:p>
          <a:p>
            <a:r>
              <a:rPr lang="fr-FR" altLang="ja-JP" dirty="0"/>
              <a:t>        ans = 2 </a:t>
            </a:r>
            <a:r>
              <a:rPr lang="fr-FR" altLang="ja-JP" dirty="0">
                <a:latin typeface="+mj-ea"/>
                <a:ea typeface="+mj-ea"/>
              </a:rPr>
              <a:t>*</a:t>
            </a:r>
            <a:r>
              <a:rPr lang="fr-FR" altLang="ja-JP" dirty="0"/>
              <a:t> num </a:t>
            </a:r>
            <a:r>
              <a:rPr lang="fr-FR" altLang="ja-JP" dirty="0">
                <a:latin typeface="+mj-ea"/>
                <a:ea typeface="+mj-ea"/>
              </a:rPr>
              <a:t>*</a:t>
            </a:r>
            <a:r>
              <a:rPr lang="fr-FR" altLang="ja-JP" dirty="0"/>
              <a:t> num + 7 </a:t>
            </a:r>
            <a:r>
              <a:rPr lang="fr-FR" altLang="ja-JP" dirty="0">
                <a:latin typeface="+mj-ea"/>
                <a:ea typeface="+mj-ea"/>
              </a:rPr>
              <a:t>*</a:t>
            </a:r>
            <a:r>
              <a:rPr lang="fr-FR" altLang="ja-JP" dirty="0"/>
              <a:t> num + 5;</a:t>
            </a:r>
          </a:p>
          <a:p>
            <a:r>
              <a:rPr lang="fr-FR" altLang="ja-JP" dirty="0"/>
              <a:t>        return ans;</a:t>
            </a:r>
          </a:p>
          <a:p>
            <a:r>
              <a:rPr lang="fr-FR" altLang="ja-JP" dirty="0"/>
              <a:t> </a:t>
            </a:r>
            <a:r>
              <a:rPr lang="fr-FR" altLang="ja-JP" dirty="0" smtClean="0"/>
              <a:t>}</a:t>
            </a:r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11912" y="1340768"/>
            <a:ext cx="346280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メインプログラムと関数は「</a:t>
            </a:r>
            <a:r>
              <a:rPr kumimoji="1" lang="en-US" altLang="ja-JP" dirty="0" smtClean="0"/>
              <a:t>{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}</a:t>
            </a:r>
            <a:r>
              <a:rPr kumimoji="1" lang="ja-JP" altLang="en-US" dirty="0" smtClean="0"/>
              <a:t>」で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区別されます。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19444"/>
            <a:ext cx="17430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3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関数の引数は、</a:t>
            </a:r>
            <a:r>
              <a:rPr kumimoji="1" lang="ja-JP" altLang="en-US" sz="2000" u="sng" dirty="0" smtClean="0"/>
              <a:t>いくつでも設定できます</a:t>
            </a:r>
            <a:r>
              <a:rPr kumimoji="1" lang="ja-JP" altLang="en-US" sz="2000" dirty="0" smtClean="0"/>
              <a:t>。</a:t>
            </a:r>
            <a:endParaRPr lang="en-US" altLang="ja-JP" sz="2000" dirty="0"/>
          </a:p>
          <a:p>
            <a:r>
              <a:rPr kumimoji="1" lang="ja-JP" altLang="en-US" sz="2000" dirty="0" smtClean="0"/>
              <a:t>呼び出す側のプログラムでは、各引数に入力する値を、順にカンマ</a:t>
            </a:r>
            <a:r>
              <a:rPr lang="ja-JP" altLang="en-US" sz="2000" dirty="0" smtClean="0"/>
              <a:t>「</a:t>
            </a:r>
            <a:r>
              <a:rPr lang="en-US" altLang="ja-JP" sz="2000" dirty="0"/>
              <a:t>,</a:t>
            </a:r>
            <a:r>
              <a:rPr lang="ja-JP" altLang="en-US" sz="2000" dirty="0"/>
              <a:t>」で</a:t>
            </a:r>
            <a:r>
              <a:rPr lang="ja-JP" altLang="en-US" sz="2000" dirty="0" smtClean="0"/>
              <a:t>区切って指定します。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関数の書き方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0467" y="4676943"/>
            <a:ext cx="517000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public static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sum(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num1 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num2 ) 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ans</a:t>
            </a:r>
            <a:r>
              <a:rPr lang="en-US" altLang="ja-JP" dirty="0" smtClean="0"/>
              <a:t> = num1 + num2;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return </a:t>
            </a:r>
            <a:r>
              <a:rPr kumimoji="1" lang="en-US" altLang="ja-JP" dirty="0" err="1" smtClean="0"/>
              <a:t>ans</a:t>
            </a:r>
            <a:r>
              <a:rPr kumimoji="1" lang="en-US" altLang="ja-JP" dirty="0" smtClean="0"/>
              <a:t>;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82249" y="3884855"/>
            <a:ext cx="7922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引数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6714297" y="4254187"/>
            <a:ext cx="144016" cy="4101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84385" y="3884855"/>
            <a:ext cx="7922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引数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>
            <a:off x="8016433" y="4254187"/>
            <a:ext cx="144016" cy="4101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41322" y="2887776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メインプログラム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7504" y="3349441"/>
            <a:ext cx="4076757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public static void main(...) {</a:t>
            </a:r>
          </a:p>
          <a:p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answer </a:t>
            </a:r>
            <a:r>
              <a:rPr lang="en-US" altLang="ja-JP" sz="2000" dirty="0" smtClean="0">
                <a:solidFill>
                  <a:srgbClr val="FF0000"/>
                </a:solidFill>
              </a:rPr>
              <a:t>= sum(117, 246);</a:t>
            </a:r>
          </a:p>
          <a:p>
            <a:r>
              <a:rPr lang="en-US" altLang="ja-JP" sz="2000" dirty="0" smtClean="0"/>
              <a:t>}</a:t>
            </a:r>
            <a:endParaRPr lang="en-US" altLang="ja-JP" sz="20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3131840" y="3977959"/>
            <a:ext cx="3312368" cy="7742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995936" y="3968618"/>
            <a:ext cx="3816424" cy="7083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235469" y="3030567"/>
            <a:ext cx="224933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値</a:t>
            </a:r>
            <a:r>
              <a:rPr lang="ja-JP" altLang="en-US" dirty="0" smtClean="0"/>
              <a:t>は</a:t>
            </a:r>
            <a:r>
              <a:rPr lang="ja-JP" altLang="en-US" dirty="0"/>
              <a:t>引数</a:t>
            </a:r>
            <a:r>
              <a:rPr lang="ja-JP" altLang="en-US" dirty="0" smtClean="0"/>
              <a:t>の宣言順に</a:t>
            </a:r>
            <a:endParaRPr lang="en-US" altLang="ja-JP" dirty="0" smtClean="0"/>
          </a:p>
          <a:p>
            <a:r>
              <a:rPr kumimoji="1" lang="ja-JP" altLang="en-US" dirty="0" smtClean="0"/>
              <a:t>受け取ります。</a:t>
            </a:r>
            <a:endParaRPr kumimoji="1" lang="ja-JP" altLang="en-US" dirty="0"/>
          </a:p>
        </p:txBody>
      </p:sp>
      <p:sp>
        <p:nvSpPr>
          <p:cNvPr id="22" name="下矢印 21"/>
          <p:cNvSpPr/>
          <p:nvPr/>
        </p:nvSpPr>
        <p:spPr>
          <a:xfrm flipV="1">
            <a:off x="3199095" y="3977959"/>
            <a:ext cx="195190" cy="59484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下矢印 23"/>
          <p:cNvSpPr/>
          <p:nvPr/>
        </p:nvSpPr>
        <p:spPr>
          <a:xfrm flipV="1">
            <a:off x="7152379" y="5000102"/>
            <a:ext cx="207757" cy="124517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24890" y="6061938"/>
            <a:ext cx="25955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」で区切って並べます。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96629" y="4567582"/>
            <a:ext cx="25955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」で区切って並べます。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22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5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関数の引数は、設定しな</a:t>
            </a:r>
            <a:r>
              <a:rPr lang="ja-JP" altLang="en-US" sz="2000" dirty="0" smtClean="0"/>
              <a:t>くても構いません</a:t>
            </a:r>
            <a:r>
              <a:rPr kumimoji="1" lang="ja-JP" altLang="en-US" sz="2000" dirty="0" smtClean="0"/>
              <a:t>。</a:t>
            </a:r>
            <a:endParaRPr lang="en-US" altLang="ja-JP" sz="2000" dirty="0"/>
          </a:p>
          <a:p>
            <a:r>
              <a:rPr kumimoji="1" lang="ja-JP" altLang="en-US" sz="2000" dirty="0" smtClean="0"/>
              <a:t>引数のない関数を呼び出す際は、「</a:t>
            </a:r>
            <a:r>
              <a:rPr kumimoji="1" lang="en-US" altLang="ja-JP" sz="2000" dirty="0" smtClean="0"/>
              <a:t>( )</a:t>
            </a:r>
            <a:r>
              <a:rPr kumimoji="1" lang="ja-JP" altLang="en-US" sz="2000" dirty="0" smtClean="0"/>
              <a:t>」の中が空になります。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関数の書き方</a:t>
            </a:r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08789" y="5321837"/>
            <a:ext cx="4094391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public static String message( ) {</a:t>
            </a:r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return “</a:t>
            </a:r>
            <a:r>
              <a:rPr lang="ja-JP" altLang="en-US" sz="2000" dirty="0" smtClean="0"/>
              <a:t>京都行こう</a:t>
            </a:r>
            <a:r>
              <a:rPr lang="en-US" altLang="ja-JP" sz="2000" dirty="0" smtClean="0"/>
              <a:t>”</a:t>
            </a:r>
          </a:p>
          <a:p>
            <a:r>
              <a:rPr lang="en-US" altLang="ja-JP" sz="2000" dirty="0" smtClean="0"/>
              <a:t>}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72999" y="4572908"/>
            <a:ext cx="16914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引数は空です。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7874381" y="4963035"/>
            <a:ext cx="144016" cy="4101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7154" y="2631395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メインプログラム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4158" y="3118777"/>
            <a:ext cx="592982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public static void main(...) {</a:t>
            </a:r>
          </a:p>
          <a:p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System.out.println</a:t>
            </a:r>
            <a:r>
              <a:rPr lang="en-US" altLang="ja-JP" sz="2000" dirty="0" smtClean="0"/>
              <a:t>( “</a:t>
            </a:r>
            <a:r>
              <a:rPr lang="ja-JP" altLang="en-US" sz="2000" dirty="0" smtClean="0"/>
              <a:t>そう</a:t>
            </a:r>
            <a:r>
              <a:rPr lang="ja-JP" altLang="en-US" sz="2000" dirty="0"/>
              <a:t>だ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” + message( ) );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en-US" altLang="ja-JP" sz="2000" dirty="0" smtClean="0"/>
              <a:t>}</a:t>
            </a:r>
            <a:endParaRPr lang="en-US" altLang="ja-JP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18734" y="2492896"/>
            <a:ext cx="215315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「（）」の中は空です。</a:t>
            </a:r>
            <a:endParaRPr kumimoji="1" lang="ja-JP" altLang="en-US" dirty="0"/>
          </a:p>
        </p:txBody>
      </p:sp>
      <p:sp>
        <p:nvSpPr>
          <p:cNvPr id="22" name="下矢印 21"/>
          <p:cNvSpPr/>
          <p:nvPr/>
        </p:nvSpPr>
        <p:spPr>
          <a:xfrm>
            <a:off x="5501488" y="2862228"/>
            <a:ext cx="195190" cy="55213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32040" y="4571836"/>
            <a:ext cx="197201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戻り値は文字列型</a:t>
            </a:r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>
            <a:off x="6372200" y="4941168"/>
            <a:ext cx="144016" cy="4101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70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45354" y="1382863"/>
            <a:ext cx="8733422" cy="867551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関数の戻り値は、設定しな</a:t>
            </a:r>
            <a:r>
              <a:rPr lang="ja-JP" altLang="en-US" sz="2000" dirty="0" smtClean="0"/>
              <a:t>くても構いません</a:t>
            </a:r>
            <a:r>
              <a:rPr kumimoji="1" lang="ja-JP" altLang="en-US" sz="2000" dirty="0" smtClean="0"/>
              <a:t>。</a:t>
            </a:r>
            <a:endParaRPr lang="en-US" altLang="ja-JP" sz="2000" dirty="0"/>
          </a:p>
          <a:p>
            <a:r>
              <a:rPr kumimoji="1" lang="ja-JP" altLang="en-US" sz="2000" dirty="0" smtClean="0"/>
              <a:t>呼び出す側で受け取る値は</a:t>
            </a:r>
            <a:r>
              <a:rPr lang="ja-JP" altLang="en-US" sz="2000" dirty="0" smtClean="0"/>
              <a:t>無いので、変数に代入する等の処理は必要はありません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関数の書き方</a:t>
            </a:r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23728" y="4748821"/>
            <a:ext cx="685636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public static </a:t>
            </a:r>
            <a:r>
              <a:rPr kumimoji="1" lang="en-US" altLang="ja-JP" dirty="0" smtClean="0">
                <a:solidFill>
                  <a:srgbClr val="FF0000"/>
                </a:solidFill>
              </a:rPr>
              <a:t>void</a:t>
            </a:r>
            <a:r>
              <a:rPr kumimoji="1" lang="en-US" altLang="ja-JP" dirty="0" smtClean="0"/>
              <a:t> introduction( String </a:t>
            </a:r>
            <a:r>
              <a:rPr kumimoji="1" lang="en-US" altLang="ja-JP" dirty="0" err="1" smtClean="0"/>
              <a:t>myName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count ) 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for(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count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 ) {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(“</a:t>
            </a:r>
            <a:r>
              <a:rPr lang="ja-JP" altLang="en-US" dirty="0" smtClean="0"/>
              <a:t>オッス、オラ</a:t>
            </a:r>
            <a:r>
              <a:rPr lang="en-US" altLang="ja-JP" dirty="0" smtClean="0"/>
              <a:t>” + </a:t>
            </a:r>
            <a:r>
              <a:rPr lang="en-US" altLang="ja-JP" dirty="0" err="1" smtClean="0"/>
              <a:t>myName</a:t>
            </a:r>
            <a:r>
              <a:rPr lang="en-US" altLang="ja-JP" dirty="0" smtClean="0"/>
              <a:t> + “</a:t>
            </a:r>
            <a:r>
              <a:rPr lang="ja-JP" altLang="en-US" dirty="0" smtClean="0"/>
              <a:t>！</a:t>
            </a:r>
            <a:r>
              <a:rPr lang="en-US" altLang="ja-JP" dirty="0" smtClean="0"/>
              <a:t>”);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7431" y="2417743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メインプログラム</a:t>
            </a:r>
            <a:endParaRPr kumimoji="1" lang="ja-JP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9762" y="2868863"/>
            <a:ext cx="364234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public static void main(...) {</a:t>
            </a:r>
          </a:p>
          <a:p>
            <a:r>
              <a:rPr lang="en-US" altLang="ja-JP" sz="2000" dirty="0" smtClean="0"/>
              <a:t>    introduction(“</a:t>
            </a:r>
            <a:r>
              <a:rPr lang="ja-JP" altLang="en-US" sz="2000" dirty="0" smtClean="0"/>
              <a:t>悟空</a:t>
            </a:r>
            <a:r>
              <a:rPr lang="en-US" altLang="ja-JP" sz="2000" dirty="0" smtClean="0"/>
              <a:t>”, 100);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en-US" altLang="ja-JP" sz="2000" dirty="0" smtClean="0"/>
              <a:t>}</a:t>
            </a:r>
            <a:endParaRPr lang="en-US" altLang="ja-JP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39752" y="4028542"/>
            <a:ext cx="405591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戻り値がない場合は「</a:t>
            </a:r>
            <a:r>
              <a:rPr lang="en-US" altLang="ja-JP" dirty="0" smtClean="0">
                <a:solidFill>
                  <a:srgbClr val="FF0000"/>
                </a:solidFill>
              </a:rPr>
              <a:t>void</a:t>
            </a:r>
            <a:r>
              <a:rPr lang="ja-JP" altLang="en-US" dirty="0" smtClean="0"/>
              <a:t>」と書きます。</a:t>
            </a:r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>
            <a:off x="3779912" y="4397874"/>
            <a:ext cx="144016" cy="4101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79912" y="3173973"/>
            <a:ext cx="38164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戻り値がないので、呼び出すだけです。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5856" y="6013601"/>
            <a:ext cx="55547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返す値がないので、</a:t>
            </a:r>
            <a:r>
              <a:rPr kumimoji="1" lang="en-US" altLang="ja-JP" dirty="0" smtClean="0"/>
              <a:t>return </a:t>
            </a:r>
            <a:r>
              <a:rPr kumimoji="1" lang="ja-JP" altLang="en-US" dirty="0" smtClean="0"/>
              <a:t>式 の記述は省略できます。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34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91374" y="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記述の例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874" y="948690"/>
            <a:ext cx="6553390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public </a:t>
            </a:r>
            <a:r>
              <a:rPr lang="en-US" altLang="ja-JP" dirty="0"/>
              <a:t>class </a:t>
            </a:r>
            <a:r>
              <a:rPr lang="en-US" altLang="ja-JP" dirty="0" smtClean="0"/>
              <a:t>functionTest02 </a:t>
            </a:r>
            <a:r>
              <a:rPr lang="en-US" altLang="ja-JP" dirty="0"/>
              <a:t>{</a:t>
            </a:r>
          </a:p>
          <a:p>
            <a:r>
              <a:rPr lang="en-US" altLang="ja-JP" dirty="0" smtClean="0"/>
              <a:t>    public </a:t>
            </a:r>
            <a:r>
              <a:rPr lang="en-US" altLang="ja-JP" dirty="0"/>
              <a:t>static void main(String[] </a:t>
            </a:r>
            <a:r>
              <a:rPr lang="en-US" altLang="ja-JP" dirty="0" err="1"/>
              <a:t>args</a:t>
            </a:r>
            <a:r>
              <a:rPr lang="en-US" altLang="ja-JP" dirty="0"/>
              <a:t>) {</a:t>
            </a:r>
          </a:p>
          <a:p>
            <a:r>
              <a:rPr lang="en-US" altLang="ja-JP" dirty="0" smtClean="0"/>
              <a:t>        say</a:t>
            </a:r>
            <a:r>
              <a:rPr lang="en-US" altLang="ja-JP" dirty="0"/>
              <a:t>("</a:t>
            </a:r>
            <a:r>
              <a:rPr lang="ja-JP" altLang="en-US" dirty="0"/>
              <a:t>こんにちは</a:t>
            </a:r>
            <a:r>
              <a:rPr lang="en-US" altLang="ja-JP" dirty="0"/>
              <a:t>", 5);</a:t>
            </a:r>
          </a:p>
          <a:p>
            <a:r>
              <a:rPr lang="en-US" altLang="ja-JP" dirty="0"/>
              <a:t>        </a:t>
            </a:r>
            <a:r>
              <a:rPr lang="en-US" altLang="ja-JP" dirty="0" smtClean="0"/>
              <a:t>say</a:t>
            </a:r>
            <a:r>
              <a:rPr lang="en-US" altLang="ja-JP" dirty="0"/>
              <a:t>("</a:t>
            </a:r>
            <a:r>
              <a:rPr lang="ja-JP" altLang="en-US" dirty="0"/>
              <a:t>さようなら</a:t>
            </a:r>
            <a:r>
              <a:rPr lang="en-US" altLang="ja-JP" dirty="0"/>
              <a:t>", 10);</a:t>
            </a:r>
          </a:p>
          <a:p>
            <a:r>
              <a:rPr lang="en-US" altLang="ja-JP" dirty="0"/>
              <a:t>        </a:t>
            </a:r>
            <a:r>
              <a:rPr lang="en-US" altLang="ja-JP" dirty="0" smtClean="0"/>
              <a:t>say</a:t>
            </a:r>
            <a:r>
              <a:rPr lang="en-US" altLang="ja-JP" dirty="0"/>
              <a:t>("</a:t>
            </a:r>
            <a:r>
              <a:rPr lang="ja-JP" altLang="en-US" dirty="0"/>
              <a:t>おはよう</a:t>
            </a:r>
            <a:r>
              <a:rPr lang="en-US" altLang="ja-JP" dirty="0"/>
              <a:t>",3);</a:t>
            </a:r>
          </a:p>
          <a:p>
            <a:r>
              <a:rPr lang="en-US" altLang="ja-JP" dirty="0" smtClean="0"/>
              <a:t>    }</a:t>
            </a:r>
            <a:endParaRPr lang="en-US" altLang="ja-JP" dirty="0"/>
          </a:p>
          <a:p>
            <a:r>
              <a:rPr lang="en-US" altLang="ja-JP" dirty="0"/>
              <a:t>    public static void </a:t>
            </a:r>
            <a:r>
              <a:rPr lang="en-US" altLang="ja-JP" dirty="0" smtClean="0"/>
              <a:t>say</a:t>
            </a:r>
            <a:r>
              <a:rPr lang="en-US" altLang="ja-JP" dirty="0"/>
              <a:t>( String word ,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num</a:t>
            </a:r>
            <a:r>
              <a:rPr lang="en-US" altLang="ja-JP" dirty="0"/>
              <a:t> ){</a:t>
            </a:r>
          </a:p>
          <a:p>
            <a:r>
              <a:rPr lang="nn-NO" altLang="ja-JP" dirty="0"/>
              <a:t>        for(int i =0 ; i &lt; num ; i++){</a:t>
            </a:r>
          </a:p>
          <a:p>
            <a:r>
              <a:rPr lang="en-US" altLang="ja-JP" dirty="0"/>
              <a:t>            </a:t>
            </a:r>
            <a:r>
              <a:rPr lang="en-US" altLang="ja-JP" dirty="0" err="1"/>
              <a:t>System.out.println</a:t>
            </a:r>
            <a:r>
              <a:rPr lang="en-US" altLang="ja-JP" dirty="0"/>
              <a:t>( </a:t>
            </a:r>
            <a:r>
              <a:rPr lang="en-US" altLang="ja-JP" dirty="0" smtClean="0"/>
              <a:t>translate(word</a:t>
            </a:r>
            <a:r>
              <a:rPr lang="en-US" altLang="ja-JP" dirty="0"/>
              <a:t>) );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}</a:t>
            </a:r>
          </a:p>
          <a:p>
            <a:r>
              <a:rPr lang="ja-JP" altLang="en-US" dirty="0"/>
              <a:t>    </a:t>
            </a:r>
            <a:r>
              <a:rPr lang="en-US" altLang="ja-JP" dirty="0"/>
              <a:t>}</a:t>
            </a:r>
          </a:p>
          <a:p>
            <a:r>
              <a:rPr lang="en-US" altLang="ja-JP" dirty="0"/>
              <a:t>    public static String </a:t>
            </a:r>
            <a:r>
              <a:rPr lang="en-US" altLang="ja-JP" dirty="0" smtClean="0"/>
              <a:t>translate</a:t>
            </a:r>
            <a:r>
              <a:rPr lang="en-US" altLang="ja-JP" dirty="0"/>
              <a:t>( String word ){</a:t>
            </a:r>
          </a:p>
          <a:p>
            <a:r>
              <a:rPr lang="en-US" altLang="ja-JP" dirty="0"/>
              <a:t>        </a:t>
            </a:r>
            <a:r>
              <a:rPr lang="en-US" altLang="ja-JP" dirty="0">
                <a:solidFill>
                  <a:srgbClr val="7030A0"/>
                </a:solidFill>
              </a:rPr>
              <a:t>if(</a:t>
            </a:r>
            <a:r>
              <a:rPr lang="en-US" altLang="ja-JP" dirty="0" err="1">
                <a:solidFill>
                  <a:srgbClr val="7030A0"/>
                </a:solidFill>
              </a:rPr>
              <a:t>word.equals</a:t>
            </a:r>
            <a:r>
              <a:rPr lang="en-US" altLang="ja-JP" dirty="0">
                <a:solidFill>
                  <a:srgbClr val="7030A0"/>
                </a:solidFill>
              </a:rPr>
              <a:t>("</a:t>
            </a:r>
            <a:r>
              <a:rPr lang="ja-JP" altLang="en-US" dirty="0">
                <a:solidFill>
                  <a:srgbClr val="7030A0"/>
                </a:solidFill>
              </a:rPr>
              <a:t>こんにちは</a:t>
            </a:r>
            <a:r>
              <a:rPr lang="en-US" altLang="ja-JP" dirty="0">
                <a:solidFill>
                  <a:srgbClr val="7030A0"/>
                </a:solidFill>
              </a:rPr>
              <a:t>"))</a:t>
            </a:r>
            <a:r>
              <a:rPr lang="en-US" altLang="ja-JP" dirty="0"/>
              <a:t>{</a:t>
            </a:r>
          </a:p>
          <a:p>
            <a:r>
              <a:rPr lang="en-US" altLang="ja-JP" dirty="0"/>
              <a:t>            return "Hello.";</a:t>
            </a:r>
          </a:p>
          <a:p>
            <a:r>
              <a:rPr lang="en-US" altLang="ja-JP" dirty="0"/>
              <a:t>        }else if(</a:t>
            </a:r>
            <a:r>
              <a:rPr lang="en-US" altLang="ja-JP" dirty="0" err="1"/>
              <a:t>word.equals</a:t>
            </a:r>
            <a:r>
              <a:rPr lang="en-US" altLang="ja-JP" dirty="0"/>
              <a:t>("</a:t>
            </a:r>
            <a:r>
              <a:rPr lang="ja-JP" altLang="en-US" dirty="0"/>
              <a:t>さようなら</a:t>
            </a:r>
            <a:r>
              <a:rPr lang="en-US" altLang="ja-JP" dirty="0"/>
              <a:t>")){</a:t>
            </a:r>
          </a:p>
          <a:p>
            <a:r>
              <a:rPr lang="en-US" altLang="ja-JP" dirty="0"/>
              <a:t>            return "Good bye.";</a:t>
            </a:r>
          </a:p>
          <a:p>
            <a:r>
              <a:rPr lang="en-US" altLang="ja-JP" dirty="0"/>
              <a:t>        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 smtClean="0"/>
              <a:t>        </a:t>
            </a:r>
            <a:r>
              <a:rPr lang="en-US" altLang="ja-JP" dirty="0"/>
              <a:t>return "What</a:t>
            </a:r>
            <a:r>
              <a:rPr lang="en-US" altLang="ja-JP" dirty="0" smtClean="0"/>
              <a:t>?";</a:t>
            </a:r>
            <a:endParaRPr lang="en-US" altLang="ja-JP" dirty="0"/>
          </a:p>
          <a:p>
            <a:r>
              <a:rPr lang="ja-JP" altLang="en-US" dirty="0"/>
              <a:t>    </a:t>
            </a:r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82365" y="4653136"/>
            <a:ext cx="366318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場合に応じて戻り値が変わる関数を</a:t>
            </a:r>
            <a:endParaRPr kumimoji="1" lang="en-US" altLang="ja-JP" dirty="0" smtClean="0"/>
          </a:p>
          <a:p>
            <a:r>
              <a:rPr lang="ja-JP" altLang="en-US" dirty="0"/>
              <a:t>書くこと</a:t>
            </a:r>
            <a:r>
              <a:rPr lang="ja-JP" altLang="en-US" dirty="0" smtClean="0"/>
              <a:t>も</a:t>
            </a:r>
            <a:r>
              <a:rPr lang="ja-JP" altLang="en-US" dirty="0"/>
              <a:t>できます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return</a:t>
            </a:r>
            <a:r>
              <a:rPr lang="ja-JP" altLang="en-US" dirty="0" smtClean="0">
                <a:solidFill>
                  <a:srgbClr val="FF0000"/>
                </a:solidFill>
              </a:rPr>
              <a:t>が実行されると、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関数は</a:t>
            </a:r>
            <a:r>
              <a:rPr lang="ja-JP" altLang="en-US" dirty="0">
                <a:solidFill>
                  <a:srgbClr val="FF0000"/>
                </a:solidFill>
              </a:rPr>
              <a:t>そこ</a:t>
            </a:r>
            <a:r>
              <a:rPr lang="ja-JP" altLang="en-US" dirty="0" smtClean="0">
                <a:solidFill>
                  <a:srgbClr val="FF0000"/>
                </a:solidFill>
              </a:rPr>
              <a:t>で実行を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終了</a:t>
            </a:r>
            <a:r>
              <a:rPr kumimoji="1" lang="ja-JP" altLang="en-US" dirty="0">
                <a:solidFill>
                  <a:srgbClr val="FF0000"/>
                </a:solidFill>
              </a:rPr>
              <a:t>します。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58733" y="6136440"/>
            <a:ext cx="606448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戻り値の指定がある関数は、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必ず戻り値があるように</a:t>
            </a:r>
            <a:r>
              <a:rPr lang="ja-JP" altLang="en-US" dirty="0" smtClean="0"/>
              <a:t>書く。</a:t>
            </a:r>
            <a:endParaRPr lang="en-US" altLang="ja-JP" dirty="0" smtClean="0"/>
          </a:p>
          <a:p>
            <a:r>
              <a:rPr lang="ja-JP" altLang="en-US" dirty="0" smtClean="0"/>
              <a:t>プログラム内に条件分岐がある場合は注意。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7556" y="3118514"/>
            <a:ext cx="278954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関数から、別の関数を呼び</a:t>
            </a:r>
            <a:endParaRPr kumimoji="1" lang="en-US" altLang="ja-JP" dirty="0" smtClean="0"/>
          </a:p>
          <a:p>
            <a:r>
              <a:rPr kumimoji="1" lang="ja-JP" altLang="en-US" dirty="0" smtClean="0"/>
              <a:t>出す事も</a:t>
            </a:r>
            <a:r>
              <a:rPr lang="ja-JP" altLang="en-US" dirty="0" smtClean="0"/>
              <a:t>できます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89" y="82302"/>
            <a:ext cx="12668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6228184" y="3755432"/>
            <a:ext cx="264207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関数から、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その関数自身</a:t>
            </a:r>
            <a:r>
              <a:rPr kumimoji="1" lang="ja-JP" altLang="en-US" sz="1600" dirty="0" smtClean="0"/>
              <a:t>を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呼び出す事も</a:t>
            </a:r>
            <a:r>
              <a:rPr lang="ja-JP" altLang="en-US" sz="1600" dirty="0" smtClean="0"/>
              <a:t>できます</a:t>
            </a:r>
            <a:r>
              <a:rPr lang="ja-JP" altLang="en-US" sz="1600" dirty="0"/>
              <a:t>。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4644008" y="233670"/>
            <a:ext cx="2520280" cy="89107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7030A0"/>
                </a:solidFill>
              </a:rPr>
              <a:t>文字列が同じかどうか</a:t>
            </a:r>
            <a:endParaRPr kumimoji="1"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rgbClr val="7030A0"/>
                </a:solidFill>
              </a:rPr>
              <a:t>調べるときの書き方。</a:t>
            </a:r>
            <a:endParaRPr kumimoji="1"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「</a:t>
            </a:r>
            <a:r>
              <a:rPr lang="en-US" altLang="ja-JP" sz="1600" dirty="0" smtClean="0">
                <a:solidFill>
                  <a:srgbClr val="7030A0"/>
                </a:solidFill>
              </a:rPr>
              <a:t>==</a:t>
            </a:r>
            <a:r>
              <a:rPr lang="ja-JP" altLang="en-US" sz="1600" dirty="0" smtClean="0">
                <a:solidFill>
                  <a:srgbClr val="7030A0"/>
                </a:solidFill>
              </a:rPr>
              <a:t>」ではないので注意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2458733" y="1124744"/>
            <a:ext cx="3328123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「配列」と「繰り返し処理」を利用することで、データの取り扱いが容易なプログラムを記述できる。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２次元以上の多次元配列を利用できる。</a:t>
            </a:r>
            <a:endParaRPr lang="en-US" altLang="ja-JP" dirty="0" smtClean="0"/>
          </a:p>
          <a:p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特定</a:t>
            </a:r>
            <a:r>
              <a:rPr lang="ja-JP" altLang="en-US" dirty="0"/>
              <a:t>の</a:t>
            </a:r>
            <a:r>
              <a:rPr kumimoji="1" lang="ja-JP" altLang="en-US" dirty="0" smtClean="0"/>
              <a:t>処理をプログラム内の別の場所に記述し、プログラム内の様々な場所から呼び出すことができる。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関数の「引数」と「戻り値」により、同じ処理手順を異なる値で実行し、結果を受け取ることができる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74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59639"/>
          </a:xfrm>
        </p:spPr>
        <p:txBody>
          <a:bodyPr>
            <a:normAutofit fontScale="92500"/>
          </a:bodyPr>
          <a:lstStyle/>
          <a:p>
            <a:r>
              <a:rPr lang="en-US" altLang="ja-JP" sz="2300" dirty="0" smtClean="0"/>
              <a:t>Java</a:t>
            </a:r>
            <a:r>
              <a:rPr lang="ja-JP" altLang="en-US" sz="2300" dirty="0" smtClean="0"/>
              <a:t>を含む多くのプログラミング言語では、効率的なプログラムの記述のために、「変数」を拡張した、「</a:t>
            </a:r>
            <a:r>
              <a:rPr lang="ja-JP" altLang="en-US" sz="2300" dirty="0" smtClean="0">
                <a:solidFill>
                  <a:srgbClr val="FF0000"/>
                </a:solidFill>
              </a:rPr>
              <a:t>配列</a:t>
            </a:r>
            <a:r>
              <a:rPr lang="en-US" altLang="ja-JP" sz="2300" dirty="0" smtClean="0">
                <a:solidFill>
                  <a:srgbClr val="FF0000"/>
                </a:solidFill>
              </a:rPr>
              <a:t>(</a:t>
            </a:r>
            <a:r>
              <a:rPr lang="ja-JP" altLang="en-US" sz="2300" dirty="0" smtClean="0">
                <a:solidFill>
                  <a:srgbClr val="FF0000"/>
                </a:solidFill>
              </a:rPr>
              <a:t>配列変数</a:t>
            </a:r>
            <a:r>
              <a:rPr lang="en-US" altLang="ja-JP" sz="2300" dirty="0" smtClean="0">
                <a:solidFill>
                  <a:srgbClr val="FF0000"/>
                </a:solidFill>
              </a:rPr>
              <a:t>)</a:t>
            </a:r>
            <a:r>
              <a:rPr lang="ja-JP" altLang="en-US" sz="2300" dirty="0" smtClean="0"/>
              <a:t>」が利用できます。</a:t>
            </a:r>
            <a:endParaRPr lang="en-US" altLang="ja-JP" sz="2300" dirty="0" smtClean="0"/>
          </a:p>
          <a:p>
            <a:r>
              <a:rPr kumimoji="1" lang="ja-JP" altLang="en-US" sz="2300" dirty="0" smtClean="0"/>
              <a:t>「配列」と「</a:t>
            </a:r>
            <a:r>
              <a:rPr kumimoji="1" lang="ja-JP" altLang="en-US" sz="2300" dirty="0" smtClean="0">
                <a:solidFill>
                  <a:srgbClr val="FF0000"/>
                </a:solidFill>
              </a:rPr>
              <a:t>繰り返し処理</a:t>
            </a:r>
            <a:r>
              <a:rPr kumimoji="1" lang="ja-JP" altLang="en-US" sz="2300" dirty="0" smtClean="0"/>
              <a:t>」を利用することで、大量のデータを処理するコードをスッキリと記述することができるようになります。</a:t>
            </a:r>
            <a:endParaRPr kumimoji="1" lang="en-US" altLang="ja-JP" sz="23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配列によるデータの保存と利用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79186" y="3645024"/>
            <a:ext cx="1484702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test001;</a:t>
            </a:r>
          </a:p>
          <a:p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smtClean="0"/>
              <a:t>test002;</a:t>
            </a:r>
            <a:endParaRPr lang="en-US" altLang="ja-JP" dirty="0"/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test003;</a:t>
            </a:r>
            <a:endParaRPr lang="en-US" altLang="ja-JP" dirty="0"/>
          </a:p>
          <a:p>
            <a:r>
              <a:rPr lang="en-US" altLang="ja-JP" dirty="0" smtClean="0"/>
              <a:t>…</a:t>
            </a:r>
            <a:endParaRPr lang="en-US" altLang="ja-JP" dirty="0"/>
          </a:p>
          <a:p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smtClean="0"/>
              <a:t>test099;</a:t>
            </a:r>
            <a:endParaRPr lang="en-US" altLang="ja-JP" dirty="0"/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test100;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79912" y="3789040"/>
            <a:ext cx="347564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100</a:t>
            </a:r>
            <a:r>
              <a:rPr kumimoji="1" lang="ja-JP" altLang="en-US" dirty="0" smtClean="0">
                <a:solidFill>
                  <a:schemeClr val="tx1"/>
                </a:solidFill>
              </a:rPr>
              <a:t>人のテストの結果を保存し利用するために、</a:t>
            </a:r>
            <a:r>
              <a:rPr kumimoji="1" lang="en-US" altLang="ja-JP" dirty="0" smtClean="0">
                <a:solidFill>
                  <a:schemeClr val="tx1"/>
                </a:solidFill>
              </a:rPr>
              <a:t>100</a:t>
            </a:r>
            <a:r>
              <a:rPr kumimoji="1" lang="ja-JP" altLang="en-US" dirty="0" smtClean="0">
                <a:solidFill>
                  <a:schemeClr val="tx1"/>
                </a:solidFill>
              </a:rPr>
              <a:t>個の変数を準備すると、変数が大量になり、プログラムが長くて読みにくくなる。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5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配列変数を１個宣言するだけで、同じデータ型の値を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複数まとめて記憶する</a:t>
            </a:r>
            <a:r>
              <a:rPr kumimoji="1" lang="ja-JP" altLang="en-US" sz="2000" dirty="0" smtClean="0"/>
              <a:t>ことができます。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配列のデータ構造</a:t>
            </a:r>
            <a:endParaRPr kumimoji="1" lang="ja-JP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078434" y="2739578"/>
            <a:ext cx="977900" cy="833438"/>
          </a:xfrm>
          <a:prstGeom prst="cube">
            <a:avLst>
              <a:gd name="adj" fmla="val 25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800" dirty="0" smtClean="0"/>
              <a:t>test001</a:t>
            </a:r>
            <a:endParaRPr lang="en-US" altLang="ja-JP" sz="1800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446859" y="2739578"/>
            <a:ext cx="977900" cy="833438"/>
          </a:xfrm>
          <a:prstGeom prst="cube">
            <a:avLst>
              <a:gd name="adj" fmla="val 25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800" dirty="0" smtClean="0"/>
              <a:t>test002</a:t>
            </a:r>
            <a:endParaRPr lang="en-US" altLang="ja-JP" sz="1800" dirty="0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742259" y="2739578"/>
            <a:ext cx="977900" cy="833438"/>
          </a:xfrm>
          <a:prstGeom prst="cube">
            <a:avLst>
              <a:gd name="adj" fmla="val 25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800" dirty="0" smtClean="0"/>
              <a:t>test003</a:t>
            </a:r>
            <a:endParaRPr lang="en-US" altLang="ja-JP" sz="1800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029846" y="2739578"/>
            <a:ext cx="977900" cy="833438"/>
          </a:xfrm>
          <a:prstGeom prst="cube">
            <a:avLst>
              <a:gd name="adj" fmla="val 25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800" dirty="0" smtClean="0"/>
              <a:t>test100</a:t>
            </a:r>
            <a:endParaRPr lang="en-US" altLang="ja-JP" sz="1800" dirty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21784" y="3171378"/>
            <a:ext cx="79216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276871" y="230777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85</a:t>
            </a:r>
            <a:r>
              <a:rPr lang="ja-JP" altLang="en-US"/>
              <a:t>点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645296" y="230777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90</a:t>
            </a:r>
            <a:r>
              <a:rPr lang="ja-JP" altLang="en-US"/>
              <a:t>点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013721" y="230777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54</a:t>
            </a:r>
            <a:r>
              <a:rPr lang="ja-JP" altLang="en-US"/>
              <a:t>点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199709" y="230777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62</a:t>
            </a:r>
            <a:r>
              <a:rPr lang="ja-JP" altLang="en-US"/>
              <a:t>点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039044" y="4870499"/>
            <a:ext cx="977900" cy="833438"/>
          </a:xfrm>
          <a:prstGeom prst="cube">
            <a:avLst>
              <a:gd name="adj" fmla="val 25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2758182" y="4870499"/>
            <a:ext cx="977900" cy="833438"/>
          </a:xfrm>
          <a:prstGeom prst="cube">
            <a:avLst>
              <a:gd name="adj" fmla="val 25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3478907" y="4870499"/>
            <a:ext cx="977900" cy="833438"/>
          </a:xfrm>
          <a:prstGeom prst="cube">
            <a:avLst>
              <a:gd name="adj" fmla="val 25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4198044" y="4870499"/>
            <a:ext cx="2808288" cy="833438"/>
          </a:xfrm>
          <a:prstGeom prst="cube">
            <a:avLst>
              <a:gd name="adj" fmla="val 25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6790432" y="4870499"/>
            <a:ext cx="977900" cy="833438"/>
          </a:xfrm>
          <a:prstGeom prst="cube">
            <a:avLst>
              <a:gd name="adj" fmla="val 25000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66019" y="5094337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800">
                <a:solidFill>
                  <a:srgbClr val="FF0066"/>
                </a:solidFill>
              </a:rPr>
              <a:t>0</a:t>
            </a:r>
            <a:r>
              <a:rPr lang="ja-JP" altLang="en-US" sz="1800">
                <a:solidFill>
                  <a:srgbClr val="FF0066"/>
                </a:solidFill>
              </a:rPr>
              <a:t>番目</a:t>
            </a:r>
          </a:p>
          <a:p>
            <a:pPr eaLnBrk="1" hangingPunct="1"/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4486969" y="5373737"/>
            <a:ext cx="2087563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520564" y="5072133"/>
            <a:ext cx="1298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200" b="1" dirty="0" smtClean="0">
                <a:solidFill>
                  <a:srgbClr val="FF0000"/>
                </a:solidFill>
              </a:rPr>
              <a:t>test[ ]</a:t>
            </a:r>
            <a:endParaRPr lang="en-US" altLang="ja-JP" sz="3200" b="1" dirty="0">
              <a:solidFill>
                <a:srgbClr val="FF0000"/>
              </a:solidFill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2686744" y="5100687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800">
                <a:solidFill>
                  <a:srgbClr val="FF0066"/>
                </a:solidFill>
              </a:rPr>
              <a:t>1</a:t>
            </a:r>
            <a:r>
              <a:rPr lang="ja-JP" altLang="en-US" sz="1800">
                <a:solidFill>
                  <a:srgbClr val="FF0066"/>
                </a:solidFill>
              </a:rPr>
              <a:t>番目</a:t>
            </a:r>
          </a:p>
          <a:p>
            <a:pPr eaLnBrk="1" hangingPunct="1"/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478907" y="5094337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800">
                <a:solidFill>
                  <a:srgbClr val="FF0066"/>
                </a:solidFill>
              </a:rPr>
              <a:t>2</a:t>
            </a:r>
            <a:r>
              <a:rPr lang="ja-JP" altLang="en-US" sz="1800">
                <a:solidFill>
                  <a:srgbClr val="FF0066"/>
                </a:solidFill>
              </a:rPr>
              <a:t>番目</a:t>
            </a:r>
          </a:p>
          <a:p>
            <a:pPr eaLnBrk="1" hangingPunct="1"/>
            <a:r>
              <a:rPr lang="ja-JP" altLang="en-US" sz="180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792019" y="5048299"/>
            <a:ext cx="9028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800" dirty="0" smtClean="0">
                <a:solidFill>
                  <a:srgbClr val="FF0066"/>
                </a:solidFill>
              </a:rPr>
              <a:t>99</a:t>
            </a:r>
            <a:r>
              <a:rPr lang="ja-JP" altLang="en-US" sz="1800" dirty="0" smtClean="0">
                <a:solidFill>
                  <a:srgbClr val="FF0066"/>
                </a:solidFill>
              </a:rPr>
              <a:t>番目</a:t>
            </a:r>
            <a:endParaRPr lang="ja-JP" altLang="en-US" sz="1800" dirty="0">
              <a:solidFill>
                <a:srgbClr val="FF0066"/>
              </a:solidFill>
            </a:endParaRPr>
          </a:p>
          <a:p>
            <a:pPr eaLnBrk="1" hangingPunct="1"/>
            <a:r>
              <a:rPr lang="ja-JP" altLang="en-US" sz="1800" dirty="0">
                <a:solidFill>
                  <a:srgbClr val="FF0066"/>
                </a:solidFill>
              </a:rPr>
              <a:t>の部屋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2181919" y="4437112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85</a:t>
            </a:r>
            <a:r>
              <a:rPr lang="ja-JP" altLang="en-US"/>
              <a:t>点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2902644" y="4437112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90</a:t>
            </a:r>
            <a:r>
              <a:rPr lang="ja-JP" altLang="en-US"/>
              <a:t>点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3766244" y="4437112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54</a:t>
            </a:r>
            <a:r>
              <a:rPr lang="ja-JP" altLang="en-US"/>
              <a:t>点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7006332" y="4437112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62</a:t>
            </a:r>
            <a:r>
              <a:rPr lang="ja-JP" altLang="en-US"/>
              <a:t>点</a:t>
            </a: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5933005" y="3743881"/>
            <a:ext cx="215796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800" dirty="0"/>
              <a:t>それぞれが別の箱。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917748" y="5971282"/>
            <a:ext cx="6830716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800" dirty="0" smtClean="0"/>
              <a:t>test</a:t>
            </a:r>
            <a:r>
              <a:rPr lang="ja-JP" altLang="en-US" sz="1800" dirty="0" smtClean="0"/>
              <a:t>という箱の中に、複数の区切りがあり、それぞれに違う値を記憶。</a:t>
            </a:r>
            <a:endParaRPr lang="ja-JP" altLang="en-US" sz="1800" dirty="0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69081" y="2384959"/>
            <a:ext cx="13644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800" dirty="0" smtClean="0"/>
              <a:t>test001</a:t>
            </a:r>
          </a:p>
          <a:p>
            <a:pPr algn="ctr" eaLnBrk="1" hangingPunct="1"/>
            <a:r>
              <a:rPr lang="ja-JP" altLang="en-US" sz="2800" dirty="0"/>
              <a:t>・・・</a:t>
            </a:r>
            <a:endParaRPr lang="en-US" altLang="ja-JP" sz="2800" dirty="0" smtClean="0"/>
          </a:p>
          <a:p>
            <a:pPr algn="ctr" eaLnBrk="1" hangingPunct="1"/>
            <a:r>
              <a:rPr lang="en-US" altLang="ja-JP" sz="2800" dirty="0" smtClean="0"/>
              <a:t>test100</a:t>
            </a:r>
            <a:endParaRPr lang="en-US" altLang="ja-JP" sz="2800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336742" y="4293096"/>
            <a:ext cx="862774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下矢印 34"/>
          <p:cNvSpPr/>
          <p:nvPr/>
        </p:nvSpPr>
        <p:spPr>
          <a:xfrm>
            <a:off x="2527994" y="2636912"/>
            <a:ext cx="163214" cy="21602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下矢印 35"/>
          <p:cNvSpPr/>
          <p:nvPr/>
        </p:nvSpPr>
        <p:spPr>
          <a:xfrm>
            <a:off x="3904730" y="2636912"/>
            <a:ext cx="163214" cy="21602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>
            <a:off x="5272882" y="2636912"/>
            <a:ext cx="163214" cy="21602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>
            <a:off x="7505130" y="2636912"/>
            <a:ext cx="163214" cy="21602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下矢印 38"/>
          <p:cNvSpPr/>
          <p:nvPr/>
        </p:nvSpPr>
        <p:spPr>
          <a:xfrm>
            <a:off x="7236296" y="4797152"/>
            <a:ext cx="163214" cy="21602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下矢印 39"/>
          <p:cNvSpPr/>
          <p:nvPr/>
        </p:nvSpPr>
        <p:spPr>
          <a:xfrm>
            <a:off x="2411760" y="4797152"/>
            <a:ext cx="163214" cy="21602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下矢印 40"/>
          <p:cNvSpPr/>
          <p:nvPr/>
        </p:nvSpPr>
        <p:spPr>
          <a:xfrm>
            <a:off x="3131840" y="4797152"/>
            <a:ext cx="163214" cy="21602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3923928" y="4797152"/>
            <a:ext cx="163214" cy="21602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59047" y="6417530"/>
            <a:ext cx="253146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「配列要素」といいます。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4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配列変数の</a:t>
            </a:r>
            <a:r>
              <a:rPr lang="ja-JP" altLang="en-US" dirty="0" smtClean="0"/>
              <a:t>宣言と配列要素の確保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415233"/>
            <a:ext cx="652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１．配列を扱う変数を用意する（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配列</a:t>
            </a:r>
            <a:r>
              <a:rPr lang="ja-JP" altLang="en-US" sz="2400" dirty="0">
                <a:solidFill>
                  <a:srgbClr val="FF0000"/>
                </a:solidFill>
              </a:rPr>
              <a:t>変数</a:t>
            </a:r>
            <a:r>
              <a:rPr kumimoji="1" lang="ja-JP" altLang="en-US" sz="2400" dirty="0" smtClean="0"/>
              <a:t>の宣言）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2780928"/>
            <a:ext cx="686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２．値を格納する部屋を用意する（配列要素の確保）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3608" y="2020198"/>
            <a:ext cx="153439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[] test;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3608" y="3429000"/>
            <a:ext cx="276870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test = new </a:t>
            </a:r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[5];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35187" y="3401577"/>
            <a:ext cx="467948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 ]</a:t>
            </a:r>
            <a:r>
              <a:rPr kumimoji="1" lang="ja-JP" altLang="en-US" dirty="0" smtClean="0"/>
              <a:t>内に指定された数だけの部屋（配列要素）が</a:t>
            </a:r>
            <a:endParaRPr kumimoji="1" lang="en-US" altLang="ja-JP" dirty="0" smtClean="0"/>
          </a:p>
          <a:p>
            <a:r>
              <a:rPr lang="ja-JP" altLang="en-US" dirty="0"/>
              <a:t>コンピュータ</a:t>
            </a:r>
            <a:r>
              <a:rPr lang="ja-JP" altLang="en-US" dirty="0" smtClean="0"/>
              <a:t>のメモリに準備されます。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87824" y="2020198"/>
            <a:ext cx="49664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整数を格納する配列変数は「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[]</a:t>
            </a:r>
            <a:r>
              <a:rPr kumimoji="1" lang="ja-JP" altLang="en-US" dirty="0" smtClean="0"/>
              <a:t>」型になります。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54399" y="4949195"/>
            <a:ext cx="34612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[] test = new </a:t>
            </a:r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[5];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4293096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１と２をまとめて１行に書くこともできます。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872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368152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配列変数への値の代入や値の参照は、「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添え字</a:t>
            </a:r>
            <a:r>
              <a:rPr kumimoji="1" lang="ja-JP" altLang="en-US" dirty="0" smtClean="0"/>
              <a:t>」と呼ばれる部屋番号を指定する以外は、変数の場合とほぼ同じです。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では、添え字は「</a:t>
            </a:r>
            <a:r>
              <a:rPr kumimoji="1"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dirty="0" smtClean="0">
                <a:solidFill>
                  <a:srgbClr val="FF0000"/>
                </a:solidFill>
              </a:rPr>
              <a:t>番から、確保した配列要素数</a:t>
            </a:r>
            <a:r>
              <a:rPr kumimoji="1" lang="en-US" altLang="ja-JP" dirty="0" smtClean="0">
                <a:solidFill>
                  <a:srgbClr val="FF0000"/>
                </a:solidFill>
              </a:rPr>
              <a:t>-1</a:t>
            </a:r>
            <a:r>
              <a:rPr kumimoji="1" lang="ja-JP" altLang="en-US" dirty="0" smtClean="0">
                <a:solidFill>
                  <a:srgbClr val="FF0000"/>
                </a:solidFill>
              </a:rPr>
              <a:t>番まで</a:t>
            </a:r>
            <a:r>
              <a:rPr kumimoji="1" lang="ja-JP" altLang="en-US" dirty="0" smtClean="0"/>
              <a:t>」で指定します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配列の利用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724883"/>
            <a:ext cx="5785558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r>
              <a:rPr lang="en-US" altLang="ja-JP" dirty="0" smtClean="0"/>
              <a:t>[] test = new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[5];</a:t>
            </a:r>
          </a:p>
          <a:p>
            <a:r>
              <a:rPr kumimoji="1" lang="en-US" altLang="ja-JP" dirty="0" smtClean="0"/>
              <a:t>test[0] = 80;</a:t>
            </a:r>
          </a:p>
          <a:p>
            <a:r>
              <a:rPr lang="en-US" altLang="ja-JP" dirty="0" smtClean="0"/>
              <a:t>test[1] </a:t>
            </a:r>
            <a:r>
              <a:rPr lang="en-US" altLang="ja-JP" dirty="0"/>
              <a:t>= 6</a:t>
            </a:r>
            <a:r>
              <a:rPr lang="en-US" altLang="ja-JP" dirty="0" smtClean="0"/>
              <a:t>0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test[2] </a:t>
            </a:r>
            <a:r>
              <a:rPr lang="en-US" altLang="ja-JP" dirty="0"/>
              <a:t>= </a:t>
            </a:r>
            <a:r>
              <a:rPr lang="en-US" altLang="ja-JP" dirty="0" smtClean="0"/>
              <a:t>22;</a:t>
            </a:r>
            <a:endParaRPr lang="en-US" altLang="ja-JP" dirty="0"/>
          </a:p>
          <a:p>
            <a:r>
              <a:rPr lang="en-US" altLang="ja-JP" dirty="0" smtClean="0"/>
              <a:t>test[3] </a:t>
            </a:r>
            <a:r>
              <a:rPr lang="en-US" altLang="ja-JP" dirty="0"/>
              <a:t>= </a:t>
            </a:r>
            <a:r>
              <a:rPr lang="en-US" altLang="ja-JP" dirty="0" smtClean="0"/>
              <a:t>50;</a:t>
            </a:r>
            <a:endParaRPr lang="en-US" altLang="ja-JP" dirty="0"/>
          </a:p>
          <a:p>
            <a:r>
              <a:rPr lang="en-US" altLang="ja-JP" dirty="0" smtClean="0"/>
              <a:t>test[4] </a:t>
            </a:r>
            <a:r>
              <a:rPr lang="en-US" altLang="ja-JP" dirty="0"/>
              <a:t>= </a:t>
            </a:r>
            <a:r>
              <a:rPr lang="en-US" altLang="ja-JP" dirty="0" smtClean="0"/>
              <a:t>75;</a:t>
            </a:r>
          </a:p>
          <a:p>
            <a:endParaRPr lang="en-US" altLang="ja-JP" dirty="0"/>
          </a:p>
          <a:p>
            <a:r>
              <a:rPr lang="en-US" altLang="ja-JP" dirty="0" err="1" smtClean="0"/>
              <a:t>System.out.println</a:t>
            </a:r>
            <a:r>
              <a:rPr lang="en-US" altLang="ja-JP" dirty="0" smtClean="0"/>
              <a:t>(“1</a:t>
            </a:r>
            <a:r>
              <a:rPr lang="ja-JP" altLang="en-US" dirty="0" smtClean="0"/>
              <a:t>番さんは</a:t>
            </a:r>
            <a:r>
              <a:rPr lang="en-US" altLang="ja-JP" dirty="0" smtClean="0"/>
              <a:t>”+test[0] </a:t>
            </a:r>
            <a:r>
              <a:rPr lang="en-US" altLang="ja-JP" dirty="0"/>
              <a:t>+”</a:t>
            </a:r>
            <a:r>
              <a:rPr lang="ja-JP" altLang="en-US" dirty="0"/>
              <a:t>点です。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err="1"/>
              <a:t>System.out.println</a:t>
            </a:r>
            <a:r>
              <a:rPr lang="en-US" altLang="ja-JP" dirty="0" smtClean="0"/>
              <a:t>(“2</a:t>
            </a:r>
            <a:r>
              <a:rPr lang="ja-JP" altLang="en-US" dirty="0" smtClean="0"/>
              <a:t>番</a:t>
            </a:r>
            <a:r>
              <a:rPr lang="ja-JP" altLang="en-US" dirty="0"/>
              <a:t>さんは</a:t>
            </a:r>
            <a:r>
              <a:rPr lang="en-US" altLang="ja-JP" dirty="0"/>
              <a:t>”+</a:t>
            </a:r>
            <a:r>
              <a:rPr lang="en-US" altLang="ja-JP" dirty="0" smtClean="0"/>
              <a:t>test[1] </a:t>
            </a:r>
            <a:r>
              <a:rPr lang="en-US" altLang="ja-JP" dirty="0"/>
              <a:t>+”</a:t>
            </a:r>
            <a:r>
              <a:rPr lang="ja-JP" altLang="en-US" dirty="0"/>
              <a:t>点です。</a:t>
            </a:r>
            <a:r>
              <a:rPr lang="en-US" altLang="ja-JP" dirty="0" smtClean="0"/>
              <a:t>”);</a:t>
            </a:r>
            <a:endParaRPr lang="en-US" altLang="ja-JP" dirty="0"/>
          </a:p>
          <a:p>
            <a:r>
              <a:rPr lang="en-US" altLang="ja-JP" dirty="0" err="1"/>
              <a:t>System.out.println</a:t>
            </a:r>
            <a:r>
              <a:rPr lang="en-US" altLang="ja-JP" dirty="0" smtClean="0"/>
              <a:t>(“3</a:t>
            </a:r>
            <a:r>
              <a:rPr lang="ja-JP" altLang="en-US" dirty="0" smtClean="0"/>
              <a:t>番</a:t>
            </a:r>
            <a:r>
              <a:rPr lang="ja-JP" altLang="en-US" dirty="0"/>
              <a:t>さんは</a:t>
            </a:r>
            <a:r>
              <a:rPr lang="en-US" altLang="ja-JP" dirty="0"/>
              <a:t>”+</a:t>
            </a:r>
            <a:r>
              <a:rPr lang="en-US" altLang="ja-JP" dirty="0" smtClean="0"/>
              <a:t>test[2] </a:t>
            </a:r>
            <a:r>
              <a:rPr lang="en-US" altLang="ja-JP" dirty="0"/>
              <a:t>+”</a:t>
            </a:r>
            <a:r>
              <a:rPr lang="ja-JP" altLang="en-US" dirty="0"/>
              <a:t>点です。</a:t>
            </a:r>
            <a:r>
              <a:rPr lang="en-US" altLang="ja-JP" dirty="0" smtClean="0"/>
              <a:t>”);</a:t>
            </a:r>
            <a:endParaRPr lang="en-US" altLang="ja-JP" dirty="0"/>
          </a:p>
          <a:p>
            <a:r>
              <a:rPr lang="en-US" altLang="ja-JP" dirty="0" err="1"/>
              <a:t>System.out.println</a:t>
            </a:r>
            <a:r>
              <a:rPr lang="en-US" altLang="ja-JP" dirty="0" smtClean="0"/>
              <a:t>(“4</a:t>
            </a:r>
            <a:r>
              <a:rPr lang="ja-JP" altLang="en-US" dirty="0" smtClean="0"/>
              <a:t>番</a:t>
            </a:r>
            <a:r>
              <a:rPr lang="ja-JP" altLang="en-US" dirty="0"/>
              <a:t>さんは</a:t>
            </a:r>
            <a:r>
              <a:rPr lang="en-US" altLang="ja-JP" dirty="0"/>
              <a:t>”+</a:t>
            </a:r>
            <a:r>
              <a:rPr lang="en-US" altLang="ja-JP" dirty="0" smtClean="0"/>
              <a:t>test[3] </a:t>
            </a:r>
            <a:r>
              <a:rPr lang="en-US" altLang="ja-JP" dirty="0"/>
              <a:t>+”</a:t>
            </a:r>
            <a:r>
              <a:rPr lang="ja-JP" altLang="en-US" dirty="0"/>
              <a:t>点です。</a:t>
            </a:r>
            <a:r>
              <a:rPr lang="en-US" altLang="ja-JP" dirty="0" smtClean="0"/>
              <a:t>”);</a:t>
            </a:r>
            <a:endParaRPr lang="en-US" altLang="ja-JP" dirty="0"/>
          </a:p>
          <a:p>
            <a:r>
              <a:rPr lang="en-US" altLang="ja-JP" dirty="0" err="1"/>
              <a:t>System.out.println</a:t>
            </a:r>
            <a:r>
              <a:rPr lang="en-US" altLang="ja-JP" smtClean="0"/>
              <a:t>(“5</a:t>
            </a:r>
            <a:r>
              <a:rPr lang="ja-JP" altLang="en-US" smtClean="0"/>
              <a:t>番</a:t>
            </a:r>
            <a:r>
              <a:rPr lang="ja-JP" altLang="en-US" dirty="0"/>
              <a:t>さんは</a:t>
            </a:r>
            <a:r>
              <a:rPr lang="en-US" altLang="ja-JP" dirty="0"/>
              <a:t>”+</a:t>
            </a:r>
            <a:r>
              <a:rPr lang="en-US" altLang="ja-JP" dirty="0" smtClean="0"/>
              <a:t>test[4] </a:t>
            </a:r>
            <a:r>
              <a:rPr lang="en-US" altLang="ja-JP" dirty="0"/>
              <a:t>+”</a:t>
            </a:r>
            <a:r>
              <a:rPr lang="ja-JP" altLang="en-US" dirty="0"/>
              <a:t>点です。</a:t>
            </a:r>
            <a:r>
              <a:rPr lang="en-US" altLang="ja-JP" dirty="0" smtClean="0"/>
              <a:t>”);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右矢印 5"/>
          <p:cNvSpPr/>
          <p:nvPr/>
        </p:nvSpPr>
        <p:spPr>
          <a:xfrm flipH="1">
            <a:off x="2744424" y="3385703"/>
            <a:ext cx="3411751" cy="2511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3199498" flipH="1">
            <a:off x="6549688" y="5746904"/>
            <a:ext cx="806720" cy="2511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6016" y="6095037"/>
            <a:ext cx="423545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添え字を指定して、</a:t>
            </a:r>
            <a:endParaRPr lang="en-US" altLang="ja-JP" dirty="0" smtClean="0"/>
          </a:p>
          <a:p>
            <a:r>
              <a:rPr kumimoji="1" lang="ja-JP" altLang="en-US" dirty="0" smtClean="0"/>
              <a:t>各</a:t>
            </a:r>
            <a:r>
              <a:rPr kumimoji="1" lang="ja-JP" altLang="en-US" dirty="0"/>
              <a:t>部屋</a:t>
            </a:r>
            <a:r>
              <a:rPr kumimoji="1" lang="ja-JP" altLang="en-US" dirty="0" smtClean="0"/>
              <a:t>に保存されている値を参照します。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5400000" flipH="1">
            <a:off x="7897633" y="3784080"/>
            <a:ext cx="932445" cy="23889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40152" y="3214717"/>
            <a:ext cx="27414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添え字を指定して、</a:t>
            </a:r>
            <a:endParaRPr lang="en-US" altLang="ja-JP" dirty="0" smtClean="0"/>
          </a:p>
          <a:p>
            <a:r>
              <a:rPr kumimoji="1" lang="ja-JP" altLang="en-US" dirty="0" smtClean="0"/>
              <a:t>各</a:t>
            </a:r>
            <a:r>
              <a:rPr kumimoji="1" lang="ja-JP" altLang="en-US" dirty="0"/>
              <a:t>部屋</a:t>
            </a:r>
            <a:r>
              <a:rPr kumimoji="1" lang="ja-JP" altLang="en-US" dirty="0" smtClean="0"/>
              <a:t>に値を代入します。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92280" y="4036439"/>
            <a:ext cx="195078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この例では、存在する</a:t>
            </a:r>
            <a:r>
              <a:rPr lang="ja-JP" altLang="en-US" dirty="0" smtClean="0"/>
              <a:t>配列変数の番号は、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番から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番まで</a:t>
            </a:r>
            <a:r>
              <a:rPr lang="ja-JP" altLang="en-US" dirty="0" smtClean="0"/>
              <a:t>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つ。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81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添え字の変数化とループ</a:t>
            </a:r>
            <a:endParaRPr kumimoji="1" lang="ja-JP" altLang="en-US" dirty="0"/>
          </a:p>
        </p:txBody>
      </p:sp>
      <p:sp>
        <p:nvSpPr>
          <p:cNvPr id="4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5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添え字は、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変数で置き換えて記述</a:t>
            </a:r>
            <a:r>
              <a:rPr kumimoji="1" lang="ja-JP" altLang="en-US" sz="2000" dirty="0" smtClean="0"/>
              <a:t>することができます。これにより、</a:t>
            </a:r>
            <a:r>
              <a:rPr lang="ja-JP" altLang="en-US" sz="2000" u="sng" dirty="0" smtClean="0"/>
              <a:t>繰り返し</a:t>
            </a:r>
            <a:r>
              <a:rPr lang="ja-JP" altLang="en-US" sz="2000" u="sng" dirty="0"/>
              <a:t>に</a:t>
            </a:r>
            <a:r>
              <a:rPr lang="ja-JP" altLang="en-US" sz="2000" u="sng" dirty="0" smtClean="0"/>
              <a:t>よるデータ処理が簡単に行えます</a:t>
            </a:r>
            <a:r>
              <a:rPr lang="ja-JP" altLang="en-US" sz="2000" dirty="0" smtClean="0"/>
              <a:t>。</a:t>
            </a:r>
            <a:endParaRPr kumimoji="1" lang="en-US" altLang="ja-JP" sz="2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2598485"/>
            <a:ext cx="6806672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/>
              <a:t>int</a:t>
            </a:r>
            <a:r>
              <a:rPr lang="en-US" altLang="ja-JP" dirty="0"/>
              <a:t>[] test = new </a:t>
            </a:r>
            <a:r>
              <a:rPr lang="en-US" altLang="ja-JP" dirty="0" err="1"/>
              <a:t>int</a:t>
            </a:r>
            <a:r>
              <a:rPr lang="en-US" altLang="ja-JP" dirty="0"/>
              <a:t>[5];</a:t>
            </a:r>
          </a:p>
          <a:p>
            <a:r>
              <a:rPr kumimoji="1" lang="en-US" altLang="ja-JP" dirty="0" smtClean="0"/>
              <a:t>test[0] = 80;</a:t>
            </a:r>
          </a:p>
          <a:p>
            <a:r>
              <a:rPr lang="en-US" altLang="ja-JP" dirty="0" smtClean="0"/>
              <a:t>test[1] </a:t>
            </a:r>
            <a:r>
              <a:rPr lang="en-US" altLang="ja-JP" dirty="0"/>
              <a:t>= 6</a:t>
            </a:r>
            <a:r>
              <a:rPr lang="en-US" altLang="ja-JP" dirty="0" smtClean="0"/>
              <a:t>0</a:t>
            </a:r>
            <a:r>
              <a:rPr lang="en-US" altLang="ja-JP" dirty="0"/>
              <a:t>;</a:t>
            </a:r>
          </a:p>
          <a:p>
            <a:r>
              <a:rPr lang="en-US" altLang="ja-JP" dirty="0" smtClean="0"/>
              <a:t>test[2] </a:t>
            </a:r>
            <a:r>
              <a:rPr lang="en-US" altLang="ja-JP" dirty="0"/>
              <a:t>= </a:t>
            </a:r>
            <a:r>
              <a:rPr lang="en-US" altLang="ja-JP" dirty="0" smtClean="0"/>
              <a:t>22;</a:t>
            </a:r>
            <a:endParaRPr lang="en-US" altLang="ja-JP" dirty="0"/>
          </a:p>
          <a:p>
            <a:r>
              <a:rPr lang="en-US" altLang="ja-JP" dirty="0" smtClean="0"/>
              <a:t>test[3] </a:t>
            </a:r>
            <a:r>
              <a:rPr lang="en-US" altLang="ja-JP" dirty="0"/>
              <a:t>= </a:t>
            </a:r>
            <a:r>
              <a:rPr lang="en-US" altLang="ja-JP" dirty="0" smtClean="0"/>
              <a:t>50;</a:t>
            </a:r>
            <a:endParaRPr lang="en-US" altLang="ja-JP" dirty="0"/>
          </a:p>
          <a:p>
            <a:r>
              <a:rPr lang="en-US" altLang="ja-JP" dirty="0" smtClean="0"/>
              <a:t>test[4] </a:t>
            </a:r>
            <a:r>
              <a:rPr lang="en-US" altLang="ja-JP" dirty="0"/>
              <a:t>= </a:t>
            </a:r>
            <a:r>
              <a:rPr lang="en-US" altLang="ja-JP" dirty="0" smtClean="0"/>
              <a:t>75;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for(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5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 ) {</a:t>
            </a:r>
            <a:endParaRPr lang="en-US" altLang="ja-JP" dirty="0"/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 (i+1) + ”</a:t>
            </a:r>
            <a:r>
              <a:rPr lang="ja-JP" altLang="en-US" dirty="0" smtClean="0"/>
              <a:t>番さんは</a:t>
            </a:r>
            <a:r>
              <a:rPr lang="en-US" altLang="ja-JP" dirty="0" smtClean="0"/>
              <a:t>”+</a:t>
            </a:r>
            <a:r>
              <a:rPr lang="en-US" altLang="ja-JP" b="1" dirty="0" smtClean="0">
                <a:solidFill>
                  <a:srgbClr val="FF0000"/>
                </a:solidFill>
              </a:rPr>
              <a:t>test[</a:t>
            </a:r>
            <a:r>
              <a:rPr lang="en-US" altLang="ja-JP" b="1" dirty="0" err="1" smtClean="0">
                <a:solidFill>
                  <a:srgbClr val="FF0000"/>
                </a:solidFill>
              </a:rPr>
              <a:t>i</a:t>
            </a:r>
            <a:r>
              <a:rPr lang="en-US" altLang="ja-JP" b="1" dirty="0" smtClean="0">
                <a:solidFill>
                  <a:srgbClr val="FF0000"/>
                </a:solidFill>
              </a:rPr>
              <a:t>] </a:t>
            </a:r>
            <a:r>
              <a:rPr lang="en-US" altLang="ja-JP" dirty="0"/>
              <a:t>+”</a:t>
            </a:r>
            <a:r>
              <a:rPr lang="ja-JP" altLang="en-US" dirty="0"/>
              <a:t>点です。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  <p:sp>
        <p:nvSpPr>
          <p:cNvPr id="8" name="右矢印 7"/>
          <p:cNvSpPr/>
          <p:nvPr/>
        </p:nvSpPr>
        <p:spPr>
          <a:xfrm rot="3199498" flipH="1">
            <a:off x="5829608" y="5325889"/>
            <a:ext cx="806720" cy="2511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76056" y="5674022"/>
            <a:ext cx="321932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添え字にループ変数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を入れることで、</a:t>
            </a:r>
            <a:r>
              <a:rPr kumimoji="1" lang="ja-JP" altLang="en-US" dirty="0" smtClean="0"/>
              <a:t>各部屋に保存されている値を順に参照しています。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49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26824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配列宣言と同時に値を代入する方法があります。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ただしこの代入方法は、宣言のタイミング以外では使えません。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配列宣言と同時の代入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9084" y="3068960"/>
            <a:ext cx="489589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[] test = {80, 60, 22, 50, 75};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89564" y="3530625"/>
            <a:ext cx="371768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配列要素を確保して、</a:t>
            </a:r>
            <a:endParaRPr kumimoji="1" lang="en-US" altLang="ja-JP" dirty="0" smtClean="0"/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[0]</a:t>
            </a:r>
            <a:r>
              <a:rPr lang="ja-JP" altLang="en-US" dirty="0" smtClean="0"/>
              <a:t>～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[4]</a:t>
            </a:r>
            <a:r>
              <a:rPr lang="ja-JP" altLang="en-US" dirty="0" smtClean="0"/>
              <a:t>に順に代入されます。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4614" y="4821139"/>
            <a:ext cx="680667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/>
              <a:t>int</a:t>
            </a:r>
            <a:r>
              <a:rPr lang="en-US" altLang="ja-JP" dirty="0"/>
              <a:t>[] test = </a:t>
            </a:r>
            <a:r>
              <a:rPr lang="en-US" altLang="ja-JP" dirty="0" smtClean="0"/>
              <a:t>{80,60,22,50,75};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for(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5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 ) {</a:t>
            </a:r>
            <a:endParaRPr lang="en-US" altLang="ja-JP" dirty="0"/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 (i+1) + ”</a:t>
            </a:r>
            <a:r>
              <a:rPr lang="ja-JP" altLang="en-US" dirty="0" smtClean="0"/>
              <a:t>番さんは</a:t>
            </a:r>
            <a:r>
              <a:rPr lang="en-US" altLang="ja-JP" dirty="0" smtClean="0"/>
              <a:t>”+</a:t>
            </a:r>
            <a:r>
              <a:rPr lang="en-US" altLang="ja-JP" b="1" dirty="0" smtClean="0">
                <a:solidFill>
                  <a:srgbClr val="FF0000"/>
                </a:solidFill>
              </a:rPr>
              <a:t>test[</a:t>
            </a:r>
            <a:r>
              <a:rPr lang="en-US" altLang="ja-JP" b="1" dirty="0" err="1" smtClean="0">
                <a:solidFill>
                  <a:srgbClr val="FF0000"/>
                </a:solidFill>
              </a:rPr>
              <a:t>i</a:t>
            </a:r>
            <a:r>
              <a:rPr lang="en-US" altLang="ja-JP" b="1" dirty="0" smtClean="0">
                <a:solidFill>
                  <a:srgbClr val="FF0000"/>
                </a:solidFill>
              </a:rPr>
              <a:t>] </a:t>
            </a:r>
            <a:r>
              <a:rPr lang="en-US" altLang="ja-JP" dirty="0"/>
              <a:t>+”</a:t>
            </a:r>
            <a:r>
              <a:rPr lang="ja-JP" altLang="en-US" dirty="0"/>
              <a:t>点です。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587176"/>
            <a:ext cx="433484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自動的に必要な配列要素数を確保します。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76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5"/>
          </a:xfrm>
        </p:spPr>
        <p:txBody>
          <a:bodyPr>
            <a:noAutofit/>
          </a:bodyPr>
          <a:lstStyle/>
          <a:p>
            <a:r>
              <a:rPr kumimoji="1" lang="ja-JP" altLang="en-US" sz="2300" dirty="0" smtClean="0"/>
              <a:t>配列変数の、配列要素の数を「</a:t>
            </a:r>
            <a:r>
              <a:rPr kumimoji="1" lang="ja-JP" altLang="en-US" sz="2300" dirty="0" smtClean="0">
                <a:solidFill>
                  <a:srgbClr val="FF0000"/>
                </a:solidFill>
              </a:rPr>
              <a:t>配列長</a:t>
            </a:r>
            <a:r>
              <a:rPr kumimoji="1" lang="ja-JP" altLang="en-US" sz="2300" dirty="0" smtClean="0"/>
              <a:t>」といいます。</a:t>
            </a:r>
            <a:endParaRPr kumimoji="1" lang="en-US" altLang="ja-JP" sz="2300" dirty="0" smtClean="0"/>
          </a:p>
          <a:p>
            <a:r>
              <a:rPr kumimoji="1" lang="ja-JP" altLang="en-US" sz="2300" dirty="0" smtClean="0"/>
              <a:t>配列長は「</a:t>
            </a:r>
            <a:r>
              <a:rPr kumimoji="1" lang="ja-JP" altLang="en-US" sz="2300" dirty="0" smtClean="0">
                <a:solidFill>
                  <a:srgbClr val="FF0000"/>
                </a:solidFill>
              </a:rPr>
              <a:t>配列変数名</a:t>
            </a:r>
            <a:r>
              <a:rPr kumimoji="1" lang="en-US" altLang="ja-JP" sz="2300" dirty="0" smtClean="0">
                <a:solidFill>
                  <a:srgbClr val="FF0000"/>
                </a:solidFill>
              </a:rPr>
              <a:t>.length</a:t>
            </a:r>
            <a:r>
              <a:rPr kumimoji="1" lang="ja-JP" altLang="en-US" sz="2300" dirty="0" smtClean="0"/>
              <a:t>」で参照できます。</a:t>
            </a:r>
            <a:endParaRPr kumimoji="1" lang="ja-JP" altLang="en-US" sz="23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配列長の参照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3568" y="2492896"/>
            <a:ext cx="680667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/>
              <a:t>int</a:t>
            </a:r>
            <a:r>
              <a:rPr lang="en-US" altLang="ja-JP" dirty="0"/>
              <a:t>[] test = </a:t>
            </a:r>
            <a:r>
              <a:rPr lang="en-US" altLang="ja-JP" dirty="0" smtClean="0"/>
              <a:t>{80,60,22,50,75};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for(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en-US" altLang="ja-JP" dirty="0" smtClean="0"/>
              <a:t>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 ) {</a:t>
            </a:r>
            <a:endParaRPr lang="en-US" altLang="ja-JP" dirty="0"/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 (i+1) + ”</a:t>
            </a:r>
            <a:r>
              <a:rPr lang="ja-JP" altLang="en-US" dirty="0" smtClean="0"/>
              <a:t>番さんは</a:t>
            </a:r>
            <a:r>
              <a:rPr lang="en-US" altLang="ja-JP" dirty="0" smtClean="0"/>
              <a:t>”+</a:t>
            </a:r>
            <a:r>
              <a:rPr lang="en-US" altLang="ja-JP" dirty="0" smtClean="0">
                <a:solidFill>
                  <a:schemeClr val="tx1"/>
                </a:solidFill>
              </a:rPr>
              <a:t>test[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]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/>
              <a:t>+”</a:t>
            </a:r>
            <a:r>
              <a:rPr lang="ja-JP" altLang="en-US" dirty="0"/>
              <a:t>点です。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4581128"/>
            <a:ext cx="680667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/>
              <a:t>int</a:t>
            </a:r>
            <a:r>
              <a:rPr lang="en-US" altLang="ja-JP" dirty="0"/>
              <a:t>[] test = </a:t>
            </a:r>
            <a:r>
              <a:rPr lang="en-US" altLang="ja-JP" dirty="0" smtClean="0"/>
              <a:t>{80,60,22,50,75};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for(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0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&lt;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test.length</a:t>
            </a:r>
            <a:r>
              <a:rPr lang="en-US" altLang="ja-JP" dirty="0" smtClean="0"/>
              <a:t> 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++ ) {</a:t>
            </a:r>
            <a:endParaRPr lang="en-US" altLang="ja-JP" dirty="0"/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System.out.println</a:t>
            </a:r>
            <a:r>
              <a:rPr lang="en-US" altLang="ja-JP" dirty="0" smtClean="0"/>
              <a:t>( (i+1) + ”</a:t>
            </a:r>
            <a:r>
              <a:rPr lang="ja-JP" altLang="en-US" dirty="0" smtClean="0"/>
              <a:t>番さんは</a:t>
            </a:r>
            <a:r>
              <a:rPr lang="en-US" altLang="ja-JP" dirty="0" smtClean="0"/>
              <a:t>”+</a:t>
            </a:r>
            <a:r>
              <a:rPr lang="en-US" altLang="ja-JP" dirty="0" smtClean="0">
                <a:solidFill>
                  <a:schemeClr val="tx1"/>
                </a:solidFill>
              </a:rPr>
              <a:t>test[</a:t>
            </a:r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] </a:t>
            </a:r>
            <a:r>
              <a:rPr lang="en-US" altLang="ja-JP" dirty="0"/>
              <a:t>+”</a:t>
            </a:r>
            <a:r>
              <a:rPr lang="ja-JP" altLang="en-US" dirty="0"/>
              <a:t>点です。</a:t>
            </a:r>
            <a:r>
              <a:rPr lang="en-US" altLang="ja-JP" dirty="0" smtClean="0"/>
              <a:t>”);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  <p:sp>
        <p:nvSpPr>
          <p:cNvPr id="6" name="右矢印 5"/>
          <p:cNvSpPr/>
          <p:nvPr/>
        </p:nvSpPr>
        <p:spPr>
          <a:xfrm rot="16200000" flipH="1">
            <a:off x="1980440" y="4113219"/>
            <a:ext cx="1763610" cy="2511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3069" y="6093296"/>
            <a:ext cx="878497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配列要素数を整数値で指定しておくと、配列要素数に修正があるたびに、一緒に修正しなくてはなりませんが、</a:t>
            </a:r>
            <a:r>
              <a:rPr lang="en-US" altLang="ja-JP" dirty="0" err="1" smtClean="0"/>
              <a:t>test.length</a:t>
            </a:r>
            <a:r>
              <a:rPr lang="ja-JP" altLang="en-US" dirty="0" smtClean="0"/>
              <a:t>と指定しておけば、</a:t>
            </a:r>
            <a:r>
              <a:rPr lang="ja-JP" altLang="en-US" dirty="0" smtClean="0">
                <a:solidFill>
                  <a:srgbClr val="FF0000"/>
                </a:solidFill>
              </a:rPr>
              <a:t>変更の手間が省けます。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68570" y="4068169"/>
            <a:ext cx="163698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同じ意味です。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6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570</TotalTime>
  <Words>3003</Words>
  <Application>Microsoft Office PowerPoint</Application>
  <PresentationFormat>画面に合わせる (4:3)</PresentationFormat>
  <Paragraphs>410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ビジネス</vt:lpstr>
      <vt:lpstr>PowerPoint プレゼンテーション</vt:lpstr>
      <vt:lpstr>PowerPoint プレゼンテーション</vt:lpstr>
      <vt:lpstr>配列によるデータの保存と利用</vt:lpstr>
      <vt:lpstr>配列のデータ構造</vt:lpstr>
      <vt:lpstr>配列変数の宣言と配列要素の確保</vt:lpstr>
      <vt:lpstr>配列の利用</vt:lpstr>
      <vt:lpstr>添え字の変数化とループ</vt:lpstr>
      <vt:lpstr>配列宣言と同時の代入</vt:lpstr>
      <vt:lpstr>配列長の参照</vt:lpstr>
      <vt:lpstr>配列の活用例：データのソート</vt:lpstr>
      <vt:lpstr>多次元配列</vt:lpstr>
      <vt:lpstr>PowerPoint プレゼンテーション</vt:lpstr>
      <vt:lpstr>サブルーチン</vt:lpstr>
      <vt:lpstr>サブルーチンの利点（１）</vt:lpstr>
      <vt:lpstr>サブルーチンの利点（２）</vt:lpstr>
      <vt:lpstr>関数</vt:lpstr>
      <vt:lpstr>関数で利用する特別な変数と値</vt:lpstr>
      <vt:lpstr>関数の書き方（基本）</vt:lpstr>
      <vt:lpstr>関数の利用方法</vt:lpstr>
      <vt:lpstr>記述の例</vt:lpstr>
      <vt:lpstr>関数の書き方(2)</vt:lpstr>
      <vt:lpstr>関数の書き方(3)</vt:lpstr>
      <vt:lpstr>関数の書き方(4)</vt:lpstr>
      <vt:lpstr>記述の例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</dc:title>
  <dc:creator>unehara</dc:creator>
  <cp:lastModifiedBy>Kaiseki</cp:lastModifiedBy>
  <cp:revision>131</cp:revision>
  <dcterms:created xsi:type="dcterms:W3CDTF">2014-04-10T01:13:00Z</dcterms:created>
  <dcterms:modified xsi:type="dcterms:W3CDTF">2019-04-02T04:25:52Z</dcterms:modified>
</cp:coreProperties>
</file>