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92" r:id="rId2"/>
    <p:sldId id="288" r:id="rId3"/>
    <p:sldId id="258" r:id="rId4"/>
    <p:sldId id="267" r:id="rId5"/>
    <p:sldId id="259" r:id="rId6"/>
    <p:sldId id="260" r:id="rId7"/>
    <p:sldId id="263" r:id="rId8"/>
    <p:sldId id="264" r:id="rId9"/>
    <p:sldId id="289" r:id="rId10"/>
    <p:sldId id="266" r:id="rId11"/>
    <p:sldId id="269" r:id="rId12"/>
    <p:sldId id="268" r:id="rId13"/>
    <p:sldId id="276" r:id="rId14"/>
    <p:sldId id="270" r:id="rId15"/>
    <p:sldId id="271" r:id="rId16"/>
    <p:sldId id="272" r:id="rId17"/>
    <p:sldId id="275" r:id="rId18"/>
    <p:sldId id="286" r:id="rId19"/>
    <p:sldId id="290" r:id="rId20"/>
    <p:sldId id="277" r:id="rId21"/>
    <p:sldId id="278" r:id="rId22"/>
    <p:sldId id="273" r:id="rId23"/>
    <p:sldId id="283" r:id="rId24"/>
    <p:sldId id="280" r:id="rId25"/>
    <p:sldId id="281" r:id="rId26"/>
    <p:sldId id="282" r:id="rId27"/>
    <p:sldId id="284" r:id="rId28"/>
    <p:sldId id="287" r:id="rId29"/>
    <p:sldId id="279" r:id="rId30"/>
    <p:sldId id="28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10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110D3-34AC-4244-809A-84FED11C4A3E}" type="datetimeFigureOut">
              <a:rPr kumimoji="1" lang="ja-JP" altLang="en-US" smtClean="0"/>
              <a:t>2019/4/22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72C6-4C37-4F0C-97C5-4EA70EBC9779}" type="slidenum">
              <a:rPr kumimoji="1" lang="ja-JP" altLang="en-US" smtClean="0"/>
              <a:t>‹#›</a:t>
            </a:fld>
            <a:endParaRPr kumimoji="1" lang="ja-JP" altLang="en-US"/>
          </a:p>
        </p:txBody>
      </p:sp>
    </p:spTree>
    <p:extLst>
      <p:ext uri="{BB962C8B-B14F-4D97-AF65-F5344CB8AC3E}">
        <p14:creationId xmlns:p14="http://schemas.microsoft.com/office/powerpoint/2010/main" val="780044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BA72C6-4C37-4F0C-97C5-4EA70EBC9779}" type="slidenum">
              <a:rPr kumimoji="1" lang="ja-JP" altLang="en-US" smtClean="0"/>
              <a:t>7</a:t>
            </a:fld>
            <a:endParaRPr kumimoji="1" lang="ja-JP" altLang="en-US"/>
          </a:p>
        </p:txBody>
      </p:sp>
    </p:spTree>
    <p:extLst>
      <p:ext uri="{BB962C8B-B14F-4D97-AF65-F5344CB8AC3E}">
        <p14:creationId xmlns:p14="http://schemas.microsoft.com/office/powerpoint/2010/main" val="1902994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E90ED720-0104-4369-84BC-D37694168613}" type="datetimeFigureOut">
              <a:rPr kumimoji="1" lang="ja-JP" altLang="en-US" smtClean="0"/>
              <a:t>2019/4/22</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タイトル 6"/>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タイトル 5"/>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2019/4/22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p>
            <a:fld id="{E90ED720-0104-4369-84BC-D37694168613}" type="datetimeFigureOut">
              <a:rPr kumimoji="1" lang="ja-JP" altLang="en-US" smtClean="0"/>
              <a:t>2019/4/22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E90ED720-0104-4369-84BC-D37694168613}" type="datetimeFigureOut">
              <a:rPr kumimoji="1" lang="ja-JP" altLang="en-US" smtClean="0"/>
              <a:t>2019/4/22</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0ED720-0104-4369-84BC-D37694168613}" type="datetimeFigureOut">
              <a:rPr kumimoji="1" lang="ja-JP" altLang="en-US" smtClean="0"/>
              <a:t>2019/4/22</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83768" y="5603783"/>
            <a:ext cx="3929281" cy="830997"/>
          </a:xfrm>
          <a:prstGeom prst="rect">
            <a:avLst/>
          </a:prstGeom>
          <a:noFill/>
        </p:spPr>
        <p:txBody>
          <a:bodyPr wrap="none" rtlCol="0">
            <a:spAutoFit/>
          </a:bodyPr>
          <a:lstStyle/>
          <a:p>
            <a:pPr algn="ctr"/>
            <a:r>
              <a:rPr kumimoji="1" lang="ja-JP" altLang="en-US" sz="2400" dirty="0" smtClean="0">
                <a:effectLst>
                  <a:outerShdw blurRad="38100" dist="38100" dir="2700000" algn="tl">
                    <a:srgbClr val="000000">
                      <a:alpha val="43137"/>
                    </a:srgbClr>
                  </a:outerShdw>
                </a:effectLst>
              </a:rPr>
              <a:t>情報・経営システム工学専攻</a:t>
            </a:r>
            <a:endParaRPr kumimoji="1" lang="en-US" altLang="ja-JP" sz="2400" dirty="0" smtClean="0">
              <a:effectLst>
                <a:outerShdw blurRad="38100" dist="38100" dir="2700000" algn="tl">
                  <a:srgbClr val="000000">
                    <a:alpha val="43137"/>
                  </a:srgbClr>
                </a:outerShdw>
              </a:effectLst>
            </a:endParaRPr>
          </a:p>
          <a:p>
            <a:pPr algn="ctr"/>
            <a:r>
              <a:rPr kumimoji="1" lang="ja-JP" altLang="en-US" sz="2400" smtClean="0">
                <a:effectLst>
                  <a:outerShdw blurRad="38100" dist="38100" dir="2700000" algn="tl">
                    <a:srgbClr val="000000">
                      <a:alpha val="43137"/>
                    </a:srgbClr>
                  </a:outerShdw>
                </a:effectLst>
              </a:rPr>
              <a:t>秋元　頼孝</a:t>
            </a:r>
            <a:endParaRPr kumimoji="1" lang="ja-JP" altLang="en-US" sz="2400" dirty="0">
              <a:effectLst>
                <a:outerShdw blurRad="38100" dist="38100" dir="2700000" algn="tl">
                  <a:srgbClr val="000000">
                    <a:alpha val="43137"/>
                  </a:srgbClr>
                </a:outerShdw>
              </a:effectLst>
            </a:endParaRPr>
          </a:p>
        </p:txBody>
      </p:sp>
      <p:cxnSp>
        <p:nvCxnSpPr>
          <p:cNvPr id="5" name="直線コネクタ 4"/>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83568" y="508518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79912" y="1681644"/>
            <a:ext cx="4807726" cy="523220"/>
          </a:xfrm>
          <a:prstGeom prst="rect">
            <a:avLst/>
          </a:prstGeom>
        </p:spPr>
        <p:txBody>
          <a:bodyPr wrap="none">
            <a:spAutoFit/>
          </a:bodyPr>
          <a:lstStyle/>
          <a:p>
            <a:r>
              <a:rPr lang="ja-JP" altLang="en-US" sz="2800" dirty="0" smtClean="0">
                <a:effectLst>
                  <a:outerShdw blurRad="38100" dist="38100" dir="2700000" algn="tl">
                    <a:srgbClr val="000000">
                      <a:alpha val="43137"/>
                    </a:srgbClr>
                  </a:outerShdw>
                </a:effectLst>
              </a:rPr>
              <a:t>オブジェクト指向プログラミング</a:t>
            </a:r>
            <a:endParaRPr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4486935" y="2771820"/>
            <a:ext cx="3866764" cy="523220"/>
          </a:xfrm>
          <a:prstGeom prst="rect">
            <a:avLst/>
          </a:prstGeom>
        </p:spPr>
        <p:txBody>
          <a:bodyPr wrap="none">
            <a:spAutoFit/>
          </a:bodyPr>
          <a:lstStyle/>
          <a:p>
            <a:pPr algn="r"/>
            <a:r>
              <a:rPr lang="ja-JP" altLang="en-US" sz="2800" dirty="0"/>
              <a:t>プログラミングの基礎</a:t>
            </a:r>
            <a:r>
              <a:rPr lang="en-US" altLang="ja-JP" sz="2800" dirty="0" smtClean="0"/>
              <a:t>(2)</a:t>
            </a:r>
            <a:endParaRPr lang="en-US" altLang="ja-JP" sz="2800" dirty="0"/>
          </a:p>
        </p:txBody>
      </p:sp>
      <p:sp>
        <p:nvSpPr>
          <p:cNvPr id="9" name="正方形/長方形 8"/>
          <p:cNvSpPr/>
          <p:nvPr/>
        </p:nvSpPr>
        <p:spPr>
          <a:xfrm>
            <a:off x="626122" y="3508052"/>
            <a:ext cx="7970451" cy="707886"/>
          </a:xfrm>
          <a:prstGeom prst="rect">
            <a:avLst/>
          </a:prstGeom>
        </p:spPr>
        <p:txBody>
          <a:bodyPr wrap="none">
            <a:spAutoFit/>
          </a:bodyPr>
          <a:lstStyle/>
          <a:p>
            <a:pPr algn="r"/>
            <a:r>
              <a:rPr lang="ja-JP" altLang="en-US" sz="4000" dirty="0" smtClean="0">
                <a:effectLst>
                  <a:outerShdw blurRad="38100" dist="38100" dir="2700000" algn="tl">
                    <a:srgbClr val="000000">
                      <a:alpha val="43137"/>
                    </a:srgbClr>
                  </a:outerShdw>
                </a:effectLst>
              </a:rPr>
              <a:t>制御構文</a:t>
            </a:r>
            <a:r>
              <a:rPr lang="ja-JP" altLang="en-US" sz="4000" dirty="0">
                <a:effectLst>
                  <a:outerShdw blurRad="38100" dist="38100" dir="2700000" algn="tl">
                    <a:srgbClr val="000000">
                      <a:alpha val="43137"/>
                    </a:srgbClr>
                  </a:outerShdw>
                </a:effectLst>
              </a:rPr>
              <a:t>（条件分岐、繰り返し処理</a:t>
            </a:r>
            <a:r>
              <a:rPr lang="ja-JP" altLang="en-US" sz="4000" dirty="0" smtClean="0">
                <a:effectLst>
                  <a:outerShdw blurRad="38100" dist="38100" dir="2700000" algn="tl">
                    <a:srgbClr val="000000">
                      <a:alpha val="43137"/>
                    </a:srgbClr>
                  </a:outerShdw>
                </a:effectLst>
              </a:rPr>
              <a:t>）</a:t>
            </a:r>
            <a:endParaRPr lang="ja-JP"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418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条件分岐</a:t>
            </a:r>
            <a:endParaRPr kumimoji="1" lang="ja-JP" altLang="en-US" dirty="0"/>
          </a:p>
        </p:txBody>
      </p:sp>
      <p:sp>
        <p:nvSpPr>
          <p:cNvPr id="25" name="コンテンツ プレースホルダー 1"/>
          <p:cNvSpPr>
            <a:spLocks noGrp="1"/>
          </p:cNvSpPr>
          <p:nvPr>
            <p:ph idx="1"/>
          </p:nvPr>
        </p:nvSpPr>
        <p:spPr>
          <a:xfrm>
            <a:off x="467544" y="1330426"/>
            <a:ext cx="8229600" cy="802430"/>
          </a:xfrm>
        </p:spPr>
        <p:txBody>
          <a:bodyPr>
            <a:normAutofit/>
          </a:bodyPr>
          <a:lstStyle/>
          <a:p>
            <a:r>
              <a:rPr kumimoji="1" lang="ja-JP" altLang="en-US" sz="2200" dirty="0" smtClean="0"/>
              <a:t>「条件分岐」の記述方法に従ってプログラムを書くと、</a:t>
            </a:r>
            <a:r>
              <a:rPr lang="ja-JP" altLang="en-US" sz="2200" dirty="0">
                <a:solidFill>
                  <a:srgbClr val="FF0000"/>
                </a:solidFill>
              </a:rPr>
              <a:t>状態</a:t>
            </a:r>
            <a:r>
              <a:rPr kumimoji="1" lang="ja-JP" altLang="en-US" sz="2200" dirty="0" smtClean="0">
                <a:solidFill>
                  <a:srgbClr val="FF0000"/>
                </a:solidFill>
              </a:rPr>
              <a:t>の違いに応じて</a:t>
            </a:r>
            <a:r>
              <a:rPr kumimoji="1" lang="ja-JP" altLang="en-US" sz="2200" dirty="0" smtClean="0"/>
              <a:t>、次に実行する文を変更することができます。</a:t>
            </a:r>
            <a:endParaRPr kumimoji="1" lang="ja-JP" altLang="en-US" sz="2200" dirty="0"/>
          </a:p>
        </p:txBody>
      </p:sp>
      <p:sp>
        <p:nvSpPr>
          <p:cNvPr id="22" name="縦巻き 21"/>
          <p:cNvSpPr/>
          <p:nvPr/>
        </p:nvSpPr>
        <p:spPr>
          <a:xfrm>
            <a:off x="251520" y="2276872"/>
            <a:ext cx="5472608" cy="4328533"/>
          </a:xfrm>
          <a:prstGeom prst="verticalScroll">
            <a:avLst>
              <a:gd name="adj" fmla="val 74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p:txBody>
      </p:sp>
      <p:sp>
        <p:nvSpPr>
          <p:cNvPr id="23" name="テキスト ボックス 22"/>
          <p:cNvSpPr txBox="1"/>
          <p:nvPr/>
        </p:nvSpPr>
        <p:spPr>
          <a:xfrm>
            <a:off x="5649589" y="3499566"/>
            <a:ext cx="3381054"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solidFill>
                  <a:srgbClr val="FF0000"/>
                </a:solidFill>
              </a:rPr>
              <a:t>ある条件</a:t>
            </a:r>
            <a:r>
              <a:rPr kumimoji="1" lang="en-US" altLang="ja-JP" dirty="0" smtClean="0">
                <a:solidFill>
                  <a:srgbClr val="FF0000"/>
                </a:solidFill>
              </a:rPr>
              <a:t>X</a:t>
            </a:r>
            <a:r>
              <a:rPr kumimoji="1" lang="ja-JP" altLang="en-US" dirty="0" smtClean="0"/>
              <a:t>を「満たしている」か、</a:t>
            </a:r>
            <a:endParaRPr kumimoji="1" lang="en-US" altLang="ja-JP" dirty="0" smtClean="0"/>
          </a:p>
          <a:p>
            <a:r>
              <a:rPr lang="ja-JP" altLang="en-US" dirty="0" smtClean="0"/>
              <a:t>「満たしていない」</a:t>
            </a:r>
            <a:r>
              <a:rPr lang="ja-JP" altLang="en-US" dirty="0" err="1" smtClean="0"/>
              <a:t>か</a:t>
            </a:r>
            <a:r>
              <a:rPr lang="ja-JP" altLang="en-US" dirty="0" smtClean="0"/>
              <a:t>で</a:t>
            </a:r>
            <a:endParaRPr lang="en-US" altLang="ja-JP" dirty="0" smtClean="0"/>
          </a:p>
          <a:p>
            <a:r>
              <a:rPr kumimoji="1" lang="ja-JP" altLang="en-US" dirty="0" smtClean="0"/>
              <a:t>ジャンプ先が変わります。</a:t>
            </a:r>
            <a:endParaRPr kumimoji="1" lang="ja-JP" altLang="en-US" dirty="0"/>
          </a:p>
        </p:txBody>
      </p:sp>
      <p:sp>
        <p:nvSpPr>
          <p:cNvPr id="24" name="正方形/長方形 23"/>
          <p:cNvSpPr/>
          <p:nvPr/>
        </p:nvSpPr>
        <p:spPr>
          <a:xfrm>
            <a:off x="1137158" y="4047455"/>
            <a:ext cx="3701332" cy="749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kumimoji="1" lang="en-US" altLang="ja-JP" dirty="0" smtClean="0"/>
              <a:t>d;</a:t>
            </a:r>
          </a:p>
          <a:p>
            <a:pPr algn="ctr"/>
            <a:r>
              <a:rPr lang="ja-JP" altLang="en-US" dirty="0" smtClean="0"/>
              <a:t>文</a:t>
            </a:r>
            <a:r>
              <a:rPr lang="en-US" altLang="ja-JP" dirty="0" smtClean="0"/>
              <a:t>e;</a:t>
            </a:r>
          </a:p>
          <a:p>
            <a:pPr algn="ctr"/>
            <a:r>
              <a:rPr kumimoji="1" lang="ja-JP" altLang="en-US" dirty="0" smtClean="0"/>
              <a:t>文</a:t>
            </a:r>
            <a:r>
              <a:rPr kumimoji="1" lang="en-US" altLang="ja-JP" dirty="0" smtClean="0"/>
              <a:t>f;</a:t>
            </a:r>
            <a:endParaRPr kumimoji="1" lang="ja-JP" altLang="en-US" dirty="0"/>
          </a:p>
        </p:txBody>
      </p:sp>
      <p:sp>
        <p:nvSpPr>
          <p:cNvPr id="26" name="正方形/長方形 25"/>
          <p:cNvSpPr/>
          <p:nvPr/>
        </p:nvSpPr>
        <p:spPr>
          <a:xfrm>
            <a:off x="1154670" y="4883647"/>
            <a:ext cx="3701332" cy="749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文</a:t>
            </a:r>
            <a:r>
              <a:rPr lang="en-US" altLang="ja-JP" dirty="0" smtClean="0"/>
              <a:t>g;</a:t>
            </a:r>
          </a:p>
          <a:p>
            <a:pPr algn="ctr"/>
            <a:r>
              <a:rPr kumimoji="1" lang="ja-JP" altLang="en-US" dirty="0" smtClean="0"/>
              <a:t>文</a:t>
            </a:r>
            <a:r>
              <a:rPr kumimoji="1" lang="en-US" altLang="ja-JP" dirty="0" smtClean="0"/>
              <a:t>h;</a:t>
            </a:r>
          </a:p>
          <a:p>
            <a:pPr algn="ctr"/>
            <a:r>
              <a:rPr lang="ja-JP" altLang="en-US" dirty="0" smtClean="0"/>
              <a:t>文</a:t>
            </a:r>
            <a:r>
              <a:rPr lang="en-US" altLang="ja-JP" dirty="0" smtClean="0"/>
              <a:t>I;</a:t>
            </a:r>
            <a:endParaRPr kumimoji="1" lang="ja-JP" altLang="en-US" dirty="0"/>
          </a:p>
        </p:txBody>
      </p:sp>
      <p:sp>
        <p:nvSpPr>
          <p:cNvPr id="27" name="左矢印 26"/>
          <p:cNvSpPr/>
          <p:nvPr/>
        </p:nvSpPr>
        <p:spPr>
          <a:xfrm>
            <a:off x="3297398" y="4065188"/>
            <a:ext cx="1834441"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8" name="左矢印 27"/>
          <p:cNvSpPr/>
          <p:nvPr/>
        </p:nvSpPr>
        <p:spPr>
          <a:xfrm flipH="1">
            <a:off x="1205131" y="4867739"/>
            <a:ext cx="1650867"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9" name="正方形/長方形 28"/>
          <p:cNvSpPr/>
          <p:nvPr/>
        </p:nvSpPr>
        <p:spPr>
          <a:xfrm>
            <a:off x="1065150" y="3253490"/>
            <a:ext cx="4154922" cy="74969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rgbClr val="FF0000"/>
                </a:solidFill>
                <a:effectLst>
                  <a:outerShdw blurRad="38100" dist="38100" dir="2700000" algn="tl">
                    <a:srgbClr val="000000">
                      <a:alpha val="43137"/>
                    </a:srgbClr>
                  </a:outerShdw>
                </a:effectLst>
              </a:rPr>
              <a:t>条件</a:t>
            </a:r>
            <a:r>
              <a:rPr lang="en-US" altLang="ja-JP" dirty="0" smtClean="0">
                <a:solidFill>
                  <a:srgbClr val="FF0000"/>
                </a:solidFill>
                <a:effectLst>
                  <a:outerShdw blurRad="38100" dist="38100" dir="2700000" algn="tl">
                    <a:srgbClr val="000000">
                      <a:alpha val="43137"/>
                    </a:srgbClr>
                  </a:outerShdw>
                </a:effectLst>
              </a:rPr>
              <a:t>X</a:t>
            </a:r>
            <a:r>
              <a:rPr lang="ja-JP" altLang="en-US" dirty="0" smtClean="0">
                <a:solidFill>
                  <a:srgbClr val="FF0000"/>
                </a:solidFill>
                <a:effectLst>
                  <a:outerShdw blurRad="38100" dist="38100" dir="2700000" algn="tl">
                    <a:srgbClr val="000000">
                      <a:alpha val="43137"/>
                    </a:srgbClr>
                  </a:outerShdw>
                </a:effectLst>
              </a:rPr>
              <a:t>を満たしているなら</a:t>
            </a:r>
            <a:r>
              <a:rPr lang="ja-JP" altLang="en-US" dirty="0">
                <a:solidFill>
                  <a:srgbClr val="FF0000"/>
                </a:solidFill>
                <a:effectLst>
                  <a:outerShdw blurRad="38100" dist="38100" dir="2700000" algn="tl">
                    <a:srgbClr val="000000">
                      <a:alpha val="43137"/>
                    </a:srgbClr>
                  </a:outerShdw>
                </a:effectLst>
              </a:rPr>
              <a:t>文</a:t>
            </a:r>
            <a:r>
              <a:rPr lang="en-US" altLang="ja-JP" dirty="0">
                <a:solidFill>
                  <a:srgbClr val="FF0000"/>
                </a:solidFill>
                <a:effectLst>
                  <a:outerShdw blurRad="38100" dist="38100" dir="2700000" algn="tl">
                    <a:srgbClr val="000000">
                      <a:alpha val="43137"/>
                    </a:srgbClr>
                  </a:outerShdw>
                </a:effectLst>
              </a:rPr>
              <a:t>d</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a:p>
            <a:pPr algn="ctr"/>
            <a:r>
              <a:rPr lang="ja-JP" altLang="en-US" dirty="0">
                <a:solidFill>
                  <a:srgbClr val="FF0000"/>
                </a:solidFill>
                <a:effectLst>
                  <a:outerShdw blurRad="38100" dist="38100" dir="2700000" algn="tl">
                    <a:srgbClr val="000000">
                      <a:alpha val="43137"/>
                    </a:srgbClr>
                  </a:outerShdw>
                </a:effectLst>
              </a:rPr>
              <a:t>条件</a:t>
            </a:r>
            <a:r>
              <a:rPr lang="en-US" altLang="ja-JP" dirty="0" smtClean="0">
                <a:solidFill>
                  <a:srgbClr val="FF0000"/>
                </a:solidFill>
                <a:effectLst>
                  <a:outerShdw blurRad="38100" dist="38100" dir="2700000" algn="tl">
                    <a:srgbClr val="000000">
                      <a:alpha val="43137"/>
                    </a:srgbClr>
                  </a:outerShdw>
                </a:effectLst>
              </a:rPr>
              <a:t>X</a:t>
            </a:r>
            <a:r>
              <a:rPr lang="ja-JP" altLang="en-US" dirty="0" smtClean="0">
                <a:solidFill>
                  <a:srgbClr val="FF0000"/>
                </a:solidFill>
                <a:effectLst>
                  <a:outerShdw blurRad="38100" dist="38100" dir="2700000" algn="tl">
                    <a:srgbClr val="000000">
                      <a:alpha val="43137"/>
                    </a:srgbClr>
                  </a:outerShdw>
                </a:effectLst>
              </a:rPr>
              <a:t>を満たしていないなら</a:t>
            </a:r>
            <a:r>
              <a:rPr lang="ja-JP" altLang="en-US" dirty="0">
                <a:solidFill>
                  <a:srgbClr val="FF0000"/>
                </a:solidFill>
                <a:effectLst>
                  <a:outerShdw blurRad="38100" dist="38100" dir="2700000" algn="tl">
                    <a:srgbClr val="000000">
                      <a:alpha val="43137"/>
                    </a:srgbClr>
                  </a:outerShdw>
                </a:effectLst>
              </a:rPr>
              <a:t>文</a:t>
            </a:r>
            <a:r>
              <a:rPr lang="en-US" altLang="ja-JP" dirty="0">
                <a:solidFill>
                  <a:srgbClr val="FF0000"/>
                </a:solidFill>
                <a:effectLst>
                  <a:outerShdw blurRad="38100" dist="38100" dir="2700000" algn="tl">
                    <a:srgbClr val="000000">
                      <a:alpha val="43137"/>
                    </a:srgbClr>
                  </a:outerShdw>
                </a:effectLst>
              </a:rPr>
              <a:t>g</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p:txBody>
      </p:sp>
      <p:sp>
        <p:nvSpPr>
          <p:cNvPr id="30" name="左カーブ矢印 29"/>
          <p:cNvSpPr/>
          <p:nvPr/>
        </p:nvSpPr>
        <p:spPr>
          <a:xfrm>
            <a:off x="5126522" y="3437053"/>
            <a:ext cx="487712" cy="87487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1" name="左カーブ矢印 30"/>
          <p:cNvSpPr/>
          <p:nvPr/>
        </p:nvSpPr>
        <p:spPr>
          <a:xfrm flipH="1">
            <a:off x="626759" y="3676711"/>
            <a:ext cx="538297" cy="1437767"/>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2708741" y="2637382"/>
            <a:ext cx="635110" cy="646331"/>
          </a:xfrm>
          <a:prstGeom prst="rect">
            <a:avLst/>
          </a:prstGeom>
          <a:noFill/>
        </p:spPr>
        <p:txBody>
          <a:bodyPr wrap="none" rtlCol="0">
            <a:spAutoFit/>
          </a:bodyPr>
          <a:lstStyle/>
          <a:p>
            <a:r>
              <a:rPr lang="ja-JP" altLang="en-US" dirty="0" smtClean="0"/>
              <a:t>文</a:t>
            </a:r>
            <a:r>
              <a:rPr lang="en-US" altLang="ja-JP" dirty="0" smtClean="0"/>
              <a:t>a;</a:t>
            </a:r>
          </a:p>
          <a:p>
            <a:r>
              <a:rPr kumimoji="1" lang="ja-JP" altLang="en-US" dirty="0" smtClean="0"/>
              <a:t>文</a:t>
            </a:r>
            <a:r>
              <a:rPr kumimoji="1" lang="en-US" altLang="ja-JP" dirty="0" smtClean="0"/>
              <a:t>b;</a:t>
            </a:r>
            <a:endParaRPr kumimoji="1" lang="ja-JP" altLang="en-US" dirty="0"/>
          </a:p>
        </p:txBody>
      </p:sp>
      <p:sp>
        <p:nvSpPr>
          <p:cNvPr id="33" name="テキスト ボックス 32"/>
          <p:cNvSpPr txBox="1"/>
          <p:nvPr/>
        </p:nvSpPr>
        <p:spPr>
          <a:xfrm>
            <a:off x="2747247" y="5658883"/>
            <a:ext cx="623889" cy="923330"/>
          </a:xfrm>
          <a:prstGeom prst="rect">
            <a:avLst/>
          </a:prstGeom>
          <a:noFill/>
        </p:spPr>
        <p:txBody>
          <a:bodyPr wrap="none" rtlCol="0">
            <a:spAutoFit/>
          </a:bodyPr>
          <a:lstStyle/>
          <a:p>
            <a:r>
              <a:rPr lang="ja-JP" altLang="en-US" dirty="0" smtClean="0"/>
              <a:t>文</a:t>
            </a:r>
            <a:r>
              <a:rPr lang="ja-JP" altLang="en-US" dirty="0" err="1" smtClean="0"/>
              <a:t>ｊ</a:t>
            </a:r>
            <a:r>
              <a:rPr lang="en-US" altLang="ja-JP" dirty="0" smtClean="0"/>
              <a:t>;</a:t>
            </a:r>
            <a:endParaRPr lang="en-US" altLang="ja-JP" dirty="0"/>
          </a:p>
          <a:p>
            <a:r>
              <a:rPr lang="ja-JP" altLang="en-US" dirty="0" smtClean="0"/>
              <a:t>文</a:t>
            </a:r>
            <a:r>
              <a:rPr lang="en-US" altLang="ja-JP" dirty="0" smtClean="0"/>
              <a:t>k;</a:t>
            </a:r>
          </a:p>
          <a:p>
            <a:r>
              <a:rPr lang="ja-JP" altLang="en-US" dirty="0"/>
              <a:t>・・・</a:t>
            </a:r>
            <a:endParaRPr lang="en-US" altLang="ja-JP" dirty="0" smtClean="0"/>
          </a:p>
        </p:txBody>
      </p:sp>
      <p:sp>
        <p:nvSpPr>
          <p:cNvPr id="34" name="テキスト ボックス 33"/>
          <p:cNvSpPr txBox="1"/>
          <p:nvPr/>
        </p:nvSpPr>
        <p:spPr>
          <a:xfrm>
            <a:off x="3826033" y="4719224"/>
            <a:ext cx="2024913" cy="584775"/>
          </a:xfrm>
          <a:prstGeom prst="rect">
            <a:avLst/>
          </a:prstGeom>
          <a:solidFill>
            <a:schemeClr val="bg1">
              <a:alpha val="71000"/>
            </a:schemeClr>
          </a:solidFill>
        </p:spPr>
        <p:txBody>
          <a:bodyPr wrap="none" rtlCol="0">
            <a:spAutoFit/>
          </a:bodyPr>
          <a:lstStyle/>
          <a:p>
            <a:r>
              <a:rPr lang="ja-JP" altLang="en-US" sz="1600" dirty="0" smtClean="0"/>
              <a:t>文</a:t>
            </a:r>
            <a:r>
              <a:rPr lang="en-US" altLang="ja-JP" sz="1600" dirty="0" smtClean="0"/>
              <a:t>f</a:t>
            </a:r>
            <a:r>
              <a:rPr lang="ja-JP" altLang="en-US" sz="1600" dirty="0" err="1" smtClean="0"/>
              <a:t>まで</a:t>
            </a:r>
            <a:r>
              <a:rPr lang="ja-JP" altLang="en-US" sz="1600" dirty="0" smtClean="0"/>
              <a:t>実行されたら</a:t>
            </a:r>
            <a:endParaRPr lang="en-US" altLang="ja-JP" sz="1600" dirty="0" smtClean="0"/>
          </a:p>
          <a:p>
            <a:r>
              <a:rPr kumimoji="1" lang="ja-JP" altLang="en-US" sz="1600" dirty="0" smtClean="0"/>
              <a:t>文</a:t>
            </a:r>
            <a:r>
              <a:rPr kumimoji="1" lang="en-US" altLang="ja-JP" sz="1600" dirty="0" smtClean="0"/>
              <a:t>j</a:t>
            </a:r>
            <a:r>
              <a:rPr kumimoji="1" lang="ja-JP" altLang="en-US" sz="1600" dirty="0" smtClean="0"/>
              <a:t>にジャンプ。</a:t>
            </a:r>
            <a:endParaRPr kumimoji="1" lang="ja-JP" altLang="en-US" sz="1600" dirty="0"/>
          </a:p>
        </p:txBody>
      </p:sp>
      <p:sp>
        <p:nvSpPr>
          <p:cNvPr id="35" name="テキスト ボックス 34"/>
          <p:cNvSpPr txBox="1"/>
          <p:nvPr/>
        </p:nvSpPr>
        <p:spPr>
          <a:xfrm>
            <a:off x="3803988" y="5535773"/>
            <a:ext cx="1944763" cy="584775"/>
          </a:xfrm>
          <a:prstGeom prst="rect">
            <a:avLst/>
          </a:prstGeom>
          <a:solidFill>
            <a:schemeClr val="bg1">
              <a:alpha val="71000"/>
            </a:schemeClr>
          </a:solidFill>
        </p:spPr>
        <p:txBody>
          <a:bodyPr wrap="none" rtlCol="0">
            <a:spAutoFit/>
          </a:bodyPr>
          <a:lstStyle/>
          <a:p>
            <a:r>
              <a:rPr lang="ja-JP" altLang="en-US" sz="1600" dirty="0" smtClean="0"/>
              <a:t>文</a:t>
            </a:r>
            <a:r>
              <a:rPr lang="en-US" altLang="ja-JP" sz="1600" dirty="0"/>
              <a:t>i</a:t>
            </a:r>
            <a:r>
              <a:rPr lang="ja-JP" altLang="en-US" sz="1600" dirty="0" err="1" smtClean="0"/>
              <a:t>まで</a:t>
            </a:r>
            <a:r>
              <a:rPr lang="ja-JP" altLang="en-US" sz="1600" dirty="0" smtClean="0"/>
              <a:t>実行されたら</a:t>
            </a:r>
            <a:endParaRPr lang="en-US" altLang="ja-JP" sz="1600" dirty="0" smtClean="0"/>
          </a:p>
          <a:p>
            <a:r>
              <a:rPr kumimoji="1" lang="ja-JP" altLang="en-US" sz="1600" dirty="0" smtClean="0"/>
              <a:t>文</a:t>
            </a:r>
            <a:r>
              <a:rPr kumimoji="1" lang="en-US" altLang="ja-JP" sz="1600" dirty="0" smtClean="0"/>
              <a:t>j</a:t>
            </a:r>
            <a:r>
              <a:rPr kumimoji="1" lang="ja-JP" altLang="en-US" sz="1600" dirty="0" smtClean="0"/>
              <a:t>にジャンプ。</a:t>
            </a:r>
            <a:endParaRPr kumimoji="1" lang="ja-JP" altLang="en-US" sz="1600" dirty="0"/>
          </a:p>
        </p:txBody>
      </p:sp>
      <p:sp>
        <p:nvSpPr>
          <p:cNvPr id="36" name="左カーブ矢印 35"/>
          <p:cNvSpPr/>
          <p:nvPr/>
        </p:nvSpPr>
        <p:spPr>
          <a:xfrm>
            <a:off x="3247594" y="5474451"/>
            <a:ext cx="487712" cy="448493"/>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7" name="左カーブ矢印 36"/>
          <p:cNvSpPr/>
          <p:nvPr/>
        </p:nvSpPr>
        <p:spPr>
          <a:xfrm>
            <a:off x="3277186" y="4621243"/>
            <a:ext cx="487712" cy="1301701"/>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41382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条件分岐の例</a:t>
            </a:r>
            <a:endParaRPr kumimoji="1" lang="ja-JP" altLang="en-US" dirty="0"/>
          </a:p>
        </p:txBody>
      </p:sp>
      <p:sp>
        <p:nvSpPr>
          <p:cNvPr id="5" name="テキスト ボックス 4"/>
          <p:cNvSpPr txBox="1"/>
          <p:nvPr/>
        </p:nvSpPr>
        <p:spPr>
          <a:xfrm>
            <a:off x="467544" y="1189251"/>
            <a:ext cx="8292655"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400" dirty="0" smtClean="0"/>
              <a:t>現在の室温が</a:t>
            </a:r>
            <a:r>
              <a:rPr kumimoji="1" lang="en-US" altLang="ja-JP" sz="2400" dirty="0" smtClean="0"/>
              <a:t>30</a:t>
            </a:r>
            <a:r>
              <a:rPr kumimoji="1" lang="ja-JP" altLang="en-US" sz="2400" dirty="0" smtClean="0"/>
              <a:t>℃以上あったら、授業を中止して自習にする。</a:t>
            </a:r>
            <a:endParaRPr kumimoji="1" lang="ja-JP" altLang="en-US" sz="2400" dirty="0"/>
          </a:p>
        </p:txBody>
      </p:sp>
      <p:sp>
        <p:nvSpPr>
          <p:cNvPr id="7" name="AutoShape 3"/>
          <p:cNvSpPr>
            <a:spLocks noChangeArrowheads="1"/>
          </p:cNvSpPr>
          <p:nvPr/>
        </p:nvSpPr>
        <p:spPr bwMode="auto">
          <a:xfrm>
            <a:off x="1429105" y="3072534"/>
            <a:ext cx="4223015" cy="1417538"/>
          </a:xfrm>
          <a:prstGeom prst="flowChartDecision">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endParaRPr lang="ja-JP" altLang="en-US"/>
          </a:p>
        </p:txBody>
      </p:sp>
      <p:sp>
        <p:nvSpPr>
          <p:cNvPr id="8" name="Line 6"/>
          <p:cNvSpPr>
            <a:spLocks noChangeShapeType="1"/>
          </p:cNvSpPr>
          <p:nvPr/>
        </p:nvSpPr>
        <p:spPr bwMode="auto">
          <a:xfrm flipH="1">
            <a:off x="3547169" y="4490072"/>
            <a:ext cx="2282" cy="3494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Text Box 7"/>
          <p:cNvSpPr txBox="1">
            <a:spLocks noChangeArrowheads="1"/>
          </p:cNvSpPr>
          <p:nvPr/>
        </p:nvSpPr>
        <p:spPr bwMode="auto">
          <a:xfrm>
            <a:off x="2868014" y="4974183"/>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smtClean="0"/>
              <a:t>自習する</a:t>
            </a:r>
            <a:endParaRPr lang="ja-JP" altLang="en-US" dirty="0"/>
          </a:p>
        </p:txBody>
      </p:sp>
      <p:sp>
        <p:nvSpPr>
          <p:cNvPr id="10" name="Line 8"/>
          <p:cNvSpPr>
            <a:spLocks noChangeShapeType="1"/>
          </p:cNvSpPr>
          <p:nvPr/>
        </p:nvSpPr>
        <p:spPr bwMode="auto">
          <a:xfrm>
            <a:off x="5605464" y="3791549"/>
            <a:ext cx="103551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 name="Text Box 11"/>
          <p:cNvSpPr txBox="1">
            <a:spLocks noChangeArrowheads="1"/>
          </p:cNvSpPr>
          <p:nvPr/>
        </p:nvSpPr>
        <p:spPr bwMode="auto">
          <a:xfrm>
            <a:off x="1873938" y="3134783"/>
            <a:ext cx="32720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ja-JP" altLang="en-US" sz="3600" dirty="0">
                <a:solidFill>
                  <a:srgbClr val="002060"/>
                </a:solidFill>
                <a:effectLst>
                  <a:outerShdw blurRad="38100" dist="38100" dir="2700000" algn="tl">
                    <a:srgbClr val="000000">
                      <a:alpha val="43137"/>
                    </a:srgbClr>
                  </a:outerShdw>
                </a:effectLst>
              </a:rPr>
              <a:t>条件</a:t>
            </a:r>
            <a:endParaRPr lang="en-US" altLang="ja-JP" sz="3600" dirty="0">
              <a:solidFill>
                <a:srgbClr val="002060"/>
              </a:solidFill>
              <a:effectLst>
                <a:outerShdw blurRad="38100" dist="38100" dir="2700000" algn="tl">
                  <a:srgbClr val="000000">
                    <a:alpha val="43137"/>
                  </a:srgbClr>
                </a:outerShdw>
              </a:effectLst>
            </a:endParaRPr>
          </a:p>
          <a:p>
            <a:pPr algn="ctr" eaLnBrk="1" hangingPunct="1"/>
            <a:r>
              <a:rPr lang="ja-JP" altLang="en-US" sz="2000" dirty="0" smtClean="0">
                <a:solidFill>
                  <a:srgbClr val="002060"/>
                </a:solidFill>
                <a:effectLst>
                  <a:outerShdw blurRad="38100" dist="38100" dir="2700000" algn="tl">
                    <a:srgbClr val="000000">
                      <a:alpha val="43137"/>
                    </a:srgbClr>
                  </a:outerShdw>
                </a:effectLst>
              </a:rPr>
              <a:t>「</a:t>
            </a:r>
            <a:r>
              <a:rPr lang="ja-JP" altLang="en-US" sz="2000" i="1" dirty="0" smtClean="0">
                <a:solidFill>
                  <a:srgbClr val="002060"/>
                </a:solidFill>
                <a:effectLst>
                  <a:outerShdw blurRad="38100" dist="38100" dir="2700000" algn="tl">
                    <a:srgbClr val="000000">
                      <a:alpha val="43137"/>
                    </a:srgbClr>
                  </a:outerShdw>
                </a:effectLst>
              </a:rPr>
              <a:t>現在の室温は</a:t>
            </a:r>
            <a:r>
              <a:rPr lang="en-US" altLang="ja-JP" sz="2000" i="1" dirty="0" smtClean="0">
                <a:solidFill>
                  <a:srgbClr val="002060"/>
                </a:solidFill>
                <a:effectLst>
                  <a:outerShdw blurRad="38100" dist="38100" dir="2700000" algn="tl">
                    <a:srgbClr val="000000">
                      <a:alpha val="43137"/>
                    </a:srgbClr>
                  </a:outerShdw>
                </a:effectLst>
              </a:rPr>
              <a:t>30</a:t>
            </a:r>
            <a:r>
              <a:rPr lang="ja-JP" altLang="en-US" sz="2000" i="1" dirty="0" smtClean="0">
                <a:solidFill>
                  <a:srgbClr val="002060"/>
                </a:solidFill>
                <a:effectLst>
                  <a:outerShdw blurRad="38100" dist="38100" dir="2700000" algn="tl">
                    <a:srgbClr val="000000">
                      <a:alpha val="43137"/>
                    </a:srgbClr>
                  </a:outerShdw>
                </a:effectLst>
              </a:rPr>
              <a:t>℃以上だ</a:t>
            </a:r>
            <a:r>
              <a:rPr lang="ja-JP" altLang="en-US" sz="2000" dirty="0" smtClean="0">
                <a:solidFill>
                  <a:srgbClr val="002060"/>
                </a:solidFill>
                <a:effectLst>
                  <a:outerShdw blurRad="38100" dist="38100" dir="2700000" algn="tl">
                    <a:srgbClr val="000000">
                      <a:alpha val="43137"/>
                    </a:srgbClr>
                  </a:outerShdw>
                </a:effectLst>
              </a:rPr>
              <a:t>」</a:t>
            </a:r>
            <a:endParaRPr lang="ja-JP" altLang="en-US" sz="2000" dirty="0">
              <a:solidFill>
                <a:srgbClr val="002060"/>
              </a:solidFill>
              <a:effectLst>
                <a:outerShdw blurRad="38100" dist="38100" dir="2700000" algn="tl">
                  <a:srgbClr val="000000">
                    <a:alpha val="43137"/>
                  </a:srgbClr>
                </a:outerShdw>
              </a:effectLst>
            </a:endParaRPr>
          </a:p>
        </p:txBody>
      </p:sp>
      <p:sp>
        <p:nvSpPr>
          <p:cNvPr id="14" name="Text Box 14"/>
          <p:cNvSpPr txBox="1">
            <a:spLocks noChangeArrowheads="1"/>
          </p:cNvSpPr>
          <p:nvPr/>
        </p:nvSpPr>
        <p:spPr bwMode="auto">
          <a:xfrm>
            <a:off x="142914" y="5298325"/>
            <a:ext cx="2221210" cy="1477328"/>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solidFill>
                  <a:schemeClr val="bg1"/>
                </a:solidFill>
              </a:rPr>
              <a:t>「実際の値」が「</a:t>
            </a:r>
            <a:r>
              <a:rPr lang="ja-JP" altLang="en-US" sz="1800" dirty="0">
                <a:solidFill>
                  <a:schemeClr val="bg1"/>
                </a:solidFill>
              </a:rPr>
              <a:t>条件</a:t>
            </a:r>
            <a:r>
              <a:rPr lang="ja-JP" altLang="en-US" sz="1800" dirty="0" smtClean="0">
                <a:solidFill>
                  <a:schemeClr val="bg1"/>
                </a:solidFill>
              </a:rPr>
              <a:t>」と比較して「</a:t>
            </a:r>
            <a:r>
              <a:rPr lang="ja-JP" altLang="en-US" sz="1800" dirty="0">
                <a:solidFill>
                  <a:schemeClr val="bg1"/>
                </a:solidFill>
              </a:rPr>
              <a:t>真</a:t>
            </a:r>
            <a:r>
              <a:rPr lang="en-US" altLang="ja-JP" sz="1800" dirty="0">
                <a:solidFill>
                  <a:schemeClr val="bg1"/>
                </a:solidFill>
              </a:rPr>
              <a:t>(True)</a:t>
            </a:r>
            <a:r>
              <a:rPr lang="ja-JP" altLang="en-US" sz="1800" dirty="0">
                <a:solidFill>
                  <a:schemeClr val="bg1"/>
                </a:solidFill>
              </a:rPr>
              <a:t>」</a:t>
            </a:r>
            <a:r>
              <a:rPr lang="ja-JP" altLang="en-US" sz="1800" dirty="0" err="1" smtClean="0">
                <a:solidFill>
                  <a:schemeClr val="bg1"/>
                </a:solidFill>
              </a:rPr>
              <a:t>か</a:t>
            </a:r>
            <a:r>
              <a:rPr lang="ja-JP" altLang="en-US" sz="1800" dirty="0" smtClean="0">
                <a:solidFill>
                  <a:schemeClr val="bg1"/>
                </a:solidFill>
              </a:rPr>
              <a:t>偽</a:t>
            </a:r>
            <a:r>
              <a:rPr lang="en-US" altLang="ja-JP" sz="1800" dirty="0">
                <a:solidFill>
                  <a:schemeClr val="bg1"/>
                </a:solidFill>
              </a:rPr>
              <a:t>(False)</a:t>
            </a:r>
            <a:r>
              <a:rPr lang="ja-JP" altLang="en-US" sz="1800" dirty="0">
                <a:solidFill>
                  <a:schemeClr val="bg1"/>
                </a:solidFill>
              </a:rPr>
              <a:t>」</a:t>
            </a:r>
            <a:r>
              <a:rPr lang="ja-JP" altLang="en-US" sz="1800" dirty="0" smtClean="0">
                <a:solidFill>
                  <a:schemeClr val="bg1"/>
                </a:solidFill>
              </a:rPr>
              <a:t>かにより、出力が変わります。</a:t>
            </a:r>
            <a:endParaRPr lang="ja-JP" altLang="en-US" sz="1800" dirty="0">
              <a:solidFill>
                <a:schemeClr val="bg1"/>
              </a:solidFill>
            </a:endParaRPr>
          </a:p>
        </p:txBody>
      </p:sp>
      <p:sp>
        <p:nvSpPr>
          <p:cNvPr id="15" name="Line 16"/>
          <p:cNvSpPr>
            <a:spLocks noChangeShapeType="1"/>
          </p:cNvSpPr>
          <p:nvPr/>
        </p:nvSpPr>
        <p:spPr bwMode="auto">
          <a:xfrm flipH="1">
            <a:off x="7577081" y="4150447"/>
            <a:ext cx="8996" cy="15837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 name="Line 17"/>
          <p:cNvSpPr>
            <a:spLocks noChangeShapeType="1"/>
          </p:cNvSpPr>
          <p:nvPr/>
        </p:nvSpPr>
        <p:spPr bwMode="auto">
          <a:xfrm>
            <a:off x="3563887" y="5445224"/>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21"/>
          <p:cNvSpPr>
            <a:spLocks noChangeShapeType="1"/>
          </p:cNvSpPr>
          <p:nvPr/>
        </p:nvSpPr>
        <p:spPr bwMode="auto">
          <a:xfrm flipH="1">
            <a:off x="3546475" y="2735983"/>
            <a:ext cx="0" cy="3587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20" name="正方形/長方形 22"/>
          <p:cNvSpPr>
            <a:spLocks noChangeArrowheads="1"/>
          </p:cNvSpPr>
          <p:nvPr/>
        </p:nvSpPr>
        <p:spPr bwMode="auto">
          <a:xfrm>
            <a:off x="4246858" y="4448622"/>
            <a:ext cx="21316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600" b="1" dirty="0" smtClean="0"/>
              <a:t>条件を満たさない場合</a:t>
            </a:r>
            <a:endParaRPr lang="ja-JP" altLang="en-US" sz="1600" b="1" dirty="0"/>
          </a:p>
        </p:txBody>
      </p:sp>
      <p:sp>
        <p:nvSpPr>
          <p:cNvPr id="22" name="フローチャート: データ 21"/>
          <p:cNvSpPr/>
          <p:nvPr/>
        </p:nvSpPr>
        <p:spPr>
          <a:xfrm>
            <a:off x="2378519" y="2344027"/>
            <a:ext cx="2370737" cy="432048"/>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現在</a:t>
            </a:r>
            <a:r>
              <a:rPr lang="ja-JP" altLang="en-US" dirty="0" smtClean="0"/>
              <a:t>の</a:t>
            </a:r>
            <a:r>
              <a:rPr lang="ja-JP" altLang="en-US" dirty="0"/>
              <a:t>室温</a:t>
            </a:r>
            <a:endParaRPr kumimoji="1" lang="ja-JP" altLang="en-US" dirty="0"/>
          </a:p>
        </p:txBody>
      </p:sp>
      <p:sp>
        <p:nvSpPr>
          <p:cNvPr id="23" name="フローチャート : 代替処理 22"/>
          <p:cNvSpPr/>
          <p:nvPr/>
        </p:nvSpPr>
        <p:spPr>
          <a:xfrm>
            <a:off x="2982726" y="1745190"/>
            <a:ext cx="1133450" cy="33042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24" name="フローチャート : 書類 23"/>
          <p:cNvSpPr/>
          <p:nvPr/>
        </p:nvSpPr>
        <p:spPr>
          <a:xfrm>
            <a:off x="6655989" y="3544766"/>
            <a:ext cx="1872208" cy="605681"/>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今日</a:t>
            </a:r>
            <a:r>
              <a:rPr lang="ja-JP" altLang="en-US" dirty="0" smtClean="0"/>
              <a:t>は自習だ！</a:t>
            </a:r>
            <a:endParaRPr kumimoji="1" lang="ja-JP" altLang="en-US" dirty="0"/>
          </a:p>
        </p:txBody>
      </p:sp>
      <p:sp>
        <p:nvSpPr>
          <p:cNvPr id="25" name="フローチャート : 書類 24"/>
          <p:cNvSpPr/>
          <p:nvPr/>
        </p:nvSpPr>
        <p:spPr>
          <a:xfrm>
            <a:off x="2699792" y="4839543"/>
            <a:ext cx="1872208" cy="605681"/>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今日</a:t>
            </a:r>
            <a:r>
              <a:rPr lang="ja-JP" altLang="en-US" dirty="0" smtClean="0"/>
              <a:t>は授業だ！</a:t>
            </a:r>
            <a:endParaRPr kumimoji="1" lang="ja-JP" altLang="en-US" dirty="0"/>
          </a:p>
        </p:txBody>
      </p:sp>
      <p:sp>
        <p:nvSpPr>
          <p:cNvPr id="26" name="フローチャート : 書類 25"/>
          <p:cNvSpPr/>
          <p:nvPr/>
        </p:nvSpPr>
        <p:spPr>
          <a:xfrm>
            <a:off x="3428854" y="5734149"/>
            <a:ext cx="4383506" cy="605681"/>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うれしいな！</a:t>
            </a:r>
            <a:endParaRPr kumimoji="1" lang="ja-JP" altLang="en-US" dirty="0"/>
          </a:p>
        </p:txBody>
      </p:sp>
      <p:sp>
        <p:nvSpPr>
          <p:cNvPr id="27" name="フローチャート : 代替処理 26"/>
          <p:cNvSpPr/>
          <p:nvPr/>
        </p:nvSpPr>
        <p:spPr>
          <a:xfrm>
            <a:off x="5312700" y="6453336"/>
            <a:ext cx="1133450" cy="33042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終了</a:t>
            </a:r>
            <a:endParaRPr kumimoji="1" lang="ja-JP" altLang="en-US" dirty="0"/>
          </a:p>
        </p:txBody>
      </p:sp>
      <p:sp>
        <p:nvSpPr>
          <p:cNvPr id="28" name="Line 17"/>
          <p:cNvSpPr>
            <a:spLocks noChangeShapeType="1"/>
          </p:cNvSpPr>
          <p:nvPr/>
        </p:nvSpPr>
        <p:spPr bwMode="auto">
          <a:xfrm>
            <a:off x="5895779" y="6339830"/>
            <a:ext cx="0" cy="1592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21"/>
          <p:cNvSpPr>
            <a:spLocks noChangeShapeType="1"/>
          </p:cNvSpPr>
          <p:nvPr/>
        </p:nvSpPr>
        <p:spPr bwMode="auto">
          <a:xfrm>
            <a:off x="3546475" y="2075613"/>
            <a:ext cx="8706" cy="28720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30" name="左矢印 29"/>
          <p:cNvSpPr/>
          <p:nvPr/>
        </p:nvSpPr>
        <p:spPr>
          <a:xfrm rot="7289725">
            <a:off x="1342527" y="4638456"/>
            <a:ext cx="1125000" cy="148935"/>
          </a:xfrm>
          <a:prstGeom prst="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31" name="Text Box 14"/>
          <p:cNvSpPr txBox="1">
            <a:spLocks noChangeArrowheads="1"/>
          </p:cNvSpPr>
          <p:nvPr/>
        </p:nvSpPr>
        <p:spPr bwMode="auto">
          <a:xfrm>
            <a:off x="1088898" y="2488452"/>
            <a:ext cx="757359" cy="64633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ja-JP" altLang="en-US" sz="1800" dirty="0" smtClean="0">
                <a:solidFill>
                  <a:schemeClr val="bg1"/>
                </a:solidFill>
              </a:rPr>
              <a:t>実際の値</a:t>
            </a:r>
            <a:endParaRPr lang="ja-JP" altLang="en-US" sz="1800" dirty="0">
              <a:solidFill>
                <a:schemeClr val="bg1"/>
              </a:solidFill>
            </a:endParaRPr>
          </a:p>
        </p:txBody>
      </p:sp>
      <p:sp>
        <p:nvSpPr>
          <p:cNvPr id="32" name="左矢印 31"/>
          <p:cNvSpPr/>
          <p:nvPr/>
        </p:nvSpPr>
        <p:spPr>
          <a:xfrm rot="9569663">
            <a:off x="1901818" y="2571816"/>
            <a:ext cx="560216" cy="215041"/>
          </a:xfrm>
          <a:prstGeom prst="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2" name="正方形/長方形 1"/>
          <p:cNvSpPr/>
          <p:nvPr/>
        </p:nvSpPr>
        <p:spPr>
          <a:xfrm>
            <a:off x="2909634" y="4446796"/>
            <a:ext cx="1366080" cy="369332"/>
          </a:xfrm>
          <a:prstGeom prst="rect">
            <a:avLst/>
          </a:prstGeom>
        </p:spPr>
        <p:txBody>
          <a:bodyPr wrap="none">
            <a:spAutoFit/>
          </a:bodyPr>
          <a:lstStyle/>
          <a:p>
            <a:r>
              <a:rPr lang="ja-JP" altLang="en-US" b="1" dirty="0"/>
              <a:t>「偽</a:t>
            </a:r>
            <a:r>
              <a:rPr lang="en-US" altLang="ja-JP" b="1" dirty="0"/>
              <a:t>(False)</a:t>
            </a:r>
            <a:r>
              <a:rPr lang="ja-JP" altLang="en-US" b="1" dirty="0"/>
              <a:t>」</a:t>
            </a:r>
            <a:endParaRPr lang="ja-JP" altLang="en-US" dirty="0"/>
          </a:p>
        </p:txBody>
      </p:sp>
      <p:sp>
        <p:nvSpPr>
          <p:cNvPr id="33" name="正方形/長方形 22"/>
          <p:cNvSpPr>
            <a:spLocks noChangeArrowheads="1"/>
          </p:cNvSpPr>
          <p:nvPr/>
        </p:nvSpPr>
        <p:spPr bwMode="auto">
          <a:xfrm>
            <a:off x="5300737" y="3817066"/>
            <a:ext cx="14881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ja-JP" altLang="en-US" sz="1600" b="1" dirty="0" smtClean="0"/>
              <a:t>条件を満たす</a:t>
            </a:r>
            <a:endParaRPr lang="en-US" altLang="ja-JP" sz="1600" b="1" dirty="0" smtClean="0"/>
          </a:p>
          <a:p>
            <a:pPr algn="ctr" eaLnBrk="1" hangingPunct="1"/>
            <a:r>
              <a:rPr lang="ja-JP" altLang="en-US" sz="1600" b="1" dirty="0" smtClean="0"/>
              <a:t>場合</a:t>
            </a:r>
            <a:endParaRPr lang="ja-JP" altLang="en-US" sz="1600" b="1" dirty="0"/>
          </a:p>
        </p:txBody>
      </p:sp>
      <p:sp>
        <p:nvSpPr>
          <p:cNvPr id="34" name="正方形/長方形 33"/>
          <p:cNvSpPr/>
          <p:nvPr/>
        </p:nvSpPr>
        <p:spPr>
          <a:xfrm>
            <a:off x="5370100" y="3337641"/>
            <a:ext cx="1313180" cy="369332"/>
          </a:xfrm>
          <a:prstGeom prst="rect">
            <a:avLst/>
          </a:prstGeom>
        </p:spPr>
        <p:txBody>
          <a:bodyPr wrap="none">
            <a:spAutoFit/>
          </a:bodyPr>
          <a:lstStyle/>
          <a:p>
            <a:r>
              <a:rPr lang="ja-JP" altLang="en-US" b="1" dirty="0" smtClean="0"/>
              <a:t>「真</a:t>
            </a:r>
            <a:r>
              <a:rPr lang="en-US" altLang="ja-JP" b="1" dirty="0" smtClean="0"/>
              <a:t>(True</a:t>
            </a:r>
            <a:r>
              <a:rPr lang="en-US" altLang="ja-JP" b="1" dirty="0"/>
              <a:t>)</a:t>
            </a:r>
            <a:r>
              <a:rPr lang="ja-JP" altLang="en-US" b="1" dirty="0"/>
              <a:t>」</a:t>
            </a:r>
            <a:endParaRPr lang="ja-JP" altLang="en-US" dirty="0"/>
          </a:p>
        </p:txBody>
      </p:sp>
    </p:spTree>
    <p:extLst>
      <p:ext uri="{BB962C8B-B14F-4D97-AF65-F5344CB8AC3E}">
        <p14:creationId xmlns:p14="http://schemas.microsoft.com/office/powerpoint/2010/main" val="184312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if</a:t>
            </a:r>
            <a:r>
              <a:rPr kumimoji="1" lang="ja-JP" altLang="en-US" dirty="0" smtClean="0"/>
              <a:t>～</a:t>
            </a:r>
            <a:r>
              <a:rPr kumimoji="1" lang="en-US" altLang="ja-JP" dirty="0" smtClean="0"/>
              <a:t>else</a:t>
            </a:r>
            <a:r>
              <a:rPr kumimoji="1" lang="ja-JP" altLang="en-US" dirty="0" smtClean="0"/>
              <a:t>文</a:t>
            </a:r>
            <a:endParaRPr kumimoji="1" lang="ja-JP" altLang="en-US" dirty="0"/>
          </a:p>
        </p:txBody>
      </p:sp>
      <p:sp>
        <p:nvSpPr>
          <p:cNvPr id="5" name="テキスト ボックス 4"/>
          <p:cNvSpPr txBox="1"/>
          <p:nvPr/>
        </p:nvSpPr>
        <p:spPr>
          <a:xfrm>
            <a:off x="251520" y="1216637"/>
            <a:ext cx="5412059" cy="403187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a:latin typeface="+mn-ea"/>
              </a:rPr>
              <a:t>import java.io.*;</a:t>
            </a:r>
          </a:p>
          <a:p>
            <a:r>
              <a:rPr lang="en-US" altLang="ja-JP" sz="1600" dirty="0">
                <a:latin typeface="+mn-ea"/>
              </a:rPr>
              <a:t>public class ifSample01 {</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throws </a:t>
            </a:r>
            <a:r>
              <a:rPr lang="en-US" altLang="ja-JP" sz="1600" dirty="0" err="1">
                <a:latin typeface="+mn-ea"/>
              </a:rPr>
              <a:t>IOException</a:t>
            </a:r>
            <a:r>
              <a:rPr lang="en-US" altLang="ja-JP" sz="1600" dirty="0">
                <a:latin typeface="+mn-ea"/>
              </a:rPr>
              <a:t> {</a:t>
            </a:r>
          </a:p>
          <a:p>
            <a:r>
              <a:rPr lang="ja-JP" altLang="en-US" sz="1600" dirty="0" smtClean="0">
                <a:latin typeface="+mn-ea"/>
              </a:rPr>
              <a:t>　　　　</a:t>
            </a:r>
            <a:r>
              <a:rPr lang="en-US" altLang="ja-JP" sz="1600" dirty="0" err="1" smtClean="0">
                <a:latin typeface="+mn-ea"/>
              </a:rPr>
              <a:t>BufferedReader</a:t>
            </a:r>
            <a:r>
              <a:rPr lang="en-US" altLang="ja-JP" sz="1600" dirty="0" smtClean="0">
                <a:latin typeface="+mn-ea"/>
              </a:rPr>
              <a:t> </a:t>
            </a:r>
            <a:r>
              <a:rPr lang="en-US" altLang="ja-JP" sz="1600" dirty="0" err="1">
                <a:latin typeface="+mn-ea"/>
              </a:rPr>
              <a:t>br</a:t>
            </a:r>
            <a:r>
              <a:rPr lang="en-US" altLang="ja-JP" sz="1600" dirty="0">
                <a:latin typeface="+mn-ea"/>
              </a:rPr>
              <a:t> = new </a:t>
            </a:r>
            <a:r>
              <a:rPr lang="en-US" altLang="ja-JP" sz="1600" dirty="0" err="1">
                <a:latin typeface="+mn-ea"/>
              </a:rPr>
              <a:t>BufferedReader</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          new </a:t>
            </a:r>
            <a:r>
              <a:rPr lang="en-US" altLang="ja-JP" sz="1600" dirty="0" err="1">
                <a:latin typeface="+mn-ea"/>
              </a:rPr>
              <a:t>InputStreamReader</a:t>
            </a:r>
            <a:r>
              <a:rPr lang="en-US" altLang="ja-JP" sz="1600" dirty="0">
                <a:latin typeface="+mn-ea"/>
              </a:rPr>
              <a:t>(System.in));</a:t>
            </a: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a:solidFill>
                  <a:srgbClr val="00B050"/>
                </a:solidFill>
                <a:latin typeface="+mn-ea"/>
              </a:rPr>
              <a:t>現在の室温は？</a:t>
            </a:r>
            <a:r>
              <a:rPr lang="en-US" altLang="ja-JP" sz="1600" dirty="0">
                <a:latin typeface="+mn-ea"/>
              </a:rPr>
              <a:t>");</a:t>
            </a: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a:t>
            </a:r>
            <a:r>
              <a:rPr lang="en-US" altLang="ja-JP" sz="1600" dirty="0" err="1">
                <a:latin typeface="+mn-ea"/>
              </a:rPr>
              <a:t>roomTemp</a:t>
            </a:r>
            <a:r>
              <a:rPr lang="en-US" altLang="ja-JP" sz="1600" dirty="0">
                <a:latin typeface="+mn-ea"/>
              </a:rPr>
              <a:t> =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dirty="0" smtClean="0">
                <a:solidFill>
                  <a:srgbClr val="FF0000"/>
                </a:solidFill>
                <a:latin typeface="+mn-ea"/>
              </a:rPr>
              <a:t>if( </a:t>
            </a:r>
            <a:r>
              <a:rPr lang="en-US" altLang="ja-JP" sz="1600" dirty="0" err="1" smtClean="0">
                <a:solidFill>
                  <a:srgbClr val="FF0000"/>
                </a:solidFill>
                <a:latin typeface="+mn-ea"/>
              </a:rPr>
              <a:t>roomTemp</a:t>
            </a:r>
            <a:r>
              <a:rPr lang="en-US" altLang="ja-JP" sz="1600" dirty="0" smtClean="0">
                <a:solidFill>
                  <a:srgbClr val="FF0000"/>
                </a:solidFill>
                <a:latin typeface="+mn-ea"/>
              </a:rPr>
              <a:t> &gt;= 30 ) {</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a:t>
            </a:r>
            <a:r>
              <a:rPr lang="en-US" altLang="ja-JP" sz="1600" dirty="0">
                <a:latin typeface="+mn-ea"/>
              </a:rPr>
              <a:t>("</a:t>
            </a:r>
            <a:r>
              <a:rPr lang="ja-JP" altLang="en-US" sz="1600" dirty="0">
                <a:solidFill>
                  <a:srgbClr val="00B050"/>
                </a:solidFill>
                <a:latin typeface="+mn-ea"/>
              </a:rPr>
              <a:t>今日は自習だ！</a:t>
            </a:r>
            <a:r>
              <a:rPr lang="en-US" altLang="ja-JP" sz="1600" dirty="0">
                <a:latin typeface="+mn-ea"/>
              </a:rPr>
              <a:t>");</a:t>
            </a:r>
          </a:p>
          <a:p>
            <a:r>
              <a:rPr lang="ja-JP" altLang="en-US" sz="1600" dirty="0" smtClean="0">
                <a:latin typeface="+mn-ea"/>
              </a:rPr>
              <a:t>　　　　</a:t>
            </a:r>
            <a:r>
              <a:rPr lang="en-US" altLang="ja-JP" sz="1600" dirty="0" smtClean="0">
                <a:solidFill>
                  <a:srgbClr val="FF0000"/>
                </a:solidFill>
                <a:latin typeface="+mn-ea"/>
              </a:rPr>
              <a:t>} else {</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a:t>
            </a:r>
            <a:r>
              <a:rPr lang="en-US" altLang="ja-JP" sz="1600" dirty="0">
                <a:latin typeface="+mn-ea"/>
              </a:rPr>
              <a:t>("</a:t>
            </a:r>
            <a:r>
              <a:rPr lang="ja-JP" altLang="en-US" sz="1600" dirty="0">
                <a:solidFill>
                  <a:srgbClr val="00B050"/>
                </a:solidFill>
                <a:latin typeface="+mn-ea"/>
              </a:rPr>
              <a:t>今日は授業だ！</a:t>
            </a:r>
            <a:r>
              <a:rPr lang="en-US" altLang="ja-JP" sz="1600" dirty="0">
                <a:latin typeface="+mn-ea"/>
              </a:rPr>
              <a:t>");</a:t>
            </a:r>
          </a:p>
          <a:p>
            <a:r>
              <a:rPr lang="ja-JP" altLang="en-US" sz="1600" dirty="0" smtClean="0">
                <a:latin typeface="+mn-ea"/>
              </a:rPr>
              <a:t>　　　　</a:t>
            </a:r>
            <a:r>
              <a:rPr lang="en-US" altLang="ja-JP" sz="1600" dirty="0" smtClean="0">
                <a:solidFill>
                  <a:srgbClr val="FF0000"/>
                </a:solidFill>
                <a:latin typeface="+mn-ea"/>
              </a:rPr>
              <a:t>}</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a:solidFill>
                  <a:srgbClr val="00B050"/>
                </a:solidFill>
                <a:latin typeface="+mn-ea"/>
              </a:rPr>
              <a:t>うれしいな！</a:t>
            </a:r>
            <a:r>
              <a:rPr lang="en-US" altLang="ja-JP" sz="1600" dirty="0">
                <a:latin typeface="+mn-ea"/>
              </a:rPr>
              <a:t>");</a:t>
            </a:r>
          </a:p>
          <a:p>
            <a:r>
              <a:rPr lang="ja-JP" altLang="en-US" sz="1600" dirty="0" smtClean="0">
                <a:latin typeface="+mn-ea"/>
              </a:rPr>
              <a:t>　　</a:t>
            </a:r>
            <a:r>
              <a:rPr lang="en-US" altLang="ja-JP" sz="1600" dirty="0" smtClean="0">
                <a:latin typeface="+mn-ea"/>
              </a:rPr>
              <a:t>}</a:t>
            </a:r>
            <a:endParaRPr lang="en-US" altLang="ja-JP" sz="1600" dirty="0">
              <a:latin typeface="+mn-ea"/>
            </a:endParaRPr>
          </a:p>
          <a:p>
            <a:r>
              <a:rPr lang="en-US" altLang="ja-JP" sz="1600" dirty="0">
                <a:latin typeface="+mn-ea"/>
              </a:rPr>
              <a:t>}</a:t>
            </a:r>
            <a:endParaRPr kumimoji="1" lang="ja-JP" altLang="en-US" sz="1600" dirty="0">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351068"/>
            <a:ext cx="2736304" cy="1280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5351069"/>
            <a:ext cx="2812826" cy="1189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4499992" y="3078252"/>
            <a:ext cx="3049233"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1600" dirty="0" smtClean="0"/>
              <a:t>条件は</a:t>
            </a:r>
            <a:r>
              <a:rPr lang="ja-JP" altLang="en-US" sz="1600" dirty="0" smtClean="0">
                <a:solidFill>
                  <a:srgbClr val="FF0000"/>
                </a:solidFill>
              </a:rPr>
              <a:t>「</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r>
              <a:rPr lang="ja-JP" altLang="en-US" sz="1600" dirty="0" smtClean="0">
                <a:solidFill>
                  <a:srgbClr val="FF0000"/>
                </a:solidFill>
              </a:rPr>
              <a:t>」</a:t>
            </a:r>
            <a:r>
              <a:rPr lang="ja-JP" altLang="en-US" sz="1600" dirty="0" smtClean="0"/>
              <a:t>の中に書きます。</a:t>
            </a:r>
            <a:endParaRPr kumimoji="1" lang="ja-JP" altLang="en-US" sz="1600" dirty="0"/>
          </a:p>
        </p:txBody>
      </p:sp>
      <p:sp>
        <p:nvSpPr>
          <p:cNvPr id="9" name="テキスト ボックス 8"/>
          <p:cNvSpPr txBox="1"/>
          <p:nvPr/>
        </p:nvSpPr>
        <p:spPr>
          <a:xfrm>
            <a:off x="4492021" y="3548526"/>
            <a:ext cx="165618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条件が真になる</a:t>
            </a:r>
            <a:endParaRPr lang="en-US" altLang="ja-JP" sz="1600" dirty="0" smtClean="0"/>
          </a:p>
          <a:p>
            <a:r>
              <a:rPr lang="ja-JP" altLang="en-US" sz="1600" dirty="0" smtClean="0"/>
              <a:t>場合を書きます。</a:t>
            </a:r>
            <a:endParaRPr lang="en-US" altLang="ja-JP" sz="1600" dirty="0" smtClean="0"/>
          </a:p>
        </p:txBody>
      </p:sp>
      <p:sp>
        <p:nvSpPr>
          <p:cNvPr id="11" name="テキスト ボックス 10"/>
          <p:cNvSpPr txBox="1"/>
          <p:nvPr/>
        </p:nvSpPr>
        <p:spPr>
          <a:xfrm>
            <a:off x="4528324" y="4417513"/>
            <a:ext cx="227050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条件が偽の時に</a:t>
            </a:r>
            <a:endParaRPr lang="en-US" altLang="ja-JP" sz="1600" dirty="0" smtClean="0"/>
          </a:p>
          <a:p>
            <a:r>
              <a:rPr lang="ja-JP" altLang="en-US" sz="1600" dirty="0" smtClean="0"/>
              <a:t>実行する文は、</a:t>
            </a:r>
            <a:endParaRPr lang="en-US" altLang="ja-JP" sz="1600" dirty="0" smtClean="0"/>
          </a:p>
          <a:p>
            <a:r>
              <a:rPr lang="ja-JP" altLang="en-US" sz="1600" dirty="0" smtClean="0"/>
              <a:t>「</a:t>
            </a:r>
            <a:r>
              <a:rPr lang="en-US" altLang="ja-JP" sz="1600" dirty="0" smtClean="0">
                <a:solidFill>
                  <a:srgbClr val="FF0000"/>
                </a:solidFill>
              </a:rPr>
              <a:t>else</a:t>
            </a:r>
            <a:r>
              <a:rPr lang="ja-JP" altLang="en-US" sz="1600" dirty="0" smtClean="0"/>
              <a:t>」の後に書きます。</a:t>
            </a:r>
            <a:endParaRPr kumimoji="1" lang="ja-JP" altLang="en-US" sz="1600" dirty="0"/>
          </a:p>
        </p:txBody>
      </p:sp>
      <p:sp>
        <p:nvSpPr>
          <p:cNvPr id="7" name="正方形/長方形 6"/>
          <p:cNvSpPr/>
          <p:nvPr/>
        </p:nvSpPr>
        <p:spPr>
          <a:xfrm>
            <a:off x="6948264" y="3730130"/>
            <a:ext cx="2064989" cy="156966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ja-JP" altLang="en-US" sz="1600" dirty="0" smtClean="0">
                <a:solidFill>
                  <a:srgbClr val="FF0000"/>
                </a:solidFill>
              </a:rPr>
              <a:t>「</a:t>
            </a:r>
            <a:r>
              <a:rPr lang="ja-JP" altLang="en-US" sz="1600" dirty="0">
                <a:solidFill>
                  <a:srgbClr val="FF0000"/>
                </a:solidFill>
              </a:rPr>
              <a:t>｛」～「｝</a:t>
            </a:r>
            <a:r>
              <a:rPr lang="ja-JP" altLang="en-US" sz="1600" dirty="0" smtClean="0">
                <a:solidFill>
                  <a:srgbClr val="FF0000"/>
                </a:solidFill>
              </a:rPr>
              <a:t>」</a:t>
            </a:r>
            <a:r>
              <a:rPr lang="ja-JP" altLang="en-US" sz="1600" dirty="0" smtClean="0"/>
              <a:t>の中に、</a:t>
            </a:r>
            <a:endParaRPr lang="en-US" altLang="ja-JP" sz="1600" dirty="0" smtClean="0"/>
          </a:p>
          <a:p>
            <a:r>
              <a:rPr lang="ja-JP" altLang="en-US" sz="1600" dirty="0" smtClean="0"/>
              <a:t>真・偽それぞれの</a:t>
            </a:r>
            <a:endParaRPr lang="en-US" altLang="ja-JP" sz="1600" dirty="0" smtClean="0"/>
          </a:p>
          <a:p>
            <a:r>
              <a:rPr lang="ja-JP" altLang="en-US" sz="1600" dirty="0" smtClean="0"/>
              <a:t>場合に実行する文を</a:t>
            </a:r>
            <a:endParaRPr lang="en-US" altLang="ja-JP" sz="1600" dirty="0" smtClean="0"/>
          </a:p>
          <a:p>
            <a:r>
              <a:rPr lang="ja-JP" altLang="en-US" sz="1600" dirty="0" smtClean="0"/>
              <a:t>書きます。</a:t>
            </a:r>
            <a:endParaRPr lang="en-US" altLang="ja-JP" sz="1600" dirty="0" smtClean="0"/>
          </a:p>
          <a:p>
            <a:r>
              <a:rPr lang="ja-JP" altLang="en-US" sz="1600" dirty="0" smtClean="0"/>
              <a:t>カッコ内に複数の文を</a:t>
            </a:r>
            <a:endParaRPr lang="en-US" altLang="ja-JP" sz="1600" dirty="0" smtClean="0"/>
          </a:p>
          <a:p>
            <a:r>
              <a:rPr lang="ja-JP" altLang="en-US" sz="1600" dirty="0"/>
              <a:t>書くこと</a:t>
            </a:r>
            <a:r>
              <a:rPr lang="ja-JP" altLang="en-US" sz="1600" dirty="0" smtClean="0"/>
              <a:t>が</a:t>
            </a:r>
            <a:r>
              <a:rPr lang="ja-JP" altLang="en-US" sz="1600" dirty="0"/>
              <a:t>できます。</a:t>
            </a:r>
          </a:p>
        </p:txBody>
      </p:sp>
      <p:sp>
        <p:nvSpPr>
          <p:cNvPr id="13" name="左矢印 12"/>
          <p:cNvSpPr/>
          <p:nvPr/>
        </p:nvSpPr>
        <p:spPr>
          <a:xfrm>
            <a:off x="2843808" y="3232573"/>
            <a:ext cx="1656184" cy="184233"/>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左矢印 15"/>
          <p:cNvSpPr/>
          <p:nvPr/>
        </p:nvSpPr>
        <p:spPr>
          <a:xfrm>
            <a:off x="4319972" y="3548526"/>
            <a:ext cx="180020" cy="24051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左矢印 16"/>
          <p:cNvSpPr/>
          <p:nvPr/>
        </p:nvSpPr>
        <p:spPr>
          <a:xfrm rot="1763811">
            <a:off x="3995936" y="4231751"/>
            <a:ext cx="648072" cy="24051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15" name="直線コネクタ 14"/>
          <p:cNvCxnSpPr/>
          <p:nvPr/>
        </p:nvCxnSpPr>
        <p:spPr>
          <a:xfrm>
            <a:off x="6165238" y="3933056"/>
            <a:ext cx="800059"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1" name="直線コネクタ 20"/>
          <p:cNvCxnSpPr/>
          <p:nvPr/>
        </p:nvCxnSpPr>
        <p:spPr>
          <a:xfrm>
            <a:off x="6798833" y="4615836"/>
            <a:ext cx="166464" cy="0"/>
          </a:xfrm>
          <a:prstGeom prst="line">
            <a:avLst/>
          </a:prstGeom>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40062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23535"/>
          </a:xfrm>
        </p:spPr>
        <p:txBody>
          <a:bodyPr>
            <a:noAutofit/>
          </a:bodyPr>
          <a:lstStyle/>
          <a:p>
            <a:r>
              <a:rPr lang="en-US" altLang="ja-JP" sz="2200" dirty="0" err="1" smtClean="0"/>
              <a:t>if~else</a:t>
            </a:r>
            <a:r>
              <a:rPr lang="ja-JP" altLang="en-US" sz="2200" dirty="0" smtClean="0"/>
              <a:t>文の</a:t>
            </a:r>
            <a:r>
              <a:rPr lang="en-US" altLang="ja-JP" sz="2200" dirty="0" smtClean="0">
                <a:solidFill>
                  <a:srgbClr val="FF0000"/>
                </a:solidFill>
              </a:rPr>
              <a:t>else</a:t>
            </a:r>
            <a:r>
              <a:rPr lang="ja-JP" altLang="en-US" sz="2200" dirty="0" smtClean="0">
                <a:solidFill>
                  <a:srgbClr val="FF0000"/>
                </a:solidFill>
              </a:rPr>
              <a:t>は省略できます</a:t>
            </a:r>
            <a:r>
              <a:rPr lang="ja-JP" altLang="en-US" sz="2200" dirty="0" smtClean="0"/>
              <a:t>。この場合、「偽」の場合は何も処理を行わない条件分岐になります。</a:t>
            </a:r>
            <a:endParaRPr kumimoji="1" lang="ja-JP" altLang="en-US" sz="2200" dirty="0"/>
          </a:p>
        </p:txBody>
      </p:sp>
      <p:sp>
        <p:nvSpPr>
          <p:cNvPr id="3" name="タイトル 2"/>
          <p:cNvSpPr>
            <a:spLocks noGrp="1"/>
          </p:cNvSpPr>
          <p:nvPr>
            <p:ph type="title"/>
          </p:nvPr>
        </p:nvSpPr>
        <p:spPr/>
        <p:txBody>
          <a:bodyPr>
            <a:normAutofit/>
          </a:bodyPr>
          <a:lstStyle/>
          <a:p>
            <a:r>
              <a:rPr lang="en-US" altLang="ja-JP" dirty="0" smtClean="0"/>
              <a:t>if</a:t>
            </a:r>
            <a:r>
              <a:rPr lang="ja-JP" altLang="en-US" dirty="0" smtClean="0"/>
              <a:t>文</a:t>
            </a:r>
            <a:endParaRPr kumimoji="1" lang="ja-JP" altLang="en-US" dirty="0"/>
          </a:p>
        </p:txBody>
      </p:sp>
      <p:sp>
        <p:nvSpPr>
          <p:cNvPr id="4" name="縦巻き 3"/>
          <p:cNvSpPr/>
          <p:nvPr/>
        </p:nvSpPr>
        <p:spPr>
          <a:xfrm>
            <a:off x="203830" y="2774983"/>
            <a:ext cx="4338351" cy="3534337"/>
          </a:xfrm>
          <a:prstGeom prst="verticalScroll">
            <a:avLst>
              <a:gd name="adj" fmla="val 74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en-US" altLang="ja-JP" dirty="0" smtClean="0"/>
          </a:p>
          <a:p>
            <a:pPr algn="ctr"/>
            <a:r>
              <a:rPr kumimoji="1" lang="ja-JP" altLang="en-US" dirty="0" smtClean="0"/>
              <a:t>文</a:t>
            </a:r>
            <a:r>
              <a:rPr lang="en-US" altLang="ja-JP" dirty="0" smtClean="0"/>
              <a:t>a</a:t>
            </a:r>
          </a:p>
        </p:txBody>
      </p:sp>
      <p:sp>
        <p:nvSpPr>
          <p:cNvPr id="6" name="正方形/長方形 5"/>
          <p:cNvSpPr/>
          <p:nvPr/>
        </p:nvSpPr>
        <p:spPr>
          <a:xfrm>
            <a:off x="649837" y="4591111"/>
            <a:ext cx="3327398" cy="749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kumimoji="1" lang="en-US" altLang="ja-JP" dirty="0" smtClean="0"/>
              <a:t>d;</a:t>
            </a:r>
          </a:p>
          <a:p>
            <a:pPr algn="ctr"/>
            <a:r>
              <a:rPr lang="ja-JP" altLang="en-US" dirty="0" smtClean="0"/>
              <a:t>文</a:t>
            </a:r>
            <a:r>
              <a:rPr lang="en-US" altLang="ja-JP" dirty="0" smtClean="0"/>
              <a:t>e;</a:t>
            </a:r>
          </a:p>
          <a:p>
            <a:pPr algn="ctr"/>
            <a:r>
              <a:rPr kumimoji="1" lang="ja-JP" altLang="en-US" dirty="0" smtClean="0"/>
              <a:t>文</a:t>
            </a:r>
            <a:r>
              <a:rPr kumimoji="1" lang="en-US" altLang="ja-JP" dirty="0" smtClean="0"/>
              <a:t>f;</a:t>
            </a:r>
            <a:endParaRPr kumimoji="1" lang="ja-JP" altLang="en-US" dirty="0"/>
          </a:p>
        </p:txBody>
      </p:sp>
      <p:sp>
        <p:nvSpPr>
          <p:cNvPr id="8" name="左矢印 7"/>
          <p:cNvSpPr/>
          <p:nvPr/>
        </p:nvSpPr>
        <p:spPr>
          <a:xfrm>
            <a:off x="2810078" y="4608844"/>
            <a:ext cx="1311174"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0" name="正方形/長方形 9"/>
          <p:cNvSpPr/>
          <p:nvPr/>
        </p:nvSpPr>
        <p:spPr>
          <a:xfrm>
            <a:off x="577829" y="3797147"/>
            <a:ext cx="3543422" cy="6075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rgbClr val="FF0000"/>
                </a:solidFill>
                <a:effectLst>
                  <a:outerShdw blurRad="38100" dist="38100" dir="2700000" algn="tl">
                    <a:srgbClr val="000000">
                      <a:alpha val="43137"/>
                    </a:srgbClr>
                  </a:outerShdw>
                </a:effectLst>
              </a:rPr>
              <a:t>条件</a:t>
            </a:r>
            <a:r>
              <a:rPr lang="en-US" altLang="ja-JP" dirty="0" smtClean="0">
                <a:solidFill>
                  <a:srgbClr val="FF0000"/>
                </a:solidFill>
                <a:effectLst>
                  <a:outerShdw blurRad="38100" dist="38100" dir="2700000" algn="tl">
                    <a:srgbClr val="000000">
                      <a:alpha val="43137"/>
                    </a:srgbClr>
                  </a:outerShdw>
                </a:effectLst>
              </a:rPr>
              <a:t>X</a:t>
            </a:r>
            <a:r>
              <a:rPr lang="ja-JP" altLang="en-US" dirty="0" smtClean="0">
                <a:solidFill>
                  <a:srgbClr val="FF0000"/>
                </a:solidFill>
                <a:effectLst>
                  <a:outerShdw blurRad="38100" dist="38100" dir="2700000" algn="tl">
                    <a:srgbClr val="000000">
                      <a:alpha val="43137"/>
                    </a:srgbClr>
                  </a:outerShdw>
                </a:effectLst>
              </a:rPr>
              <a:t>を満たすなら</a:t>
            </a:r>
            <a:r>
              <a:rPr lang="ja-JP" altLang="en-US" dirty="0">
                <a:solidFill>
                  <a:srgbClr val="FF0000"/>
                </a:solidFill>
                <a:effectLst>
                  <a:outerShdw blurRad="38100" dist="38100" dir="2700000" algn="tl">
                    <a:srgbClr val="000000">
                      <a:alpha val="43137"/>
                    </a:srgbClr>
                  </a:outerShdw>
                </a:effectLst>
              </a:rPr>
              <a:t>文</a:t>
            </a:r>
            <a:r>
              <a:rPr lang="en-US" altLang="ja-JP" dirty="0">
                <a:solidFill>
                  <a:srgbClr val="FF0000"/>
                </a:solidFill>
                <a:effectLst>
                  <a:outerShdw blurRad="38100" dist="38100" dir="2700000" algn="tl">
                    <a:srgbClr val="000000">
                      <a:alpha val="43137"/>
                    </a:srgbClr>
                  </a:outerShdw>
                </a:effectLst>
              </a:rPr>
              <a:t>d</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p:txBody>
      </p:sp>
      <p:sp>
        <p:nvSpPr>
          <p:cNvPr id="11" name="左カーブ矢印 10"/>
          <p:cNvSpPr/>
          <p:nvPr/>
        </p:nvSpPr>
        <p:spPr>
          <a:xfrm>
            <a:off x="4054469" y="4163093"/>
            <a:ext cx="487712" cy="683588"/>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2" name="左カーブ矢印 11"/>
          <p:cNvSpPr/>
          <p:nvPr/>
        </p:nvSpPr>
        <p:spPr>
          <a:xfrm flipH="1">
            <a:off x="179512" y="4220367"/>
            <a:ext cx="538297" cy="1437767"/>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1995981" y="3150815"/>
            <a:ext cx="635110" cy="646331"/>
          </a:xfrm>
          <a:prstGeom prst="rect">
            <a:avLst/>
          </a:prstGeom>
          <a:noFill/>
        </p:spPr>
        <p:txBody>
          <a:bodyPr wrap="none" rtlCol="0">
            <a:spAutoFit/>
          </a:bodyPr>
          <a:lstStyle/>
          <a:p>
            <a:r>
              <a:rPr lang="ja-JP" altLang="en-US" dirty="0" smtClean="0"/>
              <a:t>文</a:t>
            </a:r>
            <a:r>
              <a:rPr lang="en-US" altLang="ja-JP" dirty="0" smtClean="0"/>
              <a:t>a;</a:t>
            </a:r>
          </a:p>
          <a:p>
            <a:r>
              <a:rPr kumimoji="1" lang="ja-JP" altLang="en-US" dirty="0" smtClean="0"/>
              <a:t>文</a:t>
            </a:r>
            <a:r>
              <a:rPr kumimoji="1" lang="en-US" altLang="ja-JP" dirty="0" smtClean="0"/>
              <a:t>b;</a:t>
            </a:r>
            <a:endParaRPr kumimoji="1" lang="ja-JP" altLang="en-US" dirty="0"/>
          </a:p>
        </p:txBody>
      </p:sp>
      <p:sp>
        <p:nvSpPr>
          <p:cNvPr id="14" name="テキスト ボックス 13"/>
          <p:cNvSpPr txBox="1"/>
          <p:nvPr/>
        </p:nvSpPr>
        <p:spPr>
          <a:xfrm>
            <a:off x="2032786" y="5340808"/>
            <a:ext cx="633507" cy="923330"/>
          </a:xfrm>
          <a:prstGeom prst="rect">
            <a:avLst/>
          </a:prstGeom>
          <a:noFill/>
        </p:spPr>
        <p:txBody>
          <a:bodyPr wrap="none" rtlCol="0">
            <a:spAutoFit/>
          </a:bodyPr>
          <a:lstStyle/>
          <a:p>
            <a:r>
              <a:rPr lang="ja-JP" altLang="en-US" dirty="0" smtClean="0"/>
              <a:t>文</a:t>
            </a:r>
            <a:r>
              <a:rPr lang="en-US" altLang="ja-JP" dirty="0" smtClean="0"/>
              <a:t>g;</a:t>
            </a:r>
            <a:endParaRPr lang="en-US" altLang="ja-JP" dirty="0"/>
          </a:p>
          <a:p>
            <a:r>
              <a:rPr lang="ja-JP" altLang="en-US" dirty="0" smtClean="0"/>
              <a:t>文</a:t>
            </a:r>
            <a:r>
              <a:rPr lang="en-US" altLang="ja-JP" dirty="0" smtClean="0"/>
              <a:t>h;</a:t>
            </a:r>
          </a:p>
          <a:p>
            <a:r>
              <a:rPr lang="ja-JP" altLang="en-US" dirty="0"/>
              <a:t>・・・</a:t>
            </a:r>
            <a:endParaRPr lang="en-US" altLang="ja-JP" dirty="0" smtClean="0"/>
          </a:p>
        </p:txBody>
      </p:sp>
      <p:sp>
        <p:nvSpPr>
          <p:cNvPr id="15" name="テキスト ボックス 14"/>
          <p:cNvSpPr txBox="1"/>
          <p:nvPr/>
        </p:nvSpPr>
        <p:spPr>
          <a:xfrm>
            <a:off x="3004129" y="5397747"/>
            <a:ext cx="2024913" cy="584775"/>
          </a:xfrm>
          <a:prstGeom prst="rect">
            <a:avLst/>
          </a:prstGeom>
          <a:solidFill>
            <a:schemeClr val="bg1">
              <a:alpha val="71000"/>
            </a:schemeClr>
          </a:solidFill>
        </p:spPr>
        <p:txBody>
          <a:bodyPr wrap="none" rtlCol="0">
            <a:spAutoFit/>
          </a:bodyPr>
          <a:lstStyle/>
          <a:p>
            <a:r>
              <a:rPr lang="ja-JP" altLang="en-US" sz="1600" dirty="0" smtClean="0"/>
              <a:t>文</a:t>
            </a:r>
            <a:r>
              <a:rPr lang="en-US" altLang="ja-JP" sz="1600" dirty="0" smtClean="0"/>
              <a:t>f</a:t>
            </a:r>
            <a:r>
              <a:rPr lang="ja-JP" altLang="en-US" sz="1600" dirty="0" err="1" smtClean="0"/>
              <a:t>まで</a:t>
            </a:r>
            <a:r>
              <a:rPr lang="ja-JP" altLang="en-US" sz="1600" dirty="0" smtClean="0"/>
              <a:t>実行されたら</a:t>
            </a:r>
            <a:endParaRPr lang="en-US" altLang="ja-JP" sz="1600" dirty="0" smtClean="0"/>
          </a:p>
          <a:p>
            <a:r>
              <a:rPr kumimoji="1" lang="ja-JP" altLang="en-US" sz="1600" dirty="0" smtClean="0"/>
              <a:t>文</a:t>
            </a:r>
            <a:r>
              <a:rPr kumimoji="1" lang="en-US" altLang="ja-JP" sz="1600" dirty="0" smtClean="0"/>
              <a:t>g</a:t>
            </a:r>
            <a:r>
              <a:rPr kumimoji="1" lang="ja-JP" altLang="en-US" sz="1600" dirty="0" smtClean="0"/>
              <a:t>に。</a:t>
            </a:r>
            <a:endParaRPr kumimoji="1" lang="ja-JP" altLang="en-US" sz="1600" dirty="0"/>
          </a:p>
        </p:txBody>
      </p:sp>
      <p:sp>
        <p:nvSpPr>
          <p:cNvPr id="17" name="左カーブ矢印 16"/>
          <p:cNvSpPr/>
          <p:nvPr/>
        </p:nvSpPr>
        <p:spPr>
          <a:xfrm>
            <a:off x="2760273" y="5146125"/>
            <a:ext cx="487712" cy="448493"/>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4644008" y="3188764"/>
            <a:ext cx="4270721" cy="132343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1600" dirty="0" smtClean="0">
                <a:latin typeface="+mn-ea"/>
              </a:rPr>
              <a:t>　　　　</a:t>
            </a:r>
            <a:r>
              <a:rPr lang="en-US" altLang="ja-JP" sz="1600" dirty="0" err="1" smtClean="0">
                <a:latin typeface="+mn-ea"/>
              </a:rPr>
              <a:t>int</a:t>
            </a:r>
            <a:r>
              <a:rPr lang="en-US" altLang="ja-JP" sz="1600" dirty="0" smtClean="0">
                <a:latin typeface="+mn-ea"/>
              </a:rPr>
              <a:t> score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dirty="0" smtClean="0">
                <a:solidFill>
                  <a:srgbClr val="FF0000"/>
                </a:solidFill>
                <a:latin typeface="+mn-ea"/>
              </a:rPr>
              <a:t>if( score == 100 ) {</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a:t>
            </a:r>
            <a:r>
              <a:rPr lang="en-US" altLang="ja-JP" sz="1600" dirty="0">
                <a:latin typeface="+mn-ea"/>
              </a:rPr>
              <a:t>("</a:t>
            </a:r>
            <a:r>
              <a:rPr lang="ja-JP" altLang="en-US" sz="1600" dirty="0" smtClean="0">
                <a:solidFill>
                  <a:srgbClr val="00B050"/>
                </a:solidFill>
                <a:latin typeface="+mn-ea"/>
              </a:rPr>
              <a:t>満点おめでとう！</a:t>
            </a:r>
            <a:r>
              <a:rPr lang="en-US" altLang="ja-JP" sz="1600" dirty="0" smtClean="0">
                <a:latin typeface="+mn-ea"/>
              </a:rPr>
              <a:t>");</a:t>
            </a:r>
            <a:endParaRPr lang="en-US" altLang="ja-JP" sz="1600" dirty="0">
              <a:latin typeface="+mn-ea"/>
            </a:endParaRPr>
          </a:p>
          <a:p>
            <a:r>
              <a:rPr lang="ja-JP" altLang="en-US" sz="1600" dirty="0" smtClean="0">
                <a:latin typeface="+mn-ea"/>
              </a:rPr>
              <a:t>　　　　</a:t>
            </a:r>
            <a:r>
              <a:rPr lang="en-US" altLang="ja-JP" sz="1600" dirty="0" smtClean="0">
                <a:solidFill>
                  <a:srgbClr val="FF0000"/>
                </a:solidFill>
                <a:latin typeface="+mn-ea"/>
              </a:rPr>
              <a:t>}</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テスト終了です</a:t>
            </a:r>
            <a:r>
              <a:rPr lang="en-US" altLang="ja-JP" sz="1600" dirty="0" smtClean="0">
                <a:latin typeface="+mn-ea"/>
              </a:rPr>
              <a:t>");</a:t>
            </a:r>
            <a:endParaRPr lang="en-US" altLang="ja-JP" sz="1600" dirty="0">
              <a:latin typeface="+mn-ea"/>
            </a:endParaRPr>
          </a:p>
        </p:txBody>
      </p:sp>
      <p:sp>
        <p:nvSpPr>
          <p:cNvPr id="18" name="テキスト ボックス 17"/>
          <p:cNvSpPr txBox="1"/>
          <p:nvPr/>
        </p:nvSpPr>
        <p:spPr>
          <a:xfrm>
            <a:off x="5056343" y="5656526"/>
            <a:ext cx="364074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smtClean="0">
                <a:solidFill>
                  <a:srgbClr val="FF0000"/>
                </a:solidFill>
                <a:latin typeface="+mn-ea"/>
              </a:rPr>
              <a:t>if( score == 100 )</a:t>
            </a:r>
            <a:endParaRPr lang="en-US" altLang="ja-JP" sz="1600" dirty="0">
              <a:solidFill>
                <a:srgbClr val="FF0000"/>
              </a:solidFill>
              <a:latin typeface="+mn-ea"/>
            </a:endParaRPr>
          </a:p>
          <a:p>
            <a:r>
              <a:rPr lang="ja-JP" altLang="en-US" sz="1600" dirty="0">
                <a:latin typeface="+mn-ea"/>
              </a:rPr>
              <a:t> </a:t>
            </a:r>
            <a:r>
              <a:rPr lang="ja-JP" altLang="en-US" sz="1600" dirty="0" smtClean="0">
                <a:latin typeface="+mn-ea"/>
              </a:rPr>
              <a:t>  </a:t>
            </a:r>
            <a:r>
              <a:rPr lang="en-US" altLang="ja-JP" sz="1600" dirty="0" err="1" smtClean="0">
                <a:latin typeface="+mn-ea"/>
              </a:rPr>
              <a:t>System.out.print</a:t>
            </a:r>
            <a:r>
              <a:rPr lang="en-US" altLang="ja-JP" sz="1600" dirty="0">
                <a:latin typeface="+mn-ea"/>
              </a:rPr>
              <a:t>("</a:t>
            </a:r>
            <a:r>
              <a:rPr lang="ja-JP" altLang="en-US" sz="1600" dirty="0" smtClean="0">
                <a:solidFill>
                  <a:srgbClr val="00B050"/>
                </a:solidFill>
                <a:latin typeface="+mn-ea"/>
              </a:rPr>
              <a:t>満点おめでとう！</a:t>
            </a:r>
            <a:r>
              <a:rPr lang="en-US" altLang="ja-JP" sz="1600" dirty="0">
                <a:latin typeface="+mn-ea"/>
              </a:rPr>
              <a:t>");</a:t>
            </a:r>
          </a:p>
          <a:p>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テスト終了です</a:t>
            </a:r>
            <a:r>
              <a:rPr lang="en-US" altLang="ja-JP" sz="1600" dirty="0" smtClean="0">
                <a:latin typeface="+mn-ea"/>
              </a:rPr>
              <a:t>");</a:t>
            </a:r>
            <a:endParaRPr lang="en-US" altLang="ja-JP" sz="1600" dirty="0">
              <a:latin typeface="+mn-ea"/>
            </a:endParaRPr>
          </a:p>
        </p:txBody>
      </p:sp>
      <p:sp>
        <p:nvSpPr>
          <p:cNvPr id="5" name="下矢印 4"/>
          <p:cNvSpPr/>
          <p:nvPr/>
        </p:nvSpPr>
        <p:spPr>
          <a:xfrm>
            <a:off x="5292080" y="4531212"/>
            <a:ext cx="263152" cy="11269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265534" y="4757212"/>
            <a:ext cx="330368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dirty="0" smtClean="0">
                <a:solidFill>
                  <a:srgbClr val="FF0000"/>
                </a:solidFill>
              </a:rPr>
              <a:t>True</a:t>
            </a:r>
            <a:r>
              <a:rPr lang="ja-JP" altLang="en-US" dirty="0" smtClean="0"/>
              <a:t>の場合の</a:t>
            </a:r>
            <a:r>
              <a:rPr kumimoji="1" lang="ja-JP" altLang="en-US" dirty="0" smtClean="0"/>
              <a:t>処理が</a:t>
            </a:r>
            <a:r>
              <a:rPr kumimoji="1" lang="en-US" altLang="ja-JP" dirty="0" smtClean="0"/>
              <a:t>1</a:t>
            </a:r>
            <a:r>
              <a:rPr lang="ja-JP" altLang="en-US" dirty="0" smtClean="0"/>
              <a:t>文</a:t>
            </a:r>
            <a:r>
              <a:rPr lang="ja-JP" altLang="en-US" dirty="0"/>
              <a:t>のみ</a:t>
            </a:r>
            <a:r>
              <a:rPr lang="ja-JP" altLang="en-US" dirty="0" smtClean="0"/>
              <a:t>の場合、</a:t>
            </a:r>
            <a:r>
              <a:rPr kumimoji="1" lang="ja-JP" altLang="en-US" dirty="0" smtClean="0"/>
              <a:t>「</a:t>
            </a:r>
            <a:r>
              <a:rPr kumimoji="1" lang="en-US" altLang="ja-JP" dirty="0" smtClean="0"/>
              <a:t>{</a:t>
            </a:r>
            <a:r>
              <a:rPr kumimoji="1" lang="ja-JP" altLang="en-US" dirty="0" smtClean="0"/>
              <a:t>」「</a:t>
            </a:r>
            <a:r>
              <a:rPr kumimoji="1" lang="en-US" altLang="ja-JP" dirty="0" smtClean="0"/>
              <a:t>}</a:t>
            </a:r>
            <a:r>
              <a:rPr kumimoji="1" lang="ja-JP" altLang="en-US" dirty="0" smtClean="0"/>
              <a:t>」は省略できます。</a:t>
            </a:r>
            <a:endParaRPr kumimoji="1" lang="ja-JP" altLang="en-US" dirty="0"/>
          </a:p>
        </p:txBody>
      </p:sp>
    </p:spTree>
    <p:extLst>
      <p:ext uri="{BB962C8B-B14F-4D97-AF65-F5344CB8AC3E}">
        <p14:creationId xmlns:p14="http://schemas.microsoft.com/office/powerpoint/2010/main" val="375742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457200" y="1481329"/>
            <a:ext cx="8229600" cy="723536"/>
          </a:xfrm>
        </p:spPr>
        <p:txBody>
          <a:bodyPr>
            <a:normAutofit fontScale="92500" lnSpcReduction="20000"/>
          </a:bodyPr>
          <a:lstStyle/>
          <a:p>
            <a:r>
              <a:rPr lang="ja-JP" altLang="en-US" dirty="0"/>
              <a:t>条件</a:t>
            </a:r>
            <a:r>
              <a:rPr lang="ja-JP" altLang="en-US" dirty="0" smtClean="0"/>
              <a:t>分岐で取り扱う条件は、「</a:t>
            </a:r>
            <a:r>
              <a:rPr lang="ja-JP" altLang="en-US" dirty="0">
                <a:solidFill>
                  <a:srgbClr val="FF0000"/>
                </a:solidFill>
              </a:rPr>
              <a:t>関係</a:t>
            </a:r>
            <a:r>
              <a:rPr lang="ja-JP" altLang="en-US" dirty="0" smtClean="0">
                <a:solidFill>
                  <a:srgbClr val="FF0000"/>
                </a:solidFill>
              </a:rPr>
              <a:t>演算子</a:t>
            </a:r>
            <a:r>
              <a:rPr lang="ja-JP" altLang="en-US" dirty="0" smtClean="0"/>
              <a:t>」を主に使った式で書きます。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条件の書きかた</a:t>
            </a:r>
            <a:endParaRPr kumimoji="1" lang="ja-JP" altLang="en-US" dirty="0"/>
          </a:p>
        </p:txBody>
      </p:sp>
      <p:sp>
        <p:nvSpPr>
          <p:cNvPr id="5" name="テキスト ボックス 4"/>
          <p:cNvSpPr txBox="1"/>
          <p:nvPr/>
        </p:nvSpPr>
        <p:spPr>
          <a:xfrm>
            <a:off x="4716016" y="3502749"/>
            <a:ext cx="3789820"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dirty="0" smtClean="0"/>
              <a:t>if( </a:t>
            </a:r>
            <a:r>
              <a:rPr lang="en-US" altLang="ja-JP" dirty="0" err="1" smtClean="0"/>
              <a:t>roomTemp</a:t>
            </a:r>
            <a:r>
              <a:rPr lang="en-US" altLang="ja-JP" dirty="0" smtClean="0"/>
              <a:t> &gt;= 30 ){</a:t>
            </a:r>
          </a:p>
          <a:p>
            <a:r>
              <a:rPr lang="en-US" altLang="ja-JP" dirty="0" smtClean="0"/>
              <a:t>  </a:t>
            </a:r>
            <a:r>
              <a:rPr lang="en-US" altLang="ja-JP" dirty="0" smtClean="0">
                <a:solidFill>
                  <a:srgbClr val="00B050"/>
                </a:solidFill>
              </a:rPr>
              <a:t>//</a:t>
            </a:r>
            <a:r>
              <a:rPr lang="en-US" altLang="ja-JP" dirty="0" err="1" smtClean="0">
                <a:solidFill>
                  <a:srgbClr val="00B050"/>
                </a:solidFill>
              </a:rPr>
              <a:t>roomTemp</a:t>
            </a:r>
            <a:r>
              <a:rPr lang="ja-JP" altLang="en-US" dirty="0" smtClean="0">
                <a:solidFill>
                  <a:srgbClr val="00B050"/>
                </a:solidFill>
              </a:rPr>
              <a:t>が</a:t>
            </a:r>
            <a:r>
              <a:rPr lang="en-US" altLang="ja-JP" dirty="0" smtClean="0">
                <a:solidFill>
                  <a:srgbClr val="00B050"/>
                </a:solidFill>
              </a:rPr>
              <a:t>30</a:t>
            </a:r>
            <a:r>
              <a:rPr lang="ja-JP" altLang="en-US" dirty="0" smtClean="0">
                <a:solidFill>
                  <a:srgbClr val="00B050"/>
                </a:solidFill>
              </a:rPr>
              <a:t>以上なら実行  </a:t>
            </a:r>
            <a:endParaRPr kumimoji="1" lang="en-US" altLang="ja-JP" dirty="0" smtClean="0">
              <a:solidFill>
                <a:srgbClr val="00B050"/>
              </a:solidFill>
            </a:endParaRPr>
          </a:p>
          <a:p>
            <a:r>
              <a:rPr lang="en-US" altLang="ja-JP" dirty="0" smtClean="0"/>
              <a:t>}</a:t>
            </a:r>
            <a:endParaRPr kumimoji="1" lang="ja-JP" altLang="en-US" dirty="0"/>
          </a:p>
        </p:txBody>
      </p:sp>
      <p:sp>
        <p:nvSpPr>
          <p:cNvPr id="7" name="テキスト ボックス 6"/>
          <p:cNvSpPr txBox="1"/>
          <p:nvPr/>
        </p:nvSpPr>
        <p:spPr>
          <a:xfrm>
            <a:off x="4747853" y="2942832"/>
            <a:ext cx="340349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Ａの値が</a:t>
            </a:r>
            <a:r>
              <a:rPr lang="en-US" altLang="ja-JP" dirty="0" smtClean="0"/>
              <a:t>B</a:t>
            </a:r>
            <a:r>
              <a:rPr lang="ja-JP" altLang="en-US" dirty="0" smtClean="0"/>
              <a:t>の値以上である時に真</a:t>
            </a:r>
            <a:endParaRPr lang="en-US" altLang="ja-JP" dirty="0" smtClean="0"/>
          </a:p>
        </p:txBody>
      </p:sp>
      <p:sp>
        <p:nvSpPr>
          <p:cNvPr id="8" name="テキスト ボックス 7"/>
          <p:cNvSpPr txBox="1"/>
          <p:nvPr/>
        </p:nvSpPr>
        <p:spPr>
          <a:xfrm>
            <a:off x="4764581" y="2465633"/>
            <a:ext cx="98937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t>A &gt;= B</a:t>
            </a:r>
            <a:endParaRPr kumimoji="1" lang="ja-JP" altLang="en-US" dirty="0"/>
          </a:p>
        </p:txBody>
      </p:sp>
      <p:sp>
        <p:nvSpPr>
          <p:cNvPr id="11" name="テキスト ボックス 10"/>
          <p:cNvSpPr txBox="1"/>
          <p:nvPr/>
        </p:nvSpPr>
        <p:spPr>
          <a:xfrm>
            <a:off x="613679" y="3502749"/>
            <a:ext cx="3635932"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dirty="0" smtClean="0"/>
              <a:t>if( </a:t>
            </a:r>
            <a:r>
              <a:rPr lang="en-US" altLang="ja-JP" dirty="0" err="1" smtClean="0"/>
              <a:t>roomTemp</a:t>
            </a:r>
            <a:r>
              <a:rPr lang="en-US" altLang="ja-JP" dirty="0" smtClean="0"/>
              <a:t> &lt; 30 ){</a:t>
            </a:r>
            <a:r>
              <a:rPr lang="ja-JP" altLang="en-US" dirty="0" smtClean="0"/>
              <a:t>　　　　　　　</a:t>
            </a:r>
            <a:endParaRPr lang="en-US" altLang="ja-JP" dirty="0" smtClean="0"/>
          </a:p>
          <a:p>
            <a:r>
              <a:rPr kumimoji="1" lang="en-US" altLang="ja-JP" dirty="0" smtClean="0"/>
              <a:t>  </a:t>
            </a:r>
            <a:r>
              <a:rPr kumimoji="1" lang="en-US" altLang="ja-JP" dirty="0" smtClean="0">
                <a:solidFill>
                  <a:srgbClr val="00B050"/>
                </a:solidFill>
              </a:rPr>
              <a:t>//</a:t>
            </a:r>
            <a:r>
              <a:rPr kumimoji="1" lang="en-US" altLang="ja-JP" dirty="0" err="1" smtClean="0">
                <a:solidFill>
                  <a:srgbClr val="00B050"/>
                </a:solidFill>
              </a:rPr>
              <a:t>roomTemp</a:t>
            </a:r>
            <a:r>
              <a:rPr kumimoji="1" lang="ja-JP" altLang="en-US" dirty="0" smtClean="0">
                <a:solidFill>
                  <a:srgbClr val="00B050"/>
                </a:solidFill>
              </a:rPr>
              <a:t>が</a:t>
            </a:r>
            <a:r>
              <a:rPr kumimoji="1" lang="en-US" altLang="ja-JP" dirty="0" smtClean="0">
                <a:solidFill>
                  <a:srgbClr val="00B050"/>
                </a:solidFill>
              </a:rPr>
              <a:t>30</a:t>
            </a:r>
            <a:r>
              <a:rPr kumimoji="1" lang="ja-JP" altLang="en-US" dirty="0" smtClean="0">
                <a:solidFill>
                  <a:srgbClr val="00B050"/>
                </a:solidFill>
              </a:rPr>
              <a:t>未満なら実行</a:t>
            </a:r>
            <a:endParaRPr kumimoji="1" lang="en-US" altLang="ja-JP" dirty="0">
              <a:solidFill>
                <a:srgbClr val="00B050"/>
              </a:solidFill>
            </a:endParaRPr>
          </a:p>
          <a:p>
            <a:r>
              <a:rPr lang="en-US" altLang="ja-JP" dirty="0" smtClean="0"/>
              <a:t>}</a:t>
            </a:r>
            <a:endParaRPr kumimoji="1" lang="ja-JP" altLang="en-US" dirty="0"/>
          </a:p>
        </p:txBody>
      </p:sp>
      <p:sp>
        <p:nvSpPr>
          <p:cNvPr id="12" name="テキスト ボックス 11"/>
          <p:cNvSpPr txBox="1"/>
          <p:nvPr/>
        </p:nvSpPr>
        <p:spPr>
          <a:xfrm>
            <a:off x="677652" y="2942832"/>
            <a:ext cx="340349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Ａの値が</a:t>
            </a:r>
            <a:r>
              <a:rPr lang="en-US" altLang="ja-JP" dirty="0" smtClean="0"/>
              <a:t>B</a:t>
            </a:r>
            <a:r>
              <a:rPr lang="ja-JP" altLang="en-US" dirty="0" smtClean="0"/>
              <a:t>の値未満である時に真</a:t>
            </a:r>
            <a:endParaRPr lang="en-US" altLang="ja-JP" dirty="0" smtClean="0"/>
          </a:p>
        </p:txBody>
      </p:sp>
      <p:sp>
        <p:nvSpPr>
          <p:cNvPr id="13" name="テキスト ボックス 12"/>
          <p:cNvSpPr txBox="1"/>
          <p:nvPr/>
        </p:nvSpPr>
        <p:spPr>
          <a:xfrm>
            <a:off x="685864" y="2465633"/>
            <a:ext cx="806631"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t>A &lt; B</a:t>
            </a:r>
            <a:endParaRPr kumimoji="1" lang="ja-JP" altLang="en-US" dirty="0"/>
          </a:p>
        </p:txBody>
      </p:sp>
      <p:sp>
        <p:nvSpPr>
          <p:cNvPr id="15" name="テキスト ボックス 14"/>
          <p:cNvSpPr txBox="1"/>
          <p:nvPr/>
        </p:nvSpPr>
        <p:spPr>
          <a:xfrm>
            <a:off x="588320" y="5158933"/>
            <a:ext cx="3525324"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Ａの値と</a:t>
            </a:r>
            <a:r>
              <a:rPr lang="en-US" altLang="ja-JP" dirty="0" smtClean="0"/>
              <a:t>B</a:t>
            </a:r>
            <a:r>
              <a:rPr lang="ja-JP" altLang="en-US" dirty="0" smtClean="0"/>
              <a:t>の値が同じである時に真</a:t>
            </a:r>
            <a:endParaRPr lang="en-US" altLang="ja-JP" dirty="0" smtClean="0"/>
          </a:p>
        </p:txBody>
      </p:sp>
      <p:sp>
        <p:nvSpPr>
          <p:cNvPr id="16" name="テキスト ボックス 15"/>
          <p:cNvSpPr txBox="1"/>
          <p:nvPr/>
        </p:nvSpPr>
        <p:spPr>
          <a:xfrm>
            <a:off x="594494" y="4736177"/>
            <a:ext cx="98937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t>A == B</a:t>
            </a:r>
            <a:endParaRPr kumimoji="1" lang="ja-JP" altLang="en-US" dirty="0"/>
          </a:p>
        </p:txBody>
      </p:sp>
      <p:sp>
        <p:nvSpPr>
          <p:cNvPr id="18" name="テキスト ボックス 17"/>
          <p:cNvSpPr txBox="1"/>
          <p:nvPr/>
        </p:nvSpPr>
        <p:spPr>
          <a:xfrm>
            <a:off x="4764581" y="5158933"/>
            <a:ext cx="3130985"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Ａの値と</a:t>
            </a:r>
            <a:r>
              <a:rPr lang="en-US" altLang="ja-JP" dirty="0" smtClean="0"/>
              <a:t>B</a:t>
            </a:r>
            <a:r>
              <a:rPr lang="ja-JP" altLang="en-US" dirty="0" smtClean="0"/>
              <a:t>の値が異なる時に真</a:t>
            </a:r>
            <a:endParaRPr lang="en-US" altLang="ja-JP" dirty="0" smtClean="0"/>
          </a:p>
        </p:txBody>
      </p:sp>
      <p:sp>
        <p:nvSpPr>
          <p:cNvPr id="19" name="テキスト ボックス 18"/>
          <p:cNvSpPr txBox="1"/>
          <p:nvPr/>
        </p:nvSpPr>
        <p:spPr>
          <a:xfrm>
            <a:off x="4788024" y="4736177"/>
            <a:ext cx="880369"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t>A != B</a:t>
            </a:r>
            <a:endParaRPr kumimoji="1" lang="ja-JP" altLang="en-US" dirty="0"/>
          </a:p>
        </p:txBody>
      </p:sp>
      <p:sp>
        <p:nvSpPr>
          <p:cNvPr id="21" name="テキスト ボックス 20"/>
          <p:cNvSpPr txBox="1"/>
          <p:nvPr/>
        </p:nvSpPr>
        <p:spPr>
          <a:xfrm>
            <a:off x="588619" y="5674022"/>
            <a:ext cx="3623108"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dirty="0" smtClean="0"/>
              <a:t>if( </a:t>
            </a:r>
            <a:r>
              <a:rPr lang="en-US" altLang="ja-JP" dirty="0" err="1" smtClean="0"/>
              <a:t>roomTemp</a:t>
            </a:r>
            <a:r>
              <a:rPr lang="en-US" altLang="ja-JP" dirty="0" smtClean="0"/>
              <a:t> == 30 ){</a:t>
            </a:r>
            <a:r>
              <a:rPr lang="ja-JP" altLang="en-US" dirty="0" smtClean="0"/>
              <a:t>　　　　</a:t>
            </a:r>
            <a:endParaRPr lang="en-US" altLang="ja-JP" dirty="0" smtClean="0"/>
          </a:p>
          <a:p>
            <a:r>
              <a:rPr kumimoji="1" lang="en-US" altLang="ja-JP" dirty="0" smtClean="0"/>
              <a:t>  </a:t>
            </a:r>
            <a:r>
              <a:rPr kumimoji="1" lang="en-US" altLang="ja-JP" dirty="0" smtClean="0">
                <a:solidFill>
                  <a:srgbClr val="00B050"/>
                </a:solidFill>
              </a:rPr>
              <a:t>//</a:t>
            </a:r>
            <a:r>
              <a:rPr kumimoji="1" lang="en-US" altLang="ja-JP" dirty="0" err="1" smtClean="0">
                <a:solidFill>
                  <a:srgbClr val="00B050"/>
                </a:solidFill>
              </a:rPr>
              <a:t>roomTemp</a:t>
            </a:r>
            <a:r>
              <a:rPr kumimoji="1" lang="ja-JP" altLang="en-US" dirty="0" smtClean="0">
                <a:solidFill>
                  <a:srgbClr val="00B050"/>
                </a:solidFill>
              </a:rPr>
              <a:t>が</a:t>
            </a:r>
            <a:r>
              <a:rPr kumimoji="1" lang="en-US" altLang="ja-JP" dirty="0" smtClean="0">
                <a:solidFill>
                  <a:srgbClr val="00B050"/>
                </a:solidFill>
              </a:rPr>
              <a:t>30</a:t>
            </a:r>
            <a:r>
              <a:rPr kumimoji="1" lang="ja-JP" altLang="en-US" dirty="0" smtClean="0">
                <a:solidFill>
                  <a:srgbClr val="00B050"/>
                </a:solidFill>
              </a:rPr>
              <a:t>なら実行      </a:t>
            </a:r>
            <a:endParaRPr kumimoji="1" lang="en-US" altLang="ja-JP" dirty="0">
              <a:solidFill>
                <a:srgbClr val="00B050"/>
              </a:solidFill>
            </a:endParaRPr>
          </a:p>
          <a:p>
            <a:r>
              <a:rPr lang="en-US" altLang="ja-JP" dirty="0" smtClean="0"/>
              <a:t>}</a:t>
            </a:r>
            <a:endParaRPr kumimoji="1" lang="ja-JP" altLang="en-US" dirty="0"/>
          </a:p>
        </p:txBody>
      </p:sp>
      <p:sp>
        <p:nvSpPr>
          <p:cNvPr id="22" name="テキスト ボックス 21"/>
          <p:cNvSpPr txBox="1"/>
          <p:nvPr/>
        </p:nvSpPr>
        <p:spPr>
          <a:xfrm>
            <a:off x="4747853" y="5674022"/>
            <a:ext cx="3815468"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dirty="0" smtClean="0"/>
              <a:t>if( </a:t>
            </a:r>
            <a:r>
              <a:rPr lang="en-US" altLang="ja-JP" dirty="0" err="1" smtClean="0"/>
              <a:t>roomTemp</a:t>
            </a:r>
            <a:r>
              <a:rPr lang="en-US" altLang="ja-JP" dirty="0" smtClean="0"/>
              <a:t> != 30 ){</a:t>
            </a:r>
            <a:r>
              <a:rPr lang="ja-JP" altLang="en-US" dirty="0" smtClean="0"/>
              <a:t>　　　　　　　</a:t>
            </a:r>
            <a:endParaRPr lang="en-US" altLang="ja-JP" dirty="0" smtClean="0"/>
          </a:p>
          <a:p>
            <a:r>
              <a:rPr kumimoji="1" lang="en-US" altLang="ja-JP" dirty="0" smtClean="0"/>
              <a:t>  </a:t>
            </a:r>
            <a:r>
              <a:rPr kumimoji="1" lang="en-US" altLang="ja-JP" dirty="0" smtClean="0">
                <a:solidFill>
                  <a:srgbClr val="00B050"/>
                </a:solidFill>
              </a:rPr>
              <a:t>//</a:t>
            </a:r>
            <a:r>
              <a:rPr kumimoji="1" lang="en-US" altLang="ja-JP" dirty="0" err="1" smtClean="0">
                <a:solidFill>
                  <a:srgbClr val="00B050"/>
                </a:solidFill>
              </a:rPr>
              <a:t>roomTemp</a:t>
            </a:r>
            <a:r>
              <a:rPr kumimoji="1" lang="ja-JP" altLang="en-US" dirty="0" smtClean="0">
                <a:solidFill>
                  <a:srgbClr val="00B050"/>
                </a:solidFill>
              </a:rPr>
              <a:t>が</a:t>
            </a:r>
            <a:r>
              <a:rPr kumimoji="1" lang="en-US" altLang="ja-JP" dirty="0" smtClean="0">
                <a:solidFill>
                  <a:srgbClr val="00B050"/>
                </a:solidFill>
              </a:rPr>
              <a:t>30</a:t>
            </a:r>
            <a:r>
              <a:rPr kumimoji="1" lang="ja-JP" altLang="en-US" dirty="0" smtClean="0">
                <a:solidFill>
                  <a:srgbClr val="00B050"/>
                </a:solidFill>
              </a:rPr>
              <a:t>でないなら実行</a:t>
            </a:r>
            <a:endParaRPr kumimoji="1" lang="en-US" altLang="ja-JP" dirty="0">
              <a:solidFill>
                <a:srgbClr val="00B050"/>
              </a:solidFill>
            </a:endParaRPr>
          </a:p>
          <a:p>
            <a:r>
              <a:rPr lang="en-US" altLang="ja-JP" dirty="0" smtClean="0"/>
              <a:t>}</a:t>
            </a:r>
            <a:endParaRPr kumimoji="1" lang="ja-JP" altLang="en-US" dirty="0"/>
          </a:p>
        </p:txBody>
      </p:sp>
    </p:spTree>
    <p:extLst>
      <p:ext uri="{BB962C8B-B14F-4D97-AF65-F5344CB8AC3E}">
        <p14:creationId xmlns:p14="http://schemas.microsoft.com/office/powerpoint/2010/main" val="27832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複雑</a:t>
            </a:r>
            <a:r>
              <a:rPr lang="ja-JP" altLang="en-US" dirty="0" smtClean="0"/>
              <a:t>な条件の書きかた</a:t>
            </a:r>
            <a:endParaRPr kumimoji="1" lang="ja-JP" altLang="en-US" dirty="0"/>
          </a:p>
        </p:txBody>
      </p:sp>
      <p:sp>
        <p:nvSpPr>
          <p:cNvPr id="4" name="コンテンツ プレースホルダー 5"/>
          <p:cNvSpPr txBox="1">
            <a:spLocks/>
          </p:cNvSpPr>
          <p:nvPr/>
        </p:nvSpPr>
        <p:spPr>
          <a:xfrm>
            <a:off x="457200" y="1481329"/>
            <a:ext cx="8229600" cy="79554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200" dirty="0" smtClean="0"/>
              <a:t>「</a:t>
            </a:r>
            <a:r>
              <a:rPr lang="ja-JP" altLang="en-US" sz="2200" dirty="0" smtClean="0">
                <a:solidFill>
                  <a:srgbClr val="FF0000"/>
                </a:solidFill>
              </a:rPr>
              <a:t>論理演算子</a:t>
            </a:r>
            <a:r>
              <a:rPr lang="ja-JP" altLang="en-US" sz="2200" dirty="0" smtClean="0"/>
              <a:t>」を使うと、２つ以上の条件を組みあわせた</a:t>
            </a:r>
            <a:r>
              <a:rPr lang="ja-JP" altLang="en-US" sz="2200" dirty="0"/>
              <a:t>、</a:t>
            </a:r>
            <a:r>
              <a:rPr lang="ja-JP" altLang="en-US" sz="2200" dirty="0" smtClean="0"/>
              <a:t>複雑な条件を設定できます。</a:t>
            </a:r>
            <a:endParaRPr lang="ja-JP" altLang="en-US" sz="2200" dirty="0"/>
          </a:p>
        </p:txBody>
      </p:sp>
      <p:sp>
        <p:nvSpPr>
          <p:cNvPr id="6" name="テキスト ボックス 5"/>
          <p:cNvSpPr txBox="1"/>
          <p:nvPr/>
        </p:nvSpPr>
        <p:spPr>
          <a:xfrm>
            <a:off x="4463189" y="2813602"/>
            <a:ext cx="399981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条件</a:t>
            </a:r>
            <a:r>
              <a:rPr lang="en-US" altLang="ja-JP" dirty="0" smtClean="0"/>
              <a:t>X</a:t>
            </a:r>
            <a:r>
              <a:rPr lang="ja-JP" altLang="en-US" dirty="0" err="1" smtClean="0"/>
              <a:t>、</a:t>
            </a:r>
            <a:r>
              <a:rPr lang="en-US" altLang="ja-JP" dirty="0" smtClean="0"/>
              <a:t>Y</a:t>
            </a:r>
            <a:r>
              <a:rPr lang="ja-JP" altLang="en-US" dirty="0" smtClean="0"/>
              <a:t>の両方が真の時に、全体が真</a:t>
            </a:r>
            <a:endParaRPr lang="en-US" altLang="ja-JP" dirty="0" smtClean="0"/>
          </a:p>
        </p:txBody>
      </p:sp>
      <p:sp>
        <p:nvSpPr>
          <p:cNvPr id="7" name="テキスト ボックス 6"/>
          <p:cNvSpPr txBox="1"/>
          <p:nvPr/>
        </p:nvSpPr>
        <p:spPr>
          <a:xfrm>
            <a:off x="1726885" y="2813602"/>
            <a:ext cx="186461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dirty="0" smtClean="0"/>
              <a:t>条件</a:t>
            </a:r>
            <a:r>
              <a:rPr kumimoji="1" lang="en-US" altLang="ja-JP" dirty="0" smtClean="0"/>
              <a:t>X &amp;&amp; </a:t>
            </a:r>
            <a:r>
              <a:rPr kumimoji="1" lang="ja-JP" altLang="en-US" dirty="0" smtClean="0"/>
              <a:t>条件</a:t>
            </a:r>
            <a:r>
              <a:rPr kumimoji="1" lang="en-US" altLang="ja-JP" dirty="0" smtClean="0"/>
              <a:t>Y</a:t>
            </a:r>
            <a:endParaRPr kumimoji="1" lang="ja-JP" altLang="en-US" dirty="0"/>
          </a:p>
        </p:txBody>
      </p:sp>
      <p:cxnSp>
        <p:nvCxnSpPr>
          <p:cNvPr id="8" name="直線コネクタ 7"/>
          <p:cNvCxnSpPr>
            <a:stCxn id="7" idx="3"/>
            <a:endCxn id="6" idx="1"/>
          </p:cNvCxnSpPr>
          <p:nvPr/>
        </p:nvCxnSpPr>
        <p:spPr>
          <a:xfrm>
            <a:off x="3591498" y="2998268"/>
            <a:ext cx="871691" cy="0"/>
          </a:xfrm>
          <a:prstGeom prst="line">
            <a:avLst/>
          </a:prstGeom>
        </p:spPr>
        <p:style>
          <a:lnRef idx="3">
            <a:schemeClr val="accent2"/>
          </a:lnRef>
          <a:fillRef idx="0">
            <a:schemeClr val="accent2"/>
          </a:fillRef>
          <a:effectRef idx="2">
            <a:schemeClr val="accent2"/>
          </a:effectRef>
          <a:fontRef idx="minor">
            <a:schemeClr val="tx1"/>
          </a:fontRef>
        </p:style>
      </p:cxnSp>
      <p:sp>
        <p:nvSpPr>
          <p:cNvPr id="21" name="テキスト ボックス 20"/>
          <p:cNvSpPr txBox="1"/>
          <p:nvPr/>
        </p:nvSpPr>
        <p:spPr>
          <a:xfrm>
            <a:off x="4463189" y="4030187"/>
            <a:ext cx="435728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条件</a:t>
            </a:r>
            <a:r>
              <a:rPr lang="en-US" altLang="ja-JP" dirty="0" smtClean="0"/>
              <a:t>X</a:t>
            </a:r>
            <a:r>
              <a:rPr lang="ja-JP" altLang="en-US" dirty="0" err="1" smtClean="0"/>
              <a:t>、</a:t>
            </a:r>
            <a:r>
              <a:rPr lang="en-US" altLang="ja-JP" dirty="0" smtClean="0"/>
              <a:t>Y</a:t>
            </a:r>
            <a:r>
              <a:rPr lang="ja-JP" altLang="en-US" dirty="0" smtClean="0"/>
              <a:t>のどちらかが真の時に、全体が真</a:t>
            </a:r>
            <a:endParaRPr lang="en-US" altLang="ja-JP" dirty="0" smtClean="0"/>
          </a:p>
        </p:txBody>
      </p:sp>
      <p:sp>
        <p:nvSpPr>
          <p:cNvPr id="22" name="テキスト ボックス 21"/>
          <p:cNvSpPr txBox="1"/>
          <p:nvPr/>
        </p:nvSpPr>
        <p:spPr>
          <a:xfrm>
            <a:off x="1726885" y="4030187"/>
            <a:ext cx="171713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dirty="0" smtClean="0"/>
              <a:t>条件</a:t>
            </a:r>
            <a:r>
              <a:rPr kumimoji="1" lang="en-US" altLang="ja-JP" dirty="0" smtClean="0"/>
              <a:t>X || </a:t>
            </a:r>
            <a:r>
              <a:rPr kumimoji="1" lang="ja-JP" altLang="en-US" dirty="0" smtClean="0"/>
              <a:t>条件</a:t>
            </a:r>
            <a:r>
              <a:rPr kumimoji="1" lang="en-US" altLang="ja-JP" dirty="0" smtClean="0"/>
              <a:t>Y</a:t>
            </a:r>
            <a:endParaRPr kumimoji="1" lang="ja-JP" altLang="en-US" dirty="0"/>
          </a:p>
        </p:txBody>
      </p:sp>
      <p:cxnSp>
        <p:nvCxnSpPr>
          <p:cNvPr id="23" name="直線コネクタ 22"/>
          <p:cNvCxnSpPr>
            <a:stCxn id="22" idx="3"/>
            <a:endCxn id="21" idx="1"/>
          </p:cNvCxnSpPr>
          <p:nvPr/>
        </p:nvCxnSpPr>
        <p:spPr>
          <a:xfrm>
            <a:off x="3444022" y="4214853"/>
            <a:ext cx="1019167" cy="0"/>
          </a:xfrm>
          <a:prstGeom prst="line">
            <a:avLst/>
          </a:prstGeom>
        </p:spPr>
        <p:style>
          <a:lnRef idx="3">
            <a:schemeClr val="accent2"/>
          </a:lnRef>
          <a:fillRef idx="0">
            <a:schemeClr val="accent2"/>
          </a:fillRef>
          <a:effectRef idx="2">
            <a:schemeClr val="accent2"/>
          </a:effectRef>
          <a:fontRef idx="minor">
            <a:schemeClr val="tx1"/>
          </a:fontRef>
        </p:style>
      </p:cxnSp>
      <p:sp>
        <p:nvSpPr>
          <p:cNvPr id="24" name="テキスト ボックス 23"/>
          <p:cNvSpPr txBox="1"/>
          <p:nvPr/>
        </p:nvSpPr>
        <p:spPr>
          <a:xfrm>
            <a:off x="4444983" y="5326331"/>
            <a:ext cx="300915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dirty="0" smtClean="0"/>
              <a:t>条件</a:t>
            </a:r>
            <a:r>
              <a:rPr lang="en-US" altLang="ja-JP" dirty="0" smtClean="0"/>
              <a:t>X</a:t>
            </a:r>
            <a:r>
              <a:rPr lang="ja-JP" altLang="en-US" dirty="0" smtClean="0"/>
              <a:t>が偽の時に、全体が真</a:t>
            </a:r>
            <a:endParaRPr lang="en-US" altLang="ja-JP" dirty="0" smtClean="0"/>
          </a:p>
        </p:txBody>
      </p:sp>
      <p:sp>
        <p:nvSpPr>
          <p:cNvPr id="25" name="テキスト ボックス 24"/>
          <p:cNvSpPr txBox="1"/>
          <p:nvPr/>
        </p:nvSpPr>
        <p:spPr>
          <a:xfrm>
            <a:off x="1708679" y="5326331"/>
            <a:ext cx="93807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t>! </a:t>
            </a:r>
            <a:r>
              <a:rPr kumimoji="1" lang="ja-JP" altLang="en-US" dirty="0" smtClean="0"/>
              <a:t>条件</a:t>
            </a:r>
            <a:r>
              <a:rPr kumimoji="1" lang="en-US" altLang="ja-JP" dirty="0" smtClean="0"/>
              <a:t>X</a:t>
            </a:r>
            <a:endParaRPr kumimoji="1" lang="ja-JP" altLang="en-US" dirty="0"/>
          </a:p>
        </p:txBody>
      </p:sp>
      <p:cxnSp>
        <p:nvCxnSpPr>
          <p:cNvPr id="26" name="直線コネクタ 25"/>
          <p:cNvCxnSpPr>
            <a:stCxn id="25" idx="3"/>
            <a:endCxn id="24" idx="1"/>
          </p:cNvCxnSpPr>
          <p:nvPr/>
        </p:nvCxnSpPr>
        <p:spPr>
          <a:xfrm>
            <a:off x="2646756" y="5510997"/>
            <a:ext cx="1798227"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テキスト ボックス 1"/>
          <p:cNvSpPr txBox="1"/>
          <p:nvPr/>
        </p:nvSpPr>
        <p:spPr>
          <a:xfrm>
            <a:off x="868101" y="5897913"/>
            <a:ext cx="7407797" cy="646331"/>
          </a:xfrm>
          <a:prstGeom prst="rect">
            <a:avLst/>
          </a:prstGeom>
          <a:noFill/>
        </p:spPr>
        <p:txBody>
          <a:bodyPr wrap="none" rtlCol="0">
            <a:spAutoFit/>
          </a:bodyPr>
          <a:lstStyle/>
          <a:p>
            <a:r>
              <a:rPr kumimoji="1" lang="ja-JP" altLang="en-US" dirty="0" smtClean="0"/>
              <a:t>条件</a:t>
            </a:r>
            <a:r>
              <a:rPr kumimoji="1" lang="en-US" altLang="ja-JP" dirty="0" smtClean="0"/>
              <a:t>X,</a:t>
            </a:r>
            <a:r>
              <a:rPr kumimoji="1" lang="ja-JP" altLang="en-US" dirty="0" smtClean="0"/>
              <a:t>条件</a:t>
            </a:r>
            <a:r>
              <a:rPr kumimoji="1" lang="en-US" altLang="ja-JP" dirty="0" smtClean="0"/>
              <a:t>Y</a:t>
            </a:r>
            <a:r>
              <a:rPr kumimoji="1" lang="ja-JP" altLang="en-US" dirty="0" smtClean="0"/>
              <a:t>には、関係演算子による以下のような通常の条件が入ります。</a:t>
            </a:r>
            <a:endParaRPr kumimoji="1" lang="en-US" altLang="ja-JP" dirty="0" smtClean="0"/>
          </a:p>
          <a:p>
            <a:r>
              <a:rPr lang="ja-JP" altLang="en-US" dirty="0" smtClean="0"/>
              <a:t>例）　　</a:t>
            </a:r>
            <a:r>
              <a:rPr lang="en-US" altLang="ja-JP" dirty="0" smtClean="0"/>
              <a:t>a &gt;= b       num1!=num2    …</a:t>
            </a:r>
            <a:endParaRPr kumimoji="1" lang="ja-JP" altLang="en-US" dirty="0"/>
          </a:p>
        </p:txBody>
      </p:sp>
      <p:sp>
        <p:nvSpPr>
          <p:cNvPr id="5" name="楕円 4"/>
          <p:cNvSpPr/>
          <p:nvPr/>
        </p:nvSpPr>
        <p:spPr>
          <a:xfrm>
            <a:off x="2383170" y="2717909"/>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楕円 14"/>
          <p:cNvSpPr/>
          <p:nvPr/>
        </p:nvSpPr>
        <p:spPr>
          <a:xfrm>
            <a:off x="2312286" y="3937211"/>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楕円 15"/>
          <p:cNvSpPr/>
          <p:nvPr/>
        </p:nvSpPr>
        <p:spPr>
          <a:xfrm>
            <a:off x="1585243" y="5229200"/>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559898" y="2403827"/>
            <a:ext cx="1298753" cy="369332"/>
          </a:xfrm>
          <a:prstGeom prst="rect">
            <a:avLst/>
          </a:prstGeom>
          <a:noFill/>
        </p:spPr>
        <p:txBody>
          <a:bodyPr wrap="none" rtlCol="0">
            <a:spAutoFit/>
          </a:bodyPr>
          <a:lstStyle/>
          <a:p>
            <a:r>
              <a:rPr kumimoji="1" lang="ja-JP" altLang="en-US" dirty="0" smtClean="0"/>
              <a:t>①積</a:t>
            </a:r>
            <a:r>
              <a:rPr lang="en-US" altLang="ja-JP" dirty="0"/>
              <a:t>(</a:t>
            </a:r>
            <a:r>
              <a:rPr kumimoji="1" lang="en-US" altLang="ja-JP" dirty="0" smtClean="0"/>
              <a:t>AND)</a:t>
            </a:r>
            <a:endParaRPr kumimoji="1" lang="ja-JP" altLang="en-US" dirty="0"/>
          </a:p>
        </p:txBody>
      </p:sp>
      <p:sp>
        <p:nvSpPr>
          <p:cNvPr id="18" name="テキスト ボックス 17"/>
          <p:cNvSpPr txBox="1"/>
          <p:nvPr/>
        </p:nvSpPr>
        <p:spPr>
          <a:xfrm>
            <a:off x="559898" y="3519377"/>
            <a:ext cx="1122423" cy="369332"/>
          </a:xfrm>
          <a:prstGeom prst="rect">
            <a:avLst/>
          </a:prstGeom>
          <a:noFill/>
        </p:spPr>
        <p:txBody>
          <a:bodyPr wrap="none" rtlCol="0">
            <a:spAutoFit/>
          </a:bodyPr>
          <a:lstStyle/>
          <a:p>
            <a:r>
              <a:rPr kumimoji="1" lang="ja-JP" altLang="en-US" dirty="0" smtClean="0"/>
              <a:t>②和</a:t>
            </a:r>
            <a:r>
              <a:rPr kumimoji="1" lang="en-US" altLang="ja-JP" dirty="0" smtClean="0"/>
              <a:t>(OR)</a:t>
            </a:r>
            <a:endParaRPr kumimoji="1" lang="ja-JP" altLang="en-US" dirty="0"/>
          </a:p>
        </p:txBody>
      </p:sp>
      <p:sp>
        <p:nvSpPr>
          <p:cNvPr id="19" name="テキスト ボックス 18"/>
          <p:cNvSpPr txBox="1"/>
          <p:nvPr/>
        </p:nvSpPr>
        <p:spPr>
          <a:xfrm>
            <a:off x="592471" y="4779091"/>
            <a:ext cx="1523174" cy="369332"/>
          </a:xfrm>
          <a:prstGeom prst="rect">
            <a:avLst/>
          </a:prstGeom>
          <a:noFill/>
        </p:spPr>
        <p:txBody>
          <a:bodyPr wrap="none" rtlCol="0">
            <a:spAutoFit/>
          </a:bodyPr>
          <a:lstStyle/>
          <a:p>
            <a:r>
              <a:rPr lang="ja-JP" altLang="en-US" dirty="0" smtClean="0"/>
              <a:t>③否定</a:t>
            </a:r>
            <a:r>
              <a:rPr lang="en-US" altLang="ja-JP" dirty="0" smtClean="0"/>
              <a:t>(</a:t>
            </a:r>
            <a:r>
              <a:rPr kumimoji="1" lang="en-US" altLang="ja-JP" dirty="0" smtClean="0"/>
              <a:t>NOT)</a:t>
            </a:r>
            <a:endParaRPr kumimoji="1" lang="ja-JP" altLang="en-US" dirty="0"/>
          </a:p>
        </p:txBody>
      </p:sp>
      <p:sp>
        <p:nvSpPr>
          <p:cNvPr id="20" name="テキスト ボックス 19"/>
          <p:cNvSpPr txBox="1"/>
          <p:nvPr/>
        </p:nvSpPr>
        <p:spPr>
          <a:xfrm>
            <a:off x="2987824" y="4509120"/>
            <a:ext cx="331236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パイプ、</a:t>
            </a:r>
            <a:r>
              <a:rPr kumimoji="1" lang="en-US" altLang="ja-JP" dirty="0" smtClean="0"/>
              <a:t>(</a:t>
            </a:r>
            <a:r>
              <a:rPr kumimoji="1" lang="ja-JP" altLang="en-US" dirty="0" smtClean="0"/>
              <a:t>バーティカル</a:t>
            </a:r>
            <a:r>
              <a:rPr kumimoji="1" lang="en-US" altLang="ja-JP" dirty="0" smtClean="0"/>
              <a:t>)</a:t>
            </a:r>
            <a:r>
              <a:rPr kumimoji="1" lang="ja-JP" altLang="en-US" dirty="0" smtClean="0"/>
              <a:t>バー</a:t>
            </a:r>
            <a:endParaRPr kumimoji="1" lang="en-US" altLang="ja-JP" dirty="0" smtClean="0"/>
          </a:p>
          <a:p>
            <a:r>
              <a:rPr kumimoji="1" lang="en-US" altLang="ja-JP" dirty="0" smtClean="0"/>
              <a:t>(</a:t>
            </a:r>
            <a:r>
              <a:rPr kumimoji="1" lang="ja-JP" altLang="en-US" dirty="0" smtClean="0"/>
              <a:t>キーボードの右上にあります</a:t>
            </a:r>
            <a:r>
              <a:rPr kumimoji="1" lang="en-US" altLang="ja-JP" dirty="0" smtClean="0"/>
              <a:t>)</a:t>
            </a:r>
            <a:endParaRPr kumimoji="1" lang="ja-JP" altLang="en-US" dirty="0"/>
          </a:p>
        </p:txBody>
      </p:sp>
      <p:sp>
        <p:nvSpPr>
          <p:cNvPr id="27" name="左矢印 26"/>
          <p:cNvSpPr/>
          <p:nvPr/>
        </p:nvSpPr>
        <p:spPr>
          <a:xfrm rot="1847535">
            <a:off x="2626354" y="4394431"/>
            <a:ext cx="394848" cy="39522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4332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条件の組み合わせの記述例</a:t>
            </a:r>
            <a:endParaRPr kumimoji="1" lang="ja-JP" altLang="en-US" dirty="0"/>
          </a:p>
        </p:txBody>
      </p:sp>
      <p:sp>
        <p:nvSpPr>
          <p:cNvPr id="4" name="テキスト ボックス 3"/>
          <p:cNvSpPr txBox="1"/>
          <p:nvPr/>
        </p:nvSpPr>
        <p:spPr>
          <a:xfrm>
            <a:off x="676766" y="1484784"/>
            <a:ext cx="632577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dirty="0" smtClean="0"/>
              <a:t>気温が</a:t>
            </a:r>
            <a:r>
              <a:rPr kumimoji="1" lang="en-US" altLang="ja-JP" dirty="0" smtClean="0"/>
              <a:t>15</a:t>
            </a:r>
            <a:r>
              <a:rPr kumimoji="1" lang="ja-JP" altLang="en-US" dirty="0" smtClean="0"/>
              <a:t>℃以上で、</a:t>
            </a:r>
            <a:r>
              <a:rPr kumimoji="1" lang="ja-JP" altLang="en-US" dirty="0" smtClean="0">
                <a:solidFill>
                  <a:srgbClr val="FF0000"/>
                </a:solidFill>
              </a:rPr>
              <a:t>かつ</a:t>
            </a:r>
            <a:r>
              <a:rPr kumimoji="1" lang="ja-JP" altLang="en-US" dirty="0" smtClean="0"/>
              <a:t>、晴れが</a:t>
            </a:r>
            <a:r>
              <a:rPr kumimoji="1" lang="en-US" altLang="ja-JP" dirty="0" smtClean="0"/>
              <a:t>3</a:t>
            </a:r>
            <a:r>
              <a:rPr kumimoji="1" lang="ja-JP" altLang="en-US" dirty="0" smtClean="0"/>
              <a:t>日以上続いたら、桜が咲く。</a:t>
            </a:r>
            <a:endParaRPr kumimoji="1" lang="ja-JP" altLang="en-US" dirty="0"/>
          </a:p>
        </p:txBody>
      </p:sp>
      <p:sp>
        <p:nvSpPr>
          <p:cNvPr id="5" name="テキスト ボックス 4"/>
          <p:cNvSpPr txBox="1"/>
          <p:nvPr/>
        </p:nvSpPr>
        <p:spPr>
          <a:xfrm>
            <a:off x="755576" y="2132856"/>
            <a:ext cx="5408853"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t>if( (temperature &gt;= 15) &amp;&amp; (</a:t>
            </a:r>
            <a:r>
              <a:rPr kumimoji="1" lang="en-US" altLang="ja-JP" dirty="0" err="1" smtClean="0"/>
              <a:t>sunnyDay</a:t>
            </a:r>
            <a:r>
              <a:rPr kumimoji="1" lang="en-US" altLang="ja-JP" dirty="0" smtClean="0"/>
              <a:t> &gt;= 3) ){</a:t>
            </a:r>
          </a:p>
          <a:p>
            <a:r>
              <a:rPr lang="en-US" altLang="ja-JP" dirty="0"/>
              <a:t> </a:t>
            </a:r>
            <a:r>
              <a:rPr lang="en-US" altLang="ja-JP" dirty="0" smtClean="0"/>
              <a:t>   </a:t>
            </a:r>
            <a:r>
              <a:rPr lang="en-US" altLang="ja-JP" dirty="0" err="1" smtClean="0"/>
              <a:t>System.out.println</a:t>
            </a:r>
            <a:r>
              <a:rPr lang="en-US" altLang="ja-JP" dirty="0" smtClean="0"/>
              <a:t>(</a:t>
            </a:r>
            <a:r>
              <a:rPr lang="en-US" altLang="ja-JP" dirty="0">
                <a:latin typeface="+mn-ea"/>
              </a:rPr>
              <a:t>"</a:t>
            </a:r>
            <a:r>
              <a:rPr lang="ja-JP" altLang="en-US" dirty="0" smtClean="0"/>
              <a:t>桜が咲くかもね！</a:t>
            </a:r>
            <a:r>
              <a:rPr lang="en-US" altLang="ja-JP" dirty="0">
                <a:latin typeface="+mn-ea"/>
              </a:rPr>
              <a:t>"</a:t>
            </a:r>
            <a:r>
              <a:rPr lang="en-US" altLang="ja-JP" dirty="0" smtClean="0"/>
              <a:t>);</a:t>
            </a:r>
            <a:endParaRPr lang="en-US" altLang="ja-JP" dirty="0"/>
          </a:p>
          <a:p>
            <a:r>
              <a:rPr kumimoji="1" lang="en-US" altLang="ja-JP" dirty="0" smtClean="0"/>
              <a:t>}</a:t>
            </a:r>
            <a:endParaRPr kumimoji="1" lang="ja-JP" altLang="en-US" dirty="0"/>
          </a:p>
        </p:txBody>
      </p:sp>
      <p:sp>
        <p:nvSpPr>
          <p:cNvPr id="6" name="テキスト ボックス 5"/>
          <p:cNvSpPr txBox="1"/>
          <p:nvPr/>
        </p:nvSpPr>
        <p:spPr>
          <a:xfrm>
            <a:off x="683568" y="3369766"/>
            <a:ext cx="79208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en-US" altLang="ja-JP" dirty="0" smtClean="0"/>
              <a:t>20</a:t>
            </a:r>
            <a:r>
              <a:rPr kumimoji="1" lang="ja-JP" altLang="en-US" dirty="0" smtClean="0"/>
              <a:t>歳以上、</a:t>
            </a:r>
            <a:r>
              <a:rPr kumimoji="1" lang="ja-JP" altLang="en-US" dirty="0" smtClean="0">
                <a:solidFill>
                  <a:srgbClr val="FF0000"/>
                </a:solidFill>
              </a:rPr>
              <a:t>または</a:t>
            </a:r>
            <a:r>
              <a:rPr kumimoji="1" lang="ja-JP" altLang="en-US" dirty="0" smtClean="0"/>
              <a:t>、</a:t>
            </a:r>
            <a:r>
              <a:rPr kumimoji="1" lang="en-US" altLang="ja-JP" dirty="0" smtClean="0"/>
              <a:t>1</a:t>
            </a:r>
            <a:r>
              <a:rPr kumimoji="1" lang="ja-JP" altLang="en-US" dirty="0" smtClean="0"/>
              <a:t>年以上の経験者で、</a:t>
            </a:r>
            <a:r>
              <a:rPr kumimoji="1" lang="ja-JP" altLang="en-US" dirty="0" smtClean="0">
                <a:solidFill>
                  <a:srgbClr val="FF0000"/>
                </a:solidFill>
              </a:rPr>
              <a:t>かつ</a:t>
            </a:r>
            <a:r>
              <a:rPr kumimoji="1" lang="ja-JP" altLang="en-US" dirty="0" smtClean="0"/>
              <a:t>、週</a:t>
            </a:r>
            <a:r>
              <a:rPr kumimoji="1" lang="en-US" altLang="ja-JP" dirty="0" smtClean="0"/>
              <a:t>2</a:t>
            </a:r>
            <a:r>
              <a:rPr kumimoji="1" lang="ja-JP" altLang="en-US" dirty="0" smtClean="0"/>
              <a:t>日以上働ける人を雇います。</a:t>
            </a:r>
            <a:endParaRPr kumimoji="1" lang="ja-JP" altLang="en-US" dirty="0"/>
          </a:p>
        </p:txBody>
      </p:sp>
      <p:sp>
        <p:nvSpPr>
          <p:cNvPr id="7" name="テキスト ボックス 6"/>
          <p:cNvSpPr txBox="1"/>
          <p:nvPr/>
        </p:nvSpPr>
        <p:spPr>
          <a:xfrm>
            <a:off x="762378" y="4017838"/>
            <a:ext cx="6622326"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dirty="0" smtClean="0"/>
              <a:t>if( ((age &gt;= 20) || (</a:t>
            </a:r>
            <a:r>
              <a:rPr kumimoji="1" lang="en-US" altLang="ja-JP" dirty="0" err="1" smtClean="0"/>
              <a:t>expYear</a:t>
            </a:r>
            <a:r>
              <a:rPr kumimoji="1" lang="en-US" altLang="ja-JP" dirty="0" smtClean="0"/>
              <a:t> &gt;= 1)) &amp;&amp; (</a:t>
            </a:r>
            <a:r>
              <a:rPr kumimoji="1" lang="en-US" altLang="ja-JP" dirty="0" err="1" smtClean="0"/>
              <a:t>workDays</a:t>
            </a:r>
            <a:r>
              <a:rPr kumimoji="1" lang="en-US" altLang="ja-JP" dirty="0" smtClean="0"/>
              <a:t> &gt;= 2) ){</a:t>
            </a:r>
          </a:p>
          <a:p>
            <a:r>
              <a:rPr lang="en-US" altLang="ja-JP" dirty="0"/>
              <a:t> </a:t>
            </a:r>
            <a:r>
              <a:rPr lang="en-US" altLang="ja-JP" dirty="0" smtClean="0"/>
              <a:t>   </a:t>
            </a:r>
            <a:r>
              <a:rPr lang="en-US" altLang="ja-JP" dirty="0" err="1" smtClean="0"/>
              <a:t>System.out.println</a:t>
            </a:r>
            <a:r>
              <a:rPr lang="en-US" altLang="ja-JP" dirty="0" smtClean="0"/>
              <a:t>(</a:t>
            </a:r>
            <a:r>
              <a:rPr lang="en-US" altLang="ja-JP" dirty="0">
                <a:latin typeface="+mn-ea"/>
              </a:rPr>
              <a:t>"</a:t>
            </a:r>
            <a:r>
              <a:rPr lang="ja-JP" altLang="en-US" dirty="0" smtClean="0"/>
              <a:t>あなたを雇います！</a:t>
            </a:r>
            <a:r>
              <a:rPr lang="en-US" altLang="ja-JP" dirty="0">
                <a:latin typeface="+mn-ea"/>
              </a:rPr>
              <a:t>"</a:t>
            </a:r>
            <a:r>
              <a:rPr lang="en-US" altLang="ja-JP" dirty="0" smtClean="0"/>
              <a:t>);</a:t>
            </a:r>
            <a:endParaRPr lang="en-US" altLang="ja-JP" dirty="0"/>
          </a:p>
          <a:p>
            <a:r>
              <a:rPr kumimoji="1" lang="en-US" altLang="ja-JP" dirty="0" smtClean="0"/>
              <a:t>}</a:t>
            </a:r>
            <a:endParaRPr kumimoji="1" lang="ja-JP" altLang="en-US" dirty="0"/>
          </a:p>
        </p:txBody>
      </p:sp>
      <p:sp>
        <p:nvSpPr>
          <p:cNvPr id="8" name="Text Box 14"/>
          <p:cNvSpPr txBox="1">
            <a:spLocks noChangeArrowheads="1"/>
          </p:cNvSpPr>
          <p:nvPr/>
        </p:nvSpPr>
        <p:spPr bwMode="auto">
          <a:xfrm>
            <a:off x="578957" y="5445224"/>
            <a:ext cx="8130102" cy="92333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論理演算子は、特に指定されない限り、「</a:t>
            </a:r>
            <a:r>
              <a:rPr lang="en-US" altLang="ja-JP" sz="1800" dirty="0" smtClean="0"/>
              <a:t>!</a:t>
            </a:r>
            <a:r>
              <a:rPr lang="ja-JP" altLang="en-US" sz="1800" dirty="0" smtClean="0"/>
              <a:t>」　＞　「</a:t>
            </a:r>
            <a:r>
              <a:rPr lang="en-US" altLang="ja-JP" sz="1800" dirty="0" smtClean="0"/>
              <a:t>&amp;&amp;</a:t>
            </a:r>
            <a:r>
              <a:rPr lang="ja-JP" altLang="en-US" sz="1800" dirty="0" smtClean="0"/>
              <a:t>」</a:t>
            </a:r>
            <a:r>
              <a:rPr lang="en-US" altLang="ja-JP" sz="1800" dirty="0" smtClean="0"/>
              <a:t> </a:t>
            </a:r>
            <a:r>
              <a:rPr lang="ja-JP" altLang="en-US" sz="1800" dirty="0" smtClean="0"/>
              <a:t>＞　「</a:t>
            </a:r>
            <a:r>
              <a:rPr lang="en-US" altLang="ja-JP" sz="1800" dirty="0" smtClean="0"/>
              <a:t>||</a:t>
            </a:r>
            <a:r>
              <a:rPr lang="ja-JP" altLang="en-US" sz="1800" dirty="0" smtClean="0"/>
              <a:t>」の優先順で、条件を処理します。この優先順ではない順番で条件を判定するために、</a:t>
            </a:r>
            <a:r>
              <a:rPr lang="ja-JP" altLang="en-US" sz="1800" dirty="0" smtClean="0">
                <a:solidFill>
                  <a:srgbClr val="FF0000"/>
                </a:solidFill>
              </a:rPr>
              <a:t>カッコ</a:t>
            </a:r>
            <a:r>
              <a:rPr lang="ja-JP" altLang="en-US" sz="1800" b="1" dirty="0" smtClean="0">
                <a:solidFill>
                  <a:srgbClr val="FF0000"/>
                </a:solidFill>
              </a:rPr>
              <a:t>を付けて、優先順位を指定する</a:t>
            </a:r>
            <a:r>
              <a:rPr lang="ja-JP" altLang="en-US" sz="1800" dirty="0"/>
              <a:t>ことができ</a:t>
            </a:r>
            <a:r>
              <a:rPr lang="ja-JP" altLang="en-US" sz="1800" dirty="0" smtClean="0"/>
              <a:t>ます。</a:t>
            </a:r>
            <a:endParaRPr lang="ja-JP" altLang="en-US" sz="1800" dirty="0"/>
          </a:p>
        </p:txBody>
      </p:sp>
    </p:spTree>
    <p:extLst>
      <p:ext uri="{BB962C8B-B14F-4D97-AF65-F5344CB8AC3E}">
        <p14:creationId xmlns:p14="http://schemas.microsoft.com/office/powerpoint/2010/main" val="112456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340768"/>
            <a:ext cx="8686800" cy="507512"/>
          </a:xfrm>
        </p:spPr>
        <p:txBody>
          <a:bodyPr>
            <a:normAutofit/>
          </a:bodyPr>
          <a:lstStyle/>
          <a:p>
            <a:r>
              <a:rPr lang="en-US" altLang="ja-JP" sz="2200" dirty="0" smtClean="0"/>
              <a:t>3</a:t>
            </a:r>
            <a:r>
              <a:rPr lang="ja-JP" altLang="en-US" sz="2200" dirty="0" smtClean="0"/>
              <a:t>つ以上に分岐するプログラムを書く方法は</a:t>
            </a:r>
            <a:r>
              <a:rPr lang="ja-JP" altLang="en-US" sz="2200" dirty="0"/>
              <a:t>幾つ</a:t>
            </a:r>
            <a:r>
              <a:rPr lang="ja-JP" altLang="en-US" sz="2200" dirty="0" smtClean="0"/>
              <a:t>か</a:t>
            </a:r>
            <a:r>
              <a:rPr lang="ja-JP" altLang="en-US" sz="2200" dirty="0"/>
              <a:t>あります。</a:t>
            </a:r>
            <a:endParaRPr lang="en-US" altLang="ja-JP" sz="2200" dirty="0" smtClean="0"/>
          </a:p>
        </p:txBody>
      </p:sp>
      <p:sp>
        <p:nvSpPr>
          <p:cNvPr id="3" name="タイトル 2"/>
          <p:cNvSpPr>
            <a:spLocks noGrp="1"/>
          </p:cNvSpPr>
          <p:nvPr>
            <p:ph type="title"/>
          </p:nvPr>
        </p:nvSpPr>
        <p:spPr/>
        <p:txBody>
          <a:bodyPr/>
          <a:lstStyle/>
          <a:p>
            <a:r>
              <a:rPr kumimoji="1" lang="ja-JP" altLang="en-US" dirty="0" smtClean="0"/>
              <a:t>３つ以上の条件分岐</a:t>
            </a:r>
            <a:endParaRPr kumimoji="1" lang="ja-JP" altLang="en-US" dirty="0"/>
          </a:p>
        </p:txBody>
      </p:sp>
      <p:sp>
        <p:nvSpPr>
          <p:cNvPr id="4" name="テキスト ボックス 3"/>
          <p:cNvSpPr txBox="1"/>
          <p:nvPr/>
        </p:nvSpPr>
        <p:spPr>
          <a:xfrm>
            <a:off x="378605" y="2165249"/>
            <a:ext cx="4206601" cy="230832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b="1" dirty="0" smtClean="0">
                <a:solidFill>
                  <a:srgbClr val="FF0000"/>
                </a:solidFill>
                <a:latin typeface="+mn-ea"/>
              </a:rPr>
              <a:t>if(signal == 1)</a:t>
            </a:r>
            <a:r>
              <a:rPr lang="en-US" altLang="ja-JP" sz="1600" dirty="0" smtClean="0">
                <a:latin typeface="+mn-ea"/>
              </a:rPr>
              <a:t> </a:t>
            </a:r>
            <a:r>
              <a:rPr lang="en-US" altLang="ja-JP" sz="1600" b="1" dirty="0" smtClean="0">
                <a:solidFill>
                  <a:srgbClr val="FF0000"/>
                </a:solidFill>
                <a:latin typeface="+mn-ea"/>
              </a:rPr>
              <a:t>{</a:t>
            </a:r>
          </a:p>
          <a:p>
            <a:r>
              <a:rPr lang="en-US" altLang="ja-JP" sz="1600" dirty="0" smtClean="0">
                <a:latin typeface="+mn-ea"/>
              </a:rPr>
              <a:t>   </a:t>
            </a:r>
            <a:r>
              <a:rPr lang="en-US" altLang="ja-JP" sz="1600" dirty="0" err="1" smtClean="0">
                <a:latin typeface="+mn-ea"/>
              </a:rPr>
              <a:t>System.out.prinln</a:t>
            </a:r>
            <a:r>
              <a:rPr lang="en-US" altLang="ja-JP" sz="1600" dirty="0">
                <a:latin typeface="+mn-ea"/>
              </a:rPr>
              <a:t>("</a:t>
            </a:r>
            <a:r>
              <a:rPr lang="ja-JP" altLang="en-US" sz="1600" dirty="0" smtClean="0">
                <a:latin typeface="+mn-ea"/>
              </a:rPr>
              <a:t>信号は青です。</a:t>
            </a:r>
            <a:r>
              <a:rPr lang="en-US" altLang="ja-JP" sz="1600" dirty="0">
                <a:latin typeface="+mn-ea"/>
              </a:rPr>
              <a:t>");</a:t>
            </a:r>
            <a:endParaRPr lang="en-US" altLang="ja-JP" sz="1600" dirty="0" smtClean="0">
              <a:latin typeface="+mn-ea"/>
            </a:endParaRPr>
          </a:p>
          <a:p>
            <a:r>
              <a:rPr lang="en-US" altLang="ja-JP" sz="1600" b="1" dirty="0" smtClean="0">
                <a:solidFill>
                  <a:srgbClr val="FF0000"/>
                </a:solidFill>
                <a:latin typeface="+mn-ea"/>
              </a:rPr>
              <a:t>} else {</a:t>
            </a:r>
          </a:p>
          <a:p>
            <a:r>
              <a:rPr lang="ja-JP" altLang="en-US" sz="1600" b="1" dirty="0" smtClean="0">
                <a:solidFill>
                  <a:srgbClr val="00B050"/>
                </a:solidFill>
                <a:latin typeface="+mn-ea"/>
              </a:rPr>
              <a:t>   </a:t>
            </a:r>
            <a:r>
              <a:rPr lang="en-US" altLang="ja-JP" sz="1600" b="1" dirty="0" smtClean="0">
                <a:solidFill>
                  <a:srgbClr val="00B050"/>
                </a:solidFill>
                <a:latin typeface="+mn-ea"/>
              </a:rPr>
              <a:t>if(signal </a:t>
            </a:r>
            <a:r>
              <a:rPr lang="en-US" altLang="ja-JP" sz="1600" b="1" dirty="0">
                <a:solidFill>
                  <a:srgbClr val="00B050"/>
                </a:solidFill>
                <a:latin typeface="+mn-ea"/>
              </a:rPr>
              <a:t>== 2</a:t>
            </a:r>
            <a:r>
              <a:rPr lang="en-US" altLang="ja-JP" sz="1600" b="1" dirty="0" smtClean="0">
                <a:solidFill>
                  <a:srgbClr val="00B050"/>
                </a:solidFill>
                <a:latin typeface="+mn-ea"/>
              </a:rPr>
              <a:t>) {</a:t>
            </a:r>
            <a:endParaRPr lang="en-US" altLang="ja-JP" sz="1600" b="1" dirty="0">
              <a:solidFill>
                <a:srgbClr val="00B050"/>
              </a:solidFill>
              <a:latin typeface="+mn-ea"/>
            </a:endParaRPr>
          </a:p>
          <a:p>
            <a:r>
              <a:rPr lang="en-US" altLang="ja-JP" sz="1600" dirty="0">
                <a:latin typeface="+mn-ea"/>
              </a:rPr>
              <a:t>      </a:t>
            </a:r>
            <a:r>
              <a:rPr lang="en-US" altLang="ja-JP" sz="1600" dirty="0" err="1">
                <a:latin typeface="+mn-ea"/>
              </a:rPr>
              <a:t>System.out.println</a:t>
            </a:r>
            <a:r>
              <a:rPr lang="en-US" altLang="ja-JP" sz="1600" dirty="0">
                <a:latin typeface="+mn-ea"/>
              </a:rPr>
              <a:t>("</a:t>
            </a:r>
            <a:r>
              <a:rPr lang="ja-JP" altLang="en-US" sz="1600" dirty="0" smtClean="0">
                <a:latin typeface="+mn-ea"/>
              </a:rPr>
              <a:t>信号</a:t>
            </a:r>
            <a:r>
              <a:rPr lang="ja-JP" altLang="en-US" sz="1600" dirty="0">
                <a:latin typeface="+mn-ea"/>
              </a:rPr>
              <a:t>は黄色です</a:t>
            </a:r>
            <a:r>
              <a:rPr lang="ja-JP" altLang="en-US" sz="1600" dirty="0" smtClean="0">
                <a:latin typeface="+mn-ea"/>
              </a:rPr>
              <a:t>。</a:t>
            </a:r>
            <a:r>
              <a:rPr lang="en-US" altLang="ja-JP" sz="1600" dirty="0">
                <a:latin typeface="+mn-ea"/>
              </a:rPr>
              <a:t>");   </a:t>
            </a:r>
          </a:p>
          <a:p>
            <a:r>
              <a:rPr lang="en-US" altLang="ja-JP" sz="1600" b="1" dirty="0">
                <a:solidFill>
                  <a:srgbClr val="00B050"/>
                </a:solidFill>
                <a:latin typeface="+mn-ea"/>
              </a:rPr>
              <a:t>   </a:t>
            </a:r>
            <a:r>
              <a:rPr lang="en-US" altLang="ja-JP" sz="1600" b="1" dirty="0" smtClean="0">
                <a:solidFill>
                  <a:srgbClr val="00B050"/>
                </a:solidFill>
                <a:latin typeface="+mn-ea"/>
              </a:rPr>
              <a:t>} else {</a:t>
            </a:r>
            <a:endParaRPr lang="en-US" altLang="ja-JP" sz="1600" b="1" dirty="0">
              <a:solidFill>
                <a:srgbClr val="00B050"/>
              </a:solidFill>
              <a:latin typeface="+mn-ea"/>
            </a:endParaRPr>
          </a:p>
          <a:p>
            <a:r>
              <a:rPr lang="en-US" altLang="ja-JP" sz="1600" dirty="0">
                <a:latin typeface="+mn-ea"/>
              </a:rPr>
              <a:t>      </a:t>
            </a:r>
            <a:r>
              <a:rPr lang="en-US" altLang="ja-JP" sz="1600" dirty="0" err="1">
                <a:latin typeface="+mn-ea"/>
              </a:rPr>
              <a:t>System.out.println</a:t>
            </a:r>
            <a:r>
              <a:rPr lang="en-US" altLang="ja-JP" sz="1600" dirty="0">
                <a:latin typeface="+mn-ea"/>
              </a:rPr>
              <a:t>("</a:t>
            </a:r>
            <a:r>
              <a:rPr lang="ja-JP" altLang="en-US" sz="1600" dirty="0" smtClean="0">
                <a:latin typeface="+mn-ea"/>
              </a:rPr>
              <a:t>信号は赤です。</a:t>
            </a:r>
            <a:r>
              <a:rPr lang="en-US" altLang="ja-JP" sz="1600" dirty="0">
                <a:latin typeface="+mn-ea"/>
              </a:rPr>
              <a:t>");</a:t>
            </a:r>
          </a:p>
          <a:p>
            <a:r>
              <a:rPr lang="en-US" altLang="ja-JP" sz="1600" b="1" dirty="0">
                <a:solidFill>
                  <a:srgbClr val="00B050"/>
                </a:solidFill>
                <a:latin typeface="+mn-ea"/>
              </a:rPr>
              <a:t>   </a:t>
            </a:r>
            <a:r>
              <a:rPr lang="en-US" altLang="ja-JP" sz="1600" b="1" dirty="0" smtClean="0">
                <a:solidFill>
                  <a:srgbClr val="00B050"/>
                </a:solidFill>
                <a:latin typeface="+mn-ea"/>
              </a:rPr>
              <a:t>}</a:t>
            </a: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5" name="角丸四角形 4"/>
          <p:cNvSpPr/>
          <p:nvPr/>
        </p:nvSpPr>
        <p:spPr>
          <a:xfrm>
            <a:off x="6156176" y="620688"/>
            <a:ext cx="1938445" cy="5760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353897" y="685682"/>
            <a:ext cx="432048" cy="43204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6935275" y="691326"/>
            <a:ext cx="432048" cy="43204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499719" y="702615"/>
            <a:ext cx="432048" cy="4320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78605" y="4934778"/>
            <a:ext cx="4019049" cy="181588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b="1" dirty="0" smtClean="0">
                <a:solidFill>
                  <a:srgbClr val="FF0000"/>
                </a:solidFill>
                <a:latin typeface="+mn-ea"/>
              </a:rPr>
              <a:t>if(signal == 1) {</a:t>
            </a:r>
          </a:p>
          <a:p>
            <a:r>
              <a:rPr lang="en-US" altLang="ja-JP" sz="1600" dirty="0" smtClean="0">
                <a:latin typeface="+mn-ea"/>
              </a:rPr>
              <a:t>   </a:t>
            </a:r>
            <a:r>
              <a:rPr lang="en-US" altLang="ja-JP" sz="1600" dirty="0" err="1" smtClean="0">
                <a:latin typeface="+mn-ea"/>
              </a:rPr>
              <a:t>System.out.prinln</a:t>
            </a:r>
            <a:r>
              <a:rPr lang="en-US" altLang="ja-JP" sz="1600" dirty="0">
                <a:latin typeface="+mn-ea"/>
              </a:rPr>
              <a:t>("</a:t>
            </a:r>
            <a:r>
              <a:rPr lang="ja-JP" altLang="en-US" sz="1600" dirty="0" smtClean="0">
                <a:latin typeface="+mn-ea"/>
              </a:rPr>
              <a:t>信号は青です。</a:t>
            </a:r>
            <a:r>
              <a:rPr lang="en-US" altLang="ja-JP" sz="1600" dirty="0">
                <a:latin typeface="+mn-ea"/>
              </a:rPr>
              <a:t>");</a:t>
            </a:r>
            <a:endParaRPr lang="en-US" altLang="ja-JP" sz="1600" dirty="0" smtClean="0">
              <a:latin typeface="+mn-ea"/>
            </a:endParaRPr>
          </a:p>
          <a:p>
            <a:r>
              <a:rPr lang="en-US" altLang="ja-JP" sz="1600" b="1" dirty="0" smtClean="0">
                <a:solidFill>
                  <a:srgbClr val="FF0000"/>
                </a:solidFill>
                <a:latin typeface="+mn-ea"/>
              </a:rPr>
              <a:t>} else if(signal == 2) {</a:t>
            </a:r>
          </a:p>
          <a:p>
            <a:r>
              <a:rPr lang="en-US" altLang="ja-JP"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latin typeface="+mn-ea"/>
              </a:rPr>
              <a:t>信号</a:t>
            </a:r>
            <a:r>
              <a:rPr lang="ja-JP" altLang="en-US" sz="1600" dirty="0">
                <a:latin typeface="+mn-ea"/>
              </a:rPr>
              <a:t>は黄色です</a:t>
            </a:r>
            <a:r>
              <a:rPr lang="ja-JP" altLang="en-US" sz="1600" dirty="0" smtClean="0">
                <a:latin typeface="+mn-ea"/>
              </a:rPr>
              <a:t>。</a:t>
            </a:r>
            <a:r>
              <a:rPr lang="en-US" altLang="ja-JP" sz="1600" dirty="0">
                <a:latin typeface="+mn-ea"/>
              </a:rPr>
              <a:t>");   </a:t>
            </a:r>
          </a:p>
          <a:p>
            <a:r>
              <a:rPr lang="en-US" altLang="ja-JP" sz="1600" b="1" dirty="0" smtClean="0">
                <a:solidFill>
                  <a:srgbClr val="FF0000"/>
                </a:solidFill>
                <a:latin typeface="+mn-ea"/>
              </a:rPr>
              <a:t>} else {</a:t>
            </a:r>
            <a:endParaRPr lang="en-US" altLang="ja-JP" sz="1600" b="1" dirty="0">
              <a:solidFill>
                <a:srgbClr val="FF0000"/>
              </a:solidFill>
              <a:latin typeface="+mn-ea"/>
            </a:endParaRPr>
          </a:p>
          <a:p>
            <a:r>
              <a:rPr lang="en-US" altLang="ja-JP" sz="1600" dirty="0">
                <a:latin typeface="+mn-ea"/>
              </a:rPr>
              <a:t>      </a:t>
            </a:r>
            <a:r>
              <a:rPr lang="en-US" altLang="ja-JP" sz="1600" dirty="0" err="1">
                <a:latin typeface="+mn-ea"/>
              </a:rPr>
              <a:t>System.out.println</a:t>
            </a:r>
            <a:r>
              <a:rPr lang="en-US" altLang="ja-JP" sz="1600" dirty="0">
                <a:latin typeface="+mn-ea"/>
              </a:rPr>
              <a:t>("</a:t>
            </a:r>
            <a:r>
              <a:rPr lang="ja-JP" altLang="en-US" sz="1600" dirty="0" smtClean="0">
                <a:latin typeface="+mn-ea"/>
              </a:rPr>
              <a:t>信号は赤です。</a:t>
            </a:r>
            <a:r>
              <a:rPr lang="en-US" altLang="ja-JP" sz="1600" dirty="0">
                <a:latin typeface="+mn-ea"/>
              </a:rPr>
              <a:t>");</a:t>
            </a: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11" name="テキスト ボックス 10"/>
          <p:cNvSpPr txBox="1"/>
          <p:nvPr/>
        </p:nvSpPr>
        <p:spPr>
          <a:xfrm>
            <a:off x="5436096" y="1556792"/>
            <a:ext cx="72008" cy="369332"/>
          </a:xfrm>
          <a:prstGeom prst="rect">
            <a:avLst/>
          </a:prstGeom>
          <a:noFill/>
        </p:spPr>
        <p:txBody>
          <a:bodyPr wrap="square" rtlCol="0">
            <a:spAutoFit/>
          </a:bodyPr>
          <a:lstStyle/>
          <a:p>
            <a:endParaRPr kumimoji="1" lang="ja-JP" altLang="en-US" dirty="0"/>
          </a:p>
        </p:txBody>
      </p:sp>
      <p:sp>
        <p:nvSpPr>
          <p:cNvPr id="12" name="テキスト ボックス 11"/>
          <p:cNvSpPr txBox="1"/>
          <p:nvPr/>
        </p:nvSpPr>
        <p:spPr>
          <a:xfrm>
            <a:off x="522621" y="4565446"/>
            <a:ext cx="2616422"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err="1" smtClean="0"/>
              <a:t>if~else</a:t>
            </a:r>
            <a:r>
              <a:rPr kumimoji="1" lang="en-US" altLang="ja-JP" dirty="0" smtClean="0"/>
              <a:t> </a:t>
            </a:r>
            <a:r>
              <a:rPr kumimoji="1" lang="en-US" altLang="ja-JP" dirty="0" err="1" smtClean="0"/>
              <a:t>if~else</a:t>
            </a:r>
            <a:r>
              <a:rPr kumimoji="1" lang="ja-JP" altLang="en-US" dirty="0" smtClean="0"/>
              <a:t>文で書く</a:t>
            </a:r>
            <a:endParaRPr kumimoji="1" lang="ja-JP" altLang="en-US" dirty="0"/>
          </a:p>
        </p:txBody>
      </p:sp>
      <p:sp>
        <p:nvSpPr>
          <p:cNvPr id="13" name="テキスト ボックス 12"/>
          <p:cNvSpPr txBox="1"/>
          <p:nvPr/>
        </p:nvSpPr>
        <p:spPr>
          <a:xfrm>
            <a:off x="442057" y="1795917"/>
            <a:ext cx="3376245"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err="1" smtClean="0"/>
              <a:t>if~else</a:t>
            </a:r>
            <a:r>
              <a:rPr lang="ja-JP" altLang="en-US" dirty="0" smtClean="0"/>
              <a:t>文の入れ子</a:t>
            </a:r>
            <a:r>
              <a:rPr lang="en-US" altLang="ja-JP" dirty="0" smtClean="0"/>
              <a:t>(</a:t>
            </a:r>
            <a:r>
              <a:rPr lang="ja-JP" altLang="en-US" dirty="0" smtClean="0"/>
              <a:t>ネスト</a:t>
            </a:r>
            <a:r>
              <a:rPr lang="en-US" altLang="ja-JP" dirty="0" smtClean="0"/>
              <a:t>)</a:t>
            </a:r>
            <a:r>
              <a:rPr lang="ja-JP" altLang="en-US" dirty="0" smtClean="0"/>
              <a:t>で書く</a:t>
            </a:r>
            <a:endParaRPr kumimoji="1" lang="ja-JP" altLang="en-US" dirty="0"/>
          </a:p>
        </p:txBody>
      </p:sp>
      <p:sp>
        <p:nvSpPr>
          <p:cNvPr id="14" name="テキスト ボックス 13"/>
          <p:cNvSpPr txBox="1"/>
          <p:nvPr/>
        </p:nvSpPr>
        <p:spPr>
          <a:xfrm>
            <a:off x="4788024" y="2132856"/>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ja-JP" sz="1600" b="1" dirty="0" smtClean="0">
                <a:solidFill>
                  <a:srgbClr val="FF0000"/>
                </a:solidFill>
                <a:latin typeface="+mn-ea"/>
              </a:rPr>
              <a:t>switch( signal ) {</a:t>
            </a:r>
          </a:p>
          <a:p>
            <a:r>
              <a:rPr lang="en-US" altLang="ja-JP" sz="1600" b="1" dirty="0">
                <a:solidFill>
                  <a:srgbClr val="FF0000"/>
                </a:solidFill>
                <a:latin typeface="+mn-ea"/>
              </a:rPr>
              <a:t> </a:t>
            </a:r>
            <a:r>
              <a:rPr lang="en-US" altLang="ja-JP" sz="1600" b="1" dirty="0" smtClean="0">
                <a:solidFill>
                  <a:srgbClr val="FF0000"/>
                </a:solidFill>
                <a:latin typeface="+mn-ea"/>
              </a:rPr>
              <a:t>  case 1:</a:t>
            </a:r>
          </a:p>
          <a:p>
            <a:r>
              <a:rPr lang="en-US" altLang="ja-JP" sz="1600" dirty="0" smtClean="0">
                <a:latin typeface="+mn-ea"/>
              </a:rPr>
              <a:t>      </a:t>
            </a:r>
            <a:r>
              <a:rPr lang="en-US" altLang="ja-JP" sz="1600" dirty="0" err="1" smtClean="0">
                <a:latin typeface="+mn-ea"/>
              </a:rPr>
              <a:t>System.out.prinln</a:t>
            </a:r>
            <a:r>
              <a:rPr lang="en-US" altLang="ja-JP" sz="1600" dirty="0">
                <a:latin typeface="+mn-ea"/>
              </a:rPr>
              <a:t>("</a:t>
            </a:r>
            <a:r>
              <a:rPr lang="ja-JP" altLang="en-US" sz="1600" dirty="0" smtClean="0">
                <a:latin typeface="+mn-ea"/>
              </a:rPr>
              <a:t>信号は青です。</a:t>
            </a:r>
            <a:r>
              <a:rPr lang="en-US" altLang="ja-JP" sz="1600" dirty="0">
                <a:latin typeface="+mn-ea"/>
              </a:rPr>
              <a:t>");</a:t>
            </a:r>
            <a:endParaRPr lang="en-US" altLang="ja-JP" sz="1600" dirty="0" smtClean="0">
              <a:latin typeface="+mn-ea"/>
            </a:endParaRPr>
          </a:p>
          <a:p>
            <a:r>
              <a:rPr lang="en-US" altLang="ja-JP" sz="1600" b="1" dirty="0">
                <a:solidFill>
                  <a:srgbClr val="FF0000"/>
                </a:solidFill>
                <a:latin typeface="+mn-ea"/>
              </a:rPr>
              <a:t> </a:t>
            </a:r>
            <a:r>
              <a:rPr lang="en-US" altLang="ja-JP" sz="1600" b="1" dirty="0" smtClean="0">
                <a:solidFill>
                  <a:srgbClr val="FF0000"/>
                </a:solidFill>
                <a:latin typeface="+mn-ea"/>
              </a:rPr>
              <a:t>     break;</a:t>
            </a:r>
          </a:p>
          <a:p>
            <a:r>
              <a:rPr lang="en-US" altLang="ja-JP" sz="1600" b="1" dirty="0">
                <a:solidFill>
                  <a:srgbClr val="FF0000"/>
                </a:solidFill>
                <a:latin typeface="+mn-ea"/>
              </a:rPr>
              <a:t> </a:t>
            </a:r>
            <a:r>
              <a:rPr lang="en-US" altLang="ja-JP" sz="1600" b="1" dirty="0" smtClean="0">
                <a:solidFill>
                  <a:srgbClr val="FF0000"/>
                </a:solidFill>
                <a:latin typeface="+mn-ea"/>
              </a:rPr>
              <a:t>  case 2:</a:t>
            </a:r>
          </a:p>
          <a:p>
            <a:r>
              <a:rPr lang="en-US" altLang="ja-JP"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latin typeface="+mn-ea"/>
              </a:rPr>
              <a:t>信号</a:t>
            </a:r>
            <a:r>
              <a:rPr lang="ja-JP" altLang="en-US" sz="1600" dirty="0">
                <a:latin typeface="+mn-ea"/>
              </a:rPr>
              <a:t>は黄色です</a:t>
            </a:r>
            <a:r>
              <a:rPr lang="ja-JP" altLang="en-US" sz="1600" dirty="0" smtClean="0">
                <a:latin typeface="+mn-ea"/>
              </a:rPr>
              <a:t>。</a:t>
            </a:r>
            <a:r>
              <a:rPr lang="en-US" altLang="ja-JP" sz="1600" dirty="0">
                <a:latin typeface="+mn-ea"/>
              </a:rPr>
              <a:t>"); </a:t>
            </a:r>
            <a:endParaRPr lang="en-US" altLang="ja-JP" sz="1600" dirty="0" smtClean="0">
              <a:latin typeface="+mn-ea"/>
            </a:endParaRPr>
          </a:p>
          <a:p>
            <a:r>
              <a:rPr lang="en-US" altLang="ja-JP" sz="1600" b="1" dirty="0">
                <a:solidFill>
                  <a:srgbClr val="FF0000"/>
                </a:solidFill>
                <a:latin typeface="+mn-ea"/>
              </a:rPr>
              <a:t> </a:t>
            </a:r>
            <a:r>
              <a:rPr lang="en-US" altLang="ja-JP" sz="1600" b="1" dirty="0" smtClean="0">
                <a:solidFill>
                  <a:srgbClr val="FF0000"/>
                </a:solidFill>
                <a:latin typeface="+mn-ea"/>
              </a:rPr>
              <a:t>     break;</a:t>
            </a:r>
            <a:endParaRPr lang="en-US" altLang="ja-JP" sz="1600" b="1" dirty="0">
              <a:solidFill>
                <a:srgbClr val="FF0000"/>
              </a:solidFill>
              <a:latin typeface="+mn-ea"/>
            </a:endParaRPr>
          </a:p>
          <a:p>
            <a:r>
              <a:rPr lang="en-US" altLang="ja-JP" sz="1600" b="1" dirty="0" smtClean="0">
                <a:solidFill>
                  <a:srgbClr val="FF0000"/>
                </a:solidFill>
                <a:latin typeface="+mn-ea"/>
              </a:rPr>
              <a:t>   default:</a:t>
            </a:r>
            <a:endParaRPr lang="en-US" altLang="ja-JP" sz="1600" b="1" dirty="0">
              <a:solidFill>
                <a:srgbClr val="FF0000"/>
              </a:solidFill>
              <a:latin typeface="+mn-ea"/>
            </a:endParaRPr>
          </a:p>
          <a:p>
            <a:r>
              <a:rPr lang="en-US" altLang="ja-JP" sz="1600" dirty="0">
                <a:latin typeface="+mn-ea"/>
              </a:rPr>
              <a:t>      </a:t>
            </a:r>
            <a:r>
              <a:rPr lang="en-US" altLang="ja-JP" sz="1600" dirty="0" err="1">
                <a:latin typeface="+mn-ea"/>
              </a:rPr>
              <a:t>System.out.println</a:t>
            </a:r>
            <a:r>
              <a:rPr lang="en-US" altLang="ja-JP" sz="1600" dirty="0">
                <a:latin typeface="+mn-ea"/>
              </a:rPr>
              <a:t>("</a:t>
            </a:r>
            <a:r>
              <a:rPr lang="ja-JP" altLang="en-US" sz="1600" dirty="0" smtClean="0">
                <a:latin typeface="+mn-ea"/>
              </a:rPr>
              <a:t>信号は赤です。</a:t>
            </a:r>
            <a:r>
              <a:rPr lang="en-US" altLang="ja-JP" sz="1600" dirty="0">
                <a:latin typeface="+mn-ea"/>
              </a:rPr>
              <a:t>");</a:t>
            </a:r>
            <a:endParaRPr lang="en-US" altLang="ja-JP" sz="1600" dirty="0" smtClean="0">
              <a:latin typeface="+mn-ea"/>
            </a:endParaRPr>
          </a:p>
          <a:p>
            <a:r>
              <a:rPr lang="en-US" altLang="ja-JP" sz="1600" b="1" dirty="0" smtClean="0">
                <a:solidFill>
                  <a:srgbClr val="FF0000"/>
                </a:solidFill>
                <a:latin typeface="+mn-ea"/>
              </a:rPr>
              <a:t>      break</a:t>
            </a:r>
            <a:r>
              <a:rPr lang="en-US" altLang="ja-JP" sz="1600" b="1" dirty="0">
                <a:solidFill>
                  <a:srgbClr val="FF0000"/>
                </a:solidFill>
                <a:latin typeface="+mn-ea"/>
              </a:rPr>
              <a:t>;</a:t>
            </a: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15" name="テキスト ボックス 14"/>
          <p:cNvSpPr txBox="1"/>
          <p:nvPr/>
        </p:nvSpPr>
        <p:spPr>
          <a:xfrm>
            <a:off x="4979914" y="1763524"/>
            <a:ext cx="170110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t>switch</a:t>
            </a:r>
            <a:r>
              <a:rPr kumimoji="1" lang="ja-JP" altLang="en-US" dirty="0" smtClean="0"/>
              <a:t>文で書く</a:t>
            </a:r>
            <a:endParaRPr kumimoji="1" lang="ja-JP" altLang="en-US" dirty="0"/>
          </a:p>
        </p:txBody>
      </p:sp>
      <p:sp>
        <p:nvSpPr>
          <p:cNvPr id="16" name="テキスト ボックス 15"/>
          <p:cNvSpPr txBox="1"/>
          <p:nvPr/>
        </p:nvSpPr>
        <p:spPr>
          <a:xfrm>
            <a:off x="4586537" y="5000756"/>
            <a:ext cx="418896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ja-JP" dirty="0" smtClean="0">
                <a:solidFill>
                  <a:srgbClr val="FF0000"/>
                </a:solidFill>
              </a:rPr>
              <a:t>default:</a:t>
            </a:r>
            <a:r>
              <a:rPr lang="ja-JP" altLang="en-US" dirty="0" smtClean="0"/>
              <a:t>は</a:t>
            </a:r>
            <a:r>
              <a:rPr lang="en-US" altLang="ja-JP" dirty="0" smtClean="0"/>
              <a:t>else</a:t>
            </a:r>
            <a:r>
              <a:rPr lang="ja-JP" altLang="en-US" dirty="0" smtClean="0"/>
              <a:t>と同じ意味です。省略可。</a:t>
            </a:r>
            <a:endParaRPr kumimoji="1" lang="ja-JP" altLang="en-US" dirty="0"/>
          </a:p>
        </p:txBody>
      </p:sp>
      <p:sp>
        <p:nvSpPr>
          <p:cNvPr id="17" name="テキスト ボックス 16"/>
          <p:cNvSpPr txBox="1"/>
          <p:nvPr/>
        </p:nvSpPr>
        <p:spPr>
          <a:xfrm>
            <a:off x="4211960" y="6381328"/>
            <a:ext cx="223224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dirty="0" smtClean="0"/>
              <a:t>else</a:t>
            </a:r>
            <a:r>
              <a:rPr kumimoji="1" lang="ja-JP" altLang="en-US" dirty="0" smtClean="0"/>
              <a:t>は省略できます。</a:t>
            </a:r>
            <a:endParaRPr kumimoji="1" lang="ja-JP" altLang="en-US" dirty="0"/>
          </a:p>
        </p:txBody>
      </p:sp>
      <p:sp>
        <p:nvSpPr>
          <p:cNvPr id="18" name="左矢印 17"/>
          <p:cNvSpPr/>
          <p:nvPr/>
        </p:nvSpPr>
        <p:spPr>
          <a:xfrm rot="5400000">
            <a:off x="4819105" y="4478041"/>
            <a:ext cx="837935" cy="18002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左矢印 18"/>
          <p:cNvSpPr/>
          <p:nvPr/>
        </p:nvSpPr>
        <p:spPr>
          <a:xfrm rot="1847535">
            <a:off x="3887796" y="6360417"/>
            <a:ext cx="394848" cy="39522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1" name="左矢印 20"/>
          <p:cNvSpPr/>
          <p:nvPr/>
        </p:nvSpPr>
        <p:spPr>
          <a:xfrm>
            <a:off x="5948010" y="3717032"/>
            <a:ext cx="3016478" cy="18002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5580112" y="5517232"/>
            <a:ext cx="345638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dirty="0" smtClean="0">
                <a:solidFill>
                  <a:srgbClr val="FF0000"/>
                </a:solidFill>
              </a:rPr>
              <a:t>break;</a:t>
            </a:r>
            <a:r>
              <a:rPr lang="ja-JP" altLang="en-US" dirty="0" smtClean="0"/>
              <a:t>は、構造の外</a:t>
            </a:r>
            <a:r>
              <a:rPr lang="en-US" altLang="ja-JP" dirty="0" smtClean="0"/>
              <a:t>(</a:t>
            </a:r>
            <a:r>
              <a:rPr lang="ja-JP" altLang="en-US" dirty="0" smtClean="0"/>
              <a:t>「</a:t>
            </a:r>
            <a:r>
              <a:rPr lang="en-US" altLang="ja-JP" dirty="0" smtClean="0"/>
              <a:t>}</a:t>
            </a:r>
            <a:r>
              <a:rPr lang="ja-JP" altLang="en-US" dirty="0" smtClean="0"/>
              <a:t>」の次</a:t>
            </a:r>
            <a:r>
              <a:rPr lang="en-US" altLang="ja-JP" dirty="0" smtClean="0"/>
              <a:t>)</a:t>
            </a:r>
            <a:r>
              <a:rPr lang="ja-JP" altLang="en-US" dirty="0" smtClean="0"/>
              <a:t>に</a:t>
            </a:r>
            <a:endParaRPr lang="en-US" altLang="ja-JP" dirty="0" smtClean="0"/>
          </a:p>
          <a:p>
            <a:r>
              <a:rPr lang="ja-JP" altLang="en-US" dirty="0" smtClean="0"/>
              <a:t>脱出する特別な</a:t>
            </a:r>
            <a:r>
              <a:rPr kumimoji="1" lang="ja-JP" altLang="en-US" dirty="0" smtClean="0"/>
              <a:t>命令</a:t>
            </a:r>
            <a:r>
              <a:rPr kumimoji="1" lang="ja-JP" altLang="en-US" dirty="0"/>
              <a:t>です。</a:t>
            </a:r>
          </a:p>
        </p:txBody>
      </p:sp>
      <p:sp>
        <p:nvSpPr>
          <p:cNvPr id="22" name="左矢印 21"/>
          <p:cNvSpPr/>
          <p:nvPr/>
        </p:nvSpPr>
        <p:spPr>
          <a:xfrm>
            <a:off x="5948010" y="2996952"/>
            <a:ext cx="3016478" cy="18002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3" name="左矢印 22"/>
          <p:cNvSpPr/>
          <p:nvPr/>
        </p:nvSpPr>
        <p:spPr>
          <a:xfrm>
            <a:off x="5948010" y="4442895"/>
            <a:ext cx="3016478" cy="18002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正方形/長方形 8"/>
          <p:cNvSpPr/>
          <p:nvPr/>
        </p:nvSpPr>
        <p:spPr>
          <a:xfrm>
            <a:off x="8901775" y="3039927"/>
            <a:ext cx="96890" cy="24773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8403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ja-JP" dirty="0" smtClean="0"/>
              <a:t>if ~ else if ~ else</a:t>
            </a:r>
            <a:r>
              <a:rPr lang="ja-JP" altLang="en-US" dirty="0" smtClean="0"/>
              <a:t>文の条件判定</a:t>
            </a:r>
            <a:endParaRPr kumimoji="1" lang="ja-JP" altLang="en-US" dirty="0"/>
          </a:p>
        </p:txBody>
      </p:sp>
      <p:sp>
        <p:nvSpPr>
          <p:cNvPr id="4" name="テキスト ボックス 3"/>
          <p:cNvSpPr txBox="1"/>
          <p:nvPr/>
        </p:nvSpPr>
        <p:spPr>
          <a:xfrm>
            <a:off x="841739" y="2276872"/>
            <a:ext cx="3772186" cy="230832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b="1" dirty="0" smtClean="0">
                <a:solidFill>
                  <a:srgbClr val="FF0000"/>
                </a:solidFill>
                <a:latin typeface="+mn-ea"/>
              </a:rPr>
              <a:t>if( score &gt;= 60 ) {</a:t>
            </a:r>
          </a:p>
          <a:p>
            <a:r>
              <a:rPr lang="en-US" altLang="ja-JP"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latin typeface="+mn-ea"/>
              </a:rPr>
              <a:t>成績は</a:t>
            </a:r>
            <a:r>
              <a:rPr lang="en-US" altLang="ja-JP" sz="1600" dirty="0" smtClean="0">
                <a:latin typeface="+mn-ea"/>
              </a:rPr>
              <a:t>C</a:t>
            </a:r>
            <a:r>
              <a:rPr lang="ja-JP" altLang="en-US" sz="1600" dirty="0" smtClean="0">
                <a:latin typeface="+mn-ea"/>
              </a:rPr>
              <a:t>です。</a:t>
            </a:r>
            <a:r>
              <a:rPr lang="en-US" altLang="ja-JP" sz="1600" dirty="0">
                <a:latin typeface="+mn-ea"/>
              </a:rPr>
              <a:t>");</a:t>
            </a:r>
            <a:endParaRPr lang="en-US" altLang="ja-JP" sz="1600" dirty="0" smtClean="0">
              <a:latin typeface="+mn-ea"/>
            </a:endParaRPr>
          </a:p>
          <a:p>
            <a:r>
              <a:rPr lang="en-US" altLang="ja-JP" sz="1600" b="1" dirty="0" smtClean="0">
                <a:solidFill>
                  <a:srgbClr val="FF0000"/>
                </a:solidFill>
                <a:latin typeface="+mn-ea"/>
              </a:rPr>
              <a:t>} else if( score &gt;= 70 ) {</a:t>
            </a:r>
          </a:p>
          <a:p>
            <a:r>
              <a:rPr lang="en-US" altLang="ja-JP"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latin typeface="+mn-ea"/>
              </a:rPr>
              <a:t>成績は</a:t>
            </a:r>
            <a:r>
              <a:rPr lang="en-US" altLang="ja-JP" sz="1600" dirty="0" smtClean="0">
                <a:latin typeface="+mn-ea"/>
              </a:rPr>
              <a:t>B</a:t>
            </a:r>
            <a:r>
              <a:rPr lang="ja-JP" altLang="en-US" sz="1600" dirty="0" smtClean="0">
                <a:latin typeface="+mn-ea"/>
              </a:rPr>
              <a:t>です。</a:t>
            </a:r>
            <a:r>
              <a:rPr lang="en-US" altLang="ja-JP" sz="1600" dirty="0">
                <a:latin typeface="+mn-ea"/>
              </a:rPr>
              <a:t>");   </a:t>
            </a:r>
          </a:p>
          <a:p>
            <a:r>
              <a:rPr lang="en-US" altLang="ja-JP" sz="1600" b="1" dirty="0">
                <a:solidFill>
                  <a:srgbClr val="FF0000"/>
                </a:solidFill>
                <a:latin typeface="+mn-ea"/>
              </a:rPr>
              <a:t>} else if( score &gt;= </a:t>
            </a:r>
            <a:r>
              <a:rPr lang="en-US" altLang="ja-JP" sz="1600" b="1" dirty="0" smtClean="0">
                <a:solidFill>
                  <a:srgbClr val="FF0000"/>
                </a:solidFill>
                <a:latin typeface="+mn-ea"/>
              </a:rPr>
              <a:t>80 </a:t>
            </a:r>
            <a:r>
              <a:rPr lang="en-US" altLang="ja-JP" sz="1600" b="1" dirty="0">
                <a:solidFill>
                  <a:srgbClr val="FF0000"/>
                </a:solidFill>
                <a:latin typeface="+mn-ea"/>
              </a:rPr>
              <a:t>) {</a:t>
            </a:r>
          </a:p>
          <a:p>
            <a:r>
              <a:rPr lang="en-US" altLang="ja-JP" sz="1600" dirty="0">
                <a:latin typeface="+mn-ea"/>
              </a:rPr>
              <a:t>   </a:t>
            </a:r>
            <a:r>
              <a:rPr lang="en-US" altLang="ja-JP" sz="1600" dirty="0" err="1">
                <a:latin typeface="+mn-ea"/>
              </a:rPr>
              <a:t>System.out.println</a:t>
            </a:r>
            <a:r>
              <a:rPr lang="en-US" altLang="ja-JP" sz="1600" dirty="0">
                <a:latin typeface="+mn-ea"/>
              </a:rPr>
              <a:t>("</a:t>
            </a:r>
            <a:r>
              <a:rPr lang="ja-JP" altLang="en-US" sz="1600" dirty="0" smtClean="0">
                <a:latin typeface="+mn-ea"/>
              </a:rPr>
              <a:t>成績は</a:t>
            </a:r>
            <a:r>
              <a:rPr lang="en-US" altLang="ja-JP" sz="1600" dirty="0" smtClean="0">
                <a:latin typeface="+mn-ea"/>
              </a:rPr>
              <a:t>A</a:t>
            </a:r>
            <a:r>
              <a:rPr lang="ja-JP" altLang="en-US" sz="1600" dirty="0" smtClean="0">
                <a:latin typeface="+mn-ea"/>
              </a:rPr>
              <a:t>です。</a:t>
            </a:r>
            <a:r>
              <a:rPr lang="en-US" altLang="ja-JP" sz="1600" dirty="0">
                <a:latin typeface="+mn-ea"/>
              </a:rPr>
              <a:t>");   </a:t>
            </a:r>
          </a:p>
          <a:p>
            <a:r>
              <a:rPr lang="en-US" altLang="ja-JP" sz="1600" b="1" dirty="0" smtClean="0">
                <a:solidFill>
                  <a:srgbClr val="FF0000"/>
                </a:solidFill>
                <a:latin typeface="+mn-ea"/>
              </a:rPr>
              <a:t>} else {</a:t>
            </a:r>
            <a:endParaRPr lang="en-US" altLang="ja-JP" sz="1600" b="1" dirty="0">
              <a:solidFill>
                <a:srgbClr val="FF0000"/>
              </a:solidFill>
              <a:latin typeface="+mn-ea"/>
            </a:endParaRPr>
          </a:p>
          <a:p>
            <a:r>
              <a:rPr lang="en-US" altLang="ja-JP" sz="1600" dirty="0">
                <a:latin typeface="+mn-ea"/>
              </a:rPr>
              <a:t>      </a:t>
            </a:r>
            <a:r>
              <a:rPr lang="en-US" altLang="ja-JP" sz="1600" dirty="0" err="1">
                <a:latin typeface="+mn-ea"/>
              </a:rPr>
              <a:t>System.out.println</a:t>
            </a:r>
            <a:r>
              <a:rPr lang="en-US" altLang="ja-JP" sz="1600" dirty="0">
                <a:latin typeface="+mn-ea"/>
              </a:rPr>
              <a:t>("</a:t>
            </a:r>
            <a:r>
              <a:rPr lang="ja-JP" altLang="en-US" sz="1600" dirty="0" smtClean="0">
                <a:latin typeface="+mn-ea"/>
              </a:rPr>
              <a:t>成績は</a:t>
            </a:r>
            <a:r>
              <a:rPr lang="en-US" altLang="ja-JP" sz="1600" dirty="0" smtClean="0">
                <a:latin typeface="+mn-ea"/>
              </a:rPr>
              <a:t>D</a:t>
            </a:r>
            <a:r>
              <a:rPr lang="ja-JP" altLang="en-US" sz="1600" dirty="0" smtClean="0">
                <a:latin typeface="+mn-ea"/>
              </a:rPr>
              <a:t>です。</a:t>
            </a:r>
            <a:r>
              <a:rPr lang="en-US" altLang="ja-JP" sz="1600" dirty="0">
                <a:latin typeface="+mn-ea"/>
              </a:rPr>
              <a:t>");</a:t>
            </a: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6" name="左矢印 5"/>
          <p:cNvSpPr/>
          <p:nvPr/>
        </p:nvSpPr>
        <p:spPr>
          <a:xfrm>
            <a:off x="4492808" y="3733136"/>
            <a:ext cx="394848" cy="39522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コンテンツ プレースホルダー 1"/>
          <p:cNvSpPr>
            <a:spLocks noGrp="1"/>
          </p:cNvSpPr>
          <p:nvPr>
            <p:ph idx="1"/>
          </p:nvPr>
        </p:nvSpPr>
        <p:spPr>
          <a:xfrm>
            <a:off x="457200" y="1368743"/>
            <a:ext cx="8229600" cy="495721"/>
          </a:xfrm>
        </p:spPr>
        <p:txBody>
          <a:bodyPr>
            <a:normAutofit/>
          </a:bodyPr>
          <a:lstStyle/>
          <a:p>
            <a:r>
              <a:rPr lang="ja-JP" altLang="en-US" sz="2200" dirty="0" smtClean="0"/>
              <a:t>必ず</a:t>
            </a:r>
            <a:r>
              <a:rPr lang="ja-JP" altLang="en-US" sz="2200" u="sng" dirty="0" smtClean="0">
                <a:solidFill>
                  <a:srgbClr val="FF0000"/>
                </a:solidFill>
              </a:rPr>
              <a:t>書かれている順に条件が判定される</a:t>
            </a:r>
            <a:r>
              <a:rPr lang="ja-JP" altLang="en-US" sz="2200" dirty="0" smtClean="0"/>
              <a:t>ことに注意が必要です。</a:t>
            </a:r>
            <a:endParaRPr lang="en-US" altLang="ja-JP" sz="2200" dirty="0" smtClean="0"/>
          </a:p>
        </p:txBody>
      </p:sp>
      <p:sp>
        <p:nvSpPr>
          <p:cNvPr id="11" name="テキスト ボックス 10"/>
          <p:cNvSpPr txBox="1"/>
          <p:nvPr/>
        </p:nvSpPr>
        <p:spPr>
          <a:xfrm>
            <a:off x="4812523" y="3706140"/>
            <a:ext cx="388843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dirty="0" smtClean="0">
                <a:solidFill>
                  <a:schemeClr val="tx1"/>
                </a:solidFill>
              </a:rPr>
              <a:t>score=85 </a:t>
            </a:r>
            <a:r>
              <a:rPr lang="ja-JP" altLang="en-US" dirty="0" smtClean="0">
                <a:solidFill>
                  <a:schemeClr val="tx1"/>
                </a:solidFill>
              </a:rPr>
              <a:t>をとった人の成績は・・・？</a:t>
            </a:r>
            <a:endParaRPr kumimoji="1" lang="ja-JP" altLang="en-US" dirty="0">
              <a:solidFill>
                <a:schemeClr val="tx1"/>
              </a:solidFill>
            </a:endParaRPr>
          </a:p>
        </p:txBody>
      </p:sp>
      <p:sp>
        <p:nvSpPr>
          <p:cNvPr id="12" name="Text Box 14"/>
          <p:cNvSpPr txBox="1">
            <a:spLocks noChangeArrowheads="1"/>
          </p:cNvSpPr>
          <p:nvPr/>
        </p:nvSpPr>
        <p:spPr bwMode="auto">
          <a:xfrm>
            <a:off x="611026" y="5443345"/>
            <a:ext cx="7921414" cy="6463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判定する順序に注意を払ったり、論理演算子を用いた厳密な条件を書いたりすることで、ミスのないプログラムを心がけてください。</a:t>
            </a:r>
            <a:endParaRPr lang="ja-JP" altLang="en-US" sz="1800" dirty="0"/>
          </a:p>
        </p:txBody>
      </p:sp>
    </p:spTree>
    <p:extLst>
      <p:ext uri="{BB962C8B-B14F-4D97-AF65-F5344CB8AC3E}">
        <p14:creationId xmlns:p14="http://schemas.microsoft.com/office/powerpoint/2010/main" val="343274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779552" y="2852936"/>
            <a:ext cx="3366627"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繰り返し処理</a:t>
            </a:r>
            <a:endParaRPr kumimoji="1" lang="ja-JP" altLang="en-US" sz="4500" dirty="0">
              <a:effectLst>
                <a:outerShdw blurRad="38100" dist="38100" dir="2700000" algn="tl">
                  <a:srgbClr val="000000">
                    <a:alpha val="43137"/>
                  </a:srgbClr>
                </a:outerShdw>
              </a:effectLst>
            </a:endParaRPr>
          </a:p>
        </p:txBody>
      </p:sp>
      <p:sp>
        <p:nvSpPr>
          <p:cNvPr id="7" name="テキスト プレースホルダー 4"/>
          <p:cNvSpPr txBox="1">
            <a:spLocks/>
          </p:cNvSpPr>
          <p:nvPr/>
        </p:nvSpPr>
        <p:spPr>
          <a:xfrm>
            <a:off x="3995936" y="4365104"/>
            <a:ext cx="4572000" cy="1454888"/>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pPr marL="342900" indent="-342900">
              <a:buFont typeface="Arial" panose="020B0604020202020204" pitchFamily="34" charset="0"/>
              <a:buChar char="•"/>
            </a:pPr>
            <a:r>
              <a:rPr lang="en-US" altLang="ja-JP" dirty="0" smtClean="0"/>
              <a:t>while</a:t>
            </a:r>
            <a:r>
              <a:rPr lang="ja-JP" altLang="en-US" dirty="0" smtClean="0"/>
              <a:t>文</a:t>
            </a:r>
            <a:endParaRPr lang="en-US" altLang="ja-JP" dirty="0" smtClean="0"/>
          </a:p>
          <a:p>
            <a:pPr marL="342900" indent="-342900">
              <a:buFont typeface="Arial" panose="020B0604020202020204" pitchFamily="34" charset="0"/>
              <a:buChar char="•"/>
            </a:pPr>
            <a:r>
              <a:rPr lang="en-US" altLang="ja-JP" dirty="0" smtClean="0"/>
              <a:t>break</a:t>
            </a:r>
            <a:r>
              <a:rPr lang="ja-JP" altLang="en-US" dirty="0" smtClean="0"/>
              <a:t>文</a:t>
            </a:r>
            <a:endParaRPr lang="en-US" altLang="ja-JP" dirty="0" smtClean="0"/>
          </a:p>
          <a:p>
            <a:pPr marL="342900" indent="-342900">
              <a:buFont typeface="Arial" panose="020B0604020202020204" pitchFamily="34" charset="0"/>
              <a:buChar char="•"/>
            </a:pPr>
            <a:r>
              <a:rPr lang="en-US" altLang="ja-JP" dirty="0" smtClean="0"/>
              <a:t>for</a:t>
            </a:r>
            <a:r>
              <a:rPr lang="ja-JP" altLang="en-US" dirty="0" smtClean="0"/>
              <a:t>文</a:t>
            </a:r>
            <a:endParaRPr lang="ja-JP" altLang="en-US" dirty="0"/>
          </a:p>
        </p:txBody>
      </p:sp>
    </p:spTree>
    <p:extLst>
      <p:ext uri="{BB962C8B-B14F-4D97-AF65-F5344CB8AC3E}">
        <p14:creationId xmlns:p14="http://schemas.microsoft.com/office/powerpoint/2010/main" val="42677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27831" y="2852936"/>
            <a:ext cx="3070071" cy="784830"/>
          </a:xfrm>
          <a:prstGeom prst="rect">
            <a:avLst/>
          </a:prstGeom>
          <a:noFill/>
        </p:spPr>
        <p:txBody>
          <a:bodyPr wrap="none" rtlCol="0">
            <a:spAutoFit/>
          </a:bodyPr>
          <a:lstStyle/>
          <a:p>
            <a:pPr algn="ctr"/>
            <a:r>
              <a:rPr lang="ja-JP" altLang="en-US" sz="4500" dirty="0" smtClean="0">
                <a:effectLst>
                  <a:outerShdw blurRad="38100" dist="38100" dir="2700000" algn="tl">
                    <a:srgbClr val="000000">
                      <a:alpha val="43137"/>
                    </a:srgbClr>
                  </a:outerShdw>
                </a:effectLst>
              </a:rPr>
              <a:t>命令の制御</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38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正方形/長方形 47"/>
          <p:cNvSpPr/>
          <p:nvPr/>
        </p:nvSpPr>
        <p:spPr>
          <a:xfrm>
            <a:off x="6902874" y="3572273"/>
            <a:ext cx="150750" cy="9980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kumimoji="1" lang="ja-JP" altLang="en-US" dirty="0" smtClean="0"/>
              <a:t>繰り返し処理（ループ）</a:t>
            </a:r>
            <a:endParaRPr kumimoji="1" lang="ja-JP" altLang="en-US" dirty="0"/>
          </a:p>
        </p:txBody>
      </p:sp>
      <p:sp>
        <p:nvSpPr>
          <p:cNvPr id="25" name="コンテンツ プレースホルダー 1"/>
          <p:cNvSpPr>
            <a:spLocks noGrp="1"/>
          </p:cNvSpPr>
          <p:nvPr>
            <p:ph idx="1"/>
          </p:nvPr>
        </p:nvSpPr>
        <p:spPr>
          <a:xfrm>
            <a:off x="467544" y="1330426"/>
            <a:ext cx="8229600" cy="802430"/>
          </a:xfrm>
        </p:spPr>
        <p:txBody>
          <a:bodyPr>
            <a:noAutofit/>
          </a:bodyPr>
          <a:lstStyle/>
          <a:p>
            <a:r>
              <a:rPr kumimoji="1" lang="ja-JP" altLang="en-US" sz="2200" dirty="0" smtClean="0"/>
              <a:t>「繰り返し処理」の記述方法に従ってプログラムを書くと、特定の命令を繰り返し実行することができます。</a:t>
            </a:r>
            <a:endParaRPr kumimoji="1" lang="ja-JP" altLang="en-US" sz="2200" dirty="0"/>
          </a:p>
        </p:txBody>
      </p:sp>
      <p:sp>
        <p:nvSpPr>
          <p:cNvPr id="18" name="縦巻き 17"/>
          <p:cNvSpPr/>
          <p:nvPr/>
        </p:nvSpPr>
        <p:spPr>
          <a:xfrm>
            <a:off x="251520" y="2276872"/>
            <a:ext cx="5472608" cy="4328533"/>
          </a:xfrm>
          <a:prstGeom prst="verticalScroll">
            <a:avLst>
              <a:gd name="adj" fmla="val 74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p:txBody>
      </p:sp>
      <p:sp>
        <p:nvSpPr>
          <p:cNvPr id="19" name="正方形/長方形 18"/>
          <p:cNvSpPr/>
          <p:nvPr/>
        </p:nvSpPr>
        <p:spPr>
          <a:xfrm>
            <a:off x="1137158" y="4047455"/>
            <a:ext cx="3701332" cy="1045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kumimoji="1" lang="en-US" altLang="ja-JP" dirty="0" smtClean="0"/>
              <a:t>d;</a:t>
            </a:r>
          </a:p>
          <a:p>
            <a:pPr algn="ctr"/>
            <a:r>
              <a:rPr lang="ja-JP" altLang="en-US" dirty="0" smtClean="0"/>
              <a:t>文</a:t>
            </a:r>
            <a:r>
              <a:rPr lang="en-US" altLang="ja-JP" dirty="0" smtClean="0"/>
              <a:t>e;</a:t>
            </a:r>
          </a:p>
          <a:p>
            <a:pPr algn="ctr"/>
            <a:r>
              <a:rPr lang="ja-JP" altLang="en-US" dirty="0" smtClean="0"/>
              <a:t>・</a:t>
            </a:r>
            <a:r>
              <a:rPr lang="ja-JP" altLang="en-US" dirty="0"/>
              <a:t>・</a:t>
            </a:r>
            <a:r>
              <a:rPr lang="ja-JP" altLang="en-US" dirty="0" smtClean="0"/>
              <a:t>・</a:t>
            </a:r>
            <a:endParaRPr lang="en-US" altLang="ja-JP" dirty="0" smtClean="0"/>
          </a:p>
          <a:p>
            <a:pPr algn="ctr"/>
            <a:r>
              <a:rPr lang="ja-JP" altLang="en-US" dirty="0" smtClean="0"/>
              <a:t>文</a:t>
            </a:r>
            <a:r>
              <a:rPr lang="en-US" altLang="ja-JP" dirty="0" smtClean="0"/>
              <a:t>s;</a:t>
            </a:r>
            <a:endParaRPr kumimoji="1" lang="ja-JP" altLang="en-US" dirty="0"/>
          </a:p>
        </p:txBody>
      </p:sp>
      <p:sp>
        <p:nvSpPr>
          <p:cNvPr id="20" name="左矢印 19"/>
          <p:cNvSpPr/>
          <p:nvPr/>
        </p:nvSpPr>
        <p:spPr>
          <a:xfrm>
            <a:off x="3297398" y="4065188"/>
            <a:ext cx="1834441"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 name="左矢印 20"/>
          <p:cNvSpPr/>
          <p:nvPr/>
        </p:nvSpPr>
        <p:spPr>
          <a:xfrm flipH="1">
            <a:off x="1205129" y="5191108"/>
            <a:ext cx="1650867"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3" name="正方形/長方形 32"/>
          <p:cNvSpPr/>
          <p:nvPr/>
        </p:nvSpPr>
        <p:spPr>
          <a:xfrm>
            <a:off x="1065150" y="3253490"/>
            <a:ext cx="4154922" cy="74969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rgbClr val="FF0000"/>
                </a:solidFill>
                <a:effectLst>
                  <a:outerShdw blurRad="38100" dist="38100" dir="2700000" algn="tl">
                    <a:srgbClr val="000000">
                      <a:alpha val="43137"/>
                    </a:srgbClr>
                  </a:outerShdw>
                </a:effectLst>
              </a:rPr>
              <a:t>条件</a:t>
            </a:r>
            <a:r>
              <a:rPr lang="en-US" altLang="ja-JP" dirty="0">
                <a:solidFill>
                  <a:srgbClr val="FF0000"/>
                </a:solidFill>
                <a:effectLst>
                  <a:outerShdw blurRad="38100" dist="38100" dir="2700000" algn="tl">
                    <a:srgbClr val="000000">
                      <a:alpha val="43137"/>
                    </a:srgbClr>
                  </a:outerShdw>
                </a:effectLst>
              </a:rPr>
              <a:t>X</a:t>
            </a:r>
            <a:r>
              <a:rPr lang="ja-JP" altLang="en-US" dirty="0">
                <a:solidFill>
                  <a:srgbClr val="FF0000"/>
                </a:solidFill>
                <a:effectLst>
                  <a:outerShdw blurRad="38100" dist="38100" dir="2700000" algn="tl">
                    <a:srgbClr val="000000">
                      <a:alpha val="43137"/>
                    </a:srgbClr>
                  </a:outerShdw>
                </a:effectLst>
              </a:rPr>
              <a:t>が正しいなら文</a:t>
            </a:r>
            <a:r>
              <a:rPr lang="en-US" altLang="ja-JP" dirty="0">
                <a:solidFill>
                  <a:srgbClr val="FF0000"/>
                </a:solidFill>
                <a:effectLst>
                  <a:outerShdw blurRad="38100" dist="38100" dir="2700000" algn="tl">
                    <a:srgbClr val="000000">
                      <a:alpha val="43137"/>
                    </a:srgbClr>
                  </a:outerShdw>
                </a:effectLst>
              </a:rPr>
              <a:t>d</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a:p>
            <a:pPr algn="ctr"/>
            <a:r>
              <a:rPr lang="ja-JP" altLang="en-US" dirty="0">
                <a:solidFill>
                  <a:srgbClr val="FF0000"/>
                </a:solidFill>
                <a:effectLst>
                  <a:outerShdw blurRad="38100" dist="38100" dir="2700000" algn="tl">
                    <a:srgbClr val="000000">
                      <a:alpha val="43137"/>
                    </a:srgbClr>
                  </a:outerShdw>
                </a:effectLst>
              </a:rPr>
              <a:t>条件</a:t>
            </a:r>
            <a:r>
              <a:rPr lang="en-US" altLang="ja-JP" dirty="0">
                <a:solidFill>
                  <a:srgbClr val="FF0000"/>
                </a:solidFill>
                <a:effectLst>
                  <a:outerShdw blurRad="38100" dist="38100" dir="2700000" algn="tl">
                    <a:srgbClr val="000000">
                      <a:alpha val="43137"/>
                    </a:srgbClr>
                  </a:outerShdw>
                </a:effectLst>
              </a:rPr>
              <a:t>X</a:t>
            </a:r>
            <a:r>
              <a:rPr lang="ja-JP" altLang="en-US" dirty="0">
                <a:solidFill>
                  <a:srgbClr val="FF0000"/>
                </a:solidFill>
                <a:effectLst>
                  <a:outerShdw blurRad="38100" dist="38100" dir="2700000" algn="tl">
                    <a:srgbClr val="000000">
                      <a:alpha val="43137"/>
                    </a:srgbClr>
                  </a:outerShdw>
                </a:effectLst>
              </a:rPr>
              <a:t>が間違っているなら</a:t>
            </a:r>
            <a:r>
              <a:rPr lang="ja-JP" altLang="en-US" dirty="0" smtClean="0">
                <a:solidFill>
                  <a:srgbClr val="FF0000"/>
                </a:solidFill>
                <a:effectLst>
                  <a:outerShdw blurRad="38100" dist="38100" dir="2700000" algn="tl">
                    <a:srgbClr val="000000">
                      <a:alpha val="43137"/>
                    </a:srgbClr>
                  </a:outerShdw>
                </a:effectLst>
              </a:rPr>
              <a:t>文</a:t>
            </a:r>
            <a:r>
              <a:rPr lang="en-US" altLang="ja-JP" dirty="0" smtClean="0">
                <a:solidFill>
                  <a:srgbClr val="FF0000"/>
                </a:solidFill>
                <a:effectLst>
                  <a:outerShdw blurRad="38100" dist="38100" dir="2700000" algn="tl">
                    <a:srgbClr val="000000">
                      <a:alpha val="43137"/>
                    </a:srgbClr>
                  </a:outerShdw>
                </a:effectLst>
              </a:rPr>
              <a:t>t</a:t>
            </a:r>
            <a:r>
              <a:rPr lang="ja-JP" altLang="en-US" dirty="0" smtClean="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p:txBody>
      </p:sp>
      <p:sp>
        <p:nvSpPr>
          <p:cNvPr id="34" name="左カーブ矢印 33"/>
          <p:cNvSpPr/>
          <p:nvPr/>
        </p:nvSpPr>
        <p:spPr>
          <a:xfrm>
            <a:off x="5126522" y="3628340"/>
            <a:ext cx="487712" cy="683588"/>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8" name="左カーブ矢印 37"/>
          <p:cNvSpPr/>
          <p:nvPr/>
        </p:nvSpPr>
        <p:spPr>
          <a:xfrm flipH="1">
            <a:off x="666831" y="3676712"/>
            <a:ext cx="538297" cy="1761136"/>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p:cNvSpPr txBox="1"/>
          <p:nvPr/>
        </p:nvSpPr>
        <p:spPr>
          <a:xfrm>
            <a:off x="2708741" y="2637382"/>
            <a:ext cx="635110" cy="646331"/>
          </a:xfrm>
          <a:prstGeom prst="rect">
            <a:avLst/>
          </a:prstGeom>
          <a:noFill/>
        </p:spPr>
        <p:txBody>
          <a:bodyPr wrap="none" rtlCol="0">
            <a:spAutoFit/>
          </a:bodyPr>
          <a:lstStyle/>
          <a:p>
            <a:r>
              <a:rPr lang="ja-JP" altLang="en-US" dirty="0" smtClean="0"/>
              <a:t>文</a:t>
            </a:r>
            <a:r>
              <a:rPr lang="en-US" altLang="ja-JP" dirty="0" smtClean="0"/>
              <a:t>a;</a:t>
            </a:r>
          </a:p>
          <a:p>
            <a:r>
              <a:rPr kumimoji="1" lang="ja-JP" altLang="en-US" dirty="0" smtClean="0"/>
              <a:t>文</a:t>
            </a:r>
            <a:r>
              <a:rPr kumimoji="1" lang="en-US" altLang="ja-JP" dirty="0" smtClean="0"/>
              <a:t>b;</a:t>
            </a:r>
            <a:endParaRPr kumimoji="1" lang="ja-JP" altLang="en-US" dirty="0"/>
          </a:p>
        </p:txBody>
      </p:sp>
      <p:sp>
        <p:nvSpPr>
          <p:cNvPr id="40" name="テキスト ボックス 39"/>
          <p:cNvSpPr txBox="1"/>
          <p:nvPr/>
        </p:nvSpPr>
        <p:spPr>
          <a:xfrm>
            <a:off x="2747247" y="5165245"/>
            <a:ext cx="631904" cy="923330"/>
          </a:xfrm>
          <a:prstGeom prst="rect">
            <a:avLst/>
          </a:prstGeom>
          <a:noFill/>
        </p:spPr>
        <p:txBody>
          <a:bodyPr wrap="none" rtlCol="0">
            <a:spAutoFit/>
          </a:bodyPr>
          <a:lstStyle/>
          <a:p>
            <a:r>
              <a:rPr lang="ja-JP" altLang="en-US" dirty="0" smtClean="0"/>
              <a:t>文</a:t>
            </a:r>
            <a:r>
              <a:rPr lang="en-US" altLang="ja-JP" dirty="0" smtClean="0"/>
              <a:t>t;</a:t>
            </a:r>
            <a:endParaRPr lang="en-US" altLang="ja-JP" dirty="0"/>
          </a:p>
          <a:p>
            <a:r>
              <a:rPr lang="ja-JP" altLang="en-US" dirty="0" smtClean="0"/>
              <a:t>文</a:t>
            </a:r>
            <a:r>
              <a:rPr lang="en-US" altLang="ja-JP" dirty="0" smtClean="0"/>
              <a:t>u;</a:t>
            </a:r>
          </a:p>
          <a:p>
            <a:r>
              <a:rPr lang="ja-JP" altLang="en-US" dirty="0"/>
              <a:t>・・・</a:t>
            </a:r>
            <a:endParaRPr lang="en-US" altLang="ja-JP" dirty="0" smtClean="0"/>
          </a:p>
        </p:txBody>
      </p:sp>
      <p:sp>
        <p:nvSpPr>
          <p:cNvPr id="42" name="テキスト ボックス 41"/>
          <p:cNvSpPr txBox="1"/>
          <p:nvPr/>
        </p:nvSpPr>
        <p:spPr>
          <a:xfrm>
            <a:off x="5724128" y="4475831"/>
            <a:ext cx="2497800"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solidFill>
                  <a:schemeClr val="tx1"/>
                </a:solidFill>
              </a:rPr>
              <a:t>文</a:t>
            </a:r>
            <a:r>
              <a:rPr lang="en-US" altLang="ja-JP" dirty="0" smtClean="0">
                <a:solidFill>
                  <a:schemeClr val="tx1"/>
                </a:solidFill>
              </a:rPr>
              <a:t>s</a:t>
            </a:r>
            <a:r>
              <a:rPr lang="ja-JP" altLang="en-US" dirty="0" err="1" smtClean="0">
                <a:solidFill>
                  <a:schemeClr val="tx1"/>
                </a:solidFill>
              </a:rPr>
              <a:t>まで</a:t>
            </a:r>
            <a:r>
              <a:rPr lang="ja-JP" altLang="en-US" dirty="0" smtClean="0">
                <a:solidFill>
                  <a:schemeClr val="tx1"/>
                </a:solidFill>
              </a:rPr>
              <a:t>実行されたら、</a:t>
            </a:r>
            <a:endParaRPr lang="en-US" altLang="ja-JP" dirty="0" smtClean="0">
              <a:solidFill>
                <a:schemeClr val="tx1"/>
              </a:solidFill>
            </a:endParaRPr>
          </a:p>
          <a:p>
            <a:r>
              <a:rPr lang="ja-JP" altLang="en-US" dirty="0" smtClean="0">
                <a:solidFill>
                  <a:schemeClr val="tx1"/>
                </a:solidFill>
              </a:rPr>
              <a:t>再び条件</a:t>
            </a:r>
            <a:r>
              <a:rPr lang="en-US" altLang="ja-JP" dirty="0" smtClean="0">
                <a:solidFill>
                  <a:schemeClr val="tx1"/>
                </a:solidFill>
              </a:rPr>
              <a:t>X</a:t>
            </a:r>
            <a:r>
              <a:rPr lang="ja-JP" altLang="en-US" dirty="0" smtClean="0">
                <a:solidFill>
                  <a:schemeClr val="tx1"/>
                </a:solidFill>
              </a:rPr>
              <a:t>を</a:t>
            </a:r>
            <a:endParaRPr lang="en-US" altLang="ja-JP" dirty="0" smtClean="0">
              <a:solidFill>
                <a:schemeClr val="tx1"/>
              </a:solidFill>
            </a:endParaRPr>
          </a:p>
          <a:p>
            <a:r>
              <a:rPr lang="ja-JP" altLang="en-US" dirty="0" smtClean="0">
                <a:solidFill>
                  <a:schemeClr val="tx1"/>
                </a:solidFill>
              </a:rPr>
              <a:t>判定する所に</a:t>
            </a:r>
            <a:r>
              <a:rPr lang="ja-JP" altLang="en-US" dirty="0" smtClean="0">
                <a:solidFill>
                  <a:srgbClr val="FF0000"/>
                </a:solidFill>
              </a:rPr>
              <a:t>戻ります</a:t>
            </a:r>
            <a:r>
              <a:rPr lang="ja-JP" altLang="en-US" dirty="0" smtClean="0">
                <a:solidFill>
                  <a:schemeClr val="tx1"/>
                </a:solidFill>
              </a:rPr>
              <a:t>。</a:t>
            </a:r>
            <a:endParaRPr kumimoji="1" lang="en-US" altLang="ja-JP" dirty="0" smtClean="0">
              <a:solidFill>
                <a:schemeClr val="tx1"/>
              </a:solidFill>
            </a:endParaRPr>
          </a:p>
        </p:txBody>
      </p:sp>
      <p:sp>
        <p:nvSpPr>
          <p:cNvPr id="43" name="左カーブ矢印 42"/>
          <p:cNvSpPr/>
          <p:nvPr/>
        </p:nvSpPr>
        <p:spPr>
          <a:xfrm flipV="1">
            <a:off x="5154279" y="3605182"/>
            <a:ext cx="462411" cy="148805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44" name="左矢印 43"/>
          <p:cNvSpPr/>
          <p:nvPr/>
        </p:nvSpPr>
        <p:spPr>
          <a:xfrm flipH="1">
            <a:off x="3284810" y="4846498"/>
            <a:ext cx="1859615"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535861" y="2736133"/>
            <a:ext cx="3381054"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solidFill>
                  <a:srgbClr val="FF0000"/>
                </a:solidFill>
              </a:rPr>
              <a:t>ある条件</a:t>
            </a:r>
            <a:r>
              <a:rPr kumimoji="1" lang="en-US" altLang="ja-JP" dirty="0" smtClean="0">
                <a:solidFill>
                  <a:srgbClr val="FF0000"/>
                </a:solidFill>
              </a:rPr>
              <a:t>X</a:t>
            </a:r>
            <a:r>
              <a:rPr kumimoji="1" lang="ja-JP" altLang="en-US" dirty="0" smtClean="0"/>
              <a:t>を「満たしている」か、</a:t>
            </a:r>
            <a:endParaRPr kumimoji="1" lang="en-US" altLang="ja-JP" dirty="0" smtClean="0"/>
          </a:p>
          <a:p>
            <a:r>
              <a:rPr lang="ja-JP" altLang="en-US" dirty="0" smtClean="0"/>
              <a:t>「満たしていない」</a:t>
            </a:r>
            <a:r>
              <a:rPr lang="ja-JP" altLang="en-US" dirty="0" err="1" smtClean="0"/>
              <a:t>か</a:t>
            </a:r>
            <a:r>
              <a:rPr lang="ja-JP" altLang="en-US" dirty="0" smtClean="0"/>
              <a:t>で</a:t>
            </a:r>
            <a:endParaRPr lang="en-US" altLang="ja-JP" dirty="0" smtClean="0"/>
          </a:p>
          <a:p>
            <a:r>
              <a:rPr kumimoji="1" lang="ja-JP" altLang="en-US" dirty="0" smtClean="0"/>
              <a:t>ジャンプ先が変わります。</a:t>
            </a:r>
            <a:endParaRPr kumimoji="1" lang="ja-JP" altLang="en-US" dirty="0"/>
          </a:p>
        </p:txBody>
      </p:sp>
      <p:sp>
        <p:nvSpPr>
          <p:cNvPr id="46" name="テキスト ボックス 45"/>
          <p:cNvSpPr txBox="1"/>
          <p:nvPr/>
        </p:nvSpPr>
        <p:spPr>
          <a:xfrm rot="21288916">
            <a:off x="5857810" y="3699683"/>
            <a:ext cx="310854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400" dirty="0" smtClean="0"/>
              <a:t>ここまでは③条件分岐と同じですが・・・</a:t>
            </a:r>
            <a:endParaRPr kumimoji="1" lang="ja-JP" altLang="en-US" sz="1400" dirty="0"/>
          </a:p>
        </p:txBody>
      </p:sp>
    </p:spTree>
    <p:extLst>
      <p:ext uri="{BB962C8B-B14F-4D97-AF65-F5344CB8AC3E}">
        <p14:creationId xmlns:p14="http://schemas.microsoft.com/office/powerpoint/2010/main" val="247441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繰り返し</a:t>
            </a:r>
            <a:r>
              <a:rPr lang="ja-JP" altLang="en-US" dirty="0"/>
              <a:t>処理</a:t>
            </a:r>
            <a:r>
              <a:rPr kumimoji="1" lang="ja-JP" altLang="en-US" dirty="0" smtClean="0"/>
              <a:t>の例</a:t>
            </a:r>
            <a:endParaRPr kumimoji="1" lang="ja-JP" altLang="en-US" dirty="0"/>
          </a:p>
        </p:txBody>
      </p:sp>
      <p:sp>
        <p:nvSpPr>
          <p:cNvPr id="5" name="テキスト ボックス 4"/>
          <p:cNvSpPr txBox="1"/>
          <p:nvPr/>
        </p:nvSpPr>
        <p:spPr>
          <a:xfrm>
            <a:off x="467544" y="1189251"/>
            <a:ext cx="6356227"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en-US" altLang="ja-JP" sz="2400" dirty="0" smtClean="0"/>
              <a:t>1000</a:t>
            </a:r>
            <a:r>
              <a:rPr kumimoji="1" lang="ja-JP" altLang="en-US" sz="2400" dirty="0" smtClean="0"/>
              <a:t>円貯まるまで、毎日</a:t>
            </a:r>
            <a:r>
              <a:rPr kumimoji="1" lang="en-US" altLang="ja-JP" sz="2400" dirty="0" smtClean="0"/>
              <a:t>100</a:t>
            </a:r>
            <a:r>
              <a:rPr kumimoji="1" lang="ja-JP" altLang="en-US" sz="2400" dirty="0" smtClean="0"/>
              <a:t>円ずつ貯金する。</a:t>
            </a:r>
            <a:endParaRPr kumimoji="1" lang="ja-JP" altLang="en-US" sz="2400" dirty="0"/>
          </a:p>
        </p:txBody>
      </p:sp>
      <p:sp>
        <p:nvSpPr>
          <p:cNvPr id="7" name="AutoShape 3"/>
          <p:cNvSpPr>
            <a:spLocks noChangeArrowheads="1"/>
          </p:cNvSpPr>
          <p:nvPr/>
        </p:nvSpPr>
        <p:spPr bwMode="auto">
          <a:xfrm>
            <a:off x="1894382" y="3072534"/>
            <a:ext cx="4223015" cy="1417538"/>
          </a:xfrm>
          <a:prstGeom prst="flowChartDecision">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endParaRPr lang="ja-JP" altLang="en-US"/>
          </a:p>
        </p:txBody>
      </p:sp>
      <p:sp>
        <p:nvSpPr>
          <p:cNvPr id="8" name="Line 6"/>
          <p:cNvSpPr>
            <a:spLocks noChangeShapeType="1"/>
          </p:cNvSpPr>
          <p:nvPr/>
        </p:nvSpPr>
        <p:spPr bwMode="auto">
          <a:xfrm>
            <a:off x="4014727" y="4490072"/>
            <a:ext cx="14433" cy="74139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Text Box 7"/>
          <p:cNvSpPr txBox="1">
            <a:spLocks noChangeArrowheads="1"/>
          </p:cNvSpPr>
          <p:nvPr/>
        </p:nvSpPr>
        <p:spPr bwMode="auto">
          <a:xfrm>
            <a:off x="3330358" y="5345551"/>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smtClean="0"/>
              <a:t>自習する</a:t>
            </a:r>
            <a:endParaRPr lang="ja-JP" altLang="en-US" dirty="0"/>
          </a:p>
        </p:txBody>
      </p:sp>
      <p:sp>
        <p:nvSpPr>
          <p:cNvPr id="10" name="Line 8"/>
          <p:cNvSpPr>
            <a:spLocks noChangeShapeType="1"/>
          </p:cNvSpPr>
          <p:nvPr/>
        </p:nvSpPr>
        <p:spPr bwMode="auto">
          <a:xfrm>
            <a:off x="6070740" y="3791549"/>
            <a:ext cx="58642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 name="Text Box 11"/>
          <p:cNvSpPr txBox="1">
            <a:spLocks noChangeArrowheads="1"/>
          </p:cNvSpPr>
          <p:nvPr/>
        </p:nvSpPr>
        <p:spPr bwMode="auto">
          <a:xfrm>
            <a:off x="2440204" y="3134783"/>
            <a:ext cx="307007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ja-JP" altLang="en-US" sz="3600" dirty="0">
                <a:solidFill>
                  <a:srgbClr val="002060"/>
                </a:solidFill>
                <a:effectLst>
                  <a:outerShdw blurRad="38100" dist="38100" dir="2700000" algn="tl">
                    <a:srgbClr val="000000">
                      <a:alpha val="43137"/>
                    </a:srgbClr>
                  </a:outerShdw>
                </a:effectLst>
              </a:rPr>
              <a:t>条件</a:t>
            </a:r>
            <a:endParaRPr lang="en-US" altLang="ja-JP" sz="3600" dirty="0">
              <a:solidFill>
                <a:srgbClr val="002060"/>
              </a:solidFill>
              <a:effectLst>
                <a:outerShdw blurRad="38100" dist="38100" dir="2700000" algn="tl">
                  <a:srgbClr val="000000">
                    <a:alpha val="43137"/>
                  </a:srgbClr>
                </a:outerShdw>
              </a:effectLst>
            </a:endParaRPr>
          </a:p>
          <a:p>
            <a:pPr algn="ctr" eaLnBrk="1" hangingPunct="1"/>
            <a:r>
              <a:rPr lang="ja-JP" altLang="en-US" sz="2200" i="1" dirty="0" smtClean="0">
                <a:solidFill>
                  <a:srgbClr val="002060"/>
                </a:solidFill>
                <a:effectLst>
                  <a:outerShdw blurRad="38100" dist="38100" dir="2700000" algn="tl">
                    <a:srgbClr val="000000">
                      <a:alpha val="43137"/>
                    </a:srgbClr>
                  </a:outerShdw>
                </a:effectLst>
              </a:rPr>
              <a:t>「貯金額が</a:t>
            </a:r>
            <a:r>
              <a:rPr lang="en-US" altLang="ja-JP" sz="2200" i="1" dirty="0" smtClean="0">
                <a:solidFill>
                  <a:srgbClr val="002060"/>
                </a:solidFill>
                <a:effectLst>
                  <a:outerShdw blurRad="38100" dist="38100" dir="2700000" algn="tl">
                    <a:srgbClr val="000000">
                      <a:alpha val="43137"/>
                    </a:srgbClr>
                  </a:outerShdw>
                </a:effectLst>
              </a:rPr>
              <a:t>1000</a:t>
            </a:r>
            <a:r>
              <a:rPr lang="ja-JP" altLang="en-US" sz="2200" i="1" dirty="0" smtClean="0">
                <a:solidFill>
                  <a:srgbClr val="002060"/>
                </a:solidFill>
                <a:effectLst>
                  <a:outerShdw blurRad="38100" dist="38100" dir="2700000" algn="tl">
                    <a:srgbClr val="000000">
                      <a:alpha val="43137"/>
                    </a:srgbClr>
                  </a:outerShdw>
                </a:effectLst>
              </a:rPr>
              <a:t>円未満」</a:t>
            </a:r>
            <a:endParaRPr lang="ja-JP" altLang="en-US" sz="2200" i="1" dirty="0">
              <a:solidFill>
                <a:srgbClr val="002060"/>
              </a:solidFill>
              <a:effectLst>
                <a:outerShdw blurRad="38100" dist="38100" dir="2700000" algn="tl">
                  <a:srgbClr val="000000">
                    <a:alpha val="43137"/>
                  </a:srgbClr>
                </a:outerShdw>
              </a:effectLst>
            </a:endParaRPr>
          </a:p>
        </p:txBody>
      </p:sp>
      <p:sp>
        <p:nvSpPr>
          <p:cNvPr id="14" name="Text Box 14"/>
          <p:cNvSpPr txBox="1">
            <a:spLocks noChangeArrowheads="1"/>
          </p:cNvSpPr>
          <p:nvPr/>
        </p:nvSpPr>
        <p:spPr bwMode="auto">
          <a:xfrm>
            <a:off x="110161" y="5231462"/>
            <a:ext cx="2897552" cy="120032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solidFill>
                  <a:schemeClr val="bg1"/>
                </a:solidFill>
              </a:rPr>
              <a:t>「実際の値」が「</a:t>
            </a:r>
            <a:r>
              <a:rPr lang="ja-JP" altLang="en-US" sz="1800" dirty="0">
                <a:solidFill>
                  <a:schemeClr val="bg1"/>
                </a:solidFill>
              </a:rPr>
              <a:t>条件</a:t>
            </a:r>
            <a:r>
              <a:rPr lang="ja-JP" altLang="en-US" sz="1800" dirty="0" smtClean="0">
                <a:solidFill>
                  <a:schemeClr val="bg1"/>
                </a:solidFill>
              </a:rPr>
              <a:t>」に対して「</a:t>
            </a:r>
            <a:r>
              <a:rPr lang="ja-JP" altLang="en-US" sz="1800" dirty="0">
                <a:solidFill>
                  <a:schemeClr val="bg1"/>
                </a:solidFill>
              </a:rPr>
              <a:t>真</a:t>
            </a:r>
            <a:r>
              <a:rPr lang="en-US" altLang="ja-JP" sz="1800" dirty="0">
                <a:solidFill>
                  <a:schemeClr val="bg1"/>
                </a:solidFill>
              </a:rPr>
              <a:t>(True)</a:t>
            </a:r>
            <a:r>
              <a:rPr lang="ja-JP" altLang="en-US" sz="1800" dirty="0" smtClean="0">
                <a:solidFill>
                  <a:schemeClr val="bg1"/>
                </a:solidFill>
              </a:rPr>
              <a:t>」なら、特定の処理を実行し、その後、</a:t>
            </a:r>
            <a:r>
              <a:rPr lang="ja-JP" altLang="en-US" sz="1800" dirty="0" smtClean="0">
                <a:solidFill>
                  <a:srgbClr val="FFFF00"/>
                </a:solidFill>
              </a:rPr>
              <a:t>再び条件判定に戻ります。</a:t>
            </a:r>
            <a:endParaRPr lang="ja-JP" altLang="en-US" sz="1800" dirty="0">
              <a:solidFill>
                <a:srgbClr val="FFFF00"/>
              </a:solidFill>
            </a:endParaRPr>
          </a:p>
        </p:txBody>
      </p:sp>
      <p:sp>
        <p:nvSpPr>
          <p:cNvPr id="15" name="Line 16"/>
          <p:cNvSpPr>
            <a:spLocks noChangeShapeType="1"/>
          </p:cNvSpPr>
          <p:nvPr/>
        </p:nvSpPr>
        <p:spPr bwMode="auto">
          <a:xfrm flipH="1">
            <a:off x="4029161" y="2915370"/>
            <a:ext cx="456596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 name="Line 17"/>
          <p:cNvSpPr>
            <a:spLocks noChangeShapeType="1"/>
          </p:cNvSpPr>
          <p:nvPr/>
        </p:nvSpPr>
        <p:spPr bwMode="auto">
          <a:xfrm>
            <a:off x="4026231" y="5816592"/>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21"/>
          <p:cNvSpPr>
            <a:spLocks noChangeShapeType="1"/>
          </p:cNvSpPr>
          <p:nvPr/>
        </p:nvSpPr>
        <p:spPr bwMode="auto">
          <a:xfrm flipH="1">
            <a:off x="4011752" y="2735983"/>
            <a:ext cx="0" cy="3587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22" name="フローチャート: データ 21"/>
          <p:cNvSpPr/>
          <p:nvPr/>
        </p:nvSpPr>
        <p:spPr>
          <a:xfrm>
            <a:off x="2843796" y="2344027"/>
            <a:ext cx="2697537" cy="432048"/>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最初の貯金額</a:t>
            </a:r>
            <a:endParaRPr kumimoji="1" lang="ja-JP" altLang="en-US" dirty="0"/>
          </a:p>
        </p:txBody>
      </p:sp>
      <p:sp>
        <p:nvSpPr>
          <p:cNvPr id="23" name="フローチャート : 代替処理 22"/>
          <p:cNvSpPr/>
          <p:nvPr/>
        </p:nvSpPr>
        <p:spPr>
          <a:xfrm>
            <a:off x="3448003" y="1745190"/>
            <a:ext cx="1133450" cy="33042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24" name="フローチャート : 書類 23"/>
          <p:cNvSpPr/>
          <p:nvPr/>
        </p:nvSpPr>
        <p:spPr>
          <a:xfrm>
            <a:off x="3036202" y="5210911"/>
            <a:ext cx="2214165" cy="605681"/>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1000</a:t>
            </a:r>
            <a:r>
              <a:rPr lang="ja-JP" altLang="en-US" dirty="0" smtClean="0"/>
              <a:t>円貯まった！</a:t>
            </a:r>
            <a:endParaRPr kumimoji="1" lang="ja-JP" altLang="en-US" dirty="0"/>
          </a:p>
        </p:txBody>
      </p:sp>
      <p:sp>
        <p:nvSpPr>
          <p:cNvPr id="25" name="フローチャート : 書類 24"/>
          <p:cNvSpPr/>
          <p:nvPr/>
        </p:nvSpPr>
        <p:spPr>
          <a:xfrm>
            <a:off x="6657169" y="3696571"/>
            <a:ext cx="1675440" cy="90440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今日は</a:t>
            </a:r>
            <a:r>
              <a:rPr kumimoji="1" lang="en-US" altLang="ja-JP" dirty="0" smtClean="0"/>
              <a:t>100</a:t>
            </a:r>
            <a:r>
              <a:rPr kumimoji="1" lang="ja-JP" altLang="en-US" dirty="0" smtClean="0"/>
              <a:t>円貯金します。</a:t>
            </a:r>
            <a:endParaRPr kumimoji="1" lang="ja-JP" altLang="en-US" dirty="0"/>
          </a:p>
        </p:txBody>
      </p:sp>
      <p:sp>
        <p:nvSpPr>
          <p:cNvPr id="27" name="フローチャート : 代替処理 26"/>
          <p:cNvSpPr/>
          <p:nvPr/>
        </p:nvSpPr>
        <p:spPr>
          <a:xfrm>
            <a:off x="3450800" y="6101609"/>
            <a:ext cx="1133450" cy="33042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終了</a:t>
            </a:r>
            <a:endParaRPr kumimoji="1" lang="ja-JP" altLang="en-US" dirty="0"/>
          </a:p>
        </p:txBody>
      </p:sp>
      <p:sp>
        <p:nvSpPr>
          <p:cNvPr id="29" name="Line 21"/>
          <p:cNvSpPr>
            <a:spLocks noChangeShapeType="1"/>
          </p:cNvSpPr>
          <p:nvPr/>
        </p:nvSpPr>
        <p:spPr bwMode="auto">
          <a:xfrm>
            <a:off x="4011752" y="2075613"/>
            <a:ext cx="8706" cy="28720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30" name="左矢印 29"/>
          <p:cNvSpPr/>
          <p:nvPr/>
        </p:nvSpPr>
        <p:spPr>
          <a:xfrm rot="7289725">
            <a:off x="1807804" y="4638456"/>
            <a:ext cx="1125000" cy="148935"/>
          </a:xfrm>
          <a:prstGeom prst="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cxnSp>
        <p:nvCxnSpPr>
          <p:cNvPr id="4" name="直線コネクタ 3"/>
          <p:cNvCxnSpPr/>
          <p:nvPr/>
        </p:nvCxnSpPr>
        <p:spPr>
          <a:xfrm flipH="1">
            <a:off x="8587969" y="2920469"/>
            <a:ext cx="7162" cy="3013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823771" y="4927530"/>
            <a:ext cx="1302996" cy="722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貯金額</a:t>
            </a:r>
            <a:r>
              <a:rPr kumimoji="1" lang="en-US" altLang="ja-JP" dirty="0" smtClean="0"/>
              <a:t>+100</a:t>
            </a:r>
            <a:endParaRPr kumimoji="1" lang="ja-JP" altLang="en-US" dirty="0"/>
          </a:p>
        </p:txBody>
      </p:sp>
      <p:sp>
        <p:nvSpPr>
          <p:cNvPr id="31" name="Line 17"/>
          <p:cNvSpPr>
            <a:spLocks noChangeShapeType="1"/>
          </p:cNvSpPr>
          <p:nvPr/>
        </p:nvSpPr>
        <p:spPr bwMode="auto">
          <a:xfrm>
            <a:off x="7494889" y="4560216"/>
            <a:ext cx="0" cy="3673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2" name="直線コネクタ 31"/>
          <p:cNvCxnSpPr/>
          <p:nvPr/>
        </p:nvCxnSpPr>
        <p:spPr>
          <a:xfrm>
            <a:off x="7494889" y="5665459"/>
            <a:ext cx="0" cy="2832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7493955" y="5934180"/>
            <a:ext cx="11011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 Box 14"/>
          <p:cNvSpPr txBox="1">
            <a:spLocks noChangeArrowheads="1"/>
          </p:cNvSpPr>
          <p:nvPr/>
        </p:nvSpPr>
        <p:spPr bwMode="auto">
          <a:xfrm>
            <a:off x="1482936" y="2468532"/>
            <a:ext cx="757359" cy="64633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ja-JP" altLang="en-US" sz="1800" dirty="0" smtClean="0">
                <a:solidFill>
                  <a:schemeClr val="bg1"/>
                </a:solidFill>
              </a:rPr>
              <a:t>実際の値</a:t>
            </a:r>
            <a:endParaRPr lang="ja-JP" altLang="en-US" sz="1800" dirty="0">
              <a:solidFill>
                <a:schemeClr val="bg1"/>
              </a:solidFill>
            </a:endParaRPr>
          </a:p>
        </p:txBody>
      </p:sp>
      <p:sp>
        <p:nvSpPr>
          <p:cNvPr id="34" name="左矢印 33"/>
          <p:cNvSpPr/>
          <p:nvPr/>
        </p:nvSpPr>
        <p:spPr>
          <a:xfrm rot="9569663">
            <a:off x="2295856" y="2551896"/>
            <a:ext cx="560216" cy="215041"/>
          </a:xfrm>
          <a:prstGeom prst="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42" name="正方形/長方形 22"/>
          <p:cNvSpPr>
            <a:spLocks noChangeArrowheads="1"/>
          </p:cNvSpPr>
          <p:nvPr/>
        </p:nvSpPr>
        <p:spPr bwMode="auto">
          <a:xfrm>
            <a:off x="4096449" y="4841858"/>
            <a:ext cx="21316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600" b="1" dirty="0" smtClean="0"/>
              <a:t>条件を満たさない場合</a:t>
            </a:r>
            <a:endParaRPr lang="ja-JP" altLang="en-US" sz="1600" b="1" dirty="0"/>
          </a:p>
        </p:txBody>
      </p:sp>
      <p:sp>
        <p:nvSpPr>
          <p:cNvPr id="43" name="正方形/長方形 42"/>
          <p:cNvSpPr/>
          <p:nvPr/>
        </p:nvSpPr>
        <p:spPr>
          <a:xfrm>
            <a:off x="3261940" y="4547242"/>
            <a:ext cx="1366080" cy="369332"/>
          </a:xfrm>
          <a:prstGeom prst="rect">
            <a:avLst/>
          </a:prstGeom>
        </p:spPr>
        <p:txBody>
          <a:bodyPr wrap="none">
            <a:spAutoFit/>
          </a:bodyPr>
          <a:lstStyle/>
          <a:p>
            <a:r>
              <a:rPr lang="ja-JP" altLang="en-US" b="1" dirty="0"/>
              <a:t>「偽</a:t>
            </a:r>
            <a:r>
              <a:rPr lang="en-US" altLang="ja-JP" b="1" dirty="0"/>
              <a:t>(False)</a:t>
            </a:r>
            <a:r>
              <a:rPr lang="ja-JP" altLang="en-US" b="1" dirty="0"/>
              <a:t>」</a:t>
            </a:r>
            <a:endParaRPr lang="ja-JP" altLang="en-US" dirty="0"/>
          </a:p>
        </p:txBody>
      </p:sp>
      <p:sp>
        <p:nvSpPr>
          <p:cNvPr id="44" name="正方形/長方形 22"/>
          <p:cNvSpPr>
            <a:spLocks noChangeArrowheads="1"/>
          </p:cNvSpPr>
          <p:nvPr/>
        </p:nvSpPr>
        <p:spPr bwMode="auto">
          <a:xfrm>
            <a:off x="5383782" y="3899707"/>
            <a:ext cx="14881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ja-JP" altLang="en-US" sz="1600" b="1" dirty="0" smtClean="0"/>
              <a:t>条件を満たす</a:t>
            </a:r>
            <a:endParaRPr lang="en-US" altLang="ja-JP" sz="1600" b="1" dirty="0" smtClean="0"/>
          </a:p>
          <a:p>
            <a:pPr algn="ctr" eaLnBrk="1" hangingPunct="1"/>
            <a:r>
              <a:rPr lang="ja-JP" altLang="en-US" sz="1600" b="1" dirty="0" smtClean="0"/>
              <a:t>場合</a:t>
            </a:r>
            <a:endParaRPr lang="ja-JP" altLang="en-US" sz="1600" b="1" dirty="0"/>
          </a:p>
        </p:txBody>
      </p:sp>
      <p:sp>
        <p:nvSpPr>
          <p:cNvPr id="45" name="正方形/長方形 44"/>
          <p:cNvSpPr/>
          <p:nvPr/>
        </p:nvSpPr>
        <p:spPr>
          <a:xfrm>
            <a:off x="5634341" y="3356795"/>
            <a:ext cx="1313180" cy="369332"/>
          </a:xfrm>
          <a:prstGeom prst="rect">
            <a:avLst/>
          </a:prstGeom>
        </p:spPr>
        <p:txBody>
          <a:bodyPr wrap="none">
            <a:spAutoFit/>
          </a:bodyPr>
          <a:lstStyle/>
          <a:p>
            <a:r>
              <a:rPr lang="ja-JP" altLang="en-US" b="1" dirty="0" smtClean="0"/>
              <a:t>「真</a:t>
            </a:r>
            <a:r>
              <a:rPr lang="en-US" altLang="ja-JP" b="1" dirty="0" smtClean="0"/>
              <a:t>(True</a:t>
            </a:r>
            <a:r>
              <a:rPr lang="en-US" altLang="ja-JP" b="1" dirty="0"/>
              <a:t>)</a:t>
            </a:r>
            <a:r>
              <a:rPr lang="ja-JP" altLang="en-US" b="1" dirty="0"/>
              <a:t>」</a:t>
            </a:r>
            <a:endParaRPr lang="ja-JP" altLang="en-US" dirty="0"/>
          </a:p>
        </p:txBody>
      </p:sp>
    </p:spTree>
    <p:extLst>
      <p:ext uri="{BB962C8B-B14F-4D97-AF65-F5344CB8AC3E}">
        <p14:creationId xmlns:p14="http://schemas.microsoft.com/office/powerpoint/2010/main" val="396411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正方形/長方形 13"/>
          <p:cNvSpPr/>
          <p:nvPr/>
        </p:nvSpPr>
        <p:spPr>
          <a:xfrm>
            <a:off x="2273632" y="5646004"/>
            <a:ext cx="150750" cy="9980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kumimoji="1" lang="en-US" altLang="ja-JP" dirty="0" smtClean="0"/>
              <a:t>while</a:t>
            </a:r>
            <a:r>
              <a:rPr kumimoji="1" lang="ja-JP" altLang="en-US" dirty="0" smtClean="0"/>
              <a:t>文</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578" y="5048613"/>
            <a:ext cx="33718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251520" y="1860352"/>
            <a:ext cx="5412059"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a:latin typeface="+mn-ea"/>
              </a:rPr>
              <a:t>import java.io.*;</a:t>
            </a:r>
          </a:p>
          <a:p>
            <a:r>
              <a:rPr lang="en-US" altLang="ja-JP" sz="1600" dirty="0">
                <a:latin typeface="+mn-ea"/>
              </a:rPr>
              <a:t>public class </a:t>
            </a:r>
            <a:r>
              <a:rPr lang="en-US" altLang="ja-JP" sz="1600" dirty="0" smtClean="0">
                <a:latin typeface="+mn-ea"/>
              </a:rPr>
              <a:t>whileSample01 </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throws </a:t>
            </a:r>
            <a:r>
              <a:rPr lang="en-US" altLang="ja-JP" sz="1600" dirty="0" err="1">
                <a:latin typeface="+mn-ea"/>
              </a:rPr>
              <a:t>IOException</a:t>
            </a:r>
            <a:r>
              <a:rPr lang="en-US" altLang="ja-JP" sz="1600" dirty="0">
                <a:latin typeface="+mn-ea"/>
              </a:rPr>
              <a:t> {</a:t>
            </a:r>
          </a:p>
          <a:p>
            <a:r>
              <a:rPr lang="ja-JP" altLang="en-US" sz="1600" dirty="0" smtClean="0">
                <a:latin typeface="+mn-ea"/>
              </a:rPr>
              <a:t>　　　　</a:t>
            </a:r>
            <a:r>
              <a:rPr lang="en-US" altLang="ja-JP" sz="1600" dirty="0" err="1" smtClean="0">
                <a:latin typeface="+mn-ea"/>
              </a:rPr>
              <a:t>BufferedReader</a:t>
            </a:r>
            <a:r>
              <a:rPr lang="en-US" altLang="ja-JP" sz="1600" dirty="0" smtClean="0">
                <a:latin typeface="+mn-ea"/>
              </a:rPr>
              <a:t> </a:t>
            </a:r>
            <a:r>
              <a:rPr lang="en-US" altLang="ja-JP" sz="1600" dirty="0" err="1">
                <a:latin typeface="+mn-ea"/>
              </a:rPr>
              <a:t>br</a:t>
            </a:r>
            <a:r>
              <a:rPr lang="en-US" altLang="ja-JP" sz="1600" dirty="0">
                <a:latin typeface="+mn-ea"/>
              </a:rPr>
              <a:t> = new </a:t>
            </a:r>
            <a:r>
              <a:rPr lang="en-US" altLang="ja-JP" sz="1600" dirty="0" err="1">
                <a:latin typeface="+mn-ea"/>
              </a:rPr>
              <a:t>BufferedReader</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          new </a:t>
            </a:r>
            <a:r>
              <a:rPr lang="en-US" altLang="ja-JP" sz="1600" dirty="0" err="1">
                <a:latin typeface="+mn-ea"/>
              </a:rPr>
              <a:t>InputStreamReader</a:t>
            </a:r>
            <a:r>
              <a:rPr lang="en-US" altLang="ja-JP" sz="1600" dirty="0">
                <a:latin typeface="+mn-ea"/>
              </a:rPr>
              <a:t>(System.in));</a:t>
            </a: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貯金</a:t>
            </a:r>
            <a:r>
              <a:rPr lang="ja-JP" altLang="en-US" sz="1600" dirty="0">
                <a:solidFill>
                  <a:srgbClr val="00B050"/>
                </a:solidFill>
                <a:latin typeface="+mn-ea"/>
              </a:rPr>
              <a:t>額</a:t>
            </a:r>
            <a:r>
              <a:rPr lang="ja-JP" altLang="en-US" sz="1600" dirty="0" smtClean="0">
                <a:solidFill>
                  <a:srgbClr val="00B050"/>
                </a:solidFill>
                <a:latin typeface="+mn-ea"/>
              </a:rPr>
              <a:t>は</a:t>
            </a:r>
            <a:r>
              <a:rPr lang="ja-JP" altLang="en-US" sz="1600" dirty="0">
                <a:solidFill>
                  <a:srgbClr val="00B050"/>
                </a:solidFill>
                <a:latin typeface="+mn-ea"/>
              </a:rPr>
              <a:t>？</a:t>
            </a:r>
            <a:r>
              <a:rPr lang="en-US" altLang="ja-JP" sz="1600" dirty="0">
                <a:latin typeface="+mn-ea"/>
              </a:rPr>
              <a:t>");</a:t>
            </a: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money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smtClean="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b="1" dirty="0" smtClean="0">
                <a:solidFill>
                  <a:srgbClr val="FF0000"/>
                </a:solidFill>
                <a:latin typeface="+mn-ea"/>
              </a:rPr>
              <a:t>while(</a:t>
            </a:r>
            <a:r>
              <a:rPr lang="ja-JP" altLang="en-US" sz="1600" b="1" dirty="0">
                <a:solidFill>
                  <a:srgbClr val="FF0000"/>
                </a:solidFill>
                <a:latin typeface="+mn-ea"/>
              </a:rPr>
              <a:t> </a:t>
            </a:r>
            <a:r>
              <a:rPr lang="en-US" altLang="ja-JP" sz="1600" b="1" dirty="0" smtClean="0">
                <a:solidFill>
                  <a:srgbClr val="FF0000"/>
                </a:solidFill>
                <a:latin typeface="+mn-ea"/>
              </a:rPr>
              <a:t>money </a:t>
            </a:r>
            <a:r>
              <a:rPr lang="en-US" altLang="ja-JP" sz="1600" b="1" dirty="0">
                <a:solidFill>
                  <a:srgbClr val="FF0000"/>
                </a:solidFill>
                <a:latin typeface="+mn-ea"/>
              </a:rPr>
              <a:t>&lt; </a:t>
            </a:r>
            <a:r>
              <a:rPr lang="en-US" altLang="ja-JP" sz="1600" b="1" dirty="0" smtClean="0">
                <a:solidFill>
                  <a:srgbClr val="FF0000"/>
                </a:solidFill>
                <a:latin typeface="+mn-ea"/>
              </a:rPr>
              <a:t>1000 ){</a:t>
            </a:r>
            <a:endParaRPr lang="en-US" altLang="ja-JP" sz="1600" b="1"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a:solidFill>
                  <a:srgbClr val="00B050"/>
                </a:solidFill>
                <a:latin typeface="+mn-ea"/>
              </a:rPr>
              <a:t>今日は</a:t>
            </a:r>
            <a:r>
              <a:rPr lang="en-US" altLang="ja-JP" sz="1600" dirty="0">
                <a:solidFill>
                  <a:srgbClr val="00B050"/>
                </a:solidFill>
                <a:latin typeface="+mn-ea"/>
              </a:rPr>
              <a:t>100</a:t>
            </a:r>
            <a:r>
              <a:rPr lang="ja-JP" altLang="en-US" sz="1600" dirty="0">
                <a:solidFill>
                  <a:srgbClr val="00B050"/>
                </a:solidFill>
                <a:latin typeface="+mn-ea"/>
              </a:rPr>
              <a:t>円貯金します。</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money = money + 100</a:t>
            </a:r>
            <a:r>
              <a:rPr lang="en-US" altLang="ja-JP" sz="1600" dirty="0">
                <a:latin typeface="+mn-ea"/>
              </a:rPr>
              <a:t>;</a:t>
            </a:r>
          </a:p>
          <a:p>
            <a:r>
              <a:rPr lang="ja-JP" altLang="en-US" sz="1600" dirty="0">
                <a:solidFill>
                  <a:srgbClr val="FF0000"/>
                </a:solidFill>
                <a:latin typeface="+mn-ea"/>
              </a:rPr>
              <a:t>　</a:t>
            </a:r>
            <a:r>
              <a:rPr lang="ja-JP" altLang="en-US" sz="1600" dirty="0" smtClean="0">
                <a:solidFill>
                  <a:srgbClr val="FF0000"/>
                </a:solidFill>
                <a:latin typeface="+mn-ea"/>
              </a:rPr>
              <a:t>　　　</a:t>
            </a:r>
            <a:r>
              <a:rPr lang="en-US" altLang="ja-JP" sz="1600" b="1" dirty="0" smtClean="0">
                <a:solidFill>
                  <a:srgbClr val="FF0000"/>
                </a:solidFill>
                <a:latin typeface="+mn-ea"/>
              </a:rPr>
              <a:t>}</a:t>
            </a:r>
            <a:endParaRPr lang="en-US" altLang="ja-JP" sz="1600" b="1" dirty="0">
              <a:solidFill>
                <a:srgbClr val="FF0000"/>
              </a:solidFill>
              <a:latin typeface="+mn-ea"/>
            </a:endParaRPr>
          </a:p>
          <a:p>
            <a:r>
              <a:rPr lang="ja-JP" altLang="en-US" sz="1600" dirty="0">
                <a:latin typeface="+mn-ea"/>
              </a:rPr>
              <a:t>　</a:t>
            </a:r>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en-US" altLang="ja-JP" sz="1600" dirty="0">
                <a:solidFill>
                  <a:srgbClr val="00B050"/>
                </a:solidFill>
                <a:latin typeface="+mn-ea"/>
              </a:rPr>
              <a:t>1000</a:t>
            </a:r>
            <a:r>
              <a:rPr lang="ja-JP" altLang="en-US" sz="1600" dirty="0">
                <a:solidFill>
                  <a:srgbClr val="00B050"/>
                </a:solidFill>
                <a:latin typeface="+mn-ea"/>
              </a:rPr>
              <a:t>円貯まった！</a:t>
            </a:r>
            <a:r>
              <a:rPr lang="en-US" altLang="ja-JP" sz="1600" dirty="0">
                <a:latin typeface="+mn-ea"/>
              </a:rPr>
              <a:t>");</a:t>
            </a:r>
          </a:p>
          <a:p>
            <a:r>
              <a:rPr lang="ja-JP" altLang="en-US" sz="1600" dirty="0" smtClean="0">
                <a:latin typeface="+mn-ea"/>
              </a:rPr>
              <a:t>　　</a:t>
            </a:r>
            <a:r>
              <a:rPr lang="en-US" altLang="ja-JP" sz="1600" dirty="0" smtClean="0">
                <a:latin typeface="+mn-ea"/>
              </a:rPr>
              <a:t>}</a:t>
            </a:r>
          </a:p>
          <a:p>
            <a:r>
              <a:rPr lang="en-US" altLang="ja-JP" sz="1600" dirty="0" smtClean="0">
                <a:latin typeface="+mn-ea"/>
              </a:rPr>
              <a:t>}</a:t>
            </a:r>
            <a:endParaRPr kumimoji="1" lang="ja-JP" altLang="en-US" sz="1600" dirty="0">
              <a:latin typeface="+mn-ea"/>
            </a:endParaRPr>
          </a:p>
        </p:txBody>
      </p:sp>
      <p:sp>
        <p:nvSpPr>
          <p:cNvPr id="6" name="テキスト ボックス 5"/>
          <p:cNvSpPr txBox="1"/>
          <p:nvPr/>
        </p:nvSpPr>
        <p:spPr>
          <a:xfrm>
            <a:off x="4788024" y="3718977"/>
            <a:ext cx="3049233"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1600" dirty="0" smtClean="0"/>
              <a:t>条件は「</a:t>
            </a:r>
            <a:r>
              <a:rPr lang="en-US" altLang="ja-JP" sz="1600" dirty="0" smtClean="0"/>
              <a:t>(</a:t>
            </a:r>
            <a:r>
              <a:rPr lang="ja-JP" altLang="en-US" sz="1600" dirty="0" smtClean="0"/>
              <a:t>」～「</a:t>
            </a:r>
            <a:r>
              <a:rPr lang="en-US" altLang="ja-JP" sz="1600" dirty="0" smtClean="0"/>
              <a:t>)</a:t>
            </a:r>
            <a:r>
              <a:rPr lang="ja-JP" altLang="en-US" sz="1600" dirty="0" smtClean="0"/>
              <a:t>」の中に書きます。</a:t>
            </a:r>
            <a:endParaRPr kumimoji="1" lang="ja-JP" altLang="en-US" sz="1600" dirty="0"/>
          </a:p>
        </p:txBody>
      </p:sp>
      <p:sp>
        <p:nvSpPr>
          <p:cNvPr id="7" name="テキスト ボックス 6"/>
          <p:cNvSpPr txBox="1"/>
          <p:nvPr/>
        </p:nvSpPr>
        <p:spPr>
          <a:xfrm>
            <a:off x="5693319" y="4198252"/>
            <a:ext cx="1656184"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条件が真になる場合、繰り返す処理を書きます。</a:t>
            </a:r>
            <a:endParaRPr lang="en-US" altLang="ja-JP" sz="1600" dirty="0" smtClean="0"/>
          </a:p>
        </p:txBody>
      </p:sp>
      <p:sp>
        <p:nvSpPr>
          <p:cNvPr id="9" name="正方形/長方形 8"/>
          <p:cNvSpPr/>
          <p:nvPr/>
        </p:nvSpPr>
        <p:spPr>
          <a:xfrm>
            <a:off x="7236296" y="4394991"/>
            <a:ext cx="1799132"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sz="1600" dirty="0" smtClean="0"/>
              <a:t>「</a:t>
            </a:r>
            <a:r>
              <a:rPr lang="ja-JP" altLang="en-US" sz="1600" dirty="0"/>
              <a:t>｛」～「｝</a:t>
            </a:r>
            <a:r>
              <a:rPr lang="ja-JP" altLang="en-US" sz="1600" dirty="0" smtClean="0"/>
              <a:t>」の中に、</a:t>
            </a:r>
            <a:endParaRPr lang="en-US" altLang="ja-JP" sz="1600" dirty="0" smtClean="0"/>
          </a:p>
          <a:p>
            <a:r>
              <a:rPr lang="ja-JP" altLang="en-US" sz="1600" dirty="0" smtClean="0"/>
              <a:t>実行する１～複数の文を書きます。</a:t>
            </a:r>
            <a:endParaRPr lang="ja-JP" altLang="en-US" sz="1600" dirty="0"/>
          </a:p>
        </p:txBody>
      </p:sp>
      <p:sp>
        <p:nvSpPr>
          <p:cNvPr id="10" name="左矢印 9"/>
          <p:cNvSpPr/>
          <p:nvPr/>
        </p:nvSpPr>
        <p:spPr>
          <a:xfrm>
            <a:off x="3131840" y="3888254"/>
            <a:ext cx="1656184" cy="184233"/>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左矢印 10"/>
          <p:cNvSpPr/>
          <p:nvPr/>
        </p:nvSpPr>
        <p:spPr>
          <a:xfrm>
            <a:off x="5542255" y="4156756"/>
            <a:ext cx="180020" cy="24051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左矢印 16"/>
          <p:cNvSpPr/>
          <p:nvPr/>
        </p:nvSpPr>
        <p:spPr>
          <a:xfrm rot="5400000">
            <a:off x="1515954" y="5080911"/>
            <a:ext cx="1255763" cy="184233"/>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テキスト ボックス 15"/>
          <p:cNvSpPr txBox="1"/>
          <p:nvPr/>
        </p:nvSpPr>
        <p:spPr>
          <a:xfrm>
            <a:off x="1223628" y="5410164"/>
            <a:ext cx="38164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変数</a:t>
            </a:r>
            <a:r>
              <a:rPr lang="en-US" altLang="ja-JP" sz="1600" dirty="0" smtClean="0"/>
              <a:t>money</a:t>
            </a:r>
            <a:r>
              <a:rPr lang="ja-JP" altLang="en-US" sz="1600" dirty="0" smtClean="0"/>
              <a:t>の値は、繰り返し処理を１回実行するたびに、</a:t>
            </a:r>
            <a:r>
              <a:rPr lang="en-US" altLang="ja-JP" sz="1600" dirty="0" smtClean="0"/>
              <a:t>100</a:t>
            </a:r>
            <a:r>
              <a:rPr lang="ja-JP" altLang="en-US" sz="1600" dirty="0" err="1" smtClean="0"/>
              <a:t>ずつ</a:t>
            </a:r>
            <a:r>
              <a:rPr lang="ja-JP" altLang="en-US" sz="1600" dirty="0" smtClean="0"/>
              <a:t>増えていきます。</a:t>
            </a:r>
            <a:endParaRPr lang="en-US" altLang="ja-JP" sz="1600" dirty="0" smtClean="0"/>
          </a:p>
        </p:txBody>
      </p:sp>
      <p:sp>
        <p:nvSpPr>
          <p:cNvPr id="18" name="コンテンツ プレースホルダー 1"/>
          <p:cNvSpPr>
            <a:spLocks noGrp="1"/>
          </p:cNvSpPr>
          <p:nvPr>
            <p:ph idx="1"/>
          </p:nvPr>
        </p:nvSpPr>
        <p:spPr>
          <a:xfrm>
            <a:off x="457200" y="1412776"/>
            <a:ext cx="8435280" cy="379023"/>
          </a:xfrm>
        </p:spPr>
        <p:txBody>
          <a:bodyPr>
            <a:noAutofit/>
          </a:bodyPr>
          <a:lstStyle/>
          <a:p>
            <a:r>
              <a:rPr kumimoji="1" lang="en-US" altLang="ja-JP" sz="2200" dirty="0" smtClean="0"/>
              <a:t>while</a:t>
            </a:r>
            <a:r>
              <a:rPr kumimoji="1" lang="ja-JP" altLang="en-US" sz="2200" dirty="0" smtClean="0"/>
              <a:t>文は、繰り返し処理の基本となる構文です。</a:t>
            </a:r>
            <a:endParaRPr kumimoji="1" lang="ja-JP" altLang="en-US" sz="2200" dirty="0"/>
          </a:p>
        </p:txBody>
      </p:sp>
      <p:sp>
        <p:nvSpPr>
          <p:cNvPr id="15" name="正方形/長方形 14"/>
          <p:cNvSpPr/>
          <p:nvPr/>
        </p:nvSpPr>
        <p:spPr>
          <a:xfrm>
            <a:off x="2998218" y="6381328"/>
            <a:ext cx="974918" cy="2000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テキスト ボックス 1"/>
          <p:cNvSpPr txBox="1"/>
          <p:nvPr/>
        </p:nvSpPr>
        <p:spPr>
          <a:xfrm>
            <a:off x="1264881" y="6188969"/>
            <a:ext cx="1904689"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600" dirty="0" smtClean="0"/>
              <a:t>「</a:t>
            </a:r>
            <a:r>
              <a:rPr kumimoji="1" lang="en-US" altLang="ja-JP" sz="1600" dirty="0" smtClean="0"/>
              <a:t>money += 100</a:t>
            </a:r>
            <a:r>
              <a:rPr kumimoji="1" lang="ja-JP" altLang="en-US" sz="1600" dirty="0" smtClean="0"/>
              <a:t>」</a:t>
            </a:r>
            <a:endParaRPr kumimoji="1" lang="en-US" altLang="ja-JP" sz="1600" dirty="0" smtClean="0"/>
          </a:p>
          <a:p>
            <a:r>
              <a:rPr lang="ja-JP" altLang="en-US" sz="1600" dirty="0" smtClean="0"/>
              <a:t>とも書けます。</a:t>
            </a:r>
            <a:endParaRPr kumimoji="1" lang="ja-JP" altLang="en-US" sz="1600" dirty="0"/>
          </a:p>
        </p:txBody>
      </p:sp>
      <p:sp>
        <p:nvSpPr>
          <p:cNvPr id="19" name="テキスト ボックス 18"/>
          <p:cNvSpPr txBox="1"/>
          <p:nvPr/>
        </p:nvSpPr>
        <p:spPr>
          <a:xfrm>
            <a:off x="3406337" y="6175264"/>
            <a:ext cx="2050561"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ja-JP" altLang="en-US" sz="1600" dirty="0"/>
              <a:t>「</a:t>
            </a:r>
            <a:r>
              <a:rPr lang="en-US" altLang="ja-JP" sz="1600" dirty="0" smtClean="0"/>
              <a:t>+=</a:t>
            </a:r>
            <a:r>
              <a:rPr lang="ja-JP" altLang="en-US" sz="1600" dirty="0" smtClean="0"/>
              <a:t>」：代入演算子の</a:t>
            </a:r>
            <a:endParaRPr lang="en-US" altLang="ja-JP" sz="1600" dirty="0" smtClean="0"/>
          </a:p>
          <a:p>
            <a:r>
              <a:rPr lang="ja-JP" altLang="en-US" sz="1600" dirty="0" smtClean="0"/>
              <a:t>特殊な記述方法</a:t>
            </a:r>
            <a:endParaRPr lang="ja-JP" altLang="en-US" sz="1600" dirty="0"/>
          </a:p>
        </p:txBody>
      </p:sp>
    </p:spTree>
    <p:extLst>
      <p:ext uri="{BB962C8B-B14F-4D97-AF65-F5344CB8AC3E}">
        <p14:creationId xmlns:p14="http://schemas.microsoft.com/office/powerpoint/2010/main" val="2518704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507288" cy="795543"/>
          </a:xfrm>
        </p:spPr>
        <p:txBody>
          <a:bodyPr>
            <a:normAutofit fontScale="77500" lnSpcReduction="20000"/>
          </a:bodyPr>
          <a:lstStyle/>
          <a:p>
            <a:r>
              <a:rPr kumimoji="1" lang="en-US" altLang="ja-JP" dirty="0" err="1" smtClean="0"/>
              <a:t>do~while</a:t>
            </a:r>
            <a:r>
              <a:rPr kumimoji="1" lang="ja-JP" altLang="en-US" dirty="0" smtClean="0"/>
              <a:t>文は、</a:t>
            </a:r>
            <a:r>
              <a:rPr kumimoji="1" lang="en-US" altLang="ja-JP" dirty="0" smtClean="0"/>
              <a:t>while</a:t>
            </a:r>
            <a:r>
              <a:rPr lang="ja-JP" altLang="en-US" dirty="0" smtClean="0"/>
              <a:t>文に似ていますが、</a:t>
            </a:r>
            <a:r>
              <a:rPr kumimoji="1" lang="ja-JP" altLang="en-US" dirty="0" smtClean="0">
                <a:solidFill>
                  <a:srgbClr val="FF0000"/>
                </a:solidFill>
              </a:rPr>
              <a:t>繰り返す処理の部分を、まず１回実行して、その後に条件判定を行う</a:t>
            </a:r>
            <a:r>
              <a:rPr kumimoji="1" lang="ja-JP" altLang="en-US" dirty="0" smtClean="0"/>
              <a:t>順番である点が違います。</a:t>
            </a:r>
            <a:endParaRPr kumimoji="1" lang="ja-JP" altLang="en-US" dirty="0"/>
          </a:p>
        </p:txBody>
      </p:sp>
      <p:sp>
        <p:nvSpPr>
          <p:cNvPr id="3" name="タイトル 2"/>
          <p:cNvSpPr>
            <a:spLocks noGrp="1"/>
          </p:cNvSpPr>
          <p:nvPr>
            <p:ph type="title"/>
          </p:nvPr>
        </p:nvSpPr>
        <p:spPr/>
        <p:txBody>
          <a:bodyPr/>
          <a:lstStyle/>
          <a:p>
            <a:r>
              <a:rPr kumimoji="1" lang="en-US" altLang="ja-JP" dirty="0" err="1" smtClean="0"/>
              <a:t>do~while</a:t>
            </a:r>
            <a:r>
              <a:rPr kumimoji="1" lang="ja-JP" altLang="en-US" dirty="0" smtClean="0"/>
              <a:t>文</a:t>
            </a:r>
            <a:endParaRPr kumimoji="1" lang="ja-JP" altLang="en-US" dirty="0"/>
          </a:p>
        </p:txBody>
      </p:sp>
      <p:sp>
        <p:nvSpPr>
          <p:cNvPr id="4" name="テキスト ボックス 3"/>
          <p:cNvSpPr txBox="1"/>
          <p:nvPr/>
        </p:nvSpPr>
        <p:spPr>
          <a:xfrm>
            <a:off x="251520" y="2204864"/>
            <a:ext cx="5412059"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a:latin typeface="+mn-ea"/>
              </a:rPr>
              <a:t>import java.io.*;</a:t>
            </a:r>
          </a:p>
          <a:p>
            <a:r>
              <a:rPr lang="en-US" altLang="ja-JP" sz="1600" dirty="0">
                <a:latin typeface="+mn-ea"/>
              </a:rPr>
              <a:t>public class </a:t>
            </a:r>
            <a:r>
              <a:rPr lang="en-US" altLang="ja-JP" sz="1600" dirty="0" smtClean="0">
                <a:latin typeface="+mn-ea"/>
              </a:rPr>
              <a:t>whileSample01 </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throws </a:t>
            </a:r>
            <a:r>
              <a:rPr lang="en-US" altLang="ja-JP" sz="1600" dirty="0" err="1">
                <a:latin typeface="+mn-ea"/>
              </a:rPr>
              <a:t>IOException</a:t>
            </a:r>
            <a:r>
              <a:rPr lang="en-US" altLang="ja-JP" sz="1600" dirty="0">
                <a:latin typeface="+mn-ea"/>
              </a:rPr>
              <a:t> {</a:t>
            </a:r>
          </a:p>
          <a:p>
            <a:r>
              <a:rPr lang="ja-JP" altLang="en-US" sz="1600" dirty="0" smtClean="0">
                <a:latin typeface="+mn-ea"/>
              </a:rPr>
              <a:t>　　　　</a:t>
            </a:r>
            <a:r>
              <a:rPr lang="en-US" altLang="ja-JP" sz="1600" dirty="0" err="1" smtClean="0">
                <a:latin typeface="+mn-ea"/>
              </a:rPr>
              <a:t>BufferedReader</a:t>
            </a:r>
            <a:r>
              <a:rPr lang="en-US" altLang="ja-JP" sz="1600" dirty="0" smtClean="0">
                <a:latin typeface="+mn-ea"/>
              </a:rPr>
              <a:t> </a:t>
            </a:r>
            <a:r>
              <a:rPr lang="en-US" altLang="ja-JP" sz="1600" dirty="0" err="1">
                <a:latin typeface="+mn-ea"/>
              </a:rPr>
              <a:t>br</a:t>
            </a:r>
            <a:r>
              <a:rPr lang="en-US" altLang="ja-JP" sz="1600" dirty="0">
                <a:latin typeface="+mn-ea"/>
              </a:rPr>
              <a:t> = new </a:t>
            </a:r>
            <a:r>
              <a:rPr lang="en-US" altLang="ja-JP" sz="1600" dirty="0" err="1">
                <a:latin typeface="+mn-ea"/>
              </a:rPr>
              <a:t>BufferedReader</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          new </a:t>
            </a:r>
            <a:r>
              <a:rPr lang="en-US" altLang="ja-JP" sz="1600" dirty="0" err="1">
                <a:latin typeface="+mn-ea"/>
              </a:rPr>
              <a:t>InputStreamReader</a:t>
            </a:r>
            <a:r>
              <a:rPr lang="en-US" altLang="ja-JP" sz="1600" dirty="0">
                <a:latin typeface="+mn-ea"/>
              </a:rPr>
              <a:t>(System.in));</a:t>
            </a: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貯金</a:t>
            </a:r>
            <a:r>
              <a:rPr lang="ja-JP" altLang="en-US" sz="1600" dirty="0">
                <a:solidFill>
                  <a:srgbClr val="00B050"/>
                </a:solidFill>
                <a:latin typeface="+mn-ea"/>
              </a:rPr>
              <a:t>額</a:t>
            </a:r>
            <a:r>
              <a:rPr lang="ja-JP" altLang="en-US" sz="1600" dirty="0" smtClean="0">
                <a:solidFill>
                  <a:srgbClr val="00B050"/>
                </a:solidFill>
                <a:latin typeface="+mn-ea"/>
              </a:rPr>
              <a:t>は</a:t>
            </a:r>
            <a:r>
              <a:rPr lang="ja-JP" altLang="en-US" sz="1600" dirty="0">
                <a:solidFill>
                  <a:srgbClr val="00B050"/>
                </a:solidFill>
                <a:latin typeface="+mn-ea"/>
              </a:rPr>
              <a:t>？</a:t>
            </a:r>
            <a:r>
              <a:rPr lang="en-US" altLang="ja-JP" sz="1600" dirty="0">
                <a:latin typeface="+mn-ea"/>
              </a:rPr>
              <a:t>");</a:t>
            </a: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money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smtClean="0">
                <a:latin typeface="+mn-ea"/>
              </a:rPr>
              <a:t>);</a:t>
            </a:r>
          </a:p>
          <a:p>
            <a:r>
              <a:rPr lang="ja-JP" altLang="en-US" sz="1600" b="1" dirty="0" smtClean="0">
                <a:latin typeface="+mn-ea"/>
              </a:rPr>
              <a:t>　　　</a:t>
            </a:r>
            <a:r>
              <a:rPr lang="ja-JP" altLang="en-US" sz="1600" b="1" dirty="0" smtClean="0">
                <a:solidFill>
                  <a:srgbClr val="FF0000"/>
                </a:solidFill>
                <a:latin typeface="+mn-ea"/>
              </a:rPr>
              <a:t>　</a:t>
            </a:r>
            <a:r>
              <a:rPr lang="en-US" altLang="ja-JP" sz="1600" b="1" dirty="0" smtClean="0">
                <a:solidFill>
                  <a:srgbClr val="FF0000"/>
                </a:solidFill>
                <a:latin typeface="+mn-ea"/>
              </a:rPr>
              <a:t>do{</a:t>
            </a:r>
            <a:endParaRPr lang="en-US" altLang="ja-JP" sz="1600" b="1"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a:solidFill>
                  <a:srgbClr val="00B050"/>
                </a:solidFill>
                <a:latin typeface="+mn-ea"/>
              </a:rPr>
              <a:t>今日は</a:t>
            </a:r>
            <a:r>
              <a:rPr lang="en-US" altLang="ja-JP" sz="1600" dirty="0">
                <a:solidFill>
                  <a:srgbClr val="00B050"/>
                </a:solidFill>
                <a:latin typeface="+mn-ea"/>
              </a:rPr>
              <a:t>100</a:t>
            </a:r>
            <a:r>
              <a:rPr lang="ja-JP" altLang="en-US" sz="1600" dirty="0">
                <a:solidFill>
                  <a:srgbClr val="00B050"/>
                </a:solidFill>
                <a:latin typeface="+mn-ea"/>
              </a:rPr>
              <a:t>円貯金します。</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money </a:t>
            </a:r>
            <a:r>
              <a:rPr lang="en-US" altLang="ja-JP" sz="1600" dirty="0">
                <a:latin typeface="+mn-ea"/>
              </a:rPr>
              <a:t>+= 100;</a:t>
            </a:r>
          </a:p>
          <a:p>
            <a:r>
              <a:rPr lang="ja-JP" altLang="en-US" sz="1600" dirty="0">
                <a:solidFill>
                  <a:srgbClr val="FF0000"/>
                </a:solidFill>
                <a:latin typeface="+mn-ea"/>
              </a:rPr>
              <a:t>　</a:t>
            </a:r>
            <a:r>
              <a:rPr lang="ja-JP" altLang="en-US" sz="1600" dirty="0" smtClean="0">
                <a:solidFill>
                  <a:srgbClr val="FF0000"/>
                </a:solidFill>
                <a:latin typeface="+mn-ea"/>
              </a:rPr>
              <a:t>　　　</a:t>
            </a:r>
            <a:r>
              <a:rPr lang="en-US" altLang="ja-JP" sz="1600" b="1" dirty="0" smtClean="0">
                <a:solidFill>
                  <a:srgbClr val="FF0000"/>
                </a:solidFill>
                <a:latin typeface="+mn-ea"/>
              </a:rPr>
              <a:t>}while( money &lt; 1000);</a:t>
            </a:r>
            <a:endParaRPr lang="en-US" altLang="ja-JP" sz="1600" b="1" dirty="0">
              <a:solidFill>
                <a:srgbClr val="FF0000"/>
              </a:solidFill>
              <a:latin typeface="+mn-ea"/>
            </a:endParaRPr>
          </a:p>
          <a:p>
            <a:r>
              <a:rPr lang="ja-JP" altLang="en-US" sz="1600" dirty="0">
                <a:latin typeface="+mn-ea"/>
              </a:rPr>
              <a:t>　</a:t>
            </a:r>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en-US" altLang="ja-JP" sz="1600" dirty="0">
                <a:solidFill>
                  <a:srgbClr val="00B050"/>
                </a:solidFill>
                <a:latin typeface="+mn-ea"/>
              </a:rPr>
              <a:t>1000</a:t>
            </a:r>
            <a:r>
              <a:rPr lang="ja-JP" altLang="en-US" sz="1600" dirty="0">
                <a:solidFill>
                  <a:srgbClr val="00B050"/>
                </a:solidFill>
                <a:latin typeface="+mn-ea"/>
              </a:rPr>
              <a:t>円貯まった！</a:t>
            </a:r>
            <a:r>
              <a:rPr lang="en-US" altLang="ja-JP" sz="1600" dirty="0">
                <a:latin typeface="+mn-ea"/>
              </a:rPr>
              <a:t>");</a:t>
            </a:r>
          </a:p>
          <a:p>
            <a:r>
              <a:rPr lang="ja-JP" altLang="en-US" sz="1600" dirty="0" smtClean="0">
                <a:latin typeface="+mn-ea"/>
              </a:rPr>
              <a:t>　　</a:t>
            </a:r>
            <a:r>
              <a:rPr lang="en-US" altLang="ja-JP" sz="1600" dirty="0" smtClean="0">
                <a:latin typeface="+mn-ea"/>
              </a:rPr>
              <a:t>}</a:t>
            </a:r>
          </a:p>
          <a:p>
            <a:r>
              <a:rPr lang="en-US" altLang="ja-JP" sz="1600" dirty="0" smtClean="0">
                <a:latin typeface="+mn-ea"/>
              </a:rPr>
              <a:t>}</a:t>
            </a:r>
            <a:endParaRPr kumimoji="1" lang="ja-JP" altLang="en-US" sz="1600" dirty="0">
              <a:latin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260" y="4581128"/>
            <a:ext cx="3065228" cy="19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左矢印 6"/>
          <p:cNvSpPr/>
          <p:nvPr/>
        </p:nvSpPr>
        <p:spPr>
          <a:xfrm rot="8471802">
            <a:off x="5436092" y="5745985"/>
            <a:ext cx="775570" cy="42077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899592" y="6107260"/>
            <a:ext cx="5118709"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最初の段階で既に</a:t>
            </a:r>
            <a:r>
              <a:rPr kumimoji="1" lang="en-US" altLang="ja-JP" dirty="0" smtClean="0"/>
              <a:t>1000</a:t>
            </a:r>
            <a:r>
              <a:rPr kumimoji="1" lang="ja-JP" altLang="en-US" dirty="0" smtClean="0"/>
              <a:t>円貯金しているのですが、</a:t>
            </a:r>
            <a:endParaRPr kumimoji="1" lang="en-US" altLang="ja-JP" dirty="0" smtClean="0"/>
          </a:p>
          <a:p>
            <a:r>
              <a:rPr lang="en-US" altLang="ja-JP" dirty="0" smtClean="0"/>
              <a:t>100</a:t>
            </a:r>
            <a:r>
              <a:rPr lang="ja-JP" altLang="en-US" dirty="0" smtClean="0"/>
              <a:t>円を貯金する処理を１回実行しています。</a:t>
            </a:r>
            <a:endParaRPr lang="en-US" altLang="ja-JP" dirty="0" smtClean="0"/>
          </a:p>
        </p:txBody>
      </p:sp>
    </p:spTree>
    <p:extLst>
      <p:ext uri="{BB962C8B-B14F-4D97-AF65-F5344CB8AC3E}">
        <p14:creationId xmlns:p14="http://schemas.microsoft.com/office/powerpoint/2010/main" val="392034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46692" y="1074495"/>
            <a:ext cx="8229600" cy="1761475"/>
          </a:xfrm>
        </p:spPr>
        <p:txBody>
          <a:bodyPr>
            <a:noAutofit/>
          </a:bodyPr>
          <a:lstStyle/>
          <a:p>
            <a:r>
              <a:rPr kumimoji="1" lang="ja-JP" altLang="en-US" sz="2200" dirty="0" smtClean="0"/>
              <a:t>「</a:t>
            </a:r>
            <a:r>
              <a:rPr kumimoji="1" lang="ja-JP" altLang="en-US" sz="2200" dirty="0" smtClean="0">
                <a:solidFill>
                  <a:srgbClr val="FF0000"/>
                </a:solidFill>
              </a:rPr>
              <a:t>ある処理を、定まった回数繰り返す</a:t>
            </a:r>
            <a:r>
              <a:rPr kumimoji="1" lang="ja-JP" altLang="en-US" sz="2200" dirty="0" smtClean="0"/>
              <a:t>」プログラムを書きたいとき、「ループ変数」を使うと便利です。</a:t>
            </a:r>
            <a:endParaRPr kumimoji="1" lang="en-US" altLang="ja-JP" sz="2200" dirty="0" smtClean="0"/>
          </a:p>
          <a:p>
            <a:r>
              <a:rPr kumimoji="1" lang="ja-JP" altLang="en-US" sz="2200" dirty="0" smtClean="0"/>
              <a:t>ループ変数は、「処理を繰り返した回数」を保存する変数の通称です。処理を１回実行するたびに、ループ変数の値を</a:t>
            </a:r>
            <a:r>
              <a:rPr kumimoji="1" lang="en-US" altLang="ja-JP" sz="2200" dirty="0" smtClean="0"/>
              <a:t>1</a:t>
            </a:r>
            <a:r>
              <a:rPr kumimoji="1" lang="ja-JP" altLang="en-US" sz="2200" dirty="0" err="1" smtClean="0"/>
              <a:t>ずつ</a:t>
            </a:r>
            <a:r>
              <a:rPr kumimoji="1" lang="ja-JP" altLang="en-US" sz="2200" dirty="0" smtClean="0"/>
              <a:t>増やすことで繰り返した回数が把握できます。</a:t>
            </a:r>
            <a:endParaRPr kumimoji="1" lang="ja-JP" altLang="en-US" sz="2200" dirty="0"/>
          </a:p>
        </p:txBody>
      </p:sp>
      <p:sp>
        <p:nvSpPr>
          <p:cNvPr id="3" name="タイトル 2"/>
          <p:cNvSpPr>
            <a:spLocks noGrp="1"/>
          </p:cNvSpPr>
          <p:nvPr>
            <p:ph type="title"/>
          </p:nvPr>
        </p:nvSpPr>
        <p:spPr/>
        <p:txBody>
          <a:bodyPr/>
          <a:lstStyle/>
          <a:p>
            <a:r>
              <a:rPr kumimoji="1" lang="ja-JP" altLang="en-US" dirty="0" smtClean="0"/>
              <a:t>ループ変数の利用</a:t>
            </a:r>
            <a:endParaRPr kumimoji="1" lang="ja-JP" altLang="en-US" dirty="0"/>
          </a:p>
        </p:txBody>
      </p:sp>
      <p:sp>
        <p:nvSpPr>
          <p:cNvPr id="4" name="テキスト ボックス 3"/>
          <p:cNvSpPr txBox="1"/>
          <p:nvPr/>
        </p:nvSpPr>
        <p:spPr>
          <a:xfrm>
            <a:off x="435090" y="2878011"/>
            <a:ext cx="5573962"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a:latin typeface="+mn-ea"/>
              </a:rPr>
              <a:t>import java.io.*;</a:t>
            </a:r>
          </a:p>
          <a:p>
            <a:r>
              <a:rPr lang="en-US" altLang="ja-JP" sz="1600" dirty="0">
                <a:latin typeface="+mn-ea"/>
              </a:rPr>
              <a:t>public class </a:t>
            </a:r>
            <a:r>
              <a:rPr lang="en-US" altLang="ja-JP" sz="1600" dirty="0" smtClean="0">
                <a:latin typeface="+mn-ea"/>
              </a:rPr>
              <a:t>whileSample03 </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throws </a:t>
            </a:r>
            <a:r>
              <a:rPr lang="en-US" altLang="ja-JP" sz="1600" dirty="0" err="1">
                <a:latin typeface="+mn-ea"/>
              </a:rPr>
              <a:t>IOException</a:t>
            </a:r>
            <a:r>
              <a:rPr lang="en-US" altLang="ja-JP" sz="1600" dirty="0">
                <a:latin typeface="+mn-ea"/>
              </a:rPr>
              <a:t> {</a:t>
            </a:r>
          </a:p>
          <a:p>
            <a:r>
              <a:rPr lang="ja-JP" altLang="en-US" sz="1600" dirty="0" smtClean="0">
                <a:latin typeface="+mn-ea"/>
              </a:rPr>
              <a:t>　　　　</a:t>
            </a:r>
            <a:r>
              <a:rPr lang="en-US" altLang="ja-JP" sz="1600" dirty="0" err="1" smtClean="0">
                <a:latin typeface="+mn-ea"/>
              </a:rPr>
              <a:t>BufferedReader</a:t>
            </a:r>
            <a:r>
              <a:rPr lang="en-US" altLang="ja-JP" sz="1600" dirty="0" smtClean="0">
                <a:latin typeface="+mn-ea"/>
              </a:rPr>
              <a:t> </a:t>
            </a:r>
            <a:r>
              <a:rPr lang="en-US" altLang="ja-JP" sz="1600" dirty="0" err="1">
                <a:latin typeface="+mn-ea"/>
              </a:rPr>
              <a:t>br</a:t>
            </a:r>
            <a:r>
              <a:rPr lang="en-US" altLang="ja-JP" sz="1600" dirty="0">
                <a:latin typeface="+mn-ea"/>
              </a:rPr>
              <a:t> = new </a:t>
            </a:r>
            <a:r>
              <a:rPr lang="en-US" altLang="ja-JP" sz="1600" dirty="0" err="1">
                <a:latin typeface="+mn-ea"/>
              </a:rPr>
              <a:t>BufferedReader</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          new </a:t>
            </a:r>
            <a:r>
              <a:rPr lang="en-US" altLang="ja-JP" sz="1600" dirty="0" err="1">
                <a:latin typeface="+mn-ea"/>
              </a:rPr>
              <a:t>InputStreamReader</a:t>
            </a:r>
            <a:r>
              <a:rPr lang="en-US" altLang="ja-JP" sz="1600" dirty="0">
                <a:latin typeface="+mn-ea"/>
              </a:rPr>
              <a:t>(System.in));</a:t>
            </a:r>
          </a:p>
          <a:p>
            <a:r>
              <a:rPr lang="en-US" altLang="ja-JP" sz="1600" dirty="0" smtClean="0">
                <a:latin typeface="+mn-ea"/>
              </a:rPr>
              <a:t>         </a:t>
            </a:r>
            <a:r>
              <a:rPr lang="en-US" altLang="ja-JP" sz="1600" b="1" dirty="0" err="1">
                <a:solidFill>
                  <a:srgbClr val="FF0000"/>
                </a:solidFill>
                <a:latin typeface="+mn-ea"/>
              </a:rPr>
              <a:t>int</a:t>
            </a:r>
            <a:r>
              <a:rPr lang="en-US" altLang="ja-JP" sz="1600" b="1" dirty="0">
                <a:solidFill>
                  <a:srgbClr val="FF0000"/>
                </a:solidFill>
                <a:latin typeface="+mn-ea"/>
              </a:rPr>
              <a:t> </a:t>
            </a:r>
            <a:r>
              <a:rPr lang="en-US" altLang="ja-JP" sz="1600" b="1" dirty="0" err="1">
                <a:solidFill>
                  <a:srgbClr val="FF0000"/>
                </a:solidFill>
                <a:latin typeface="+mn-ea"/>
              </a:rPr>
              <a:t>i</a:t>
            </a:r>
            <a:r>
              <a:rPr lang="en-US" altLang="ja-JP" sz="1600" b="1" dirty="0">
                <a:solidFill>
                  <a:srgbClr val="FF0000"/>
                </a:solidFill>
                <a:latin typeface="+mn-ea"/>
              </a:rPr>
              <a:t> = 0</a:t>
            </a:r>
            <a:r>
              <a:rPr lang="en-US" altLang="ja-JP" sz="1600" b="1" dirty="0" smtClean="0">
                <a:solidFill>
                  <a:srgbClr val="FF0000"/>
                </a:solidFill>
                <a:latin typeface="+mn-ea"/>
              </a:rPr>
              <a:t>;</a:t>
            </a: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処理を繰り返す回数は？</a:t>
            </a:r>
            <a:r>
              <a:rPr lang="en-US" altLang="ja-JP" sz="1600" dirty="0">
                <a:latin typeface="+mn-ea"/>
              </a:rPr>
              <a:t>");</a:t>
            </a: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smtClean="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times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smtClean="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dirty="0" smtClean="0">
                <a:solidFill>
                  <a:srgbClr val="FF0000"/>
                </a:solidFill>
                <a:latin typeface="+mn-ea"/>
              </a:rPr>
              <a:t>while(</a:t>
            </a:r>
            <a:r>
              <a:rPr lang="ja-JP" altLang="en-US" sz="1600" dirty="0" smtClean="0">
                <a:solidFill>
                  <a:srgbClr val="FF0000"/>
                </a:solidFill>
                <a:latin typeface="+mn-ea"/>
              </a:rPr>
              <a:t> </a:t>
            </a:r>
            <a:r>
              <a:rPr lang="en-US" altLang="ja-JP" sz="1600" b="1" dirty="0" err="1" smtClean="0">
                <a:solidFill>
                  <a:srgbClr val="FF0000"/>
                </a:solidFill>
                <a:latin typeface="+mn-ea"/>
              </a:rPr>
              <a:t>i</a:t>
            </a:r>
            <a:r>
              <a:rPr lang="en-US" altLang="ja-JP" sz="1600" dirty="0" smtClean="0">
                <a:solidFill>
                  <a:srgbClr val="FF0000"/>
                </a:solidFill>
                <a:latin typeface="+mn-ea"/>
              </a:rPr>
              <a:t> &lt; times ){</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処理を実行しました。</a:t>
            </a:r>
            <a:r>
              <a:rPr lang="en-US" altLang="ja-JP" sz="1600" dirty="0">
                <a:latin typeface="+mn-ea"/>
              </a:rPr>
              <a:t>");</a:t>
            </a:r>
          </a:p>
          <a:p>
            <a:r>
              <a:rPr lang="ja-JP" altLang="en-US" sz="1600" dirty="0">
                <a:latin typeface="+mn-ea"/>
              </a:rPr>
              <a:t>　</a:t>
            </a:r>
            <a:r>
              <a:rPr lang="ja-JP" altLang="en-US" sz="1600" dirty="0" smtClean="0">
                <a:latin typeface="+mn-ea"/>
              </a:rPr>
              <a:t>　　　　　　</a:t>
            </a:r>
            <a:r>
              <a:rPr lang="ja-JP" altLang="en-US" sz="1600" b="1" dirty="0" smtClean="0">
                <a:solidFill>
                  <a:srgbClr val="FF0000"/>
                </a:solidFill>
                <a:latin typeface="+mn-ea"/>
              </a:rPr>
              <a:t>　</a:t>
            </a:r>
            <a:r>
              <a:rPr lang="en-US" altLang="ja-JP" sz="1600" b="1" dirty="0" err="1" smtClean="0">
                <a:solidFill>
                  <a:srgbClr val="FF0000"/>
                </a:solidFill>
                <a:latin typeface="+mn-ea"/>
              </a:rPr>
              <a:t>i</a:t>
            </a:r>
            <a:r>
              <a:rPr lang="en-US" altLang="ja-JP" sz="1600" b="1" dirty="0" smtClean="0">
                <a:solidFill>
                  <a:srgbClr val="FF0000"/>
                </a:solidFill>
                <a:latin typeface="+mn-ea"/>
              </a:rPr>
              <a:t>++;</a:t>
            </a:r>
            <a:endParaRPr lang="en-US" altLang="ja-JP" sz="1600" b="1" dirty="0">
              <a:solidFill>
                <a:srgbClr val="FF0000"/>
              </a:solidFill>
              <a:latin typeface="+mn-ea"/>
            </a:endParaRPr>
          </a:p>
          <a:p>
            <a:r>
              <a:rPr lang="ja-JP" altLang="en-US" sz="1600" dirty="0">
                <a:solidFill>
                  <a:srgbClr val="FF0000"/>
                </a:solidFill>
                <a:latin typeface="+mn-ea"/>
              </a:rPr>
              <a:t>　</a:t>
            </a:r>
            <a:r>
              <a:rPr lang="ja-JP" altLang="en-US" sz="1600" dirty="0" smtClean="0">
                <a:solidFill>
                  <a:srgbClr val="FF0000"/>
                </a:solidFill>
                <a:latin typeface="+mn-ea"/>
              </a:rPr>
              <a:t>　　　</a:t>
            </a:r>
            <a:r>
              <a:rPr lang="en-US" altLang="ja-JP" sz="1600" dirty="0" smtClean="0">
                <a:solidFill>
                  <a:srgbClr val="FF0000"/>
                </a:solidFill>
                <a:latin typeface="+mn-ea"/>
              </a:rPr>
              <a:t>}</a:t>
            </a:r>
            <a:endParaRPr lang="en-US" altLang="ja-JP" sz="1600" dirty="0">
              <a:solidFill>
                <a:srgbClr val="FF0000"/>
              </a:solidFill>
              <a:latin typeface="+mn-ea"/>
            </a:endParaRPr>
          </a:p>
          <a:p>
            <a:r>
              <a:rPr lang="ja-JP" altLang="en-US" sz="1600" dirty="0" smtClean="0">
                <a:latin typeface="+mn-ea"/>
              </a:rPr>
              <a:t>　　</a:t>
            </a:r>
            <a:r>
              <a:rPr lang="en-US" altLang="ja-JP" sz="1600" dirty="0" smtClean="0">
                <a:latin typeface="+mn-ea"/>
              </a:rPr>
              <a:t>}</a:t>
            </a:r>
          </a:p>
          <a:p>
            <a:r>
              <a:rPr lang="en-US" altLang="ja-JP" sz="1600" dirty="0" smtClean="0">
                <a:latin typeface="+mn-ea"/>
              </a:rPr>
              <a:t>}</a:t>
            </a:r>
            <a:endParaRPr kumimoji="1" lang="ja-JP" altLang="en-US" sz="1600" dirty="0">
              <a:latin typeface="+mn-ea"/>
            </a:endParaRPr>
          </a:p>
        </p:txBody>
      </p:sp>
      <p:sp>
        <p:nvSpPr>
          <p:cNvPr id="6" name="左矢印 5"/>
          <p:cNvSpPr/>
          <p:nvPr/>
        </p:nvSpPr>
        <p:spPr>
          <a:xfrm>
            <a:off x="1931256" y="4211533"/>
            <a:ext cx="3288815" cy="153572"/>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左矢印 7"/>
          <p:cNvSpPr/>
          <p:nvPr/>
        </p:nvSpPr>
        <p:spPr>
          <a:xfrm rot="5400000">
            <a:off x="1487761" y="6001501"/>
            <a:ext cx="511778" cy="24795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358" y="4631341"/>
            <a:ext cx="20669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正方形/長方形 9"/>
          <p:cNvSpPr/>
          <p:nvPr/>
        </p:nvSpPr>
        <p:spPr>
          <a:xfrm>
            <a:off x="3004422" y="6422290"/>
            <a:ext cx="974918" cy="2000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3638962" y="6189169"/>
            <a:ext cx="3038011"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1600" dirty="0" smtClean="0"/>
              <a:t>「</a:t>
            </a:r>
            <a:r>
              <a:rPr kumimoji="1" lang="en-US" altLang="ja-JP" sz="1600" dirty="0" err="1" smtClean="0"/>
              <a:t>i</a:t>
            </a:r>
            <a:r>
              <a:rPr kumimoji="1" lang="en-US" altLang="ja-JP" sz="1600" dirty="0" smtClean="0"/>
              <a:t>++</a:t>
            </a:r>
            <a:r>
              <a:rPr kumimoji="1" lang="ja-JP" altLang="en-US" sz="1600" dirty="0" smtClean="0"/>
              <a:t>」はインクリメント演算子</a:t>
            </a:r>
            <a:endParaRPr kumimoji="1" lang="en-US" altLang="ja-JP" sz="1600" dirty="0" smtClean="0"/>
          </a:p>
          <a:p>
            <a:r>
              <a:rPr kumimoji="1" lang="ja-JP" altLang="en-US" sz="1600" dirty="0" smtClean="0"/>
              <a:t>「</a:t>
            </a:r>
            <a:r>
              <a:rPr kumimoji="1" lang="en-US" altLang="ja-JP" sz="1600" dirty="0" err="1" smtClean="0"/>
              <a:t>i</a:t>
            </a:r>
            <a:r>
              <a:rPr kumimoji="1" lang="en-US" altLang="ja-JP" sz="1600" dirty="0" smtClean="0"/>
              <a:t> = </a:t>
            </a:r>
            <a:r>
              <a:rPr kumimoji="1" lang="en-US" altLang="ja-JP" sz="1600" dirty="0" err="1" smtClean="0"/>
              <a:t>i</a:t>
            </a:r>
            <a:r>
              <a:rPr kumimoji="1" lang="en-US" altLang="ja-JP" sz="1600" dirty="0" smtClean="0"/>
              <a:t> + 1</a:t>
            </a:r>
            <a:r>
              <a:rPr kumimoji="1" lang="ja-JP" altLang="en-US" sz="1600" dirty="0" smtClean="0"/>
              <a:t>」、「</a:t>
            </a:r>
            <a:r>
              <a:rPr kumimoji="1" lang="en-US" altLang="ja-JP" sz="1600" dirty="0" err="1" smtClean="0"/>
              <a:t>i</a:t>
            </a:r>
            <a:r>
              <a:rPr kumimoji="1" lang="en-US" altLang="ja-JP" sz="1600" dirty="0" smtClean="0"/>
              <a:t> += 1</a:t>
            </a:r>
            <a:r>
              <a:rPr kumimoji="1" lang="ja-JP" altLang="en-US" sz="1600" dirty="0" smtClean="0"/>
              <a:t>」の省略形</a:t>
            </a:r>
            <a:endParaRPr kumimoji="1" lang="ja-JP" altLang="en-US" sz="1600" dirty="0"/>
          </a:p>
        </p:txBody>
      </p:sp>
      <p:sp>
        <p:nvSpPr>
          <p:cNvPr id="7" name="テキスト ボックス 6"/>
          <p:cNvSpPr txBox="1"/>
          <p:nvPr/>
        </p:nvSpPr>
        <p:spPr>
          <a:xfrm>
            <a:off x="971601" y="6189169"/>
            <a:ext cx="2448272"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繰り返し</a:t>
            </a:r>
            <a:r>
              <a:rPr lang="ja-JP" altLang="en-US" sz="1600" dirty="0"/>
              <a:t>処理</a:t>
            </a:r>
            <a:r>
              <a:rPr lang="ja-JP" altLang="en-US" sz="1600" dirty="0" smtClean="0"/>
              <a:t>の中</a:t>
            </a:r>
            <a:r>
              <a:rPr lang="ja-JP" altLang="en-US" sz="1600" dirty="0"/>
              <a:t>で</a:t>
            </a:r>
            <a:r>
              <a:rPr lang="ja-JP" altLang="en-US" sz="1600" dirty="0" smtClean="0"/>
              <a:t>、ループ変数を</a:t>
            </a:r>
            <a:r>
              <a:rPr lang="en-US" altLang="ja-JP" sz="1600" dirty="0" smtClean="0"/>
              <a:t>1</a:t>
            </a:r>
            <a:r>
              <a:rPr lang="ja-JP" altLang="en-US" sz="1600" dirty="0" smtClean="0"/>
              <a:t>増やします。</a:t>
            </a:r>
            <a:endParaRPr kumimoji="1" lang="ja-JP" altLang="en-US" sz="1600" dirty="0"/>
          </a:p>
        </p:txBody>
      </p:sp>
      <p:sp>
        <p:nvSpPr>
          <p:cNvPr id="5" name="テキスト ボックス 4"/>
          <p:cNvSpPr txBox="1"/>
          <p:nvPr/>
        </p:nvSpPr>
        <p:spPr>
          <a:xfrm>
            <a:off x="5148064" y="3919145"/>
            <a:ext cx="3421129"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1600" dirty="0" smtClean="0"/>
              <a:t>「ループ変数」：処理を繰り返す回数を</a:t>
            </a:r>
            <a:endParaRPr lang="en-US" altLang="ja-JP" sz="1600" dirty="0" smtClean="0"/>
          </a:p>
          <a:p>
            <a:r>
              <a:rPr lang="ja-JP" altLang="en-US" sz="1600" dirty="0" smtClean="0"/>
              <a:t>保存するために使用する変数。</a:t>
            </a:r>
            <a:endParaRPr kumimoji="1" lang="ja-JP" altLang="en-US" sz="1600" dirty="0"/>
          </a:p>
        </p:txBody>
      </p:sp>
    </p:spTree>
    <p:extLst>
      <p:ext uri="{BB962C8B-B14F-4D97-AF65-F5344CB8AC3E}">
        <p14:creationId xmlns:p14="http://schemas.microsoft.com/office/powerpoint/2010/main" val="3991475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左矢印 16"/>
          <p:cNvSpPr/>
          <p:nvPr/>
        </p:nvSpPr>
        <p:spPr>
          <a:xfrm rot="5400000">
            <a:off x="7391359" y="3336107"/>
            <a:ext cx="1089957" cy="24795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457200" y="1481329"/>
            <a:ext cx="8229600" cy="723535"/>
          </a:xfrm>
        </p:spPr>
        <p:txBody>
          <a:bodyPr>
            <a:noAutofit/>
          </a:bodyPr>
          <a:lstStyle/>
          <a:p>
            <a:r>
              <a:rPr lang="en-US" altLang="ja-JP" sz="2000" dirty="0" smtClean="0"/>
              <a:t>for</a:t>
            </a:r>
            <a:r>
              <a:rPr lang="ja-JP" altLang="en-US" sz="2000" dirty="0" smtClean="0"/>
              <a:t>文を利用すると、</a:t>
            </a:r>
            <a:r>
              <a:rPr lang="ja-JP" altLang="en-US" sz="2000" dirty="0" smtClean="0">
                <a:solidFill>
                  <a:srgbClr val="FF0000"/>
                </a:solidFill>
              </a:rPr>
              <a:t>ループ変数を利用した繰り返し処理</a:t>
            </a:r>
            <a:r>
              <a:rPr lang="ja-JP" altLang="en-US" sz="2000" dirty="0" smtClean="0"/>
              <a:t>を綺麗に記述できます。</a:t>
            </a:r>
            <a:endParaRPr kumimoji="1" lang="ja-JP" altLang="en-US" sz="2000" dirty="0"/>
          </a:p>
        </p:txBody>
      </p:sp>
      <p:sp>
        <p:nvSpPr>
          <p:cNvPr id="3" name="タイトル 2"/>
          <p:cNvSpPr>
            <a:spLocks noGrp="1"/>
          </p:cNvSpPr>
          <p:nvPr>
            <p:ph type="title"/>
          </p:nvPr>
        </p:nvSpPr>
        <p:spPr/>
        <p:txBody>
          <a:bodyPr/>
          <a:lstStyle/>
          <a:p>
            <a:r>
              <a:rPr kumimoji="1" lang="en-US" altLang="ja-JP" dirty="0" smtClean="0"/>
              <a:t>for</a:t>
            </a:r>
            <a:r>
              <a:rPr kumimoji="1" lang="ja-JP" altLang="en-US" dirty="0" smtClean="0"/>
              <a:t>文</a:t>
            </a:r>
            <a:endParaRPr kumimoji="1" lang="ja-JP" altLang="en-US" dirty="0"/>
          </a:p>
        </p:txBody>
      </p:sp>
      <p:sp>
        <p:nvSpPr>
          <p:cNvPr id="10" name="テキスト ボックス 9"/>
          <p:cNvSpPr txBox="1"/>
          <p:nvPr/>
        </p:nvSpPr>
        <p:spPr>
          <a:xfrm>
            <a:off x="467544" y="2796078"/>
            <a:ext cx="5412059" cy="32932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a:latin typeface="+mn-ea"/>
              </a:rPr>
              <a:t>import java.io.*;</a:t>
            </a:r>
          </a:p>
          <a:p>
            <a:r>
              <a:rPr lang="en-US" altLang="ja-JP" sz="1600" dirty="0">
                <a:latin typeface="+mn-ea"/>
              </a:rPr>
              <a:t>public class </a:t>
            </a:r>
            <a:r>
              <a:rPr lang="en-US" altLang="ja-JP" sz="1600" dirty="0" smtClean="0">
                <a:latin typeface="+mn-ea"/>
              </a:rPr>
              <a:t>forSample01 </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throws </a:t>
            </a:r>
            <a:r>
              <a:rPr lang="en-US" altLang="ja-JP" sz="1600" dirty="0" err="1">
                <a:latin typeface="+mn-ea"/>
              </a:rPr>
              <a:t>IOException</a:t>
            </a:r>
            <a:r>
              <a:rPr lang="en-US" altLang="ja-JP" sz="1600" dirty="0">
                <a:latin typeface="+mn-ea"/>
              </a:rPr>
              <a:t> {</a:t>
            </a:r>
          </a:p>
          <a:p>
            <a:r>
              <a:rPr lang="ja-JP" altLang="en-US" sz="1600" dirty="0" smtClean="0">
                <a:latin typeface="+mn-ea"/>
              </a:rPr>
              <a:t>　　　　</a:t>
            </a:r>
            <a:r>
              <a:rPr lang="en-US" altLang="ja-JP" sz="1600" dirty="0" err="1" smtClean="0">
                <a:latin typeface="+mn-ea"/>
              </a:rPr>
              <a:t>BufferedReader</a:t>
            </a:r>
            <a:r>
              <a:rPr lang="en-US" altLang="ja-JP" sz="1600" dirty="0" smtClean="0">
                <a:latin typeface="+mn-ea"/>
              </a:rPr>
              <a:t> </a:t>
            </a:r>
            <a:r>
              <a:rPr lang="en-US" altLang="ja-JP" sz="1600" dirty="0" err="1">
                <a:latin typeface="+mn-ea"/>
              </a:rPr>
              <a:t>br</a:t>
            </a:r>
            <a:r>
              <a:rPr lang="en-US" altLang="ja-JP" sz="1600" dirty="0">
                <a:latin typeface="+mn-ea"/>
              </a:rPr>
              <a:t> = new </a:t>
            </a:r>
            <a:r>
              <a:rPr lang="en-US" altLang="ja-JP" sz="1600" dirty="0" err="1">
                <a:latin typeface="+mn-ea"/>
              </a:rPr>
              <a:t>BufferedReader</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          new </a:t>
            </a:r>
            <a:r>
              <a:rPr lang="en-US" altLang="ja-JP" sz="1600" dirty="0" err="1">
                <a:latin typeface="+mn-ea"/>
              </a:rPr>
              <a:t>InputStreamReader</a:t>
            </a:r>
            <a:r>
              <a:rPr lang="en-US" altLang="ja-JP" sz="1600" dirty="0">
                <a:latin typeface="+mn-ea"/>
              </a:rPr>
              <a:t>(System.in));</a:t>
            </a: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処理を繰り返す回数は？</a:t>
            </a:r>
            <a:r>
              <a:rPr lang="en-US" altLang="ja-JP" sz="1600" dirty="0">
                <a:latin typeface="+mn-ea"/>
              </a:rPr>
              <a:t>");</a:t>
            </a: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smtClean="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times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smtClean="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b="1" dirty="0" smtClean="0">
                <a:solidFill>
                  <a:srgbClr val="FF0000"/>
                </a:solidFill>
                <a:latin typeface="+mn-ea"/>
              </a:rPr>
              <a:t>for( </a:t>
            </a:r>
            <a:r>
              <a:rPr lang="en-US" altLang="ja-JP" sz="1600" b="1" dirty="0" err="1" smtClean="0">
                <a:solidFill>
                  <a:srgbClr val="FF0000"/>
                </a:solidFill>
                <a:latin typeface="+mn-ea"/>
              </a:rPr>
              <a:t>int</a:t>
            </a:r>
            <a:r>
              <a:rPr lang="en-US" altLang="ja-JP" sz="1600" b="1" dirty="0" smtClean="0">
                <a:solidFill>
                  <a:srgbClr val="FF0000"/>
                </a:solidFill>
                <a:latin typeface="+mn-ea"/>
              </a:rPr>
              <a:t> </a:t>
            </a:r>
            <a:r>
              <a:rPr lang="en-US" altLang="ja-JP" sz="1600" b="1" dirty="0" err="1" smtClean="0">
                <a:solidFill>
                  <a:srgbClr val="FF0000"/>
                </a:solidFill>
                <a:latin typeface="+mn-ea"/>
              </a:rPr>
              <a:t>i</a:t>
            </a:r>
            <a:r>
              <a:rPr lang="en-US" altLang="ja-JP" sz="1600" b="1" dirty="0" smtClean="0">
                <a:solidFill>
                  <a:srgbClr val="FF0000"/>
                </a:solidFill>
                <a:latin typeface="+mn-ea"/>
              </a:rPr>
              <a:t> = 0 ; </a:t>
            </a:r>
            <a:r>
              <a:rPr lang="en-US" altLang="ja-JP" sz="1600" b="1" dirty="0" err="1" smtClean="0">
                <a:solidFill>
                  <a:srgbClr val="FF0000"/>
                </a:solidFill>
                <a:latin typeface="+mn-ea"/>
              </a:rPr>
              <a:t>i</a:t>
            </a:r>
            <a:r>
              <a:rPr lang="en-US" altLang="ja-JP" sz="1600" b="1" dirty="0" smtClean="0">
                <a:solidFill>
                  <a:srgbClr val="FF0000"/>
                </a:solidFill>
                <a:latin typeface="+mn-ea"/>
              </a:rPr>
              <a:t> &lt; times ; </a:t>
            </a:r>
            <a:r>
              <a:rPr lang="en-US" altLang="ja-JP" sz="1600" b="1" dirty="0" err="1" smtClean="0">
                <a:solidFill>
                  <a:srgbClr val="FF0000"/>
                </a:solidFill>
                <a:latin typeface="+mn-ea"/>
              </a:rPr>
              <a:t>i</a:t>
            </a:r>
            <a:r>
              <a:rPr lang="en-US" altLang="ja-JP" sz="1600" b="1" dirty="0" smtClean="0">
                <a:solidFill>
                  <a:srgbClr val="FF0000"/>
                </a:solidFill>
                <a:latin typeface="+mn-ea"/>
              </a:rPr>
              <a:t>++ ){</a:t>
            </a:r>
            <a:endParaRPr lang="en-US" altLang="ja-JP" sz="1600" b="1"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処理を実行しました。</a:t>
            </a:r>
            <a:r>
              <a:rPr lang="en-US" altLang="ja-JP" sz="1600" dirty="0">
                <a:latin typeface="+mn-ea"/>
              </a:rPr>
              <a:t>");</a:t>
            </a:r>
          </a:p>
          <a:p>
            <a:r>
              <a:rPr lang="ja-JP" altLang="en-US" sz="1600" dirty="0">
                <a:latin typeface="+mn-ea"/>
              </a:rPr>
              <a:t>　</a:t>
            </a:r>
            <a:r>
              <a:rPr lang="ja-JP" altLang="en-US" sz="1600" dirty="0" smtClean="0">
                <a:solidFill>
                  <a:srgbClr val="FF0000"/>
                </a:solidFill>
                <a:latin typeface="+mn-ea"/>
              </a:rPr>
              <a:t>　　　</a:t>
            </a:r>
            <a:r>
              <a:rPr lang="en-US" altLang="ja-JP" sz="1600" b="1" dirty="0" smtClean="0">
                <a:solidFill>
                  <a:srgbClr val="FF0000"/>
                </a:solidFill>
                <a:latin typeface="+mn-ea"/>
              </a:rPr>
              <a:t>}</a:t>
            </a:r>
            <a:endParaRPr lang="en-US" altLang="ja-JP" sz="1600" b="1" dirty="0">
              <a:solidFill>
                <a:srgbClr val="FF0000"/>
              </a:solidFill>
              <a:latin typeface="+mn-ea"/>
            </a:endParaRPr>
          </a:p>
          <a:p>
            <a:r>
              <a:rPr lang="ja-JP" altLang="en-US" sz="1600" dirty="0" smtClean="0">
                <a:latin typeface="+mn-ea"/>
              </a:rPr>
              <a:t>　　</a:t>
            </a:r>
            <a:r>
              <a:rPr lang="en-US" altLang="ja-JP" sz="1600" dirty="0" smtClean="0">
                <a:latin typeface="+mn-ea"/>
              </a:rPr>
              <a:t>}</a:t>
            </a:r>
          </a:p>
          <a:p>
            <a:r>
              <a:rPr lang="en-US" altLang="ja-JP" sz="1600" dirty="0" smtClean="0">
                <a:latin typeface="+mn-ea"/>
              </a:rPr>
              <a:t>}</a:t>
            </a:r>
            <a:endParaRPr kumimoji="1" lang="ja-JP" altLang="en-US" sz="1600" dirty="0">
              <a:latin typeface="+mn-ea"/>
            </a:endParaRPr>
          </a:p>
        </p:txBody>
      </p:sp>
      <p:sp>
        <p:nvSpPr>
          <p:cNvPr id="11" name="テキスト ボックス 10"/>
          <p:cNvSpPr txBox="1"/>
          <p:nvPr/>
        </p:nvSpPr>
        <p:spPr>
          <a:xfrm>
            <a:off x="4712047" y="2380579"/>
            <a:ext cx="3897221"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ja-JP" sz="1600" dirty="0" smtClean="0"/>
              <a:t>for</a:t>
            </a:r>
            <a:r>
              <a:rPr lang="ja-JP" altLang="en-US" sz="1600" dirty="0" smtClean="0"/>
              <a:t>文では、「</a:t>
            </a:r>
            <a:r>
              <a:rPr lang="ja-JP" altLang="en-US" sz="1600" dirty="0" smtClean="0">
                <a:solidFill>
                  <a:srgbClr val="FF0000"/>
                </a:solidFill>
              </a:rPr>
              <a:t>ループ変数の初期設定</a:t>
            </a:r>
            <a:r>
              <a:rPr lang="ja-JP" altLang="en-US" sz="1600" dirty="0" smtClean="0"/>
              <a:t>」と、</a:t>
            </a:r>
            <a:endParaRPr lang="en-US" altLang="ja-JP" sz="1600" dirty="0" smtClean="0"/>
          </a:p>
          <a:p>
            <a:r>
              <a:rPr lang="ja-JP" altLang="en-US" sz="1600" dirty="0" smtClean="0"/>
              <a:t>「</a:t>
            </a:r>
            <a:r>
              <a:rPr lang="ja-JP" altLang="en-US" sz="1600" dirty="0" smtClean="0">
                <a:solidFill>
                  <a:srgbClr val="FF0000"/>
                </a:solidFill>
              </a:rPr>
              <a:t>継続条件</a:t>
            </a:r>
            <a:r>
              <a:rPr lang="ja-JP" altLang="en-US" sz="1600" dirty="0" smtClean="0"/>
              <a:t>」、「</a:t>
            </a:r>
            <a:r>
              <a:rPr lang="ja-JP" altLang="en-US" sz="1600" dirty="0" smtClean="0">
                <a:solidFill>
                  <a:srgbClr val="FF0000"/>
                </a:solidFill>
              </a:rPr>
              <a:t>処理が１回実行されるごとに</a:t>
            </a:r>
            <a:endParaRPr lang="en-US" altLang="ja-JP" sz="1600" dirty="0" smtClean="0">
              <a:solidFill>
                <a:srgbClr val="FF0000"/>
              </a:solidFill>
            </a:endParaRPr>
          </a:p>
          <a:p>
            <a:r>
              <a:rPr lang="ja-JP" altLang="en-US" sz="1600" dirty="0" smtClean="0">
                <a:solidFill>
                  <a:srgbClr val="FF0000"/>
                </a:solidFill>
              </a:rPr>
              <a:t>実行される文</a:t>
            </a:r>
            <a:r>
              <a:rPr lang="ja-JP" altLang="en-US" sz="1600" dirty="0" smtClean="0"/>
              <a:t>」を設定します。</a:t>
            </a:r>
            <a:endParaRPr kumimoji="1" lang="ja-JP" altLang="en-US" sz="1600" dirty="0"/>
          </a:p>
        </p:txBody>
      </p:sp>
      <p:sp>
        <p:nvSpPr>
          <p:cNvPr id="13" name="左矢印 12"/>
          <p:cNvSpPr/>
          <p:nvPr/>
        </p:nvSpPr>
        <p:spPr>
          <a:xfrm rot="5400000">
            <a:off x="3023941" y="5242359"/>
            <a:ext cx="547220" cy="24795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3135547" y="5581046"/>
            <a:ext cx="3199915"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1600" dirty="0" smtClean="0"/>
              <a:t>処理が１回実行されると、自動的に</a:t>
            </a:r>
            <a:endParaRPr lang="en-US" altLang="ja-JP" sz="1600" dirty="0" smtClean="0"/>
          </a:p>
          <a:p>
            <a:r>
              <a:rPr lang="ja-JP" altLang="en-US" sz="1600" dirty="0" smtClean="0"/>
              <a:t>「</a:t>
            </a:r>
            <a:r>
              <a:rPr lang="en-US" altLang="ja-JP" sz="1600" dirty="0" err="1" smtClean="0"/>
              <a:t>i</a:t>
            </a:r>
            <a:r>
              <a:rPr lang="en-US" altLang="ja-JP" sz="1600" dirty="0" smtClean="0"/>
              <a:t>++</a:t>
            </a:r>
            <a:r>
              <a:rPr lang="ja-JP" altLang="en-US" sz="1600" dirty="0" smtClean="0"/>
              <a:t>」が実行され、ループ変数が</a:t>
            </a:r>
            <a:endParaRPr lang="en-US" altLang="ja-JP" sz="1600" dirty="0" smtClean="0"/>
          </a:p>
          <a:p>
            <a:r>
              <a:rPr lang="en-US" altLang="ja-JP" sz="1600" dirty="0" smtClean="0"/>
              <a:t>1</a:t>
            </a:r>
            <a:r>
              <a:rPr lang="ja-JP" altLang="en-US" sz="1600" dirty="0" smtClean="0"/>
              <a:t>増えます。</a:t>
            </a:r>
            <a:endParaRPr kumimoji="1" lang="ja-JP" altLang="en-US" sz="1600" dirty="0"/>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268" y="5343480"/>
            <a:ext cx="20669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テキスト ボックス 15"/>
          <p:cNvSpPr txBox="1"/>
          <p:nvPr/>
        </p:nvSpPr>
        <p:spPr>
          <a:xfrm>
            <a:off x="5561523" y="3861048"/>
            <a:ext cx="3568606"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600" dirty="0" smtClean="0"/>
              <a:t>この例では、</a:t>
            </a:r>
            <a:endParaRPr kumimoji="1" lang="en-US" altLang="ja-JP" sz="1600" dirty="0" smtClean="0"/>
          </a:p>
          <a:p>
            <a:r>
              <a:rPr kumimoji="1" lang="ja-JP" altLang="en-US" sz="1600" dirty="0" smtClean="0"/>
              <a:t>ループ変数「</a:t>
            </a:r>
            <a:r>
              <a:rPr kumimoji="1" lang="en-US" altLang="ja-JP" sz="1600" dirty="0" err="1" smtClean="0"/>
              <a:t>i</a:t>
            </a:r>
            <a:r>
              <a:rPr kumimoji="1" lang="ja-JP" altLang="en-US" sz="1600" dirty="0" smtClean="0"/>
              <a:t>」の初期値を</a:t>
            </a:r>
            <a:r>
              <a:rPr kumimoji="1" lang="en-US" altLang="ja-JP" sz="1600" dirty="0" smtClean="0"/>
              <a:t>0</a:t>
            </a:r>
            <a:r>
              <a:rPr kumimoji="1" lang="ja-JP" altLang="en-US" sz="1600" dirty="0" smtClean="0"/>
              <a:t>に</a:t>
            </a:r>
            <a:r>
              <a:rPr lang="ja-JP" altLang="en-US" sz="1600" dirty="0" smtClean="0"/>
              <a:t>設定</a:t>
            </a:r>
            <a:r>
              <a:rPr lang="ja-JP" altLang="en-US" sz="1600" dirty="0"/>
              <a:t>し</a:t>
            </a:r>
            <a:r>
              <a:rPr lang="ja-JP" altLang="en-US" sz="1600" dirty="0" smtClean="0"/>
              <a:t>、</a:t>
            </a:r>
            <a:endParaRPr lang="en-US" altLang="ja-JP" sz="1600" dirty="0" smtClean="0"/>
          </a:p>
          <a:p>
            <a:r>
              <a:rPr lang="ja-JP" altLang="en-US" sz="1600" dirty="0" smtClean="0"/>
              <a:t>「</a:t>
            </a:r>
            <a:r>
              <a:rPr lang="en-US" altLang="ja-JP" sz="1600" dirty="0" err="1" smtClean="0"/>
              <a:t>i</a:t>
            </a:r>
            <a:r>
              <a:rPr lang="en-US" altLang="ja-JP" sz="1600" dirty="0" smtClean="0"/>
              <a:t>&lt;times</a:t>
            </a:r>
            <a:r>
              <a:rPr lang="ja-JP" altLang="en-US" sz="1600" dirty="0" smtClean="0"/>
              <a:t>」の条件が真である間、</a:t>
            </a:r>
            <a:endParaRPr lang="en-US" altLang="ja-JP" sz="1600" dirty="0" smtClean="0"/>
          </a:p>
          <a:p>
            <a:r>
              <a:rPr kumimoji="1" lang="ja-JP" altLang="en-US" sz="1600" dirty="0" smtClean="0"/>
              <a:t>処理を実行したあと「</a:t>
            </a:r>
            <a:r>
              <a:rPr kumimoji="1" lang="en-US" altLang="ja-JP" sz="1600" dirty="0" err="1" smtClean="0"/>
              <a:t>i</a:t>
            </a:r>
            <a:r>
              <a:rPr kumimoji="1" lang="en-US" altLang="ja-JP" sz="1600" dirty="0" smtClean="0"/>
              <a:t>++</a:t>
            </a:r>
            <a:r>
              <a:rPr kumimoji="1" lang="ja-JP" altLang="en-US" sz="1600" dirty="0" smtClean="0"/>
              <a:t>」を実行する</a:t>
            </a:r>
            <a:endParaRPr kumimoji="1" lang="en-US" altLang="ja-JP" sz="1600" dirty="0" smtClean="0"/>
          </a:p>
          <a:p>
            <a:r>
              <a:rPr lang="ja-JP" altLang="en-US" sz="1600" dirty="0"/>
              <a:t>と</a:t>
            </a:r>
            <a:r>
              <a:rPr lang="ja-JP" altLang="en-US" sz="1600" dirty="0" smtClean="0"/>
              <a:t>いう設定になります。</a:t>
            </a:r>
            <a:endParaRPr kumimoji="1" lang="ja-JP" altLang="en-US" sz="1600" dirty="0"/>
          </a:p>
        </p:txBody>
      </p:sp>
      <p:sp>
        <p:nvSpPr>
          <p:cNvPr id="12" name="左矢印 11"/>
          <p:cNvSpPr/>
          <p:nvPr/>
        </p:nvSpPr>
        <p:spPr>
          <a:xfrm rot="5400000">
            <a:off x="1366920" y="5408950"/>
            <a:ext cx="832701" cy="24795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708831" y="5859069"/>
            <a:ext cx="1824538"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600" dirty="0" smtClean="0"/>
              <a:t>ループ変数</a:t>
            </a:r>
            <a:r>
              <a:rPr kumimoji="1" lang="en-US" altLang="ja-JP" sz="1600" dirty="0" err="1" smtClean="0"/>
              <a:t>i</a:t>
            </a:r>
            <a:r>
              <a:rPr kumimoji="1" lang="ja-JP" altLang="en-US" sz="1600" dirty="0" smtClean="0"/>
              <a:t>を宣言</a:t>
            </a:r>
            <a:endParaRPr kumimoji="1" lang="en-US" altLang="ja-JP" sz="1600" dirty="0" smtClean="0"/>
          </a:p>
          <a:p>
            <a:r>
              <a:rPr kumimoji="1" lang="ja-JP" altLang="en-US" sz="1600" dirty="0" smtClean="0"/>
              <a:t>初期値の設定</a:t>
            </a:r>
            <a:endParaRPr kumimoji="1" lang="ja-JP" altLang="en-US" sz="1600" dirty="0"/>
          </a:p>
        </p:txBody>
      </p:sp>
      <p:sp>
        <p:nvSpPr>
          <p:cNvPr id="19" name="テキスト ボックス 18"/>
          <p:cNvSpPr txBox="1"/>
          <p:nvPr/>
        </p:nvSpPr>
        <p:spPr>
          <a:xfrm>
            <a:off x="2030667" y="6485846"/>
            <a:ext cx="1620957"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600" dirty="0" smtClean="0"/>
              <a:t>条件（継続条件）</a:t>
            </a:r>
            <a:endParaRPr kumimoji="1" lang="ja-JP" altLang="en-US" sz="1600" dirty="0"/>
          </a:p>
        </p:txBody>
      </p:sp>
      <p:sp>
        <p:nvSpPr>
          <p:cNvPr id="20" name="左矢印 19"/>
          <p:cNvSpPr/>
          <p:nvPr/>
        </p:nvSpPr>
        <p:spPr>
          <a:xfrm rot="5400000">
            <a:off x="2030545" y="5697920"/>
            <a:ext cx="1327898" cy="24795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1" name="正方形/長方形 20"/>
          <p:cNvSpPr/>
          <p:nvPr/>
        </p:nvSpPr>
        <p:spPr>
          <a:xfrm>
            <a:off x="1427429" y="5047009"/>
            <a:ext cx="687228" cy="457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正方形/長方形 21"/>
          <p:cNvSpPr/>
          <p:nvPr/>
        </p:nvSpPr>
        <p:spPr>
          <a:xfrm>
            <a:off x="2327306" y="5047009"/>
            <a:ext cx="687228" cy="457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4" name="正方形/長方形 23"/>
          <p:cNvSpPr/>
          <p:nvPr/>
        </p:nvSpPr>
        <p:spPr>
          <a:xfrm>
            <a:off x="3135547" y="5047009"/>
            <a:ext cx="334845" cy="457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3849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12776"/>
            <a:ext cx="8229600" cy="939559"/>
          </a:xfrm>
        </p:spPr>
        <p:txBody>
          <a:bodyPr>
            <a:normAutofit/>
          </a:bodyPr>
          <a:lstStyle/>
          <a:p>
            <a:r>
              <a:rPr kumimoji="1" lang="ja-JP" altLang="en-US" sz="2000" dirty="0" smtClean="0"/>
              <a:t>「</a:t>
            </a:r>
            <a:r>
              <a:rPr kumimoji="1" lang="en-US" altLang="ja-JP" sz="2000" dirty="0" smtClean="0"/>
              <a:t>continue;</a:t>
            </a:r>
            <a:r>
              <a:rPr kumimoji="1" lang="ja-JP" altLang="en-US" sz="2000" dirty="0" smtClean="0"/>
              <a:t>」文を利用すると、繰り返し処理の中で、特定の条件を満たす際に、</a:t>
            </a:r>
            <a:r>
              <a:rPr kumimoji="1" lang="ja-JP" altLang="en-US" sz="2000" dirty="0" smtClean="0">
                <a:solidFill>
                  <a:srgbClr val="FF0000"/>
                </a:solidFill>
              </a:rPr>
              <a:t>以降の処理を飛ばし</a:t>
            </a:r>
            <a:r>
              <a:rPr kumimoji="1" lang="ja-JP" altLang="en-US" sz="2000" dirty="0" smtClean="0"/>
              <a:t>、処理の先頭に戻ることができます。</a:t>
            </a:r>
            <a:endParaRPr kumimoji="1" lang="ja-JP" altLang="en-US" sz="2000" dirty="0"/>
          </a:p>
        </p:txBody>
      </p:sp>
      <p:sp>
        <p:nvSpPr>
          <p:cNvPr id="3" name="タイトル 2"/>
          <p:cNvSpPr>
            <a:spLocks noGrp="1"/>
          </p:cNvSpPr>
          <p:nvPr>
            <p:ph type="title"/>
          </p:nvPr>
        </p:nvSpPr>
        <p:spPr/>
        <p:txBody>
          <a:bodyPr/>
          <a:lstStyle/>
          <a:p>
            <a:r>
              <a:rPr kumimoji="1" lang="en-US" altLang="ja-JP" dirty="0" smtClean="0"/>
              <a:t>continue</a:t>
            </a:r>
            <a:r>
              <a:rPr kumimoji="1" lang="ja-JP" altLang="en-US" dirty="0" smtClean="0"/>
              <a:t>文</a:t>
            </a:r>
            <a:endParaRPr kumimoji="1" lang="ja-JP" altLang="en-US" dirty="0"/>
          </a:p>
        </p:txBody>
      </p:sp>
      <p:sp>
        <p:nvSpPr>
          <p:cNvPr id="4" name="テキスト ボックス 3"/>
          <p:cNvSpPr txBox="1"/>
          <p:nvPr/>
        </p:nvSpPr>
        <p:spPr>
          <a:xfrm>
            <a:off x="478833" y="2348880"/>
            <a:ext cx="5412059" cy="427809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a:latin typeface="+mn-ea"/>
              </a:rPr>
              <a:t>import java.io.*;</a:t>
            </a:r>
          </a:p>
          <a:p>
            <a:r>
              <a:rPr lang="en-US" altLang="ja-JP" sz="1600" dirty="0">
                <a:latin typeface="+mn-ea"/>
              </a:rPr>
              <a:t>public class </a:t>
            </a:r>
            <a:r>
              <a:rPr lang="en-US" altLang="ja-JP" sz="1600" dirty="0" smtClean="0">
                <a:latin typeface="+mn-ea"/>
              </a:rPr>
              <a:t>forSample02 </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throws </a:t>
            </a:r>
            <a:r>
              <a:rPr lang="en-US" altLang="ja-JP" sz="1600" dirty="0" err="1">
                <a:latin typeface="+mn-ea"/>
              </a:rPr>
              <a:t>IOException</a:t>
            </a:r>
            <a:r>
              <a:rPr lang="en-US" altLang="ja-JP" sz="1600" dirty="0">
                <a:latin typeface="+mn-ea"/>
              </a:rPr>
              <a:t> {</a:t>
            </a:r>
          </a:p>
          <a:p>
            <a:r>
              <a:rPr lang="ja-JP" altLang="en-US" sz="1600" dirty="0" smtClean="0">
                <a:latin typeface="+mn-ea"/>
              </a:rPr>
              <a:t>　　　　</a:t>
            </a:r>
            <a:r>
              <a:rPr lang="en-US" altLang="ja-JP" sz="1600" dirty="0" err="1" smtClean="0">
                <a:latin typeface="+mn-ea"/>
              </a:rPr>
              <a:t>BufferedReader</a:t>
            </a:r>
            <a:r>
              <a:rPr lang="en-US" altLang="ja-JP" sz="1600" dirty="0" smtClean="0">
                <a:latin typeface="+mn-ea"/>
              </a:rPr>
              <a:t> </a:t>
            </a:r>
            <a:r>
              <a:rPr lang="en-US" altLang="ja-JP" sz="1600" dirty="0" err="1">
                <a:latin typeface="+mn-ea"/>
              </a:rPr>
              <a:t>br</a:t>
            </a:r>
            <a:r>
              <a:rPr lang="en-US" altLang="ja-JP" sz="1600" dirty="0">
                <a:latin typeface="+mn-ea"/>
              </a:rPr>
              <a:t> = new </a:t>
            </a:r>
            <a:r>
              <a:rPr lang="en-US" altLang="ja-JP" sz="1600" dirty="0" err="1">
                <a:latin typeface="+mn-ea"/>
              </a:rPr>
              <a:t>BufferedReader</a:t>
            </a:r>
            <a:r>
              <a:rPr lang="en-US" altLang="ja-JP" sz="1600" dirty="0" smtClean="0">
                <a:latin typeface="+mn-ea"/>
              </a:rPr>
              <a:t>(</a:t>
            </a:r>
          </a:p>
          <a:p>
            <a:r>
              <a:rPr lang="en-US" altLang="ja-JP" sz="1600" dirty="0">
                <a:latin typeface="+mn-ea"/>
              </a:rPr>
              <a:t> </a:t>
            </a:r>
            <a:r>
              <a:rPr lang="en-US" altLang="ja-JP" sz="1600" dirty="0" smtClean="0">
                <a:latin typeface="+mn-ea"/>
              </a:rPr>
              <a:t>        </a:t>
            </a:r>
            <a:r>
              <a:rPr lang="ja-JP" altLang="en-US" sz="1600" dirty="0" smtClean="0">
                <a:latin typeface="+mn-ea"/>
              </a:rPr>
              <a:t>　　</a:t>
            </a:r>
            <a:r>
              <a:rPr lang="en-US" altLang="ja-JP" sz="1600" dirty="0" smtClean="0">
                <a:latin typeface="+mn-ea"/>
              </a:rPr>
              <a:t>          new </a:t>
            </a:r>
            <a:r>
              <a:rPr lang="en-US" altLang="ja-JP" sz="1600" dirty="0" err="1">
                <a:latin typeface="+mn-ea"/>
              </a:rPr>
              <a:t>InputStreamReader</a:t>
            </a:r>
            <a:r>
              <a:rPr lang="en-US" altLang="ja-JP" sz="1600" dirty="0">
                <a:latin typeface="+mn-ea"/>
              </a:rPr>
              <a:t>(System.in));</a:t>
            </a: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処理を繰り返す回数は？</a:t>
            </a:r>
            <a:r>
              <a:rPr lang="en-US" altLang="ja-JP" sz="1600" dirty="0">
                <a:latin typeface="+mn-ea"/>
              </a:rPr>
              <a:t>");</a:t>
            </a: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smtClean="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times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smtClean="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dirty="0" smtClean="0">
                <a:solidFill>
                  <a:srgbClr val="FF0000"/>
                </a:solidFill>
                <a:latin typeface="+mn-ea"/>
              </a:rPr>
              <a:t>for( </a:t>
            </a:r>
            <a:r>
              <a:rPr lang="en-US" altLang="ja-JP" sz="1600" dirty="0" err="1" smtClean="0">
                <a:solidFill>
                  <a:srgbClr val="FF0000"/>
                </a:solidFill>
                <a:latin typeface="+mn-ea"/>
              </a:rPr>
              <a:t>int</a:t>
            </a:r>
            <a:r>
              <a:rPr lang="en-US" altLang="ja-JP" sz="1600" dirty="0" smtClean="0">
                <a:solidFill>
                  <a:srgbClr val="FF0000"/>
                </a:solidFill>
                <a:latin typeface="+mn-ea"/>
              </a:rPr>
              <a:t> </a:t>
            </a:r>
            <a:r>
              <a:rPr lang="en-US" altLang="ja-JP" sz="1600" dirty="0" err="1" smtClean="0">
                <a:solidFill>
                  <a:srgbClr val="FF0000"/>
                </a:solidFill>
                <a:latin typeface="+mn-ea"/>
              </a:rPr>
              <a:t>i</a:t>
            </a:r>
            <a:r>
              <a:rPr lang="en-US" altLang="ja-JP" sz="1600" dirty="0" smtClean="0">
                <a:solidFill>
                  <a:srgbClr val="FF0000"/>
                </a:solidFill>
                <a:latin typeface="+mn-ea"/>
              </a:rPr>
              <a:t> = 0 ; </a:t>
            </a:r>
            <a:r>
              <a:rPr lang="en-US" altLang="ja-JP" sz="1600" dirty="0" err="1" smtClean="0">
                <a:solidFill>
                  <a:srgbClr val="FF0000"/>
                </a:solidFill>
                <a:latin typeface="+mn-ea"/>
              </a:rPr>
              <a:t>i</a:t>
            </a:r>
            <a:r>
              <a:rPr lang="en-US" altLang="ja-JP" sz="1600" dirty="0" smtClean="0">
                <a:solidFill>
                  <a:srgbClr val="FF0000"/>
                </a:solidFill>
                <a:latin typeface="+mn-ea"/>
              </a:rPr>
              <a:t> &lt; times ; </a:t>
            </a:r>
            <a:r>
              <a:rPr lang="en-US" altLang="ja-JP" sz="1600" dirty="0" err="1" smtClean="0">
                <a:solidFill>
                  <a:srgbClr val="FF0000"/>
                </a:solidFill>
                <a:latin typeface="+mn-ea"/>
              </a:rPr>
              <a:t>i</a:t>
            </a:r>
            <a:r>
              <a:rPr lang="en-US" altLang="ja-JP" sz="1600" dirty="0" smtClean="0">
                <a:solidFill>
                  <a:srgbClr val="FF0000"/>
                </a:solidFill>
                <a:latin typeface="+mn-ea"/>
              </a:rPr>
              <a:t>++ ){</a:t>
            </a:r>
            <a:endParaRPr lang="en-US" altLang="ja-JP" sz="1600"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処理を実行しました。</a:t>
            </a:r>
            <a:r>
              <a:rPr lang="en-US" altLang="ja-JP" sz="1600" dirty="0" smtClean="0">
                <a:latin typeface="+mn-ea"/>
              </a:rPr>
              <a:t>");</a:t>
            </a:r>
          </a:p>
          <a:p>
            <a:r>
              <a:rPr lang="en-US" altLang="ja-JP" sz="1600" b="1" dirty="0">
                <a:solidFill>
                  <a:srgbClr val="FF0000"/>
                </a:solidFill>
                <a:latin typeface="+mn-ea"/>
              </a:rPr>
              <a:t> </a:t>
            </a:r>
            <a:r>
              <a:rPr lang="en-US" altLang="ja-JP" sz="1600" b="1" dirty="0" smtClean="0">
                <a:solidFill>
                  <a:srgbClr val="FF0000"/>
                </a:solidFill>
                <a:latin typeface="+mn-ea"/>
              </a:rPr>
              <a:t>            if( </a:t>
            </a:r>
            <a:r>
              <a:rPr lang="en-US" altLang="ja-JP" sz="1600" b="1" dirty="0" err="1" smtClean="0">
                <a:solidFill>
                  <a:srgbClr val="FF0000"/>
                </a:solidFill>
                <a:latin typeface="+mn-ea"/>
              </a:rPr>
              <a:t>i</a:t>
            </a:r>
            <a:r>
              <a:rPr lang="en-US" altLang="ja-JP" sz="1600" b="1" dirty="0" smtClean="0">
                <a:solidFill>
                  <a:srgbClr val="FF0000"/>
                </a:solidFill>
                <a:latin typeface="+mn-ea"/>
              </a:rPr>
              <a:t> &gt;= </a:t>
            </a:r>
            <a:r>
              <a:rPr lang="en-US" altLang="ja-JP" sz="1600" b="1" dirty="0">
                <a:solidFill>
                  <a:srgbClr val="FF0000"/>
                </a:solidFill>
                <a:latin typeface="+mn-ea"/>
              </a:rPr>
              <a:t>times</a:t>
            </a:r>
            <a:r>
              <a:rPr lang="en-US" altLang="ja-JP" sz="1600" b="1" dirty="0" smtClean="0">
                <a:solidFill>
                  <a:srgbClr val="FF0000"/>
                </a:solidFill>
                <a:latin typeface="+mn-ea"/>
              </a:rPr>
              <a:t> -2){</a:t>
            </a:r>
          </a:p>
          <a:p>
            <a:r>
              <a:rPr lang="en-US" altLang="ja-JP" sz="1600" b="1" dirty="0">
                <a:solidFill>
                  <a:srgbClr val="FF0000"/>
                </a:solidFill>
                <a:latin typeface="+mn-ea"/>
              </a:rPr>
              <a:t> </a:t>
            </a:r>
            <a:r>
              <a:rPr lang="en-US" altLang="ja-JP" sz="1600" b="1" dirty="0" smtClean="0">
                <a:solidFill>
                  <a:srgbClr val="FF0000"/>
                </a:solidFill>
                <a:latin typeface="+mn-ea"/>
              </a:rPr>
              <a:t>               continue;</a:t>
            </a:r>
          </a:p>
          <a:p>
            <a:r>
              <a:rPr lang="en-US" altLang="ja-JP" sz="1600" b="1" dirty="0">
                <a:solidFill>
                  <a:srgbClr val="FF0000"/>
                </a:solidFill>
                <a:latin typeface="+mn-ea"/>
              </a:rPr>
              <a:t> </a:t>
            </a:r>
            <a:r>
              <a:rPr lang="en-US" altLang="ja-JP" sz="1600" b="1" dirty="0" smtClean="0">
                <a:solidFill>
                  <a:srgbClr val="FF0000"/>
                </a:solidFill>
                <a:latin typeface="+mn-ea"/>
              </a:rPr>
              <a:t>            }</a:t>
            </a:r>
            <a:endParaRPr lang="en-US" altLang="ja-JP" sz="1600" b="1" dirty="0">
              <a:solidFill>
                <a:srgbClr val="FF0000"/>
              </a:solidFill>
              <a:latin typeface="+mn-ea"/>
            </a:endParaRPr>
          </a:p>
          <a:p>
            <a:r>
              <a:rPr lang="ja-JP" altLang="en-US" sz="1600" dirty="0">
                <a:latin typeface="+mn-ea"/>
              </a:rPr>
              <a:t>　　　　　　</a:t>
            </a:r>
            <a:r>
              <a:rPr lang="en-US" altLang="ja-JP" sz="1600" dirty="0" err="1">
                <a:latin typeface="+mn-ea"/>
              </a:rPr>
              <a:t>System.out.println</a:t>
            </a:r>
            <a:r>
              <a:rPr lang="en-US" altLang="ja-JP" sz="1600" dirty="0">
                <a:latin typeface="+mn-ea"/>
              </a:rPr>
              <a:t>("</a:t>
            </a:r>
            <a:r>
              <a:rPr lang="ja-JP" altLang="en-US" sz="1600" dirty="0" smtClean="0">
                <a:solidFill>
                  <a:srgbClr val="00B050"/>
                </a:solidFill>
                <a:latin typeface="+mn-ea"/>
              </a:rPr>
              <a:t>まだまだ・・・</a:t>
            </a:r>
            <a:r>
              <a:rPr lang="en-US" altLang="ja-JP" sz="1600" dirty="0" smtClean="0">
                <a:latin typeface="+mn-ea"/>
              </a:rPr>
              <a:t>");</a:t>
            </a:r>
            <a:endParaRPr lang="en-US" altLang="ja-JP" sz="1600" dirty="0">
              <a:latin typeface="+mn-ea"/>
            </a:endParaRPr>
          </a:p>
          <a:p>
            <a:r>
              <a:rPr lang="ja-JP" altLang="en-US" sz="1600" dirty="0">
                <a:latin typeface="+mn-ea"/>
              </a:rPr>
              <a:t>　</a:t>
            </a:r>
            <a:r>
              <a:rPr lang="ja-JP" altLang="en-US" sz="1600" dirty="0" smtClean="0">
                <a:solidFill>
                  <a:srgbClr val="FF0000"/>
                </a:solidFill>
                <a:latin typeface="+mn-ea"/>
              </a:rPr>
              <a:t>　　　</a:t>
            </a:r>
            <a:r>
              <a:rPr lang="en-US" altLang="ja-JP" sz="1600" dirty="0" smtClean="0">
                <a:solidFill>
                  <a:srgbClr val="FF0000"/>
                </a:solidFill>
                <a:latin typeface="+mn-ea"/>
              </a:rPr>
              <a:t>}</a:t>
            </a:r>
            <a:endParaRPr lang="en-US" altLang="ja-JP" sz="1600" dirty="0">
              <a:solidFill>
                <a:srgbClr val="FF0000"/>
              </a:solidFill>
              <a:latin typeface="+mn-ea"/>
            </a:endParaRPr>
          </a:p>
          <a:p>
            <a:r>
              <a:rPr lang="ja-JP" altLang="en-US" sz="1600" dirty="0" smtClean="0">
                <a:latin typeface="+mn-ea"/>
              </a:rPr>
              <a:t>　　</a:t>
            </a:r>
            <a:r>
              <a:rPr lang="en-US" altLang="ja-JP" sz="1600" dirty="0" smtClean="0">
                <a:latin typeface="+mn-ea"/>
              </a:rPr>
              <a:t>}</a:t>
            </a:r>
          </a:p>
          <a:p>
            <a:r>
              <a:rPr lang="en-US" altLang="ja-JP" sz="1600" dirty="0" smtClean="0">
                <a:latin typeface="+mn-ea"/>
              </a:rPr>
              <a:t>}</a:t>
            </a:r>
            <a:endParaRPr kumimoji="1" lang="ja-JP" altLang="en-US" sz="1600" dirty="0">
              <a:latin typeface="+mn-e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2563877"/>
            <a:ext cx="17526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1547664" y="6165420"/>
            <a:ext cx="36004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残り２回以下になると、</a:t>
            </a:r>
            <a:r>
              <a:rPr kumimoji="1" lang="ja-JP" altLang="en-US" sz="1600" dirty="0" smtClean="0"/>
              <a:t>「まだまだ・・・」を出力する処理を実行しません。</a:t>
            </a:r>
            <a:endParaRPr kumimoji="1" lang="ja-JP" altLang="en-US" sz="1600" dirty="0"/>
          </a:p>
        </p:txBody>
      </p:sp>
      <p:sp>
        <p:nvSpPr>
          <p:cNvPr id="8" name="左矢印 7"/>
          <p:cNvSpPr/>
          <p:nvPr/>
        </p:nvSpPr>
        <p:spPr>
          <a:xfrm>
            <a:off x="2628415" y="5085184"/>
            <a:ext cx="2303626" cy="29327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499992" y="4962964"/>
            <a:ext cx="3001143"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600" dirty="0" smtClean="0"/>
              <a:t>「</a:t>
            </a:r>
            <a:r>
              <a:rPr kumimoji="1" lang="en-US" altLang="ja-JP" sz="1600" dirty="0" smtClean="0"/>
              <a:t>continue;</a:t>
            </a:r>
            <a:r>
              <a:rPr kumimoji="1" lang="ja-JP" altLang="en-US" sz="1600" dirty="0" smtClean="0"/>
              <a:t>」以降の処理を</a:t>
            </a:r>
            <a:endParaRPr kumimoji="1" lang="en-US" altLang="ja-JP" sz="1600" dirty="0" smtClean="0"/>
          </a:p>
          <a:p>
            <a:r>
              <a:rPr lang="ja-JP" altLang="en-US" sz="1600" dirty="0" smtClean="0"/>
              <a:t>全て飛ばして（実行しないで）</a:t>
            </a:r>
            <a:endParaRPr lang="en-US" altLang="ja-JP" sz="1600" dirty="0" smtClean="0"/>
          </a:p>
          <a:p>
            <a:r>
              <a:rPr kumimoji="1" lang="ja-JP" altLang="en-US" sz="1600" dirty="0"/>
              <a:t>繰り返し処理</a:t>
            </a:r>
            <a:r>
              <a:rPr kumimoji="1" lang="ja-JP" altLang="en-US" sz="1600" dirty="0" smtClean="0"/>
              <a:t>の先頭に戻ります。</a:t>
            </a:r>
            <a:endParaRPr kumimoji="1" lang="ja-JP" altLang="en-US" sz="1600" dirty="0"/>
          </a:p>
        </p:txBody>
      </p:sp>
    </p:spTree>
    <p:extLst>
      <p:ext uri="{BB962C8B-B14F-4D97-AF65-F5344CB8AC3E}">
        <p14:creationId xmlns:p14="http://schemas.microsoft.com/office/powerpoint/2010/main" val="1573107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867551"/>
          </a:xfrm>
        </p:spPr>
        <p:txBody>
          <a:bodyPr>
            <a:normAutofit fontScale="77500" lnSpcReduction="20000"/>
          </a:bodyPr>
          <a:lstStyle/>
          <a:p>
            <a:r>
              <a:rPr kumimoji="1" lang="en-US" altLang="ja-JP" dirty="0" smtClean="0"/>
              <a:t>if</a:t>
            </a:r>
            <a:r>
              <a:rPr kumimoji="1" lang="ja-JP" altLang="en-US" dirty="0" smtClean="0"/>
              <a:t>文と同様に、繰り返し処理も、「</a:t>
            </a:r>
            <a:r>
              <a:rPr kumimoji="1" lang="en-US" altLang="ja-JP" dirty="0" smtClean="0"/>
              <a:t>{</a:t>
            </a:r>
            <a:r>
              <a:rPr kumimoji="1" lang="ja-JP" altLang="en-US" dirty="0" smtClean="0"/>
              <a:t>」「</a:t>
            </a:r>
            <a:r>
              <a:rPr kumimoji="1" lang="en-US" altLang="ja-JP" dirty="0" smtClean="0"/>
              <a:t>}</a:t>
            </a:r>
            <a:r>
              <a:rPr kumimoji="1" lang="ja-JP" altLang="en-US" dirty="0" smtClean="0"/>
              <a:t>」による入れ子の構造を記述することができます。入れ子にすると、</a:t>
            </a:r>
            <a:r>
              <a:rPr kumimoji="1" lang="ja-JP" altLang="en-US" dirty="0" smtClean="0">
                <a:solidFill>
                  <a:srgbClr val="FF0000"/>
                </a:solidFill>
              </a:rPr>
              <a:t>多重の繰り返し処理</a:t>
            </a:r>
            <a:r>
              <a:rPr kumimoji="1" lang="ja-JP" altLang="en-US" dirty="0" smtClean="0"/>
              <a:t>が実行されます。</a:t>
            </a:r>
            <a:endParaRPr kumimoji="1" lang="ja-JP" altLang="en-US" dirty="0"/>
          </a:p>
        </p:txBody>
      </p:sp>
      <p:sp>
        <p:nvSpPr>
          <p:cNvPr id="3" name="タイトル 2"/>
          <p:cNvSpPr>
            <a:spLocks noGrp="1"/>
          </p:cNvSpPr>
          <p:nvPr>
            <p:ph type="title"/>
          </p:nvPr>
        </p:nvSpPr>
        <p:spPr/>
        <p:txBody>
          <a:bodyPr>
            <a:normAutofit/>
          </a:bodyPr>
          <a:lstStyle/>
          <a:p>
            <a:r>
              <a:rPr lang="ja-JP" altLang="en-US" dirty="0" smtClean="0"/>
              <a:t>繰り返し処理の入れ子（ネスト）記述</a:t>
            </a:r>
            <a:endParaRPr kumimoji="1" lang="ja-JP" altLang="en-US" dirty="0"/>
          </a:p>
        </p:txBody>
      </p:sp>
      <p:sp>
        <p:nvSpPr>
          <p:cNvPr id="4" name="テキスト ボックス 3"/>
          <p:cNvSpPr txBox="1"/>
          <p:nvPr/>
        </p:nvSpPr>
        <p:spPr>
          <a:xfrm>
            <a:off x="971600" y="2610573"/>
            <a:ext cx="5658168"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ja-JP" sz="1600" dirty="0" smtClean="0">
                <a:latin typeface="+mn-ea"/>
              </a:rPr>
              <a:t>public </a:t>
            </a:r>
            <a:r>
              <a:rPr lang="en-US" altLang="ja-JP" sz="1600" dirty="0">
                <a:latin typeface="+mn-ea"/>
              </a:rPr>
              <a:t>class </a:t>
            </a:r>
            <a:r>
              <a:rPr lang="en-US" altLang="ja-JP" sz="1600" dirty="0" smtClean="0">
                <a:latin typeface="+mn-ea"/>
              </a:rPr>
              <a:t>forSample03 </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public </a:t>
            </a:r>
            <a:r>
              <a:rPr lang="en-US" altLang="ja-JP" sz="1600" dirty="0">
                <a:latin typeface="+mn-ea"/>
              </a:rPr>
              <a:t>static void main(String[] </a:t>
            </a:r>
            <a:r>
              <a:rPr lang="en-US" altLang="ja-JP" sz="1600" dirty="0" err="1">
                <a:latin typeface="+mn-ea"/>
              </a:rPr>
              <a:t>args</a:t>
            </a:r>
            <a:r>
              <a:rPr lang="en-US" altLang="ja-JP" sz="1600" dirty="0">
                <a:latin typeface="+mn-ea"/>
              </a:rPr>
              <a:t>) </a:t>
            </a:r>
            <a:r>
              <a:rPr lang="en-US" altLang="ja-JP" sz="1600" dirty="0" smtClean="0">
                <a:latin typeface="+mn-ea"/>
              </a:rPr>
              <a:t>{</a:t>
            </a:r>
          </a:p>
          <a:p>
            <a:endParaRPr lang="en-US" altLang="ja-JP" sz="1600" dirty="0" smtClean="0">
              <a:latin typeface="+mj-ea"/>
              <a:ea typeface="+mj-ea"/>
            </a:endParaRPr>
          </a:p>
          <a:p>
            <a:r>
              <a:rPr lang="ja-JP" altLang="en-US" sz="1600" b="1" dirty="0" smtClean="0">
                <a:solidFill>
                  <a:srgbClr val="FF0000"/>
                </a:solidFill>
                <a:latin typeface="+mj-ea"/>
                <a:ea typeface="+mj-ea"/>
              </a:rPr>
              <a:t>        </a:t>
            </a:r>
            <a:r>
              <a:rPr lang="nn-NO" altLang="ja-JP" sz="1600" b="1" dirty="0" smtClean="0">
                <a:solidFill>
                  <a:srgbClr val="FF0000"/>
                </a:solidFill>
                <a:latin typeface="+mj-ea"/>
                <a:ea typeface="+mj-ea"/>
              </a:rPr>
              <a:t>for(int </a:t>
            </a:r>
            <a:r>
              <a:rPr lang="nn-NO" altLang="ja-JP" sz="1600" b="1" dirty="0">
                <a:solidFill>
                  <a:srgbClr val="FF0000"/>
                </a:solidFill>
                <a:latin typeface="+mj-ea"/>
                <a:ea typeface="+mj-ea"/>
              </a:rPr>
              <a:t>i = 1 ; </a:t>
            </a:r>
            <a:r>
              <a:rPr lang="nn-NO" altLang="ja-JP" sz="1600" b="1" dirty="0" smtClean="0">
                <a:solidFill>
                  <a:srgbClr val="FF0000"/>
                </a:solidFill>
                <a:latin typeface="+mj-ea"/>
                <a:ea typeface="+mj-ea"/>
              </a:rPr>
              <a:t>i &lt; </a:t>
            </a:r>
            <a:r>
              <a:rPr lang="nn-NO" altLang="ja-JP" sz="1600" b="1" dirty="0">
                <a:solidFill>
                  <a:srgbClr val="FF0000"/>
                </a:solidFill>
                <a:latin typeface="+mj-ea"/>
                <a:ea typeface="+mj-ea"/>
              </a:rPr>
              <a:t>10 ; i</a:t>
            </a:r>
            <a:r>
              <a:rPr lang="nn-NO" altLang="ja-JP" sz="1600" b="1" dirty="0" smtClean="0">
                <a:solidFill>
                  <a:srgbClr val="FF0000"/>
                </a:solidFill>
                <a:latin typeface="+mj-ea"/>
                <a:ea typeface="+mj-ea"/>
              </a:rPr>
              <a:t>++) {</a:t>
            </a:r>
            <a:endParaRPr lang="nn-NO" altLang="ja-JP" sz="1600" b="1" dirty="0">
              <a:solidFill>
                <a:srgbClr val="FF0000"/>
              </a:solidFill>
              <a:latin typeface="+mj-ea"/>
              <a:ea typeface="+mj-ea"/>
            </a:endParaRPr>
          </a:p>
          <a:p>
            <a:endParaRPr lang="en-US" altLang="ja-JP" sz="1600" dirty="0" smtClean="0">
              <a:latin typeface="+mj-ea"/>
              <a:ea typeface="+mj-ea"/>
            </a:endParaRPr>
          </a:p>
          <a:p>
            <a:r>
              <a:rPr lang="en-US" altLang="ja-JP" sz="1600" b="1" dirty="0" smtClean="0">
                <a:solidFill>
                  <a:srgbClr val="0070C0"/>
                </a:solidFill>
                <a:latin typeface="+mj-ea"/>
                <a:ea typeface="+mj-ea"/>
              </a:rPr>
              <a:t>            for(</a:t>
            </a:r>
            <a:r>
              <a:rPr lang="en-US" altLang="ja-JP" sz="1600" b="1" dirty="0" err="1" smtClean="0">
                <a:solidFill>
                  <a:srgbClr val="0070C0"/>
                </a:solidFill>
                <a:latin typeface="+mj-ea"/>
                <a:ea typeface="+mj-ea"/>
              </a:rPr>
              <a:t>int</a:t>
            </a:r>
            <a:r>
              <a:rPr lang="en-US" altLang="ja-JP" sz="1600" b="1" dirty="0" smtClean="0">
                <a:solidFill>
                  <a:srgbClr val="0070C0"/>
                </a:solidFill>
                <a:latin typeface="+mj-ea"/>
                <a:ea typeface="+mj-ea"/>
              </a:rPr>
              <a:t> </a:t>
            </a:r>
            <a:r>
              <a:rPr lang="en-US" altLang="ja-JP" sz="1600" b="1" dirty="0">
                <a:solidFill>
                  <a:srgbClr val="0070C0"/>
                </a:solidFill>
                <a:latin typeface="+mj-ea"/>
                <a:ea typeface="+mj-ea"/>
              </a:rPr>
              <a:t>j = 1 ; j &lt; 10 ; j</a:t>
            </a:r>
            <a:r>
              <a:rPr lang="en-US" altLang="ja-JP" sz="1600" b="1" dirty="0" smtClean="0">
                <a:solidFill>
                  <a:srgbClr val="0070C0"/>
                </a:solidFill>
                <a:latin typeface="+mj-ea"/>
                <a:ea typeface="+mj-ea"/>
              </a:rPr>
              <a:t>++) {</a:t>
            </a:r>
            <a:endParaRPr lang="en-US" altLang="ja-JP" sz="1600" b="1" dirty="0">
              <a:solidFill>
                <a:srgbClr val="0070C0"/>
              </a:solidFill>
              <a:latin typeface="+mj-ea"/>
              <a:ea typeface="+mj-ea"/>
            </a:endParaRPr>
          </a:p>
          <a:p>
            <a:r>
              <a:rPr lang="en-US" altLang="ja-JP" sz="1600" b="1" dirty="0" smtClean="0">
                <a:solidFill>
                  <a:srgbClr val="0070C0"/>
                </a:solidFill>
                <a:latin typeface="+mj-ea"/>
                <a:ea typeface="+mj-ea"/>
              </a:rPr>
              <a:t>                 </a:t>
            </a:r>
            <a:r>
              <a:rPr lang="en-US" altLang="ja-JP" sz="1600" b="1" dirty="0" err="1" smtClean="0">
                <a:solidFill>
                  <a:srgbClr val="0070C0"/>
                </a:solidFill>
                <a:latin typeface="+mj-ea"/>
                <a:ea typeface="+mj-ea"/>
              </a:rPr>
              <a:t>System.out.println</a:t>
            </a:r>
            <a:r>
              <a:rPr lang="en-US" altLang="ja-JP" sz="1600" b="1" dirty="0" smtClean="0">
                <a:solidFill>
                  <a:srgbClr val="0070C0"/>
                </a:solidFill>
                <a:latin typeface="+mj-ea"/>
                <a:ea typeface="+mj-ea"/>
              </a:rPr>
              <a:t>(</a:t>
            </a:r>
            <a:r>
              <a:rPr lang="en-US" altLang="ja-JP" sz="1600" b="1" dirty="0" err="1" smtClean="0">
                <a:solidFill>
                  <a:srgbClr val="0070C0"/>
                </a:solidFill>
                <a:latin typeface="+mj-ea"/>
                <a:ea typeface="+mj-ea"/>
              </a:rPr>
              <a:t>i</a:t>
            </a:r>
            <a:r>
              <a:rPr lang="en-US" altLang="ja-JP" sz="1600" b="1" dirty="0" smtClean="0">
                <a:solidFill>
                  <a:srgbClr val="0070C0"/>
                </a:solidFill>
                <a:latin typeface="+mj-ea"/>
                <a:ea typeface="+mj-ea"/>
              </a:rPr>
              <a:t> </a:t>
            </a:r>
            <a:r>
              <a:rPr lang="en-US" altLang="ja-JP" sz="1600" b="1" dirty="0">
                <a:solidFill>
                  <a:srgbClr val="0070C0"/>
                </a:solidFill>
                <a:latin typeface="+mj-ea"/>
                <a:ea typeface="+mj-ea"/>
              </a:rPr>
              <a:t>+ "×" + j + "</a:t>
            </a:r>
            <a:r>
              <a:rPr lang="ja-JP" altLang="en-US" sz="1600" b="1" dirty="0">
                <a:solidFill>
                  <a:srgbClr val="0070C0"/>
                </a:solidFill>
                <a:latin typeface="+mj-ea"/>
                <a:ea typeface="+mj-ea"/>
              </a:rPr>
              <a:t>＝</a:t>
            </a:r>
            <a:r>
              <a:rPr lang="en-US" altLang="ja-JP" sz="1600" b="1" dirty="0">
                <a:solidFill>
                  <a:srgbClr val="0070C0"/>
                </a:solidFill>
                <a:latin typeface="+mj-ea"/>
                <a:ea typeface="+mj-ea"/>
              </a:rPr>
              <a:t>" + </a:t>
            </a:r>
            <a:r>
              <a:rPr lang="en-US" altLang="ja-JP" sz="1600" b="1" dirty="0" err="1">
                <a:solidFill>
                  <a:srgbClr val="0070C0"/>
                </a:solidFill>
                <a:latin typeface="+mj-ea"/>
                <a:ea typeface="+mj-ea"/>
              </a:rPr>
              <a:t>i</a:t>
            </a:r>
            <a:r>
              <a:rPr lang="en-US" altLang="ja-JP" sz="1600" b="1" dirty="0">
                <a:solidFill>
                  <a:srgbClr val="0070C0"/>
                </a:solidFill>
                <a:latin typeface="+mj-ea"/>
                <a:ea typeface="+mj-ea"/>
              </a:rPr>
              <a:t> </a:t>
            </a:r>
            <a:r>
              <a:rPr lang="en-US" altLang="ja-JP" sz="1600" b="1" dirty="0" smtClean="0">
                <a:solidFill>
                  <a:srgbClr val="0070C0"/>
                </a:solidFill>
                <a:latin typeface="+mj-ea"/>
                <a:ea typeface="+mj-ea"/>
              </a:rPr>
              <a:t>* j );</a:t>
            </a:r>
            <a:endParaRPr lang="en-US" altLang="ja-JP" sz="1600" b="1" dirty="0">
              <a:solidFill>
                <a:srgbClr val="0070C0"/>
              </a:solidFill>
              <a:latin typeface="+mj-ea"/>
              <a:ea typeface="+mj-ea"/>
            </a:endParaRPr>
          </a:p>
          <a:p>
            <a:r>
              <a:rPr lang="en-US" altLang="ja-JP" sz="1600" b="1" dirty="0" smtClean="0">
                <a:solidFill>
                  <a:srgbClr val="0070C0"/>
                </a:solidFill>
                <a:latin typeface="+mj-ea"/>
                <a:ea typeface="+mj-ea"/>
              </a:rPr>
              <a:t>            }</a:t>
            </a:r>
            <a:endParaRPr lang="en-US" altLang="ja-JP" sz="1600" b="1" dirty="0">
              <a:solidFill>
                <a:srgbClr val="0070C0"/>
              </a:solidFill>
              <a:latin typeface="+mj-ea"/>
              <a:ea typeface="+mj-ea"/>
            </a:endParaRPr>
          </a:p>
          <a:p>
            <a:endParaRPr lang="en-US" altLang="ja-JP" sz="1600" dirty="0" smtClean="0">
              <a:latin typeface="+mj-ea"/>
              <a:ea typeface="+mj-ea"/>
            </a:endParaRPr>
          </a:p>
          <a:p>
            <a:r>
              <a:rPr lang="en-US" altLang="ja-JP" sz="1600" b="1" dirty="0" smtClean="0">
                <a:solidFill>
                  <a:srgbClr val="FF0000"/>
                </a:solidFill>
                <a:latin typeface="+mj-ea"/>
                <a:ea typeface="+mj-ea"/>
              </a:rPr>
              <a:t>        }</a:t>
            </a:r>
          </a:p>
          <a:p>
            <a:r>
              <a:rPr lang="ja-JP" altLang="en-US" sz="1600" dirty="0" smtClean="0">
                <a:latin typeface="+mn-ea"/>
              </a:rPr>
              <a:t>　　</a:t>
            </a:r>
            <a:r>
              <a:rPr lang="en-US" altLang="ja-JP" sz="1600" dirty="0" smtClean="0">
                <a:latin typeface="+mn-ea"/>
              </a:rPr>
              <a:t>}</a:t>
            </a:r>
          </a:p>
          <a:p>
            <a:r>
              <a:rPr lang="en-US" altLang="ja-JP" sz="1600" dirty="0" smtClean="0">
                <a:latin typeface="+mn-ea"/>
              </a:rPr>
              <a:t>}</a:t>
            </a:r>
            <a:endParaRPr kumimoji="1" lang="ja-JP" altLang="en-US" sz="1600" dirty="0">
              <a:latin typeface="+mn-ea"/>
            </a:endParaRPr>
          </a:p>
        </p:txBody>
      </p:sp>
      <p:sp>
        <p:nvSpPr>
          <p:cNvPr id="6" name="テキスト ボックス 5"/>
          <p:cNvSpPr txBox="1"/>
          <p:nvPr/>
        </p:nvSpPr>
        <p:spPr>
          <a:xfrm>
            <a:off x="6950993" y="4604255"/>
            <a:ext cx="461665" cy="784830"/>
          </a:xfrm>
          <a:prstGeom prst="rect">
            <a:avLst/>
          </a:prstGeom>
          <a:noFill/>
        </p:spPr>
        <p:txBody>
          <a:bodyPr vert="eaVert" wrap="none" rtlCol="0">
            <a:spAutoFit/>
          </a:bodyPr>
          <a:lstStyle/>
          <a:p>
            <a:r>
              <a:rPr lang="ja-JP" altLang="en-US" dirty="0"/>
              <a:t>・・・・・・</a:t>
            </a:r>
            <a:endParaRPr kumimoji="1" lang="ja-JP" altLang="en-US" dirty="0"/>
          </a:p>
        </p:txBody>
      </p:sp>
      <p:pic>
        <p:nvPicPr>
          <p:cNvPr id="7" name="図 6"/>
          <p:cNvPicPr>
            <a:picLocks noChangeAspect="1"/>
          </p:cNvPicPr>
          <p:nvPr/>
        </p:nvPicPr>
        <p:blipFill>
          <a:blip r:embed="rId2"/>
          <a:stretch>
            <a:fillRect/>
          </a:stretch>
        </p:blipFill>
        <p:spPr>
          <a:xfrm>
            <a:off x="6844158" y="2852936"/>
            <a:ext cx="845976" cy="1751319"/>
          </a:xfrm>
          <a:prstGeom prst="rect">
            <a:avLst/>
          </a:prstGeom>
        </p:spPr>
      </p:pic>
      <p:pic>
        <p:nvPicPr>
          <p:cNvPr id="8" name="図 7"/>
          <p:cNvPicPr>
            <a:picLocks noChangeAspect="1"/>
          </p:cNvPicPr>
          <p:nvPr/>
        </p:nvPicPr>
        <p:blipFill>
          <a:blip r:embed="rId3"/>
          <a:stretch>
            <a:fillRect/>
          </a:stretch>
        </p:blipFill>
        <p:spPr>
          <a:xfrm>
            <a:off x="6826143" y="5332598"/>
            <a:ext cx="801451" cy="1417381"/>
          </a:xfrm>
          <a:prstGeom prst="rect">
            <a:avLst/>
          </a:prstGeom>
        </p:spPr>
      </p:pic>
      <p:sp>
        <p:nvSpPr>
          <p:cNvPr id="15" name="テキスト ボックス 14"/>
          <p:cNvSpPr txBox="1"/>
          <p:nvPr/>
        </p:nvSpPr>
        <p:spPr>
          <a:xfrm>
            <a:off x="1487704" y="3349237"/>
            <a:ext cx="4951647" cy="1815882"/>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nn-NO" altLang="ja-JP" sz="1600" b="1" dirty="0" smtClean="0">
                <a:solidFill>
                  <a:srgbClr val="FF0000"/>
                </a:solidFill>
                <a:latin typeface="+mj-ea"/>
                <a:ea typeface="+mj-ea"/>
              </a:rPr>
              <a:t>for(int </a:t>
            </a:r>
            <a:r>
              <a:rPr lang="nn-NO" altLang="ja-JP" sz="1600" b="1" dirty="0">
                <a:solidFill>
                  <a:srgbClr val="FF0000"/>
                </a:solidFill>
                <a:latin typeface="+mj-ea"/>
                <a:ea typeface="+mj-ea"/>
              </a:rPr>
              <a:t>i = 1 ; </a:t>
            </a:r>
            <a:r>
              <a:rPr lang="nn-NO" altLang="ja-JP" sz="1600" b="1" dirty="0" smtClean="0">
                <a:solidFill>
                  <a:srgbClr val="FF0000"/>
                </a:solidFill>
                <a:latin typeface="+mj-ea"/>
                <a:ea typeface="+mj-ea"/>
              </a:rPr>
              <a:t>i &lt; </a:t>
            </a:r>
            <a:r>
              <a:rPr lang="nn-NO" altLang="ja-JP" sz="1600" b="1" dirty="0">
                <a:solidFill>
                  <a:srgbClr val="FF0000"/>
                </a:solidFill>
                <a:latin typeface="+mj-ea"/>
                <a:ea typeface="+mj-ea"/>
              </a:rPr>
              <a:t>10 ; i</a:t>
            </a:r>
            <a:r>
              <a:rPr lang="nn-NO" altLang="ja-JP" sz="1600" b="1" dirty="0" smtClean="0">
                <a:solidFill>
                  <a:srgbClr val="FF0000"/>
                </a:solidFill>
                <a:latin typeface="+mj-ea"/>
                <a:ea typeface="+mj-ea"/>
              </a:rPr>
              <a:t>++) {</a:t>
            </a:r>
            <a:endParaRPr lang="nn-NO" altLang="ja-JP" sz="1600" b="1" dirty="0">
              <a:solidFill>
                <a:srgbClr val="FF0000"/>
              </a:solidFill>
              <a:latin typeface="+mj-ea"/>
              <a:ea typeface="+mj-ea"/>
            </a:endParaRPr>
          </a:p>
          <a:p>
            <a:endParaRPr lang="en-US" altLang="ja-JP" sz="1600" dirty="0" smtClean="0">
              <a:latin typeface="+mj-ea"/>
              <a:ea typeface="+mj-ea"/>
            </a:endParaRPr>
          </a:p>
          <a:p>
            <a:endParaRPr lang="en-US" altLang="ja-JP" sz="1600" dirty="0">
              <a:latin typeface="+mj-ea"/>
              <a:ea typeface="+mj-ea"/>
            </a:endParaRPr>
          </a:p>
          <a:p>
            <a:endParaRPr lang="en-US" altLang="ja-JP" sz="1600" dirty="0" smtClean="0">
              <a:latin typeface="+mj-ea"/>
              <a:ea typeface="+mj-ea"/>
            </a:endParaRPr>
          </a:p>
          <a:p>
            <a:endParaRPr lang="en-US" altLang="ja-JP" sz="1600" dirty="0" smtClean="0">
              <a:latin typeface="+mj-ea"/>
              <a:ea typeface="+mj-ea"/>
            </a:endParaRPr>
          </a:p>
          <a:p>
            <a:endParaRPr lang="en-US" altLang="ja-JP" sz="1600" dirty="0" smtClean="0">
              <a:latin typeface="+mj-ea"/>
              <a:ea typeface="+mj-ea"/>
            </a:endParaRPr>
          </a:p>
          <a:p>
            <a:r>
              <a:rPr lang="en-US" altLang="ja-JP" sz="1600" b="1" dirty="0" smtClean="0">
                <a:solidFill>
                  <a:srgbClr val="FF0000"/>
                </a:solidFill>
                <a:latin typeface="+mj-ea"/>
                <a:ea typeface="+mj-ea"/>
              </a:rPr>
              <a:t>}</a:t>
            </a:r>
          </a:p>
        </p:txBody>
      </p:sp>
      <p:sp>
        <p:nvSpPr>
          <p:cNvPr id="14" name="テキスト ボックス 13"/>
          <p:cNvSpPr txBox="1"/>
          <p:nvPr/>
        </p:nvSpPr>
        <p:spPr>
          <a:xfrm>
            <a:off x="1774210" y="3857079"/>
            <a:ext cx="4419800" cy="830997"/>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b="1" dirty="0" smtClean="0">
                <a:solidFill>
                  <a:srgbClr val="0070C0"/>
                </a:solidFill>
                <a:latin typeface="+mj-ea"/>
                <a:ea typeface="+mj-ea"/>
              </a:rPr>
              <a:t>for(</a:t>
            </a:r>
            <a:r>
              <a:rPr lang="en-US" altLang="ja-JP" sz="1600" b="1" dirty="0" err="1" smtClean="0">
                <a:solidFill>
                  <a:srgbClr val="0070C0"/>
                </a:solidFill>
                <a:latin typeface="+mj-ea"/>
                <a:ea typeface="+mj-ea"/>
              </a:rPr>
              <a:t>int</a:t>
            </a:r>
            <a:r>
              <a:rPr lang="en-US" altLang="ja-JP" sz="1600" b="1" dirty="0" smtClean="0">
                <a:solidFill>
                  <a:srgbClr val="0070C0"/>
                </a:solidFill>
                <a:latin typeface="+mj-ea"/>
                <a:ea typeface="+mj-ea"/>
              </a:rPr>
              <a:t> </a:t>
            </a:r>
            <a:r>
              <a:rPr lang="en-US" altLang="ja-JP" sz="1600" b="1" dirty="0">
                <a:solidFill>
                  <a:srgbClr val="0070C0"/>
                </a:solidFill>
                <a:latin typeface="+mj-ea"/>
                <a:ea typeface="+mj-ea"/>
              </a:rPr>
              <a:t>j = 1 ; j &lt; 10 ; j</a:t>
            </a:r>
            <a:r>
              <a:rPr lang="en-US" altLang="ja-JP" sz="1600" b="1" dirty="0" smtClean="0">
                <a:solidFill>
                  <a:srgbClr val="0070C0"/>
                </a:solidFill>
                <a:latin typeface="+mj-ea"/>
                <a:ea typeface="+mj-ea"/>
              </a:rPr>
              <a:t>++) {</a:t>
            </a:r>
            <a:endParaRPr lang="en-US" altLang="ja-JP" sz="1600" b="1" dirty="0">
              <a:solidFill>
                <a:srgbClr val="0070C0"/>
              </a:solidFill>
              <a:latin typeface="+mj-ea"/>
              <a:ea typeface="+mj-ea"/>
            </a:endParaRPr>
          </a:p>
          <a:p>
            <a:r>
              <a:rPr lang="en-US" altLang="ja-JP" sz="1600" b="1" dirty="0" smtClean="0">
                <a:solidFill>
                  <a:srgbClr val="0070C0"/>
                </a:solidFill>
                <a:latin typeface="+mj-ea"/>
                <a:ea typeface="+mj-ea"/>
              </a:rPr>
              <a:t>    </a:t>
            </a:r>
            <a:r>
              <a:rPr lang="en-US" altLang="ja-JP" sz="1600" b="1" dirty="0" err="1" smtClean="0">
                <a:solidFill>
                  <a:srgbClr val="0070C0"/>
                </a:solidFill>
                <a:latin typeface="+mj-ea"/>
                <a:ea typeface="+mj-ea"/>
              </a:rPr>
              <a:t>System.out.println</a:t>
            </a:r>
            <a:r>
              <a:rPr lang="en-US" altLang="ja-JP" sz="1600" b="1" dirty="0" smtClean="0">
                <a:solidFill>
                  <a:srgbClr val="0070C0"/>
                </a:solidFill>
                <a:latin typeface="+mj-ea"/>
                <a:ea typeface="+mj-ea"/>
              </a:rPr>
              <a:t>(</a:t>
            </a:r>
            <a:r>
              <a:rPr lang="en-US" altLang="ja-JP" sz="1600" b="1" dirty="0" err="1" smtClean="0">
                <a:solidFill>
                  <a:srgbClr val="0070C0"/>
                </a:solidFill>
                <a:latin typeface="+mj-ea"/>
                <a:ea typeface="+mj-ea"/>
              </a:rPr>
              <a:t>i</a:t>
            </a:r>
            <a:r>
              <a:rPr lang="en-US" altLang="ja-JP" sz="1600" b="1" dirty="0" smtClean="0">
                <a:solidFill>
                  <a:srgbClr val="0070C0"/>
                </a:solidFill>
                <a:latin typeface="+mj-ea"/>
                <a:ea typeface="+mj-ea"/>
              </a:rPr>
              <a:t> </a:t>
            </a:r>
            <a:r>
              <a:rPr lang="en-US" altLang="ja-JP" sz="1600" b="1" dirty="0">
                <a:solidFill>
                  <a:srgbClr val="0070C0"/>
                </a:solidFill>
                <a:latin typeface="+mj-ea"/>
                <a:ea typeface="+mj-ea"/>
              </a:rPr>
              <a:t>+ "×" + j + "</a:t>
            </a:r>
            <a:r>
              <a:rPr lang="ja-JP" altLang="en-US" sz="1600" b="1" dirty="0">
                <a:solidFill>
                  <a:srgbClr val="0070C0"/>
                </a:solidFill>
                <a:latin typeface="+mj-ea"/>
                <a:ea typeface="+mj-ea"/>
              </a:rPr>
              <a:t>＝</a:t>
            </a:r>
            <a:r>
              <a:rPr lang="en-US" altLang="ja-JP" sz="1600" b="1" dirty="0">
                <a:solidFill>
                  <a:srgbClr val="0070C0"/>
                </a:solidFill>
                <a:latin typeface="+mj-ea"/>
                <a:ea typeface="+mj-ea"/>
              </a:rPr>
              <a:t>" + </a:t>
            </a:r>
            <a:r>
              <a:rPr lang="en-US" altLang="ja-JP" sz="1600" b="1" dirty="0" err="1">
                <a:solidFill>
                  <a:srgbClr val="0070C0"/>
                </a:solidFill>
                <a:latin typeface="+mj-ea"/>
                <a:ea typeface="+mj-ea"/>
              </a:rPr>
              <a:t>i</a:t>
            </a:r>
            <a:r>
              <a:rPr lang="en-US" altLang="ja-JP" sz="1600" b="1" dirty="0">
                <a:solidFill>
                  <a:srgbClr val="0070C0"/>
                </a:solidFill>
                <a:latin typeface="+mj-ea"/>
                <a:ea typeface="+mj-ea"/>
              </a:rPr>
              <a:t> </a:t>
            </a:r>
            <a:r>
              <a:rPr lang="en-US" altLang="ja-JP" sz="1600" b="1" dirty="0" smtClean="0">
                <a:solidFill>
                  <a:srgbClr val="0070C0"/>
                </a:solidFill>
                <a:latin typeface="+mj-ea"/>
                <a:ea typeface="+mj-ea"/>
              </a:rPr>
              <a:t>* j );</a:t>
            </a:r>
            <a:endParaRPr lang="en-US" altLang="ja-JP" sz="1600" b="1" dirty="0">
              <a:solidFill>
                <a:srgbClr val="0070C0"/>
              </a:solidFill>
              <a:latin typeface="+mj-ea"/>
              <a:ea typeface="+mj-ea"/>
            </a:endParaRPr>
          </a:p>
          <a:p>
            <a:r>
              <a:rPr lang="en-US" altLang="ja-JP" sz="1600" b="1" dirty="0" smtClean="0">
                <a:solidFill>
                  <a:srgbClr val="0070C0"/>
                </a:solidFill>
                <a:latin typeface="+mj-ea"/>
                <a:ea typeface="+mj-ea"/>
              </a:rPr>
              <a:t>}</a:t>
            </a:r>
            <a:endParaRPr lang="en-US" altLang="ja-JP" sz="1600" b="1" dirty="0">
              <a:solidFill>
                <a:srgbClr val="0070C0"/>
              </a:solidFill>
              <a:latin typeface="+mj-ea"/>
              <a:ea typeface="+mj-ea"/>
            </a:endParaRPr>
          </a:p>
        </p:txBody>
      </p:sp>
      <p:sp>
        <p:nvSpPr>
          <p:cNvPr id="12" name="左矢印 11"/>
          <p:cNvSpPr/>
          <p:nvPr/>
        </p:nvSpPr>
        <p:spPr>
          <a:xfrm rot="16381915">
            <a:off x="4935503" y="3215051"/>
            <a:ext cx="1763901" cy="247957"/>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5658410" y="2412571"/>
            <a:ext cx="3480440"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1600" dirty="0" smtClean="0"/>
              <a:t>この</a:t>
            </a:r>
            <a:r>
              <a:rPr lang="en-US" altLang="ja-JP" sz="1600" dirty="0" err="1" smtClean="0"/>
              <a:t>println</a:t>
            </a:r>
            <a:r>
              <a:rPr lang="en-US" altLang="ja-JP" sz="1600" dirty="0" smtClean="0"/>
              <a:t>()</a:t>
            </a:r>
            <a:r>
              <a:rPr lang="ja-JP" altLang="en-US" sz="1600" dirty="0" smtClean="0"/>
              <a:t>が繰り返される回数は？</a:t>
            </a:r>
            <a:endParaRPr kumimoji="1" lang="ja-JP" altLang="en-US" sz="1600" dirty="0"/>
          </a:p>
        </p:txBody>
      </p:sp>
    </p:spTree>
    <p:extLst>
      <p:ext uri="{BB962C8B-B14F-4D97-AF65-F5344CB8AC3E}">
        <p14:creationId xmlns:p14="http://schemas.microsoft.com/office/powerpoint/2010/main" val="1288993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左矢印 23"/>
          <p:cNvSpPr/>
          <p:nvPr/>
        </p:nvSpPr>
        <p:spPr>
          <a:xfrm rot="16200000">
            <a:off x="6373818" y="6044325"/>
            <a:ext cx="766155" cy="28803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左矢印 21"/>
          <p:cNvSpPr/>
          <p:nvPr/>
        </p:nvSpPr>
        <p:spPr>
          <a:xfrm rot="16200000">
            <a:off x="2829689" y="5438205"/>
            <a:ext cx="1858170" cy="28803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kumimoji="1" lang="ja-JP" altLang="en-US" dirty="0" smtClean="0"/>
              <a:t>無限ループ</a:t>
            </a:r>
            <a:endParaRPr kumimoji="1" lang="ja-JP" altLang="en-US" dirty="0"/>
          </a:p>
        </p:txBody>
      </p:sp>
      <p:sp>
        <p:nvSpPr>
          <p:cNvPr id="5" name="コンテンツ プレースホルダー 1"/>
          <p:cNvSpPr>
            <a:spLocks noGrp="1"/>
          </p:cNvSpPr>
          <p:nvPr>
            <p:ph idx="1"/>
          </p:nvPr>
        </p:nvSpPr>
        <p:spPr>
          <a:xfrm>
            <a:off x="251520" y="1268760"/>
            <a:ext cx="8712968" cy="1360782"/>
          </a:xfrm>
        </p:spPr>
        <p:txBody>
          <a:bodyPr>
            <a:noAutofit/>
          </a:bodyPr>
          <a:lstStyle/>
          <a:p>
            <a:r>
              <a:rPr kumimoji="1" lang="ja-JP" altLang="en-US" sz="2000" dirty="0" smtClean="0"/>
              <a:t>プログラムの実行時、同じ処理が</a:t>
            </a:r>
            <a:r>
              <a:rPr kumimoji="1" lang="ja-JP" altLang="en-US" sz="2000" dirty="0" smtClean="0">
                <a:solidFill>
                  <a:srgbClr val="FF0000"/>
                </a:solidFill>
              </a:rPr>
              <a:t>限りなく繰り返</a:t>
            </a:r>
            <a:r>
              <a:rPr lang="ja-JP" altLang="en-US" sz="2000" dirty="0" smtClean="0">
                <a:solidFill>
                  <a:srgbClr val="FF0000"/>
                </a:solidFill>
              </a:rPr>
              <a:t>し実行される</a:t>
            </a:r>
            <a:r>
              <a:rPr kumimoji="1" lang="ja-JP" altLang="en-US" sz="2000" dirty="0" smtClean="0"/>
              <a:t>状態になる可能性があります。</a:t>
            </a:r>
            <a:endParaRPr kumimoji="1" lang="en-US" altLang="ja-JP" sz="2000" dirty="0" smtClean="0"/>
          </a:p>
          <a:p>
            <a:r>
              <a:rPr lang="ja-JP" altLang="en-US" sz="2000" dirty="0" smtClean="0"/>
              <a:t>一般に、設計者の想定外でこのような状態になることを</a:t>
            </a:r>
            <a:r>
              <a:rPr kumimoji="1" lang="ja-JP" altLang="en-US" sz="2000" dirty="0" smtClean="0"/>
              <a:t>「無限ループ」といいます。</a:t>
            </a:r>
            <a:endParaRPr kumimoji="1" lang="en-US" altLang="ja-JP" sz="2000" dirty="0" smtClean="0"/>
          </a:p>
        </p:txBody>
      </p:sp>
      <p:sp>
        <p:nvSpPr>
          <p:cNvPr id="12" name="テキスト ボックス 11"/>
          <p:cNvSpPr txBox="1"/>
          <p:nvPr/>
        </p:nvSpPr>
        <p:spPr>
          <a:xfrm>
            <a:off x="158057" y="2700984"/>
            <a:ext cx="2119491" cy="10772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err="1" smtClean="0">
                <a:latin typeface="+mn-ea"/>
              </a:rPr>
              <a:t>int</a:t>
            </a:r>
            <a:r>
              <a:rPr lang="en-US" altLang="ja-JP" sz="1600" dirty="0" smtClean="0">
                <a:latin typeface="+mn-ea"/>
              </a:rPr>
              <a:t> score = 80;</a:t>
            </a:r>
          </a:p>
          <a:p>
            <a:r>
              <a:rPr lang="en-US" altLang="ja-JP" sz="1600" b="1" dirty="0" smtClean="0">
                <a:solidFill>
                  <a:srgbClr val="FF0000"/>
                </a:solidFill>
                <a:latin typeface="+mn-ea"/>
              </a:rPr>
              <a:t>while( score &lt;= 100 ) {</a:t>
            </a:r>
          </a:p>
          <a:p>
            <a:r>
              <a:rPr lang="en-US" altLang="ja-JP" sz="1600" dirty="0" smtClean="0">
                <a:solidFill>
                  <a:srgbClr val="00B050"/>
                </a:solidFill>
                <a:latin typeface="+mn-ea"/>
              </a:rPr>
              <a:t>   //</a:t>
            </a:r>
            <a:r>
              <a:rPr lang="ja-JP" altLang="en-US" sz="1600" dirty="0" smtClean="0">
                <a:solidFill>
                  <a:srgbClr val="00B050"/>
                </a:solidFill>
                <a:latin typeface="+mn-ea"/>
              </a:rPr>
              <a:t>繰り返し処理</a:t>
            </a:r>
            <a:endParaRPr lang="en-US" altLang="ja-JP" sz="1600" dirty="0" smtClean="0">
              <a:solidFill>
                <a:srgbClr val="00B050"/>
              </a:solidFill>
              <a:latin typeface="+mn-ea"/>
            </a:endParaRP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13" name="テキスト ボックス 12"/>
          <p:cNvSpPr txBox="1"/>
          <p:nvPr/>
        </p:nvSpPr>
        <p:spPr>
          <a:xfrm>
            <a:off x="4647153" y="2693147"/>
            <a:ext cx="4033476" cy="255454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正の</a:t>
            </a:r>
            <a:r>
              <a:rPr lang="ja-JP" altLang="en-US" sz="1600" dirty="0">
                <a:solidFill>
                  <a:srgbClr val="00B050"/>
                </a:solidFill>
                <a:latin typeface="+mn-ea"/>
              </a:rPr>
              <a:t>整数</a:t>
            </a:r>
            <a:r>
              <a:rPr lang="ja-JP" altLang="en-US" sz="1600" dirty="0" smtClean="0">
                <a:solidFill>
                  <a:srgbClr val="00B050"/>
                </a:solidFill>
                <a:latin typeface="+mn-ea"/>
              </a:rPr>
              <a:t>を入れてね。</a:t>
            </a:r>
            <a:r>
              <a:rPr lang="en-US" altLang="ja-JP" sz="1600" dirty="0" smtClean="0">
                <a:latin typeface="+mn-ea"/>
              </a:rPr>
              <a:t>");</a:t>
            </a:r>
            <a:endParaRPr lang="en-US" altLang="ja-JP" sz="1600" dirty="0">
              <a:latin typeface="+mn-ea"/>
            </a:endParaRPr>
          </a:p>
          <a:p>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smtClean="0">
                <a:latin typeface="+mn-ea"/>
              </a:rPr>
              <a:t>();</a:t>
            </a:r>
          </a:p>
          <a:p>
            <a:r>
              <a:rPr lang="en-US" altLang="ja-JP" sz="1600" dirty="0" err="1" smtClean="0">
                <a:latin typeface="+mn-ea"/>
              </a:rPr>
              <a:t>int</a:t>
            </a:r>
            <a:r>
              <a:rPr lang="en-US" altLang="ja-JP" sz="1600" dirty="0" smtClean="0">
                <a:latin typeface="+mn-ea"/>
              </a:rPr>
              <a:t> </a:t>
            </a:r>
            <a:r>
              <a:rPr lang="en-US" altLang="ja-JP" sz="1600" dirty="0" err="1" smtClean="0">
                <a:latin typeface="+mn-ea"/>
              </a:rPr>
              <a:t>num</a:t>
            </a:r>
            <a:r>
              <a:rPr lang="en-US" altLang="ja-JP" sz="1600" dirty="0" smtClean="0">
                <a:latin typeface="+mn-ea"/>
              </a:rPr>
              <a:t> = </a:t>
            </a:r>
            <a:r>
              <a:rPr lang="en-US" altLang="ja-JP" sz="1600" dirty="0" err="1" smtClean="0">
                <a:latin typeface="+mn-ea"/>
              </a:rPr>
              <a:t>Integer.parseInt</a:t>
            </a:r>
            <a:r>
              <a:rPr lang="en-US" altLang="ja-JP" sz="1600" dirty="0" smtClean="0">
                <a:latin typeface="+mn-ea"/>
              </a:rPr>
              <a:t>(</a:t>
            </a:r>
            <a:r>
              <a:rPr lang="en-US" altLang="ja-JP" sz="1600" dirty="0" err="1" smtClean="0">
                <a:latin typeface="+mn-ea"/>
              </a:rPr>
              <a:t>str</a:t>
            </a:r>
            <a:r>
              <a:rPr lang="en-US" altLang="ja-JP" sz="1600" dirty="0" smtClean="0">
                <a:latin typeface="+mn-ea"/>
              </a:rPr>
              <a:t>);</a:t>
            </a:r>
            <a:endParaRPr lang="en-US" altLang="ja-JP" sz="1600" dirty="0">
              <a:latin typeface="+mn-ea"/>
            </a:endParaRPr>
          </a:p>
          <a:p>
            <a:r>
              <a:rPr lang="en-US" altLang="ja-JP" sz="1600" b="1" dirty="0" smtClean="0">
                <a:solidFill>
                  <a:srgbClr val="FF0000"/>
                </a:solidFill>
                <a:latin typeface="+mn-ea"/>
              </a:rPr>
              <a:t>while( </a:t>
            </a:r>
            <a:r>
              <a:rPr lang="en-US" altLang="ja-JP" sz="1600" b="1" dirty="0" err="1" smtClean="0">
                <a:solidFill>
                  <a:srgbClr val="FF0000"/>
                </a:solidFill>
                <a:latin typeface="+mn-ea"/>
              </a:rPr>
              <a:t>num</a:t>
            </a:r>
            <a:r>
              <a:rPr lang="en-US" altLang="ja-JP" sz="1600" b="1" dirty="0" smtClean="0">
                <a:solidFill>
                  <a:srgbClr val="FF0000"/>
                </a:solidFill>
                <a:latin typeface="+mn-ea"/>
              </a:rPr>
              <a:t> &gt; 1 ) {</a:t>
            </a:r>
          </a:p>
          <a:p>
            <a:r>
              <a:rPr lang="en-US" altLang="ja-JP" sz="1600" dirty="0" smtClean="0">
                <a:latin typeface="+mn-ea"/>
              </a:rPr>
              <a:t>   if( </a:t>
            </a:r>
            <a:r>
              <a:rPr lang="en-US" altLang="ja-JP" sz="1600" dirty="0" err="1" smtClean="0">
                <a:latin typeface="+mn-ea"/>
              </a:rPr>
              <a:t>num</a:t>
            </a:r>
            <a:r>
              <a:rPr lang="en-US" altLang="ja-JP" sz="1600" dirty="0" smtClean="0">
                <a:latin typeface="+mn-ea"/>
              </a:rPr>
              <a:t> % 2 == 0){</a:t>
            </a:r>
          </a:p>
          <a:p>
            <a:r>
              <a:rPr lang="en-US" altLang="ja-JP" sz="1600" dirty="0">
                <a:latin typeface="+mn-ea"/>
              </a:rPr>
              <a:t> </a:t>
            </a:r>
            <a:r>
              <a:rPr lang="en-US" altLang="ja-JP" sz="1600" dirty="0" smtClean="0">
                <a:latin typeface="+mn-ea"/>
              </a:rPr>
              <a:t>     </a:t>
            </a:r>
            <a:r>
              <a:rPr lang="en-US" altLang="ja-JP" sz="1600" dirty="0" err="1" smtClean="0">
                <a:latin typeface="+mn-ea"/>
              </a:rPr>
              <a:t>num</a:t>
            </a:r>
            <a:r>
              <a:rPr lang="en-US" altLang="ja-JP" sz="1600" dirty="0" smtClean="0">
                <a:latin typeface="+mn-ea"/>
              </a:rPr>
              <a:t> = </a:t>
            </a:r>
            <a:r>
              <a:rPr lang="en-US" altLang="ja-JP" sz="1600" dirty="0" err="1" smtClean="0">
                <a:latin typeface="+mn-ea"/>
              </a:rPr>
              <a:t>num</a:t>
            </a:r>
            <a:r>
              <a:rPr lang="en-US" altLang="ja-JP" sz="1600" dirty="0" smtClean="0">
                <a:latin typeface="+mn-ea"/>
              </a:rPr>
              <a:t> / 2;</a:t>
            </a:r>
          </a:p>
          <a:p>
            <a:r>
              <a:rPr lang="en-US" altLang="ja-JP" sz="1600" dirty="0" smtClean="0">
                <a:latin typeface="+mn-ea"/>
              </a:rPr>
              <a:t>   }else{</a:t>
            </a:r>
          </a:p>
          <a:p>
            <a:r>
              <a:rPr lang="en-US" altLang="ja-JP" sz="1600" dirty="0" smtClean="0">
                <a:latin typeface="+mn-ea"/>
              </a:rPr>
              <a:t>      </a:t>
            </a:r>
            <a:r>
              <a:rPr lang="en-US" altLang="ja-JP" sz="1600" dirty="0" err="1" smtClean="0">
                <a:latin typeface="+mn-ea"/>
              </a:rPr>
              <a:t>num</a:t>
            </a:r>
            <a:r>
              <a:rPr lang="en-US" altLang="ja-JP" sz="1600" dirty="0" smtClean="0">
                <a:latin typeface="+mn-ea"/>
              </a:rPr>
              <a:t> = </a:t>
            </a:r>
            <a:r>
              <a:rPr lang="en-US" altLang="ja-JP" sz="1600" dirty="0" err="1" smtClean="0">
                <a:latin typeface="+mn-ea"/>
              </a:rPr>
              <a:t>num</a:t>
            </a:r>
            <a:r>
              <a:rPr lang="en-US" altLang="ja-JP" sz="1600" dirty="0" smtClean="0">
                <a:latin typeface="+mn-ea"/>
              </a:rPr>
              <a:t> * 3 + 1;   </a:t>
            </a:r>
          </a:p>
          <a:p>
            <a:r>
              <a:rPr lang="en-US" altLang="ja-JP" sz="1600" dirty="0">
                <a:latin typeface="+mn-ea"/>
              </a:rPr>
              <a:t> </a:t>
            </a:r>
            <a:r>
              <a:rPr lang="en-US" altLang="ja-JP" sz="1600" dirty="0" smtClean="0">
                <a:latin typeface="+mn-ea"/>
              </a:rPr>
              <a:t>  }</a:t>
            </a: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14" name="テキスト ボックス 13"/>
          <p:cNvSpPr txBox="1"/>
          <p:nvPr/>
        </p:nvSpPr>
        <p:spPr>
          <a:xfrm>
            <a:off x="158057" y="4962428"/>
            <a:ext cx="2587568" cy="10772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1600" b="1" dirty="0" smtClean="0">
                <a:solidFill>
                  <a:srgbClr val="FF0000"/>
                </a:solidFill>
                <a:latin typeface="+mn-ea"/>
              </a:rPr>
              <a:t>for(</a:t>
            </a:r>
            <a:r>
              <a:rPr lang="en-US" altLang="ja-JP" sz="1600" b="1" dirty="0" err="1" smtClean="0">
                <a:solidFill>
                  <a:srgbClr val="FF0000"/>
                </a:solidFill>
                <a:latin typeface="+mn-ea"/>
              </a:rPr>
              <a:t>int</a:t>
            </a:r>
            <a:r>
              <a:rPr lang="en-US" altLang="ja-JP" sz="1600" b="1" dirty="0" smtClean="0">
                <a:solidFill>
                  <a:srgbClr val="FF0000"/>
                </a:solidFill>
                <a:latin typeface="+mn-ea"/>
              </a:rPr>
              <a:t> </a:t>
            </a:r>
            <a:r>
              <a:rPr lang="en-US" altLang="ja-JP" sz="1600" b="1" dirty="0" err="1" smtClean="0">
                <a:solidFill>
                  <a:srgbClr val="FF0000"/>
                </a:solidFill>
                <a:latin typeface="+mn-ea"/>
              </a:rPr>
              <a:t>i</a:t>
            </a:r>
            <a:r>
              <a:rPr lang="en-US" altLang="ja-JP" sz="1600" b="1" dirty="0" smtClean="0">
                <a:solidFill>
                  <a:srgbClr val="FF0000"/>
                </a:solidFill>
                <a:latin typeface="+mn-ea"/>
              </a:rPr>
              <a:t> = 0 ; </a:t>
            </a:r>
            <a:r>
              <a:rPr lang="en-US" altLang="ja-JP" sz="1600" b="1" dirty="0" err="1" smtClean="0">
                <a:solidFill>
                  <a:srgbClr val="FF0000"/>
                </a:solidFill>
                <a:latin typeface="+mn-ea"/>
              </a:rPr>
              <a:t>i</a:t>
            </a:r>
            <a:r>
              <a:rPr lang="en-US" altLang="ja-JP" sz="1600" b="1" dirty="0" smtClean="0">
                <a:solidFill>
                  <a:srgbClr val="FF0000"/>
                </a:solidFill>
                <a:latin typeface="+mn-ea"/>
              </a:rPr>
              <a:t> &lt; 100 ; </a:t>
            </a:r>
            <a:r>
              <a:rPr lang="en-US" altLang="ja-JP" sz="1600" b="1" dirty="0" err="1" smtClean="0">
                <a:solidFill>
                  <a:srgbClr val="FF0000"/>
                </a:solidFill>
                <a:latin typeface="+mn-ea"/>
              </a:rPr>
              <a:t>i</a:t>
            </a:r>
            <a:r>
              <a:rPr lang="en-US" altLang="ja-JP" sz="1600" b="1" dirty="0" smtClean="0">
                <a:solidFill>
                  <a:srgbClr val="FF0000"/>
                </a:solidFill>
                <a:latin typeface="+mn-ea"/>
              </a:rPr>
              <a:t>++ ) {</a:t>
            </a:r>
          </a:p>
          <a:p>
            <a:r>
              <a:rPr lang="en-US" altLang="ja-JP" sz="1600" dirty="0" smtClean="0">
                <a:solidFill>
                  <a:srgbClr val="00B050"/>
                </a:solidFill>
                <a:latin typeface="+mn-ea"/>
              </a:rPr>
              <a:t>   //</a:t>
            </a:r>
            <a:r>
              <a:rPr lang="ja-JP" altLang="en-US" sz="1600" dirty="0" smtClean="0">
                <a:solidFill>
                  <a:srgbClr val="00B050"/>
                </a:solidFill>
                <a:latin typeface="+mn-ea"/>
              </a:rPr>
              <a:t>繰り返し処理</a:t>
            </a:r>
            <a:endParaRPr lang="en-US" altLang="ja-JP" sz="1600" dirty="0" smtClean="0">
              <a:solidFill>
                <a:srgbClr val="00B050"/>
              </a:solidFill>
              <a:latin typeface="+mn-ea"/>
            </a:endParaRPr>
          </a:p>
          <a:p>
            <a:r>
              <a:rPr lang="ja-JP" altLang="en-US" sz="1600" dirty="0">
                <a:latin typeface="+mn-ea"/>
              </a:rPr>
              <a:t> </a:t>
            </a:r>
            <a:r>
              <a:rPr lang="ja-JP" altLang="en-US" sz="1600" dirty="0" smtClean="0">
                <a:latin typeface="+mn-ea"/>
              </a:rPr>
              <a:t>  </a:t>
            </a:r>
            <a:r>
              <a:rPr lang="en-US" altLang="ja-JP" sz="1600" dirty="0" err="1" smtClean="0">
                <a:latin typeface="+mn-ea"/>
              </a:rPr>
              <a:t>i</a:t>
            </a:r>
            <a:r>
              <a:rPr lang="en-US" altLang="ja-JP" sz="1600" dirty="0" smtClean="0">
                <a:latin typeface="+mn-ea"/>
              </a:rPr>
              <a:t> -= 1;</a:t>
            </a:r>
          </a:p>
          <a:p>
            <a:r>
              <a:rPr lang="en-US" altLang="ja-JP" sz="1600" b="1" dirty="0" smtClean="0">
                <a:solidFill>
                  <a:srgbClr val="FF0000"/>
                </a:solidFill>
                <a:latin typeface="+mn-ea"/>
              </a:rPr>
              <a:t>}</a:t>
            </a:r>
            <a:endParaRPr lang="en-US" altLang="ja-JP" sz="1600" b="1" dirty="0">
              <a:solidFill>
                <a:srgbClr val="FF0000"/>
              </a:solidFill>
              <a:latin typeface="+mn-ea"/>
            </a:endParaRPr>
          </a:p>
        </p:txBody>
      </p:sp>
      <p:sp>
        <p:nvSpPr>
          <p:cNvPr id="16" name="テキスト ボックス 15"/>
          <p:cNvSpPr txBox="1"/>
          <p:nvPr/>
        </p:nvSpPr>
        <p:spPr>
          <a:xfrm>
            <a:off x="733654" y="3906400"/>
            <a:ext cx="3456384"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sz="1600" dirty="0" smtClean="0"/>
              <a:t>繰り返し処理中で、</a:t>
            </a:r>
            <a:r>
              <a:rPr lang="ja-JP" altLang="en-US" sz="1600" dirty="0" smtClean="0"/>
              <a:t>条件判定に関係する数値の更新を忘れ</a:t>
            </a:r>
            <a:r>
              <a:rPr kumimoji="1" lang="ja-JP" altLang="en-US" sz="1600" dirty="0" smtClean="0"/>
              <a:t>たり、逆に誤って更新したり</a:t>
            </a:r>
            <a:r>
              <a:rPr lang="ja-JP" altLang="en-US" sz="1600" dirty="0" smtClean="0"/>
              <a:t>する</a:t>
            </a:r>
            <a:r>
              <a:rPr lang="ja-JP" altLang="en-US" sz="1600" dirty="0"/>
              <a:t>こと</a:t>
            </a:r>
            <a:r>
              <a:rPr lang="ja-JP" altLang="en-US" sz="1600" dirty="0" smtClean="0"/>
              <a:t>でよく起こります。</a:t>
            </a:r>
            <a:endParaRPr kumimoji="1" lang="ja-JP" altLang="en-US" sz="1600" dirty="0"/>
          </a:p>
        </p:txBody>
      </p:sp>
      <p:sp>
        <p:nvSpPr>
          <p:cNvPr id="17" name="左矢印 16"/>
          <p:cNvSpPr/>
          <p:nvPr/>
        </p:nvSpPr>
        <p:spPr>
          <a:xfrm rot="5400000">
            <a:off x="1470527" y="3654520"/>
            <a:ext cx="244480" cy="30195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左矢印 17"/>
          <p:cNvSpPr/>
          <p:nvPr/>
        </p:nvSpPr>
        <p:spPr>
          <a:xfrm rot="16200000">
            <a:off x="1489509" y="4713443"/>
            <a:ext cx="265048" cy="28803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左矢印 19"/>
          <p:cNvSpPr/>
          <p:nvPr/>
        </p:nvSpPr>
        <p:spPr>
          <a:xfrm rot="5400000">
            <a:off x="7246920" y="5150227"/>
            <a:ext cx="244480" cy="30195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57199" y="6304306"/>
            <a:ext cx="8507289"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sz="1600" dirty="0" smtClean="0"/>
              <a:t>eclipse</a:t>
            </a:r>
            <a:r>
              <a:rPr kumimoji="1" lang="ja-JP" altLang="en-US" sz="1600" dirty="0" smtClean="0"/>
              <a:t>でプログラムの実行を強制的に終了させる方法を覚えておいてください。 </a:t>
            </a:r>
            <a:r>
              <a:rPr kumimoji="1" lang="en-US" altLang="ja-JP" sz="1600" dirty="0" smtClean="0"/>
              <a:t>(</a:t>
            </a:r>
            <a:r>
              <a:rPr kumimoji="1" lang="ja-JP" altLang="en-US" sz="1600" dirty="0" smtClean="0">
                <a:solidFill>
                  <a:srgbClr val="C00000"/>
                </a:solidFill>
              </a:rPr>
              <a:t>■</a:t>
            </a:r>
            <a:r>
              <a:rPr kumimoji="1" lang="ja-JP" altLang="en-US" sz="1600" dirty="0" smtClean="0"/>
              <a:t>のボタン</a:t>
            </a:r>
            <a:r>
              <a:rPr lang="en-US" altLang="ja-JP" sz="1600" dirty="0" smtClean="0"/>
              <a:t>)</a:t>
            </a:r>
            <a:endParaRPr kumimoji="1" lang="ja-JP" altLang="en-US" sz="1600" dirty="0"/>
          </a:p>
        </p:txBody>
      </p:sp>
      <p:sp>
        <p:nvSpPr>
          <p:cNvPr id="23" name="テキスト ボックス 22"/>
          <p:cNvSpPr txBox="1"/>
          <p:nvPr/>
        </p:nvSpPr>
        <p:spPr>
          <a:xfrm>
            <a:off x="2916099" y="5434469"/>
            <a:ext cx="1685349"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1600" dirty="0" smtClean="0"/>
              <a:t>複雑になるほど、ミスは起こります。</a:t>
            </a:r>
            <a:endParaRPr kumimoji="1" lang="ja-JP" altLang="en-US" sz="1600" dirty="0"/>
          </a:p>
        </p:txBody>
      </p:sp>
      <p:sp>
        <p:nvSpPr>
          <p:cNvPr id="19" name="テキスト ボックス 18"/>
          <p:cNvSpPr txBox="1"/>
          <p:nvPr/>
        </p:nvSpPr>
        <p:spPr>
          <a:xfrm>
            <a:off x="5626729" y="5423442"/>
            <a:ext cx="3337759"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sz="1600" dirty="0" smtClean="0"/>
              <a:t>無限ループになるか、ならないか、明確に判断できない場合もあります。</a:t>
            </a:r>
            <a:endParaRPr kumimoji="1" lang="ja-JP" altLang="en-US" sz="1600" dirty="0"/>
          </a:p>
        </p:txBody>
      </p:sp>
    </p:spTree>
    <p:extLst>
      <p:ext uri="{BB962C8B-B14F-4D97-AF65-F5344CB8AC3E}">
        <p14:creationId xmlns:p14="http://schemas.microsoft.com/office/powerpoint/2010/main" val="3416224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183036"/>
            <a:ext cx="8801103" cy="1758550"/>
          </a:xfrm>
        </p:spPr>
        <p:txBody>
          <a:bodyPr>
            <a:noAutofit/>
          </a:bodyPr>
          <a:lstStyle/>
          <a:p>
            <a:r>
              <a:rPr lang="ja-JP" altLang="en-US" sz="2000" dirty="0" smtClean="0"/>
              <a:t>「</a:t>
            </a:r>
            <a:r>
              <a:rPr lang="ja-JP" altLang="en-US" sz="2000" dirty="0" smtClean="0">
                <a:solidFill>
                  <a:srgbClr val="FF0000"/>
                </a:solidFill>
              </a:rPr>
              <a:t>ある特定の出来事が起こる・条件になる</a:t>
            </a:r>
            <a:r>
              <a:rPr lang="ja-JP" altLang="en-US" sz="2000" dirty="0" smtClean="0"/>
              <a:t>」までは、処理せず待ち続けたり、ある処理をずっと繰り返したりするようなプログラムを書く場合</a:t>
            </a:r>
            <a:r>
              <a:rPr lang="ja-JP" altLang="en-US" sz="2000" dirty="0"/>
              <a:t>も</a:t>
            </a:r>
            <a:r>
              <a:rPr lang="ja-JP" altLang="en-US" sz="2000" dirty="0" smtClean="0"/>
              <a:t>あります</a:t>
            </a:r>
            <a:r>
              <a:rPr lang="en-US" altLang="ja-JP" sz="2000" dirty="0" smtClean="0">
                <a:solidFill>
                  <a:srgbClr val="0070C0"/>
                </a:solidFill>
              </a:rPr>
              <a:t>※</a:t>
            </a:r>
            <a:r>
              <a:rPr lang="ja-JP" altLang="en-US" sz="2000" dirty="0" err="1" smtClean="0"/>
              <a:t>。</a:t>
            </a:r>
            <a:endParaRPr lang="en-US" altLang="ja-JP" sz="2000" dirty="0" smtClean="0"/>
          </a:p>
          <a:p>
            <a:r>
              <a:rPr lang="ja-JP" altLang="en-US" sz="2000" dirty="0" smtClean="0"/>
              <a:t>繰り返し</a:t>
            </a:r>
            <a:r>
              <a:rPr kumimoji="1" lang="ja-JP" altLang="en-US" sz="2000" dirty="0" smtClean="0"/>
              <a:t>処理内で「</a:t>
            </a:r>
            <a:r>
              <a:rPr kumimoji="1" lang="en-US" altLang="ja-JP" sz="2000" dirty="0" smtClean="0"/>
              <a:t>break</a:t>
            </a:r>
            <a:r>
              <a:rPr kumimoji="1" lang="ja-JP" altLang="en-US" sz="2000" dirty="0" smtClean="0"/>
              <a:t>文」を使用</a:t>
            </a:r>
            <a:r>
              <a:rPr lang="ja-JP" altLang="en-US" sz="2000" dirty="0" smtClean="0"/>
              <a:t>することで</a:t>
            </a:r>
            <a:r>
              <a:rPr kumimoji="1" lang="ja-JP" altLang="en-US" sz="2000" dirty="0" smtClean="0"/>
              <a:t>、繰り返し処理を、ある</a:t>
            </a:r>
            <a:r>
              <a:rPr lang="ja-JP" altLang="en-US" sz="2000" dirty="0">
                <a:solidFill>
                  <a:srgbClr val="FF0000"/>
                </a:solidFill>
              </a:rPr>
              <a:t>特定</a:t>
            </a:r>
            <a:r>
              <a:rPr lang="ja-JP" altLang="en-US" sz="2000" dirty="0" smtClean="0">
                <a:solidFill>
                  <a:srgbClr val="FF0000"/>
                </a:solidFill>
              </a:rPr>
              <a:t>の条件で</a:t>
            </a:r>
            <a:r>
              <a:rPr kumimoji="1" lang="ja-JP" altLang="en-US" sz="2000" dirty="0" smtClean="0">
                <a:solidFill>
                  <a:srgbClr val="FF0000"/>
                </a:solidFill>
              </a:rPr>
              <a:t>中断させる</a:t>
            </a:r>
            <a:r>
              <a:rPr kumimoji="1" lang="ja-JP" altLang="en-US" sz="2000" dirty="0" smtClean="0"/>
              <a:t>ことができます。</a:t>
            </a:r>
            <a:endParaRPr kumimoji="1" lang="ja-JP" altLang="en-US" sz="2000" dirty="0"/>
          </a:p>
        </p:txBody>
      </p:sp>
      <p:sp>
        <p:nvSpPr>
          <p:cNvPr id="3" name="タイトル 2"/>
          <p:cNvSpPr>
            <a:spLocks noGrp="1"/>
          </p:cNvSpPr>
          <p:nvPr>
            <p:ph type="title"/>
          </p:nvPr>
        </p:nvSpPr>
        <p:spPr/>
        <p:txBody>
          <a:bodyPr/>
          <a:lstStyle/>
          <a:p>
            <a:r>
              <a:rPr kumimoji="1" lang="en-US" altLang="ja-JP" dirty="0" smtClean="0"/>
              <a:t>break</a:t>
            </a:r>
            <a:r>
              <a:rPr kumimoji="1" lang="ja-JP" altLang="en-US" dirty="0" smtClean="0"/>
              <a:t>文</a:t>
            </a:r>
            <a:endParaRPr kumimoji="1" lang="ja-JP" altLang="en-US" dirty="0"/>
          </a:p>
        </p:txBody>
      </p:sp>
      <p:sp>
        <p:nvSpPr>
          <p:cNvPr id="4" name="テキスト ボックス 3"/>
          <p:cNvSpPr txBox="1"/>
          <p:nvPr/>
        </p:nvSpPr>
        <p:spPr>
          <a:xfrm>
            <a:off x="233012" y="2952311"/>
            <a:ext cx="5400837"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smtClean="0">
                <a:solidFill>
                  <a:srgbClr val="00B050"/>
                </a:solidFill>
                <a:latin typeface="+mn-ea"/>
              </a:rPr>
              <a:t>いくらまで貯金しますか？</a:t>
            </a:r>
            <a:r>
              <a:rPr lang="en-US" altLang="ja-JP" sz="1600" dirty="0" smtClean="0">
                <a:latin typeface="+mn-ea"/>
              </a:rPr>
              <a:t>");</a:t>
            </a:r>
          </a:p>
          <a:p>
            <a:r>
              <a:rPr lang="en-US" altLang="ja-JP" sz="1600" dirty="0">
                <a:latin typeface="+mn-ea"/>
              </a:rPr>
              <a:t> </a:t>
            </a:r>
            <a:r>
              <a:rPr lang="en-US" altLang="ja-JP" sz="1600" dirty="0" smtClean="0">
                <a:latin typeface="+mn-ea"/>
              </a:rPr>
              <a:t>        </a:t>
            </a:r>
            <a:r>
              <a:rPr lang="en-US" altLang="ja-JP" sz="1600" dirty="0" err="1" smtClean="0">
                <a:latin typeface="+mn-ea"/>
              </a:rPr>
              <a:t>int</a:t>
            </a:r>
            <a:r>
              <a:rPr lang="en-US" altLang="ja-JP" sz="1600" dirty="0" smtClean="0">
                <a:latin typeface="+mn-ea"/>
              </a:rPr>
              <a:t> money = 0;</a:t>
            </a:r>
            <a:endParaRPr lang="en-US" altLang="ja-JP" sz="1600" dirty="0">
              <a:latin typeface="+mn-ea"/>
            </a:endParaRPr>
          </a:p>
          <a:p>
            <a:r>
              <a:rPr lang="ja-JP" altLang="en-US" sz="1600" dirty="0" smtClean="0">
                <a:latin typeface="+mn-ea"/>
              </a:rPr>
              <a:t>　　　　</a:t>
            </a:r>
            <a:r>
              <a:rPr lang="en-US" altLang="ja-JP" sz="1600" dirty="0" smtClean="0">
                <a:latin typeface="+mn-ea"/>
              </a:rPr>
              <a:t>String </a:t>
            </a:r>
            <a:r>
              <a:rPr lang="en-US" altLang="ja-JP" sz="1600" dirty="0" err="1">
                <a:latin typeface="+mn-ea"/>
              </a:rPr>
              <a:t>str</a:t>
            </a:r>
            <a:r>
              <a:rPr lang="en-US" altLang="ja-JP" sz="1600" dirty="0">
                <a:latin typeface="+mn-ea"/>
              </a:rPr>
              <a:t> = </a:t>
            </a:r>
            <a:r>
              <a:rPr lang="en-US" altLang="ja-JP" sz="1600" dirty="0" err="1">
                <a:latin typeface="+mn-ea"/>
              </a:rPr>
              <a:t>br.readLine</a:t>
            </a:r>
            <a:r>
              <a:rPr lang="en-US" altLang="ja-JP" sz="1600" dirty="0">
                <a:latin typeface="+mn-ea"/>
              </a:rPr>
              <a:t>();</a:t>
            </a:r>
          </a:p>
          <a:p>
            <a:r>
              <a:rPr lang="ja-JP" altLang="en-US" sz="1600" dirty="0" smtClean="0">
                <a:latin typeface="+mn-ea"/>
              </a:rPr>
              <a:t>　　　　</a:t>
            </a:r>
            <a:r>
              <a:rPr lang="en-US" altLang="ja-JP" sz="1600" dirty="0" err="1" smtClean="0">
                <a:latin typeface="+mn-ea"/>
              </a:rPr>
              <a:t>int</a:t>
            </a:r>
            <a:r>
              <a:rPr lang="en-US" altLang="ja-JP" sz="1600" dirty="0" smtClean="0">
                <a:latin typeface="+mn-ea"/>
              </a:rPr>
              <a:t> max </a:t>
            </a:r>
            <a:r>
              <a:rPr lang="en-US" altLang="ja-JP" sz="1600" dirty="0">
                <a:latin typeface="+mn-ea"/>
              </a:rPr>
              <a:t>= </a:t>
            </a:r>
            <a:r>
              <a:rPr lang="en-US" altLang="ja-JP" sz="1600" dirty="0" err="1">
                <a:latin typeface="+mn-ea"/>
              </a:rPr>
              <a:t>Integer.parseInt</a:t>
            </a:r>
            <a:r>
              <a:rPr lang="en-US" altLang="ja-JP" sz="1600" dirty="0">
                <a:latin typeface="+mn-ea"/>
              </a:rPr>
              <a:t>(</a:t>
            </a:r>
            <a:r>
              <a:rPr lang="en-US" altLang="ja-JP" sz="1600" dirty="0" err="1">
                <a:latin typeface="+mn-ea"/>
              </a:rPr>
              <a:t>str</a:t>
            </a:r>
            <a:r>
              <a:rPr lang="en-US" altLang="ja-JP" sz="1600" dirty="0" smtClean="0">
                <a:latin typeface="+mn-ea"/>
              </a:rPr>
              <a:t>);</a:t>
            </a:r>
          </a:p>
          <a:p>
            <a:r>
              <a:rPr lang="ja-JP" altLang="en-US" sz="1600" dirty="0" smtClean="0">
                <a:latin typeface="+mn-ea"/>
              </a:rPr>
              <a:t>　　　</a:t>
            </a:r>
            <a:r>
              <a:rPr lang="ja-JP" altLang="en-US" sz="1600" dirty="0" smtClean="0">
                <a:solidFill>
                  <a:srgbClr val="FF0000"/>
                </a:solidFill>
                <a:latin typeface="+mn-ea"/>
              </a:rPr>
              <a:t>　</a:t>
            </a:r>
            <a:r>
              <a:rPr lang="en-US" altLang="ja-JP" sz="1600" b="1" smtClean="0">
                <a:solidFill>
                  <a:srgbClr val="FF0000"/>
                </a:solidFill>
                <a:latin typeface="+mn-ea"/>
              </a:rPr>
              <a:t>while( true ){</a:t>
            </a:r>
            <a:endParaRPr lang="en-US" altLang="ja-JP" sz="1600" b="1" dirty="0">
              <a:solidFill>
                <a:srgbClr val="FF0000"/>
              </a:solidFill>
              <a:latin typeface="+mn-ea"/>
            </a:endParaRPr>
          </a:p>
          <a:p>
            <a:r>
              <a:rPr lang="ja-JP" altLang="en-US" sz="1600" dirty="0" smtClean="0">
                <a:latin typeface="+mn-ea"/>
              </a:rPr>
              <a:t>　　　　　　　　</a:t>
            </a:r>
            <a:r>
              <a:rPr lang="en-US" altLang="ja-JP" sz="1600" dirty="0" err="1" smtClean="0">
                <a:latin typeface="+mn-ea"/>
              </a:rPr>
              <a:t>System.out.println</a:t>
            </a:r>
            <a:r>
              <a:rPr lang="en-US" altLang="ja-JP" sz="1600" dirty="0">
                <a:latin typeface="+mn-ea"/>
              </a:rPr>
              <a:t>("</a:t>
            </a:r>
            <a:r>
              <a:rPr lang="ja-JP" altLang="en-US" sz="1600" dirty="0">
                <a:solidFill>
                  <a:srgbClr val="00B050"/>
                </a:solidFill>
                <a:latin typeface="+mn-ea"/>
              </a:rPr>
              <a:t>今日は</a:t>
            </a:r>
            <a:r>
              <a:rPr lang="en-US" altLang="ja-JP" sz="1600" dirty="0">
                <a:solidFill>
                  <a:srgbClr val="00B050"/>
                </a:solidFill>
                <a:latin typeface="+mn-ea"/>
              </a:rPr>
              <a:t>100</a:t>
            </a:r>
            <a:r>
              <a:rPr lang="ja-JP" altLang="en-US" sz="1600" dirty="0">
                <a:solidFill>
                  <a:srgbClr val="00B050"/>
                </a:solidFill>
                <a:latin typeface="+mn-ea"/>
              </a:rPr>
              <a:t>円貯金します。</a:t>
            </a:r>
            <a:r>
              <a:rPr lang="en-US" altLang="ja-JP" sz="1600" dirty="0">
                <a:latin typeface="+mn-ea"/>
              </a:rPr>
              <a:t>");</a:t>
            </a:r>
          </a:p>
          <a:p>
            <a:r>
              <a:rPr lang="ja-JP" altLang="en-US" sz="1600" dirty="0">
                <a:latin typeface="+mn-ea"/>
              </a:rPr>
              <a:t>　</a:t>
            </a:r>
            <a:r>
              <a:rPr lang="ja-JP" altLang="en-US" sz="1600" dirty="0" smtClean="0">
                <a:latin typeface="+mn-ea"/>
              </a:rPr>
              <a:t>　　　　　　　</a:t>
            </a:r>
            <a:r>
              <a:rPr lang="en-US" altLang="ja-JP" sz="1600" dirty="0" smtClean="0">
                <a:latin typeface="+mn-ea"/>
              </a:rPr>
              <a:t>money </a:t>
            </a:r>
            <a:r>
              <a:rPr lang="en-US" altLang="ja-JP" sz="1600" dirty="0">
                <a:latin typeface="+mn-ea"/>
              </a:rPr>
              <a:t>+= 100</a:t>
            </a:r>
            <a:r>
              <a:rPr lang="en-US" altLang="ja-JP" sz="1600" dirty="0" smtClean="0">
                <a:latin typeface="+mn-ea"/>
              </a:rPr>
              <a:t>;</a:t>
            </a:r>
          </a:p>
          <a:p>
            <a:r>
              <a:rPr lang="en-US" altLang="ja-JP" sz="1600" b="1" dirty="0">
                <a:solidFill>
                  <a:srgbClr val="0070C0"/>
                </a:solidFill>
                <a:latin typeface="+mn-ea"/>
              </a:rPr>
              <a:t> </a:t>
            </a:r>
            <a:r>
              <a:rPr lang="en-US" altLang="ja-JP" sz="1600" b="1" dirty="0" smtClean="0">
                <a:solidFill>
                  <a:srgbClr val="0070C0"/>
                </a:solidFill>
                <a:latin typeface="+mn-ea"/>
              </a:rPr>
              <a:t>                 if( money &gt;= max ){</a:t>
            </a:r>
          </a:p>
          <a:p>
            <a:r>
              <a:rPr lang="en-US" altLang="ja-JP" sz="1600" b="1" dirty="0">
                <a:solidFill>
                  <a:srgbClr val="0070C0"/>
                </a:solidFill>
                <a:latin typeface="+mn-ea"/>
              </a:rPr>
              <a:t> </a:t>
            </a:r>
            <a:r>
              <a:rPr lang="en-US" altLang="ja-JP" sz="1600" b="1" dirty="0" smtClean="0">
                <a:solidFill>
                  <a:srgbClr val="0070C0"/>
                </a:solidFill>
                <a:latin typeface="+mn-ea"/>
              </a:rPr>
              <a:t>                     </a:t>
            </a:r>
            <a:r>
              <a:rPr lang="en-US" altLang="ja-JP" sz="1600" b="1" dirty="0" smtClean="0">
                <a:solidFill>
                  <a:srgbClr val="FF0000"/>
                </a:solidFill>
                <a:latin typeface="+mn-ea"/>
              </a:rPr>
              <a:t>break;</a:t>
            </a:r>
          </a:p>
          <a:p>
            <a:r>
              <a:rPr lang="en-US" altLang="ja-JP" sz="1600" b="1" dirty="0">
                <a:solidFill>
                  <a:srgbClr val="0070C0"/>
                </a:solidFill>
                <a:latin typeface="+mn-ea"/>
              </a:rPr>
              <a:t> </a:t>
            </a:r>
            <a:r>
              <a:rPr lang="en-US" altLang="ja-JP" sz="1600" b="1" dirty="0" smtClean="0">
                <a:solidFill>
                  <a:srgbClr val="0070C0"/>
                </a:solidFill>
                <a:latin typeface="+mn-ea"/>
              </a:rPr>
              <a:t>                 }</a:t>
            </a:r>
            <a:endParaRPr lang="en-US" altLang="ja-JP" sz="1600" b="1" dirty="0">
              <a:solidFill>
                <a:srgbClr val="0070C0"/>
              </a:solidFill>
              <a:latin typeface="+mn-ea"/>
            </a:endParaRPr>
          </a:p>
          <a:p>
            <a:r>
              <a:rPr lang="ja-JP" altLang="en-US" sz="1600" dirty="0">
                <a:solidFill>
                  <a:srgbClr val="FF0000"/>
                </a:solidFill>
                <a:latin typeface="+mn-ea"/>
              </a:rPr>
              <a:t>　</a:t>
            </a:r>
            <a:r>
              <a:rPr lang="ja-JP" altLang="en-US" sz="1600" dirty="0" smtClean="0">
                <a:solidFill>
                  <a:srgbClr val="FF0000"/>
                </a:solidFill>
                <a:latin typeface="+mn-ea"/>
              </a:rPr>
              <a:t>　　　</a:t>
            </a:r>
            <a:r>
              <a:rPr lang="en-US" altLang="ja-JP" sz="1600" b="1" dirty="0" smtClean="0">
                <a:solidFill>
                  <a:srgbClr val="FF0000"/>
                </a:solidFill>
                <a:latin typeface="+mn-ea"/>
              </a:rPr>
              <a:t>}</a:t>
            </a:r>
            <a:endParaRPr lang="en-US" altLang="ja-JP" sz="1600" b="1" dirty="0">
              <a:solidFill>
                <a:srgbClr val="FF0000"/>
              </a:solidFill>
              <a:latin typeface="+mn-ea"/>
            </a:endParaRPr>
          </a:p>
          <a:p>
            <a:r>
              <a:rPr lang="ja-JP" altLang="en-US" sz="1600" dirty="0">
                <a:latin typeface="+mn-ea"/>
              </a:rPr>
              <a:t>　</a:t>
            </a:r>
            <a:r>
              <a:rPr lang="ja-JP" altLang="en-US" sz="1600" dirty="0" smtClean="0">
                <a:latin typeface="+mn-ea"/>
              </a:rPr>
              <a:t>　　　</a:t>
            </a:r>
            <a:r>
              <a:rPr lang="en-US" altLang="ja-JP" sz="1600" dirty="0" err="1" smtClean="0">
                <a:latin typeface="+mn-ea"/>
              </a:rPr>
              <a:t>System.out.println</a:t>
            </a:r>
            <a:r>
              <a:rPr lang="en-US" altLang="ja-JP" sz="1600" dirty="0" smtClean="0">
                <a:latin typeface="+mn-ea"/>
              </a:rPr>
              <a:t>(money+"</a:t>
            </a:r>
            <a:r>
              <a:rPr lang="ja-JP" altLang="en-US" sz="1600" dirty="0" smtClean="0">
                <a:solidFill>
                  <a:srgbClr val="00B050"/>
                </a:solidFill>
                <a:latin typeface="+mn-ea"/>
              </a:rPr>
              <a:t>円</a:t>
            </a:r>
            <a:r>
              <a:rPr lang="ja-JP" altLang="en-US" sz="1600" dirty="0">
                <a:solidFill>
                  <a:srgbClr val="00B050"/>
                </a:solidFill>
                <a:latin typeface="+mn-ea"/>
              </a:rPr>
              <a:t>貯まった！</a:t>
            </a:r>
            <a:r>
              <a:rPr lang="en-US" altLang="ja-JP" sz="1600" dirty="0" smtClean="0">
                <a:latin typeface="+mn-ea"/>
              </a:rPr>
              <a:t>");</a:t>
            </a:r>
            <a:endParaRPr lang="en-US" altLang="ja-JP" sz="1600" dirty="0">
              <a:latin typeface="+mn-ea"/>
            </a:endParaRPr>
          </a:p>
        </p:txBody>
      </p:sp>
      <p:sp>
        <p:nvSpPr>
          <p:cNvPr id="5" name="テキスト ボックス 4"/>
          <p:cNvSpPr txBox="1"/>
          <p:nvPr/>
        </p:nvSpPr>
        <p:spPr>
          <a:xfrm>
            <a:off x="3924363" y="3611742"/>
            <a:ext cx="4330032"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1600" dirty="0" smtClean="0"/>
              <a:t>条件に「</a:t>
            </a:r>
            <a:r>
              <a:rPr lang="en-US" altLang="ja-JP" sz="1600" dirty="0" smtClean="0"/>
              <a:t>true</a:t>
            </a:r>
            <a:r>
              <a:rPr lang="ja-JP" altLang="en-US" sz="1600" dirty="0" smtClean="0"/>
              <a:t>」と書くと、</a:t>
            </a:r>
            <a:r>
              <a:rPr lang="ja-JP" altLang="en-US" sz="1600" dirty="0"/>
              <a:t>意図的</a:t>
            </a:r>
            <a:r>
              <a:rPr lang="ja-JP" altLang="en-US" sz="1600" dirty="0" smtClean="0"/>
              <a:t>に処理を繰り返す</a:t>
            </a:r>
            <a:endParaRPr lang="en-US" altLang="ja-JP" sz="1600" dirty="0" smtClean="0"/>
          </a:p>
          <a:p>
            <a:r>
              <a:rPr lang="ja-JP" altLang="en-US" sz="1600" dirty="0" smtClean="0"/>
              <a:t>ことができます。</a:t>
            </a:r>
            <a:endParaRPr kumimoji="1" lang="ja-JP" altLang="en-US" sz="1600" dirty="0"/>
          </a:p>
        </p:txBody>
      </p:sp>
      <p:sp>
        <p:nvSpPr>
          <p:cNvPr id="8" name="左矢印 7"/>
          <p:cNvSpPr/>
          <p:nvPr/>
        </p:nvSpPr>
        <p:spPr>
          <a:xfrm>
            <a:off x="2268179" y="3998196"/>
            <a:ext cx="1656184" cy="184233"/>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左矢印 8"/>
          <p:cNvSpPr/>
          <p:nvPr/>
        </p:nvSpPr>
        <p:spPr>
          <a:xfrm>
            <a:off x="3733574" y="4920767"/>
            <a:ext cx="634750" cy="209904"/>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5" y="4475805"/>
            <a:ext cx="3174176" cy="233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4282995" y="4578962"/>
            <a:ext cx="192089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sz="1600" dirty="0" smtClean="0"/>
              <a:t>break;</a:t>
            </a:r>
            <a:r>
              <a:rPr lang="ja-JP" altLang="en-US" sz="1600" dirty="0" smtClean="0"/>
              <a:t>が実行されると、</a:t>
            </a:r>
            <a:r>
              <a:rPr lang="en-US" altLang="ja-JP" sz="1600" dirty="0" smtClean="0"/>
              <a:t>while</a:t>
            </a:r>
            <a:r>
              <a:rPr lang="ja-JP" altLang="en-US" sz="1600" dirty="0" smtClean="0"/>
              <a:t>のループを抜けます。</a:t>
            </a:r>
            <a:endParaRPr lang="en-US" altLang="ja-JP" sz="1600" dirty="0" smtClean="0"/>
          </a:p>
        </p:txBody>
      </p:sp>
      <p:sp>
        <p:nvSpPr>
          <p:cNvPr id="7" name="正方形/長方形 6"/>
          <p:cNvSpPr/>
          <p:nvPr/>
        </p:nvSpPr>
        <p:spPr>
          <a:xfrm>
            <a:off x="125119" y="6264047"/>
            <a:ext cx="5616624"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ja-JP" sz="1600" dirty="0" smtClean="0">
                <a:solidFill>
                  <a:srgbClr val="0070C0"/>
                </a:solidFill>
              </a:rPr>
              <a:t>※</a:t>
            </a:r>
            <a:r>
              <a:rPr lang="ja-JP" altLang="en-US" sz="1600" dirty="0" smtClean="0">
                <a:solidFill>
                  <a:srgbClr val="0070C0"/>
                </a:solidFill>
              </a:rPr>
              <a:t>これを「イベント</a:t>
            </a:r>
            <a:r>
              <a:rPr lang="ja-JP" altLang="en-US" sz="1600" dirty="0">
                <a:solidFill>
                  <a:srgbClr val="0070C0"/>
                </a:solidFill>
              </a:rPr>
              <a:t>駆動型</a:t>
            </a:r>
            <a:r>
              <a:rPr lang="ja-JP" altLang="en-US" sz="1600" dirty="0" smtClean="0">
                <a:solidFill>
                  <a:srgbClr val="0070C0"/>
                </a:solidFill>
              </a:rPr>
              <a:t>プログラミング」と言って、通常の手続き型プログラミングと区別されることがあります。</a:t>
            </a:r>
            <a:endParaRPr lang="ja-JP" altLang="en-US" sz="1600" dirty="0">
              <a:solidFill>
                <a:srgbClr val="0070C0"/>
              </a:solidFill>
            </a:endParaRPr>
          </a:p>
        </p:txBody>
      </p:sp>
    </p:spTree>
    <p:extLst>
      <p:ext uri="{BB962C8B-B14F-4D97-AF65-F5344CB8AC3E}">
        <p14:creationId xmlns:p14="http://schemas.microsoft.com/office/powerpoint/2010/main" val="52574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82352" y="1268760"/>
            <a:ext cx="8363272" cy="1443615"/>
          </a:xfrm>
        </p:spPr>
        <p:txBody>
          <a:bodyPr>
            <a:normAutofit fontScale="92500" lnSpcReduction="20000"/>
          </a:bodyPr>
          <a:lstStyle/>
          <a:p>
            <a:r>
              <a:rPr lang="en-US" altLang="ja-JP" dirty="0" smtClean="0"/>
              <a:t>Java</a:t>
            </a:r>
            <a:r>
              <a:rPr lang="ja-JP" altLang="en-US" dirty="0" smtClean="0"/>
              <a:t>のプログラムは、特に指定がなければ、複数の命令</a:t>
            </a:r>
            <a:r>
              <a:rPr lang="en-US" altLang="ja-JP" dirty="0" smtClean="0"/>
              <a:t>=</a:t>
            </a:r>
            <a:r>
              <a:rPr lang="ja-JP" altLang="en-US" dirty="0" smtClean="0"/>
              <a:t>「文」を、書かれている順の通りに、１つずつ、実行していきます。これを「</a:t>
            </a:r>
            <a:r>
              <a:rPr lang="ja-JP" altLang="en-US" dirty="0" smtClean="0">
                <a:solidFill>
                  <a:srgbClr val="FF0000"/>
                </a:solidFill>
                <a:effectLst>
                  <a:outerShdw blurRad="38100" dist="38100" dir="2700000" algn="tl">
                    <a:srgbClr val="000000">
                      <a:alpha val="43137"/>
                    </a:srgbClr>
                  </a:outerShdw>
                </a:effectLst>
              </a:rPr>
              <a:t>逐次実行</a:t>
            </a:r>
            <a:r>
              <a:rPr lang="ja-JP" altLang="en-US" dirty="0" smtClean="0"/>
              <a:t>」といいます。</a:t>
            </a:r>
            <a:endParaRPr lang="en-US" altLang="ja-JP" dirty="0" smtClean="0"/>
          </a:p>
          <a:p>
            <a:pPr lvl="1"/>
            <a:r>
              <a:rPr lang="ja-JP" altLang="en-US" dirty="0" smtClean="0"/>
              <a:t>これまで学んだプログラムは、全て逐次実行でした。</a:t>
            </a:r>
            <a:endParaRPr lang="en-US" altLang="ja-JP" dirty="0" smtClean="0"/>
          </a:p>
          <a:p>
            <a:endParaRPr lang="en-US" altLang="ja-JP" dirty="0" smtClean="0"/>
          </a:p>
        </p:txBody>
      </p:sp>
      <p:sp>
        <p:nvSpPr>
          <p:cNvPr id="3" name="タイトル 2"/>
          <p:cNvSpPr>
            <a:spLocks noGrp="1"/>
          </p:cNvSpPr>
          <p:nvPr>
            <p:ph type="title"/>
          </p:nvPr>
        </p:nvSpPr>
        <p:spPr/>
        <p:txBody>
          <a:bodyPr/>
          <a:lstStyle/>
          <a:p>
            <a:r>
              <a:rPr lang="ja-JP" altLang="en-US" dirty="0" smtClean="0"/>
              <a:t>文を</a:t>
            </a:r>
            <a:r>
              <a:rPr kumimoji="1" lang="ja-JP" altLang="en-US" dirty="0" smtClean="0"/>
              <a:t>実行する順序</a:t>
            </a:r>
            <a:endParaRPr kumimoji="1" lang="ja-JP" altLang="en-US" dirty="0"/>
          </a:p>
        </p:txBody>
      </p:sp>
      <p:sp>
        <p:nvSpPr>
          <p:cNvPr id="4" name="縦巻き 3"/>
          <p:cNvSpPr/>
          <p:nvPr/>
        </p:nvSpPr>
        <p:spPr>
          <a:xfrm>
            <a:off x="2441084" y="2708920"/>
            <a:ext cx="3960440" cy="3312368"/>
          </a:xfrm>
          <a:prstGeom prst="verticalScroll">
            <a:avLst>
              <a:gd name="adj" fmla="val 89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a:p>
            <a:pPr algn="ctr"/>
            <a:r>
              <a:rPr lang="ja-JP" altLang="en-US" dirty="0" smtClean="0"/>
              <a:t>文</a:t>
            </a:r>
            <a:r>
              <a:rPr lang="en-US" altLang="ja-JP" dirty="0" smtClean="0"/>
              <a:t>b;</a:t>
            </a:r>
          </a:p>
          <a:p>
            <a:pPr algn="ctr"/>
            <a:r>
              <a:rPr lang="ja-JP" altLang="en-US" dirty="0" smtClean="0"/>
              <a:t>文</a:t>
            </a:r>
            <a:r>
              <a:rPr lang="en-US" altLang="ja-JP" dirty="0" smtClean="0"/>
              <a:t>c;</a:t>
            </a:r>
          </a:p>
          <a:p>
            <a:pPr algn="ctr"/>
            <a:r>
              <a:rPr lang="ja-JP" altLang="en-US" dirty="0" smtClean="0">
                <a:solidFill>
                  <a:schemeClr val="tx1"/>
                </a:solidFill>
              </a:rPr>
              <a:t>文</a:t>
            </a:r>
            <a:r>
              <a:rPr lang="en-US" altLang="ja-JP" dirty="0" smtClean="0">
                <a:solidFill>
                  <a:schemeClr val="tx1"/>
                </a:solidFill>
              </a:rPr>
              <a:t>d;</a:t>
            </a:r>
          </a:p>
          <a:p>
            <a:pPr algn="ctr"/>
            <a:r>
              <a:rPr lang="ja-JP" altLang="en-US" dirty="0"/>
              <a:t>・・・</a:t>
            </a:r>
            <a:endParaRPr lang="en-US" altLang="ja-JP" dirty="0" smtClean="0"/>
          </a:p>
          <a:p>
            <a:pPr algn="ctr"/>
            <a:r>
              <a:rPr kumimoji="1" lang="ja-JP" altLang="en-US" dirty="0" smtClean="0"/>
              <a:t>文</a:t>
            </a:r>
            <a:r>
              <a:rPr kumimoji="1" lang="en-US" altLang="ja-JP" dirty="0" smtClean="0"/>
              <a:t>p;</a:t>
            </a:r>
          </a:p>
          <a:p>
            <a:pPr algn="ctr"/>
            <a:r>
              <a:rPr lang="ja-JP" altLang="en-US" dirty="0" smtClean="0"/>
              <a:t>文</a:t>
            </a:r>
            <a:r>
              <a:rPr lang="en-US" altLang="ja-JP" dirty="0" smtClean="0"/>
              <a:t>q;</a:t>
            </a:r>
          </a:p>
          <a:p>
            <a:pPr algn="ctr"/>
            <a:r>
              <a:rPr kumimoji="1" lang="ja-JP" altLang="en-US" dirty="0" smtClean="0"/>
              <a:t>・・・</a:t>
            </a:r>
            <a:endParaRPr kumimoji="1" lang="en-US" altLang="ja-JP" dirty="0" smtClean="0"/>
          </a:p>
          <a:p>
            <a:pPr algn="ctr"/>
            <a:r>
              <a:rPr lang="ja-JP" altLang="en-US" dirty="0" smtClean="0"/>
              <a:t>文</a:t>
            </a:r>
            <a:r>
              <a:rPr lang="en-US" altLang="ja-JP" dirty="0" smtClean="0"/>
              <a:t>y;</a:t>
            </a:r>
          </a:p>
          <a:p>
            <a:pPr algn="ctr"/>
            <a:r>
              <a:rPr kumimoji="1" lang="ja-JP" altLang="en-US" dirty="0" smtClean="0"/>
              <a:t>文</a:t>
            </a:r>
            <a:r>
              <a:rPr kumimoji="1" lang="en-US" altLang="ja-JP" dirty="0" smtClean="0"/>
              <a:t>z;</a:t>
            </a:r>
          </a:p>
        </p:txBody>
      </p:sp>
      <p:sp>
        <p:nvSpPr>
          <p:cNvPr id="5" name="下矢印 4"/>
          <p:cNvSpPr/>
          <p:nvPr/>
        </p:nvSpPr>
        <p:spPr>
          <a:xfrm>
            <a:off x="4745340" y="3140968"/>
            <a:ext cx="216024" cy="259228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6" name="右矢印 5"/>
          <p:cNvSpPr/>
          <p:nvPr/>
        </p:nvSpPr>
        <p:spPr>
          <a:xfrm>
            <a:off x="2585100" y="3140968"/>
            <a:ext cx="1512168"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7" name="右矢印 6"/>
          <p:cNvSpPr/>
          <p:nvPr/>
        </p:nvSpPr>
        <p:spPr>
          <a:xfrm>
            <a:off x="4961364" y="5589240"/>
            <a:ext cx="129614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09036" y="3140968"/>
            <a:ext cx="45719" cy="369332"/>
          </a:xfrm>
          <a:prstGeom prst="rect">
            <a:avLst/>
          </a:prstGeom>
          <a:noFill/>
        </p:spPr>
        <p:txBody>
          <a:bodyPr wrap="square" rtlCol="0">
            <a:spAutoFit/>
          </a:bodyPr>
          <a:lstStyle/>
          <a:p>
            <a:endParaRPr kumimoji="1" lang="ja-JP" altLang="en-US" dirty="0"/>
          </a:p>
        </p:txBody>
      </p:sp>
      <p:sp>
        <p:nvSpPr>
          <p:cNvPr id="9" name="テキスト ボックス 8"/>
          <p:cNvSpPr txBox="1"/>
          <p:nvPr/>
        </p:nvSpPr>
        <p:spPr>
          <a:xfrm>
            <a:off x="1246272" y="3028310"/>
            <a:ext cx="1338828" cy="369332"/>
          </a:xfrm>
          <a:prstGeom prst="rect">
            <a:avLst/>
          </a:prstGeom>
          <a:noFill/>
        </p:spPr>
        <p:txBody>
          <a:bodyPr wrap="none" rtlCol="0">
            <a:spAutoFit/>
          </a:bodyPr>
          <a:lstStyle/>
          <a:p>
            <a:r>
              <a:rPr lang="ja-JP" altLang="en-US" dirty="0" smtClean="0"/>
              <a:t>実行開始！</a:t>
            </a:r>
            <a:endParaRPr kumimoji="1" lang="ja-JP" altLang="en-US" dirty="0"/>
          </a:p>
        </p:txBody>
      </p:sp>
      <p:sp>
        <p:nvSpPr>
          <p:cNvPr id="10" name="テキスト ボックス 9"/>
          <p:cNvSpPr txBox="1"/>
          <p:nvPr/>
        </p:nvSpPr>
        <p:spPr>
          <a:xfrm>
            <a:off x="6401524" y="5476582"/>
            <a:ext cx="1338828" cy="369332"/>
          </a:xfrm>
          <a:prstGeom prst="rect">
            <a:avLst/>
          </a:prstGeom>
          <a:noFill/>
        </p:spPr>
        <p:txBody>
          <a:bodyPr wrap="none" rtlCol="0">
            <a:spAutoFit/>
          </a:bodyPr>
          <a:lstStyle/>
          <a:p>
            <a:r>
              <a:rPr lang="ja-JP" altLang="en-US" dirty="0" smtClean="0"/>
              <a:t>実行終了！</a:t>
            </a:r>
            <a:endParaRPr kumimoji="1" lang="ja-JP" altLang="en-US" dirty="0"/>
          </a:p>
        </p:txBody>
      </p:sp>
      <p:sp>
        <p:nvSpPr>
          <p:cNvPr id="11" name="テキスト ボックス 10"/>
          <p:cNvSpPr txBox="1"/>
          <p:nvPr/>
        </p:nvSpPr>
        <p:spPr>
          <a:xfrm>
            <a:off x="5105379" y="3861048"/>
            <a:ext cx="163378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書かれた順に</a:t>
            </a:r>
            <a:endParaRPr kumimoji="1" lang="en-US" altLang="ja-JP" dirty="0" smtClean="0"/>
          </a:p>
          <a:p>
            <a:r>
              <a:rPr kumimoji="1" lang="ja-JP" altLang="en-US" dirty="0" smtClean="0"/>
              <a:t>実行されます。</a:t>
            </a:r>
            <a:endParaRPr kumimoji="1" lang="ja-JP" altLang="en-US" dirty="0"/>
          </a:p>
        </p:txBody>
      </p:sp>
      <p:sp>
        <p:nvSpPr>
          <p:cNvPr id="12" name="テキスト ボックス 11"/>
          <p:cNvSpPr txBox="1"/>
          <p:nvPr/>
        </p:nvSpPr>
        <p:spPr>
          <a:xfrm>
            <a:off x="2195736" y="6237312"/>
            <a:ext cx="6866528"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600" dirty="0" smtClean="0"/>
              <a:t>通常は、メインプログラムである</a:t>
            </a:r>
            <a:r>
              <a:rPr kumimoji="1" lang="en-US" altLang="ja-JP" sz="1600" dirty="0" smtClean="0"/>
              <a:t>public static void main()</a:t>
            </a:r>
            <a:r>
              <a:rPr kumimoji="1" lang="ja-JP" altLang="en-US" sz="1600" dirty="0" smtClean="0"/>
              <a:t>に書かれている文を先頭から実行し、</a:t>
            </a:r>
            <a:r>
              <a:rPr lang="ja-JP" altLang="en-US" sz="1600" dirty="0"/>
              <a:t>最後</a:t>
            </a:r>
            <a:r>
              <a:rPr lang="ja-JP" altLang="en-US" sz="1600" dirty="0" smtClean="0"/>
              <a:t>の文まで実行したらプログラムの実行を終了します</a:t>
            </a:r>
            <a:r>
              <a:rPr kumimoji="1" lang="ja-JP" altLang="en-US" sz="1600" dirty="0" smtClean="0"/>
              <a:t>。</a:t>
            </a:r>
            <a:endParaRPr kumimoji="1" lang="en-US" altLang="ja-JP" sz="1600" dirty="0" smtClean="0"/>
          </a:p>
        </p:txBody>
      </p:sp>
    </p:spTree>
    <p:extLst>
      <p:ext uri="{BB962C8B-B14F-4D97-AF65-F5344CB8AC3E}">
        <p14:creationId xmlns:p14="http://schemas.microsoft.com/office/powerpoint/2010/main" val="4200755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ja-JP" altLang="en-US" sz="2200" dirty="0"/>
              <a:t>プログラムを、逐次実行ではない制御構造にするための文、またはその記述方式を、「</a:t>
            </a:r>
            <a:r>
              <a:rPr lang="ja-JP" altLang="en-US" sz="2200" dirty="0">
                <a:solidFill>
                  <a:srgbClr val="FF0000"/>
                </a:solidFill>
              </a:rPr>
              <a:t>制御構文</a:t>
            </a:r>
            <a:r>
              <a:rPr lang="ja-JP" altLang="en-US" sz="2200" dirty="0"/>
              <a:t>」といいます</a:t>
            </a:r>
            <a:r>
              <a:rPr lang="ja-JP" altLang="en-US" sz="2200" dirty="0" smtClean="0"/>
              <a:t>。</a:t>
            </a:r>
            <a:endParaRPr lang="en-US" altLang="ja-JP" sz="2200" dirty="0"/>
          </a:p>
          <a:p>
            <a:r>
              <a:rPr lang="ja-JP" altLang="en-US" sz="2200" dirty="0"/>
              <a:t>条件分岐：条件が成立したかを判定し、結果に応じて次に実行</a:t>
            </a:r>
            <a:r>
              <a:rPr lang="ja-JP" altLang="en-US" sz="2200" dirty="0" smtClean="0"/>
              <a:t>する処理を変えます。</a:t>
            </a:r>
            <a:endParaRPr lang="en-US" altLang="ja-JP" sz="2200" dirty="0" smtClean="0"/>
          </a:p>
          <a:p>
            <a:pPr lvl="1"/>
            <a:r>
              <a:rPr lang="en-US" altLang="ja-JP" sz="2200" dirty="0" err="1" smtClean="0">
                <a:solidFill>
                  <a:srgbClr val="FF0000"/>
                </a:solidFill>
              </a:rPr>
              <a:t>if~else</a:t>
            </a:r>
            <a:r>
              <a:rPr lang="ja-JP" altLang="en-US" sz="2200" dirty="0" smtClean="0">
                <a:solidFill>
                  <a:srgbClr val="FF0000"/>
                </a:solidFill>
              </a:rPr>
              <a:t>文、</a:t>
            </a:r>
            <a:r>
              <a:rPr lang="en-US" altLang="ja-JP" sz="2200" dirty="0" err="1" smtClean="0">
                <a:solidFill>
                  <a:srgbClr val="FF0000"/>
                </a:solidFill>
              </a:rPr>
              <a:t>if~else</a:t>
            </a:r>
            <a:r>
              <a:rPr lang="en-US" altLang="ja-JP" sz="2200" dirty="0" smtClean="0">
                <a:solidFill>
                  <a:srgbClr val="FF0000"/>
                </a:solidFill>
              </a:rPr>
              <a:t> </a:t>
            </a:r>
            <a:r>
              <a:rPr lang="en-US" altLang="ja-JP" sz="2200" dirty="0" err="1" smtClean="0">
                <a:solidFill>
                  <a:srgbClr val="FF0000"/>
                </a:solidFill>
              </a:rPr>
              <a:t>if~else</a:t>
            </a:r>
            <a:r>
              <a:rPr lang="ja-JP" altLang="en-US" sz="2200" dirty="0" smtClean="0">
                <a:solidFill>
                  <a:srgbClr val="FF0000"/>
                </a:solidFill>
              </a:rPr>
              <a:t>文、</a:t>
            </a:r>
            <a:r>
              <a:rPr lang="en-US" altLang="ja-JP" sz="2200" dirty="0" err="1" smtClean="0"/>
              <a:t>switch~case</a:t>
            </a:r>
            <a:r>
              <a:rPr lang="ja-JP" altLang="en-US" sz="2200" dirty="0" smtClean="0"/>
              <a:t>文</a:t>
            </a:r>
            <a:endParaRPr lang="en-US" altLang="ja-JP" sz="2200" dirty="0" smtClean="0"/>
          </a:p>
          <a:p>
            <a:pPr lvl="1"/>
            <a:r>
              <a:rPr lang="ja-JP" altLang="en-US" sz="2200" dirty="0" smtClean="0"/>
              <a:t>条件</a:t>
            </a:r>
            <a:r>
              <a:rPr lang="ja-JP" altLang="en-US" sz="2200" dirty="0"/>
              <a:t>は、「関係演算子」と「論理演算子」</a:t>
            </a:r>
            <a:r>
              <a:rPr lang="ja-JP" altLang="en-US" sz="2200" dirty="0" smtClean="0"/>
              <a:t>を用いて記述します。</a:t>
            </a:r>
            <a:endParaRPr lang="en-US" altLang="ja-JP" sz="2200" dirty="0" smtClean="0"/>
          </a:p>
          <a:p>
            <a:r>
              <a:rPr lang="ja-JP" altLang="en-US" sz="2200" dirty="0" smtClean="0"/>
              <a:t>繰り返し</a:t>
            </a:r>
            <a:r>
              <a:rPr lang="ja-JP" altLang="en-US" sz="2200" dirty="0"/>
              <a:t>処理（ループ）：条件が成立しているあいだ、特定</a:t>
            </a:r>
            <a:r>
              <a:rPr lang="ja-JP" altLang="en-US" sz="2200" dirty="0" smtClean="0"/>
              <a:t>の処理を繰り返し実行します。</a:t>
            </a:r>
            <a:endParaRPr lang="en-US" altLang="ja-JP" sz="2200" dirty="0" smtClean="0"/>
          </a:p>
          <a:p>
            <a:pPr lvl="1"/>
            <a:r>
              <a:rPr lang="en-US" altLang="ja-JP" sz="2200" dirty="0" smtClean="0">
                <a:solidFill>
                  <a:srgbClr val="FF0000"/>
                </a:solidFill>
              </a:rPr>
              <a:t>while</a:t>
            </a:r>
            <a:r>
              <a:rPr lang="ja-JP" altLang="en-US" sz="2200" dirty="0" smtClean="0">
                <a:solidFill>
                  <a:srgbClr val="FF0000"/>
                </a:solidFill>
              </a:rPr>
              <a:t>文、</a:t>
            </a:r>
            <a:r>
              <a:rPr lang="en-US" altLang="ja-JP" sz="2200" dirty="0" err="1" smtClean="0"/>
              <a:t>do~while</a:t>
            </a:r>
            <a:r>
              <a:rPr lang="ja-JP" altLang="en-US" sz="2200" dirty="0" smtClean="0"/>
              <a:t>文</a:t>
            </a:r>
            <a:r>
              <a:rPr lang="ja-JP" altLang="en-US" sz="2200" dirty="0" smtClean="0">
                <a:solidFill>
                  <a:srgbClr val="FF0000"/>
                </a:solidFill>
              </a:rPr>
              <a:t>、</a:t>
            </a:r>
            <a:r>
              <a:rPr lang="en-US" altLang="ja-JP" sz="2200" dirty="0" smtClean="0">
                <a:solidFill>
                  <a:srgbClr val="FF0000"/>
                </a:solidFill>
              </a:rPr>
              <a:t>for</a:t>
            </a:r>
            <a:r>
              <a:rPr lang="ja-JP" altLang="en-US" sz="2200" dirty="0" smtClean="0">
                <a:solidFill>
                  <a:srgbClr val="FF0000"/>
                </a:solidFill>
              </a:rPr>
              <a:t>文</a:t>
            </a:r>
            <a:endParaRPr lang="en-US" altLang="ja-JP" sz="2200" dirty="0" smtClean="0">
              <a:solidFill>
                <a:srgbClr val="FF0000"/>
              </a:solidFill>
            </a:endParaRPr>
          </a:p>
          <a:p>
            <a:pPr lvl="1"/>
            <a:r>
              <a:rPr lang="en-US" altLang="ja-JP" sz="2200" dirty="0" smtClean="0">
                <a:solidFill>
                  <a:srgbClr val="FF0000"/>
                </a:solidFill>
              </a:rPr>
              <a:t>break; </a:t>
            </a:r>
            <a:r>
              <a:rPr lang="ja-JP" altLang="en-US" sz="2200" dirty="0" err="1" smtClean="0"/>
              <a:t>、</a:t>
            </a:r>
            <a:r>
              <a:rPr lang="en-US" altLang="ja-JP" sz="2200" dirty="0" smtClean="0">
                <a:solidFill>
                  <a:srgbClr val="FF0000"/>
                </a:solidFill>
              </a:rPr>
              <a:t> </a:t>
            </a:r>
            <a:r>
              <a:rPr lang="en-US" altLang="ja-JP" sz="2200" dirty="0" smtClean="0"/>
              <a:t>continue</a:t>
            </a:r>
            <a:r>
              <a:rPr lang="en-US" altLang="ja-JP" sz="2200" dirty="0" smtClean="0"/>
              <a:t>;</a:t>
            </a:r>
          </a:p>
          <a:p>
            <a:pPr lvl="1"/>
            <a:endParaRPr lang="en-US" altLang="ja-JP" sz="2200" dirty="0"/>
          </a:p>
          <a:p>
            <a:r>
              <a:rPr lang="en-US" altLang="ja-JP" sz="2600" dirty="0" smtClean="0"/>
              <a:t>GW</a:t>
            </a:r>
            <a:r>
              <a:rPr lang="ja-JP" altLang="en-US" sz="2600" smtClean="0"/>
              <a:t>レポートについて</a:t>
            </a:r>
            <a:endParaRPr lang="en-US" altLang="ja-JP" sz="2600" dirty="0" smtClean="0"/>
          </a:p>
          <a:p>
            <a:endParaRPr lang="ja-JP" altLang="en-US" sz="2200" dirty="0">
              <a:solidFill>
                <a:srgbClr val="FF0000"/>
              </a:solidFill>
              <a:effectLst>
                <a:outerShdw blurRad="38100" dist="38100" dir="2700000" algn="tl">
                  <a:srgbClr val="000000">
                    <a:alpha val="43137"/>
                  </a:srgbClr>
                </a:outerShdw>
              </a:effectLst>
            </a:endParaRPr>
          </a:p>
          <a:p>
            <a:endParaRPr kumimoji="1" lang="ja-JP" altLang="en-US" sz="2200"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308565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5044016"/>
          </a:xfrm>
        </p:spPr>
        <p:txBody>
          <a:bodyPr>
            <a:normAutofit fontScale="92500" lnSpcReduction="10000"/>
          </a:bodyPr>
          <a:lstStyle/>
          <a:p>
            <a:r>
              <a:rPr lang="ja-JP" altLang="en-US" dirty="0" smtClean="0"/>
              <a:t>プログラミング言語の</a:t>
            </a:r>
            <a:r>
              <a:rPr lang="ja-JP" altLang="en-US" dirty="0"/>
              <a:t>世界では、文を実行する順序のことを、「</a:t>
            </a:r>
            <a:r>
              <a:rPr lang="ja-JP" altLang="en-US" dirty="0">
                <a:solidFill>
                  <a:srgbClr val="FF0000"/>
                </a:solidFill>
                <a:effectLst>
                  <a:outerShdw blurRad="38100" dist="38100" dir="2700000" algn="tl">
                    <a:srgbClr val="000000">
                      <a:alpha val="43137"/>
                    </a:srgbClr>
                  </a:outerShdw>
                </a:effectLst>
              </a:rPr>
              <a:t>制御構造</a:t>
            </a:r>
            <a:r>
              <a:rPr lang="ja-JP" altLang="en-US" dirty="0"/>
              <a:t>」、または「</a:t>
            </a:r>
            <a:r>
              <a:rPr lang="en-US" altLang="ja-JP" dirty="0"/>
              <a:t>(</a:t>
            </a:r>
            <a:r>
              <a:rPr lang="ja-JP" altLang="en-US" dirty="0"/>
              <a:t>制御</a:t>
            </a:r>
            <a:r>
              <a:rPr lang="en-US" altLang="ja-JP" dirty="0"/>
              <a:t>)</a:t>
            </a:r>
            <a:r>
              <a:rPr lang="ja-JP" altLang="en-US" dirty="0"/>
              <a:t>フロー」といいます。</a:t>
            </a:r>
            <a:endParaRPr lang="en-US" altLang="ja-JP" dirty="0"/>
          </a:p>
          <a:p>
            <a:r>
              <a:rPr lang="ja-JP" altLang="en-US" dirty="0"/>
              <a:t>プログラムを</a:t>
            </a:r>
            <a:r>
              <a:rPr lang="ja-JP" altLang="en-US" dirty="0" smtClean="0"/>
              <a:t>、「逐次実行」で</a:t>
            </a:r>
            <a:r>
              <a:rPr lang="ja-JP" altLang="en-US" dirty="0"/>
              <a:t>はない制御構造にするための文、またはその記述方式を、「</a:t>
            </a:r>
            <a:r>
              <a:rPr lang="ja-JP" altLang="en-US" dirty="0">
                <a:solidFill>
                  <a:srgbClr val="FF0000"/>
                </a:solidFill>
                <a:effectLst>
                  <a:outerShdw blurRad="38100" dist="38100" dir="2700000" algn="tl">
                    <a:srgbClr val="000000">
                      <a:alpha val="43137"/>
                    </a:srgbClr>
                  </a:outerShdw>
                </a:effectLst>
              </a:rPr>
              <a:t>制御構文</a:t>
            </a:r>
            <a:r>
              <a:rPr lang="ja-JP" altLang="en-US" dirty="0"/>
              <a:t>」といいます。</a:t>
            </a:r>
            <a:endParaRPr lang="en-US" altLang="ja-JP" dirty="0"/>
          </a:p>
          <a:p>
            <a:r>
              <a:rPr lang="ja-JP" altLang="en-US" u="sng" dirty="0"/>
              <a:t>制御構文によって、制御構造</a:t>
            </a:r>
            <a:r>
              <a:rPr lang="ja-JP" altLang="en-US" u="sng" dirty="0" smtClean="0"/>
              <a:t>を変えることができます。</a:t>
            </a:r>
            <a:endParaRPr lang="en-US" altLang="ja-JP" u="sng" dirty="0" smtClean="0"/>
          </a:p>
          <a:p>
            <a:pPr lvl="1"/>
            <a:r>
              <a:rPr lang="ja-JP" altLang="en-US" dirty="0" smtClean="0"/>
              <a:t>多くの場合、利用者</a:t>
            </a:r>
            <a:r>
              <a:rPr lang="ja-JP" altLang="en-US" dirty="0"/>
              <a:t>からの入力や、計算した結果などに応じて</a:t>
            </a:r>
            <a:r>
              <a:rPr lang="ja-JP" altLang="en-US" dirty="0" smtClean="0"/>
              <a:t>、実行する命令を変える手段として用いられます。</a:t>
            </a:r>
            <a:endParaRPr lang="en-US" altLang="ja-JP" dirty="0" smtClean="0"/>
          </a:p>
          <a:p>
            <a:endParaRPr lang="en-US" altLang="ja-JP" sz="900" dirty="0"/>
          </a:p>
          <a:p>
            <a:r>
              <a:rPr lang="ja-JP" altLang="en-US" dirty="0" smtClean="0"/>
              <a:t>制御構文には、いくつかのタイプがあります。</a:t>
            </a:r>
            <a:endParaRPr lang="en-US" altLang="ja-JP" dirty="0" smtClean="0"/>
          </a:p>
          <a:p>
            <a:pPr marL="880110" lvl="1" indent="-514350">
              <a:buClrTx/>
              <a:buFont typeface="+mj-ea"/>
              <a:buAutoNum type="circleNumDbPlain"/>
            </a:pPr>
            <a:r>
              <a:rPr lang="ja-JP" altLang="en-US" dirty="0" smtClean="0"/>
              <a:t>ジャンプ</a:t>
            </a:r>
            <a:endParaRPr lang="en-US" altLang="ja-JP" dirty="0" smtClean="0"/>
          </a:p>
          <a:p>
            <a:pPr marL="880110" lvl="1" indent="-514350">
              <a:buClrTx/>
              <a:buFont typeface="+mj-ea"/>
              <a:buAutoNum type="circleNumDbPlain"/>
            </a:pPr>
            <a:r>
              <a:rPr lang="ja-JP" altLang="en-US" dirty="0" smtClean="0"/>
              <a:t>停止</a:t>
            </a:r>
            <a:endParaRPr lang="en-US" altLang="ja-JP" dirty="0" smtClean="0"/>
          </a:p>
          <a:p>
            <a:pPr marL="880110" lvl="1" indent="-514350">
              <a:buClrTx/>
              <a:buFont typeface="+mj-ea"/>
              <a:buAutoNum type="circleNumDbPlain"/>
            </a:pPr>
            <a:r>
              <a:rPr lang="ja-JP" altLang="en-US" dirty="0" smtClean="0"/>
              <a:t>条件分岐</a:t>
            </a:r>
            <a:endParaRPr lang="en-US" altLang="ja-JP" dirty="0" smtClean="0"/>
          </a:p>
          <a:p>
            <a:pPr marL="880110" lvl="1" indent="-514350">
              <a:buClrTx/>
              <a:buFont typeface="+mj-ea"/>
              <a:buAutoNum type="circleNumDbPlain"/>
            </a:pPr>
            <a:r>
              <a:rPr lang="ja-JP" altLang="en-US" dirty="0" smtClean="0"/>
              <a:t>繰り返し処理</a:t>
            </a:r>
            <a:endParaRPr lang="en-US" altLang="ja-JP" dirty="0" smtClean="0"/>
          </a:p>
          <a:p>
            <a:pPr marL="880110" lvl="1" indent="-514350">
              <a:buClrTx/>
              <a:buFont typeface="+mj-ea"/>
              <a:buAutoNum type="circleNumDbPlain"/>
            </a:pPr>
            <a:r>
              <a:rPr lang="ja-JP" altLang="en-US" dirty="0" smtClean="0"/>
              <a:t>サブルーチンの呼び出し</a:t>
            </a:r>
            <a:endParaRPr lang="en-US" altLang="ja-JP" dirty="0"/>
          </a:p>
        </p:txBody>
      </p:sp>
      <p:sp>
        <p:nvSpPr>
          <p:cNvPr id="3" name="タイトル 2"/>
          <p:cNvSpPr>
            <a:spLocks noGrp="1"/>
          </p:cNvSpPr>
          <p:nvPr>
            <p:ph type="title"/>
          </p:nvPr>
        </p:nvSpPr>
        <p:spPr/>
        <p:txBody>
          <a:bodyPr/>
          <a:lstStyle/>
          <a:p>
            <a:r>
              <a:rPr kumimoji="1" lang="ja-JP" altLang="en-US" dirty="0" smtClean="0"/>
              <a:t>制御構造と制御構文</a:t>
            </a:r>
            <a:endParaRPr kumimoji="1" lang="ja-JP" altLang="en-US" dirty="0"/>
          </a:p>
        </p:txBody>
      </p:sp>
    </p:spTree>
    <p:extLst>
      <p:ext uri="{BB962C8B-B14F-4D97-AF65-F5344CB8AC3E}">
        <p14:creationId xmlns:p14="http://schemas.microsoft.com/office/powerpoint/2010/main" val="23578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制御構文</a:t>
            </a:r>
            <a:r>
              <a:rPr kumimoji="1" lang="en-US" altLang="ja-JP" dirty="0" smtClean="0"/>
              <a:t>(1/3)</a:t>
            </a:r>
            <a:endParaRPr kumimoji="1" lang="ja-JP" altLang="en-US" dirty="0"/>
          </a:p>
        </p:txBody>
      </p:sp>
      <p:sp>
        <p:nvSpPr>
          <p:cNvPr id="4" name="縦巻き 3"/>
          <p:cNvSpPr/>
          <p:nvPr/>
        </p:nvSpPr>
        <p:spPr>
          <a:xfrm>
            <a:off x="802152" y="2166051"/>
            <a:ext cx="2088232" cy="3672408"/>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a:p>
            <a:pPr algn="ctr"/>
            <a:r>
              <a:rPr lang="en-US" altLang="ja-JP" dirty="0" smtClean="0">
                <a:solidFill>
                  <a:srgbClr val="FF0000"/>
                </a:solidFill>
              </a:rPr>
              <a:t>p</a:t>
            </a:r>
            <a:r>
              <a:rPr lang="ja-JP" altLang="en-US" dirty="0" smtClean="0">
                <a:solidFill>
                  <a:srgbClr val="FF0000"/>
                </a:solidFill>
              </a:rPr>
              <a:t>に</a:t>
            </a:r>
            <a:r>
              <a:rPr kumimoji="1" lang="en-US" altLang="ja-JP" dirty="0" smtClean="0">
                <a:solidFill>
                  <a:srgbClr val="FF0000"/>
                </a:solidFill>
              </a:rPr>
              <a:t>Jum</a:t>
            </a:r>
            <a:r>
              <a:rPr lang="en-US" altLang="ja-JP" dirty="0" smtClean="0">
                <a:solidFill>
                  <a:srgbClr val="FF0000"/>
                </a:solidFill>
              </a:rPr>
              <a:t>p</a:t>
            </a:r>
            <a:endParaRPr kumimoji="1" lang="en-US" altLang="ja-JP" dirty="0" smtClean="0">
              <a:solidFill>
                <a:srgbClr val="FF0000"/>
              </a:solidFill>
            </a:endParaRPr>
          </a:p>
          <a:p>
            <a:pPr algn="ctr"/>
            <a:r>
              <a:rPr lang="ja-JP" altLang="en-US" dirty="0" smtClean="0"/>
              <a:t>文</a:t>
            </a:r>
            <a:r>
              <a:rPr lang="en-US" altLang="ja-JP" dirty="0" smtClean="0"/>
              <a:t>c;</a:t>
            </a:r>
          </a:p>
          <a:p>
            <a:pPr algn="ctr"/>
            <a:r>
              <a:rPr lang="ja-JP" altLang="en-US" dirty="0" err="1" smtClean="0">
                <a:solidFill>
                  <a:srgbClr val="FF0000"/>
                </a:solidFill>
              </a:rPr>
              <a:t>ｔ</a:t>
            </a:r>
            <a:r>
              <a:rPr lang="ja-JP" altLang="en-US" dirty="0" smtClean="0">
                <a:solidFill>
                  <a:srgbClr val="FF0000"/>
                </a:solidFill>
              </a:rPr>
              <a:t>に</a:t>
            </a:r>
            <a:r>
              <a:rPr lang="en-US" altLang="ja-JP" dirty="0" smtClean="0">
                <a:solidFill>
                  <a:srgbClr val="FF0000"/>
                </a:solidFill>
              </a:rPr>
              <a:t>Jump</a:t>
            </a:r>
            <a:endParaRPr kumimoji="1" lang="en-US" altLang="ja-JP" dirty="0" smtClean="0">
              <a:solidFill>
                <a:srgbClr val="FF0000"/>
              </a:solidFill>
            </a:endParaRPr>
          </a:p>
          <a:p>
            <a:pPr algn="ctr"/>
            <a:r>
              <a:rPr lang="en-US" altLang="ja-JP" dirty="0"/>
              <a:t>…</a:t>
            </a:r>
            <a:endParaRPr lang="en-US" altLang="ja-JP" dirty="0" smtClean="0"/>
          </a:p>
          <a:p>
            <a:pPr algn="ctr"/>
            <a:r>
              <a:rPr kumimoji="1" lang="ja-JP" altLang="en-US" dirty="0" smtClean="0"/>
              <a:t>文</a:t>
            </a:r>
            <a:r>
              <a:rPr kumimoji="1" lang="en-US" altLang="ja-JP" dirty="0" smtClean="0"/>
              <a:t>p;</a:t>
            </a:r>
          </a:p>
          <a:p>
            <a:pPr algn="ctr"/>
            <a:r>
              <a:rPr lang="ja-JP" altLang="en-US" dirty="0" smtClean="0"/>
              <a:t>文</a:t>
            </a:r>
            <a:r>
              <a:rPr lang="en-US" altLang="ja-JP" dirty="0" smtClean="0"/>
              <a:t>q;</a:t>
            </a:r>
          </a:p>
          <a:p>
            <a:pPr algn="ctr"/>
            <a:r>
              <a:rPr kumimoji="1" lang="en-US" altLang="ja-JP" dirty="0" smtClean="0">
                <a:solidFill>
                  <a:srgbClr val="FF0000"/>
                </a:solidFill>
              </a:rPr>
              <a:t>c</a:t>
            </a:r>
            <a:r>
              <a:rPr kumimoji="1" lang="ja-JP" altLang="en-US" dirty="0" smtClean="0">
                <a:solidFill>
                  <a:srgbClr val="FF0000"/>
                </a:solidFill>
              </a:rPr>
              <a:t>に</a:t>
            </a:r>
            <a:r>
              <a:rPr kumimoji="1" lang="en-US" altLang="ja-JP" dirty="0" smtClean="0">
                <a:solidFill>
                  <a:srgbClr val="FF0000"/>
                </a:solidFill>
              </a:rPr>
              <a:t>Jump</a:t>
            </a:r>
          </a:p>
          <a:p>
            <a:pPr algn="ctr"/>
            <a:r>
              <a:rPr lang="en-US" altLang="ja-JP" dirty="0" smtClean="0"/>
              <a:t>…</a:t>
            </a:r>
          </a:p>
          <a:p>
            <a:pPr algn="ctr"/>
            <a:r>
              <a:rPr lang="ja-JP" altLang="en-US" dirty="0" smtClean="0"/>
              <a:t>文</a:t>
            </a:r>
            <a:r>
              <a:rPr lang="en-US" altLang="ja-JP" dirty="0" smtClean="0"/>
              <a:t>t;</a:t>
            </a:r>
          </a:p>
          <a:p>
            <a:pPr algn="ctr"/>
            <a:r>
              <a:rPr kumimoji="1" lang="ja-JP" altLang="en-US" dirty="0" smtClean="0"/>
              <a:t>文</a:t>
            </a:r>
            <a:r>
              <a:rPr kumimoji="1" lang="en-US" altLang="ja-JP" dirty="0" smtClean="0"/>
              <a:t>u;</a:t>
            </a:r>
          </a:p>
        </p:txBody>
      </p:sp>
      <p:sp>
        <p:nvSpPr>
          <p:cNvPr id="7" name="テキスト ボックス 6"/>
          <p:cNvSpPr txBox="1"/>
          <p:nvPr/>
        </p:nvSpPr>
        <p:spPr>
          <a:xfrm>
            <a:off x="3125389" y="3325571"/>
            <a:ext cx="1662635" cy="369332"/>
          </a:xfrm>
          <a:prstGeom prst="rect">
            <a:avLst/>
          </a:prstGeom>
          <a:noFill/>
        </p:spPr>
        <p:txBody>
          <a:bodyPr wrap="none" rtlCol="0">
            <a:spAutoFit/>
          </a:bodyPr>
          <a:lstStyle/>
          <a:p>
            <a:r>
              <a:rPr kumimoji="1" lang="ja-JP" altLang="en-US" dirty="0" smtClean="0"/>
              <a:t>ジャーンプ！！</a:t>
            </a:r>
            <a:endParaRPr kumimoji="1" lang="ja-JP" altLang="en-US" dirty="0"/>
          </a:p>
        </p:txBody>
      </p:sp>
      <p:sp>
        <p:nvSpPr>
          <p:cNvPr id="8" name="テキスト ボックス 7"/>
          <p:cNvSpPr txBox="1"/>
          <p:nvPr/>
        </p:nvSpPr>
        <p:spPr>
          <a:xfrm rot="16200000">
            <a:off x="-280948" y="3691301"/>
            <a:ext cx="1662635" cy="369332"/>
          </a:xfrm>
          <a:prstGeom prst="rect">
            <a:avLst/>
          </a:prstGeom>
          <a:noFill/>
        </p:spPr>
        <p:txBody>
          <a:bodyPr wrap="none" rtlCol="0">
            <a:spAutoFit/>
          </a:bodyPr>
          <a:lstStyle/>
          <a:p>
            <a:r>
              <a:rPr kumimoji="1" lang="ja-JP" altLang="en-US" dirty="0" smtClean="0"/>
              <a:t>ジャーンプ！！</a:t>
            </a:r>
            <a:endParaRPr kumimoji="1" lang="ja-JP" altLang="en-US" dirty="0"/>
          </a:p>
        </p:txBody>
      </p:sp>
      <p:sp>
        <p:nvSpPr>
          <p:cNvPr id="10" name="テキスト ボックス 9"/>
          <p:cNvSpPr txBox="1"/>
          <p:nvPr/>
        </p:nvSpPr>
        <p:spPr>
          <a:xfrm>
            <a:off x="3050156" y="4771441"/>
            <a:ext cx="1662635" cy="369332"/>
          </a:xfrm>
          <a:prstGeom prst="rect">
            <a:avLst/>
          </a:prstGeom>
          <a:noFill/>
        </p:spPr>
        <p:txBody>
          <a:bodyPr wrap="none" rtlCol="0">
            <a:spAutoFit/>
          </a:bodyPr>
          <a:lstStyle/>
          <a:p>
            <a:r>
              <a:rPr kumimoji="1" lang="ja-JP" altLang="en-US" dirty="0" smtClean="0"/>
              <a:t>ジャーンプ！！</a:t>
            </a:r>
            <a:endParaRPr kumimoji="1" lang="ja-JP" altLang="en-US" dirty="0"/>
          </a:p>
        </p:txBody>
      </p:sp>
      <p:sp>
        <p:nvSpPr>
          <p:cNvPr id="11" name="テキスト ボックス 10"/>
          <p:cNvSpPr txBox="1"/>
          <p:nvPr/>
        </p:nvSpPr>
        <p:spPr>
          <a:xfrm>
            <a:off x="337017" y="1340768"/>
            <a:ext cx="2978701" cy="738664"/>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①ジャンプ：</a:t>
            </a:r>
            <a:endParaRPr kumimoji="1" lang="en-US" altLang="ja-JP" sz="2400" dirty="0" smtClean="0">
              <a:solidFill>
                <a:srgbClr val="FF0000"/>
              </a:solidFill>
              <a:effectLst>
                <a:outerShdw blurRad="38100" dist="38100" dir="2700000" algn="tl">
                  <a:srgbClr val="000000">
                    <a:alpha val="43137"/>
                  </a:srgbClr>
                </a:outerShdw>
              </a:effectLst>
            </a:endParaRPr>
          </a:p>
          <a:p>
            <a:r>
              <a:rPr kumimoji="1" lang="ja-JP" altLang="en-US" dirty="0" smtClean="0">
                <a:solidFill>
                  <a:srgbClr val="FF0000"/>
                </a:solidFill>
              </a:rPr>
              <a:t>次に実行する文を指定する。</a:t>
            </a:r>
            <a:endParaRPr kumimoji="1" lang="ja-JP" altLang="en-US" dirty="0">
              <a:solidFill>
                <a:srgbClr val="FF0000"/>
              </a:solidFill>
            </a:endParaRPr>
          </a:p>
        </p:txBody>
      </p:sp>
      <p:sp>
        <p:nvSpPr>
          <p:cNvPr id="12" name="縦巻き 11"/>
          <p:cNvSpPr/>
          <p:nvPr/>
        </p:nvSpPr>
        <p:spPr>
          <a:xfrm>
            <a:off x="4860032" y="2166051"/>
            <a:ext cx="2088232" cy="3672408"/>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a:p>
            <a:pPr algn="ctr"/>
            <a:r>
              <a:rPr lang="ja-JP" altLang="en-US" dirty="0" smtClean="0"/>
              <a:t>文</a:t>
            </a:r>
            <a:r>
              <a:rPr lang="en-US" altLang="ja-JP" dirty="0" smtClean="0"/>
              <a:t>b;</a:t>
            </a:r>
          </a:p>
          <a:p>
            <a:pPr algn="ctr"/>
            <a:r>
              <a:rPr lang="ja-JP" altLang="en-US" dirty="0" smtClean="0"/>
              <a:t>文</a:t>
            </a:r>
            <a:r>
              <a:rPr lang="en-US" altLang="ja-JP" dirty="0" smtClean="0"/>
              <a:t>c;</a:t>
            </a:r>
          </a:p>
          <a:p>
            <a:pPr algn="ctr"/>
            <a:endParaRPr lang="en-US" altLang="ja-JP" dirty="0" smtClean="0">
              <a:solidFill>
                <a:srgbClr val="FF0000"/>
              </a:solidFill>
            </a:endParaRPr>
          </a:p>
          <a:p>
            <a:pPr algn="ctr"/>
            <a:endParaRPr kumimoji="1" lang="en-US" altLang="ja-JP" dirty="0" smtClean="0">
              <a:solidFill>
                <a:schemeClr val="bg1"/>
              </a:solidFill>
            </a:endParaRPr>
          </a:p>
          <a:p>
            <a:pPr algn="ctr"/>
            <a:r>
              <a:rPr kumimoji="1" lang="ja-JP" altLang="en-US" dirty="0" smtClean="0">
                <a:solidFill>
                  <a:schemeClr val="tx1"/>
                </a:solidFill>
              </a:rPr>
              <a:t>文</a:t>
            </a:r>
            <a:r>
              <a:rPr kumimoji="1" lang="en-US" altLang="ja-JP" dirty="0" smtClean="0">
                <a:solidFill>
                  <a:schemeClr val="tx1"/>
                </a:solidFill>
              </a:rPr>
              <a:t>e;</a:t>
            </a:r>
          </a:p>
          <a:p>
            <a:pPr algn="ctr"/>
            <a:r>
              <a:rPr lang="ja-JP" altLang="en-US" dirty="0" smtClean="0">
                <a:solidFill>
                  <a:schemeClr val="tx1"/>
                </a:solidFill>
              </a:rPr>
              <a:t>文</a:t>
            </a:r>
            <a:r>
              <a:rPr lang="en-US" altLang="ja-JP" dirty="0" smtClean="0">
                <a:solidFill>
                  <a:schemeClr val="tx1"/>
                </a:solidFill>
              </a:rPr>
              <a:t>f;</a:t>
            </a:r>
            <a:endParaRPr kumimoji="1" lang="en-US" altLang="ja-JP" dirty="0" smtClean="0">
              <a:solidFill>
                <a:schemeClr val="tx1"/>
              </a:solidFill>
            </a:endParaRPr>
          </a:p>
          <a:p>
            <a:pPr algn="ctr"/>
            <a:r>
              <a:rPr lang="ja-JP" altLang="en-US" dirty="0">
                <a:solidFill>
                  <a:schemeClr val="tx1"/>
                </a:solidFill>
              </a:rPr>
              <a:t>・・</a:t>
            </a:r>
            <a:r>
              <a:rPr lang="ja-JP" altLang="en-US" dirty="0" smtClean="0">
                <a:solidFill>
                  <a:schemeClr val="tx1"/>
                </a:solidFill>
              </a:rPr>
              <a:t>・</a:t>
            </a:r>
            <a:endParaRPr lang="en-US" altLang="ja-JP" dirty="0" smtClean="0">
              <a:solidFill>
                <a:schemeClr val="tx1"/>
              </a:solidFill>
            </a:endParaRPr>
          </a:p>
        </p:txBody>
      </p:sp>
      <p:sp>
        <p:nvSpPr>
          <p:cNvPr id="13" name="テキスト ボックス 12"/>
          <p:cNvSpPr txBox="1"/>
          <p:nvPr/>
        </p:nvSpPr>
        <p:spPr>
          <a:xfrm>
            <a:off x="6875702" y="3942459"/>
            <a:ext cx="2069797" cy="369332"/>
          </a:xfrm>
          <a:prstGeom prst="rect">
            <a:avLst/>
          </a:prstGeom>
          <a:noFill/>
        </p:spPr>
        <p:txBody>
          <a:bodyPr wrap="none" rtlCol="0">
            <a:spAutoFit/>
          </a:bodyPr>
          <a:lstStyle/>
          <a:p>
            <a:r>
              <a:rPr lang="ja-JP" altLang="en-US" dirty="0"/>
              <a:t>ここ</a:t>
            </a:r>
            <a:r>
              <a:rPr lang="ja-JP" altLang="en-US" dirty="0" smtClean="0"/>
              <a:t>で停止して！！</a:t>
            </a:r>
            <a:endParaRPr kumimoji="1" lang="ja-JP" altLang="en-US" dirty="0"/>
          </a:p>
        </p:txBody>
      </p:sp>
      <p:sp>
        <p:nvSpPr>
          <p:cNvPr id="14" name="テキスト ボックス 13"/>
          <p:cNvSpPr txBox="1"/>
          <p:nvPr/>
        </p:nvSpPr>
        <p:spPr>
          <a:xfrm>
            <a:off x="6657669" y="4762985"/>
            <a:ext cx="2404595" cy="923330"/>
          </a:xfrm>
          <a:prstGeom prst="rect">
            <a:avLst/>
          </a:prstGeom>
          <a:noFill/>
        </p:spPr>
        <p:txBody>
          <a:bodyPr wrap="square" rtlCol="0">
            <a:spAutoFit/>
          </a:bodyPr>
          <a:lstStyle/>
          <a:p>
            <a:r>
              <a:rPr kumimoji="1" lang="ja-JP" altLang="en-US" dirty="0" smtClean="0"/>
              <a:t>以降は停止が解除されるまで実行されない。</a:t>
            </a:r>
            <a:endParaRPr kumimoji="1" lang="en-US" altLang="ja-JP" dirty="0" smtClean="0"/>
          </a:p>
          <a:p>
            <a:endParaRPr kumimoji="1" lang="ja-JP" altLang="en-US" dirty="0"/>
          </a:p>
        </p:txBody>
      </p:sp>
      <p:sp>
        <p:nvSpPr>
          <p:cNvPr id="15" name="テキスト ボックス 14"/>
          <p:cNvSpPr txBox="1"/>
          <p:nvPr/>
        </p:nvSpPr>
        <p:spPr>
          <a:xfrm>
            <a:off x="4355976" y="1367077"/>
            <a:ext cx="3142207" cy="738664"/>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②停止：</a:t>
            </a:r>
            <a:endParaRPr kumimoji="1" lang="en-US" altLang="ja-JP" sz="2400" dirty="0" smtClean="0">
              <a:solidFill>
                <a:srgbClr val="FF0000"/>
              </a:solidFill>
              <a:effectLst>
                <a:outerShdw blurRad="38100" dist="38100" dir="2700000" algn="tl">
                  <a:srgbClr val="000000">
                    <a:alpha val="43137"/>
                  </a:srgbClr>
                </a:outerShdw>
              </a:effectLst>
            </a:endParaRPr>
          </a:p>
          <a:p>
            <a:r>
              <a:rPr kumimoji="1" lang="ja-JP" altLang="en-US" dirty="0" smtClean="0">
                <a:solidFill>
                  <a:srgbClr val="FF0000"/>
                </a:solidFill>
              </a:rPr>
              <a:t>プログラムの実行を停止する。</a:t>
            </a:r>
            <a:endParaRPr kumimoji="1" lang="ja-JP" altLang="en-US" dirty="0">
              <a:solidFill>
                <a:srgbClr val="FF0000"/>
              </a:solidFill>
            </a:endParaRPr>
          </a:p>
        </p:txBody>
      </p:sp>
      <p:sp>
        <p:nvSpPr>
          <p:cNvPr id="16" name="右中かっこ 15"/>
          <p:cNvSpPr/>
          <p:nvPr/>
        </p:nvSpPr>
        <p:spPr>
          <a:xfrm>
            <a:off x="6283718" y="4263575"/>
            <a:ext cx="288032" cy="13681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8" name="テキスト ボックス 17"/>
          <p:cNvSpPr txBox="1"/>
          <p:nvPr/>
        </p:nvSpPr>
        <p:spPr>
          <a:xfrm>
            <a:off x="78818" y="6237312"/>
            <a:ext cx="8983446"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600" dirty="0" smtClean="0"/>
              <a:t>「ジャンプ」</a:t>
            </a:r>
            <a:r>
              <a:rPr lang="ja-JP" altLang="en-US" sz="1600" dirty="0" smtClean="0"/>
              <a:t>は、コンピュータに１つずつ命令単位を指定する場合に利用されましたが、現在は、</a:t>
            </a:r>
            <a:r>
              <a:rPr kumimoji="1" lang="ja-JP" altLang="en-US" sz="1600" dirty="0" smtClean="0"/>
              <a:t>プログラムが</a:t>
            </a:r>
            <a:r>
              <a:rPr kumimoji="1" lang="ja-JP" altLang="en-US" sz="1600" u="sng" dirty="0" smtClean="0"/>
              <a:t>読みにくくなるため、</a:t>
            </a:r>
            <a:r>
              <a:rPr kumimoji="1" lang="ja-JP" altLang="en-US" sz="1600" dirty="0" smtClean="0"/>
              <a:t>プログラムで使ってはいけない命令とされています。</a:t>
            </a:r>
            <a:endParaRPr kumimoji="1" lang="en-US" altLang="ja-JP" sz="1600" dirty="0" smtClean="0"/>
          </a:p>
        </p:txBody>
      </p:sp>
      <p:sp>
        <p:nvSpPr>
          <p:cNvPr id="21" name="正方形/長方形 20"/>
          <p:cNvSpPr/>
          <p:nvPr/>
        </p:nvSpPr>
        <p:spPr>
          <a:xfrm>
            <a:off x="1140044" y="2801327"/>
            <a:ext cx="1412447" cy="2880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600" dirty="0" smtClean="0">
                <a:solidFill>
                  <a:srgbClr val="FF0000"/>
                </a:solidFill>
                <a:effectLst>
                  <a:outerShdw blurRad="38100" dist="38100" dir="2700000" algn="tl">
                    <a:srgbClr val="000000">
                      <a:alpha val="43137"/>
                    </a:srgbClr>
                  </a:outerShdw>
                </a:effectLst>
              </a:rPr>
              <a:t>文</a:t>
            </a:r>
            <a:r>
              <a:rPr lang="en-US" altLang="ja-JP" sz="1600" dirty="0" smtClean="0">
                <a:solidFill>
                  <a:srgbClr val="FF0000"/>
                </a:solidFill>
                <a:effectLst>
                  <a:outerShdw blurRad="38100" dist="38100" dir="2700000" algn="tl">
                    <a:srgbClr val="000000">
                      <a:alpha val="43137"/>
                    </a:srgbClr>
                  </a:outerShdw>
                </a:effectLst>
              </a:rPr>
              <a:t>p</a:t>
            </a:r>
            <a:r>
              <a:rPr lang="ja-JP" altLang="en-US" sz="1600" dirty="0" smtClean="0">
                <a:solidFill>
                  <a:srgbClr val="FF0000"/>
                </a:solidFill>
                <a:effectLst>
                  <a:outerShdw blurRad="38100" dist="38100" dir="2700000" algn="tl">
                    <a:srgbClr val="000000">
                      <a:alpha val="43137"/>
                    </a:srgbClr>
                  </a:outerShdw>
                </a:effectLst>
              </a:rPr>
              <a:t>に</a:t>
            </a:r>
            <a:r>
              <a:rPr lang="en-US" altLang="ja-JP" sz="1600" dirty="0" smtClean="0">
                <a:solidFill>
                  <a:srgbClr val="FF0000"/>
                </a:solidFill>
                <a:effectLst>
                  <a:outerShdw blurRad="38100" dist="38100" dir="2700000" algn="tl">
                    <a:srgbClr val="000000">
                      <a:alpha val="43137"/>
                    </a:srgbClr>
                  </a:outerShdw>
                </a:effectLst>
              </a:rPr>
              <a:t>Jump</a:t>
            </a:r>
            <a:endParaRPr lang="en-US" altLang="ja-JP" sz="1600" dirty="0">
              <a:solidFill>
                <a:srgbClr val="FF0000"/>
              </a:solidFill>
              <a:effectLst>
                <a:outerShdw blurRad="38100" dist="38100" dir="2700000" algn="tl">
                  <a:srgbClr val="000000">
                    <a:alpha val="43137"/>
                  </a:srgbClr>
                </a:outerShdw>
              </a:effectLst>
            </a:endParaRPr>
          </a:p>
        </p:txBody>
      </p:sp>
      <p:sp>
        <p:nvSpPr>
          <p:cNvPr id="22" name="正方形/長方形 21"/>
          <p:cNvSpPr/>
          <p:nvPr/>
        </p:nvSpPr>
        <p:spPr>
          <a:xfrm>
            <a:off x="1120143" y="3390077"/>
            <a:ext cx="1412447" cy="2880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600" dirty="0" smtClean="0">
                <a:solidFill>
                  <a:srgbClr val="FF0000"/>
                </a:solidFill>
                <a:effectLst>
                  <a:outerShdw blurRad="38100" dist="38100" dir="2700000" algn="tl">
                    <a:srgbClr val="000000">
                      <a:alpha val="43137"/>
                    </a:srgbClr>
                  </a:outerShdw>
                </a:effectLst>
              </a:rPr>
              <a:t>文</a:t>
            </a:r>
            <a:r>
              <a:rPr lang="en-US" altLang="ja-JP" sz="1600" dirty="0" smtClean="0">
                <a:solidFill>
                  <a:srgbClr val="FF0000"/>
                </a:solidFill>
                <a:effectLst>
                  <a:outerShdw blurRad="38100" dist="38100" dir="2700000" algn="tl">
                    <a:srgbClr val="000000">
                      <a:alpha val="43137"/>
                    </a:srgbClr>
                  </a:outerShdw>
                </a:effectLst>
              </a:rPr>
              <a:t>t</a:t>
            </a:r>
            <a:r>
              <a:rPr lang="ja-JP" altLang="en-US" sz="1600" dirty="0" smtClean="0">
                <a:solidFill>
                  <a:srgbClr val="FF0000"/>
                </a:solidFill>
                <a:effectLst>
                  <a:outerShdw blurRad="38100" dist="38100" dir="2700000" algn="tl">
                    <a:srgbClr val="000000">
                      <a:alpha val="43137"/>
                    </a:srgbClr>
                  </a:outerShdw>
                </a:effectLst>
              </a:rPr>
              <a:t>に</a:t>
            </a:r>
            <a:r>
              <a:rPr lang="en-US" altLang="ja-JP" sz="1600" dirty="0" smtClean="0">
                <a:solidFill>
                  <a:srgbClr val="FF0000"/>
                </a:solidFill>
                <a:effectLst>
                  <a:outerShdw blurRad="38100" dist="38100" dir="2700000" algn="tl">
                    <a:srgbClr val="000000">
                      <a:alpha val="43137"/>
                    </a:srgbClr>
                  </a:outerShdw>
                </a:effectLst>
              </a:rPr>
              <a:t>Jump</a:t>
            </a:r>
            <a:endParaRPr lang="en-US" altLang="ja-JP" sz="1600" dirty="0">
              <a:solidFill>
                <a:srgbClr val="FF0000"/>
              </a:solidFill>
              <a:effectLst>
                <a:outerShdw blurRad="38100" dist="38100" dir="2700000" algn="tl">
                  <a:srgbClr val="000000">
                    <a:alpha val="43137"/>
                  </a:srgbClr>
                </a:outerShdw>
              </a:effectLst>
            </a:endParaRPr>
          </a:p>
        </p:txBody>
      </p:sp>
      <p:sp>
        <p:nvSpPr>
          <p:cNvPr id="23" name="正方形/長方形 22"/>
          <p:cNvSpPr/>
          <p:nvPr/>
        </p:nvSpPr>
        <p:spPr>
          <a:xfrm>
            <a:off x="1157791" y="4470252"/>
            <a:ext cx="1412447" cy="2880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600" dirty="0" smtClean="0">
                <a:solidFill>
                  <a:srgbClr val="FF0000"/>
                </a:solidFill>
                <a:effectLst>
                  <a:outerShdw blurRad="38100" dist="38100" dir="2700000" algn="tl">
                    <a:srgbClr val="000000">
                      <a:alpha val="43137"/>
                    </a:srgbClr>
                  </a:outerShdw>
                </a:effectLst>
              </a:rPr>
              <a:t>文</a:t>
            </a:r>
            <a:r>
              <a:rPr lang="en-US" altLang="ja-JP" sz="1600" dirty="0" smtClean="0">
                <a:solidFill>
                  <a:srgbClr val="FF0000"/>
                </a:solidFill>
                <a:effectLst>
                  <a:outerShdw blurRad="38100" dist="38100" dir="2700000" algn="tl">
                    <a:srgbClr val="000000">
                      <a:alpha val="43137"/>
                    </a:srgbClr>
                  </a:outerShdw>
                </a:effectLst>
              </a:rPr>
              <a:t>c</a:t>
            </a:r>
            <a:r>
              <a:rPr lang="ja-JP" altLang="en-US" sz="1600" dirty="0" smtClean="0">
                <a:solidFill>
                  <a:srgbClr val="FF0000"/>
                </a:solidFill>
                <a:effectLst>
                  <a:outerShdw blurRad="38100" dist="38100" dir="2700000" algn="tl">
                    <a:srgbClr val="000000">
                      <a:alpha val="43137"/>
                    </a:srgbClr>
                  </a:outerShdw>
                </a:effectLst>
              </a:rPr>
              <a:t>に</a:t>
            </a:r>
            <a:r>
              <a:rPr lang="en-US" altLang="ja-JP" sz="1600" dirty="0" smtClean="0">
                <a:solidFill>
                  <a:srgbClr val="FF0000"/>
                </a:solidFill>
                <a:effectLst>
                  <a:outerShdw blurRad="38100" dist="38100" dir="2700000" algn="tl">
                    <a:srgbClr val="000000">
                      <a:alpha val="43137"/>
                    </a:srgbClr>
                  </a:outerShdw>
                </a:effectLst>
              </a:rPr>
              <a:t>Jump</a:t>
            </a:r>
            <a:endParaRPr lang="en-US" altLang="ja-JP" sz="1600" dirty="0">
              <a:solidFill>
                <a:srgbClr val="FF0000"/>
              </a:solidFill>
              <a:effectLst>
                <a:outerShdw blurRad="38100" dist="38100" dir="2700000" algn="tl">
                  <a:srgbClr val="000000">
                    <a:alpha val="43137"/>
                  </a:srgbClr>
                </a:outerShdw>
              </a:effectLst>
            </a:endParaRPr>
          </a:p>
        </p:txBody>
      </p:sp>
      <p:sp>
        <p:nvSpPr>
          <p:cNvPr id="5" name="左カーブ矢印 4"/>
          <p:cNvSpPr/>
          <p:nvPr/>
        </p:nvSpPr>
        <p:spPr>
          <a:xfrm>
            <a:off x="2411760" y="2958139"/>
            <a:ext cx="648072" cy="1296144"/>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6" name="左カーブ矢印 5"/>
          <p:cNvSpPr/>
          <p:nvPr/>
        </p:nvSpPr>
        <p:spPr>
          <a:xfrm flipH="1" flipV="1">
            <a:off x="683568" y="3113461"/>
            <a:ext cx="648072" cy="1628193"/>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9" name="左カーブ矢印 8"/>
          <p:cNvSpPr/>
          <p:nvPr/>
        </p:nvSpPr>
        <p:spPr>
          <a:xfrm>
            <a:off x="2411760" y="3478105"/>
            <a:ext cx="648072" cy="1824276"/>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23"/>
          <p:cNvSpPr/>
          <p:nvPr/>
        </p:nvSpPr>
        <p:spPr>
          <a:xfrm>
            <a:off x="5245222" y="3935177"/>
            <a:ext cx="1412447" cy="2880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1600" dirty="0" smtClean="0">
                <a:solidFill>
                  <a:srgbClr val="FF0000"/>
                </a:solidFill>
                <a:effectLst>
                  <a:outerShdw blurRad="38100" dist="38100" dir="2700000" algn="tl">
                    <a:srgbClr val="000000">
                      <a:alpha val="43137"/>
                    </a:srgbClr>
                  </a:outerShdw>
                </a:effectLst>
              </a:rPr>
              <a:t>Stop!</a:t>
            </a:r>
            <a:endParaRPr lang="en-US" altLang="ja-JP" sz="1600" dirty="0">
              <a:solidFill>
                <a:srgbClr val="FF0000"/>
              </a:solidFill>
              <a:effectLst>
                <a:outerShdw blurRad="38100" dist="38100" dir="2700000" algn="tl">
                  <a:srgbClr val="000000">
                    <a:alpha val="43137"/>
                  </a:srgbClr>
                </a:outerShdw>
              </a:effectLst>
            </a:endParaRPr>
          </a:p>
        </p:txBody>
      </p:sp>
      <p:sp>
        <p:nvSpPr>
          <p:cNvPr id="17" name="左矢印 16"/>
          <p:cNvSpPr/>
          <p:nvPr/>
        </p:nvSpPr>
        <p:spPr>
          <a:xfrm>
            <a:off x="6461477" y="3968148"/>
            <a:ext cx="486788" cy="24384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9125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制御構文</a:t>
            </a:r>
            <a:r>
              <a:rPr kumimoji="1" lang="en-US" altLang="ja-JP" dirty="0" smtClean="0"/>
              <a:t>(2/3)</a:t>
            </a:r>
            <a:endParaRPr kumimoji="1" lang="ja-JP" altLang="en-US" dirty="0"/>
          </a:p>
        </p:txBody>
      </p:sp>
      <p:sp>
        <p:nvSpPr>
          <p:cNvPr id="15" name="縦巻き 14"/>
          <p:cNvSpPr/>
          <p:nvPr/>
        </p:nvSpPr>
        <p:spPr>
          <a:xfrm>
            <a:off x="251520" y="1836771"/>
            <a:ext cx="5472608" cy="4328533"/>
          </a:xfrm>
          <a:prstGeom prst="verticalScroll">
            <a:avLst>
              <a:gd name="adj" fmla="val 74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p:txBody>
      </p:sp>
      <p:sp>
        <p:nvSpPr>
          <p:cNvPr id="18" name="テキスト ボックス 17"/>
          <p:cNvSpPr txBox="1"/>
          <p:nvPr/>
        </p:nvSpPr>
        <p:spPr>
          <a:xfrm>
            <a:off x="5649589" y="3059465"/>
            <a:ext cx="3381054"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solidFill>
                  <a:srgbClr val="FF0000"/>
                </a:solidFill>
              </a:rPr>
              <a:t>ある条件</a:t>
            </a:r>
            <a:r>
              <a:rPr kumimoji="1" lang="en-US" altLang="ja-JP" dirty="0" smtClean="0">
                <a:solidFill>
                  <a:srgbClr val="FF0000"/>
                </a:solidFill>
              </a:rPr>
              <a:t>X</a:t>
            </a:r>
            <a:r>
              <a:rPr kumimoji="1" lang="ja-JP" altLang="en-US" dirty="0" smtClean="0"/>
              <a:t>を「満たしている」か、</a:t>
            </a:r>
            <a:endParaRPr kumimoji="1" lang="en-US" altLang="ja-JP" dirty="0" smtClean="0"/>
          </a:p>
          <a:p>
            <a:r>
              <a:rPr lang="ja-JP" altLang="en-US" dirty="0" smtClean="0"/>
              <a:t>「満たしていない」</a:t>
            </a:r>
            <a:r>
              <a:rPr lang="ja-JP" altLang="en-US" dirty="0" err="1" smtClean="0"/>
              <a:t>か</a:t>
            </a:r>
            <a:r>
              <a:rPr lang="ja-JP" altLang="en-US" dirty="0" smtClean="0"/>
              <a:t>で</a:t>
            </a:r>
            <a:endParaRPr lang="en-US" altLang="ja-JP" dirty="0" smtClean="0"/>
          </a:p>
          <a:p>
            <a:r>
              <a:rPr kumimoji="1" lang="ja-JP" altLang="en-US" dirty="0" smtClean="0"/>
              <a:t>ジャンプ先が変わります。</a:t>
            </a:r>
            <a:endParaRPr kumimoji="1" lang="ja-JP" altLang="en-US" dirty="0"/>
          </a:p>
        </p:txBody>
      </p:sp>
      <p:sp>
        <p:nvSpPr>
          <p:cNvPr id="22" name="テキスト ボックス 21"/>
          <p:cNvSpPr txBox="1"/>
          <p:nvPr/>
        </p:nvSpPr>
        <p:spPr>
          <a:xfrm>
            <a:off x="505248" y="1268760"/>
            <a:ext cx="6415539" cy="461665"/>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③条件分岐：</a:t>
            </a:r>
            <a:r>
              <a:rPr kumimoji="1" lang="ja-JP" altLang="en-US" dirty="0" smtClean="0">
                <a:solidFill>
                  <a:srgbClr val="FF0000"/>
                </a:solidFill>
              </a:rPr>
              <a:t>判定の結果に応じて次に実行する文を変える。</a:t>
            </a:r>
            <a:endParaRPr kumimoji="1" lang="ja-JP" altLang="en-US" dirty="0">
              <a:solidFill>
                <a:srgbClr val="FF0000"/>
              </a:solidFill>
            </a:endParaRPr>
          </a:p>
        </p:txBody>
      </p:sp>
      <p:sp>
        <p:nvSpPr>
          <p:cNvPr id="29" name="正方形/長方形 28"/>
          <p:cNvSpPr/>
          <p:nvPr/>
        </p:nvSpPr>
        <p:spPr>
          <a:xfrm>
            <a:off x="1137158" y="3607354"/>
            <a:ext cx="3701332" cy="749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kumimoji="1" lang="en-US" altLang="ja-JP" dirty="0" smtClean="0"/>
              <a:t>d;</a:t>
            </a:r>
          </a:p>
          <a:p>
            <a:pPr algn="ctr"/>
            <a:r>
              <a:rPr lang="ja-JP" altLang="en-US" dirty="0" smtClean="0"/>
              <a:t>文</a:t>
            </a:r>
            <a:r>
              <a:rPr lang="en-US" altLang="ja-JP" dirty="0" smtClean="0"/>
              <a:t>e;</a:t>
            </a:r>
          </a:p>
          <a:p>
            <a:pPr algn="ctr"/>
            <a:r>
              <a:rPr kumimoji="1" lang="ja-JP" altLang="en-US" dirty="0" smtClean="0"/>
              <a:t>文</a:t>
            </a:r>
            <a:r>
              <a:rPr kumimoji="1" lang="en-US" altLang="ja-JP" dirty="0" smtClean="0"/>
              <a:t>f;</a:t>
            </a:r>
            <a:endParaRPr kumimoji="1" lang="ja-JP" altLang="en-US" dirty="0"/>
          </a:p>
        </p:txBody>
      </p:sp>
      <p:sp>
        <p:nvSpPr>
          <p:cNvPr id="30" name="正方形/長方形 29"/>
          <p:cNvSpPr/>
          <p:nvPr/>
        </p:nvSpPr>
        <p:spPr>
          <a:xfrm>
            <a:off x="1154670" y="4443546"/>
            <a:ext cx="3701332" cy="749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文</a:t>
            </a:r>
            <a:r>
              <a:rPr lang="en-US" altLang="ja-JP" dirty="0" smtClean="0"/>
              <a:t>g;</a:t>
            </a:r>
          </a:p>
          <a:p>
            <a:pPr algn="ctr"/>
            <a:r>
              <a:rPr kumimoji="1" lang="ja-JP" altLang="en-US" dirty="0" smtClean="0"/>
              <a:t>文</a:t>
            </a:r>
            <a:r>
              <a:rPr kumimoji="1" lang="en-US" altLang="ja-JP" dirty="0" smtClean="0"/>
              <a:t>h;</a:t>
            </a:r>
          </a:p>
          <a:p>
            <a:pPr algn="ctr"/>
            <a:r>
              <a:rPr lang="ja-JP" altLang="en-US" dirty="0" smtClean="0"/>
              <a:t>文</a:t>
            </a:r>
            <a:r>
              <a:rPr lang="en-US" altLang="ja-JP" dirty="0" smtClean="0"/>
              <a:t>I;</a:t>
            </a:r>
            <a:endParaRPr kumimoji="1" lang="ja-JP" altLang="en-US" dirty="0"/>
          </a:p>
        </p:txBody>
      </p:sp>
      <p:sp>
        <p:nvSpPr>
          <p:cNvPr id="27" name="左矢印 26"/>
          <p:cNvSpPr/>
          <p:nvPr/>
        </p:nvSpPr>
        <p:spPr>
          <a:xfrm>
            <a:off x="3297398" y="3625087"/>
            <a:ext cx="1834441"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8" name="左矢印 27"/>
          <p:cNvSpPr/>
          <p:nvPr/>
        </p:nvSpPr>
        <p:spPr>
          <a:xfrm flipH="1">
            <a:off x="1205131" y="4427638"/>
            <a:ext cx="1650867"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3" name="正方形/長方形 32"/>
          <p:cNvSpPr/>
          <p:nvPr/>
        </p:nvSpPr>
        <p:spPr>
          <a:xfrm>
            <a:off x="1065150" y="2813389"/>
            <a:ext cx="4154922" cy="74969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rgbClr val="FF0000"/>
                </a:solidFill>
                <a:effectLst>
                  <a:outerShdw blurRad="38100" dist="38100" dir="2700000" algn="tl">
                    <a:srgbClr val="000000">
                      <a:alpha val="43137"/>
                    </a:srgbClr>
                  </a:outerShdw>
                </a:effectLst>
              </a:rPr>
              <a:t>条件</a:t>
            </a:r>
            <a:r>
              <a:rPr lang="en-US" altLang="ja-JP" dirty="0" smtClean="0">
                <a:solidFill>
                  <a:srgbClr val="FF0000"/>
                </a:solidFill>
                <a:effectLst>
                  <a:outerShdw blurRad="38100" dist="38100" dir="2700000" algn="tl">
                    <a:srgbClr val="000000">
                      <a:alpha val="43137"/>
                    </a:srgbClr>
                  </a:outerShdw>
                </a:effectLst>
              </a:rPr>
              <a:t>X</a:t>
            </a:r>
            <a:r>
              <a:rPr lang="ja-JP" altLang="en-US" dirty="0" smtClean="0">
                <a:solidFill>
                  <a:srgbClr val="FF0000"/>
                </a:solidFill>
                <a:effectLst>
                  <a:outerShdw blurRad="38100" dist="38100" dir="2700000" algn="tl">
                    <a:srgbClr val="000000">
                      <a:alpha val="43137"/>
                    </a:srgbClr>
                  </a:outerShdw>
                </a:effectLst>
              </a:rPr>
              <a:t>を満たしているなら</a:t>
            </a:r>
            <a:r>
              <a:rPr lang="ja-JP" altLang="en-US" dirty="0">
                <a:solidFill>
                  <a:srgbClr val="FF0000"/>
                </a:solidFill>
                <a:effectLst>
                  <a:outerShdw blurRad="38100" dist="38100" dir="2700000" algn="tl">
                    <a:srgbClr val="000000">
                      <a:alpha val="43137"/>
                    </a:srgbClr>
                  </a:outerShdw>
                </a:effectLst>
              </a:rPr>
              <a:t>文</a:t>
            </a:r>
            <a:r>
              <a:rPr lang="en-US" altLang="ja-JP" dirty="0">
                <a:solidFill>
                  <a:srgbClr val="FF0000"/>
                </a:solidFill>
                <a:effectLst>
                  <a:outerShdw blurRad="38100" dist="38100" dir="2700000" algn="tl">
                    <a:srgbClr val="000000">
                      <a:alpha val="43137"/>
                    </a:srgbClr>
                  </a:outerShdw>
                </a:effectLst>
              </a:rPr>
              <a:t>d</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a:p>
            <a:pPr algn="ctr"/>
            <a:r>
              <a:rPr lang="ja-JP" altLang="en-US" dirty="0">
                <a:solidFill>
                  <a:srgbClr val="FF0000"/>
                </a:solidFill>
                <a:effectLst>
                  <a:outerShdw blurRad="38100" dist="38100" dir="2700000" algn="tl">
                    <a:srgbClr val="000000">
                      <a:alpha val="43137"/>
                    </a:srgbClr>
                  </a:outerShdw>
                </a:effectLst>
              </a:rPr>
              <a:t>条件</a:t>
            </a:r>
            <a:r>
              <a:rPr lang="en-US" altLang="ja-JP" dirty="0" smtClean="0">
                <a:solidFill>
                  <a:srgbClr val="FF0000"/>
                </a:solidFill>
                <a:effectLst>
                  <a:outerShdw blurRad="38100" dist="38100" dir="2700000" algn="tl">
                    <a:srgbClr val="000000">
                      <a:alpha val="43137"/>
                    </a:srgbClr>
                  </a:outerShdw>
                </a:effectLst>
              </a:rPr>
              <a:t>X</a:t>
            </a:r>
            <a:r>
              <a:rPr lang="ja-JP" altLang="en-US" dirty="0" smtClean="0">
                <a:solidFill>
                  <a:srgbClr val="FF0000"/>
                </a:solidFill>
                <a:effectLst>
                  <a:outerShdw blurRad="38100" dist="38100" dir="2700000" algn="tl">
                    <a:srgbClr val="000000">
                      <a:alpha val="43137"/>
                    </a:srgbClr>
                  </a:outerShdw>
                </a:effectLst>
              </a:rPr>
              <a:t>を満たしていないなら</a:t>
            </a:r>
            <a:r>
              <a:rPr lang="ja-JP" altLang="en-US" dirty="0">
                <a:solidFill>
                  <a:srgbClr val="FF0000"/>
                </a:solidFill>
                <a:effectLst>
                  <a:outerShdw blurRad="38100" dist="38100" dir="2700000" algn="tl">
                    <a:srgbClr val="000000">
                      <a:alpha val="43137"/>
                    </a:srgbClr>
                  </a:outerShdw>
                </a:effectLst>
              </a:rPr>
              <a:t>文</a:t>
            </a:r>
            <a:r>
              <a:rPr lang="en-US" altLang="ja-JP" dirty="0">
                <a:solidFill>
                  <a:srgbClr val="FF0000"/>
                </a:solidFill>
                <a:effectLst>
                  <a:outerShdw blurRad="38100" dist="38100" dir="2700000" algn="tl">
                    <a:srgbClr val="000000">
                      <a:alpha val="43137"/>
                    </a:srgbClr>
                  </a:outerShdw>
                </a:effectLst>
              </a:rPr>
              <a:t>g</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p:txBody>
      </p:sp>
      <p:sp>
        <p:nvSpPr>
          <p:cNvPr id="17" name="左カーブ矢印 16"/>
          <p:cNvSpPr/>
          <p:nvPr/>
        </p:nvSpPr>
        <p:spPr>
          <a:xfrm>
            <a:off x="5126522" y="2996952"/>
            <a:ext cx="487712" cy="87487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26" name="左カーブ矢印 25"/>
          <p:cNvSpPr/>
          <p:nvPr/>
        </p:nvSpPr>
        <p:spPr>
          <a:xfrm flipH="1">
            <a:off x="626759" y="3236610"/>
            <a:ext cx="538297" cy="1437767"/>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2708741" y="2197281"/>
            <a:ext cx="635110" cy="646331"/>
          </a:xfrm>
          <a:prstGeom prst="rect">
            <a:avLst/>
          </a:prstGeom>
          <a:noFill/>
        </p:spPr>
        <p:txBody>
          <a:bodyPr wrap="none" rtlCol="0">
            <a:spAutoFit/>
          </a:bodyPr>
          <a:lstStyle/>
          <a:p>
            <a:r>
              <a:rPr lang="ja-JP" altLang="en-US" dirty="0" smtClean="0"/>
              <a:t>文</a:t>
            </a:r>
            <a:r>
              <a:rPr lang="en-US" altLang="ja-JP" dirty="0" smtClean="0"/>
              <a:t>a;</a:t>
            </a:r>
          </a:p>
          <a:p>
            <a:r>
              <a:rPr kumimoji="1" lang="ja-JP" altLang="en-US" dirty="0" smtClean="0"/>
              <a:t>文</a:t>
            </a:r>
            <a:r>
              <a:rPr kumimoji="1" lang="en-US" altLang="ja-JP" dirty="0" smtClean="0"/>
              <a:t>b;</a:t>
            </a:r>
            <a:endParaRPr kumimoji="1" lang="ja-JP" altLang="en-US" dirty="0"/>
          </a:p>
        </p:txBody>
      </p:sp>
      <p:sp>
        <p:nvSpPr>
          <p:cNvPr id="35" name="テキスト ボックス 34"/>
          <p:cNvSpPr txBox="1"/>
          <p:nvPr/>
        </p:nvSpPr>
        <p:spPr>
          <a:xfrm>
            <a:off x="2747247" y="5218782"/>
            <a:ext cx="623889" cy="923330"/>
          </a:xfrm>
          <a:prstGeom prst="rect">
            <a:avLst/>
          </a:prstGeom>
          <a:noFill/>
        </p:spPr>
        <p:txBody>
          <a:bodyPr wrap="none" rtlCol="0">
            <a:spAutoFit/>
          </a:bodyPr>
          <a:lstStyle/>
          <a:p>
            <a:r>
              <a:rPr lang="ja-JP" altLang="en-US" dirty="0" smtClean="0"/>
              <a:t>文</a:t>
            </a:r>
            <a:r>
              <a:rPr lang="ja-JP" altLang="en-US" dirty="0" err="1" smtClean="0"/>
              <a:t>ｊ</a:t>
            </a:r>
            <a:r>
              <a:rPr lang="en-US" altLang="ja-JP" dirty="0" smtClean="0"/>
              <a:t>;</a:t>
            </a:r>
            <a:endParaRPr lang="en-US" altLang="ja-JP" dirty="0"/>
          </a:p>
          <a:p>
            <a:r>
              <a:rPr lang="ja-JP" altLang="en-US" dirty="0" smtClean="0"/>
              <a:t>文</a:t>
            </a:r>
            <a:r>
              <a:rPr lang="en-US" altLang="ja-JP" dirty="0" smtClean="0"/>
              <a:t>k;</a:t>
            </a:r>
          </a:p>
          <a:p>
            <a:r>
              <a:rPr lang="ja-JP" altLang="en-US" dirty="0"/>
              <a:t>・・・</a:t>
            </a:r>
            <a:endParaRPr lang="en-US" altLang="ja-JP" dirty="0" smtClean="0"/>
          </a:p>
        </p:txBody>
      </p:sp>
      <p:sp>
        <p:nvSpPr>
          <p:cNvPr id="37" name="テキスト ボックス 36"/>
          <p:cNvSpPr txBox="1"/>
          <p:nvPr/>
        </p:nvSpPr>
        <p:spPr>
          <a:xfrm>
            <a:off x="3826033" y="4279123"/>
            <a:ext cx="2024913" cy="584775"/>
          </a:xfrm>
          <a:prstGeom prst="rect">
            <a:avLst/>
          </a:prstGeom>
          <a:solidFill>
            <a:schemeClr val="bg1">
              <a:alpha val="71000"/>
            </a:schemeClr>
          </a:solidFill>
        </p:spPr>
        <p:txBody>
          <a:bodyPr wrap="none" rtlCol="0">
            <a:spAutoFit/>
          </a:bodyPr>
          <a:lstStyle/>
          <a:p>
            <a:r>
              <a:rPr lang="ja-JP" altLang="en-US" sz="1600" dirty="0" smtClean="0"/>
              <a:t>文</a:t>
            </a:r>
            <a:r>
              <a:rPr lang="en-US" altLang="ja-JP" sz="1600" dirty="0" smtClean="0"/>
              <a:t>f</a:t>
            </a:r>
            <a:r>
              <a:rPr lang="ja-JP" altLang="en-US" sz="1600" dirty="0" err="1" smtClean="0"/>
              <a:t>まで</a:t>
            </a:r>
            <a:r>
              <a:rPr lang="ja-JP" altLang="en-US" sz="1600" dirty="0" smtClean="0"/>
              <a:t>実行されたら</a:t>
            </a:r>
            <a:endParaRPr lang="en-US" altLang="ja-JP" sz="1600" dirty="0" smtClean="0"/>
          </a:p>
          <a:p>
            <a:r>
              <a:rPr kumimoji="1" lang="ja-JP" altLang="en-US" sz="1600" dirty="0" smtClean="0"/>
              <a:t>文</a:t>
            </a:r>
            <a:r>
              <a:rPr kumimoji="1" lang="en-US" altLang="ja-JP" sz="1600" dirty="0" smtClean="0"/>
              <a:t>j</a:t>
            </a:r>
            <a:r>
              <a:rPr kumimoji="1" lang="ja-JP" altLang="en-US" sz="1600" dirty="0" smtClean="0"/>
              <a:t>にジャンプ。</a:t>
            </a:r>
            <a:endParaRPr kumimoji="1" lang="ja-JP" altLang="en-US" sz="1600" dirty="0"/>
          </a:p>
        </p:txBody>
      </p:sp>
      <p:sp>
        <p:nvSpPr>
          <p:cNvPr id="38" name="テキスト ボックス 37"/>
          <p:cNvSpPr txBox="1"/>
          <p:nvPr/>
        </p:nvSpPr>
        <p:spPr>
          <a:xfrm>
            <a:off x="3803988" y="5095672"/>
            <a:ext cx="1944763" cy="584775"/>
          </a:xfrm>
          <a:prstGeom prst="rect">
            <a:avLst/>
          </a:prstGeom>
          <a:solidFill>
            <a:schemeClr val="bg1">
              <a:alpha val="71000"/>
            </a:schemeClr>
          </a:solidFill>
        </p:spPr>
        <p:txBody>
          <a:bodyPr wrap="none" rtlCol="0">
            <a:spAutoFit/>
          </a:bodyPr>
          <a:lstStyle/>
          <a:p>
            <a:r>
              <a:rPr lang="ja-JP" altLang="en-US" sz="1600" dirty="0" smtClean="0"/>
              <a:t>文</a:t>
            </a:r>
            <a:r>
              <a:rPr lang="en-US" altLang="ja-JP" sz="1600" dirty="0"/>
              <a:t>i</a:t>
            </a:r>
            <a:r>
              <a:rPr lang="ja-JP" altLang="en-US" sz="1600" dirty="0" err="1" smtClean="0"/>
              <a:t>まで</a:t>
            </a:r>
            <a:r>
              <a:rPr lang="ja-JP" altLang="en-US" sz="1600" dirty="0" smtClean="0"/>
              <a:t>実行されたら</a:t>
            </a:r>
            <a:endParaRPr lang="en-US" altLang="ja-JP" sz="1600" dirty="0" smtClean="0"/>
          </a:p>
          <a:p>
            <a:r>
              <a:rPr kumimoji="1" lang="ja-JP" altLang="en-US" sz="1600" dirty="0" smtClean="0"/>
              <a:t>文</a:t>
            </a:r>
            <a:r>
              <a:rPr kumimoji="1" lang="en-US" altLang="ja-JP" sz="1600" dirty="0" smtClean="0"/>
              <a:t>j</a:t>
            </a:r>
            <a:r>
              <a:rPr kumimoji="1" lang="ja-JP" altLang="en-US" sz="1600" dirty="0" smtClean="0"/>
              <a:t>にジャンプ。</a:t>
            </a:r>
            <a:endParaRPr kumimoji="1" lang="ja-JP" altLang="en-US" sz="1600" dirty="0"/>
          </a:p>
        </p:txBody>
      </p:sp>
      <p:sp>
        <p:nvSpPr>
          <p:cNvPr id="39" name="左カーブ矢印 38"/>
          <p:cNvSpPr/>
          <p:nvPr/>
        </p:nvSpPr>
        <p:spPr>
          <a:xfrm>
            <a:off x="3247594" y="5034350"/>
            <a:ext cx="487712" cy="448493"/>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40" name="左カーブ矢印 39"/>
          <p:cNvSpPr/>
          <p:nvPr/>
        </p:nvSpPr>
        <p:spPr>
          <a:xfrm>
            <a:off x="3277186" y="4181142"/>
            <a:ext cx="487712" cy="1301701"/>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5326422" y="5681593"/>
            <a:ext cx="3531736"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ja-JP" altLang="en-US" sz="1600" dirty="0" smtClean="0"/>
              <a:t>どの文まで実行</a:t>
            </a:r>
            <a:r>
              <a:rPr lang="ja-JP" altLang="en-US" sz="1600" dirty="0"/>
              <a:t>され</a:t>
            </a:r>
            <a:r>
              <a:rPr lang="ja-JP" altLang="en-US" sz="1600" dirty="0" smtClean="0"/>
              <a:t>るかの指定方法は</a:t>
            </a:r>
            <a:endParaRPr lang="en-US" altLang="ja-JP" sz="1600" dirty="0" smtClean="0"/>
          </a:p>
          <a:p>
            <a:r>
              <a:rPr lang="ja-JP" altLang="en-US" sz="1600" dirty="0" smtClean="0"/>
              <a:t>後で説明します。</a:t>
            </a:r>
            <a:endParaRPr lang="en-US" altLang="ja-JP" sz="1600" dirty="0" smtClean="0"/>
          </a:p>
        </p:txBody>
      </p:sp>
      <p:cxnSp>
        <p:nvCxnSpPr>
          <p:cNvPr id="43" name="直線矢印コネクタ 42"/>
          <p:cNvCxnSpPr>
            <a:stCxn id="41" idx="0"/>
          </p:cNvCxnSpPr>
          <p:nvPr/>
        </p:nvCxnSpPr>
        <p:spPr>
          <a:xfrm flipH="1" flipV="1">
            <a:off x="5828902" y="4674377"/>
            <a:ext cx="1263388" cy="1007216"/>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45" name="直線矢印コネクタ 44"/>
          <p:cNvCxnSpPr>
            <a:stCxn id="41" idx="0"/>
            <a:endCxn id="38" idx="3"/>
          </p:cNvCxnSpPr>
          <p:nvPr/>
        </p:nvCxnSpPr>
        <p:spPr>
          <a:xfrm flipH="1" flipV="1">
            <a:off x="5748751" y="5388060"/>
            <a:ext cx="1343539" cy="293533"/>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160997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正方形/長方形 23"/>
          <p:cNvSpPr/>
          <p:nvPr/>
        </p:nvSpPr>
        <p:spPr>
          <a:xfrm>
            <a:off x="6880222" y="3075718"/>
            <a:ext cx="150750" cy="9980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p:txBody>
          <a:bodyPr>
            <a:normAutofit/>
          </a:bodyPr>
          <a:lstStyle/>
          <a:p>
            <a:r>
              <a:rPr kumimoji="1" lang="ja-JP" altLang="en-US" dirty="0" smtClean="0"/>
              <a:t>制御構文</a:t>
            </a:r>
            <a:r>
              <a:rPr kumimoji="1" lang="en-US" altLang="ja-JP" dirty="0" smtClean="0"/>
              <a:t>(3/3)</a:t>
            </a:r>
            <a:endParaRPr kumimoji="1" lang="ja-JP" altLang="en-US" dirty="0"/>
          </a:p>
        </p:txBody>
      </p:sp>
      <p:sp>
        <p:nvSpPr>
          <p:cNvPr id="15" name="縦巻き 14"/>
          <p:cNvSpPr/>
          <p:nvPr/>
        </p:nvSpPr>
        <p:spPr>
          <a:xfrm>
            <a:off x="347900" y="1825022"/>
            <a:ext cx="5472608" cy="4328533"/>
          </a:xfrm>
          <a:prstGeom prst="verticalScroll">
            <a:avLst>
              <a:gd name="adj" fmla="val 74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lang="en-US" altLang="ja-JP" dirty="0" smtClean="0"/>
              <a:t>a</a:t>
            </a:r>
          </a:p>
        </p:txBody>
      </p:sp>
      <p:sp>
        <p:nvSpPr>
          <p:cNvPr id="22" name="テキスト ボックス 21"/>
          <p:cNvSpPr txBox="1"/>
          <p:nvPr/>
        </p:nvSpPr>
        <p:spPr>
          <a:xfrm>
            <a:off x="19059" y="1268760"/>
            <a:ext cx="9055684" cy="461665"/>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④繰り返し処理（ループ）：</a:t>
            </a:r>
            <a:r>
              <a:rPr kumimoji="1" lang="ja-JP" altLang="en-US" dirty="0" smtClean="0">
                <a:solidFill>
                  <a:srgbClr val="FF0000"/>
                </a:solidFill>
              </a:rPr>
              <a:t>条件</a:t>
            </a:r>
            <a:r>
              <a:rPr lang="ja-JP" altLang="en-US" dirty="0" smtClean="0">
                <a:solidFill>
                  <a:srgbClr val="FF0000"/>
                </a:solidFill>
              </a:rPr>
              <a:t>を満た</a:t>
            </a:r>
            <a:r>
              <a:rPr kumimoji="1" lang="ja-JP" altLang="en-US" dirty="0" smtClean="0">
                <a:solidFill>
                  <a:srgbClr val="FF0000"/>
                </a:solidFill>
              </a:rPr>
              <a:t>しているあいだ、特定の文の実行を繰り返す。</a:t>
            </a:r>
            <a:endParaRPr kumimoji="1" lang="ja-JP" altLang="en-US" dirty="0">
              <a:solidFill>
                <a:srgbClr val="FF0000"/>
              </a:solidFill>
            </a:endParaRPr>
          </a:p>
        </p:txBody>
      </p:sp>
      <p:sp>
        <p:nvSpPr>
          <p:cNvPr id="29" name="正方形/長方形 28"/>
          <p:cNvSpPr/>
          <p:nvPr/>
        </p:nvSpPr>
        <p:spPr>
          <a:xfrm>
            <a:off x="1233538" y="3595605"/>
            <a:ext cx="3701332" cy="1045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文</a:t>
            </a:r>
            <a:r>
              <a:rPr kumimoji="1" lang="en-US" altLang="ja-JP" dirty="0" smtClean="0"/>
              <a:t>d;</a:t>
            </a:r>
          </a:p>
          <a:p>
            <a:pPr algn="ctr"/>
            <a:r>
              <a:rPr lang="ja-JP" altLang="en-US" dirty="0" smtClean="0"/>
              <a:t>文</a:t>
            </a:r>
            <a:r>
              <a:rPr lang="en-US" altLang="ja-JP" dirty="0" smtClean="0"/>
              <a:t>e;</a:t>
            </a:r>
          </a:p>
          <a:p>
            <a:pPr algn="ctr"/>
            <a:r>
              <a:rPr lang="ja-JP" altLang="en-US" dirty="0" smtClean="0"/>
              <a:t>・</a:t>
            </a:r>
            <a:r>
              <a:rPr lang="ja-JP" altLang="en-US" dirty="0"/>
              <a:t>・</a:t>
            </a:r>
            <a:r>
              <a:rPr lang="ja-JP" altLang="en-US" dirty="0" smtClean="0"/>
              <a:t>・</a:t>
            </a:r>
            <a:endParaRPr lang="en-US" altLang="ja-JP" dirty="0" smtClean="0"/>
          </a:p>
          <a:p>
            <a:pPr algn="ctr"/>
            <a:r>
              <a:rPr lang="ja-JP" altLang="en-US" dirty="0" smtClean="0"/>
              <a:t>文</a:t>
            </a:r>
            <a:r>
              <a:rPr lang="en-US" altLang="ja-JP" dirty="0" smtClean="0"/>
              <a:t>s;</a:t>
            </a:r>
            <a:endParaRPr kumimoji="1" lang="ja-JP" altLang="en-US" dirty="0"/>
          </a:p>
        </p:txBody>
      </p:sp>
      <p:sp>
        <p:nvSpPr>
          <p:cNvPr id="27" name="左矢印 26"/>
          <p:cNvSpPr/>
          <p:nvPr/>
        </p:nvSpPr>
        <p:spPr>
          <a:xfrm>
            <a:off x="3393778" y="3613338"/>
            <a:ext cx="1834441"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8" name="左矢印 27"/>
          <p:cNvSpPr/>
          <p:nvPr/>
        </p:nvSpPr>
        <p:spPr>
          <a:xfrm flipH="1">
            <a:off x="1301509" y="4739258"/>
            <a:ext cx="1650867"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3" name="正方形/長方形 32"/>
          <p:cNvSpPr/>
          <p:nvPr/>
        </p:nvSpPr>
        <p:spPr>
          <a:xfrm>
            <a:off x="1161530" y="2801640"/>
            <a:ext cx="4154922" cy="74969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rgbClr val="FF0000"/>
                </a:solidFill>
                <a:effectLst>
                  <a:outerShdw blurRad="38100" dist="38100" dir="2700000" algn="tl">
                    <a:srgbClr val="000000">
                      <a:alpha val="43137"/>
                    </a:srgbClr>
                  </a:outerShdw>
                </a:effectLst>
              </a:rPr>
              <a:t>条件</a:t>
            </a:r>
            <a:r>
              <a:rPr lang="en-US" altLang="ja-JP" dirty="0">
                <a:solidFill>
                  <a:srgbClr val="FF0000"/>
                </a:solidFill>
                <a:effectLst>
                  <a:outerShdw blurRad="38100" dist="38100" dir="2700000" algn="tl">
                    <a:srgbClr val="000000">
                      <a:alpha val="43137"/>
                    </a:srgbClr>
                  </a:outerShdw>
                </a:effectLst>
              </a:rPr>
              <a:t>X</a:t>
            </a:r>
            <a:r>
              <a:rPr lang="ja-JP" altLang="en-US" dirty="0">
                <a:solidFill>
                  <a:srgbClr val="FF0000"/>
                </a:solidFill>
                <a:effectLst>
                  <a:outerShdw blurRad="38100" dist="38100" dir="2700000" algn="tl">
                    <a:srgbClr val="000000">
                      <a:alpha val="43137"/>
                    </a:srgbClr>
                  </a:outerShdw>
                </a:effectLst>
              </a:rPr>
              <a:t>が正しいなら文</a:t>
            </a:r>
            <a:r>
              <a:rPr lang="en-US" altLang="ja-JP" dirty="0">
                <a:solidFill>
                  <a:srgbClr val="FF0000"/>
                </a:solidFill>
                <a:effectLst>
                  <a:outerShdw blurRad="38100" dist="38100" dir="2700000" algn="tl">
                    <a:srgbClr val="000000">
                      <a:alpha val="43137"/>
                    </a:srgbClr>
                  </a:outerShdw>
                </a:effectLst>
              </a:rPr>
              <a:t>d</a:t>
            </a:r>
            <a:r>
              <a:rPr lang="ja-JP" altLang="en-US" dirty="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a:p>
            <a:pPr algn="ctr"/>
            <a:r>
              <a:rPr lang="ja-JP" altLang="en-US" dirty="0">
                <a:solidFill>
                  <a:srgbClr val="FF0000"/>
                </a:solidFill>
                <a:effectLst>
                  <a:outerShdw blurRad="38100" dist="38100" dir="2700000" algn="tl">
                    <a:srgbClr val="000000">
                      <a:alpha val="43137"/>
                    </a:srgbClr>
                  </a:outerShdw>
                </a:effectLst>
              </a:rPr>
              <a:t>条件</a:t>
            </a:r>
            <a:r>
              <a:rPr lang="en-US" altLang="ja-JP" dirty="0">
                <a:solidFill>
                  <a:srgbClr val="FF0000"/>
                </a:solidFill>
                <a:effectLst>
                  <a:outerShdw blurRad="38100" dist="38100" dir="2700000" algn="tl">
                    <a:srgbClr val="000000">
                      <a:alpha val="43137"/>
                    </a:srgbClr>
                  </a:outerShdw>
                </a:effectLst>
              </a:rPr>
              <a:t>X</a:t>
            </a:r>
            <a:r>
              <a:rPr lang="ja-JP" altLang="en-US" dirty="0">
                <a:solidFill>
                  <a:srgbClr val="FF0000"/>
                </a:solidFill>
                <a:effectLst>
                  <a:outerShdw blurRad="38100" dist="38100" dir="2700000" algn="tl">
                    <a:srgbClr val="000000">
                      <a:alpha val="43137"/>
                    </a:srgbClr>
                  </a:outerShdw>
                </a:effectLst>
              </a:rPr>
              <a:t>が間違っているなら</a:t>
            </a:r>
            <a:r>
              <a:rPr lang="ja-JP" altLang="en-US" dirty="0" smtClean="0">
                <a:solidFill>
                  <a:srgbClr val="FF0000"/>
                </a:solidFill>
                <a:effectLst>
                  <a:outerShdw blurRad="38100" dist="38100" dir="2700000" algn="tl">
                    <a:srgbClr val="000000">
                      <a:alpha val="43137"/>
                    </a:srgbClr>
                  </a:outerShdw>
                </a:effectLst>
              </a:rPr>
              <a:t>文</a:t>
            </a:r>
            <a:r>
              <a:rPr lang="en-US" altLang="ja-JP" dirty="0" smtClean="0">
                <a:solidFill>
                  <a:srgbClr val="FF0000"/>
                </a:solidFill>
                <a:effectLst>
                  <a:outerShdw blurRad="38100" dist="38100" dir="2700000" algn="tl">
                    <a:srgbClr val="000000">
                      <a:alpha val="43137"/>
                    </a:srgbClr>
                  </a:outerShdw>
                </a:effectLst>
              </a:rPr>
              <a:t>t</a:t>
            </a:r>
            <a:r>
              <a:rPr lang="ja-JP" altLang="en-US" dirty="0" smtClean="0">
                <a:solidFill>
                  <a:srgbClr val="FF0000"/>
                </a:solidFill>
                <a:effectLst>
                  <a:outerShdw blurRad="38100" dist="38100" dir="2700000" algn="tl">
                    <a:srgbClr val="000000">
                      <a:alpha val="43137"/>
                    </a:srgbClr>
                  </a:outerShdw>
                </a:effectLst>
              </a:rPr>
              <a:t>に</a:t>
            </a:r>
            <a:r>
              <a:rPr lang="en-US" altLang="ja-JP" dirty="0" smtClean="0">
                <a:solidFill>
                  <a:srgbClr val="FF0000"/>
                </a:solidFill>
                <a:effectLst>
                  <a:outerShdw blurRad="38100" dist="38100" dir="2700000" algn="tl">
                    <a:srgbClr val="000000">
                      <a:alpha val="43137"/>
                    </a:srgbClr>
                  </a:outerShdw>
                </a:effectLst>
              </a:rPr>
              <a:t>Jump</a:t>
            </a:r>
            <a:endParaRPr lang="en-US" altLang="ja-JP" dirty="0">
              <a:solidFill>
                <a:srgbClr val="FF0000"/>
              </a:solidFill>
              <a:effectLst>
                <a:outerShdw blurRad="38100" dist="38100" dir="2700000" algn="tl">
                  <a:srgbClr val="000000">
                    <a:alpha val="43137"/>
                  </a:srgbClr>
                </a:outerShdw>
              </a:effectLst>
            </a:endParaRPr>
          </a:p>
        </p:txBody>
      </p:sp>
      <p:sp>
        <p:nvSpPr>
          <p:cNvPr id="17" name="左カーブ矢印 16"/>
          <p:cNvSpPr/>
          <p:nvPr/>
        </p:nvSpPr>
        <p:spPr>
          <a:xfrm>
            <a:off x="5222902" y="3176490"/>
            <a:ext cx="487712" cy="683588"/>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26" name="左カーブ矢印 25"/>
          <p:cNvSpPr/>
          <p:nvPr/>
        </p:nvSpPr>
        <p:spPr>
          <a:xfrm flipH="1">
            <a:off x="763211" y="3224862"/>
            <a:ext cx="538297" cy="1761136"/>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2805121" y="2185532"/>
            <a:ext cx="635110" cy="646331"/>
          </a:xfrm>
          <a:prstGeom prst="rect">
            <a:avLst/>
          </a:prstGeom>
          <a:noFill/>
        </p:spPr>
        <p:txBody>
          <a:bodyPr wrap="none" rtlCol="0">
            <a:spAutoFit/>
          </a:bodyPr>
          <a:lstStyle/>
          <a:p>
            <a:r>
              <a:rPr lang="ja-JP" altLang="en-US" dirty="0" smtClean="0"/>
              <a:t>文</a:t>
            </a:r>
            <a:r>
              <a:rPr lang="en-US" altLang="ja-JP" dirty="0" smtClean="0"/>
              <a:t>a;</a:t>
            </a:r>
          </a:p>
          <a:p>
            <a:r>
              <a:rPr kumimoji="1" lang="ja-JP" altLang="en-US" dirty="0" smtClean="0"/>
              <a:t>文</a:t>
            </a:r>
            <a:r>
              <a:rPr kumimoji="1" lang="en-US" altLang="ja-JP" dirty="0" smtClean="0"/>
              <a:t>b;</a:t>
            </a:r>
            <a:endParaRPr kumimoji="1" lang="ja-JP" altLang="en-US" dirty="0"/>
          </a:p>
        </p:txBody>
      </p:sp>
      <p:sp>
        <p:nvSpPr>
          <p:cNvPr id="35" name="テキスト ボックス 34"/>
          <p:cNvSpPr txBox="1"/>
          <p:nvPr/>
        </p:nvSpPr>
        <p:spPr>
          <a:xfrm>
            <a:off x="2843627" y="4713395"/>
            <a:ext cx="631904" cy="923330"/>
          </a:xfrm>
          <a:prstGeom prst="rect">
            <a:avLst/>
          </a:prstGeom>
          <a:noFill/>
        </p:spPr>
        <p:txBody>
          <a:bodyPr wrap="none" rtlCol="0">
            <a:spAutoFit/>
          </a:bodyPr>
          <a:lstStyle/>
          <a:p>
            <a:r>
              <a:rPr lang="ja-JP" altLang="en-US" dirty="0" smtClean="0"/>
              <a:t>文</a:t>
            </a:r>
            <a:r>
              <a:rPr lang="en-US" altLang="ja-JP" dirty="0" smtClean="0"/>
              <a:t>t;</a:t>
            </a:r>
            <a:endParaRPr lang="en-US" altLang="ja-JP" dirty="0"/>
          </a:p>
          <a:p>
            <a:r>
              <a:rPr lang="ja-JP" altLang="en-US" dirty="0" smtClean="0"/>
              <a:t>文</a:t>
            </a:r>
            <a:r>
              <a:rPr lang="en-US" altLang="ja-JP" dirty="0" smtClean="0"/>
              <a:t>u;</a:t>
            </a:r>
          </a:p>
          <a:p>
            <a:r>
              <a:rPr lang="ja-JP" altLang="en-US" dirty="0"/>
              <a:t>・・・</a:t>
            </a:r>
            <a:endParaRPr lang="en-US" altLang="ja-JP" dirty="0" smtClean="0"/>
          </a:p>
        </p:txBody>
      </p:sp>
      <p:cxnSp>
        <p:nvCxnSpPr>
          <p:cNvPr id="45" name="直線矢印コネクタ 44"/>
          <p:cNvCxnSpPr/>
          <p:nvPr/>
        </p:nvCxnSpPr>
        <p:spPr>
          <a:xfrm flipV="1">
            <a:off x="6833605" y="5083923"/>
            <a:ext cx="0" cy="585921"/>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sp>
        <p:nvSpPr>
          <p:cNvPr id="25" name="テキスト ボックス 24"/>
          <p:cNvSpPr txBox="1"/>
          <p:nvPr/>
        </p:nvSpPr>
        <p:spPr>
          <a:xfrm>
            <a:off x="5820508" y="4023981"/>
            <a:ext cx="2497800"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solidFill>
                  <a:schemeClr val="tx1"/>
                </a:solidFill>
              </a:rPr>
              <a:t>文</a:t>
            </a:r>
            <a:r>
              <a:rPr lang="en-US" altLang="ja-JP" dirty="0" smtClean="0">
                <a:solidFill>
                  <a:schemeClr val="tx1"/>
                </a:solidFill>
              </a:rPr>
              <a:t>s</a:t>
            </a:r>
            <a:r>
              <a:rPr lang="ja-JP" altLang="en-US" dirty="0" err="1" smtClean="0">
                <a:solidFill>
                  <a:schemeClr val="tx1"/>
                </a:solidFill>
              </a:rPr>
              <a:t>まで</a:t>
            </a:r>
            <a:r>
              <a:rPr lang="ja-JP" altLang="en-US" dirty="0" smtClean="0">
                <a:solidFill>
                  <a:schemeClr val="tx1"/>
                </a:solidFill>
              </a:rPr>
              <a:t>実行されたら、</a:t>
            </a:r>
            <a:endParaRPr lang="en-US" altLang="ja-JP" dirty="0" smtClean="0">
              <a:solidFill>
                <a:schemeClr val="tx1"/>
              </a:solidFill>
            </a:endParaRPr>
          </a:p>
          <a:p>
            <a:r>
              <a:rPr lang="ja-JP" altLang="en-US" dirty="0" smtClean="0">
                <a:solidFill>
                  <a:schemeClr val="tx1"/>
                </a:solidFill>
              </a:rPr>
              <a:t>再び条件</a:t>
            </a:r>
            <a:r>
              <a:rPr lang="en-US" altLang="ja-JP" dirty="0" smtClean="0">
                <a:solidFill>
                  <a:schemeClr val="tx1"/>
                </a:solidFill>
              </a:rPr>
              <a:t>X</a:t>
            </a:r>
            <a:r>
              <a:rPr lang="ja-JP" altLang="en-US" dirty="0" smtClean="0">
                <a:solidFill>
                  <a:schemeClr val="tx1"/>
                </a:solidFill>
              </a:rPr>
              <a:t>を</a:t>
            </a:r>
            <a:endParaRPr lang="en-US" altLang="ja-JP" dirty="0" smtClean="0">
              <a:solidFill>
                <a:schemeClr val="tx1"/>
              </a:solidFill>
            </a:endParaRPr>
          </a:p>
          <a:p>
            <a:r>
              <a:rPr lang="ja-JP" altLang="en-US" dirty="0" smtClean="0">
                <a:solidFill>
                  <a:schemeClr val="tx1"/>
                </a:solidFill>
              </a:rPr>
              <a:t>判定する所に</a:t>
            </a:r>
            <a:r>
              <a:rPr lang="ja-JP" altLang="en-US" dirty="0" smtClean="0">
                <a:solidFill>
                  <a:srgbClr val="FF0000"/>
                </a:solidFill>
              </a:rPr>
              <a:t>戻ります</a:t>
            </a:r>
            <a:r>
              <a:rPr lang="ja-JP" altLang="en-US" dirty="0" smtClean="0">
                <a:solidFill>
                  <a:schemeClr val="tx1"/>
                </a:solidFill>
              </a:rPr>
              <a:t>。</a:t>
            </a:r>
            <a:endParaRPr kumimoji="1" lang="en-US" altLang="ja-JP" dirty="0" smtClean="0">
              <a:solidFill>
                <a:schemeClr val="tx1"/>
              </a:solidFill>
            </a:endParaRPr>
          </a:p>
        </p:txBody>
      </p:sp>
      <p:sp>
        <p:nvSpPr>
          <p:cNvPr id="31" name="左カーブ矢印 30"/>
          <p:cNvSpPr/>
          <p:nvPr/>
        </p:nvSpPr>
        <p:spPr>
          <a:xfrm flipV="1">
            <a:off x="5250659" y="3153332"/>
            <a:ext cx="462411" cy="148805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2" name="左矢印 31"/>
          <p:cNvSpPr/>
          <p:nvPr/>
        </p:nvSpPr>
        <p:spPr>
          <a:xfrm flipH="1">
            <a:off x="3381190" y="4394648"/>
            <a:ext cx="1859615" cy="246739"/>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632241" y="2284283"/>
            <a:ext cx="3381054"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solidFill>
                  <a:srgbClr val="FF0000"/>
                </a:solidFill>
              </a:rPr>
              <a:t>ある条件</a:t>
            </a:r>
            <a:r>
              <a:rPr kumimoji="1" lang="en-US" altLang="ja-JP" dirty="0" smtClean="0">
                <a:solidFill>
                  <a:srgbClr val="FF0000"/>
                </a:solidFill>
              </a:rPr>
              <a:t>X</a:t>
            </a:r>
            <a:r>
              <a:rPr kumimoji="1" lang="ja-JP" altLang="en-US" dirty="0" smtClean="0"/>
              <a:t>を「満たしている」か、</a:t>
            </a:r>
            <a:endParaRPr kumimoji="1" lang="en-US" altLang="ja-JP" dirty="0" smtClean="0"/>
          </a:p>
          <a:p>
            <a:r>
              <a:rPr lang="ja-JP" altLang="en-US" dirty="0" smtClean="0"/>
              <a:t>「満たしていない」</a:t>
            </a:r>
            <a:r>
              <a:rPr lang="ja-JP" altLang="en-US" dirty="0" err="1" smtClean="0"/>
              <a:t>か</a:t>
            </a:r>
            <a:r>
              <a:rPr lang="ja-JP" altLang="en-US" dirty="0" smtClean="0"/>
              <a:t>で</a:t>
            </a:r>
            <a:endParaRPr lang="en-US" altLang="ja-JP" dirty="0" smtClean="0"/>
          </a:p>
          <a:p>
            <a:r>
              <a:rPr kumimoji="1" lang="ja-JP" altLang="en-US" dirty="0" smtClean="0"/>
              <a:t>ジャンプ先が変わります。</a:t>
            </a:r>
            <a:endParaRPr kumimoji="1" lang="ja-JP" altLang="en-US" dirty="0"/>
          </a:p>
        </p:txBody>
      </p:sp>
      <p:sp>
        <p:nvSpPr>
          <p:cNvPr id="20" name="テキスト ボックス 19"/>
          <p:cNvSpPr txBox="1"/>
          <p:nvPr/>
        </p:nvSpPr>
        <p:spPr>
          <a:xfrm rot="21288916">
            <a:off x="5954190" y="3247833"/>
            <a:ext cx="310854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1400" dirty="0" smtClean="0"/>
              <a:t>ここまでは③条件分岐と同じですが・・・</a:t>
            </a:r>
            <a:endParaRPr kumimoji="1" lang="ja-JP" altLang="en-US" sz="1400" dirty="0"/>
          </a:p>
        </p:txBody>
      </p:sp>
      <p:sp>
        <p:nvSpPr>
          <p:cNvPr id="23" name="テキスト ボックス 22"/>
          <p:cNvSpPr txBox="1"/>
          <p:nvPr/>
        </p:nvSpPr>
        <p:spPr>
          <a:xfrm>
            <a:off x="5326422" y="5681593"/>
            <a:ext cx="3531736"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ja-JP" altLang="en-US" sz="1600" dirty="0" smtClean="0"/>
              <a:t>どの文まで実行</a:t>
            </a:r>
            <a:r>
              <a:rPr lang="ja-JP" altLang="en-US" sz="1600" dirty="0"/>
              <a:t>され</a:t>
            </a:r>
            <a:r>
              <a:rPr lang="ja-JP" altLang="en-US" sz="1600" dirty="0" smtClean="0"/>
              <a:t>るかの指定方法は</a:t>
            </a:r>
            <a:endParaRPr lang="en-US" altLang="ja-JP" sz="1600" dirty="0" smtClean="0"/>
          </a:p>
          <a:p>
            <a:r>
              <a:rPr lang="ja-JP" altLang="en-US" sz="1600" dirty="0" smtClean="0"/>
              <a:t>後で説明します。</a:t>
            </a:r>
            <a:endParaRPr lang="en-US" altLang="ja-JP" sz="1600" dirty="0" smtClean="0"/>
          </a:p>
        </p:txBody>
      </p:sp>
    </p:spTree>
    <p:extLst>
      <p:ext uri="{BB962C8B-B14F-4D97-AF65-F5344CB8AC3E}">
        <p14:creationId xmlns:p14="http://schemas.microsoft.com/office/powerpoint/2010/main" val="157530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74638"/>
            <a:ext cx="8435280" cy="1143000"/>
          </a:xfrm>
        </p:spPr>
        <p:txBody>
          <a:bodyPr>
            <a:normAutofit/>
          </a:bodyPr>
          <a:lstStyle/>
          <a:p>
            <a:r>
              <a:rPr kumimoji="1" lang="ja-JP" altLang="en-US" dirty="0" smtClean="0"/>
              <a:t>制御構文</a:t>
            </a:r>
            <a:endParaRPr kumimoji="1" lang="ja-JP" altLang="en-US" dirty="0"/>
          </a:p>
        </p:txBody>
      </p:sp>
      <p:sp>
        <p:nvSpPr>
          <p:cNvPr id="15" name="縦巻き 14"/>
          <p:cNvSpPr/>
          <p:nvPr/>
        </p:nvSpPr>
        <p:spPr>
          <a:xfrm>
            <a:off x="779948" y="1794380"/>
            <a:ext cx="3720044" cy="2024277"/>
          </a:xfrm>
          <a:prstGeom prst="verticalScroll">
            <a:avLst>
              <a:gd name="adj" fmla="val 1589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dirty="0" smtClean="0"/>
          </a:p>
        </p:txBody>
      </p:sp>
      <p:sp>
        <p:nvSpPr>
          <p:cNvPr id="18" name="テキスト ボックス 17"/>
          <p:cNvSpPr txBox="1"/>
          <p:nvPr/>
        </p:nvSpPr>
        <p:spPr>
          <a:xfrm>
            <a:off x="4324605" y="2795903"/>
            <a:ext cx="3408305"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サブルーチン</a:t>
            </a:r>
            <a:r>
              <a:rPr kumimoji="1" lang="en-US" altLang="ja-JP" dirty="0" smtClean="0"/>
              <a:t>A</a:t>
            </a:r>
            <a:r>
              <a:rPr kumimoji="1" lang="ja-JP" altLang="en-US" dirty="0" smtClean="0"/>
              <a:t>にジャンプ</a:t>
            </a:r>
            <a:r>
              <a:rPr lang="ja-JP" altLang="en-US" dirty="0" smtClean="0"/>
              <a:t>します。</a:t>
            </a:r>
            <a:endParaRPr kumimoji="1" lang="en-US" altLang="ja-JP" dirty="0" smtClean="0"/>
          </a:p>
        </p:txBody>
      </p:sp>
      <p:sp>
        <p:nvSpPr>
          <p:cNvPr id="22" name="テキスト ボックス 21"/>
          <p:cNvSpPr txBox="1"/>
          <p:nvPr/>
        </p:nvSpPr>
        <p:spPr>
          <a:xfrm>
            <a:off x="251520" y="1208501"/>
            <a:ext cx="8470589" cy="461665"/>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⑤サブルーチン呼び出し：</a:t>
            </a:r>
            <a:r>
              <a:rPr kumimoji="1" lang="ja-JP" altLang="en-US" dirty="0" smtClean="0">
                <a:solidFill>
                  <a:srgbClr val="FF0000"/>
                </a:solidFill>
              </a:rPr>
              <a:t>メインプログラム以外に書かれた文を実行する。</a:t>
            </a:r>
            <a:endParaRPr kumimoji="1" lang="ja-JP" altLang="en-US" dirty="0">
              <a:solidFill>
                <a:srgbClr val="FF0000"/>
              </a:solidFill>
            </a:endParaRPr>
          </a:p>
        </p:txBody>
      </p:sp>
      <p:sp>
        <p:nvSpPr>
          <p:cNvPr id="34" name="テキスト ボックス 33"/>
          <p:cNvSpPr txBox="1"/>
          <p:nvPr/>
        </p:nvSpPr>
        <p:spPr>
          <a:xfrm>
            <a:off x="2361748" y="2154889"/>
            <a:ext cx="635110" cy="646331"/>
          </a:xfrm>
          <a:prstGeom prst="rect">
            <a:avLst/>
          </a:prstGeom>
          <a:noFill/>
        </p:spPr>
        <p:txBody>
          <a:bodyPr wrap="none" rtlCol="0">
            <a:spAutoFit/>
          </a:bodyPr>
          <a:lstStyle/>
          <a:p>
            <a:r>
              <a:rPr lang="ja-JP" altLang="en-US" dirty="0" smtClean="0"/>
              <a:t>文</a:t>
            </a:r>
            <a:r>
              <a:rPr lang="en-US" altLang="ja-JP" dirty="0" smtClean="0"/>
              <a:t>a;</a:t>
            </a:r>
          </a:p>
          <a:p>
            <a:r>
              <a:rPr kumimoji="1" lang="ja-JP" altLang="en-US" dirty="0" smtClean="0"/>
              <a:t>文</a:t>
            </a:r>
            <a:r>
              <a:rPr kumimoji="1" lang="en-US" altLang="ja-JP" dirty="0" smtClean="0"/>
              <a:t>b;</a:t>
            </a:r>
            <a:endParaRPr kumimoji="1" lang="ja-JP" altLang="en-US" dirty="0"/>
          </a:p>
        </p:txBody>
      </p:sp>
      <p:sp>
        <p:nvSpPr>
          <p:cNvPr id="25" name="テキスト ボックス 24"/>
          <p:cNvSpPr txBox="1"/>
          <p:nvPr/>
        </p:nvSpPr>
        <p:spPr>
          <a:xfrm>
            <a:off x="4788024" y="3963720"/>
            <a:ext cx="4164923"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solidFill>
                  <a:schemeClr val="tx1"/>
                </a:solidFill>
              </a:rPr>
              <a:t>サブルーチン</a:t>
            </a:r>
            <a:r>
              <a:rPr lang="en-US" altLang="ja-JP" dirty="0" smtClean="0">
                <a:solidFill>
                  <a:schemeClr val="tx1"/>
                </a:solidFill>
              </a:rPr>
              <a:t>A</a:t>
            </a:r>
            <a:r>
              <a:rPr lang="ja-JP" altLang="en-US" dirty="0" smtClean="0">
                <a:solidFill>
                  <a:schemeClr val="tx1"/>
                </a:solidFill>
              </a:rPr>
              <a:t>の最後まで実行が</a:t>
            </a:r>
            <a:endParaRPr lang="en-US" altLang="ja-JP" dirty="0" smtClean="0">
              <a:solidFill>
                <a:schemeClr val="tx1"/>
              </a:solidFill>
            </a:endParaRPr>
          </a:p>
          <a:p>
            <a:r>
              <a:rPr lang="ja-JP" altLang="en-US" dirty="0" smtClean="0">
                <a:solidFill>
                  <a:schemeClr val="tx1"/>
                </a:solidFill>
              </a:rPr>
              <a:t>終了したら、メインプログラムに戻ります。</a:t>
            </a:r>
            <a:endParaRPr lang="en-US" altLang="ja-JP" dirty="0" smtClean="0">
              <a:solidFill>
                <a:schemeClr val="tx1"/>
              </a:solidFill>
            </a:endParaRPr>
          </a:p>
        </p:txBody>
      </p:sp>
      <p:sp>
        <p:nvSpPr>
          <p:cNvPr id="20" name="縦巻き 19"/>
          <p:cNvSpPr/>
          <p:nvPr/>
        </p:nvSpPr>
        <p:spPr>
          <a:xfrm>
            <a:off x="744642" y="3993340"/>
            <a:ext cx="3755350" cy="1352901"/>
          </a:xfrm>
          <a:prstGeom prst="verticalScroll">
            <a:avLst>
              <a:gd name="adj" fmla="val 220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ja-JP" dirty="0" smtClean="0"/>
          </a:p>
        </p:txBody>
      </p:sp>
      <p:sp>
        <p:nvSpPr>
          <p:cNvPr id="21" name="テキスト ボックス 20"/>
          <p:cNvSpPr txBox="1"/>
          <p:nvPr/>
        </p:nvSpPr>
        <p:spPr>
          <a:xfrm>
            <a:off x="2361748" y="4366787"/>
            <a:ext cx="633507" cy="923330"/>
          </a:xfrm>
          <a:prstGeom prst="rect">
            <a:avLst/>
          </a:prstGeom>
          <a:noFill/>
        </p:spPr>
        <p:txBody>
          <a:bodyPr wrap="none" rtlCol="0">
            <a:spAutoFit/>
          </a:bodyPr>
          <a:lstStyle/>
          <a:p>
            <a:r>
              <a:rPr lang="ja-JP" altLang="en-US" dirty="0" smtClean="0"/>
              <a:t>文</a:t>
            </a:r>
            <a:r>
              <a:rPr lang="en-US" altLang="ja-JP" dirty="0" smtClean="0"/>
              <a:t>f;</a:t>
            </a:r>
          </a:p>
          <a:p>
            <a:r>
              <a:rPr kumimoji="1" lang="ja-JP" altLang="en-US" dirty="0" smtClean="0"/>
              <a:t>文</a:t>
            </a:r>
            <a:r>
              <a:rPr kumimoji="1" lang="en-US" altLang="ja-JP" dirty="0" smtClean="0"/>
              <a:t>g;</a:t>
            </a:r>
          </a:p>
          <a:p>
            <a:r>
              <a:rPr lang="ja-JP" altLang="en-US" dirty="0" smtClean="0"/>
              <a:t>文</a:t>
            </a:r>
            <a:r>
              <a:rPr lang="en-US" altLang="ja-JP" dirty="0" smtClean="0"/>
              <a:t>h;</a:t>
            </a:r>
          </a:p>
        </p:txBody>
      </p:sp>
      <p:sp>
        <p:nvSpPr>
          <p:cNvPr id="23" name="正方形/長方形 22"/>
          <p:cNvSpPr/>
          <p:nvPr/>
        </p:nvSpPr>
        <p:spPr>
          <a:xfrm>
            <a:off x="1187624" y="2770999"/>
            <a:ext cx="2906415" cy="3748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smtClean="0">
                <a:solidFill>
                  <a:srgbClr val="FF0000"/>
                </a:solidFill>
                <a:effectLst>
                  <a:outerShdw blurRad="38100" dist="38100" dir="2700000" algn="tl">
                    <a:srgbClr val="000000">
                      <a:alpha val="43137"/>
                    </a:srgbClr>
                  </a:outerShdw>
                </a:effectLst>
              </a:rPr>
              <a:t>サブルーチン</a:t>
            </a:r>
            <a:r>
              <a:rPr lang="en-US" altLang="ja-JP" dirty="0" smtClean="0">
                <a:solidFill>
                  <a:srgbClr val="FF0000"/>
                </a:solidFill>
                <a:effectLst>
                  <a:outerShdw blurRad="38100" dist="38100" dir="2700000" algn="tl">
                    <a:srgbClr val="000000">
                      <a:alpha val="43137"/>
                    </a:srgbClr>
                  </a:outerShdw>
                </a:effectLst>
              </a:rPr>
              <a:t>A</a:t>
            </a:r>
            <a:r>
              <a:rPr lang="ja-JP" altLang="en-US" dirty="0" smtClean="0">
                <a:solidFill>
                  <a:srgbClr val="FF0000"/>
                </a:solidFill>
                <a:effectLst>
                  <a:outerShdw blurRad="38100" dist="38100" dir="2700000" algn="tl">
                    <a:srgbClr val="000000">
                      <a:alpha val="43137"/>
                    </a:srgbClr>
                  </a:outerShdw>
                </a:effectLst>
              </a:rPr>
              <a:t>を実行！</a:t>
            </a:r>
            <a:endParaRPr lang="en-US" altLang="ja-JP" dirty="0">
              <a:solidFill>
                <a:srgbClr val="FF0000"/>
              </a:solidFill>
              <a:effectLst>
                <a:outerShdw blurRad="38100" dist="38100" dir="2700000" algn="tl">
                  <a:srgbClr val="000000">
                    <a:alpha val="43137"/>
                  </a:srgbClr>
                </a:outerShdw>
              </a:effectLst>
            </a:endParaRPr>
          </a:p>
        </p:txBody>
      </p:sp>
      <p:sp>
        <p:nvSpPr>
          <p:cNvPr id="30" name="テキスト ボックス 29"/>
          <p:cNvSpPr txBox="1"/>
          <p:nvPr/>
        </p:nvSpPr>
        <p:spPr>
          <a:xfrm>
            <a:off x="2361748" y="3189729"/>
            <a:ext cx="635110" cy="646331"/>
          </a:xfrm>
          <a:prstGeom prst="rect">
            <a:avLst/>
          </a:prstGeom>
          <a:noFill/>
        </p:spPr>
        <p:txBody>
          <a:bodyPr wrap="none" rtlCol="0">
            <a:spAutoFit/>
          </a:bodyPr>
          <a:lstStyle/>
          <a:p>
            <a:r>
              <a:rPr lang="ja-JP" altLang="en-US" dirty="0" smtClean="0"/>
              <a:t>文</a:t>
            </a:r>
            <a:r>
              <a:rPr lang="en-US" altLang="ja-JP" dirty="0" smtClean="0"/>
              <a:t>d;</a:t>
            </a:r>
          </a:p>
          <a:p>
            <a:r>
              <a:rPr kumimoji="1" lang="ja-JP" altLang="en-US" dirty="0" smtClean="0"/>
              <a:t>文</a:t>
            </a:r>
            <a:r>
              <a:rPr kumimoji="1" lang="en-US" altLang="ja-JP" dirty="0" smtClean="0"/>
              <a:t>e;</a:t>
            </a:r>
            <a:endParaRPr kumimoji="1" lang="ja-JP" altLang="en-US" dirty="0"/>
          </a:p>
        </p:txBody>
      </p:sp>
      <p:sp>
        <p:nvSpPr>
          <p:cNvPr id="2" name="テキスト ボックス 1"/>
          <p:cNvSpPr txBox="1"/>
          <p:nvPr/>
        </p:nvSpPr>
        <p:spPr>
          <a:xfrm>
            <a:off x="1547664" y="1772816"/>
            <a:ext cx="2303836" cy="461665"/>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メインプログラム</a:t>
            </a:r>
            <a:endParaRPr kumimoji="1" lang="ja-JP" altLang="en-US" sz="2400" dirty="0">
              <a:solidFill>
                <a:srgbClr val="FF0000"/>
              </a:solidFill>
              <a:effectLst>
                <a:outerShdw blurRad="38100" dist="38100" dir="2700000" algn="tl">
                  <a:srgbClr val="000000">
                    <a:alpha val="43137"/>
                  </a:srgbClr>
                </a:outerShdw>
              </a:effectLst>
            </a:endParaRPr>
          </a:p>
        </p:txBody>
      </p:sp>
      <p:sp>
        <p:nvSpPr>
          <p:cNvPr id="36" name="テキスト ボックス 35"/>
          <p:cNvSpPr txBox="1"/>
          <p:nvPr/>
        </p:nvSpPr>
        <p:spPr>
          <a:xfrm>
            <a:off x="1678762" y="3906955"/>
            <a:ext cx="2127505" cy="461665"/>
          </a:xfrm>
          <a:prstGeom prst="rect">
            <a:avLst/>
          </a:prstGeom>
          <a:noFill/>
        </p:spPr>
        <p:txBody>
          <a:bodyPr wrap="none" rtlCol="0">
            <a:spAutoFit/>
          </a:bodyPr>
          <a:lstStyle/>
          <a:p>
            <a:r>
              <a:rPr lang="ja-JP" altLang="en-US" sz="2400" dirty="0" smtClean="0">
                <a:solidFill>
                  <a:srgbClr val="FF0000"/>
                </a:solidFill>
                <a:effectLst>
                  <a:outerShdw blurRad="38100" dist="38100" dir="2700000" algn="tl">
                    <a:srgbClr val="000000">
                      <a:alpha val="43137"/>
                    </a:srgbClr>
                  </a:outerShdw>
                </a:effectLst>
              </a:rPr>
              <a:t>サブルーチン</a:t>
            </a:r>
            <a:r>
              <a:rPr lang="en-US" altLang="ja-JP" sz="2400" dirty="0" smtClean="0">
                <a:solidFill>
                  <a:srgbClr val="FF0000"/>
                </a:solidFill>
                <a:effectLst>
                  <a:outerShdw blurRad="38100" dist="38100" dir="2700000" algn="tl">
                    <a:srgbClr val="000000">
                      <a:alpha val="43137"/>
                    </a:srgbClr>
                  </a:outerShdw>
                </a:effectLst>
              </a:rPr>
              <a:t>A</a:t>
            </a:r>
            <a:endParaRPr kumimoji="1" lang="ja-JP" altLang="en-US" sz="2400" dirty="0">
              <a:solidFill>
                <a:srgbClr val="FF0000"/>
              </a:solidFill>
              <a:effectLst>
                <a:outerShdw blurRad="38100" dist="38100" dir="2700000" algn="tl">
                  <a:srgbClr val="000000">
                    <a:alpha val="43137"/>
                  </a:srgbClr>
                </a:outerShdw>
              </a:effectLst>
            </a:endParaRPr>
          </a:p>
        </p:txBody>
      </p:sp>
      <p:sp>
        <p:nvSpPr>
          <p:cNvPr id="37" name="テキスト ボックス 36"/>
          <p:cNvSpPr txBox="1"/>
          <p:nvPr/>
        </p:nvSpPr>
        <p:spPr>
          <a:xfrm>
            <a:off x="19555" y="5949280"/>
            <a:ext cx="8983446"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600" dirty="0" smtClean="0"/>
              <a:t>プログラミング言語によっては、サブルーチンを、単に離れた場所の文を実行するだけの「手続き」と、データの送受信がある「関数」とに</a:t>
            </a:r>
            <a:r>
              <a:rPr lang="ja-JP" altLang="en-US" sz="1600" dirty="0" smtClean="0"/>
              <a:t>区別する場合があります。オブジェクト指向言語の</a:t>
            </a:r>
            <a:r>
              <a:rPr lang="en-US" altLang="ja-JP" sz="1600" dirty="0" smtClean="0"/>
              <a:t>Java</a:t>
            </a:r>
            <a:r>
              <a:rPr lang="ja-JP" altLang="en-US" sz="1600" dirty="0" smtClean="0"/>
              <a:t>では、サブルーチンを「メソッド」といい、「クラス」の「</a:t>
            </a:r>
            <a:r>
              <a:rPr kumimoji="1" lang="ja-JP" altLang="en-US" sz="1600" dirty="0" smtClean="0"/>
              <a:t>機能」の単位として利用します。</a:t>
            </a:r>
            <a:r>
              <a:rPr lang="ja-JP" altLang="en-US" sz="1600" dirty="0" smtClean="0"/>
              <a:t>後の授業で詳しく説明します。</a:t>
            </a:r>
            <a:endParaRPr kumimoji="1" lang="en-US" altLang="ja-JP" sz="1600" dirty="0" smtClean="0"/>
          </a:p>
        </p:txBody>
      </p:sp>
      <p:sp>
        <p:nvSpPr>
          <p:cNvPr id="38" name="左カーブ矢印 37"/>
          <p:cNvSpPr/>
          <p:nvPr/>
        </p:nvSpPr>
        <p:spPr>
          <a:xfrm flipH="1">
            <a:off x="649326" y="2910103"/>
            <a:ext cx="538297" cy="1382993"/>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39" name="左カーブ矢印 38"/>
          <p:cNvSpPr/>
          <p:nvPr/>
        </p:nvSpPr>
        <p:spPr>
          <a:xfrm flipV="1">
            <a:off x="4037581" y="3189729"/>
            <a:ext cx="606427" cy="2100388"/>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31287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216370" y="2852936"/>
            <a:ext cx="2492991"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条件分岐</a:t>
            </a:r>
            <a:endParaRPr kumimoji="1" lang="ja-JP" altLang="en-US" sz="4500" dirty="0">
              <a:effectLst>
                <a:outerShdw blurRad="38100" dist="38100" dir="2700000" algn="tl">
                  <a:srgbClr val="000000">
                    <a:alpha val="43137"/>
                  </a:srgbClr>
                </a:outerShdw>
              </a:effectLst>
            </a:endParaRPr>
          </a:p>
        </p:txBody>
      </p:sp>
      <p:sp>
        <p:nvSpPr>
          <p:cNvPr id="5" name="テキスト プレースホルダー 4"/>
          <p:cNvSpPr txBox="1">
            <a:spLocks/>
          </p:cNvSpPr>
          <p:nvPr/>
        </p:nvSpPr>
        <p:spPr>
          <a:xfrm>
            <a:off x="4283968" y="4286113"/>
            <a:ext cx="4572000" cy="2297488"/>
          </a:xfrm>
          <a:prstGeom prst="rect">
            <a:avLst/>
          </a:prstGeom>
        </p:spPr>
        <p:txBody>
          <a:bodyPr>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pPr marL="342900" indent="-342900">
              <a:buFont typeface="Arial" panose="020B0604020202020204" pitchFamily="34" charset="0"/>
              <a:buChar char="•"/>
            </a:pPr>
            <a:r>
              <a:rPr lang="en-US" altLang="ja-JP" smtClean="0"/>
              <a:t>if~else</a:t>
            </a:r>
            <a:r>
              <a:rPr lang="ja-JP" altLang="en-US" smtClean="0"/>
              <a:t>文</a:t>
            </a:r>
            <a:endParaRPr lang="en-US" altLang="ja-JP" smtClean="0"/>
          </a:p>
          <a:p>
            <a:pPr marL="342900" indent="-342900">
              <a:buFont typeface="Arial" panose="020B0604020202020204" pitchFamily="34" charset="0"/>
              <a:buChar char="•"/>
            </a:pPr>
            <a:r>
              <a:rPr lang="en-US" altLang="ja-JP" smtClean="0"/>
              <a:t>if</a:t>
            </a:r>
            <a:r>
              <a:rPr lang="ja-JP" altLang="en-US" smtClean="0"/>
              <a:t>文</a:t>
            </a:r>
            <a:endParaRPr lang="en-US" altLang="ja-JP" smtClean="0"/>
          </a:p>
          <a:p>
            <a:pPr marL="342900" indent="-342900">
              <a:buFont typeface="Arial" panose="020B0604020202020204" pitchFamily="34" charset="0"/>
              <a:buChar char="•"/>
            </a:pPr>
            <a:r>
              <a:rPr lang="ja-JP" altLang="en-US" smtClean="0"/>
              <a:t>「条件」の書きかた</a:t>
            </a:r>
            <a:endParaRPr lang="en-US" altLang="ja-JP" smtClean="0"/>
          </a:p>
          <a:p>
            <a:pPr marL="342900" indent="-342900">
              <a:buFont typeface="Arial" panose="020B0604020202020204" pitchFamily="34" charset="0"/>
              <a:buChar char="•"/>
            </a:pPr>
            <a:r>
              <a:rPr lang="en-US" altLang="ja-JP" smtClean="0"/>
              <a:t>if~elseif~else</a:t>
            </a:r>
            <a:r>
              <a:rPr lang="ja-JP" altLang="en-US" smtClean="0"/>
              <a:t>文</a:t>
            </a:r>
            <a:endParaRPr lang="en-US" altLang="ja-JP" smtClean="0"/>
          </a:p>
          <a:p>
            <a:pPr marL="342900" indent="-342900">
              <a:buFont typeface="Arial" panose="020B0604020202020204" pitchFamily="34" charset="0"/>
              <a:buChar char="•"/>
            </a:pPr>
            <a:r>
              <a:rPr lang="en-US" altLang="ja-JP" smtClean="0"/>
              <a:t>switch</a:t>
            </a:r>
            <a:r>
              <a:rPr lang="ja-JP" altLang="en-US" smtClean="0"/>
              <a:t>文</a:t>
            </a:r>
            <a:endParaRPr lang="en-US" altLang="ja-JP" smtClean="0"/>
          </a:p>
          <a:p>
            <a:endParaRPr lang="en-US" altLang="ja-JP" smtClean="0"/>
          </a:p>
          <a:p>
            <a:pPr marL="342900" indent="-342900">
              <a:buFont typeface="Arial" panose="020B0604020202020204" pitchFamily="34" charset="0"/>
              <a:buChar char="•"/>
            </a:pPr>
            <a:endParaRPr lang="ja-JP" altLang="en-US" dirty="0"/>
          </a:p>
        </p:txBody>
      </p:sp>
    </p:spTree>
    <p:extLst>
      <p:ext uri="{BB962C8B-B14F-4D97-AF65-F5344CB8AC3E}">
        <p14:creationId xmlns:p14="http://schemas.microsoft.com/office/powerpoint/2010/main" val="1886946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952</TotalTime>
  <Words>3376</Words>
  <Application>Microsoft Office PowerPoint</Application>
  <PresentationFormat>画面に合わせる (4:3)</PresentationFormat>
  <Paragraphs>574</Paragraphs>
  <Slides>30</Slides>
  <Notes>1</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ビジネス</vt:lpstr>
      <vt:lpstr>PowerPoint プレゼンテーション</vt:lpstr>
      <vt:lpstr>PowerPoint プレゼンテーション</vt:lpstr>
      <vt:lpstr>文を実行する順序</vt:lpstr>
      <vt:lpstr>制御構造と制御構文</vt:lpstr>
      <vt:lpstr>制御構文(1/3)</vt:lpstr>
      <vt:lpstr>制御構文(2/3)</vt:lpstr>
      <vt:lpstr>制御構文(3/3)</vt:lpstr>
      <vt:lpstr>制御構文</vt:lpstr>
      <vt:lpstr>PowerPoint プレゼンテーション</vt:lpstr>
      <vt:lpstr>条件分岐</vt:lpstr>
      <vt:lpstr>条件分岐の例</vt:lpstr>
      <vt:lpstr>if～else文</vt:lpstr>
      <vt:lpstr>if文</vt:lpstr>
      <vt:lpstr>条件の書きかた</vt:lpstr>
      <vt:lpstr>複雑な条件の書きかた</vt:lpstr>
      <vt:lpstr>条件の組み合わせの記述例</vt:lpstr>
      <vt:lpstr>３つ以上の条件分岐</vt:lpstr>
      <vt:lpstr>if ~ else if ~ else文の条件判定</vt:lpstr>
      <vt:lpstr>PowerPoint プレゼンテーション</vt:lpstr>
      <vt:lpstr>繰り返し処理（ループ）</vt:lpstr>
      <vt:lpstr>繰り返し処理の例</vt:lpstr>
      <vt:lpstr>while文</vt:lpstr>
      <vt:lpstr>do~while文</vt:lpstr>
      <vt:lpstr>ループ変数の利用</vt:lpstr>
      <vt:lpstr>for文</vt:lpstr>
      <vt:lpstr>continue文</vt:lpstr>
      <vt:lpstr>繰り返し処理の入れ子（ネスト）記述</vt:lpstr>
      <vt:lpstr>無限ループ</vt:lpstr>
      <vt:lpstr>break文</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オブジェクト指向プログラミング</dc:title>
  <dc:creator>unehara</dc:creator>
  <cp:lastModifiedBy>Kaiseki</cp:lastModifiedBy>
  <cp:revision>151</cp:revision>
  <dcterms:created xsi:type="dcterms:W3CDTF">2014-04-10T01:13:00Z</dcterms:created>
  <dcterms:modified xsi:type="dcterms:W3CDTF">2019-04-21T23:45:13Z</dcterms:modified>
</cp:coreProperties>
</file>