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51" r:id="rId3"/>
    <p:sldId id="384" r:id="rId4"/>
    <p:sldId id="382" r:id="rId5"/>
    <p:sldId id="311" r:id="rId6"/>
    <p:sldId id="339" r:id="rId7"/>
    <p:sldId id="315" r:id="rId8"/>
    <p:sldId id="338" r:id="rId9"/>
    <p:sldId id="380" r:id="rId10"/>
    <p:sldId id="370" r:id="rId11"/>
    <p:sldId id="381" r:id="rId12"/>
    <p:sldId id="385" r:id="rId13"/>
    <p:sldId id="290" r:id="rId14"/>
    <p:sldId id="291" r:id="rId15"/>
    <p:sldId id="293" r:id="rId16"/>
    <p:sldId id="386" r:id="rId17"/>
    <p:sldId id="387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FF00"/>
    <a:srgbClr val="0000FF"/>
    <a:srgbClr val="00FFFF"/>
    <a:srgbClr val="FFFFFF"/>
    <a:srgbClr val="FF99FF"/>
    <a:srgbClr val="000000"/>
    <a:srgbClr val="31B6FD"/>
    <a:srgbClr val="0099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15" autoAdjust="0"/>
  </p:normalViewPr>
  <p:slideViewPr>
    <p:cSldViewPr>
      <p:cViewPr>
        <p:scale>
          <a:sx n="92" d="100"/>
          <a:sy n="92" d="100"/>
        </p:scale>
        <p:origin x="248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05025-E116-4034-BB42-97874CAE299F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92AC-A5F6-4D50-A102-AE0C2B17EC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BC5B8-3779-4BA9-BF09-A37432118F4F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7E03-C33D-41E6-BEF0-A509001BC67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930B-8A93-4458-8564-95C72DDFEC38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B8E4E-AE18-4281-8DE4-BF2684E4D44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CA40D-615E-4AA4-9FE7-B2577281CA12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B69EB-3C36-4811-8E25-142D6B7BAB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85AF-3CE5-479A-9CBB-9EDC9674F681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C6174-443F-4FDE-BC09-212BD0F014A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8A4E-DC57-4940-8F7A-29D970754820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0973-31BC-4168-8D82-D6F684E63F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2FC72-FD04-4C94-BD8E-9B82BD804566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6BB1-3CAD-4B9D-8701-7D2FA96C55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958D1-845A-418B-8710-955EC40B9DD6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11D1E-A3D0-4029-959A-2CF8D87CEB1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6910-E6FE-474F-8CB6-CE9D847FE4D2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75DB-5BA7-4035-98EF-13F8061BB75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FCDAF-9E8F-4FFA-B7EC-7259B5F5A5BB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2EBAF-C74F-481D-99A3-F91CB3A21D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F0455-2400-4405-A634-D4838E8DDBBE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E1979-7B22-4A1B-8920-2F8E6E5480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73BA4E-5466-4368-8332-CCD52ED841F4}" type="datetimeFigureOut">
              <a:rPr lang="ja-JP" altLang="en-US"/>
              <a:pPr>
                <a:defRPr/>
              </a:pPr>
              <a:t>2019/4/9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8367A6-5347-4333-9A9A-0096BF8163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5.wdp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openxmlformats.org/officeDocument/2006/relationships/image" Target="../media/image9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5" Type="http://schemas.microsoft.com/office/2007/relationships/hdphoto" Target="../media/hdphoto6.wdp"/><Relationship Id="rId10" Type="http://schemas.openxmlformats.org/officeDocument/2006/relationships/image" Target="../media/image14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ガイダンス</a:t>
            </a:r>
            <a:endParaRPr lang="ja-JP" alt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1752600"/>
          </a:xfrm>
        </p:spPr>
        <p:txBody>
          <a:bodyPr rtlCol="0" anchor="b" anchorCtr="1"/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平成</a:t>
            </a: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３</a:t>
            </a: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１</a:t>
            </a: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４月</a:t>
            </a: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１１日</a:t>
            </a: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（木）</a:t>
            </a:r>
            <a:endParaRPr lang="en-US" altLang="ja-JP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情報・経営システム工学専攻　吉田</a:t>
            </a:r>
            <a:endParaRPr lang="ja-JP" alt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366434" y="542536"/>
            <a:ext cx="6400800" cy="609592"/>
          </a:xfrm>
          <a:prstGeom prst="rect">
            <a:avLst/>
          </a:prstGeom>
        </p:spPr>
        <p:txBody>
          <a:bodyPr anchor="b" anchorCtr="1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ja-JP" altLang="en-US" sz="320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情報システム工学実験</a:t>
            </a:r>
            <a:endParaRPr lang="ja-JP" altLang="en-US" sz="32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最終目標</a:t>
            </a:r>
            <a:endParaRPr kumimoji="1" lang="ja-JP" altLang="en-US" dirty="0"/>
          </a:p>
        </p:txBody>
      </p:sp>
      <p:sp>
        <p:nvSpPr>
          <p:cNvPr id="28" name="コンテンツ プレースホルダ 1"/>
          <p:cNvSpPr txBox="1">
            <a:spLocks/>
          </p:cNvSpPr>
          <p:nvPr/>
        </p:nvSpPr>
        <p:spPr bwMode="auto">
          <a:xfrm>
            <a:off x="683568" y="4611433"/>
            <a:ext cx="7796002" cy="52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ja-JP" altLang="en-US" sz="2800" smtClean="0"/>
              <a:t>オブジェクト指向プログラミングの考え方を理解する。　　　　</a:t>
            </a:r>
            <a:endParaRPr lang="en-US" altLang="ja-JP" sz="2800" dirty="0" smtClean="0"/>
          </a:p>
        </p:txBody>
      </p:sp>
      <p:sp>
        <p:nvSpPr>
          <p:cNvPr id="29" name="コンテンツ プレースホルダ 1"/>
          <p:cNvSpPr txBox="1">
            <a:spLocks/>
          </p:cNvSpPr>
          <p:nvPr/>
        </p:nvSpPr>
        <p:spPr bwMode="auto">
          <a:xfrm>
            <a:off x="683568" y="5163048"/>
            <a:ext cx="7796002" cy="52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altLang="ja-JP" sz="2800" dirty="0" smtClean="0"/>
              <a:t>Java</a:t>
            </a:r>
            <a:r>
              <a:rPr lang="ja-JP" altLang="en-US" sz="2800" dirty="0" smtClean="0"/>
              <a:t>でプログラミングができる。</a:t>
            </a:r>
            <a:endParaRPr lang="en-US" altLang="ja-JP" sz="2800" dirty="0" smtClean="0"/>
          </a:p>
        </p:txBody>
      </p:sp>
      <p:sp>
        <p:nvSpPr>
          <p:cNvPr id="30" name="コンテンツ プレースホルダ 1"/>
          <p:cNvSpPr txBox="1">
            <a:spLocks/>
          </p:cNvSpPr>
          <p:nvPr/>
        </p:nvSpPr>
        <p:spPr bwMode="auto">
          <a:xfrm>
            <a:off x="683568" y="5714664"/>
            <a:ext cx="7796002" cy="52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altLang="ja-JP" sz="2800" smtClean="0"/>
              <a:t>MVC</a:t>
            </a:r>
            <a:r>
              <a:rPr lang="ja-JP" altLang="en-US" sz="2800" smtClean="0"/>
              <a:t>パターンを理解する。　　</a:t>
            </a:r>
            <a:endParaRPr lang="en-US" altLang="ja-JP" sz="2800" dirty="0" smtClean="0"/>
          </a:p>
        </p:txBody>
      </p:sp>
      <p:sp>
        <p:nvSpPr>
          <p:cNvPr id="2" name="下矢印 1"/>
          <p:cNvSpPr/>
          <p:nvPr/>
        </p:nvSpPr>
        <p:spPr>
          <a:xfrm>
            <a:off x="4186947" y="3501008"/>
            <a:ext cx="782376" cy="72790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 1"/>
          <p:cNvSpPr>
            <a:spLocks noGrp="1"/>
          </p:cNvSpPr>
          <p:nvPr>
            <p:ph idx="1"/>
          </p:nvPr>
        </p:nvSpPr>
        <p:spPr>
          <a:xfrm>
            <a:off x="827584" y="1988840"/>
            <a:ext cx="7488832" cy="1026704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altLang="ja-JP" sz="2800" dirty="0" smtClean="0"/>
              <a:t>Android</a:t>
            </a:r>
            <a:r>
              <a:rPr lang="ja-JP" altLang="en-US" sz="2800" dirty="0" smtClean="0"/>
              <a:t>端末で動作する</a:t>
            </a: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（簡単な）ゲームアプリを１人で作成できる</a:t>
            </a:r>
            <a:r>
              <a:rPr kumimoji="1" lang="ja-JP" altLang="en-US" sz="2800" dirty="0" smtClean="0"/>
              <a:t>。　　　　</a:t>
            </a:r>
            <a:endParaRPr kumimoji="1" lang="en-US" altLang="ja-JP" sz="28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1" y="4119463"/>
            <a:ext cx="800219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目的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935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最終目標</a:t>
            </a:r>
            <a:endParaRPr kumimoji="1" lang="ja-JP" altLang="en-US" dirty="0"/>
          </a:p>
        </p:txBody>
      </p:sp>
      <p:sp>
        <p:nvSpPr>
          <p:cNvPr id="2" name="下矢印 1"/>
          <p:cNvSpPr/>
          <p:nvPr/>
        </p:nvSpPr>
        <p:spPr>
          <a:xfrm>
            <a:off x="4186947" y="3501008"/>
            <a:ext cx="782376" cy="72790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 1"/>
          <p:cNvSpPr>
            <a:spLocks noGrp="1"/>
          </p:cNvSpPr>
          <p:nvPr>
            <p:ph idx="1"/>
          </p:nvPr>
        </p:nvSpPr>
        <p:spPr>
          <a:xfrm>
            <a:off x="827584" y="1988840"/>
            <a:ext cx="7488832" cy="1026704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altLang="ja-JP" sz="2800" dirty="0" smtClean="0"/>
              <a:t>Android</a:t>
            </a:r>
            <a:r>
              <a:rPr lang="ja-JP" altLang="en-US" sz="2800" dirty="0" smtClean="0"/>
              <a:t>端末で動作する</a:t>
            </a: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（簡単な）ゲームアプリを１人で作成できる</a:t>
            </a:r>
            <a:r>
              <a:rPr kumimoji="1" lang="ja-JP" altLang="en-US" sz="2800" dirty="0" smtClean="0"/>
              <a:t>。　　　　</a:t>
            </a:r>
            <a:endParaRPr kumimoji="1" lang="en-US" altLang="ja-JP" sz="2800" dirty="0" smtClean="0"/>
          </a:p>
        </p:txBody>
      </p:sp>
      <p:sp>
        <p:nvSpPr>
          <p:cNvPr id="10" name="コンテンツ プレースホルダ 1"/>
          <p:cNvSpPr txBox="1">
            <a:spLocks/>
          </p:cNvSpPr>
          <p:nvPr/>
        </p:nvSpPr>
        <p:spPr bwMode="auto">
          <a:xfrm>
            <a:off x="683568" y="4611433"/>
            <a:ext cx="7796002" cy="5226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ja-JP" altLang="en-US" sz="2800" dirty="0" smtClean="0"/>
              <a:t>研究室で役に立つかも。</a:t>
            </a:r>
            <a:endParaRPr lang="en-US" altLang="ja-JP" sz="2800" dirty="0" smtClean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 bwMode="auto">
          <a:xfrm>
            <a:off x="683568" y="5163048"/>
            <a:ext cx="7796002" cy="5226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ja-JP" altLang="en-US" sz="2800" dirty="0" smtClean="0"/>
              <a:t>プライベートでも役に立つかも。</a:t>
            </a:r>
            <a:endParaRPr lang="en-US" altLang="ja-JP" sz="2800" dirty="0" smtClean="0"/>
          </a:p>
        </p:txBody>
      </p:sp>
      <p:sp>
        <p:nvSpPr>
          <p:cNvPr id="13" name="コンテンツ プレースホルダ 1"/>
          <p:cNvSpPr txBox="1">
            <a:spLocks/>
          </p:cNvSpPr>
          <p:nvPr/>
        </p:nvSpPr>
        <p:spPr bwMode="auto">
          <a:xfrm>
            <a:off x="683568" y="5714664"/>
            <a:ext cx="7796002" cy="5226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ja-JP" altLang="en-US" sz="2800" dirty="0" smtClean="0"/>
              <a:t>就活でも役に立つかも。　　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29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051720" y="3413469"/>
            <a:ext cx="50561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smtClean="0">
                <a:ea typeface="HGP明朝E" pitchFamily="18" charset="-128"/>
              </a:rPr>
              <a:t>スケジュールなど</a:t>
            </a:r>
            <a:endParaRPr lang="ja-JP" altLang="en-US" sz="5400" dirty="0"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1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ja-JP" altLang="en-US" dirty="0" smtClean="0">
                <a:effectLst/>
              </a:rPr>
              <a:t>他の講義との連携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776" y="2674938"/>
            <a:ext cx="6843734" cy="3451225"/>
          </a:xfrm>
          <a:noFill/>
        </p:spPr>
        <p:txBody>
          <a:bodyPr/>
          <a:lstStyle/>
          <a:p>
            <a:r>
              <a:rPr lang="ja-JP" altLang="en-US" sz="2800" dirty="0" smtClean="0">
                <a:effectLst/>
              </a:rPr>
              <a:t>「オブジェクト指向プログラミング」</a:t>
            </a:r>
            <a:br>
              <a:rPr lang="ja-JP" altLang="en-US" sz="2800" dirty="0" smtClean="0">
                <a:effectLst/>
              </a:rPr>
            </a:br>
            <a:r>
              <a:rPr lang="ja-JP" altLang="en-US" sz="2800" dirty="0" smtClean="0">
                <a:effectLst/>
              </a:rPr>
              <a:t>・月曜日　３限</a:t>
            </a:r>
            <a:br>
              <a:rPr lang="ja-JP" altLang="en-US" sz="2800" dirty="0" smtClean="0">
                <a:effectLst/>
              </a:rPr>
            </a:br>
            <a:r>
              <a:rPr lang="ja-JP" altLang="en-US" sz="2800" dirty="0" smtClean="0">
                <a:effectLst/>
              </a:rPr>
              <a:t>・プログラミングの基本事項について学習</a:t>
            </a:r>
            <a:br>
              <a:rPr lang="ja-JP" altLang="en-US" sz="2800" dirty="0" smtClean="0">
                <a:effectLst/>
              </a:rPr>
            </a:br>
            <a:r>
              <a:rPr lang="ja-JP" altLang="en-US" sz="2800" dirty="0" smtClean="0">
                <a:effectLst/>
              </a:rPr>
              <a:t/>
            </a:r>
            <a:br>
              <a:rPr lang="ja-JP" altLang="en-US" sz="2800" dirty="0" smtClean="0">
                <a:effectLst/>
              </a:rPr>
            </a:br>
            <a:endParaRPr lang="ja-JP" altLang="en-US" sz="2800" dirty="0" smtClean="0">
              <a:effectLst/>
            </a:endParaRPr>
          </a:p>
          <a:p>
            <a:r>
              <a:rPr lang="ja-JP" altLang="en-US" sz="2800" smtClean="0">
                <a:effectLst/>
              </a:rPr>
              <a:t>「情報</a:t>
            </a:r>
            <a:r>
              <a:rPr lang="ja-JP" altLang="en-US" sz="2800" dirty="0" smtClean="0">
                <a:effectLst/>
              </a:rPr>
              <a:t>システム</a:t>
            </a:r>
            <a:r>
              <a:rPr lang="ja-JP" altLang="en-US" sz="2800" smtClean="0">
                <a:effectLst/>
              </a:rPr>
              <a:t>工学実験」</a:t>
            </a:r>
            <a:r>
              <a:rPr lang="ja-JP" altLang="en-US" sz="2800" dirty="0" smtClean="0">
                <a:effectLst/>
              </a:rPr>
              <a:t/>
            </a:r>
            <a:br>
              <a:rPr lang="ja-JP" altLang="en-US" sz="2800" dirty="0" smtClean="0">
                <a:effectLst/>
              </a:rPr>
            </a:br>
            <a:r>
              <a:rPr lang="ja-JP" altLang="en-US" sz="2800" dirty="0" smtClean="0">
                <a:effectLst/>
              </a:rPr>
              <a:t>・月、木曜日　４－５限</a:t>
            </a:r>
            <a:br>
              <a:rPr lang="ja-JP" altLang="en-US" sz="2800" dirty="0" smtClean="0">
                <a:effectLst/>
              </a:rPr>
            </a:br>
            <a:r>
              <a:rPr lang="ja-JP" altLang="en-US" sz="2800" dirty="0" smtClean="0">
                <a:effectLst/>
              </a:rPr>
              <a:t>・講義で学習した内容をもとに実習・実験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963084" y="4067185"/>
            <a:ext cx="1223962" cy="7191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7571" y="1590675"/>
            <a:ext cx="8784976" cy="5135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z="4000" smtClean="0"/>
              <a:t>情報システム工学実験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ja-JP" altLang="en-US" sz="4000" smtClean="0"/>
              <a:t>スケジュール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337" y="2708920"/>
            <a:ext cx="6566031" cy="29718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ja-JP" altLang="en-US" sz="3200" dirty="0" smtClean="0">
                <a:latin typeface="+mn-ea"/>
              </a:rPr>
              <a:t>４月　</a:t>
            </a:r>
            <a:r>
              <a:rPr lang="en-US" altLang="ja-JP" sz="3200" smtClean="0">
                <a:latin typeface="+mn-ea"/>
              </a:rPr>
              <a:t>KANBAN</a:t>
            </a:r>
            <a:r>
              <a:rPr lang="ja-JP" altLang="en-US" sz="3200" smtClean="0">
                <a:latin typeface="+mn-ea"/>
              </a:rPr>
              <a:t>方式／</a:t>
            </a:r>
            <a:r>
              <a:rPr lang="en-US" altLang="ja-JP" sz="3200" smtClean="0">
                <a:latin typeface="+mn-ea"/>
              </a:rPr>
              <a:t>Java</a:t>
            </a:r>
            <a:r>
              <a:rPr lang="ja-JP" altLang="en-US" sz="3200" smtClean="0">
                <a:latin typeface="+mn-ea"/>
              </a:rPr>
              <a:t>の基本</a:t>
            </a:r>
            <a:endParaRPr lang="ja-JP" altLang="en-US" sz="3200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ja-JP" altLang="en-US" sz="3200" dirty="0" smtClean="0">
                <a:latin typeface="+mn-ea"/>
              </a:rPr>
              <a:t>５月　Ｊａｖａの基本文法／ＵＭＬ</a:t>
            </a:r>
          </a:p>
          <a:p>
            <a:pPr eaLnBrk="1" hangingPunct="1">
              <a:buNone/>
              <a:defRPr/>
            </a:pPr>
            <a:r>
              <a:rPr lang="ja-JP" altLang="en-US" sz="3200" dirty="0" smtClean="0">
                <a:latin typeface="+mn-ea"/>
              </a:rPr>
              <a:t>６月　オブジェクト指向／ＵＭＬ</a:t>
            </a:r>
          </a:p>
          <a:p>
            <a:pPr eaLnBrk="1" hangingPunct="1">
              <a:buNone/>
              <a:defRPr/>
            </a:pPr>
            <a:r>
              <a:rPr lang="ja-JP" altLang="en-US" sz="3200" dirty="0" smtClean="0">
                <a:latin typeface="+mn-ea"/>
              </a:rPr>
              <a:t>７月　応用（アクションゲーム）</a:t>
            </a:r>
          </a:p>
          <a:p>
            <a:pPr eaLnBrk="1" hangingPunct="1">
              <a:buNone/>
              <a:defRPr/>
            </a:pPr>
            <a:endParaRPr lang="ja-JP" altLang="en-US" sz="32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7571" y="1327994"/>
            <a:ext cx="8784976" cy="5398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dirty="0" smtClean="0"/>
              <a:t>参考書、評価、注意事項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2138" y="3427481"/>
            <a:ext cx="4608214" cy="1684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ja-JP" altLang="en-US" sz="2800" dirty="0" smtClean="0">
                <a:solidFill>
                  <a:schemeClr val="bg2">
                    <a:lumMod val="50000"/>
                  </a:schemeClr>
                </a:solidFill>
              </a:rPr>
              <a:t>出席（必須）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ja-JP" altLang="en-US" sz="2800" dirty="0" smtClean="0">
                <a:solidFill>
                  <a:schemeClr val="bg2">
                    <a:lumMod val="50000"/>
                  </a:schemeClr>
                </a:solidFill>
              </a:rPr>
              <a:t>授業態度                    ２０％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ja-JP" altLang="en-US" sz="2800" dirty="0" smtClean="0">
                <a:solidFill>
                  <a:schemeClr val="bg2">
                    <a:lumMod val="50000"/>
                  </a:schemeClr>
                </a:solidFill>
              </a:rPr>
              <a:t>レポート</a:t>
            </a:r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</a:rPr>
              <a:t>　　　　　　      　</a:t>
            </a:r>
            <a:r>
              <a:rPr lang="ja-JP" altLang="en-US" sz="2800" dirty="0" smtClean="0">
                <a:solidFill>
                  <a:schemeClr val="bg2">
                    <a:lumMod val="50000"/>
                  </a:schemeClr>
                </a:solidFill>
              </a:rPr>
              <a:t>８０％</a:t>
            </a:r>
            <a:endParaRPr lang="en-US" altLang="ja-JP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866900" y="3429000"/>
            <a:ext cx="904875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評価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146175" y="5588670"/>
            <a:ext cx="1616075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注意事項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132138" y="5517232"/>
            <a:ext cx="56165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ja-JP" altLang="en-US" sz="2800" dirty="0">
                <a:solidFill>
                  <a:srgbClr val="FF0000"/>
                </a:solidFill>
                <a:ea typeface="ＭＳ Ｐゴシック" charset="-128"/>
              </a:rPr>
              <a:t>無断で遅刻</a:t>
            </a:r>
            <a:r>
              <a:rPr lang="en-US" altLang="ja-JP" sz="2800" dirty="0">
                <a:solidFill>
                  <a:srgbClr val="FF0000"/>
                </a:solidFill>
                <a:ea typeface="ＭＳ Ｐゴシック" charset="-128"/>
              </a:rPr>
              <a:t>/</a:t>
            </a:r>
            <a:r>
              <a:rPr lang="ja-JP" altLang="en-US" sz="2800" dirty="0">
                <a:solidFill>
                  <a:srgbClr val="FF0000"/>
                </a:solidFill>
                <a:ea typeface="ＭＳ Ｐゴシック" charset="-128"/>
              </a:rPr>
              <a:t>欠席しないこと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ja-JP" altLang="en-US" sz="2800" dirty="0">
                <a:solidFill>
                  <a:srgbClr val="FF0000"/>
                </a:solidFill>
                <a:ea typeface="ＭＳ Ｐゴシック" charset="-128"/>
              </a:rPr>
              <a:t>レポート提出期限を厳守すること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506538" y="1989138"/>
            <a:ext cx="1266693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参考書</a:t>
            </a:r>
            <a:endParaRPr lang="ja-JP" altLang="en-US" sz="28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132138" y="1985963"/>
            <a:ext cx="3905236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3200" b="1" dirty="0">
                <a:solidFill>
                  <a:schemeClr val="bg2">
                    <a:lumMod val="50000"/>
                  </a:schemeClr>
                </a:solidFill>
              </a:rPr>
              <a:t>「やさしい</a:t>
            </a:r>
            <a:r>
              <a:rPr lang="en-US" altLang="ja-JP" sz="3200" b="1">
                <a:solidFill>
                  <a:schemeClr val="bg2">
                    <a:lumMod val="50000"/>
                  </a:schemeClr>
                </a:solidFill>
              </a:rPr>
              <a:t>Java</a:t>
            </a:r>
            <a:r>
              <a:rPr lang="ja-JP" altLang="en-US" sz="3200" b="1" smtClean="0">
                <a:solidFill>
                  <a:schemeClr val="bg2">
                    <a:lumMod val="50000"/>
                  </a:schemeClr>
                </a:solidFill>
              </a:rPr>
              <a:t>第７版</a:t>
            </a:r>
            <a:r>
              <a:rPr lang="ja-JP" altLang="en-US" sz="3200" b="1" dirty="0">
                <a:solidFill>
                  <a:schemeClr val="bg2">
                    <a:lumMod val="50000"/>
                  </a:schemeClr>
                </a:solidFill>
              </a:rPr>
              <a:t>」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441080" y="3140968"/>
            <a:ext cx="22621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smtClean="0">
                <a:ea typeface="HGP明朝E" pitchFamily="18" charset="-128"/>
              </a:rPr>
              <a:t>次回！</a:t>
            </a:r>
            <a:endParaRPr lang="ja-JP" altLang="en-US" sz="5400" dirty="0"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9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47571" y="1327994"/>
            <a:ext cx="8784976" cy="5398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7544" y="2420888"/>
            <a:ext cx="8280920" cy="1035146"/>
          </a:xfrm>
          <a:prstGeom prst="roundRect">
            <a:avLst/>
          </a:prstGeom>
          <a:solidFill>
            <a:srgbClr val="99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472356" y="1484784"/>
            <a:ext cx="8280920" cy="720080"/>
          </a:xfrm>
          <a:prstGeom prst="roundRect">
            <a:avLst/>
          </a:prstGeom>
          <a:solidFill>
            <a:srgbClr val="99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123728" y="404664"/>
            <a:ext cx="56444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smtClean="0">
                <a:solidFill>
                  <a:schemeClr val="bg1"/>
                </a:solidFill>
                <a:ea typeface="HGP明朝E" pitchFamily="18" charset="-128"/>
              </a:rPr>
              <a:t>次回の実験は。。。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4364" y="1628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日時</a:t>
            </a:r>
            <a:endParaRPr kumimoji="1" lang="ja-JP" altLang="en-US" sz="28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84524" y="1628800"/>
            <a:ext cx="6192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４月１５日（月） １４：４０～１７：００（予定）</a:t>
            </a:r>
            <a:endParaRPr kumimoji="1" lang="ja-JP" altLang="en-US" sz="28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7322" y="25019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場所</a:t>
            </a:r>
            <a:endParaRPr kumimoji="1" lang="ja-JP" altLang="en-US" sz="28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84524" y="2501927"/>
            <a:ext cx="4960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情報・経営専門実験室</a:t>
            </a:r>
            <a:endParaRPr kumimoji="1" lang="en-US" altLang="ja-JP" sz="2800" smtClean="0"/>
          </a:p>
          <a:p>
            <a:r>
              <a:rPr lang="ja-JP" altLang="en-US" sz="2800"/>
              <a:t>（</a:t>
            </a:r>
            <a:r>
              <a:rPr kumimoji="1" lang="ja-JP" altLang="en-US" sz="2800" smtClean="0"/>
              <a:t>機械建設３号棟 ５階</a:t>
            </a:r>
            <a:r>
              <a:rPr lang="ja-JP" altLang="en-US" sz="2800" smtClean="0"/>
              <a:t>　５４０室）</a:t>
            </a:r>
            <a:endParaRPr kumimoji="1" lang="ja-JP" altLang="en-US" sz="28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1194" y="3527295"/>
            <a:ext cx="8451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※</a:t>
            </a:r>
            <a:r>
              <a:rPr kumimoji="1" lang="ja-JP" altLang="en-US" sz="2400" smtClean="0"/>
              <a:t> 同日３限の「オブジェクト指向プログラミング」と同じ教室です。</a:t>
            </a:r>
            <a:endParaRPr kumimoji="1" lang="en-US" altLang="ja-JP" sz="2400" smtClean="0"/>
          </a:p>
        </p:txBody>
      </p:sp>
      <p:sp>
        <p:nvSpPr>
          <p:cNvPr id="11" name="角丸四角形 10"/>
          <p:cNvSpPr/>
          <p:nvPr/>
        </p:nvSpPr>
        <p:spPr>
          <a:xfrm>
            <a:off x="467544" y="4149080"/>
            <a:ext cx="8280920" cy="1611210"/>
          </a:xfrm>
          <a:prstGeom prst="roundRect">
            <a:avLst/>
          </a:prstGeom>
          <a:solidFill>
            <a:srgbClr val="99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7322" y="4230119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用意するもの</a:t>
            </a:r>
            <a:endParaRPr kumimoji="1" lang="ja-JP" altLang="en-US" sz="28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84524" y="4753339"/>
            <a:ext cx="5094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教育・研究用統合アカウント用紙</a:t>
            </a:r>
            <a:endParaRPr kumimoji="1" lang="en-US" altLang="ja-JP" sz="2800" smtClean="0"/>
          </a:p>
          <a:p>
            <a:r>
              <a:rPr lang="ja-JP" altLang="en-US" sz="2800" smtClean="0"/>
              <a:t>（入学時に配布されたもの）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7544" y="5838363"/>
            <a:ext cx="7528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※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PC</a:t>
            </a:r>
            <a:r>
              <a:rPr kumimoji="1" lang="ja-JP" altLang="en-US" sz="2400" smtClean="0"/>
              <a:t>にログインする時などに必要になります。</a:t>
            </a:r>
            <a:endParaRPr kumimoji="1" lang="en-US" altLang="ja-JP" sz="2400" smtClean="0"/>
          </a:p>
          <a:p>
            <a:r>
              <a:rPr lang="en-US" altLang="ja-JP" sz="2400" smtClean="0"/>
              <a:t>※</a:t>
            </a:r>
            <a:r>
              <a:rPr lang="ja-JP" altLang="en-US" sz="2400" smtClean="0"/>
              <a:t>パスワードを覚えている方は要旨は必要ありません。</a:t>
            </a:r>
            <a:endParaRPr kumimoji="1"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34885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3429000"/>
            <a:ext cx="8229600" cy="1252537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  <a:latin typeface="+mn-ea"/>
                <a:ea typeface="+mn-ea"/>
              </a:rPr>
              <a:t>概要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9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179512" y="1556792"/>
            <a:ext cx="8784976" cy="5184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smtClean="0"/>
              <a:t>情報システム工学実験・情報システム工学演習では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>ソフトウェア</a:t>
            </a:r>
            <a:r>
              <a:rPr lang="ja-JP" altLang="en-US" sz="2800"/>
              <a:t>開発に関する実習を</a:t>
            </a:r>
            <a:r>
              <a:rPr lang="ja-JP" altLang="en-US" sz="2800"/>
              <a:t>行います</a:t>
            </a:r>
            <a:r>
              <a:rPr lang="ja-JP" altLang="en-US" sz="2800" smtClean="0"/>
              <a:t>。</a:t>
            </a:r>
            <a:endParaRPr kumimoji="1" lang="ja-JP" altLang="en-US" sz="2800" b="1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3808" y="2132856"/>
            <a:ext cx="2254143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プログラミングの基礎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27984" y="3125422"/>
            <a:ext cx="3155031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オブジェクト指向プログラミング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13801" y="2755375"/>
            <a:ext cx="2254143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関数型プログラミング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1057" y="3749973"/>
            <a:ext cx="2008883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Android</a:t>
            </a:r>
            <a:r>
              <a:rPr kumimoji="1" lang="ja-JP" altLang="en-US" smtClean="0"/>
              <a:t>アプリ開発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24328" y="3555029"/>
            <a:ext cx="652743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UML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0116" y="2570709"/>
            <a:ext cx="1670650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テスト駆動開発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67944" y="1669017"/>
            <a:ext cx="2225289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ソフトウェア開発手法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520" y="1628800"/>
            <a:ext cx="241604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情報システム工学実験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4293096"/>
            <a:ext cx="241604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情報システム工学演習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36479" y="3661755"/>
            <a:ext cx="2135521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MVC</a:t>
            </a:r>
            <a:r>
              <a:rPr kumimoji="1" lang="ja-JP" altLang="en-US" smtClean="0"/>
              <a:t>フレームワーク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40872" y="4578676"/>
            <a:ext cx="763351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HTML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1960" y="4785458"/>
            <a:ext cx="527709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JSP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65206" y="4919068"/>
            <a:ext cx="869149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Servlet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40497" y="5410458"/>
            <a:ext cx="1107996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DataBase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69010" y="5581260"/>
            <a:ext cx="577402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SQL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50749" y="6101175"/>
            <a:ext cx="2199385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Web</a:t>
            </a:r>
            <a:r>
              <a:rPr lang="ja-JP" altLang="en-US" smtClean="0"/>
              <a:t>アプリケーション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46323" y="6314980"/>
            <a:ext cx="1446230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Alexa</a:t>
            </a:r>
            <a:r>
              <a:rPr lang="ja-JP" altLang="en-US" smtClean="0"/>
              <a:t> </a:t>
            </a:r>
            <a:r>
              <a:rPr lang="en-US" altLang="ja-JP" smtClean="0"/>
              <a:t>Skill</a:t>
            </a:r>
            <a:r>
              <a:rPr lang="ja-JP" altLang="en-US" smtClean="0"/>
              <a:t> ？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43600" y="5765926"/>
            <a:ext cx="1665841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セキュリティ 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3429000"/>
            <a:ext cx="8229600" cy="1252537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プログラミング言語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9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496" y="116632"/>
            <a:ext cx="9001000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HJ</a:t>
            </a:r>
            <a:r>
              <a:rPr kumimoji="1" lang="ja-JP" altLang="en-US" smtClean="0"/>
              <a:t>あ</a:t>
            </a:r>
            <a:endParaRPr kumimoji="1" lang="ja-JP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6842">
            <a:off x="3874824" y="1495265"/>
            <a:ext cx="1838482" cy="183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 rot="19650664">
            <a:off x="4216323" y="2069642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Java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-99392"/>
            <a:ext cx="1946274" cy="194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 rot="20814079">
            <a:off x="5353436" y="161927"/>
            <a:ext cx="11913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Java</a:t>
            </a:r>
            <a:br>
              <a:rPr kumimoji="1" lang="en-US" altLang="ja-JP" sz="3200" smtClean="0"/>
            </a:br>
            <a:r>
              <a:rPr kumimoji="1" lang="en-US" altLang="ja-JP" sz="3200" smtClean="0"/>
              <a:t>Script</a:t>
            </a:r>
            <a:endParaRPr kumimoji="1" lang="ja-JP" altLang="en-US" sz="32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848">
            <a:off x="-21504" y="4020072"/>
            <a:ext cx="2407849" cy="240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 rot="20455202">
            <a:off x="368870" y="4753176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VB.NET</a:t>
            </a:r>
            <a:endParaRPr kumimoji="1" lang="ja-JP" altLang="en-US" sz="32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1800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 rot="19606062">
            <a:off x="193828" y="480156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Ruby</a:t>
            </a:r>
            <a:endParaRPr kumimoji="1" lang="ja-JP" altLang="en-US" sz="32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457">
            <a:off x="7344396" y="-227"/>
            <a:ext cx="1952975" cy="19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 rot="2319582">
            <a:off x="7537416" y="485168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COBOL</a:t>
            </a:r>
            <a:endParaRPr kumimoji="1" lang="ja-JP" altLang="en-US" sz="3200"/>
          </a:p>
        </p:txBody>
      </p:sp>
      <p:grpSp>
        <p:nvGrpSpPr>
          <p:cNvPr id="6" name="グループ化 5"/>
          <p:cNvGrpSpPr/>
          <p:nvPr/>
        </p:nvGrpSpPr>
        <p:grpSpPr>
          <a:xfrm>
            <a:off x="3491880" y="3978430"/>
            <a:ext cx="5688632" cy="3312368"/>
            <a:chOff x="3239360" y="3645024"/>
            <a:chExt cx="5688632" cy="3312368"/>
          </a:xfrm>
        </p:grpSpPr>
        <p:pic>
          <p:nvPicPr>
            <p:cNvPr id="5121" name="Picture 1" descr="pho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645024"/>
              <a:ext cx="47625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/>
            <p:cNvSpPr/>
            <p:nvPr/>
          </p:nvSpPr>
          <p:spPr>
            <a:xfrm>
              <a:off x="3239360" y="6525344"/>
              <a:ext cx="568863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996">
            <a:off x="2262967" y="254036"/>
            <a:ext cx="1765153" cy="176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 rot="1266266">
            <a:off x="28592" y="2029859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Pyson</a:t>
            </a:r>
            <a:endParaRPr kumimoji="1" lang="ja-JP" altLang="en-US" sz="3200"/>
          </a:p>
        </p:txBody>
      </p:sp>
      <p:sp>
        <p:nvSpPr>
          <p:cNvPr id="24" name="テキスト ボックス 23"/>
          <p:cNvSpPr txBox="1"/>
          <p:nvPr/>
        </p:nvSpPr>
        <p:spPr>
          <a:xfrm rot="21396818">
            <a:off x="2455753" y="74242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Kotlin</a:t>
            </a:r>
            <a:endParaRPr kumimoji="1" lang="ja-JP" altLang="en-US" sz="320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1584">
            <a:off x="2200412" y="5089860"/>
            <a:ext cx="1583256" cy="158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 rot="270687">
            <a:off x="2454653" y="5588599"/>
            <a:ext cx="90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PHP</a:t>
            </a:r>
            <a:endParaRPr kumimoji="1" lang="ja-JP" altLang="en-US" sz="320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1697">
            <a:off x="3310254" y="3493193"/>
            <a:ext cx="1583256" cy="158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 rot="18650800">
            <a:off x="3709567" y="3991932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C#</a:t>
            </a:r>
            <a:endParaRPr kumimoji="1" lang="ja-JP" altLang="en-US" sz="320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1584">
            <a:off x="6349066" y="1705484"/>
            <a:ext cx="1583256" cy="158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 rot="270687">
            <a:off x="6610198" y="2204725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C++</a:t>
            </a:r>
            <a:endParaRPr kumimoji="1" lang="ja-JP" altLang="en-US" sz="32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92080" y="3446332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どれ</a:t>
            </a:r>
            <a:r>
              <a:rPr lang="ja-JP" altLang="en-US" sz="2800" dirty="0" smtClean="0"/>
              <a:t>を勉強すれば</a:t>
            </a:r>
            <a:r>
              <a:rPr lang="ja-JP" altLang="en-US" sz="2800" dirty="0" err="1" smtClean="0"/>
              <a:t>。。。</a:t>
            </a:r>
            <a:endParaRPr kumimoji="1" lang="ja-JP" altLang="en-US" sz="28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5651">
            <a:off x="1576860" y="2181420"/>
            <a:ext cx="2010472" cy="201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2504829">
            <a:off x="1951996" y="2799306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Swift</a:t>
            </a:r>
            <a:endParaRPr kumimoji="1" lang="ja-JP" altLang="en-US" sz="32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996">
            <a:off x="33401" y="1667555"/>
            <a:ext cx="1835548" cy="183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 rot="1266266">
            <a:off x="264658" y="2182259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Pyson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5423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プログラミング言語ランキング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40828" y="6156012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www.tiobe.com</a:t>
            </a:r>
            <a:r>
              <a:rPr lang="en-US" altLang="ja-JP" dirty="0"/>
              <a:t>/</a:t>
            </a:r>
            <a:r>
              <a:rPr lang="en-US" altLang="ja-JP" dirty="0" err="1"/>
              <a:t>tiobe</a:t>
            </a:r>
            <a:r>
              <a:rPr lang="en-US" altLang="ja-JP" dirty="0"/>
              <a:t>-index/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r="3085"/>
          <a:stretch/>
        </p:blipFill>
        <p:spPr>
          <a:xfrm>
            <a:off x="226581" y="1547500"/>
            <a:ext cx="87022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496" y="116632"/>
            <a:ext cx="9001000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HJ</a:t>
            </a:r>
            <a:r>
              <a:rPr kumimoji="1" lang="ja-JP" altLang="en-US" smtClean="0"/>
              <a:t>あ</a:t>
            </a:r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499992" y="2968256"/>
            <a:ext cx="4558342" cy="4194314"/>
            <a:chOff x="4694178" y="2752232"/>
            <a:chExt cx="4558342" cy="4410338"/>
          </a:xfrm>
        </p:grpSpPr>
        <p:pic>
          <p:nvPicPr>
            <p:cNvPr id="31" name="Picture 1" descr="phot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752232"/>
              <a:ext cx="4133152" cy="413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正方形/長方形 1"/>
            <p:cNvSpPr/>
            <p:nvPr/>
          </p:nvSpPr>
          <p:spPr>
            <a:xfrm>
              <a:off x="4694178" y="6658514"/>
              <a:ext cx="4558342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-99392"/>
            <a:ext cx="1946274" cy="194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 rot="20814079">
            <a:off x="5353436" y="161927"/>
            <a:ext cx="11913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Java</a:t>
            </a:r>
            <a:br>
              <a:rPr kumimoji="1" lang="en-US" altLang="ja-JP" sz="3200" smtClean="0"/>
            </a:br>
            <a:r>
              <a:rPr kumimoji="1" lang="en-US" altLang="ja-JP" sz="3200" smtClean="0"/>
              <a:t>Script</a:t>
            </a:r>
            <a:endParaRPr kumimoji="1" lang="ja-JP" altLang="en-US" sz="32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848">
            <a:off x="-21504" y="4020072"/>
            <a:ext cx="2407849" cy="240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 rot="20455202">
            <a:off x="368870" y="4753176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VB.NET</a:t>
            </a:r>
            <a:endParaRPr kumimoji="1" lang="ja-JP" altLang="en-US" sz="32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1800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 rot="19606062">
            <a:off x="193828" y="480156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Ruby</a:t>
            </a:r>
            <a:endParaRPr kumimoji="1" lang="ja-JP" altLang="en-US" sz="32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457">
            <a:off x="7344396" y="-227"/>
            <a:ext cx="1952975" cy="19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 rot="2319582">
            <a:off x="7537416" y="485168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COBOL</a:t>
            </a:r>
            <a:endParaRPr kumimoji="1" lang="ja-JP" altLang="en-US" sz="320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996">
            <a:off x="2262967" y="254036"/>
            <a:ext cx="1765153" cy="176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 rot="1266266">
            <a:off x="28592" y="2029859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Pyson</a:t>
            </a:r>
            <a:endParaRPr kumimoji="1" lang="ja-JP" altLang="en-US" sz="3200"/>
          </a:p>
        </p:txBody>
      </p:sp>
      <p:sp>
        <p:nvSpPr>
          <p:cNvPr id="24" name="テキスト ボックス 23"/>
          <p:cNvSpPr txBox="1"/>
          <p:nvPr/>
        </p:nvSpPr>
        <p:spPr>
          <a:xfrm rot="21396818">
            <a:off x="2630480" y="74242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Perl</a:t>
            </a:r>
            <a:endParaRPr kumimoji="1" lang="ja-JP" altLang="en-US" sz="320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1584">
            <a:off x="2200412" y="5089860"/>
            <a:ext cx="1583256" cy="158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 rot="270687">
            <a:off x="2454653" y="5588599"/>
            <a:ext cx="90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PHP</a:t>
            </a:r>
            <a:endParaRPr kumimoji="1" lang="ja-JP" altLang="en-US" sz="320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1697">
            <a:off x="3310254" y="3493193"/>
            <a:ext cx="1583256" cy="158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 rot="18650800">
            <a:off x="3709567" y="3991932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C#</a:t>
            </a:r>
            <a:endParaRPr kumimoji="1" lang="ja-JP" altLang="en-US" sz="320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1584">
            <a:off x="6349066" y="1561468"/>
            <a:ext cx="1583256" cy="158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 rot="270687">
            <a:off x="6610198" y="2060709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C++</a:t>
            </a:r>
            <a:endParaRPr kumimoji="1" lang="ja-JP" altLang="en-US" sz="320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5651">
            <a:off x="1576860" y="2181420"/>
            <a:ext cx="2010472" cy="201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2504829">
            <a:off x="1951996" y="2799306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Swift</a:t>
            </a:r>
            <a:endParaRPr kumimoji="1" lang="ja-JP" altLang="en-US" sz="32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996">
            <a:off x="33401" y="1667555"/>
            <a:ext cx="1835548" cy="183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 rot="1266266">
            <a:off x="264658" y="2182259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Pyson</a:t>
            </a:r>
            <a:endParaRPr kumimoji="1" lang="ja-JP" altLang="en-US" sz="320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6842">
            <a:off x="3874824" y="1495265"/>
            <a:ext cx="1838482" cy="183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 rot="19650664">
            <a:off x="4216323" y="2069642"/>
            <a:ext cx="955711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Java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52120" y="3193812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最も使われているの</a:t>
            </a:r>
            <a:r>
              <a:rPr lang="ja-JP" altLang="en-US" sz="2400" smtClean="0"/>
              <a:t>は。。。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531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1124494" y="1898240"/>
            <a:ext cx="6889598" cy="10267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ja-JP" altLang="en-US" sz="2800" dirty="0" smtClean="0"/>
              <a:t>業務システムの構築に最も利用されており、</a:t>
            </a:r>
            <a:r>
              <a:rPr kumimoji="1" lang="ja-JP" altLang="en-US" sz="2800" dirty="0" smtClean="0"/>
              <a:t>膨大な資産が蓄積されている。　　　　　</a:t>
            </a:r>
            <a:endParaRPr kumimoji="1" lang="en-US" altLang="ja-JP" sz="2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Java</a:t>
            </a:r>
            <a:r>
              <a:rPr kumimoji="1" lang="ja-JP" altLang="en-US" smtClean="0"/>
              <a:t>の</a:t>
            </a:r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4323022" y="2852936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9128" y="3499600"/>
            <a:ext cx="707236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800" dirty="0" smtClean="0">
                <a:latin typeface="+mn-lt"/>
                <a:ea typeface="+mn-ea"/>
              </a:rPr>
              <a:t>Java</a:t>
            </a:r>
            <a:r>
              <a:rPr lang="ja-JP" altLang="en-US" sz="2800" dirty="0" smtClean="0">
                <a:latin typeface="+mn-lt"/>
                <a:ea typeface="+mn-ea"/>
              </a:rPr>
              <a:t>は「業界のデファクトスタンダード」である</a:t>
            </a:r>
            <a:endParaRPr lang="ja-JP" altLang="en-US" sz="2800" dirty="0">
              <a:latin typeface="+mn-lt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8030" y="4365104"/>
            <a:ext cx="707236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800" dirty="0" smtClean="0">
                <a:latin typeface="+mn-lt"/>
                <a:ea typeface="+mn-ea"/>
              </a:rPr>
              <a:t>Java</a:t>
            </a:r>
            <a:r>
              <a:rPr lang="ja-JP" altLang="en-US" sz="2800" dirty="0" smtClean="0">
                <a:latin typeface="+mn-lt"/>
                <a:ea typeface="+mn-ea"/>
              </a:rPr>
              <a:t>は</a:t>
            </a:r>
            <a:r>
              <a:rPr lang="ja-JP" altLang="en-US" sz="2800" dirty="0">
                <a:latin typeface="+mn-lt"/>
                <a:ea typeface="+mn-ea"/>
              </a:rPr>
              <a:t>「</a:t>
            </a:r>
            <a:r>
              <a:rPr lang="ja-JP" altLang="en-US" sz="2800" dirty="0" smtClean="0">
                <a:latin typeface="+mn-lt"/>
                <a:ea typeface="+mn-ea"/>
              </a:rPr>
              <a:t>オブジェクト指向言語」である</a:t>
            </a:r>
            <a:endParaRPr lang="ja-JP" altLang="en-US" sz="2800" dirty="0">
              <a:latin typeface="+mn-lt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4730" y="6074132"/>
            <a:ext cx="7072362" cy="523220"/>
          </a:xfrm>
          <a:prstGeom prst="rect">
            <a:avLst/>
          </a:prstGeom>
          <a:solidFill>
            <a:srgbClr val="00FF00"/>
          </a:solidFill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 smtClean="0">
                <a:latin typeface="+mn-lt"/>
                <a:ea typeface="+mn-ea"/>
              </a:rPr>
              <a:t>複数の言語を勉強すると本質が見えてくる</a:t>
            </a:r>
            <a:endParaRPr lang="ja-JP" altLang="en-US" sz="2800" dirty="0">
              <a:latin typeface="+mn-lt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3608" y="5210036"/>
            <a:ext cx="707236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800" dirty="0" smtClean="0">
                <a:latin typeface="+mn-lt"/>
                <a:ea typeface="+mn-ea"/>
              </a:rPr>
              <a:t>Java</a:t>
            </a:r>
            <a:r>
              <a:rPr lang="ja-JP" altLang="en-US" sz="2800" dirty="0" smtClean="0">
                <a:latin typeface="+mn-lt"/>
                <a:ea typeface="+mn-ea"/>
              </a:rPr>
              <a:t>は「</a:t>
            </a:r>
            <a:r>
              <a:rPr lang="en-US" altLang="ja-JP" sz="2800" dirty="0" smtClean="0">
                <a:latin typeface="+mn-lt"/>
                <a:ea typeface="+mn-ea"/>
              </a:rPr>
              <a:t>Android</a:t>
            </a:r>
            <a:r>
              <a:rPr lang="ja-JP" altLang="en-US" sz="2800" dirty="0" smtClean="0">
                <a:latin typeface="+mn-lt"/>
                <a:ea typeface="+mn-ea"/>
              </a:rPr>
              <a:t>のプログラミング言語」である</a:t>
            </a:r>
            <a:endParaRPr lang="ja-JP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7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794428" y="3413469"/>
            <a:ext cx="15696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smtClean="0">
                <a:ea typeface="HGP明朝E" pitchFamily="18" charset="-128"/>
              </a:rPr>
              <a:t>目標</a:t>
            </a:r>
            <a:endParaRPr lang="ja-JP" altLang="en-US" sz="5400" dirty="0"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3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2401</TotalTime>
  <Words>413</Words>
  <Application>Microsoft Office PowerPoint</Application>
  <PresentationFormat>画面に合わせる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HGP明朝E</vt:lpstr>
      <vt:lpstr>ＭＳ Ｐゴシック</vt:lpstr>
      <vt:lpstr>Arial</vt:lpstr>
      <vt:lpstr>Candara</vt:lpstr>
      <vt:lpstr>Symbol</vt:lpstr>
      <vt:lpstr>Wingdings</vt:lpstr>
      <vt:lpstr>Wingdings 2</vt:lpstr>
      <vt:lpstr>ウェーブ</vt:lpstr>
      <vt:lpstr>ガイダンス</vt:lpstr>
      <vt:lpstr>概要</vt:lpstr>
      <vt:lpstr>情報システム工学実験・情報システム工学演習では ソフトウェア開発に関する実習を行います。</vt:lpstr>
      <vt:lpstr>プログラミング言語</vt:lpstr>
      <vt:lpstr>PowerPoint プレゼンテーション</vt:lpstr>
      <vt:lpstr>プログラミング言語ランキング</vt:lpstr>
      <vt:lpstr>PowerPoint プレゼンテーション</vt:lpstr>
      <vt:lpstr>Javaの特徴</vt:lpstr>
      <vt:lpstr>PowerPoint プレゼンテーション</vt:lpstr>
      <vt:lpstr>最終目標</vt:lpstr>
      <vt:lpstr>最終目標</vt:lpstr>
      <vt:lpstr>PowerPoint プレゼンテーション</vt:lpstr>
      <vt:lpstr>他の講義との連携</vt:lpstr>
      <vt:lpstr>情報システム工学実験 スケジュール</vt:lpstr>
      <vt:lpstr>参考書、評価、注意事項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クラウドコンピューティング （１）クラウドとは</dc:title>
  <dc:creator>fyoshida</dc:creator>
  <cp:lastModifiedBy>吉田 富美男</cp:lastModifiedBy>
  <cp:revision>251</cp:revision>
  <dcterms:created xsi:type="dcterms:W3CDTF">2009-10-26T03:09:50Z</dcterms:created>
  <dcterms:modified xsi:type="dcterms:W3CDTF">2019-04-09T07:01:53Z</dcterms:modified>
</cp:coreProperties>
</file>