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81" r:id="rId3"/>
    <p:sldId id="286" r:id="rId4"/>
    <p:sldId id="293" r:id="rId5"/>
    <p:sldId id="292" r:id="rId6"/>
    <p:sldId id="282" r:id="rId7"/>
    <p:sldId id="291" r:id="rId8"/>
    <p:sldId id="287" r:id="rId9"/>
    <p:sldId id="283" r:id="rId10"/>
    <p:sldId id="267" r:id="rId11"/>
    <p:sldId id="279" r:id="rId12"/>
    <p:sldId id="275" r:id="rId13"/>
    <p:sldId id="278" r:id="rId14"/>
    <p:sldId id="289" r:id="rId15"/>
    <p:sldId id="290" r:id="rId16"/>
    <p:sldId id="288" r:id="rId17"/>
    <p:sldId id="294" r:id="rId18"/>
    <p:sldId id="285" r:id="rId19"/>
    <p:sldId id="270" r:id="rId20"/>
    <p:sldId id="271" r:id="rId21"/>
    <p:sldId id="274" r:id="rId22"/>
    <p:sldId id="272" r:id="rId2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6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7885-DDC4-4B56-8E2E-11C3DA95895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1AB1-BE8D-4AB5-B11F-1F48858526E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189-54E9-412C-915E-56E25BAC98A1}" type="slidenum">
              <a:rPr lang="en-US" altLang="ja-JP" smtClean="0"/>
              <a:pPr/>
              <a:t>‹#›</a:t>
            </a:fld>
            <a:endParaRPr lang="en-US" altLang="ja-JP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0329-30E4-40AE-811D-68148EF540D0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DC98-DD53-47AE-9D45-CA72DACE15F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0F1C-A22E-409C-BE95-5200B2BAC424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68B8-0EEE-4A6D-A2CE-A682691A02A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5CA5-68B7-4E2C-AAF3-88F88C4C880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9EA8-35D8-44A6-91B6-7460D1CCC70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B21E-807F-4A6D-83DD-3654AC0ECC5C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E844-8C56-475C-B08B-CAEE52B853C1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A9BC00B-970D-483A-BE27-A2B6003D3C63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n.nagaokaut.ac.jp/" TargetMode="External"/><Relationship Id="rId2" Type="http://schemas.openxmlformats.org/officeDocument/2006/relationships/hyperlink" Target="https://ipc-n.nagaokaut.ac.jp/pas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mi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mis.nagaokaut.ac.j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pc.nagaokaut.ac.jp/GUIDE/net-guid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kjs.nagaokaut.ac.j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pc-n.nagaokaut.ac.jp/pas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情報・経営の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学生実験設備について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/>
          <a:lstStyle/>
          <a:p>
            <a:r>
              <a:rPr lang="ja-JP" altLang="en-US" smtClean="0"/>
              <a:t>平成</a:t>
            </a:r>
            <a:r>
              <a:rPr lang="ja-JP" altLang="en-US" smtClean="0"/>
              <a:t>３</a:t>
            </a:r>
            <a:r>
              <a:rPr lang="ja-JP" altLang="en-US" smtClean="0"/>
              <a:t>１</a:t>
            </a:r>
            <a:r>
              <a:rPr lang="ja-JP" altLang="en-US" smtClean="0"/>
              <a:t>年</a:t>
            </a:r>
            <a:r>
              <a:rPr lang="ja-JP" altLang="en-US" smtClean="0"/>
              <a:t>４月</a:t>
            </a:r>
            <a:r>
              <a:rPr lang="ja-JP" altLang="en-US" smtClean="0"/>
              <a:t>１５日（月）</a:t>
            </a:r>
            <a:endParaRPr lang="ja-JP" altLang="en-US" dirty="0"/>
          </a:p>
          <a:p>
            <a:r>
              <a:rPr lang="ja-JP" altLang="en-US" dirty="0" smtClean="0"/>
              <a:t>情報・経営システム工学専攻</a:t>
            </a:r>
            <a:r>
              <a:rPr lang="ja-JP" altLang="en-US" dirty="0"/>
              <a:t>　吉田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ブラウザの動作確認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7796" y="1340768"/>
            <a:ext cx="8424101" cy="156966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（１</a:t>
            </a:r>
            <a:r>
              <a:rPr lang="ja-JP" altLang="en-US" sz="2400" dirty="0" smtClean="0"/>
              <a:t>）　</a:t>
            </a:r>
            <a:r>
              <a:rPr lang="en-US" altLang="ja-JP" sz="2400" dirty="0" smtClean="0"/>
              <a:t>IE</a:t>
            </a:r>
            <a:r>
              <a:rPr lang="ja-JP" altLang="en-US" sz="2400" dirty="0" smtClean="0"/>
              <a:t>を起動</a:t>
            </a:r>
            <a:endParaRPr lang="en-US" altLang="ja-JP" sz="2400" dirty="0" smtClean="0"/>
          </a:p>
          <a:p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（２）　もしも大学</a:t>
            </a:r>
            <a:r>
              <a:rPr lang="en-US" altLang="ja-JP" sz="2400" dirty="0" smtClean="0"/>
              <a:t>HP</a:t>
            </a:r>
            <a:r>
              <a:rPr lang="ja-JP" altLang="en-US" sz="2400" dirty="0" smtClean="0"/>
              <a:t>が表示されない場合、以下を設定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　　　　</a:t>
            </a:r>
            <a:r>
              <a:rPr lang="en-US" altLang="ja-JP" sz="2400" dirty="0" smtClean="0"/>
              <a:t>[</a:t>
            </a:r>
            <a:r>
              <a:rPr lang="ja-JP" altLang="en-US" sz="2400" dirty="0" smtClean="0"/>
              <a:t>設定</a:t>
            </a:r>
            <a:r>
              <a:rPr lang="en-US" altLang="ja-JP" sz="2400" dirty="0" smtClean="0"/>
              <a:t>]</a:t>
            </a:r>
            <a:r>
              <a:rPr lang="ja-JP" altLang="en-US" sz="2400" dirty="0" smtClean="0"/>
              <a:t>－</a:t>
            </a:r>
            <a:r>
              <a:rPr lang="en-US" altLang="ja-JP" sz="2400" dirty="0" smtClean="0"/>
              <a:t>[</a:t>
            </a:r>
            <a:r>
              <a:rPr lang="ja-JP" altLang="en-US" sz="2400" dirty="0" smtClean="0"/>
              <a:t>インターネットオプション</a:t>
            </a:r>
            <a:r>
              <a:rPr lang="en-US" altLang="ja-JP" sz="2400" dirty="0" smtClean="0"/>
              <a:t>]</a:t>
            </a:r>
            <a:r>
              <a:rPr lang="ja-JP" altLang="en-US" sz="2400" dirty="0" smtClean="0"/>
              <a:t>－</a:t>
            </a:r>
            <a:r>
              <a:rPr lang="en-US" altLang="ja-JP" sz="2400" dirty="0" smtClean="0"/>
              <a:t>[</a:t>
            </a:r>
            <a:r>
              <a:rPr lang="ja-JP" altLang="en-US" sz="2400" dirty="0" smtClean="0"/>
              <a:t>接続</a:t>
            </a:r>
            <a:r>
              <a:rPr lang="en-US" altLang="ja-JP" sz="2400" dirty="0" smtClean="0"/>
              <a:t>]</a:t>
            </a:r>
            <a:r>
              <a:rPr lang="ja-JP" altLang="en-US" sz="2400" dirty="0" smtClean="0"/>
              <a:t>－</a:t>
            </a:r>
            <a:r>
              <a:rPr lang="en-US" altLang="ja-JP" sz="2400" dirty="0" smtClean="0"/>
              <a:t>[LAN</a:t>
            </a:r>
            <a:r>
              <a:rPr lang="ja-JP" altLang="en-US" sz="2400" dirty="0" smtClean="0"/>
              <a:t>の設定</a:t>
            </a:r>
            <a:r>
              <a:rPr lang="en-US" altLang="ja-JP" sz="2400" dirty="0" smtClean="0"/>
              <a:t>]</a:t>
            </a:r>
            <a:endParaRPr kumimoji="1" lang="ja-JP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10" y="2960201"/>
            <a:ext cx="5280640" cy="370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88464" y="1556891"/>
            <a:ext cx="8569325" cy="4968453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メールアドレス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s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+“</a:t>
            </a: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学籍番号の上６桁”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+@stn.nagaokaut.ac.jp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（例）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s</a:t>
            </a: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０２３９５０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＠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stn.nagaokaut.ac.jp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en-US" altLang="ja-JP" sz="28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8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メールのパスワード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アカウント</a:t>
            </a: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用紙参照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2800" b="1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※</a:t>
            </a:r>
            <a: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パスワードは以下のサイトで各自変更してください。</a:t>
            </a:r>
            <a:b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 </a:t>
            </a:r>
            <a:r>
              <a:rPr lang="en-US" altLang="ja-JP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  <a:hlinkClick r:id="rId2"/>
              </a:rPr>
              <a:t>https://ipc-n.nagaokaut.ac.jp/pass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  <a:hlinkClick r:id="rId2"/>
              </a:rPr>
              <a:t>/</a:t>
            </a:r>
            <a:endParaRPr lang="en-US" altLang="ja-JP" sz="2800" b="1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109728" indent="0">
              <a:lnSpc>
                <a:spcPct val="80000"/>
              </a:lnSpc>
              <a:buNone/>
            </a:pPr>
            <a:endParaRPr lang="en-US" altLang="ja-JP" sz="2800" b="1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80000"/>
              </a:lnSpc>
            </a:pPr>
            <a: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メールの送受信</a:t>
            </a:r>
            <a:b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2800" b="1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Web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メール</a:t>
            </a:r>
            <a: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2800" b="1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※</a:t>
            </a:r>
            <a: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以下のサイトで利用してください。</a:t>
            </a:r>
            <a:b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 </a:t>
            </a:r>
            <a:r>
              <a:rPr lang="en-US" altLang="ja-JP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  <a:hlinkClick r:id="rId3"/>
              </a:rPr>
              <a:t>https</a:t>
            </a:r>
            <a:r>
              <a:rPr lang="en-US" altLang="ja-JP" sz="2800" b="1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  <a:hlinkClick r:id="rId3"/>
              </a:rPr>
              <a:t>://stn.nagaokaut.ac.jp/</a:t>
            </a:r>
            <a:endParaRPr lang="en-US" altLang="ja-JP" sz="2800" b="1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ja-JP" sz="2800" b="1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Ｅメールの設定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88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96310" y="1988840"/>
            <a:ext cx="8135937" cy="3197522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>
                <a:solidFill>
                  <a:schemeClr val="tx1"/>
                </a:solidFill>
              </a:rPr>
              <a:t>（</a:t>
            </a:r>
            <a:r>
              <a:rPr lang="ja-JP" altLang="en-US" sz="2800" dirty="0">
                <a:solidFill>
                  <a:schemeClr val="tx1"/>
                </a:solidFill>
              </a:rPr>
              <a:t>１</a:t>
            </a:r>
            <a:r>
              <a:rPr lang="ja-JP" altLang="en-US" sz="2800" dirty="0" smtClean="0">
                <a:solidFill>
                  <a:schemeClr val="tx1"/>
                </a:solidFill>
              </a:rPr>
              <a:t>）</a:t>
            </a:r>
            <a:r>
              <a:rPr lang="en-US" altLang="ja-JP" sz="2800" dirty="0" smtClean="0">
                <a:solidFill>
                  <a:schemeClr val="tx1"/>
                </a:solidFill>
              </a:rPr>
              <a:t> [</a:t>
            </a:r>
            <a:r>
              <a:rPr lang="ja-JP" altLang="en-US" sz="2800" dirty="0">
                <a:solidFill>
                  <a:schemeClr val="tx1"/>
                </a:solidFill>
              </a:rPr>
              <a:t>スタート</a:t>
            </a:r>
            <a:r>
              <a:rPr lang="en-US" altLang="ja-JP" sz="2800" dirty="0" smtClean="0">
                <a:solidFill>
                  <a:schemeClr val="tx1"/>
                </a:solidFill>
              </a:rPr>
              <a:t>]</a:t>
            </a:r>
            <a:r>
              <a:rPr lang="ja-JP" altLang="en-US" sz="2800" dirty="0" smtClean="0">
                <a:solidFill>
                  <a:schemeClr val="tx1"/>
                </a:solidFill>
              </a:rPr>
              <a:t>で右クリックし、</a:t>
            </a:r>
            <a:r>
              <a:rPr lang="en-US" altLang="ja-JP" sz="2800" dirty="0">
                <a:solidFill>
                  <a:schemeClr val="tx1"/>
                </a:solidFill>
              </a:rPr>
              <a:t/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　　  </a:t>
            </a:r>
            <a:r>
              <a:rPr lang="en-US" altLang="ja-JP" sz="2800" dirty="0" smtClean="0">
                <a:solidFill>
                  <a:schemeClr val="tx1"/>
                </a:solidFill>
              </a:rPr>
              <a:t>[</a:t>
            </a:r>
            <a:r>
              <a:rPr lang="ja-JP" altLang="en-US" sz="2800" dirty="0" smtClean="0">
                <a:solidFill>
                  <a:schemeClr val="tx1"/>
                </a:solidFill>
              </a:rPr>
              <a:t>エクスプローラを開く</a:t>
            </a:r>
            <a:r>
              <a:rPr lang="en-US" altLang="ja-JP" sz="2800" dirty="0" smtClean="0">
                <a:solidFill>
                  <a:schemeClr val="tx1"/>
                </a:solidFill>
              </a:rPr>
              <a:t>]</a:t>
            </a:r>
            <a:r>
              <a:rPr lang="ja-JP" altLang="en-US" sz="2800" dirty="0" smtClean="0">
                <a:solidFill>
                  <a:schemeClr val="tx1"/>
                </a:solidFill>
              </a:rPr>
              <a:t>をクリック</a:t>
            </a:r>
            <a:r>
              <a:rPr lang="en-US" altLang="ja-JP" sz="2800" dirty="0">
                <a:solidFill>
                  <a:schemeClr val="tx1"/>
                </a:solidFill>
              </a:rPr>
              <a:t/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 smtClean="0">
                <a:solidFill>
                  <a:schemeClr val="tx1"/>
                </a:solidFill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（２）開いた</a:t>
            </a:r>
            <a:r>
              <a:rPr lang="en-US" altLang="ja-JP" sz="2800" dirty="0" smtClean="0">
                <a:solidFill>
                  <a:schemeClr val="tx1"/>
                </a:solidFill>
              </a:rPr>
              <a:t>Window</a:t>
            </a:r>
            <a:r>
              <a:rPr lang="ja-JP" altLang="en-US" sz="2800" dirty="0" smtClean="0">
                <a:solidFill>
                  <a:schemeClr val="tx1"/>
                </a:solidFill>
              </a:rPr>
              <a:t>のファイルパスの欄をクリアして、</a:t>
            </a:r>
            <a:r>
              <a:rPr lang="en-US" altLang="ja-JP" sz="2800" dirty="0" smtClean="0">
                <a:solidFill>
                  <a:schemeClr val="tx1"/>
                </a:solidFill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　　 </a:t>
            </a:r>
            <a:r>
              <a:rPr lang="en-US" altLang="ja-JP" sz="2800" dirty="0" smtClean="0">
                <a:solidFill>
                  <a:schemeClr val="tx1"/>
                </a:solidFill>
                <a:hlinkClick r:id="rId2" action="ppaction://hlinkfile"/>
              </a:rPr>
              <a:t>\\mis.nagaokaut.ac.jp</a:t>
            </a:r>
            <a:r>
              <a:rPr lang="ja-JP" altLang="en-US" sz="2800" dirty="0" smtClean="0">
                <a:solidFill>
                  <a:schemeClr val="tx1"/>
                </a:solidFill>
              </a:rPr>
              <a:t>と入力して</a:t>
            </a:r>
            <a:r>
              <a:rPr lang="en-US" altLang="ja-JP" sz="2800" dirty="0" smtClean="0">
                <a:solidFill>
                  <a:schemeClr val="tx1"/>
                </a:solidFill>
              </a:rPr>
              <a:t>Enter</a:t>
            </a:r>
            <a:r>
              <a:rPr lang="ja-JP" altLang="en-US" sz="2800" dirty="0" smtClean="0">
                <a:solidFill>
                  <a:schemeClr val="tx1"/>
                </a:solidFill>
              </a:rPr>
              <a:t>キーを押す。</a:t>
            </a:r>
            <a:r>
              <a:rPr lang="en-US" altLang="ja-JP" sz="2800" dirty="0">
                <a:solidFill>
                  <a:schemeClr val="tx1"/>
                </a:solidFill>
              </a:rPr>
              <a:t/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 smtClean="0">
                <a:solidFill>
                  <a:schemeClr val="tx1"/>
                </a:solidFill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（３） デスクトップにショートカットを作成</a:t>
            </a:r>
            <a:r>
              <a:rPr lang="ja-JP" altLang="en-US" sz="2800" dirty="0">
                <a:solidFill>
                  <a:schemeClr val="tx1"/>
                </a:solidFill>
              </a:rPr>
              <a:t>しておく。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MIS</a:t>
            </a:r>
            <a:r>
              <a:rPr lang="ja-JP" altLang="en-US" sz="4000" dirty="0" smtClean="0"/>
              <a:t>の共有フォルダ（アクセス方法）</a:t>
            </a:r>
            <a:endParaRPr lang="ja-JP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MIS</a:t>
            </a:r>
            <a:r>
              <a:rPr lang="ja-JP" altLang="en-US" sz="4000" dirty="0" smtClean="0"/>
              <a:t>の共有フォルダ（構成）</a:t>
            </a:r>
            <a:endParaRPr lang="ja-JP" alt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88840"/>
            <a:ext cx="8640960" cy="4176464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  <a:hlinkClick r:id="rId2" action="ppaction://hlinkfile"/>
              </a:rPr>
              <a:t>\\</a:t>
            </a:r>
            <a: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  <a:hlinkClick r:id="rId2" action="ppaction://hlinkfile"/>
              </a:rPr>
              <a:t>mis.nagaokaut.ac.jp</a:t>
            </a:r>
            <a: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---【WORK】</a:t>
            </a:r>
            <a:b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    ---【</a:t>
            </a:r>
            <a:r>
              <a:rPr lang="ja-JP" altLang="en-US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全学生共通</a:t>
            </a:r>
            <a: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】</a:t>
            </a:r>
            <a:b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    ---【</a:t>
            </a:r>
            <a:r>
              <a:rPr lang="ja-JP" altLang="en-US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学部共通</a:t>
            </a:r>
            <a: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】</a:t>
            </a:r>
            <a:b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    ---【B3】</a:t>
            </a:r>
            <a:b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        ---【B</a:t>
            </a:r>
            <a:r>
              <a:rPr lang="ja-JP" altLang="en-US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３共通</a:t>
            </a:r>
            <a:r>
              <a:rPr lang="en-US" altLang="ja-JP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】 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⇒ </a:t>
            </a:r>
            <a:r>
              <a:rPr lang="ja-JP" altLang="en-US" sz="3600" dirty="0" smtClean="0">
                <a:solidFill>
                  <a:srgbClr val="0000FF"/>
                </a:solidFill>
                <a:latin typeface="ＭＳ Ｐ明朝" pitchFamily="18" charset="-128"/>
                <a:ea typeface="ＭＳ Ｐ明朝" pitchFamily="18" charset="-128"/>
              </a:rPr>
              <a:t>授業日程表</a:t>
            </a:r>
            <a:r>
              <a:rPr lang="en-US" altLang="ja-JP" sz="3600" dirty="0">
                <a:solidFill>
                  <a:srgbClr val="0000FF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3600" dirty="0">
                <a:solidFill>
                  <a:srgbClr val="0000FF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        ---B3</a:t>
            </a:r>
            <a:r>
              <a:rPr lang="ja-JP" altLang="en-US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各個人の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フォルダ </a:t>
            </a:r>
            <a:endParaRPr lang="ja-JP" altLang="en-US" sz="3600" dirty="0">
              <a:solidFill>
                <a:srgbClr val="0000FF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83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カラー</a:t>
            </a:r>
            <a:r>
              <a:rPr lang="ja-JP" altLang="en-US" sz="4000" dirty="0" smtClean="0"/>
              <a:t>プリンタ</a:t>
            </a:r>
            <a:endParaRPr lang="ja-JP" alt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7776864" cy="5256584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・無料</a:t>
            </a:r>
            <a:r>
              <a:rPr lang="ja-JP" altLang="en-US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。</a:t>
            </a:r>
            <a:endParaRPr lang="en-US" altLang="ja-JP" sz="36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endParaRPr lang="en-US" altLang="ja-JP" sz="36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r>
              <a:rPr lang="ja-JP" altLang="en-US" sz="360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 </a:t>
            </a:r>
            <a:r>
              <a:rPr lang="ja-JP" altLang="en-US" sz="36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（いまのところ）</a:t>
            </a:r>
            <a:r>
              <a:rPr lang="ja-JP" altLang="en-US" sz="360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枚数制限無し</a:t>
            </a:r>
            <a:endParaRPr lang="en-US" altLang="ja-JP" sz="36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ただし、常識の範囲で利用すること。</a:t>
            </a:r>
            <a:endParaRPr lang="en-US" altLang="ja-JP" sz="36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endParaRPr lang="en-US" altLang="ja-JP" sz="36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・各室にプリンタがあります。</a:t>
            </a:r>
            <a:endParaRPr lang="en-US" altLang="ja-JP" sz="36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専門実験室のプリンタ⇒</a:t>
            </a:r>
            <a:r>
              <a:rPr lang="en-US" altLang="ja-JP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imsprn1</a:t>
            </a:r>
          </a:p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 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 基礎実験室</a:t>
            </a:r>
            <a:r>
              <a:rPr lang="ja-JP" altLang="en-US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のプリンタ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⇒</a:t>
            </a:r>
            <a:r>
              <a:rPr lang="en-US" altLang="ja-JP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imsprn2</a:t>
            </a:r>
            <a:endParaRPr lang="ja-JP" altLang="en-US" sz="36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endParaRPr lang="ja-JP" altLang="en-US" sz="36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43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カラースキャナ</a:t>
            </a:r>
            <a:endParaRPr lang="ja-JP" altLang="en-US" sz="40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08912" cy="4176464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・無料</a:t>
            </a:r>
            <a:r>
              <a:rPr lang="ja-JP" altLang="en-US" sz="36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。</a:t>
            </a:r>
            <a:endParaRPr lang="en-US" altLang="ja-JP" sz="36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endParaRPr lang="en-US" altLang="ja-JP" sz="36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・読み込んだデータは</a:t>
            </a:r>
            <a:r>
              <a:rPr lang="en-US" altLang="ja-JP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</a:t>
            </a:r>
            <a:r>
              <a:rPr lang="en-US" altLang="ja-JP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USB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または</a:t>
            </a:r>
            <a:r>
              <a:rPr lang="en-US" altLang="ja-JP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D:\ScanData</a:t>
            </a: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に保存できます。</a:t>
            </a:r>
            <a:endParaRPr lang="en-US" altLang="ja-JP" sz="36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endParaRPr lang="en-US" altLang="ja-JP" sz="36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・各室にスキャナがあります。</a:t>
            </a:r>
            <a:endParaRPr lang="en-US" altLang="ja-JP" sz="36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232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95018" y="1986068"/>
            <a:ext cx="6517342" cy="3387148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最後の人</a:t>
            </a:r>
            <a:r>
              <a:rPr lang="ja-JP" altLang="en-US" sz="3200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は</a:t>
            </a:r>
            <a:r>
              <a:rPr lang="ja-JP" altLang="en-US" sz="3200" dirty="0" err="1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。。。</a:t>
            </a:r>
            <a:r>
              <a:rPr lang="en-US" altLang="ja-JP" sz="32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32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32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・窓を閉めること。</a:t>
            </a:r>
            <a:r>
              <a:rPr lang="en-US" altLang="ja-JP" sz="32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32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32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・エアコンを消すこと。</a:t>
            </a:r>
            <a:r>
              <a:rPr lang="en-US" altLang="ja-JP" sz="32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32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32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・電気を消すこと。</a:t>
            </a:r>
            <a:r>
              <a:rPr lang="en-US" altLang="ja-JP" sz="32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32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en-US" altLang="ja-JP" sz="32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飲食物のゴミは持ち帰ること。</a:t>
            </a:r>
            <a:endParaRPr lang="en-US" altLang="ja-JP" sz="3200" dirty="0" smtClean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退室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112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1778" y="3417720"/>
            <a:ext cx="8568952" cy="650844"/>
          </a:xfrm>
          <a:solidFill>
            <a:srgbClr val="FFFF00"/>
          </a:solidFill>
          <a:ln>
            <a:solidFill>
              <a:srgbClr val="0000FF"/>
            </a:solidFill>
          </a:ln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自分が来た時よりも、</a:t>
            </a:r>
            <a:r>
              <a:rPr lang="ja-JP" altLang="en-US" sz="32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（少しだけ）綺麗にして帰る。</a:t>
            </a:r>
            <a:endParaRPr lang="en-US" altLang="ja-JP" sz="32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mtClean="0"/>
              <a:t>Public</a:t>
            </a:r>
            <a:r>
              <a:rPr lang="ja-JP" altLang="en-US" smtClean="0"/>
              <a:t>　</a:t>
            </a:r>
            <a:r>
              <a:rPr lang="en-US" altLang="ja-JP" smtClean="0"/>
              <a:t>Space</a:t>
            </a:r>
            <a:r>
              <a:rPr lang="ja-JP" altLang="en-US" smtClean="0"/>
              <a:t> にルール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（世界共通）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995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643" y="1772816"/>
            <a:ext cx="7772400" cy="1780108"/>
          </a:xfrm>
        </p:spPr>
        <p:txBody>
          <a:bodyPr>
            <a:normAutofit/>
          </a:bodyPr>
          <a:lstStyle/>
          <a:p>
            <a:r>
              <a:rPr lang="ja-JP" altLang="en-US" sz="6000" dirty="0" smtClean="0"/>
              <a:t>注意事項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5959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988840"/>
            <a:ext cx="8496944" cy="3960440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Autofit/>
          </a:bodyPr>
          <a:lstStyle/>
          <a:p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学生実験設備の利用に当たって</a:t>
            </a:r>
            <a:r>
              <a:rPr lang="ja-JP" altLang="en-US" sz="280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は</a:t>
            </a:r>
            <a:r>
              <a:rPr lang="ja-JP" altLang="en-US" sz="28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、</a:t>
            </a:r>
            <a:r>
              <a:rPr lang="en-US" altLang="ja-JP" sz="28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以下</a:t>
            </a: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の事項を厳守すること。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ja-JP" altLang="en-US" sz="28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また、学内ネットワークの利用に当たっては、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「長岡技術科学大学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ネットワーク利用に関するガイドライン」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  <a:hlinkClick r:id="rId2"/>
              </a:rPr>
              <a:t>http://ipc.nagaokaut.ac.jp/GUIDE/net-guide.html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に従うこと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。</a:t>
            </a:r>
            <a:endParaRPr lang="en-US" altLang="ja-JP" sz="28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利用の</a:t>
            </a:r>
            <a:r>
              <a:rPr lang="ja-JP" altLang="en-US" dirty="0" smtClean="0"/>
              <a:t>手引き</a:t>
            </a:r>
            <a:r>
              <a:rPr lang="ja-JP" altLang="en-US" dirty="0"/>
              <a:t>（１）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643" y="1772816"/>
            <a:ext cx="7772400" cy="1780108"/>
          </a:xfrm>
        </p:spPr>
        <p:txBody>
          <a:bodyPr>
            <a:normAutofit/>
          </a:bodyPr>
          <a:lstStyle/>
          <a:p>
            <a:r>
              <a:rPr lang="ja-JP" altLang="en-US" sz="6000" dirty="0" smtClean="0"/>
              <a:t>概要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1143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7658676" cy="5040560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Autofit/>
          </a:bodyPr>
          <a:lstStyle/>
          <a:p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セキュリティに関して、十分注意すること。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rgbClr val="7030A0"/>
                </a:solidFill>
                <a:latin typeface="ＭＳ Ｐ明朝" pitchFamily="18" charset="-128"/>
                <a:ea typeface="ＭＳ Ｐ明朝" pitchFamily="18" charset="-128"/>
              </a:rPr>
              <a:t>（１）パスワードを管理すること</a:t>
            </a:r>
            <a:br>
              <a:rPr lang="ja-JP" altLang="en-US" sz="2800" dirty="0">
                <a:solidFill>
                  <a:srgbClr val="7030A0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rgbClr val="7030A0"/>
                </a:solidFill>
                <a:latin typeface="ＭＳ Ｐ明朝" pitchFamily="18" charset="-128"/>
                <a:ea typeface="ＭＳ Ｐ明朝" pitchFamily="18" charset="-128"/>
              </a:rPr>
              <a:t>（２）長時間端末を離れるときは電源を切る</a:t>
            </a:r>
            <a:r>
              <a:rPr lang="ja-JP" altLang="en-US" sz="2800" dirty="0" smtClean="0">
                <a:solidFill>
                  <a:srgbClr val="7030A0"/>
                </a:solidFill>
                <a:latin typeface="ＭＳ Ｐ明朝" pitchFamily="18" charset="-128"/>
                <a:ea typeface="ＭＳ Ｐ明朝" pitchFamily="18" charset="-128"/>
              </a:rPr>
              <a:t>こと</a:t>
            </a:r>
            <a:r>
              <a:rPr lang="en-US" altLang="ja-JP" sz="2800" dirty="0" smtClean="0">
                <a:solidFill>
                  <a:srgbClr val="7030A0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 smtClean="0">
                <a:solidFill>
                  <a:srgbClr val="7030A0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ja-JP" altLang="en-US" sz="2800" dirty="0">
              <a:solidFill>
                <a:srgbClr val="7030A0"/>
              </a:solidFill>
              <a:latin typeface="ＭＳ Ｐ明朝" pitchFamily="18" charset="-128"/>
              <a:ea typeface="ＭＳ Ｐ明朝" pitchFamily="18" charset="-128"/>
            </a:endParaRPr>
          </a:p>
          <a:p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実験室の物品の取り扱いに、十分注意する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こと</a:t>
            </a: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rgbClr val="7030A0"/>
                </a:solidFill>
                <a:latin typeface="ＭＳ Ｐ明朝" pitchFamily="18" charset="-128"/>
                <a:ea typeface="ＭＳ Ｐ明朝" pitchFamily="18" charset="-128"/>
              </a:rPr>
              <a:t>・破損、紛失した場合は管理者に</a:t>
            </a:r>
            <a:r>
              <a:rPr lang="ja-JP" altLang="en-US" sz="2800" dirty="0" smtClean="0">
                <a:solidFill>
                  <a:srgbClr val="7030A0"/>
                </a:solidFill>
                <a:latin typeface="ＭＳ Ｐ明朝" pitchFamily="18" charset="-128"/>
                <a:ea typeface="ＭＳ Ｐ明朝" pitchFamily="18" charset="-128"/>
              </a:rPr>
              <a:t>連絡すること</a:t>
            </a:r>
            <a:r>
              <a:rPr lang="en-US" altLang="ja-JP" sz="2800" dirty="0" smtClean="0">
                <a:solidFill>
                  <a:srgbClr val="7030A0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 smtClean="0">
                <a:solidFill>
                  <a:srgbClr val="7030A0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ja-JP" altLang="en-US" sz="2800" dirty="0">
              <a:solidFill>
                <a:srgbClr val="7030A0"/>
              </a:solidFill>
              <a:latin typeface="ＭＳ Ｐ明朝" pitchFamily="18" charset="-128"/>
              <a:ea typeface="ＭＳ Ｐ明朝" pitchFamily="18" charset="-128"/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その他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不正使用者</a:t>
            </a: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を発見した場合は直ちに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管理者に連絡して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ください</a:t>
            </a:r>
            <a:endParaRPr lang="ja-JP" altLang="en-US" sz="28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利用の手引き（２）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25136" y="1988840"/>
            <a:ext cx="7093728" cy="2981622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学生実験設備等で不明な点がある場合、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あるいは動作不良がある場合には、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以下の方法で管理者に連絡してください。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Ｅメール：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  <a:hlinkClick r:id="rId2"/>
              </a:rPr>
              <a:t>support@kjs.nagaokaut.ac.jp</a:t>
            </a:r>
            <a:endParaRPr lang="en-US" altLang="ja-JP" sz="28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連絡先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7948"/>
            <a:ext cx="8229600" cy="4321372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altLang="ja-JP" sz="2800" b="1" dirty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飲食物のゴミは、持ち帰ること。</a:t>
            </a:r>
            <a:endParaRPr lang="en-US" altLang="ja-JP" sz="2800" b="1" dirty="0" smtClean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endParaRPr lang="en-US" altLang="ja-JP" sz="2800" b="1" dirty="0" smtClean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実験室のゴミ箱にも捨てないこと！</a:t>
            </a:r>
            <a:endParaRPr lang="en-US" altLang="ja-JP" sz="2800" b="1" dirty="0" smtClean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endParaRPr lang="en-US" altLang="ja-JP" sz="2800" b="1" dirty="0" smtClean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中身の残ったジュースを置きっぱなしとか、ありえない。</a:t>
            </a:r>
            <a:endParaRPr lang="en-US" altLang="ja-JP" sz="2800" b="1" dirty="0" smtClean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endParaRPr lang="en-US" altLang="ja-JP" sz="2800" b="1" dirty="0" smtClean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中身の残った弁当を置きっぱなしとか、ありえない。</a:t>
            </a:r>
            <a:endParaRPr lang="en-US" altLang="ja-JP" sz="2800" b="1" dirty="0" smtClean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endParaRPr lang="en-US" altLang="ja-JP" sz="2800" b="1" dirty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ガムを包まないで捨てるとか、ありえない。</a:t>
            </a:r>
            <a:r>
              <a:rPr lang="en-US" altLang="ja-JP" sz="2800" b="1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b="1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b="1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まして、そのまま床に捨てるとか、ありえない。</a:t>
            </a:r>
            <a:r>
              <a:rPr lang="ja-JP" altLang="en-US" sz="2800" b="1" dirty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ja-JP" altLang="en-US" sz="2800" b="1" dirty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ja-JP" altLang="en-US" sz="2800" dirty="0">
              <a:solidFill>
                <a:srgbClr val="7030A0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ゴミ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75901" y="1998768"/>
            <a:ext cx="6852483" cy="3891204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b="1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情報・経営基礎</a:t>
            </a:r>
            <a: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実験室</a:t>
            </a:r>
            <a:b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場所：機械・建設系３号棟５Ｆ　５３５室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端末：教員専用１台、学生用２５台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目的：学部１，２年生の授業、実験用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ja-JP" altLang="en-US" sz="28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b="1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情報・経営専門</a:t>
            </a:r>
            <a: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実験室</a:t>
            </a:r>
            <a:b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場所：機械・建設系３号棟５Ｆ　５４０室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端末：教員専用１台、学生用５５台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目的：学部３、４年生の授業、実験用　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情報・経営の</a:t>
            </a:r>
            <a:r>
              <a:rPr lang="ja-JP" altLang="en-US" dirty="0"/>
              <a:t>学生実験室</a:t>
            </a:r>
          </a:p>
        </p:txBody>
      </p:sp>
    </p:spTree>
    <p:extLst>
      <p:ext uri="{BB962C8B-B14F-4D97-AF65-F5344CB8AC3E}">
        <p14:creationId xmlns:p14="http://schemas.microsoft.com/office/powerpoint/2010/main" val="98193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29942" y="1988840"/>
            <a:ext cx="7884115" cy="4467268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利用可能者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・情報・経営システム工学専攻の教員</a:t>
            </a:r>
            <a:r>
              <a:rPr lang="ja-JP" altLang="en-US" sz="280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ja-JP" altLang="en-US" sz="280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・情報・経営システム</a:t>
            </a: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工学課程および専攻</a:t>
            </a:r>
            <a:r>
              <a:rPr lang="ja-JP" altLang="en-US" sz="280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の</a:t>
            </a:r>
            <a:r>
              <a:rPr lang="ja-JP" altLang="en-US" sz="28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学生</a:t>
            </a:r>
            <a:r>
              <a:rPr lang="en-US" altLang="ja-JP" sz="28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・その他許可を得ている者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ja-JP" altLang="en-US" sz="28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利用時間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・授業、実験で利用している時間を除いて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２４時間利用可能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・授業、実験での使用時間は、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各室のドアに掲示してあります。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ja-JP" altLang="en-US" sz="28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入室方法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・学生証が必要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学生実験室の利用方法</a:t>
            </a:r>
          </a:p>
        </p:txBody>
      </p:sp>
    </p:spTree>
    <p:extLst>
      <p:ext uri="{BB962C8B-B14F-4D97-AF65-F5344CB8AC3E}">
        <p14:creationId xmlns:p14="http://schemas.microsoft.com/office/powerpoint/2010/main" val="30807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95018" y="1986068"/>
            <a:ext cx="6517342" cy="4683292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端末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・Ｗｉｎｄｏｗｓ７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・Ｏｆｆｉｃｅ２０１６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・ＩＥ、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Firefox</a:t>
            </a:r>
            <a:r>
              <a:rPr lang="ja-JP" altLang="en-US" sz="2800" dirty="0" err="1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、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Chrome</a:t>
            </a:r>
            <a:b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・その他専門ソフトウェア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など</a:t>
            </a:r>
            <a:endParaRPr lang="en-US" altLang="ja-JP" sz="28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endParaRPr lang="en-US" altLang="ja-JP" sz="28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ネットワーク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E</a:t>
            </a: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メール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・共有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フォルダ</a:t>
            </a:r>
            <a:endParaRPr lang="en-US" altLang="ja-JP" sz="28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endParaRPr lang="en-US" altLang="ja-JP" sz="28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入出力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・カラープリンタ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・カラースキャナ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利用できるサービス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79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643" y="1772816"/>
            <a:ext cx="7772400" cy="1780108"/>
          </a:xfrm>
        </p:spPr>
        <p:txBody>
          <a:bodyPr>
            <a:normAutofit/>
          </a:bodyPr>
          <a:lstStyle/>
          <a:p>
            <a:r>
              <a:rPr lang="ja-JP" altLang="en-US" sz="6000" dirty="0" smtClean="0"/>
              <a:t>詳細</a:t>
            </a:r>
            <a:endParaRPr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4550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95018" y="1986068"/>
            <a:ext cx="6517342" cy="3891204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>
            <a:normAutofit fontScale="92500" lnSpcReduction="10000"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２４時間利用可。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ただし、授業中は使用不可。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en-US" altLang="ja-JP" sz="28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傘</a:t>
            </a:r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は傘立てに。</a:t>
            </a:r>
            <a: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en-US" altLang="ja-JP" sz="28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土足可（スリッパも利用可）。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en-US" altLang="ja-JP" sz="2800" dirty="0" smtClean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飲食可。</a:t>
            </a:r>
            <a: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en-US" altLang="ja-JP" sz="2800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ただし、飲食物のゴミは持ち帰ること。</a:t>
            </a:r>
            <a:endParaRPr lang="en-US" altLang="ja-JP" sz="2800" dirty="0" smtClean="0">
              <a:solidFill>
                <a:srgbClr val="FF0000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入室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536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86906" y="1986068"/>
            <a:ext cx="8569325" cy="4205064"/>
          </a:xfrm>
          <a:solidFill>
            <a:srgbClr val="FFFFFF"/>
          </a:solidFill>
          <a:ln>
            <a:solidFill>
              <a:srgbClr val="0000FF"/>
            </a:solidFill>
          </a:ln>
          <a:effectLst/>
        </p:spPr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ログイン名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 ｓ＋学籍番号の上６桁　　（例）ｓ０２３９５０ 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endParaRPr lang="ja-JP" altLang="en-US" sz="2800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  <a:p>
            <a:pPr>
              <a:lnSpc>
                <a:spcPct val="80000"/>
              </a:lnSpc>
            </a:pP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パスワード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　　　　　　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アカウント用紙参照</a:t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/>
            </a:r>
            <a:br>
              <a:rPr lang="ja-JP" altLang="en-US" sz="2800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en-US" altLang="ja-JP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※</a:t>
            </a:r>
            <a: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パスワードは以下のサイトで各自変更してください。</a:t>
            </a:r>
            <a:b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</a:br>
            <a:r>
              <a:rPr lang="ja-JP" altLang="en-US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　 </a:t>
            </a:r>
            <a:r>
              <a:rPr lang="ja-JP" altLang="en-US" sz="2800" b="1" dirty="0" smtClean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</a:rPr>
              <a:t> </a:t>
            </a:r>
            <a:r>
              <a:rPr lang="en-US" altLang="ja-JP" sz="2800" b="1" dirty="0">
                <a:solidFill>
                  <a:schemeClr val="tx1"/>
                </a:solidFill>
                <a:latin typeface="ＭＳ Ｐ明朝" pitchFamily="18" charset="-128"/>
                <a:ea typeface="ＭＳ Ｐ明朝" pitchFamily="18" charset="-128"/>
                <a:hlinkClick r:id="rId2"/>
              </a:rPr>
              <a:t>https://ipc-n.nagaokaut.ac.jp/pass/</a:t>
            </a:r>
            <a:endParaRPr lang="en-US" altLang="ja-JP" sz="2800" b="1" dirty="0">
              <a:solidFill>
                <a:schemeClr val="tx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端末のログイン</a:t>
            </a:r>
          </a:p>
        </p:txBody>
      </p:sp>
    </p:spTree>
    <p:extLst>
      <p:ext uri="{BB962C8B-B14F-4D97-AF65-F5344CB8AC3E}">
        <p14:creationId xmlns:p14="http://schemas.microsoft.com/office/powerpoint/2010/main" val="199218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端末</a:t>
            </a:r>
            <a:r>
              <a:rPr lang="ja-JP" altLang="en-US" dirty="0" smtClean="0"/>
              <a:t>のドライブ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556792"/>
            <a:ext cx="8582876" cy="3785652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【C</a:t>
            </a:r>
            <a:r>
              <a:rPr lang="ja-JP" altLang="en-US" sz="2000" dirty="0" smtClean="0">
                <a:solidFill>
                  <a:srgbClr val="FF0000"/>
                </a:solidFill>
              </a:rPr>
              <a:t>ドライブ</a:t>
            </a:r>
            <a:r>
              <a:rPr lang="en-US" altLang="ja-JP" sz="2000" dirty="0" smtClean="0">
                <a:solidFill>
                  <a:srgbClr val="FF0000"/>
                </a:solidFill>
              </a:rPr>
              <a:t>】</a:t>
            </a:r>
          </a:p>
          <a:p>
            <a:r>
              <a:rPr lang="ja-JP" altLang="en-US" sz="2000" dirty="0" smtClean="0"/>
              <a:t>・シャットダウンすると初期状態に戻ります。</a:t>
            </a:r>
            <a:endParaRPr lang="en-US" altLang="ja-JP" sz="2000" dirty="0" smtClean="0"/>
          </a:p>
          <a:p>
            <a:r>
              <a:rPr lang="ja-JP" altLang="en-US" sz="2000" dirty="0" smtClean="0"/>
              <a:t>・全端末で、同じフォルダ、ファイルが保存されています。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lang="en-US" altLang="ja-JP" sz="2000" dirty="0" smtClean="0">
                <a:solidFill>
                  <a:srgbClr val="FF0000"/>
                </a:solidFill>
              </a:rPr>
              <a:t>【D</a:t>
            </a:r>
            <a:r>
              <a:rPr lang="ja-JP" altLang="en-US" sz="2000" dirty="0" smtClean="0">
                <a:solidFill>
                  <a:srgbClr val="FF0000"/>
                </a:solidFill>
              </a:rPr>
              <a:t>ドライブ</a:t>
            </a:r>
            <a:r>
              <a:rPr lang="en-US" altLang="ja-JP" sz="2000" dirty="0" smtClean="0">
                <a:solidFill>
                  <a:srgbClr val="FF0000"/>
                </a:solidFill>
              </a:rPr>
              <a:t>】</a:t>
            </a:r>
            <a:r>
              <a:rPr lang="ja-JP" altLang="en-US" sz="2000" dirty="0" smtClean="0">
                <a:solidFill>
                  <a:srgbClr val="FF0000"/>
                </a:solidFill>
              </a:rPr>
              <a:t>（容量：５０</a:t>
            </a:r>
            <a:r>
              <a:rPr lang="en-US" altLang="ja-JP" sz="2000" dirty="0" smtClean="0">
                <a:solidFill>
                  <a:srgbClr val="FF0000"/>
                </a:solidFill>
              </a:rPr>
              <a:t>GB</a:t>
            </a:r>
            <a:r>
              <a:rPr lang="ja-JP" altLang="en-US" sz="2000" dirty="0" smtClean="0">
                <a:solidFill>
                  <a:srgbClr val="FF0000"/>
                </a:solidFill>
              </a:rPr>
              <a:t>）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smtClean="0"/>
              <a:t>・シャットダウン</a:t>
            </a:r>
            <a:r>
              <a:rPr lang="ja-JP" altLang="en-US" sz="2000" dirty="0"/>
              <a:t>すると初期状態に戻ります。</a:t>
            </a:r>
          </a:p>
          <a:p>
            <a:r>
              <a:rPr lang="ja-JP" altLang="en-US" sz="2000" dirty="0" smtClean="0"/>
              <a:t>・スキャナから読み込んだファイルを「</a:t>
            </a:r>
            <a:r>
              <a:rPr lang="en-US" altLang="ja-JP" sz="2000" dirty="0" smtClean="0"/>
              <a:t>D:\ScanData</a:t>
            </a:r>
            <a:r>
              <a:rPr lang="ja-JP" altLang="en-US" sz="2000" dirty="0" smtClean="0"/>
              <a:t>」に保存することができます。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lang="en-US" altLang="ja-JP" sz="2000" dirty="0" smtClean="0">
                <a:solidFill>
                  <a:srgbClr val="FF0000"/>
                </a:solidFill>
              </a:rPr>
              <a:t>【Z</a:t>
            </a:r>
            <a:r>
              <a:rPr lang="ja-JP" altLang="en-US" sz="2000" dirty="0" smtClean="0">
                <a:solidFill>
                  <a:srgbClr val="FF0000"/>
                </a:solidFill>
              </a:rPr>
              <a:t>ドライブ</a:t>
            </a:r>
            <a:r>
              <a:rPr lang="en-US" altLang="ja-JP" sz="2000" dirty="0" smtClean="0">
                <a:solidFill>
                  <a:srgbClr val="FF0000"/>
                </a:solidFill>
              </a:rPr>
              <a:t>】</a:t>
            </a:r>
            <a:r>
              <a:rPr lang="ja-JP" altLang="en-US" sz="2000" dirty="0" smtClean="0">
                <a:solidFill>
                  <a:srgbClr val="FF0000"/>
                </a:solidFill>
              </a:rPr>
              <a:t>ネットワークドライブ（容量：５０</a:t>
            </a:r>
            <a:r>
              <a:rPr lang="en-US" altLang="ja-JP" sz="2000" dirty="0" smtClean="0">
                <a:solidFill>
                  <a:srgbClr val="FF0000"/>
                </a:solidFill>
              </a:rPr>
              <a:t>GB</a:t>
            </a:r>
            <a:r>
              <a:rPr lang="ja-JP" altLang="en-US" sz="2000" dirty="0" smtClean="0">
                <a:solidFill>
                  <a:srgbClr val="FF0000"/>
                </a:solidFill>
              </a:rPr>
              <a:t>）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smtClean="0"/>
              <a:t>・</a:t>
            </a:r>
            <a:r>
              <a:rPr lang="ja-JP" altLang="en-US" sz="2000" dirty="0"/>
              <a:t>あなた</a:t>
            </a:r>
            <a:r>
              <a:rPr lang="ja-JP" altLang="en-US" sz="2000" dirty="0" smtClean="0"/>
              <a:t>しかアクセスできません。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・デスクトップやマイドキュメントなどが保存されます。</a:t>
            </a:r>
            <a:endParaRPr kumimoji="1" lang="en-US" altLang="ja-JP" sz="2000" dirty="0" smtClean="0"/>
          </a:p>
          <a:p>
            <a:r>
              <a:rPr lang="ja-JP" altLang="en-US" sz="2000" dirty="0"/>
              <a:t>　</a:t>
            </a:r>
            <a:r>
              <a:rPr lang="ja-JP" altLang="en-US" sz="2000" dirty="0" smtClean="0"/>
              <a:t>保存したファイルの合計が</a:t>
            </a:r>
            <a:r>
              <a:rPr lang="ja-JP" altLang="en-US" sz="2000" dirty="0" smtClean="0">
                <a:solidFill>
                  <a:srgbClr val="FF0000"/>
                </a:solidFill>
              </a:rPr>
              <a:t>４５</a:t>
            </a:r>
            <a:r>
              <a:rPr lang="en-US" altLang="ja-JP" sz="2000" dirty="0" smtClean="0">
                <a:solidFill>
                  <a:srgbClr val="FF0000"/>
                </a:solidFill>
              </a:rPr>
              <a:t>GB</a:t>
            </a:r>
            <a:r>
              <a:rPr lang="ja-JP" altLang="en-US" sz="2000" dirty="0" smtClean="0"/>
              <a:t>を超えると書き込みができなくなります。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646838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377</TotalTime>
  <Words>317</Words>
  <Application>Microsoft Office PowerPoint</Application>
  <PresentationFormat>画面に合わせる (4:3)</PresentationFormat>
  <Paragraphs>92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HGP明朝E</vt:lpstr>
      <vt:lpstr>ＭＳ Ｐゴシック</vt:lpstr>
      <vt:lpstr>ＭＳ Ｐ明朝</vt:lpstr>
      <vt:lpstr>Arial</vt:lpstr>
      <vt:lpstr>Candara</vt:lpstr>
      <vt:lpstr>Symbol</vt:lpstr>
      <vt:lpstr>Wingdings</vt:lpstr>
      <vt:lpstr>ウェーブ</vt:lpstr>
      <vt:lpstr>情報・経営の 学生実験設備について</vt:lpstr>
      <vt:lpstr>概要</vt:lpstr>
      <vt:lpstr>情報・経営の学生実験室</vt:lpstr>
      <vt:lpstr>学生実験室の利用方法</vt:lpstr>
      <vt:lpstr>利用できるサービス</vt:lpstr>
      <vt:lpstr>詳細</vt:lpstr>
      <vt:lpstr>入室</vt:lpstr>
      <vt:lpstr>端末のログイン</vt:lpstr>
      <vt:lpstr>端末のドライブ</vt:lpstr>
      <vt:lpstr>ブラウザの動作確認</vt:lpstr>
      <vt:lpstr>Ｅメールの設定</vt:lpstr>
      <vt:lpstr>MISの共有フォルダ（アクセス方法）</vt:lpstr>
      <vt:lpstr>MISの共有フォルダ（構成）</vt:lpstr>
      <vt:lpstr>カラープリンタ</vt:lpstr>
      <vt:lpstr>カラースキャナ</vt:lpstr>
      <vt:lpstr>退室</vt:lpstr>
      <vt:lpstr>Public　Space にルール （世界共通）</vt:lpstr>
      <vt:lpstr>注意事項</vt:lpstr>
      <vt:lpstr>利用の手引き（１）</vt:lpstr>
      <vt:lpstr>利用の手引き（２）</vt:lpstr>
      <vt:lpstr>連絡先</vt:lpstr>
      <vt:lpstr>ゴミ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実験授業について</dc:title>
  <dc:creator>吉田　富美男</dc:creator>
  <cp:lastModifiedBy>吉田 富美男</cp:lastModifiedBy>
  <cp:revision>57</cp:revision>
  <dcterms:created xsi:type="dcterms:W3CDTF">2002-04-08T15:06:16Z</dcterms:created>
  <dcterms:modified xsi:type="dcterms:W3CDTF">2019-04-12T09:35:53Z</dcterms:modified>
</cp:coreProperties>
</file>