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7" r:id="rId5"/>
    <p:sldId id="268" r:id="rId6"/>
    <p:sldId id="269" r:id="rId7"/>
    <p:sldId id="270"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3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345005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301001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835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4097253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6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736544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796925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288525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92820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349469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364698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101143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29214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16892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129068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E9F0793-BB2E-45FF-B5BD-25E77D01F10B}" type="datetimeFigureOut">
              <a:rPr kumimoji="1" lang="ja-JP" altLang="en-US" smtClean="0"/>
              <a:t>2017/10/30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168886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9F0793-BB2E-45FF-B5BD-25E77D01F10B}" type="datetimeFigureOut">
              <a:rPr kumimoji="1" lang="ja-JP" altLang="en-US" smtClean="0"/>
              <a:t>2017/10/30</a:t>
            </a:fld>
            <a:endParaRPr kumimoji="1" lang="ja-JP" alt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C0CA2B-BB07-4DCE-BF52-2456CC505FE8}" type="slidenum">
              <a:rPr kumimoji="1" lang="ja-JP" altLang="en-US" smtClean="0"/>
              <a:t>‹#›</a:t>
            </a:fld>
            <a:endParaRPr kumimoji="1" lang="ja-JP" altLang="en-US" dirty="0"/>
          </a:p>
        </p:txBody>
      </p:sp>
    </p:spTree>
    <p:extLst>
      <p:ext uri="{BB962C8B-B14F-4D97-AF65-F5344CB8AC3E}">
        <p14:creationId xmlns:p14="http://schemas.microsoft.com/office/powerpoint/2010/main" val="2793422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ci.nii.ac.jp/naid/120006029351"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wansei.ac.jp/s_economics/attached/0000039623.p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psj.ixsq.nii.ac.jp/ej/?action=pages_view_main&amp;active_action=repository_view_main_item_detail&amp;item_id=86113&amp;item_no=1&amp;page_id=13&amp;block_id=8"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8600" y="2404531"/>
            <a:ext cx="9502603" cy="1646302"/>
          </a:xfrm>
        </p:spPr>
        <p:txBody>
          <a:bodyPr/>
          <a:lstStyle/>
          <a:p>
            <a:r>
              <a:rPr lang="en-US" altLang="ja-JP" sz="4800" b="1" dirty="0" smtClean="0"/>
              <a:t>SNS</a:t>
            </a:r>
            <a:r>
              <a:rPr lang="ja-JP" altLang="en-US" sz="4800" b="1" dirty="0" smtClean="0">
                <a:latin typeface="+mj-ea"/>
              </a:rPr>
              <a:t>の宣</a:t>
            </a:r>
            <a:r>
              <a:rPr lang="ja-JP" altLang="en-US" sz="4800" b="1" dirty="0" smtClean="0"/>
              <a:t>伝効果についての調査</a:t>
            </a:r>
            <a:r>
              <a:rPr lang="en-US" altLang="ja-JP" sz="4800" b="1" dirty="0" smtClean="0"/>
              <a:t/>
            </a:r>
            <a:br>
              <a:rPr lang="en-US" altLang="ja-JP" sz="4800" b="1" dirty="0" smtClean="0"/>
            </a:br>
            <a:r>
              <a:rPr lang="en-US" altLang="ja-JP" sz="3200" b="1" dirty="0" smtClean="0"/>
              <a:t>―YouTube</a:t>
            </a:r>
            <a:r>
              <a:rPr lang="ja-JP" altLang="en-US" sz="3200" b="1" dirty="0" smtClean="0"/>
              <a:t>に対する考察から</a:t>
            </a:r>
            <a:r>
              <a:rPr lang="en-US" altLang="ja-JP" sz="3200" b="1" dirty="0" smtClean="0"/>
              <a:t>―</a:t>
            </a:r>
            <a:endParaRPr kumimoji="1" lang="ja-JP" altLang="en-US" sz="2000" dirty="0"/>
          </a:p>
        </p:txBody>
      </p:sp>
      <p:sp>
        <p:nvSpPr>
          <p:cNvPr id="3" name="サブタイトル 2"/>
          <p:cNvSpPr>
            <a:spLocks noGrp="1"/>
          </p:cNvSpPr>
          <p:nvPr>
            <p:ph type="subTitle" idx="1"/>
          </p:nvPr>
        </p:nvSpPr>
        <p:spPr>
          <a:xfrm>
            <a:off x="1964267" y="4553753"/>
            <a:ext cx="7766936" cy="1096899"/>
          </a:xfrm>
        </p:spPr>
        <p:txBody>
          <a:bodyPr>
            <a:normAutofit/>
          </a:bodyPr>
          <a:lstStyle/>
          <a:p>
            <a:r>
              <a:rPr lang="ja-JP" altLang="en-US" sz="2400" dirty="0" smtClean="0">
                <a:solidFill>
                  <a:schemeClr val="tx1"/>
                </a:solidFill>
              </a:rPr>
              <a:t>情報・経営システム工学課程</a:t>
            </a:r>
            <a:r>
              <a:rPr lang="en-US" altLang="ja-JP" sz="2400" dirty="0" smtClean="0">
                <a:solidFill>
                  <a:schemeClr val="tx1"/>
                </a:solidFill>
              </a:rPr>
              <a:t>1</a:t>
            </a:r>
            <a:r>
              <a:rPr lang="ja-JP" altLang="en-US" sz="2400" dirty="0" smtClean="0">
                <a:solidFill>
                  <a:schemeClr val="tx1"/>
                </a:solidFill>
              </a:rPr>
              <a:t>年 </a:t>
            </a:r>
            <a:r>
              <a:rPr lang="en-US" altLang="ja-JP" sz="2400" dirty="0" smtClean="0">
                <a:solidFill>
                  <a:schemeClr val="tx1"/>
                </a:solidFill>
              </a:rPr>
              <a:t>17107790 </a:t>
            </a:r>
            <a:r>
              <a:rPr lang="ja-JP" altLang="en-US" sz="2400" dirty="0" smtClean="0">
                <a:solidFill>
                  <a:schemeClr val="tx1"/>
                </a:solidFill>
              </a:rPr>
              <a:t>三本大智</a:t>
            </a:r>
            <a:endParaRPr kumimoji="1" lang="ja-JP" altLang="en-US" sz="2400" dirty="0">
              <a:solidFill>
                <a:schemeClr val="tx1"/>
              </a:solidFill>
            </a:endParaRPr>
          </a:p>
        </p:txBody>
      </p:sp>
      <p:sp>
        <p:nvSpPr>
          <p:cNvPr id="4" name="テキスト ボックス 3"/>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smtClean="0">
                <a:solidFill>
                  <a:schemeClr val="bg1"/>
                </a:solidFill>
              </a:rPr>
              <a:t>1</a:t>
            </a:r>
          </a:p>
        </p:txBody>
      </p:sp>
    </p:spTree>
    <p:extLst>
      <p:ext uri="{BB962C8B-B14F-4D97-AF65-F5344CB8AC3E}">
        <p14:creationId xmlns:p14="http://schemas.microsoft.com/office/powerpoint/2010/main" val="68405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364672"/>
            <a:ext cx="8596668" cy="696686"/>
          </a:xfrm>
        </p:spPr>
        <p:txBody>
          <a:bodyPr>
            <a:normAutofit/>
          </a:bodyPr>
          <a:lstStyle/>
          <a:p>
            <a:r>
              <a:rPr lang="en-US" altLang="ja-JP" dirty="0" smtClean="0"/>
              <a:t>Ⅰ</a:t>
            </a:r>
            <a:r>
              <a:rPr lang="ja-JP" altLang="en-US" dirty="0" smtClean="0"/>
              <a:t>　</a:t>
            </a:r>
            <a:r>
              <a:rPr kumimoji="1" lang="ja-JP" altLang="en-US" dirty="0" smtClean="0"/>
              <a:t>テーマ設定の経緯</a:t>
            </a:r>
            <a:endParaRPr kumimoji="1" lang="ja-JP" altLang="en-US" dirty="0"/>
          </a:p>
        </p:txBody>
      </p:sp>
      <p:sp>
        <p:nvSpPr>
          <p:cNvPr id="3" name="コンテンツ プレースホルダー 2"/>
          <p:cNvSpPr>
            <a:spLocks noGrp="1"/>
          </p:cNvSpPr>
          <p:nvPr>
            <p:ph idx="1"/>
          </p:nvPr>
        </p:nvSpPr>
        <p:spPr>
          <a:xfrm>
            <a:off x="677334" y="1061358"/>
            <a:ext cx="8596668" cy="5372099"/>
          </a:xfrm>
        </p:spPr>
        <p:txBody>
          <a:bodyPr>
            <a:normAutofit/>
          </a:bodyPr>
          <a:lstStyle/>
          <a:p>
            <a:pPr marL="0" indent="0">
              <a:buNone/>
            </a:pPr>
            <a:endParaRPr lang="en-US" altLang="ja-JP" sz="1050" dirty="0" smtClean="0">
              <a:solidFill>
                <a:schemeClr val="tx1"/>
              </a:solidFill>
            </a:endParaRPr>
          </a:p>
          <a:p>
            <a:pPr>
              <a:buFont typeface="Wingdings" panose="05000000000000000000" pitchFamily="2" charset="2"/>
              <a:buChar char="ü"/>
            </a:pPr>
            <a:r>
              <a:rPr lang="ja-JP" altLang="ja-JP" sz="2800" dirty="0">
                <a:latin typeface="+mn-ea"/>
                <a:cs typeface="Times New Roman" panose="02020603050405020304" pitchFamily="18" charset="0"/>
              </a:rPr>
              <a:t>高度情報化社会と呼ばれる社会の中で、消費者が</a:t>
            </a:r>
            <a:r>
              <a:rPr lang="en-US" altLang="ja-JP" sz="2800" dirty="0">
                <a:latin typeface="+mn-ea"/>
                <a:cs typeface="Times New Roman" panose="02020603050405020304" pitchFamily="18" charset="0"/>
              </a:rPr>
              <a:t>SNS</a:t>
            </a:r>
            <a:r>
              <a:rPr lang="ja-JP" altLang="ja-JP" sz="2800" dirty="0">
                <a:latin typeface="+mn-ea"/>
                <a:cs typeface="Times New Roman" panose="02020603050405020304" pitchFamily="18" charset="0"/>
              </a:rPr>
              <a:t>を利用する目的が多用しつつ</a:t>
            </a:r>
            <a:r>
              <a:rPr lang="ja-JP" altLang="ja-JP" sz="2800" dirty="0" smtClean="0">
                <a:latin typeface="+mn-ea"/>
                <a:cs typeface="Times New Roman" panose="02020603050405020304" pitchFamily="18" charset="0"/>
              </a:rPr>
              <a:t>ある</a:t>
            </a:r>
            <a:endParaRPr lang="en-US" altLang="ja-JP" sz="2800" dirty="0" smtClean="0">
              <a:latin typeface="+mn-ea"/>
              <a:cs typeface="Times New Roman" panose="02020603050405020304" pitchFamily="18" charset="0"/>
            </a:endParaRPr>
          </a:p>
          <a:p>
            <a:pPr>
              <a:buFont typeface="Wingdings" panose="05000000000000000000" pitchFamily="2" charset="2"/>
              <a:buChar char="ü"/>
            </a:pPr>
            <a:r>
              <a:rPr lang="ja-JP" altLang="ja-JP" sz="2800" dirty="0" smtClean="0">
                <a:latin typeface="+mn-ea"/>
                <a:cs typeface="Times New Roman" panose="02020603050405020304" pitchFamily="18" charset="0"/>
              </a:rPr>
              <a:t>匿名性</a:t>
            </a:r>
            <a:r>
              <a:rPr lang="ja-JP" altLang="ja-JP" sz="2800" dirty="0">
                <a:latin typeface="+mn-ea"/>
                <a:cs typeface="Times New Roman" panose="02020603050405020304" pitchFamily="18" charset="0"/>
              </a:rPr>
              <a:t>という最大の特徴から、</a:t>
            </a:r>
            <a:r>
              <a:rPr lang="ja-JP" altLang="ja-JP" sz="2800" b="1" dirty="0">
                <a:latin typeface="+mn-ea"/>
                <a:cs typeface="Times New Roman" panose="02020603050405020304" pitchFamily="18" charset="0"/>
              </a:rPr>
              <a:t>正直な意見や感想が反映</a:t>
            </a:r>
            <a:r>
              <a:rPr lang="ja-JP" altLang="ja-JP" sz="2800" b="1" dirty="0" smtClean="0">
                <a:latin typeface="+mn-ea"/>
                <a:cs typeface="Times New Roman" panose="02020603050405020304" pitchFamily="18" charset="0"/>
              </a:rPr>
              <a:t>されやすい</a:t>
            </a:r>
            <a:endParaRPr lang="en-US" altLang="ja-JP" sz="2800" b="1" dirty="0">
              <a:latin typeface="+mn-ea"/>
              <a:cs typeface="Times New Roman" panose="02020603050405020304" pitchFamily="18" charset="0"/>
            </a:endParaRPr>
          </a:p>
          <a:p>
            <a:pPr>
              <a:buFont typeface="Wingdings" panose="05000000000000000000" pitchFamily="2" charset="2"/>
              <a:buChar char="ü"/>
            </a:pPr>
            <a:r>
              <a:rPr lang="ja-JP" altLang="en-US" sz="2800" dirty="0" smtClean="0">
                <a:latin typeface="+mn-ea"/>
                <a:cs typeface="Times New Roman" panose="02020603050405020304" pitchFamily="18" charset="0"/>
              </a:rPr>
              <a:t>今もなお発展し続けている情報社会において、</a:t>
            </a:r>
            <a:r>
              <a:rPr lang="en-US" altLang="ja-JP" sz="2800" dirty="0" smtClean="0">
                <a:latin typeface="+mn-ea"/>
                <a:cs typeface="Times New Roman" panose="02020603050405020304" pitchFamily="18" charset="0"/>
              </a:rPr>
              <a:t>SNS</a:t>
            </a:r>
            <a:r>
              <a:rPr lang="ja-JP" altLang="en-US" sz="2800" dirty="0" smtClean="0">
                <a:latin typeface="+mn-ea"/>
                <a:cs typeface="Times New Roman" panose="02020603050405020304" pitchFamily="18" charset="0"/>
              </a:rPr>
              <a:t>は、</a:t>
            </a:r>
            <a:r>
              <a:rPr lang="ja-JP" altLang="en-US" sz="2800" b="1" dirty="0" smtClean="0">
                <a:latin typeface="+mn-ea"/>
                <a:cs typeface="Times New Roman" panose="02020603050405020304" pitchFamily="18" charset="0"/>
              </a:rPr>
              <a:t>自身の影響力そのものをますます大きくしている</a:t>
            </a:r>
            <a:endParaRPr lang="en-US" altLang="ja-JP" sz="2800" b="1" dirty="0" smtClean="0">
              <a:solidFill>
                <a:schemeClr val="tx1"/>
              </a:solidFill>
              <a:latin typeface="+mn-ea"/>
            </a:endParaRPr>
          </a:p>
        </p:txBody>
      </p:sp>
      <p:sp>
        <p:nvSpPr>
          <p:cNvPr id="5" name="テキスト ボックス 4"/>
          <p:cNvSpPr txBox="1"/>
          <p:nvPr/>
        </p:nvSpPr>
        <p:spPr>
          <a:xfrm>
            <a:off x="677334" y="4933950"/>
            <a:ext cx="9448800" cy="1200329"/>
          </a:xfrm>
          <a:prstGeom prst="rect">
            <a:avLst/>
          </a:prstGeom>
          <a:noFill/>
        </p:spPr>
        <p:txBody>
          <a:bodyPr wrap="square" rtlCol="0">
            <a:spAutoFit/>
          </a:bodyPr>
          <a:lstStyle/>
          <a:p>
            <a:r>
              <a:rPr kumimoji="1" lang="ja-JP" altLang="en-US" sz="3600" dirty="0" smtClean="0">
                <a:solidFill>
                  <a:schemeClr val="accent2"/>
                </a:solidFill>
              </a:rPr>
              <a:t>⇒</a:t>
            </a:r>
            <a:r>
              <a:rPr kumimoji="1" lang="en-US" altLang="ja-JP" sz="3600" dirty="0" smtClean="0">
                <a:solidFill>
                  <a:schemeClr val="accent2"/>
                </a:solidFill>
              </a:rPr>
              <a:t>SNS</a:t>
            </a:r>
            <a:r>
              <a:rPr kumimoji="1" lang="en-US" altLang="ja-JP" sz="3600" dirty="0">
                <a:solidFill>
                  <a:schemeClr val="accent2"/>
                </a:solidFill>
              </a:rPr>
              <a:t>(</a:t>
            </a:r>
            <a:r>
              <a:rPr kumimoji="1" lang="ja-JP" altLang="en-US" sz="3600" dirty="0">
                <a:solidFill>
                  <a:schemeClr val="accent2"/>
                </a:solidFill>
              </a:rPr>
              <a:t>特に</a:t>
            </a:r>
            <a:r>
              <a:rPr kumimoji="1" lang="en-US" altLang="ja-JP" sz="3600" dirty="0">
                <a:solidFill>
                  <a:schemeClr val="accent2"/>
                </a:solidFill>
              </a:rPr>
              <a:t>YouTube</a:t>
            </a:r>
            <a:r>
              <a:rPr kumimoji="1" lang="en-US" altLang="ja-JP" sz="3600" dirty="0" smtClean="0">
                <a:solidFill>
                  <a:schemeClr val="accent2"/>
                </a:solidFill>
              </a:rPr>
              <a:t>)</a:t>
            </a:r>
            <a:r>
              <a:rPr kumimoji="1" lang="ja-JP" altLang="en-US" sz="3600" dirty="0" smtClean="0">
                <a:solidFill>
                  <a:schemeClr val="accent2"/>
                </a:solidFill>
              </a:rPr>
              <a:t>が</a:t>
            </a:r>
            <a:r>
              <a:rPr kumimoji="1" lang="ja-JP" altLang="en-US" sz="3600" dirty="0">
                <a:solidFill>
                  <a:schemeClr val="accent2"/>
                </a:solidFill>
              </a:rPr>
              <a:t>もたらす影響力</a:t>
            </a:r>
            <a:r>
              <a:rPr kumimoji="1" lang="ja-JP" altLang="en-US" sz="3600" dirty="0" smtClean="0">
                <a:solidFill>
                  <a:schemeClr val="accent2"/>
                </a:solidFill>
              </a:rPr>
              <a:t>とそれに伴う</a:t>
            </a:r>
            <a:r>
              <a:rPr kumimoji="1" lang="ja-JP" altLang="en-US" sz="3600" dirty="0">
                <a:solidFill>
                  <a:schemeClr val="accent2"/>
                </a:solidFill>
              </a:rPr>
              <a:t>消費者行動について研究</a:t>
            </a:r>
            <a:r>
              <a:rPr kumimoji="1" lang="ja-JP" altLang="en-US" sz="3600" dirty="0" smtClean="0">
                <a:solidFill>
                  <a:schemeClr val="accent2"/>
                </a:solidFill>
              </a:rPr>
              <a:t>したい！</a:t>
            </a:r>
            <a:endParaRPr kumimoji="1" lang="ja-JP" altLang="en-US" sz="3600" dirty="0">
              <a:solidFill>
                <a:schemeClr val="accent2"/>
              </a:solidFill>
            </a:endParaRPr>
          </a:p>
        </p:txBody>
      </p:sp>
      <p:sp>
        <p:nvSpPr>
          <p:cNvPr id="7" name="テキスト ボックス 6"/>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a:solidFill>
                  <a:schemeClr val="bg1"/>
                </a:solidFill>
              </a:rPr>
              <a:t>2</a:t>
            </a:r>
            <a:endParaRPr kumimoji="1" lang="en-US" altLang="ja-JP" sz="4000" b="1" dirty="0" smtClean="0">
              <a:solidFill>
                <a:schemeClr val="bg1"/>
              </a:solidFill>
            </a:endParaRPr>
          </a:p>
        </p:txBody>
      </p:sp>
    </p:spTree>
    <p:extLst>
      <p:ext uri="{BB962C8B-B14F-4D97-AF65-F5344CB8AC3E}">
        <p14:creationId xmlns:p14="http://schemas.microsoft.com/office/powerpoint/2010/main" val="213169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5" y="1851781"/>
            <a:ext cx="8596668" cy="1826581"/>
          </a:xfrm>
        </p:spPr>
        <p:txBody>
          <a:bodyPr>
            <a:noAutofit/>
          </a:bodyPr>
          <a:lstStyle/>
          <a:p>
            <a:r>
              <a:rPr kumimoji="1" lang="en-US" altLang="ja-JP" sz="4700" b="1" dirty="0" smtClean="0">
                <a:latin typeface="+mj-ea"/>
              </a:rPr>
              <a:t>Ⅱ</a:t>
            </a:r>
            <a:r>
              <a:rPr kumimoji="1" lang="ja-JP" altLang="en-US" sz="4700" b="1" dirty="0" smtClean="0">
                <a:latin typeface="+mj-ea"/>
              </a:rPr>
              <a:t>　テーマに関連する論文概要</a:t>
            </a:r>
            <a:endParaRPr kumimoji="1" lang="ja-JP" altLang="en-US" sz="4700" b="1" dirty="0">
              <a:latin typeface="+mj-ea"/>
            </a:endParaRPr>
          </a:p>
        </p:txBody>
      </p:sp>
      <p:sp>
        <p:nvSpPr>
          <p:cNvPr id="3" name="テキスト プレースホルダー 2"/>
          <p:cNvSpPr>
            <a:spLocks noGrp="1"/>
          </p:cNvSpPr>
          <p:nvPr>
            <p:ph type="body" idx="1"/>
          </p:nvPr>
        </p:nvSpPr>
        <p:spPr>
          <a:xfrm>
            <a:off x="677335" y="3988605"/>
            <a:ext cx="8596668" cy="2330552"/>
          </a:xfrm>
        </p:spPr>
        <p:txBody>
          <a:bodyPr>
            <a:normAutofit/>
          </a:bodyPr>
          <a:lstStyle/>
          <a:p>
            <a:r>
              <a:rPr kumimoji="1" lang="en-US" altLang="ja-JP" dirty="0" smtClean="0">
                <a:solidFill>
                  <a:schemeClr val="tx1"/>
                </a:solidFill>
              </a:rPr>
              <a:t>1.</a:t>
            </a:r>
            <a:r>
              <a:rPr kumimoji="1" lang="en-US" altLang="ja-JP" b="1" dirty="0" smtClean="0">
                <a:solidFill>
                  <a:schemeClr val="accent2"/>
                </a:solidFill>
              </a:rPr>
              <a:t>YouTube</a:t>
            </a:r>
            <a:r>
              <a:rPr lang="en-US" altLang="ja-JP" dirty="0" smtClean="0">
                <a:solidFill>
                  <a:schemeClr val="tx1"/>
                </a:solidFill>
              </a:rPr>
              <a:t>『</a:t>
            </a:r>
            <a:r>
              <a:rPr lang="ja-JP" altLang="en-US" dirty="0">
                <a:solidFill>
                  <a:schemeClr val="tx1"/>
                </a:solidFill>
              </a:rPr>
              <a:t>動画共有サイトの「利用と満足」</a:t>
            </a:r>
            <a:r>
              <a:rPr lang="en-US" altLang="ja-JP" dirty="0" smtClean="0">
                <a:solidFill>
                  <a:schemeClr val="tx1"/>
                </a:solidFill>
              </a:rPr>
              <a:t>』(</a:t>
            </a:r>
            <a:r>
              <a:rPr lang="ja-JP" altLang="en-US" dirty="0" smtClean="0">
                <a:solidFill>
                  <a:schemeClr val="tx1"/>
                </a:solidFill>
              </a:rPr>
              <a:t>小寺敦之</a:t>
            </a:r>
            <a:r>
              <a:rPr lang="en-US" altLang="ja-JP" dirty="0" smtClean="0">
                <a:solidFill>
                  <a:schemeClr val="tx1"/>
                </a:solidFill>
              </a:rPr>
              <a:t>)</a:t>
            </a:r>
            <a:endParaRPr kumimoji="1" lang="en-US" altLang="ja-JP" dirty="0" smtClean="0">
              <a:solidFill>
                <a:schemeClr val="tx1"/>
              </a:solidFill>
            </a:endParaRPr>
          </a:p>
          <a:p>
            <a:endParaRPr kumimoji="1" lang="en-US" altLang="ja-JP" dirty="0" smtClean="0">
              <a:solidFill>
                <a:schemeClr val="tx1"/>
              </a:solidFill>
            </a:endParaRPr>
          </a:p>
          <a:p>
            <a:r>
              <a:rPr lang="en-US" altLang="ja-JP" dirty="0" smtClean="0">
                <a:solidFill>
                  <a:schemeClr val="tx1"/>
                </a:solidFill>
              </a:rPr>
              <a:t>2</a:t>
            </a:r>
            <a:r>
              <a:rPr lang="en-US" altLang="ja-JP" dirty="0" smtClean="0">
                <a:solidFill>
                  <a:schemeClr val="tx1"/>
                </a:solidFill>
              </a:rPr>
              <a:t>.</a:t>
            </a:r>
            <a:r>
              <a:rPr lang="ja-JP" altLang="en-US" b="1" dirty="0" smtClean="0">
                <a:solidFill>
                  <a:schemeClr val="accent2"/>
                </a:solidFill>
              </a:rPr>
              <a:t>影響力</a:t>
            </a:r>
            <a:r>
              <a:rPr lang="en-US" altLang="ja-JP" dirty="0" smtClean="0">
                <a:solidFill>
                  <a:schemeClr val="tx1"/>
                </a:solidFill>
              </a:rPr>
              <a:t>『</a:t>
            </a:r>
            <a:r>
              <a:rPr lang="en-US" altLang="ja-JP" dirty="0">
                <a:solidFill>
                  <a:schemeClr val="tx1"/>
                </a:solidFill>
              </a:rPr>
              <a:t>YouTube</a:t>
            </a:r>
            <a:r>
              <a:rPr lang="ja-JP" altLang="en-US" dirty="0">
                <a:solidFill>
                  <a:schemeClr val="tx1"/>
                </a:solidFill>
              </a:rPr>
              <a:t>が</a:t>
            </a:r>
            <a:r>
              <a:rPr lang="en-US" altLang="ja-JP" dirty="0">
                <a:solidFill>
                  <a:schemeClr val="tx1"/>
                </a:solidFill>
              </a:rPr>
              <a:t>CD</a:t>
            </a:r>
            <a:r>
              <a:rPr lang="ja-JP" altLang="en-US" dirty="0">
                <a:solidFill>
                  <a:schemeClr val="tx1"/>
                </a:solidFill>
              </a:rPr>
              <a:t>の売り上げ枚数に与える影響</a:t>
            </a:r>
            <a:r>
              <a:rPr lang="en-US" altLang="ja-JP" dirty="0">
                <a:solidFill>
                  <a:schemeClr val="tx1"/>
                </a:solidFill>
              </a:rPr>
              <a:t>』(</a:t>
            </a:r>
            <a:r>
              <a:rPr lang="ja-JP" altLang="en-US" dirty="0">
                <a:solidFill>
                  <a:schemeClr val="tx1"/>
                </a:solidFill>
              </a:rPr>
              <a:t>小泉堅太郎 他</a:t>
            </a:r>
            <a:r>
              <a:rPr lang="en-US" altLang="ja-JP" dirty="0">
                <a:solidFill>
                  <a:schemeClr val="tx1"/>
                </a:solidFill>
              </a:rPr>
              <a:t>)</a:t>
            </a:r>
            <a:endParaRPr lang="ja-JP" altLang="en-US" dirty="0">
              <a:solidFill>
                <a:schemeClr val="tx1"/>
              </a:solidFill>
            </a:endParaRPr>
          </a:p>
          <a:p>
            <a:endParaRPr lang="ja-JP" altLang="en-US" dirty="0">
              <a:solidFill>
                <a:schemeClr val="tx1"/>
              </a:solidFill>
            </a:endParaRPr>
          </a:p>
          <a:p>
            <a:r>
              <a:rPr lang="en-US" altLang="ja-JP" dirty="0" smtClean="0">
                <a:solidFill>
                  <a:schemeClr val="tx1"/>
                </a:solidFill>
              </a:rPr>
              <a:t>3</a:t>
            </a:r>
            <a:r>
              <a:rPr lang="en-US" altLang="ja-JP" dirty="0" smtClean="0">
                <a:solidFill>
                  <a:schemeClr val="tx1"/>
                </a:solidFill>
              </a:rPr>
              <a:t>.</a:t>
            </a:r>
            <a:r>
              <a:rPr lang="ja-JP" altLang="en-US" b="1" dirty="0" smtClean="0">
                <a:solidFill>
                  <a:schemeClr val="accent2"/>
                </a:solidFill>
              </a:rPr>
              <a:t>宣伝効果</a:t>
            </a:r>
            <a:r>
              <a:rPr lang="en-US" altLang="ja-JP" dirty="0" smtClean="0">
                <a:solidFill>
                  <a:schemeClr val="tx1"/>
                </a:solidFill>
              </a:rPr>
              <a:t>『</a:t>
            </a:r>
            <a:r>
              <a:rPr lang="ja-JP" altLang="en-US" dirty="0">
                <a:solidFill>
                  <a:schemeClr val="tx1"/>
                </a:solidFill>
              </a:rPr>
              <a:t>“ブランド”における</a:t>
            </a:r>
            <a:r>
              <a:rPr lang="en-US" altLang="ja-JP" dirty="0">
                <a:solidFill>
                  <a:schemeClr val="tx1"/>
                </a:solidFill>
              </a:rPr>
              <a:t>Pinterest</a:t>
            </a:r>
            <a:r>
              <a:rPr lang="ja-JP" altLang="en-US" dirty="0">
                <a:solidFill>
                  <a:schemeClr val="tx1"/>
                </a:solidFill>
              </a:rPr>
              <a:t>の宣伝効果</a:t>
            </a:r>
            <a:r>
              <a:rPr lang="en-US" altLang="ja-JP" dirty="0">
                <a:solidFill>
                  <a:schemeClr val="tx1"/>
                </a:solidFill>
              </a:rPr>
              <a:t>』(</a:t>
            </a:r>
            <a:r>
              <a:rPr lang="ja-JP" altLang="en-US" dirty="0">
                <a:solidFill>
                  <a:schemeClr val="tx1"/>
                </a:solidFill>
              </a:rPr>
              <a:t>兼松篤子</a:t>
            </a:r>
            <a:r>
              <a:rPr lang="en-US" altLang="ja-JP" dirty="0">
                <a:solidFill>
                  <a:schemeClr val="tx1"/>
                </a:solidFill>
              </a:rPr>
              <a:t>)</a:t>
            </a:r>
          </a:p>
          <a:p>
            <a:endParaRPr lang="ja-JP" altLang="en-US" dirty="0"/>
          </a:p>
        </p:txBody>
      </p:sp>
      <p:sp>
        <p:nvSpPr>
          <p:cNvPr id="5" name="テキスト ボックス 4"/>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a:solidFill>
                  <a:schemeClr val="bg1"/>
                </a:solidFill>
              </a:rPr>
              <a:t>3</a:t>
            </a:r>
            <a:endParaRPr kumimoji="1" lang="en-US" altLang="ja-JP" sz="4000" b="1" dirty="0" smtClean="0">
              <a:solidFill>
                <a:schemeClr val="bg1"/>
              </a:solidFill>
            </a:endParaRPr>
          </a:p>
        </p:txBody>
      </p:sp>
    </p:spTree>
    <p:extLst>
      <p:ext uri="{BB962C8B-B14F-4D97-AF65-F5344CB8AC3E}">
        <p14:creationId xmlns:p14="http://schemas.microsoft.com/office/powerpoint/2010/main" val="2906184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89857" y="146957"/>
            <a:ext cx="8572500" cy="1371600"/>
          </a:xfrm>
          <a:prstGeom prst="roundRect">
            <a:avLst>
              <a:gd name="adj" fmla="val 3572"/>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r>
              <a:rPr kumimoji="1" lang="en-US" altLang="ja-JP" sz="2400" b="1" dirty="0" smtClean="0">
                <a:solidFill>
                  <a:schemeClr val="tx1"/>
                </a:solidFill>
              </a:rPr>
              <a:t>.</a:t>
            </a:r>
            <a:r>
              <a:rPr kumimoji="1" lang="ja-JP" altLang="en-US" sz="2400" b="1" dirty="0" smtClean="0">
                <a:solidFill>
                  <a:schemeClr val="tx1"/>
                </a:solidFill>
              </a:rPr>
              <a:t>動画</a:t>
            </a:r>
            <a:r>
              <a:rPr kumimoji="1" lang="ja-JP" altLang="en-US" sz="2400" b="1" dirty="0">
                <a:solidFill>
                  <a:schemeClr val="tx1"/>
                </a:solidFill>
              </a:rPr>
              <a:t>共有サイトの「利用と満足</a:t>
            </a:r>
            <a:r>
              <a:rPr kumimoji="1" lang="ja-JP" altLang="en-US" sz="2400" b="1" dirty="0" smtClean="0">
                <a:solidFill>
                  <a:schemeClr val="tx1"/>
                </a:solidFill>
              </a:rPr>
              <a:t>」： </a:t>
            </a:r>
            <a:r>
              <a:rPr kumimoji="1" lang="en-US" altLang="ja-JP" sz="2400" b="1" dirty="0">
                <a:solidFill>
                  <a:schemeClr val="tx1"/>
                </a:solidFill>
              </a:rPr>
              <a:t>｢YouTube｣</a:t>
            </a:r>
            <a:r>
              <a:rPr kumimoji="1" lang="ja-JP" altLang="en-US" sz="2400" b="1" dirty="0">
                <a:solidFill>
                  <a:schemeClr val="tx1"/>
                </a:solidFill>
              </a:rPr>
              <a:t>がテレビ等の既存メディア利用に与える影響</a:t>
            </a:r>
            <a:r>
              <a:rPr kumimoji="1" lang="ja-JP" altLang="en-US" sz="2400" b="1" dirty="0" smtClean="0">
                <a:solidFill>
                  <a:schemeClr val="tx1"/>
                </a:solidFill>
              </a:rPr>
              <a:t>　</a:t>
            </a:r>
            <a:r>
              <a:rPr kumimoji="1" lang="en-US" altLang="ja-JP" sz="2400" b="1" dirty="0">
                <a:solidFill>
                  <a:schemeClr val="tx1"/>
                </a:solidFill>
              </a:rPr>
              <a:t>(</a:t>
            </a:r>
            <a:r>
              <a:rPr kumimoji="1" lang="ja-JP" altLang="en-US" sz="2400" b="1" dirty="0" smtClean="0">
                <a:solidFill>
                  <a:schemeClr val="tx1"/>
                </a:solidFill>
              </a:rPr>
              <a:t>小寺 敦之</a:t>
            </a:r>
            <a:r>
              <a:rPr kumimoji="1" lang="en-US" altLang="ja-JP" sz="2400" b="1" dirty="0">
                <a:solidFill>
                  <a:schemeClr val="tx1"/>
                </a:solidFill>
              </a:rPr>
              <a:t>)</a:t>
            </a:r>
            <a:endParaRPr kumimoji="1" lang="en-US" altLang="ja-JP" sz="2400" b="1" dirty="0" smtClean="0">
              <a:solidFill>
                <a:schemeClr val="tx1"/>
              </a:solidFill>
            </a:endParaRPr>
          </a:p>
          <a:p>
            <a:pPr algn="ctr"/>
            <a:r>
              <a:rPr kumimoji="1" lang="en-US" altLang="ja-JP" sz="1600" dirty="0">
                <a:solidFill>
                  <a:schemeClr val="tx1"/>
                </a:solidFill>
              </a:rPr>
              <a:t>『</a:t>
            </a:r>
            <a:r>
              <a:rPr kumimoji="1" lang="ja-JP" altLang="en-US" sz="1600" dirty="0">
                <a:solidFill>
                  <a:schemeClr val="tx1"/>
                </a:solidFill>
              </a:rPr>
              <a:t>社会情報学研究</a:t>
            </a:r>
            <a:r>
              <a:rPr kumimoji="1" lang="en-US" altLang="ja-JP" sz="1600" dirty="0">
                <a:solidFill>
                  <a:schemeClr val="tx1"/>
                </a:solidFill>
              </a:rPr>
              <a:t>』 vol.16, No.1, </a:t>
            </a:r>
            <a:r>
              <a:rPr kumimoji="1" lang="en-US" altLang="ja-JP" sz="1600" dirty="0" smtClean="0">
                <a:solidFill>
                  <a:schemeClr val="tx1"/>
                </a:solidFill>
              </a:rPr>
              <a:t>2012 pp.1-14</a:t>
            </a:r>
          </a:p>
          <a:p>
            <a:pPr algn="ctr"/>
            <a:r>
              <a:rPr kumimoji="1" lang="en-US" altLang="ja-JP" sz="1600" dirty="0">
                <a:solidFill>
                  <a:schemeClr val="tx1"/>
                </a:solidFill>
                <a:hlinkClick r:id="rId2"/>
              </a:rPr>
              <a:t>http://ci.nii.ac.jp/naid/120006029351</a:t>
            </a:r>
            <a:endParaRPr kumimoji="1" lang="en-US" altLang="ja-JP" sz="1600" dirty="0">
              <a:solidFill>
                <a:schemeClr val="tx1"/>
              </a:solidFill>
            </a:endParaRPr>
          </a:p>
        </p:txBody>
      </p:sp>
      <p:sp>
        <p:nvSpPr>
          <p:cNvPr id="5" name="角丸四角形 4"/>
          <p:cNvSpPr/>
          <p:nvPr/>
        </p:nvSpPr>
        <p:spPr>
          <a:xfrm>
            <a:off x="489857" y="1714500"/>
            <a:ext cx="8572500" cy="4980214"/>
          </a:xfrm>
          <a:prstGeom prst="roundRect">
            <a:avLst>
              <a:gd name="adj" fmla="val 1453"/>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smtClean="0">
              <a:solidFill>
                <a:schemeClr val="tx1"/>
              </a:solidFill>
            </a:endParaRPr>
          </a:p>
          <a:p>
            <a:r>
              <a:rPr kumimoji="1" lang="en-US" altLang="ja-JP" sz="2000" dirty="0" smtClean="0">
                <a:solidFill>
                  <a:schemeClr val="tx1"/>
                </a:solidFill>
              </a:rPr>
              <a:t>【</a:t>
            </a:r>
            <a:r>
              <a:rPr kumimoji="1" lang="ja-JP" altLang="en-US" dirty="0" smtClean="0">
                <a:solidFill>
                  <a:schemeClr val="tx1"/>
                </a:solidFill>
              </a:rPr>
              <a:t>背景</a:t>
            </a:r>
            <a:r>
              <a:rPr kumimoji="1" lang="en-US" altLang="ja-JP" dirty="0" smtClean="0">
                <a:solidFill>
                  <a:schemeClr val="tx1"/>
                </a:solidFill>
              </a:rPr>
              <a:t>】</a:t>
            </a:r>
          </a:p>
          <a:p>
            <a:r>
              <a:rPr kumimoji="1" lang="ja-JP" altLang="en-US" sz="1600" dirty="0" smtClean="0">
                <a:solidFill>
                  <a:schemeClr val="tx1"/>
                </a:solidFill>
              </a:rPr>
              <a:t>動画</a:t>
            </a:r>
            <a:r>
              <a:rPr kumimoji="1" lang="ja-JP" altLang="en-US" sz="1600" dirty="0">
                <a:solidFill>
                  <a:schemeClr val="tx1"/>
                </a:solidFill>
              </a:rPr>
              <a:t>配信サイトがあくまでも「送り手→受け手」という固定化された構造を持つのに対して，動画共有サイトには</a:t>
            </a:r>
            <a:r>
              <a:rPr kumimoji="1" lang="ja-JP" altLang="en-US" sz="1600" b="1" dirty="0">
                <a:solidFill>
                  <a:srgbClr val="FF0000"/>
                </a:solidFill>
              </a:rPr>
              <a:t>条件を満たせば誰もが作り手・送り手になれる</a:t>
            </a:r>
            <a:r>
              <a:rPr kumimoji="1" lang="ja-JP" altLang="en-US" sz="1600" dirty="0">
                <a:solidFill>
                  <a:schemeClr val="tx1"/>
                </a:solidFill>
              </a:rPr>
              <a:t>側面がある</a:t>
            </a:r>
            <a:r>
              <a:rPr kumimoji="1" lang="ja-JP" altLang="en-US" sz="1600" dirty="0" smtClean="0">
                <a:solidFill>
                  <a:schemeClr val="tx1"/>
                </a:solidFill>
              </a:rPr>
              <a:t>．莫大</a:t>
            </a:r>
            <a:r>
              <a:rPr kumimoji="1" lang="ja-JP" altLang="en-US" sz="1600" dirty="0">
                <a:solidFill>
                  <a:schemeClr val="tx1"/>
                </a:solidFill>
              </a:rPr>
              <a:t>なコンテンツの中から見たいものを能動的に選択できる点，あるいは一個人が作り手・送り手になれるという点で新しい</a:t>
            </a:r>
            <a:r>
              <a:rPr kumimoji="1" lang="ja-JP" altLang="en-US" sz="1600" dirty="0" smtClean="0">
                <a:solidFill>
                  <a:schemeClr val="tx1"/>
                </a:solidFill>
              </a:rPr>
              <a:t>メディアといえる</a:t>
            </a:r>
            <a:r>
              <a:rPr kumimoji="1" lang="en-US" altLang="ja-JP" sz="1600" dirty="0" smtClean="0">
                <a:solidFill>
                  <a:schemeClr val="tx1"/>
                </a:solidFill>
              </a:rPr>
              <a:t>YouTube</a:t>
            </a:r>
            <a:r>
              <a:rPr kumimoji="1" lang="ja-JP" altLang="en-US" sz="1600" dirty="0" smtClean="0">
                <a:solidFill>
                  <a:schemeClr val="tx1"/>
                </a:solidFill>
              </a:rPr>
              <a:t>だが</a:t>
            </a:r>
            <a:r>
              <a:rPr kumimoji="1" lang="ja-JP" altLang="en-US" sz="1600" dirty="0">
                <a:solidFill>
                  <a:schemeClr val="tx1"/>
                </a:solidFill>
              </a:rPr>
              <a:t>，</a:t>
            </a:r>
            <a:r>
              <a:rPr kumimoji="1" lang="ja-JP" altLang="en-US" sz="1600" b="1" dirty="0">
                <a:solidFill>
                  <a:srgbClr val="FF0000"/>
                </a:solidFill>
              </a:rPr>
              <a:t>ひとつの情報を数万人が視聴できる</a:t>
            </a:r>
            <a:r>
              <a:rPr kumimoji="1" lang="ja-JP" altLang="en-US" sz="1600" dirty="0">
                <a:solidFill>
                  <a:schemeClr val="tx1"/>
                </a:solidFill>
              </a:rPr>
              <a:t>という点ではマス・メディア的でもある</a:t>
            </a:r>
            <a:r>
              <a:rPr kumimoji="1" lang="ja-JP" altLang="en-US" sz="1600" dirty="0" smtClean="0">
                <a:solidFill>
                  <a:schemeClr val="tx1"/>
                </a:solidFill>
              </a:rPr>
              <a:t>．</a:t>
            </a:r>
            <a:endParaRPr kumimoji="1" lang="en-US" altLang="ja-JP" sz="1600" dirty="0" smtClean="0">
              <a:solidFill>
                <a:schemeClr val="tx1"/>
              </a:solidFill>
            </a:endParaRPr>
          </a:p>
          <a:p>
            <a:endParaRPr kumimoji="1" lang="en-US" altLang="ja-JP" dirty="0">
              <a:solidFill>
                <a:schemeClr val="tx1"/>
              </a:solidFill>
            </a:endParaRPr>
          </a:p>
          <a:p>
            <a:r>
              <a:rPr kumimoji="1" lang="en-US" altLang="ja-JP" dirty="0" smtClean="0">
                <a:solidFill>
                  <a:schemeClr val="tx1"/>
                </a:solidFill>
              </a:rPr>
              <a:t>【</a:t>
            </a:r>
            <a:r>
              <a:rPr kumimoji="1" lang="ja-JP" altLang="en-US" dirty="0" smtClean="0">
                <a:solidFill>
                  <a:schemeClr val="tx1"/>
                </a:solidFill>
              </a:rPr>
              <a:t>方法</a:t>
            </a:r>
            <a:r>
              <a:rPr kumimoji="1" lang="en-US" altLang="ja-JP" dirty="0" smtClean="0">
                <a:solidFill>
                  <a:schemeClr val="tx1"/>
                </a:solidFill>
              </a:rPr>
              <a:t>】</a:t>
            </a:r>
          </a:p>
          <a:p>
            <a:r>
              <a:rPr kumimoji="1" lang="ja-JP" altLang="en-US" sz="1600" dirty="0" smtClean="0">
                <a:solidFill>
                  <a:schemeClr val="tx1"/>
                </a:solidFill>
              </a:rPr>
              <a:t>都市部</a:t>
            </a:r>
            <a:r>
              <a:rPr kumimoji="1" lang="ja-JP" altLang="en-US" sz="1600" dirty="0">
                <a:solidFill>
                  <a:schemeClr val="tx1"/>
                </a:solidFill>
              </a:rPr>
              <a:t>の大学生を対象とする質問紙</a:t>
            </a:r>
            <a:r>
              <a:rPr kumimoji="1" lang="ja-JP" altLang="en-US" sz="1600" dirty="0" smtClean="0">
                <a:solidFill>
                  <a:schemeClr val="tx1"/>
                </a:solidFill>
              </a:rPr>
              <a:t>調査によって調査した</a:t>
            </a:r>
            <a:r>
              <a:rPr kumimoji="1" lang="en-US" altLang="ja-JP" sz="1600" dirty="0" smtClean="0">
                <a:solidFill>
                  <a:schemeClr val="tx1"/>
                </a:solidFill>
              </a:rPr>
              <a:t>.</a:t>
            </a:r>
            <a:r>
              <a:rPr kumimoji="1" lang="ja-JP" altLang="en-US" sz="1600" dirty="0" smtClean="0">
                <a:solidFill>
                  <a:schemeClr val="tx1"/>
                </a:solidFill>
              </a:rPr>
              <a:t>「</a:t>
            </a:r>
            <a:r>
              <a:rPr kumimoji="1" lang="en-US" altLang="ja-JP" sz="1600" dirty="0">
                <a:solidFill>
                  <a:schemeClr val="tx1"/>
                </a:solidFill>
              </a:rPr>
              <a:t>YouTube</a:t>
            </a:r>
            <a:r>
              <a:rPr kumimoji="1" lang="ja-JP" altLang="en-US" sz="1600" dirty="0">
                <a:solidFill>
                  <a:schemeClr val="tx1"/>
                </a:solidFill>
              </a:rPr>
              <a:t>」の</a:t>
            </a:r>
            <a:r>
              <a:rPr kumimoji="1" lang="ja-JP" altLang="en-US" sz="1600" dirty="0" smtClean="0">
                <a:solidFill>
                  <a:schemeClr val="tx1"/>
                </a:solidFill>
              </a:rPr>
              <a:t>効用感・</a:t>
            </a:r>
            <a:r>
              <a:rPr kumimoji="1" lang="en-US" altLang="ja-JP" sz="1600" dirty="0" smtClean="0">
                <a:solidFill>
                  <a:schemeClr val="tx1"/>
                </a:solidFill>
              </a:rPr>
              <a:t>YouTube</a:t>
            </a:r>
            <a:r>
              <a:rPr kumimoji="1" lang="ja-JP" altLang="en-US" sz="1600" dirty="0" smtClean="0">
                <a:solidFill>
                  <a:schemeClr val="tx1"/>
                </a:solidFill>
              </a:rPr>
              <a:t>の利用コンテンツ・</a:t>
            </a:r>
            <a:r>
              <a:rPr kumimoji="1" lang="en-US" altLang="ja-JP" sz="1600" dirty="0" smtClean="0">
                <a:solidFill>
                  <a:schemeClr val="tx1"/>
                </a:solidFill>
              </a:rPr>
              <a:t>YouTube</a:t>
            </a:r>
            <a:r>
              <a:rPr kumimoji="1" lang="ja-JP" altLang="en-US" sz="1600" dirty="0" smtClean="0">
                <a:solidFill>
                  <a:schemeClr val="tx1"/>
                </a:solidFill>
              </a:rPr>
              <a:t>利用スタイル・既存メディアの利用・テレビ親近感尺度について質問を行い</a:t>
            </a:r>
            <a:r>
              <a:rPr kumimoji="1" lang="en-US" altLang="ja-JP" sz="1600" dirty="0" smtClean="0">
                <a:solidFill>
                  <a:schemeClr val="tx1"/>
                </a:solidFill>
              </a:rPr>
              <a:t>,</a:t>
            </a:r>
            <a:r>
              <a:rPr kumimoji="1" lang="ja-JP" altLang="en-US" sz="1600" dirty="0" smtClean="0">
                <a:solidFill>
                  <a:schemeClr val="tx1"/>
                </a:solidFill>
              </a:rPr>
              <a:t>各指標をそれぞれ数値化して評価した</a:t>
            </a:r>
            <a:r>
              <a:rPr kumimoji="1" lang="en-US" altLang="ja-JP" sz="1600" dirty="0" smtClean="0">
                <a:solidFill>
                  <a:schemeClr val="tx1"/>
                </a:solidFill>
              </a:rPr>
              <a:t>.</a:t>
            </a:r>
          </a:p>
          <a:p>
            <a:endParaRPr kumimoji="1" lang="en-US" altLang="ja-JP" dirty="0" smtClean="0">
              <a:solidFill>
                <a:schemeClr val="tx1"/>
              </a:solidFill>
            </a:endParaRPr>
          </a:p>
          <a:p>
            <a:r>
              <a:rPr kumimoji="1" lang="en-US" altLang="ja-JP" dirty="0" smtClean="0">
                <a:solidFill>
                  <a:schemeClr val="tx1"/>
                </a:solidFill>
              </a:rPr>
              <a:t>【</a:t>
            </a:r>
            <a:r>
              <a:rPr kumimoji="1" lang="ja-JP" altLang="en-US" dirty="0" smtClean="0">
                <a:solidFill>
                  <a:schemeClr val="tx1"/>
                </a:solidFill>
              </a:rPr>
              <a:t>結果</a:t>
            </a:r>
            <a:r>
              <a:rPr kumimoji="1" lang="en-US" altLang="ja-JP" dirty="0" smtClean="0">
                <a:solidFill>
                  <a:schemeClr val="tx1"/>
                </a:solidFill>
              </a:rPr>
              <a:t>】</a:t>
            </a:r>
          </a:p>
          <a:p>
            <a:r>
              <a:rPr kumimoji="1" lang="ja-JP" altLang="en-US" sz="1600" dirty="0">
                <a:solidFill>
                  <a:schemeClr val="tx1"/>
                </a:solidFill>
              </a:rPr>
              <a:t>本調査では，「利便性」「情報性」「再現性」「社交性」という効用が導出され，とりわけ「利便性」 「再現性」は「娯楽番組系」のコンテンツ利用と高い相関を持っていることが示された．「</a:t>
            </a:r>
            <a:r>
              <a:rPr kumimoji="1" lang="en-US" altLang="ja-JP" sz="1600" dirty="0">
                <a:solidFill>
                  <a:schemeClr val="tx1"/>
                </a:solidFill>
              </a:rPr>
              <a:t>YouTube</a:t>
            </a:r>
            <a:r>
              <a:rPr kumimoji="1" lang="ja-JP" altLang="en-US" sz="1600" dirty="0">
                <a:solidFill>
                  <a:schemeClr val="tx1"/>
                </a:solidFill>
              </a:rPr>
              <a:t>」 には，「再現性」というユニークな効用が見られるものの，</a:t>
            </a:r>
            <a:r>
              <a:rPr kumimoji="1" lang="ja-JP" altLang="en-US" sz="1600" b="1" dirty="0">
                <a:solidFill>
                  <a:srgbClr val="FF0000"/>
                </a:solidFill>
              </a:rPr>
              <a:t>これまでのマス・メディアと同じく情報や</a:t>
            </a:r>
            <a:r>
              <a:rPr kumimoji="1" lang="ja-JP" altLang="en-US" sz="1600" b="1" dirty="0" smtClean="0">
                <a:solidFill>
                  <a:srgbClr val="FF0000"/>
                </a:solidFill>
              </a:rPr>
              <a:t>人間</a:t>
            </a:r>
            <a:r>
              <a:rPr kumimoji="1" lang="ja-JP" altLang="en-US" sz="1600" b="1" dirty="0">
                <a:solidFill>
                  <a:srgbClr val="FF0000"/>
                </a:solidFill>
              </a:rPr>
              <a:t>関係に関わる効用がある．</a:t>
            </a:r>
            <a:r>
              <a:rPr kumimoji="1" lang="ja-JP" altLang="en-US" sz="1600" dirty="0">
                <a:solidFill>
                  <a:schemeClr val="tx1"/>
                </a:solidFill>
              </a:rPr>
              <a:t>さらに，それを手軽なものとする「利便性」が，インターネットの強み</a:t>
            </a:r>
            <a:r>
              <a:rPr kumimoji="1" lang="ja-JP" altLang="en-US" sz="1600" dirty="0" smtClean="0">
                <a:solidFill>
                  <a:schemeClr val="tx1"/>
                </a:solidFill>
              </a:rPr>
              <a:t>として</a:t>
            </a:r>
            <a:r>
              <a:rPr kumimoji="1" lang="ja-JP" altLang="en-US" sz="1600" dirty="0">
                <a:solidFill>
                  <a:schemeClr val="tx1"/>
                </a:solidFill>
              </a:rPr>
              <a:t>認識されていると考えられる． </a:t>
            </a:r>
            <a:endParaRPr kumimoji="1" lang="en-US" altLang="ja-JP" sz="1600" dirty="0">
              <a:solidFill>
                <a:schemeClr val="tx1"/>
              </a:solidFill>
            </a:endParaRPr>
          </a:p>
          <a:p>
            <a:endParaRPr kumimoji="1" lang="ja-JP" altLang="en-US" dirty="0">
              <a:solidFill>
                <a:schemeClr val="tx1"/>
              </a:solidFill>
            </a:endParaRPr>
          </a:p>
        </p:txBody>
      </p:sp>
      <p:sp>
        <p:nvSpPr>
          <p:cNvPr id="2" name="星 32 1"/>
          <p:cNvSpPr/>
          <p:nvPr/>
        </p:nvSpPr>
        <p:spPr>
          <a:xfrm rot="700369">
            <a:off x="2609850" y="1714500"/>
            <a:ext cx="6210300" cy="3524250"/>
          </a:xfrm>
          <a:prstGeom prst="star32">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YouTube</a:t>
            </a:r>
            <a:r>
              <a:rPr kumimoji="1" lang="ja-JP" altLang="en-US" sz="2400" dirty="0" smtClean="0">
                <a:solidFill>
                  <a:schemeClr val="tx1"/>
                </a:solidFill>
              </a:rPr>
              <a:t>は一瞬にして多くの情報を動画という形式で世界中に配信できる新しいタイプのメディアである！</a:t>
            </a:r>
            <a:endParaRPr kumimoji="1" lang="ja-JP" altLang="en-US" sz="2400" dirty="0">
              <a:solidFill>
                <a:schemeClr val="tx1"/>
              </a:solidFill>
            </a:endParaRPr>
          </a:p>
        </p:txBody>
      </p:sp>
      <p:sp>
        <p:nvSpPr>
          <p:cNvPr id="7" name="テキスト ボックス 6"/>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a:solidFill>
                  <a:schemeClr val="bg1"/>
                </a:solidFill>
              </a:rPr>
              <a:t>4</a:t>
            </a:r>
            <a:endParaRPr kumimoji="1" lang="en-US" altLang="ja-JP" sz="4000" b="1" dirty="0" smtClean="0">
              <a:solidFill>
                <a:schemeClr val="bg1"/>
              </a:solidFill>
            </a:endParaRPr>
          </a:p>
        </p:txBody>
      </p:sp>
    </p:spTree>
    <p:extLst>
      <p:ext uri="{BB962C8B-B14F-4D97-AF65-F5344CB8AC3E}">
        <p14:creationId xmlns:p14="http://schemas.microsoft.com/office/powerpoint/2010/main" val="117129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89857" y="146957"/>
            <a:ext cx="8572500" cy="1371600"/>
          </a:xfrm>
          <a:prstGeom prst="roundRect">
            <a:avLst>
              <a:gd name="adj" fmla="val 3572"/>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900" b="1" dirty="0" smtClean="0">
                <a:solidFill>
                  <a:schemeClr val="tx1"/>
                </a:solidFill>
              </a:rPr>
              <a:t>2.YouTube</a:t>
            </a:r>
            <a:r>
              <a:rPr kumimoji="1" lang="ja-JP" altLang="en-US" sz="1900" b="1" dirty="0" smtClean="0">
                <a:solidFill>
                  <a:schemeClr val="tx1"/>
                </a:solidFill>
              </a:rPr>
              <a:t>が</a:t>
            </a:r>
            <a:r>
              <a:rPr kumimoji="1" lang="en-US" altLang="ja-JP" sz="1900" b="1" dirty="0" smtClean="0">
                <a:solidFill>
                  <a:schemeClr val="tx1"/>
                </a:solidFill>
              </a:rPr>
              <a:t>CD</a:t>
            </a:r>
            <a:r>
              <a:rPr kumimoji="1" lang="ja-JP" altLang="en-US" sz="1900" b="1" dirty="0" smtClean="0">
                <a:solidFill>
                  <a:schemeClr val="tx1"/>
                </a:solidFill>
              </a:rPr>
              <a:t>の売上枚数に与える影響</a:t>
            </a:r>
            <a:r>
              <a:rPr kumimoji="1" lang="en-US" altLang="ja-JP" sz="1900" b="1" dirty="0" smtClean="0">
                <a:solidFill>
                  <a:schemeClr val="tx1"/>
                </a:solidFill>
              </a:rPr>
              <a:t>―</a:t>
            </a:r>
            <a:r>
              <a:rPr kumimoji="1" lang="ja-JP" altLang="en-US" sz="1900" b="1" dirty="0" smtClean="0">
                <a:solidFill>
                  <a:schemeClr val="tx1"/>
                </a:solidFill>
              </a:rPr>
              <a:t>違法ダウンロードは規制すべきか</a:t>
            </a:r>
            <a:r>
              <a:rPr kumimoji="1" lang="en-US" altLang="ja-JP" sz="1900" b="1" dirty="0" smtClean="0">
                <a:solidFill>
                  <a:schemeClr val="tx1"/>
                </a:solidFill>
              </a:rPr>
              <a:t>―</a:t>
            </a:r>
            <a:r>
              <a:rPr kumimoji="1" lang="ja-JP" altLang="en-US" sz="1900" b="1" dirty="0" smtClean="0">
                <a:solidFill>
                  <a:schemeClr val="tx1"/>
                </a:solidFill>
              </a:rPr>
              <a:t>　</a:t>
            </a:r>
            <a:r>
              <a:rPr kumimoji="1" lang="en-US" altLang="ja-JP" sz="1900" b="1" dirty="0" smtClean="0">
                <a:solidFill>
                  <a:schemeClr val="tx1"/>
                </a:solidFill>
              </a:rPr>
              <a:t>(</a:t>
            </a:r>
            <a:r>
              <a:rPr kumimoji="1" lang="ja-JP" altLang="en-US" sz="1900" b="1" dirty="0" smtClean="0">
                <a:solidFill>
                  <a:schemeClr val="tx1"/>
                </a:solidFill>
              </a:rPr>
              <a:t>小泉堅太郎　荒木俊　清水圭吾　中村瑛生</a:t>
            </a:r>
            <a:endParaRPr kumimoji="1" lang="en-US" altLang="ja-JP" sz="1900" b="1" dirty="0" smtClean="0">
              <a:solidFill>
                <a:schemeClr val="tx1"/>
              </a:solidFill>
            </a:endParaRPr>
          </a:p>
          <a:p>
            <a:pPr algn="ctr"/>
            <a:r>
              <a:rPr kumimoji="1" lang="ja-JP" altLang="en-US" sz="1900" b="1" dirty="0" smtClean="0">
                <a:solidFill>
                  <a:schemeClr val="tx1"/>
                </a:solidFill>
              </a:rPr>
              <a:t>松尾廣太　花山千夏　森田七瀬　吉田真麻</a:t>
            </a:r>
            <a:r>
              <a:rPr kumimoji="1" lang="en-US" altLang="ja-JP" sz="1900" b="1" dirty="0" smtClean="0">
                <a:solidFill>
                  <a:schemeClr val="tx1"/>
                </a:solidFill>
              </a:rPr>
              <a:t>)</a:t>
            </a:r>
          </a:p>
          <a:p>
            <a:pPr algn="ctr"/>
            <a:r>
              <a:rPr kumimoji="1" lang="ja-JP" altLang="en-US" sz="1600" dirty="0" smtClean="0">
                <a:solidFill>
                  <a:schemeClr val="tx1"/>
                </a:solidFill>
              </a:rPr>
              <a:t>関西学院大学 経済学部・経済学研究科</a:t>
            </a:r>
            <a:endParaRPr kumimoji="1" lang="en-US" altLang="ja-JP" sz="1600" dirty="0" smtClean="0">
              <a:solidFill>
                <a:schemeClr val="tx1"/>
              </a:solidFill>
            </a:endParaRPr>
          </a:p>
          <a:p>
            <a:pPr algn="ctr"/>
            <a:r>
              <a:rPr kumimoji="1" lang="en-US" altLang="ja-JP" sz="1600" dirty="0">
                <a:solidFill>
                  <a:schemeClr val="tx1"/>
                </a:solidFill>
                <a:hlinkClick r:id="rId2"/>
              </a:rPr>
              <a:t>https://www.kwansei.ac.jp/s_economics/attached/0000039623.pdf</a:t>
            </a:r>
            <a:endParaRPr kumimoji="1" lang="en-US" altLang="ja-JP" sz="1600" dirty="0">
              <a:solidFill>
                <a:schemeClr val="tx1"/>
              </a:solidFill>
            </a:endParaRPr>
          </a:p>
        </p:txBody>
      </p:sp>
      <p:sp>
        <p:nvSpPr>
          <p:cNvPr id="5" name="角丸四角形 4"/>
          <p:cNvSpPr/>
          <p:nvPr/>
        </p:nvSpPr>
        <p:spPr>
          <a:xfrm>
            <a:off x="489857" y="1714500"/>
            <a:ext cx="8572500" cy="4980214"/>
          </a:xfrm>
          <a:prstGeom prst="roundRect">
            <a:avLst>
              <a:gd name="adj" fmla="val 1453"/>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smtClean="0">
              <a:solidFill>
                <a:schemeClr val="tx1"/>
              </a:solidFill>
            </a:endParaRPr>
          </a:p>
          <a:p>
            <a:r>
              <a:rPr kumimoji="1" lang="en-US" altLang="ja-JP" sz="2000" dirty="0" smtClean="0">
                <a:solidFill>
                  <a:schemeClr val="tx1"/>
                </a:solidFill>
              </a:rPr>
              <a:t>【</a:t>
            </a:r>
            <a:r>
              <a:rPr kumimoji="1" lang="ja-JP" altLang="en-US" dirty="0" smtClean="0">
                <a:solidFill>
                  <a:schemeClr val="tx1"/>
                </a:solidFill>
              </a:rPr>
              <a:t>背景</a:t>
            </a:r>
            <a:r>
              <a:rPr kumimoji="1" lang="en-US" altLang="ja-JP" dirty="0" smtClean="0">
                <a:solidFill>
                  <a:schemeClr val="tx1"/>
                </a:solidFill>
              </a:rPr>
              <a:t>】</a:t>
            </a:r>
          </a:p>
          <a:p>
            <a:r>
              <a:rPr kumimoji="1" lang="ja-JP" altLang="en-US" sz="1600" dirty="0" smtClean="0">
                <a:solidFill>
                  <a:schemeClr val="tx1"/>
                </a:solidFill>
              </a:rPr>
              <a:t>近年、ネット社会の普及により音楽</a:t>
            </a:r>
            <a:r>
              <a:rPr kumimoji="1" lang="en-US" altLang="ja-JP" sz="1600" dirty="0" smtClean="0">
                <a:solidFill>
                  <a:schemeClr val="tx1"/>
                </a:solidFill>
              </a:rPr>
              <a:t>CD</a:t>
            </a:r>
            <a:r>
              <a:rPr kumimoji="1" lang="ja-JP" altLang="en-US" sz="1600" dirty="0" smtClean="0">
                <a:solidFill>
                  <a:schemeClr val="tx1"/>
                </a:solidFill>
              </a:rPr>
              <a:t>を買わずして</a:t>
            </a:r>
            <a:r>
              <a:rPr kumimoji="1" lang="en-US" altLang="ja-JP" sz="1600" dirty="0" smtClean="0">
                <a:solidFill>
                  <a:schemeClr val="tx1"/>
                </a:solidFill>
              </a:rPr>
              <a:t>YouTube</a:t>
            </a:r>
            <a:r>
              <a:rPr kumimoji="1" lang="ja-JP" altLang="en-US" sz="1600" dirty="0" smtClean="0">
                <a:solidFill>
                  <a:schemeClr val="tx1"/>
                </a:solidFill>
              </a:rPr>
              <a:t>などの無料視聴サイトなどを利用することでその楽曲を視聴することができるようになった。しかし、商品としての楽曲が無料で世に出回っていることになり、さらにはあらゆる方法で音楽データがダウンロードされていることが問題になっている。</a:t>
            </a:r>
            <a:endParaRPr kumimoji="1" lang="en-US" altLang="ja-JP" sz="1600" dirty="0" smtClean="0">
              <a:solidFill>
                <a:schemeClr val="tx1"/>
              </a:solidFill>
            </a:endParaRPr>
          </a:p>
          <a:p>
            <a:endParaRPr kumimoji="1" lang="en-US" altLang="ja-JP" dirty="0">
              <a:solidFill>
                <a:schemeClr val="tx1"/>
              </a:solidFill>
            </a:endParaRPr>
          </a:p>
          <a:p>
            <a:r>
              <a:rPr kumimoji="1" lang="en-US" altLang="ja-JP" dirty="0" smtClean="0">
                <a:solidFill>
                  <a:schemeClr val="tx1"/>
                </a:solidFill>
              </a:rPr>
              <a:t>【</a:t>
            </a:r>
            <a:r>
              <a:rPr kumimoji="1" lang="ja-JP" altLang="en-US" dirty="0" smtClean="0">
                <a:solidFill>
                  <a:schemeClr val="tx1"/>
                </a:solidFill>
              </a:rPr>
              <a:t>方法</a:t>
            </a:r>
            <a:r>
              <a:rPr kumimoji="1" lang="en-US" altLang="ja-JP" dirty="0" smtClean="0">
                <a:solidFill>
                  <a:schemeClr val="tx1"/>
                </a:solidFill>
              </a:rPr>
              <a:t>】</a:t>
            </a:r>
          </a:p>
          <a:p>
            <a:r>
              <a:rPr kumimoji="1" lang="ja-JP" altLang="en-US" sz="1600" dirty="0" smtClean="0">
                <a:solidFill>
                  <a:schemeClr val="tx1"/>
                </a:solidFill>
              </a:rPr>
              <a:t>違法ダウンロードによる音楽業界への影響を分析すると調査方法として、われわれがインターネットを通して調べた日本のデータをある公式に当てはめ推計を行った。本来は、週ごとの</a:t>
            </a:r>
            <a:r>
              <a:rPr kumimoji="1" lang="en-US" altLang="ja-JP" sz="1600" dirty="0" smtClean="0">
                <a:solidFill>
                  <a:schemeClr val="tx1"/>
                </a:solidFill>
              </a:rPr>
              <a:t>CD</a:t>
            </a:r>
            <a:r>
              <a:rPr kumimoji="1" lang="ja-JP" altLang="en-US" sz="1600" dirty="0" smtClean="0">
                <a:solidFill>
                  <a:schemeClr val="tx1"/>
                </a:solidFill>
              </a:rPr>
              <a:t>売り上げ数やファイルダウンロード数などのフローデータをもとに回帰分析を行うことが適切なのだが、データが公表されていないものが多く、ファイルダウンロード数のフローのデータを得ることができなかったため、現在までの累積の</a:t>
            </a:r>
            <a:r>
              <a:rPr kumimoji="1" lang="en-US" altLang="ja-JP" sz="1600" dirty="0" smtClean="0">
                <a:solidFill>
                  <a:schemeClr val="tx1"/>
                </a:solidFill>
              </a:rPr>
              <a:t>CD</a:t>
            </a:r>
            <a:r>
              <a:rPr kumimoji="1" lang="ja-JP" altLang="en-US" sz="1600" dirty="0" smtClean="0">
                <a:solidFill>
                  <a:schemeClr val="tx1"/>
                </a:solidFill>
              </a:rPr>
              <a:t>売り上げ数とファイルダウンロード数というストックデータを用いて行うことにした。</a:t>
            </a:r>
            <a:endParaRPr kumimoji="1" lang="en-US" altLang="ja-JP" sz="1600" dirty="0" smtClean="0">
              <a:solidFill>
                <a:schemeClr val="tx1"/>
              </a:solidFill>
            </a:endParaRPr>
          </a:p>
          <a:p>
            <a:endParaRPr kumimoji="1" lang="en-US" altLang="ja-JP" sz="1400" dirty="0" smtClean="0">
              <a:solidFill>
                <a:schemeClr val="tx1"/>
              </a:solidFill>
            </a:endParaRPr>
          </a:p>
          <a:p>
            <a:r>
              <a:rPr kumimoji="1" lang="en-US" altLang="ja-JP" dirty="0" smtClean="0">
                <a:solidFill>
                  <a:schemeClr val="tx1"/>
                </a:solidFill>
              </a:rPr>
              <a:t>【</a:t>
            </a:r>
            <a:r>
              <a:rPr kumimoji="1" lang="ja-JP" altLang="en-US" dirty="0" smtClean="0">
                <a:solidFill>
                  <a:schemeClr val="tx1"/>
                </a:solidFill>
              </a:rPr>
              <a:t>結果</a:t>
            </a:r>
            <a:r>
              <a:rPr kumimoji="1" lang="en-US" altLang="ja-JP" dirty="0" smtClean="0">
                <a:solidFill>
                  <a:schemeClr val="tx1"/>
                </a:solidFill>
              </a:rPr>
              <a:t>】</a:t>
            </a:r>
          </a:p>
          <a:p>
            <a:r>
              <a:rPr kumimoji="1" lang="ja-JP" altLang="en-US" sz="1600" dirty="0" smtClean="0">
                <a:solidFill>
                  <a:schemeClr val="tx1"/>
                </a:solidFill>
              </a:rPr>
              <a:t>我が国においてもアメリカと同様に、インターネット上でのダウンロード回数が</a:t>
            </a:r>
            <a:r>
              <a:rPr kumimoji="1" lang="en-US" altLang="ja-JP" sz="1600" dirty="0" smtClean="0">
                <a:solidFill>
                  <a:schemeClr val="tx1"/>
                </a:solidFill>
              </a:rPr>
              <a:t>CD</a:t>
            </a:r>
            <a:r>
              <a:rPr kumimoji="1" lang="ja-JP" altLang="en-US" sz="1600" dirty="0" smtClean="0">
                <a:solidFill>
                  <a:schemeClr val="tx1"/>
                </a:solidFill>
              </a:rPr>
              <a:t>の売り上げにマイナスの効果を持っておらず、</a:t>
            </a:r>
            <a:r>
              <a:rPr kumimoji="1" lang="ja-JP" altLang="en-US" sz="1600" b="1" dirty="0" smtClean="0">
                <a:solidFill>
                  <a:srgbClr val="FF0000"/>
                </a:solidFill>
              </a:rPr>
              <a:t>むしろプラスの影響をもたらしている</a:t>
            </a:r>
            <a:r>
              <a:rPr kumimoji="1" lang="ja-JP" altLang="en-US" sz="1600" dirty="0" smtClean="0">
                <a:solidFill>
                  <a:schemeClr val="tx1"/>
                </a:solidFill>
              </a:rPr>
              <a:t>ことが分かった。</a:t>
            </a:r>
            <a:endParaRPr kumimoji="1" lang="en-US" altLang="ja-JP" sz="1600" dirty="0" smtClean="0">
              <a:solidFill>
                <a:schemeClr val="tx1"/>
              </a:solidFill>
            </a:endParaRPr>
          </a:p>
          <a:p>
            <a:endParaRPr kumimoji="1" lang="en-US" altLang="ja-JP" sz="1600" dirty="0" smtClean="0">
              <a:solidFill>
                <a:schemeClr val="tx1"/>
              </a:solidFill>
            </a:endParaRPr>
          </a:p>
        </p:txBody>
      </p:sp>
      <p:sp>
        <p:nvSpPr>
          <p:cNvPr id="6" name="星 32 5"/>
          <p:cNvSpPr/>
          <p:nvPr/>
        </p:nvSpPr>
        <p:spPr>
          <a:xfrm rot="700369">
            <a:off x="2609850" y="1714500"/>
            <a:ext cx="6210300" cy="3524250"/>
          </a:xfrm>
          <a:prstGeom prst="star32">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社会が</a:t>
            </a:r>
            <a:r>
              <a:rPr kumimoji="1" lang="en-US" altLang="ja-JP" sz="2400" dirty="0" smtClean="0">
                <a:solidFill>
                  <a:schemeClr val="tx1"/>
                </a:solidFill>
              </a:rPr>
              <a:t>YouTube</a:t>
            </a:r>
            <a:r>
              <a:rPr kumimoji="1" lang="ja-JP" altLang="en-US" sz="2400" dirty="0" smtClean="0">
                <a:solidFill>
                  <a:schemeClr val="tx1"/>
                </a:solidFill>
              </a:rPr>
              <a:t>コンテンツの影響を受けて動いている例の紹介。</a:t>
            </a:r>
            <a:endParaRPr kumimoji="1" lang="en-US" altLang="ja-JP" sz="2400" dirty="0" smtClean="0">
              <a:solidFill>
                <a:schemeClr val="tx1"/>
              </a:solidFill>
            </a:endParaRPr>
          </a:p>
          <a:p>
            <a:pPr algn="ctr"/>
            <a:r>
              <a:rPr kumimoji="1" lang="ja-JP" altLang="en-US" sz="2400" dirty="0" smtClean="0">
                <a:solidFill>
                  <a:schemeClr val="tx1"/>
                </a:solidFill>
              </a:rPr>
              <a:t>しかもプラスの影響！</a:t>
            </a:r>
            <a:endParaRPr kumimoji="1" lang="en-US" altLang="ja-JP" sz="2400" dirty="0">
              <a:solidFill>
                <a:schemeClr val="tx1"/>
              </a:solidFill>
            </a:endParaRPr>
          </a:p>
        </p:txBody>
      </p:sp>
      <p:sp>
        <p:nvSpPr>
          <p:cNvPr id="8" name="テキスト ボックス 7"/>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a:solidFill>
                  <a:schemeClr val="bg1"/>
                </a:solidFill>
              </a:rPr>
              <a:t>5</a:t>
            </a:r>
            <a:endParaRPr kumimoji="1" lang="en-US" altLang="ja-JP" sz="4000" b="1" dirty="0" smtClean="0">
              <a:solidFill>
                <a:schemeClr val="bg1"/>
              </a:solidFill>
            </a:endParaRPr>
          </a:p>
        </p:txBody>
      </p:sp>
    </p:spTree>
    <p:extLst>
      <p:ext uri="{BB962C8B-B14F-4D97-AF65-F5344CB8AC3E}">
        <p14:creationId xmlns:p14="http://schemas.microsoft.com/office/powerpoint/2010/main" val="230180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89857" y="146957"/>
            <a:ext cx="8572500" cy="1371600"/>
          </a:xfrm>
          <a:prstGeom prst="roundRect">
            <a:avLst>
              <a:gd name="adj" fmla="val 3572"/>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3</a:t>
            </a:r>
            <a:r>
              <a:rPr kumimoji="1" lang="en-US" altLang="ja-JP" sz="2400" b="1" dirty="0" smtClean="0">
                <a:solidFill>
                  <a:schemeClr val="tx1"/>
                </a:solidFill>
              </a:rPr>
              <a:t>.</a:t>
            </a:r>
            <a:r>
              <a:rPr kumimoji="1" lang="ja-JP" altLang="en-US" sz="2400" b="1" dirty="0" smtClean="0">
                <a:solidFill>
                  <a:schemeClr val="tx1"/>
                </a:solidFill>
              </a:rPr>
              <a:t> </a:t>
            </a:r>
            <a:r>
              <a:rPr kumimoji="1" lang="ja-JP" altLang="en-US" sz="2400" b="1" dirty="0">
                <a:solidFill>
                  <a:schemeClr val="tx1"/>
                </a:solidFill>
              </a:rPr>
              <a:t>“ブランド”における</a:t>
            </a:r>
            <a:r>
              <a:rPr kumimoji="1" lang="en-US" altLang="ja-JP" sz="2400" b="1" dirty="0">
                <a:solidFill>
                  <a:schemeClr val="tx1"/>
                </a:solidFill>
              </a:rPr>
              <a:t>Pinterest</a:t>
            </a:r>
            <a:r>
              <a:rPr kumimoji="1" lang="ja-JP" altLang="en-US" sz="2400" b="1" dirty="0">
                <a:solidFill>
                  <a:schemeClr val="tx1"/>
                </a:solidFill>
              </a:rPr>
              <a:t>の宣伝効果</a:t>
            </a:r>
            <a:endParaRPr kumimoji="1" lang="en-US" altLang="ja-JP" sz="2400" b="1" dirty="0" smtClean="0">
              <a:solidFill>
                <a:schemeClr val="tx1"/>
              </a:solidFill>
            </a:endParaRPr>
          </a:p>
          <a:p>
            <a:pPr algn="ctr"/>
            <a:r>
              <a:rPr kumimoji="1" lang="en-US" altLang="ja-JP" sz="1600" dirty="0" smtClean="0">
                <a:solidFill>
                  <a:schemeClr val="tx1"/>
                </a:solidFill>
              </a:rPr>
              <a:t>『</a:t>
            </a:r>
            <a:r>
              <a:rPr kumimoji="1" lang="ja-JP" altLang="en-US" sz="1600" dirty="0">
                <a:solidFill>
                  <a:schemeClr val="tx1"/>
                </a:solidFill>
              </a:rPr>
              <a:t>研究報告デジタルコンテンツクリエーション（</a:t>
            </a:r>
            <a:r>
              <a:rPr kumimoji="1" lang="en-US" altLang="ja-JP" sz="1600" dirty="0">
                <a:solidFill>
                  <a:schemeClr val="tx1"/>
                </a:solidFill>
              </a:rPr>
              <a:t>DCC</a:t>
            </a:r>
            <a:r>
              <a:rPr kumimoji="1" lang="ja-JP" altLang="en-US" sz="1600" dirty="0">
                <a:solidFill>
                  <a:schemeClr val="tx1"/>
                </a:solidFill>
              </a:rPr>
              <a:t>）</a:t>
            </a:r>
            <a:r>
              <a:rPr kumimoji="1" lang="en-US" altLang="ja-JP" sz="1600" dirty="0" smtClean="0">
                <a:solidFill>
                  <a:schemeClr val="tx1"/>
                </a:solidFill>
              </a:rPr>
              <a:t>』 vol.2, No.18, 2012 pp.1-5</a:t>
            </a:r>
          </a:p>
          <a:p>
            <a:pPr algn="ctr"/>
            <a:r>
              <a:rPr kumimoji="1" lang="en-US" altLang="ja-JP" sz="1600" dirty="0">
                <a:solidFill>
                  <a:schemeClr val="tx1"/>
                </a:solidFill>
                <a:hlinkClick r:id="rId2"/>
              </a:rPr>
              <a:t>https://ipsj.ixsq.nii.ac.jp/ej/?action=pages_view_main&amp;active_action=repository_view_main_item_detail&amp;item_id=86113&amp;item_no=1&amp;page_id=13&amp;block_id=8</a:t>
            </a:r>
            <a:endParaRPr kumimoji="1" lang="en-US" altLang="ja-JP" sz="1600" dirty="0">
              <a:solidFill>
                <a:schemeClr val="tx1"/>
              </a:solidFill>
            </a:endParaRPr>
          </a:p>
        </p:txBody>
      </p:sp>
      <p:sp>
        <p:nvSpPr>
          <p:cNvPr id="5" name="角丸四角形 4"/>
          <p:cNvSpPr/>
          <p:nvPr/>
        </p:nvSpPr>
        <p:spPr>
          <a:xfrm>
            <a:off x="489857" y="1714500"/>
            <a:ext cx="8572500" cy="4980214"/>
          </a:xfrm>
          <a:prstGeom prst="roundRect">
            <a:avLst>
              <a:gd name="adj" fmla="val 1453"/>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smtClean="0">
              <a:solidFill>
                <a:schemeClr val="tx1"/>
              </a:solidFill>
            </a:endParaRPr>
          </a:p>
          <a:p>
            <a:r>
              <a:rPr kumimoji="1" lang="en-US" altLang="ja-JP" sz="2000" dirty="0" smtClean="0">
                <a:solidFill>
                  <a:schemeClr val="tx1"/>
                </a:solidFill>
              </a:rPr>
              <a:t>【</a:t>
            </a:r>
            <a:r>
              <a:rPr kumimoji="1" lang="ja-JP" altLang="en-US" dirty="0" smtClean="0">
                <a:solidFill>
                  <a:schemeClr val="tx1"/>
                </a:solidFill>
              </a:rPr>
              <a:t>背景</a:t>
            </a:r>
            <a:r>
              <a:rPr kumimoji="1" lang="en-US" altLang="ja-JP" dirty="0" smtClean="0">
                <a:solidFill>
                  <a:schemeClr val="tx1"/>
                </a:solidFill>
              </a:rPr>
              <a:t>】</a:t>
            </a:r>
          </a:p>
          <a:p>
            <a:r>
              <a:rPr kumimoji="1" lang="ja-JP" altLang="en-US" dirty="0">
                <a:solidFill>
                  <a:schemeClr val="tx1"/>
                </a:solidFill>
              </a:rPr>
              <a:t>本研究は，マーケティング手段として </a:t>
            </a:r>
            <a:r>
              <a:rPr kumimoji="1" lang="en-US" altLang="ja-JP" dirty="0">
                <a:solidFill>
                  <a:schemeClr val="tx1"/>
                </a:solidFill>
              </a:rPr>
              <a:t>Pinterest </a:t>
            </a:r>
            <a:r>
              <a:rPr kumimoji="1" lang="ja-JP" altLang="en-US" dirty="0">
                <a:solidFill>
                  <a:schemeClr val="tx1"/>
                </a:solidFill>
              </a:rPr>
              <a:t>を利用することよりブランドが得る宣伝効果と今後の課題について考察するものである</a:t>
            </a:r>
            <a:r>
              <a:rPr kumimoji="1" lang="ja-JP" altLang="en-US" dirty="0" smtClean="0">
                <a:solidFill>
                  <a:schemeClr val="tx1"/>
                </a:solidFill>
              </a:rPr>
              <a:t>．</a:t>
            </a:r>
            <a:r>
              <a:rPr kumimoji="1" lang="en-US" altLang="ja-JP" dirty="0" smtClean="0">
                <a:solidFill>
                  <a:schemeClr val="tx1"/>
                </a:solidFill>
              </a:rPr>
              <a:t>SNS</a:t>
            </a:r>
            <a:r>
              <a:rPr kumimoji="1" lang="ja-JP" altLang="en-US" dirty="0" smtClean="0">
                <a:solidFill>
                  <a:schemeClr val="tx1"/>
                </a:solidFill>
              </a:rPr>
              <a:t>を商品認知と拡大販売の重要なツールとして利用する企業は後を絶たない。宣伝媒体としての</a:t>
            </a:r>
            <a:r>
              <a:rPr kumimoji="1" lang="en-US" altLang="ja-JP" dirty="0" smtClean="0">
                <a:solidFill>
                  <a:schemeClr val="tx1"/>
                </a:solidFill>
              </a:rPr>
              <a:t>SNS</a:t>
            </a:r>
            <a:r>
              <a:rPr kumimoji="1" lang="ja-JP" altLang="en-US" dirty="0" smtClean="0">
                <a:solidFill>
                  <a:schemeClr val="tx1"/>
                </a:solidFill>
              </a:rPr>
              <a:t>の中に、注目すべき新しい</a:t>
            </a:r>
            <a:r>
              <a:rPr kumimoji="1" lang="en-US" altLang="ja-JP" dirty="0" smtClean="0">
                <a:solidFill>
                  <a:schemeClr val="tx1"/>
                </a:solidFill>
              </a:rPr>
              <a:t>SNS</a:t>
            </a:r>
            <a:r>
              <a:rPr kumimoji="1" lang="ja-JP" altLang="en-US" dirty="0" smtClean="0">
                <a:solidFill>
                  <a:schemeClr val="tx1"/>
                </a:solidFill>
              </a:rPr>
              <a:t>が登場した。それは、</a:t>
            </a:r>
            <a:r>
              <a:rPr kumimoji="1" lang="en-US" altLang="ja-JP" dirty="0" smtClean="0">
                <a:solidFill>
                  <a:schemeClr val="tx1"/>
                </a:solidFill>
              </a:rPr>
              <a:t>Pinterest(</a:t>
            </a:r>
            <a:r>
              <a:rPr kumimoji="1" lang="ja-JP" altLang="en-US" dirty="0" smtClean="0">
                <a:solidFill>
                  <a:schemeClr val="tx1"/>
                </a:solidFill>
              </a:rPr>
              <a:t>ピンタレスト</a:t>
            </a:r>
            <a:r>
              <a:rPr kumimoji="1" lang="en-US" altLang="ja-JP" dirty="0" smtClean="0">
                <a:solidFill>
                  <a:schemeClr val="tx1"/>
                </a:solidFill>
              </a:rPr>
              <a:t>)</a:t>
            </a:r>
            <a:r>
              <a:rPr kumimoji="1" lang="ja-JP" altLang="en-US" dirty="0" smtClean="0">
                <a:solidFill>
                  <a:schemeClr val="tx1"/>
                </a:solidFill>
              </a:rPr>
              <a:t>。</a:t>
            </a:r>
            <a:r>
              <a:rPr kumimoji="1" lang="ja-JP" altLang="en-US" dirty="0" smtClean="0">
                <a:solidFill>
                  <a:schemeClr val="tx1"/>
                </a:solidFill>
              </a:rPr>
              <a:t>美しい画像の情報共有に特化した</a:t>
            </a:r>
            <a:r>
              <a:rPr kumimoji="1" lang="en-US" altLang="ja-JP" dirty="0" smtClean="0">
                <a:solidFill>
                  <a:schemeClr val="tx1"/>
                </a:solidFill>
              </a:rPr>
              <a:t>SNS</a:t>
            </a:r>
            <a:r>
              <a:rPr kumimoji="1" lang="ja-JP" altLang="en-US" dirty="0" smtClean="0">
                <a:solidFill>
                  <a:schemeClr val="tx1"/>
                </a:solidFill>
              </a:rPr>
              <a:t>である。</a:t>
            </a:r>
            <a:endParaRPr kumimoji="1" lang="en-US" altLang="ja-JP" dirty="0" smtClean="0">
              <a:solidFill>
                <a:schemeClr val="tx1"/>
              </a:solidFill>
            </a:endParaRPr>
          </a:p>
          <a:p>
            <a:endParaRPr kumimoji="1" lang="en-US" altLang="ja-JP" sz="1600" dirty="0">
              <a:solidFill>
                <a:schemeClr val="tx1"/>
              </a:solidFill>
            </a:endParaRPr>
          </a:p>
          <a:p>
            <a:r>
              <a:rPr kumimoji="1" lang="en-US" altLang="ja-JP" dirty="0" smtClean="0">
                <a:solidFill>
                  <a:schemeClr val="tx1"/>
                </a:solidFill>
              </a:rPr>
              <a:t>【</a:t>
            </a:r>
            <a:r>
              <a:rPr kumimoji="1" lang="ja-JP" altLang="en-US" dirty="0" smtClean="0">
                <a:solidFill>
                  <a:schemeClr val="tx1"/>
                </a:solidFill>
              </a:rPr>
              <a:t>方法</a:t>
            </a:r>
            <a:r>
              <a:rPr kumimoji="1" lang="en-US" altLang="ja-JP" dirty="0" smtClean="0">
                <a:solidFill>
                  <a:schemeClr val="tx1"/>
                </a:solidFill>
              </a:rPr>
              <a:t>】</a:t>
            </a:r>
          </a:p>
          <a:p>
            <a:r>
              <a:rPr kumimoji="1" lang="ja-JP" altLang="en-US" dirty="0">
                <a:solidFill>
                  <a:schemeClr val="tx1"/>
                </a:solidFill>
              </a:rPr>
              <a:t>現在 </a:t>
            </a:r>
            <a:r>
              <a:rPr kumimoji="1" lang="en-US" altLang="ja-JP" dirty="0">
                <a:solidFill>
                  <a:schemeClr val="tx1"/>
                </a:solidFill>
              </a:rPr>
              <a:t>Pinterest </a:t>
            </a:r>
            <a:r>
              <a:rPr kumimoji="1" lang="ja-JP" altLang="en-US" dirty="0">
                <a:solidFill>
                  <a:schemeClr val="tx1"/>
                </a:solidFill>
              </a:rPr>
              <a:t>にアカウントを持つブランドの中で，活発なアクティビティが見られるものとして， </a:t>
            </a:r>
            <a:r>
              <a:rPr kumimoji="1" lang="en-US" altLang="ja-JP" dirty="0">
                <a:solidFill>
                  <a:schemeClr val="tx1"/>
                </a:solidFill>
              </a:rPr>
              <a:t>BALLY</a:t>
            </a:r>
            <a:r>
              <a:rPr kumimoji="1" lang="ja-JP" altLang="en-US" dirty="0">
                <a:solidFill>
                  <a:schemeClr val="tx1"/>
                </a:solidFill>
              </a:rPr>
              <a:t>，</a:t>
            </a:r>
            <a:r>
              <a:rPr kumimoji="1" lang="ja-JP" altLang="en-US" dirty="0">
                <a:solidFill>
                  <a:schemeClr val="tx1"/>
                </a:solidFill>
              </a:rPr>
              <a:t> </a:t>
            </a:r>
            <a:r>
              <a:rPr kumimoji="1" lang="en-US" altLang="ja-JP" dirty="0">
                <a:solidFill>
                  <a:schemeClr val="tx1"/>
                </a:solidFill>
              </a:rPr>
              <a:t>MONTBLANC</a:t>
            </a:r>
            <a:r>
              <a:rPr kumimoji="1" lang="ja-JP" altLang="en-US" dirty="0">
                <a:solidFill>
                  <a:schemeClr val="tx1"/>
                </a:solidFill>
              </a:rPr>
              <a:t>，</a:t>
            </a:r>
            <a:r>
              <a:rPr kumimoji="1" lang="ja-JP" altLang="en-US" dirty="0">
                <a:solidFill>
                  <a:schemeClr val="tx1"/>
                </a:solidFill>
              </a:rPr>
              <a:t> </a:t>
            </a:r>
            <a:r>
              <a:rPr kumimoji="1" lang="en-US" altLang="ja-JP" dirty="0">
                <a:solidFill>
                  <a:schemeClr val="tx1"/>
                </a:solidFill>
              </a:rPr>
              <a:t>GAP Japan</a:t>
            </a:r>
            <a:r>
              <a:rPr kumimoji="1" lang="ja-JP" altLang="en-US" dirty="0">
                <a:solidFill>
                  <a:schemeClr val="tx1"/>
                </a:solidFill>
              </a:rPr>
              <a:t>，</a:t>
            </a:r>
            <a:r>
              <a:rPr kumimoji="1" lang="ja-JP" altLang="en-US" dirty="0">
                <a:solidFill>
                  <a:schemeClr val="tx1"/>
                </a:solidFill>
              </a:rPr>
              <a:t> </a:t>
            </a:r>
            <a:r>
              <a:rPr kumimoji="1" lang="en-US" altLang="ja-JP" dirty="0">
                <a:solidFill>
                  <a:schemeClr val="tx1"/>
                </a:solidFill>
              </a:rPr>
              <a:t>UNIQLO </a:t>
            </a:r>
            <a:r>
              <a:rPr kumimoji="1" lang="ja-JP" altLang="en-US" dirty="0">
                <a:solidFill>
                  <a:schemeClr val="tx1"/>
                </a:solidFill>
              </a:rPr>
              <a:t>の現状について報告する．そして，今話題になっている画像系 </a:t>
            </a:r>
            <a:r>
              <a:rPr kumimoji="1" lang="en-US" altLang="ja-JP" dirty="0">
                <a:solidFill>
                  <a:schemeClr val="tx1"/>
                </a:solidFill>
              </a:rPr>
              <a:t>SNS </a:t>
            </a:r>
            <a:r>
              <a:rPr kumimoji="1" lang="ja-JP" altLang="en-US" dirty="0">
                <a:solidFill>
                  <a:schemeClr val="tx1"/>
                </a:solidFill>
              </a:rPr>
              <a:t>とアプリケーションについてふれた後， </a:t>
            </a:r>
            <a:r>
              <a:rPr kumimoji="1" lang="en-US" altLang="ja-JP" dirty="0">
                <a:solidFill>
                  <a:schemeClr val="tx1"/>
                </a:solidFill>
              </a:rPr>
              <a:t>Pinterest </a:t>
            </a:r>
            <a:r>
              <a:rPr kumimoji="1" lang="ja-JP" altLang="en-US" dirty="0">
                <a:solidFill>
                  <a:schemeClr val="tx1"/>
                </a:solidFill>
              </a:rPr>
              <a:t>におけるブランドの今後の可能性と課題について考える</a:t>
            </a:r>
            <a:r>
              <a:rPr kumimoji="1" lang="ja-JP" altLang="en-US" dirty="0" smtClean="0">
                <a:solidFill>
                  <a:schemeClr val="tx1"/>
                </a:solidFill>
              </a:rPr>
              <a:t>．</a:t>
            </a:r>
            <a:endParaRPr kumimoji="1" lang="en-US" altLang="ja-JP" dirty="0" smtClean="0">
              <a:solidFill>
                <a:schemeClr val="tx1"/>
              </a:solidFill>
            </a:endParaRPr>
          </a:p>
          <a:p>
            <a:endParaRPr kumimoji="1" lang="en-US" altLang="ja-JP" dirty="0" smtClean="0">
              <a:solidFill>
                <a:schemeClr val="tx1"/>
              </a:solidFill>
            </a:endParaRPr>
          </a:p>
          <a:p>
            <a:r>
              <a:rPr kumimoji="1" lang="en-US" altLang="ja-JP" dirty="0" smtClean="0">
                <a:solidFill>
                  <a:schemeClr val="tx1"/>
                </a:solidFill>
              </a:rPr>
              <a:t>【</a:t>
            </a:r>
            <a:r>
              <a:rPr kumimoji="1" lang="ja-JP" altLang="en-US" dirty="0" smtClean="0">
                <a:solidFill>
                  <a:schemeClr val="tx1"/>
                </a:solidFill>
              </a:rPr>
              <a:t>結果</a:t>
            </a:r>
            <a:r>
              <a:rPr kumimoji="1" lang="en-US" altLang="ja-JP" dirty="0" smtClean="0">
                <a:solidFill>
                  <a:schemeClr val="tx1"/>
                </a:solidFill>
              </a:rPr>
              <a:t>】</a:t>
            </a:r>
          </a:p>
          <a:p>
            <a:r>
              <a:rPr kumimoji="1" lang="en-US" altLang="ja-JP" dirty="0" smtClean="0">
                <a:solidFill>
                  <a:schemeClr val="tx1"/>
                </a:solidFill>
              </a:rPr>
              <a:t>Pinterest</a:t>
            </a:r>
            <a:r>
              <a:rPr kumimoji="1" lang="ja-JP" altLang="en-US" dirty="0" smtClean="0">
                <a:solidFill>
                  <a:schemeClr val="tx1"/>
                </a:solidFill>
              </a:rPr>
              <a:t>は美しい画像の情報共有に特化した</a:t>
            </a:r>
            <a:r>
              <a:rPr kumimoji="1" lang="en-US" altLang="ja-JP" dirty="0" smtClean="0">
                <a:solidFill>
                  <a:schemeClr val="tx1"/>
                </a:solidFill>
              </a:rPr>
              <a:t>SNS</a:t>
            </a:r>
            <a:r>
              <a:rPr kumimoji="1" lang="ja-JP" altLang="en-US" dirty="0" smtClean="0">
                <a:solidFill>
                  <a:schemeClr val="tx1"/>
                </a:solidFill>
              </a:rPr>
              <a:t>であり、</a:t>
            </a:r>
            <a:r>
              <a:rPr kumimoji="1" lang="ja-JP" altLang="en-US" b="1" dirty="0" smtClean="0">
                <a:solidFill>
                  <a:srgbClr val="FF0000"/>
                </a:solidFill>
              </a:rPr>
              <a:t>ファッション分野には非常に向いている</a:t>
            </a:r>
            <a:r>
              <a:rPr kumimoji="1" lang="ja-JP" altLang="en-US" dirty="0" smtClean="0">
                <a:solidFill>
                  <a:schemeClr val="tx1"/>
                </a:solidFill>
              </a:rPr>
              <a:t>といえる。今後はブランドにとって、顧客あるいは消費者との距離が近いため、</a:t>
            </a:r>
            <a:r>
              <a:rPr kumimoji="1" lang="ja-JP" altLang="en-US" b="1" dirty="0" smtClean="0">
                <a:solidFill>
                  <a:srgbClr val="FF0000"/>
                </a:solidFill>
              </a:rPr>
              <a:t>直接的な宣伝効果が期待できる。</a:t>
            </a:r>
            <a:endParaRPr kumimoji="1" lang="en-US" altLang="ja-JP" b="1" dirty="0" smtClean="0">
              <a:solidFill>
                <a:srgbClr val="FF0000"/>
              </a:solidFill>
            </a:endParaRPr>
          </a:p>
          <a:p>
            <a:endParaRPr kumimoji="1" lang="ja-JP" altLang="en-US" dirty="0">
              <a:solidFill>
                <a:schemeClr val="tx1"/>
              </a:solidFill>
            </a:endParaRPr>
          </a:p>
        </p:txBody>
      </p:sp>
      <p:sp>
        <p:nvSpPr>
          <p:cNvPr id="6" name="星 32 5"/>
          <p:cNvSpPr/>
          <p:nvPr/>
        </p:nvSpPr>
        <p:spPr>
          <a:xfrm rot="700369">
            <a:off x="2609850" y="1714500"/>
            <a:ext cx="6210300" cy="3524250"/>
          </a:xfrm>
          <a:prstGeom prst="star32">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YouTube</a:t>
            </a:r>
            <a:r>
              <a:rPr kumimoji="1" lang="ja-JP" altLang="en-US" sz="2400" dirty="0" smtClean="0">
                <a:solidFill>
                  <a:schemeClr val="tx1"/>
                </a:solidFill>
              </a:rPr>
              <a:t>のみならず、</a:t>
            </a:r>
            <a:r>
              <a:rPr kumimoji="1" lang="en-US" altLang="ja-JP" sz="2400" dirty="0" smtClean="0">
                <a:solidFill>
                  <a:schemeClr val="tx1"/>
                </a:solidFill>
              </a:rPr>
              <a:t>SNS</a:t>
            </a:r>
            <a:r>
              <a:rPr kumimoji="1" lang="ja-JP" altLang="en-US" sz="2400" dirty="0" smtClean="0">
                <a:solidFill>
                  <a:schemeClr val="tx1"/>
                </a:solidFill>
              </a:rPr>
              <a:t>には</a:t>
            </a:r>
            <a:r>
              <a:rPr kumimoji="1" lang="ja-JP" altLang="en-US" sz="2400" dirty="0" smtClean="0">
                <a:solidFill>
                  <a:schemeClr val="tx1"/>
                </a:solidFill>
              </a:rPr>
              <a:t>世界中に同時配信されるなどといった特徴を生かした宣伝効果が期待される！</a:t>
            </a:r>
            <a:endParaRPr kumimoji="1" lang="ja-JP" altLang="en-US" sz="2400" dirty="0">
              <a:solidFill>
                <a:schemeClr val="tx1"/>
              </a:solidFill>
            </a:endParaRPr>
          </a:p>
        </p:txBody>
      </p:sp>
      <p:sp>
        <p:nvSpPr>
          <p:cNvPr id="8" name="テキスト ボックス 7"/>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a:solidFill>
                  <a:schemeClr val="bg1"/>
                </a:solidFill>
              </a:rPr>
              <a:t>6</a:t>
            </a:r>
            <a:endParaRPr kumimoji="1" lang="en-US" altLang="ja-JP" sz="4000" b="1" dirty="0" smtClean="0">
              <a:solidFill>
                <a:schemeClr val="bg1"/>
              </a:solidFill>
            </a:endParaRPr>
          </a:p>
        </p:txBody>
      </p:sp>
    </p:spTree>
    <p:extLst>
      <p:ext uri="{BB962C8B-B14F-4D97-AF65-F5344CB8AC3E}">
        <p14:creationId xmlns:p14="http://schemas.microsoft.com/office/powerpoint/2010/main" val="218606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364672"/>
            <a:ext cx="8596668" cy="696686"/>
          </a:xfrm>
        </p:spPr>
        <p:txBody>
          <a:bodyPr>
            <a:normAutofit/>
          </a:bodyPr>
          <a:lstStyle/>
          <a:p>
            <a:r>
              <a:rPr lang="en-US" altLang="ja-JP" dirty="0" smtClean="0"/>
              <a:t>Ⅲ</a:t>
            </a:r>
            <a:r>
              <a:rPr lang="ja-JP" altLang="en-US" dirty="0" smtClean="0"/>
              <a:t>　まとめ</a:t>
            </a:r>
            <a:endParaRPr kumimoji="1" lang="ja-JP" altLang="en-US" dirty="0"/>
          </a:p>
        </p:txBody>
      </p:sp>
      <p:sp>
        <p:nvSpPr>
          <p:cNvPr id="3" name="コンテンツ プレースホルダー 2"/>
          <p:cNvSpPr>
            <a:spLocks noGrp="1"/>
          </p:cNvSpPr>
          <p:nvPr>
            <p:ph idx="1"/>
          </p:nvPr>
        </p:nvSpPr>
        <p:spPr>
          <a:xfrm>
            <a:off x="677334" y="1061358"/>
            <a:ext cx="8596668" cy="5372099"/>
          </a:xfrm>
        </p:spPr>
        <p:txBody>
          <a:bodyPr>
            <a:normAutofit/>
          </a:bodyPr>
          <a:lstStyle/>
          <a:p>
            <a:pPr marL="0" indent="0">
              <a:buNone/>
            </a:pPr>
            <a:endParaRPr lang="en-US" altLang="ja-JP" sz="3200" dirty="0" smtClean="0">
              <a:solidFill>
                <a:schemeClr val="tx1"/>
              </a:solidFill>
            </a:endParaRPr>
          </a:p>
        </p:txBody>
      </p:sp>
      <p:sp>
        <p:nvSpPr>
          <p:cNvPr id="5" name="星 32 4"/>
          <p:cNvSpPr/>
          <p:nvPr/>
        </p:nvSpPr>
        <p:spPr>
          <a:xfrm>
            <a:off x="2724150" y="1140277"/>
            <a:ext cx="5143500" cy="2552700"/>
          </a:xfrm>
          <a:prstGeom prst="star32">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rPr>
              <a:t>YouTube</a:t>
            </a:r>
            <a:r>
              <a:rPr kumimoji="1" lang="ja-JP" altLang="en-US" sz="2000" dirty="0" smtClean="0">
                <a:solidFill>
                  <a:schemeClr val="tx1"/>
                </a:solidFill>
              </a:rPr>
              <a:t>は一瞬にして多くの情報を動画という形式で世界中に配信できる新しいタイプのメディアである！</a:t>
            </a:r>
            <a:endParaRPr kumimoji="1" lang="ja-JP" altLang="en-US" sz="2000" dirty="0">
              <a:solidFill>
                <a:schemeClr val="tx1"/>
              </a:solidFill>
            </a:endParaRPr>
          </a:p>
        </p:txBody>
      </p:sp>
      <p:sp>
        <p:nvSpPr>
          <p:cNvPr id="6" name="星 32 5"/>
          <p:cNvSpPr/>
          <p:nvPr/>
        </p:nvSpPr>
        <p:spPr>
          <a:xfrm>
            <a:off x="152400" y="3771900"/>
            <a:ext cx="5143500" cy="2755335"/>
          </a:xfrm>
          <a:prstGeom prst="star32">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社会が</a:t>
            </a:r>
            <a:r>
              <a:rPr kumimoji="1" lang="en-US" altLang="ja-JP" sz="2000" dirty="0" smtClean="0">
                <a:solidFill>
                  <a:schemeClr val="tx1"/>
                </a:solidFill>
              </a:rPr>
              <a:t>YouTube</a:t>
            </a:r>
            <a:r>
              <a:rPr kumimoji="1" lang="ja-JP" altLang="en-US" sz="2000" dirty="0" smtClean="0">
                <a:solidFill>
                  <a:schemeClr val="tx1"/>
                </a:solidFill>
              </a:rPr>
              <a:t>コンテンツの影響を受けて動いている例の紹介。</a:t>
            </a:r>
            <a:endParaRPr kumimoji="1" lang="en-US" altLang="ja-JP" sz="2000" dirty="0" smtClean="0">
              <a:solidFill>
                <a:schemeClr val="tx1"/>
              </a:solidFill>
            </a:endParaRPr>
          </a:p>
          <a:p>
            <a:pPr algn="ctr"/>
            <a:r>
              <a:rPr kumimoji="1" lang="ja-JP" altLang="en-US" sz="2000" dirty="0" smtClean="0">
                <a:solidFill>
                  <a:schemeClr val="tx1"/>
                </a:solidFill>
              </a:rPr>
              <a:t>しかもプラスの影響！</a:t>
            </a:r>
            <a:endParaRPr kumimoji="1" lang="en-US" altLang="ja-JP" sz="2000" dirty="0">
              <a:solidFill>
                <a:schemeClr val="tx1"/>
              </a:solidFill>
            </a:endParaRPr>
          </a:p>
        </p:txBody>
      </p:sp>
      <p:sp>
        <p:nvSpPr>
          <p:cNvPr id="7" name="星 32 6"/>
          <p:cNvSpPr/>
          <p:nvPr/>
        </p:nvSpPr>
        <p:spPr>
          <a:xfrm>
            <a:off x="5295899" y="3771898"/>
            <a:ext cx="5243763" cy="2755337"/>
          </a:xfrm>
          <a:prstGeom prst="star32">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rPr>
              <a:t>YouTube</a:t>
            </a:r>
            <a:r>
              <a:rPr kumimoji="1" lang="ja-JP" altLang="en-US" sz="2000" dirty="0" smtClean="0">
                <a:solidFill>
                  <a:schemeClr val="tx1"/>
                </a:solidFill>
              </a:rPr>
              <a:t>のみ</a:t>
            </a:r>
            <a:r>
              <a:rPr kumimoji="1" lang="ja-JP" altLang="en-US" sz="2000" dirty="0">
                <a:solidFill>
                  <a:schemeClr val="tx1"/>
                </a:solidFill>
              </a:rPr>
              <a:t>な</a:t>
            </a:r>
            <a:r>
              <a:rPr kumimoji="1" lang="ja-JP" altLang="en-US" sz="2000" dirty="0" smtClean="0">
                <a:solidFill>
                  <a:schemeClr val="tx1"/>
                </a:solidFill>
              </a:rPr>
              <a:t>らず、</a:t>
            </a:r>
            <a:r>
              <a:rPr kumimoji="1" lang="en-US" altLang="ja-JP" sz="2000" dirty="0" smtClean="0">
                <a:solidFill>
                  <a:schemeClr val="tx1"/>
                </a:solidFill>
              </a:rPr>
              <a:t>SNS</a:t>
            </a:r>
            <a:r>
              <a:rPr kumimoji="1" lang="ja-JP" altLang="en-US" sz="2000" dirty="0" smtClean="0">
                <a:solidFill>
                  <a:schemeClr val="tx1"/>
                </a:solidFill>
              </a:rPr>
              <a:t>には</a:t>
            </a:r>
            <a:r>
              <a:rPr kumimoji="1" lang="ja-JP" altLang="en-US" sz="2000" dirty="0" smtClean="0">
                <a:solidFill>
                  <a:schemeClr val="tx1"/>
                </a:solidFill>
              </a:rPr>
              <a:t>世界中に同時配信されるなどといった特徴を生かした宣伝効果が期待される！</a:t>
            </a:r>
            <a:endParaRPr kumimoji="1" lang="ja-JP" altLang="en-US" sz="2000" dirty="0">
              <a:solidFill>
                <a:schemeClr val="tx1"/>
              </a:solidFill>
            </a:endParaRPr>
          </a:p>
        </p:txBody>
      </p:sp>
      <p:sp>
        <p:nvSpPr>
          <p:cNvPr id="10" name="テキスト ボックス 9"/>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a:solidFill>
                  <a:schemeClr val="bg1"/>
                </a:solidFill>
              </a:rPr>
              <a:t>7</a:t>
            </a:r>
            <a:endParaRPr kumimoji="1" lang="en-US" altLang="ja-JP" sz="4000" b="1" dirty="0" smtClean="0">
              <a:solidFill>
                <a:schemeClr val="bg1"/>
              </a:solidFill>
            </a:endParaRPr>
          </a:p>
        </p:txBody>
      </p:sp>
    </p:spTree>
    <p:extLst>
      <p:ext uri="{BB962C8B-B14F-4D97-AF65-F5344CB8AC3E}">
        <p14:creationId xmlns:p14="http://schemas.microsoft.com/office/powerpoint/2010/main" val="2700996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364672"/>
            <a:ext cx="8596668" cy="696686"/>
          </a:xfrm>
        </p:spPr>
        <p:txBody>
          <a:bodyPr>
            <a:normAutofit/>
          </a:bodyPr>
          <a:lstStyle/>
          <a:p>
            <a:r>
              <a:rPr lang="en-US" altLang="ja-JP" dirty="0" smtClean="0"/>
              <a:t>Ⅲ</a:t>
            </a:r>
            <a:r>
              <a:rPr lang="ja-JP" altLang="en-US" dirty="0" smtClean="0"/>
              <a:t>　まとめ</a:t>
            </a:r>
            <a:endParaRPr kumimoji="1" lang="ja-JP" altLang="en-US" dirty="0"/>
          </a:p>
        </p:txBody>
      </p:sp>
      <p:sp>
        <p:nvSpPr>
          <p:cNvPr id="3" name="コンテンツ プレースホルダー 2"/>
          <p:cNvSpPr>
            <a:spLocks noGrp="1"/>
          </p:cNvSpPr>
          <p:nvPr>
            <p:ph idx="1"/>
          </p:nvPr>
        </p:nvSpPr>
        <p:spPr>
          <a:xfrm>
            <a:off x="677334" y="1061358"/>
            <a:ext cx="8596668" cy="5372099"/>
          </a:xfrm>
        </p:spPr>
        <p:txBody>
          <a:bodyPr>
            <a:normAutofit/>
          </a:bodyPr>
          <a:lstStyle/>
          <a:p>
            <a:pPr marL="0" indent="0" algn="ctr">
              <a:buNone/>
            </a:pPr>
            <a:endParaRPr lang="en-US" altLang="ja-JP" sz="3200" dirty="0" smtClean="0">
              <a:solidFill>
                <a:schemeClr val="tx1"/>
              </a:solidFill>
            </a:endParaRPr>
          </a:p>
        </p:txBody>
      </p:sp>
      <p:sp>
        <p:nvSpPr>
          <p:cNvPr id="8" name="円/楕円 7"/>
          <p:cNvSpPr/>
          <p:nvPr/>
        </p:nvSpPr>
        <p:spPr>
          <a:xfrm>
            <a:off x="677334" y="908957"/>
            <a:ext cx="8343900" cy="2405743"/>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YouTube</a:t>
            </a:r>
            <a:r>
              <a:rPr kumimoji="1" lang="ja-JP" altLang="en-US" sz="2800" dirty="0">
                <a:solidFill>
                  <a:schemeClr val="tx1"/>
                </a:solidFill>
              </a:rPr>
              <a:t>の広告効果について調べていくことによって、消費者に最も影響を与えうる動画の傾向を調査</a:t>
            </a:r>
            <a:r>
              <a:rPr kumimoji="1" lang="ja-JP" altLang="en-US" sz="2800" dirty="0" smtClean="0">
                <a:solidFill>
                  <a:schemeClr val="tx1"/>
                </a:solidFill>
              </a:rPr>
              <a:t>する</a:t>
            </a:r>
            <a:endParaRPr kumimoji="1" lang="ja-JP" altLang="en-US" sz="2800" dirty="0">
              <a:solidFill>
                <a:schemeClr val="tx1"/>
              </a:solidFill>
            </a:endParaRPr>
          </a:p>
        </p:txBody>
      </p:sp>
      <p:sp>
        <p:nvSpPr>
          <p:cNvPr id="9" name="円/楕円 8"/>
          <p:cNvSpPr/>
          <p:nvPr/>
        </p:nvSpPr>
        <p:spPr>
          <a:xfrm>
            <a:off x="677334" y="3992336"/>
            <a:ext cx="8343900" cy="2405743"/>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研究成果</a:t>
            </a:r>
            <a:r>
              <a:rPr kumimoji="1" lang="ja-JP" altLang="en-US" sz="2800" dirty="0" smtClean="0">
                <a:solidFill>
                  <a:schemeClr val="tx1"/>
                </a:solidFill>
              </a:rPr>
              <a:t>を</a:t>
            </a:r>
            <a:r>
              <a:rPr kumimoji="1" lang="ja-JP" altLang="en-US" sz="2800" dirty="0">
                <a:solidFill>
                  <a:schemeClr val="tx1"/>
                </a:solidFill>
              </a:rPr>
              <a:t>参考</a:t>
            </a:r>
            <a:r>
              <a:rPr kumimoji="1" lang="ja-JP" altLang="en-US" sz="2800" dirty="0" smtClean="0">
                <a:solidFill>
                  <a:schemeClr val="tx1"/>
                </a:solidFill>
              </a:rPr>
              <a:t>にして</a:t>
            </a:r>
            <a:r>
              <a:rPr kumimoji="1" lang="ja-JP" altLang="en-US" sz="2800" dirty="0">
                <a:solidFill>
                  <a:schemeClr val="tx1"/>
                </a:solidFill>
              </a:rPr>
              <a:t>、</a:t>
            </a:r>
            <a:r>
              <a:rPr kumimoji="1" lang="en-US" altLang="ja-JP" sz="2800" dirty="0">
                <a:solidFill>
                  <a:schemeClr val="tx1"/>
                </a:solidFill>
              </a:rPr>
              <a:t>SNS</a:t>
            </a:r>
            <a:r>
              <a:rPr kumimoji="1" lang="ja-JP" altLang="en-US" sz="2800" dirty="0">
                <a:solidFill>
                  <a:schemeClr val="tx1"/>
                </a:solidFill>
              </a:rPr>
              <a:t>等を用いた効果的な広告掲載方法</a:t>
            </a:r>
            <a:r>
              <a:rPr kumimoji="1" lang="ja-JP" altLang="en-US" sz="2800" dirty="0" smtClean="0">
                <a:solidFill>
                  <a:schemeClr val="tx1"/>
                </a:solidFill>
              </a:rPr>
              <a:t>を</a:t>
            </a:r>
            <a:endParaRPr kumimoji="1" lang="en-US" altLang="ja-JP" sz="2800" dirty="0" smtClean="0">
              <a:solidFill>
                <a:schemeClr val="tx1"/>
              </a:solidFill>
            </a:endParaRPr>
          </a:p>
          <a:p>
            <a:pPr algn="ctr"/>
            <a:r>
              <a:rPr kumimoji="1" lang="ja-JP" altLang="en-US" sz="2800" dirty="0" smtClean="0">
                <a:solidFill>
                  <a:schemeClr val="tx1"/>
                </a:solidFill>
              </a:rPr>
              <a:t>提案</a:t>
            </a:r>
            <a:r>
              <a:rPr kumimoji="1" lang="ja-JP" altLang="en-US" sz="2800" dirty="0">
                <a:solidFill>
                  <a:schemeClr val="tx1"/>
                </a:solidFill>
              </a:rPr>
              <a:t>したい！</a:t>
            </a:r>
          </a:p>
        </p:txBody>
      </p:sp>
      <p:sp>
        <p:nvSpPr>
          <p:cNvPr id="10" name="下矢印 9"/>
          <p:cNvSpPr/>
          <p:nvPr/>
        </p:nvSpPr>
        <p:spPr>
          <a:xfrm>
            <a:off x="4096809" y="2847270"/>
            <a:ext cx="1200150" cy="1543050"/>
          </a:xfrm>
          <a:prstGeom prst="downArrow">
            <a:avLst/>
          </a:prstGeom>
          <a:solidFill>
            <a:schemeClr val="accent3">
              <a:lumMod val="40000"/>
              <a:lumOff val="6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5705389" y="3433738"/>
            <a:ext cx="3295650" cy="523220"/>
          </a:xfrm>
          <a:prstGeom prst="rect">
            <a:avLst/>
          </a:prstGeom>
          <a:noFill/>
        </p:spPr>
        <p:txBody>
          <a:bodyPr wrap="square" rtlCol="0">
            <a:spAutoFit/>
          </a:bodyPr>
          <a:lstStyle/>
          <a:p>
            <a:r>
              <a:rPr kumimoji="1" lang="ja-JP" altLang="en-US" sz="2800" dirty="0" smtClean="0"/>
              <a:t>最終的には・・・</a:t>
            </a:r>
            <a:endParaRPr kumimoji="1" lang="ja-JP" altLang="en-US" sz="2800" dirty="0"/>
          </a:p>
        </p:txBody>
      </p:sp>
      <p:sp>
        <p:nvSpPr>
          <p:cNvPr id="13" name="テキスト ボックス 12"/>
          <p:cNvSpPr txBox="1"/>
          <p:nvPr/>
        </p:nvSpPr>
        <p:spPr>
          <a:xfrm>
            <a:off x="11274253" y="5905922"/>
            <a:ext cx="587203" cy="707886"/>
          </a:xfrm>
          <a:prstGeom prst="rect">
            <a:avLst/>
          </a:prstGeom>
          <a:noFill/>
        </p:spPr>
        <p:txBody>
          <a:bodyPr wrap="square" rtlCol="0">
            <a:spAutoFit/>
          </a:bodyPr>
          <a:lstStyle/>
          <a:p>
            <a:pPr algn="ctr"/>
            <a:r>
              <a:rPr kumimoji="1" lang="en-US" altLang="ja-JP" sz="4000" b="1" dirty="0">
                <a:solidFill>
                  <a:schemeClr val="bg1"/>
                </a:solidFill>
              </a:rPr>
              <a:t>8</a:t>
            </a:r>
            <a:endParaRPr kumimoji="1" lang="en-US" altLang="ja-JP" sz="4000" b="1" dirty="0" smtClean="0">
              <a:solidFill>
                <a:schemeClr val="bg1"/>
              </a:solidFill>
            </a:endParaRPr>
          </a:p>
        </p:txBody>
      </p:sp>
    </p:spTree>
    <p:extLst>
      <p:ext uri="{BB962C8B-B14F-4D97-AF65-F5344CB8AC3E}">
        <p14:creationId xmlns:p14="http://schemas.microsoft.com/office/powerpoint/2010/main" val="366718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theme/theme1.xml><?xml version="1.0" encoding="utf-8"?>
<a:theme xmlns:a="http://schemas.openxmlformats.org/drawingml/2006/main" name="ファセット">
  <a:themeElements>
    <a:clrScheme name="ユーザー定義 5">
      <a:dk1>
        <a:srgbClr val="000000"/>
      </a:dk1>
      <a:lt1>
        <a:srgbClr val="FFFFFF"/>
      </a:lt1>
      <a:dk2>
        <a:srgbClr val="000000"/>
      </a:dk2>
      <a:lt2>
        <a:srgbClr val="FFFFFF"/>
      </a:lt2>
      <a:accent1>
        <a:srgbClr val="000000"/>
      </a:accent1>
      <a:accent2>
        <a:srgbClr val="FF0000"/>
      </a:accent2>
      <a:accent3>
        <a:srgbClr val="FFC000"/>
      </a:accent3>
      <a:accent4>
        <a:srgbClr val="FFFF00"/>
      </a:accent4>
      <a:accent5>
        <a:srgbClr val="00B050"/>
      </a:accent5>
      <a:accent6>
        <a:srgbClr val="00B0F0"/>
      </a:accent6>
      <a:hlink>
        <a:srgbClr val="002060"/>
      </a:hlink>
      <a:folHlink>
        <a:srgbClr val="7030A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688</TotalTime>
  <Words>1125</Words>
  <Application>Microsoft Office PowerPoint</Application>
  <PresentationFormat>ワイド画面</PresentationFormat>
  <Paragraphs>73</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メイリオ</vt:lpstr>
      <vt:lpstr>Arial</vt:lpstr>
      <vt:lpstr>Times New Roman</vt:lpstr>
      <vt:lpstr>Trebuchet MS</vt:lpstr>
      <vt:lpstr>Wingdings</vt:lpstr>
      <vt:lpstr>Wingdings 3</vt:lpstr>
      <vt:lpstr>ファセット</vt:lpstr>
      <vt:lpstr>SNSの宣伝効果についての調査 ―YouTubeに対する考察から―</vt:lpstr>
      <vt:lpstr>Ⅰ　テーマ設定の経緯</vt:lpstr>
      <vt:lpstr>Ⅱ　テーマに関連する論文概要</vt:lpstr>
      <vt:lpstr>PowerPoint プレゼンテーション</vt:lpstr>
      <vt:lpstr>PowerPoint プレゼンテーション</vt:lpstr>
      <vt:lpstr>PowerPoint プレゼンテーション</vt:lpstr>
      <vt:lpstr>Ⅲ　まとめ</vt:lpstr>
      <vt:lpstr>Ⅲ　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SGI</cp:lastModifiedBy>
  <cp:revision>33</cp:revision>
  <dcterms:created xsi:type="dcterms:W3CDTF">2017-10-16T06:32:33Z</dcterms:created>
  <dcterms:modified xsi:type="dcterms:W3CDTF">2017-10-30T06:05:05Z</dcterms:modified>
</cp:coreProperties>
</file>