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1" r:id="rId4"/>
    <p:sldId id="260" r:id="rId5"/>
    <p:sldId id="262"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テーマ スタイル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7" autoAdjust="0"/>
    <p:restoredTop sz="94660"/>
  </p:normalViewPr>
  <p:slideViewPr>
    <p:cSldViewPr snapToGrid="0">
      <p:cViewPr varScale="1">
        <p:scale>
          <a:sx n="77" d="100"/>
          <a:sy n="77" d="100"/>
        </p:scale>
        <p:origin x="1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3D250-2981-4B23-8D0B-EB534205BC20}" type="datetimeFigureOut">
              <a:rPr kumimoji="1" lang="ja-JP" altLang="en-US" smtClean="0"/>
              <a:t>2017/10/30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963C4-910E-43CE-80D2-2B99072C81C8}" type="slidenum">
              <a:rPr kumimoji="1" lang="ja-JP" altLang="en-US" smtClean="0"/>
              <a:t>‹#›</a:t>
            </a:fld>
            <a:endParaRPr kumimoji="1" lang="ja-JP" altLang="en-US"/>
          </a:p>
        </p:txBody>
      </p:sp>
    </p:spTree>
    <p:extLst>
      <p:ext uri="{BB962C8B-B14F-4D97-AF65-F5344CB8AC3E}">
        <p14:creationId xmlns:p14="http://schemas.microsoft.com/office/powerpoint/2010/main" val="28828622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1A600F3-AFBB-478F-B59F-92C362C4D983}"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2537801-303A-469A-BDA6-076C3576DA04}" type="slidenum">
              <a:rPr kumimoji="1" lang="ja-JP" altLang="en-US" smtClean="0"/>
              <a:t>‹#›</a:t>
            </a:fld>
            <a:endParaRPr kumimoji="1" lang="ja-JP" altLang="en-US"/>
          </a:p>
        </p:txBody>
      </p:sp>
    </p:spTree>
    <p:extLst>
      <p:ext uri="{BB962C8B-B14F-4D97-AF65-F5344CB8AC3E}">
        <p14:creationId xmlns:p14="http://schemas.microsoft.com/office/powerpoint/2010/main" val="127666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1A600F3-AFBB-478F-B59F-92C362C4D983}"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2537801-303A-469A-BDA6-076C3576DA04}" type="slidenum">
              <a:rPr kumimoji="1" lang="ja-JP" altLang="en-US" smtClean="0"/>
              <a:t>‹#›</a:t>
            </a:fld>
            <a:endParaRPr kumimoji="1" lang="ja-JP" altLang="en-US"/>
          </a:p>
        </p:txBody>
      </p:sp>
    </p:spTree>
    <p:extLst>
      <p:ext uri="{BB962C8B-B14F-4D97-AF65-F5344CB8AC3E}">
        <p14:creationId xmlns:p14="http://schemas.microsoft.com/office/powerpoint/2010/main" val="1732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1A600F3-AFBB-478F-B59F-92C362C4D983}"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2537801-303A-469A-BDA6-076C3576DA04}" type="slidenum">
              <a:rPr kumimoji="1" lang="ja-JP" altLang="en-US" smtClean="0"/>
              <a:t>‹#›</a:t>
            </a:fld>
            <a:endParaRPr kumimoji="1" lang="ja-JP" altLang="en-US"/>
          </a:p>
        </p:txBody>
      </p:sp>
    </p:spTree>
    <p:extLst>
      <p:ext uri="{BB962C8B-B14F-4D97-AF65-F5344CB8AC3E}">
        <p14:creationId xmlns:p14="http://schemas.microsoft.com/office/powerpoint/2010/main" val="168745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1A600F3-AFBB-478F-B59F-92C362C4D983}"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2537801-303A-469A-BDA6-076C3576DA04}" type="slidenum">
              <a:rPr kumimoji="1" lang="ja-JP" altLang="en-US" smtClean="0"/>
              <a:t>‹#›</a:t>
            </a:fld>
            <a:endParaRPr kumimoji="1" lang="ja-JP" altLang="en-US"/>
          </a:p>
        </p:txBody>
      </p:sp>
    </p:spTree>
    <p:extLst>
      <p:ext uri="{BB962C8B-B14F-4D97-AF65-F5344CB8AC3E}">
        <p14:creationId xmlns:p14="http://schemas.microsoft.com/office/powerpoint/2010/main" val="3595238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1A600F3-AFBB-478F-B59F-92C362C4D983}"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2537801-303A-469A-BDA6-076C3576DA04}" type="slidenum">
              <a:rPr kumimoji="1" lang="ja-JP" altLang="en-US" smtClean="0"/>
              <a:t>‹#›</a:t>
            </a:fld>
            <a:endParaRPr kumimoji="1" lang="ja-JP" altLang="en-US"/>
          </a:p>
        </p:txBody>
      </p:sp>
    </p:spTree>
    <p:extLst>
      <p:ext uri="{BB962C8B-B14F-4D97-AF65-F5344CB8AC3E}">
        <p14:creationId xmlns:p14="http://schemas.microsoft.com/office/powerpoint/2010/main" val="362936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1A600F3-AFBB-478F-B59F-92C362C4D983}" type="datetimeFigureOut">
              <a:rPr kumimoji="1" lang="ja-JP" altLang="en-US" smtClean="0"/>
              <a:t>2017/10/30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2537801-303A-469A-BDA6-076C3576DA04}" type="slidenum">
              <a:rPr kumimoji="1" lang="ja-JP" altLang="en-US" smtClean="0"/>
              <a:t>‹#›</a:t>
            </a:fld>
            <a:endParaRPr kumimoji="1" lang="ja-JP" altLang="en-US"/>
          </a:p>
        </p:txBody>
      </p:sp>
    </p:spTree>
    <p:extLst>
      <p:ext uri="{BB962C8B-B14F-4D97-AF65-F5344CB8AC3E}">
        <p14:creationId xmlns:p14="http://schemas.microsoft.com/office/powerpoint/2010/main" val="54321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1A600F3-AFBB-478F-B59F-92C362C4D983}" type="datetimeFigureOut">
              <a:rPr kumimoji="1" lang="ja-JP" altLang="en-US" smtClean="0"/>
              <a:t>2017/10/30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2537801-303A-469A-BDA6-076C3576DA04}" type="slidenum">
              <a:rPr kumimoji="1" lang="ja-JP" altLang="en-US" smtClean="0"/>
              <a:t>‹#›</a:t>
            </a:fld>
            <a:endParaRPr kumimoji="1" lang="ja-JP" altLang="en-US"/>
          </a:p>
        </p:txBody>
      </p:sp>
    </p:spTree>
    <p:extLst>
      <p:ext uri="{BB962C8B-B14F-4D97-AF65-F5344CB8AC3E}">
        <p14:creationId xmlns:p14="http://schemas.microsoft.com/office/powerpoint/2010/main" val="180404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1A600F3-AFBB-478F-B59F-92C362C4D983}" type="datetimeFigureOut">
              <a:rPr kumimoji="1" lang="ja-JP" altLang="en-US" smtClean="0"/>
              <a:t>2017/10/30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2537801-303A-469A-BDA6-076C3576DA04}" type="slidenum">
              <a:rPr kumimoji="1" lang="ja-JP" altLang="en-US" smtClean="0"/>
              <a:t>‹#›</a:t>
            </a:fld>
            <a:endParaRPr kumimoji="1" lang="ja-JP" altLang="en-US"/>
          </a:p>
        </p:txBody>
      </p:sp>
    </p:spTree>
    <p:extLst>
      <p:ext uri="{BB962C8B-B14F-4D97-AF65-F5344CB8AC3E}">
        <p14:creationId xmlns:p14="http://schemas.microsoft.com/office/powerpoint/2010/main" val="377210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1A600F3-AFBB-478F-B59F-92C362C4D983}" type="datetimeFigureOut">
              <a:rPr kumimoji="1" lang="ja-JP" altLang="en-US" smtClean="0"/>
              <a:t>2017/10/30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2537801-303A-469A-BDA6-076C3576DA04}" type="slidenum">
              <a:rPr kumimoji="1" lang="ja-JP" altLang="en-US" smtClean="0"/>
              <a:t>‹#›</a:t>
            </a:fld>
            <a:endParaRPr kumimoji="1" lang="ja-JP" altLang="en-US"/>
          </a:p>
        </p:txBody>
      </p:sp>
    </p:spTree>
    <p:extLst>
      <p:ext uri="{BB962C8B-B14F-4D97-AF65-F5344CB8AC3E}">
        <p14:creationId xmlns:p14="http://schemas.microsoft.com/office/powerpoint/2010/main" val="52140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1A600F3-AFBB-478F-B59F-92C362C4D983}" type="datetimeFigureOut">
              <a:rPr kumimoji="1" lang="ja-JP" altLang="en-US" smtClean="0"/>
              <a:t>2017/10/30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2537801-303A-469A-BDA6-076C3576DA04}" type="slidenum">
              <a:rPr kumimoji="1" lang="ja-JP" altLang="en-US" smtClean="0"/>
              <a:t>‹#›</a:t>
            </a:fld>
            <a:endParaRPr kumimoji="1" lang="ja-JP" altLang="en-US"/>
          </a:p>
        </p:txBody>
      </p:sp>
    </p:spTree>
    <p:extLst>
      <p:ext uri="{BB962C8B-B14F-4D97-AF65-F5344CB8AC3E}">
        <p14:creationId xmlns:p14="http://schemas.microsoft.com/office/powerpoint/2010/main" val="13363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1A600F3-AFBB-478F-B59F-92C362C4D983}" type="datetimeFigureOut">
              <a:rPr kumimoji="1" lang="ja-JP" altLang="en-US" smtClean="0"/>
              <a:t>2017/10/30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2537801-303A-469A-BDA6-076C3576DA04}" type="slidenum">
              <a:rPr kumimoji="1" lang="ja-JP" altLang="en-US" smtClean="0"/>
              <a:t>‹#›</a:t>
            </a:fld>
            <a:endParaRPr kumimoji="1" lang="ja-JP" altLang="en-US"/>
          </a:p>
        </p:txBody>
      </p:sp>
    </p:spTree>
    <p:extLst>
      <p:ext uri="{BB962C8B-B14F-4D97-AF65-F5344CB8AC3E}">
        <p14:creationId xmlns:p14="http://schemas.microsoft.com/office/powerpoint/2010/main" val="135523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600F3-AFBB-478F-B59F-92C362C4D983}" type="datetimeFigureOut">
              <a:rPr kumimoji="1" lang="ja-JP" altLang="en-US" smtClean="0"/>
              <a:t>2017/10/30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37801-303A-469A-BDA6-076C3576DA04}" type="slidenum">
              <a:rPr kumimoji="1" lang="ja-JP" altLang="en-US" smtClean="0"/>
              <a:t>‹#›</a:t>
            </a:fld>
            <a:endParaRPr kumimoji="1" lang="ja-JP" altLang="en-US"/>
          </a:p>
        </p:txBody>
      </p:sp>
    </p:spTree>
    <p:extLst>
      <p:ext uri="{BB962C8B-B14F-4D97-AF65-F5344CB8AC3E}">
        <p14:creationId xmlns:p14="http://schemas.microsoft.com/office/powerpoint/2010/main" val="1895617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ci.nii.ac.jp/naid/11000631830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i.nii.ac.jp/naid/13000510969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i.nii.ac.jp/naid/1001165097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44000" y="218941"/>
            <a:ext cx="11304000" cy="87974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effectLst>
            <a:outerShdw blurRad="50800" dist="38100" dir="5400000" algn="t" rotWithShape="0">
              <a:prstClr val="black">
                <a:alpha val="40000"/>
              </a:prstClr>
            </a:outerShdw>
          </a:effectLst>
        </p:spPr>
        <p:txBody>
          <a:bodyPr>
            <a:noAutofit/>
          </a:bodyPr>
          <a:lstStyle/>
          <a:p>
            <a:r>
              <a:rPr kumimoji="1" lang="ja-JP" altLang="en-US" sz="4400" dirty="0" smtClean="0"/>
              <a:t>運転支援システムと</a:t>
            </a:r>
            <a:r>
              <a:rPr lang="ja-JP" altLang="en-US" sz="4400" dirty="0" smtClean="0"/>
              <a:t>自動運転について</a:t>
            </a:r>
            <a:endParaRPr kumimoji="1" lang="ja-JP" altLang="en-US" sz="4400" dirty="0"/>
          </a:p>
        </p:txBody>
      </p:sp>
      <p:sp>
        <p:nvSpPr>
          <p:cNvPr id="3" name="サブタイトル 2"/>
          <p:cNvSpPr>
            <a:spLocks noGrp="1"/>
          </p:cNvSpPr>
          <p:nvPr>
            <p:ph type="subTitle" idx="1"/>
          </p:nvPr>
        </p:nvSpPr>
        <p:spPr>
          <a:xfrm>
            <a:off x="1524000" y="1275007"/>
            <a:ext cx="9144000" cy="5164430"/>
          </a:xfrm>
          <a:prstGeom prst="rect">
            <a:avLst/>
          </a:prstGeom>
          <a:solidFill>
            <a:schemeClr val="accent1">
              <a:lumMod val="60000"/>
              <a:lumOff val="40000"/>
            </a:schemeClr>
          </a:solidFill>
          <a:effectLst>
            <a:glow rad="101600">
              <a:schemeClr val="accent1">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kumimoji="1" lang="ja-JP" altLang="en-US" dirty="0" smtClean="0"/>
              <a:t>キーワード：運転支援、自動運転、画像センシング</a:t>
            </a:r>
            <a:endParaRPr kumimoji="1" lang="en-US" altLang="ja-JP" dirty="0" smtClean="0"/>
          </a:p>
          <a:p>
            <a:pPr algn="l"/>
            <a:r>
              <a:rPr lang="ja-JP" altLang="en-US" dirty="0" smtClean="0"/>
              <a:t>現在、世界各国で交通事故は大きな社会問題となっており、その大きな要因はドライバーの認知、判断、操作ミスである。</a:t>
            </a:r>
            <a:endParaRPr lang="en-US" altLang="ja-JP" dirty="0" smtClean="0"/>
          </a:p>
          <a:p>
            <a:pPr algn="l"/>
            <a:endParaRPr lang="en-US" altLang="ja-JP" dirty="0"/>
          </a:p>
          <a:p>
            <a:r>
              <a:rPr lang="ja-JP" altLang="en-US" dirty="0" smtClean="0"/>
              <a:t>運転支援システムによってドライバーを支援し、ミスを減らす</a:t>
            </a:r>
            <a:endParaRPr lang="en-US" altLang="ja-JP" dirty="0" smtClean="0"/>
          </a:p>
          <a:p>
            <a:pPr algn="l"/>
            <a:r>
              <a:rPr lang="ja-JP" altLang="en-US" dirty="0" smtClean="0"/>
              <a:t>また、運転支援の延長として自動運転があり、日本政府などが定義している自動運転のレベルは</a:t>
            </a:r>
            <a:r>
              <a:rPr lang="ja-JP" altLang="en-US" dirty="0"/>
              <a:t>下</a:t>
            </a:r>
            <a:r>
              <a:rPr lang="ja-JP" altLang="en-US" dirty="0" smtClean="0"/>
              <a:t>図のようになってい</a:t>
            </a:r>
            <a:r>
              <a:rPr lang="ja-JP" altLang="en-US" dirty="0"/>
              <a:t>る</a:t>
            </a:r>
            <a:r>
              <a:rPr lang="ja-JP" altLang="en-US" dirty="0" smtClean="0"/>
              <a:t>。</a:t>
            </a:r>
            <a:endParaRPr lang="en-US" altLang="ja-JP" dirty="0" smtClean="0"/>
          </a:p>
          <a:p>
            <a:pPr algn="l"/>
            <a:r>
              <a:rPr lang="ja-JP" altLang="en-US" dirty="0" smtClean="0"/>
              <a:t>　　</a:t>
            </a:r>
            <a:endParaRPr lang="en-US" altLang="ja-JP" dirty="0"/>
          </a:p>
          <a:p>
            <a:endParaRPr lang="en-US" altLang="ja-JP" dirty="0" smtClean="0"/>
          </a:p>
        </p:txBody>
      </p:sp>
      <p:sp>
        <p:nvSpPr>
          <p:cNvPr id="4" name="下矢印 3"/>
          <p:cNvSpPr/>
          <p:nvPr/>
        </p:nvSpPr>
        <p:spPr>
          <a:xfrm>
            <a:off x="5853684" y="2525999"/>
            <a:ext cx="484632" cy="409747"/>
          </a:xfrm>
          <a:prstGeom prst="downArrow">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aphicFrame>
        <p:nvGraphicFramePr>
          <p:cNvPr id="8" name="表 7"/>
          <p:cNvGraphicFramePr>
            <a:graphicFrameLocks noGrp="1"/>
          </p:cNvGraphicFramePr>
          <p:nvPr>
            <p:extLst>
              <p:ext uri="{D42A27DB-BD31-4B8C-83A1-F6EECF244321}">
                <p14:modId xmlns:p14="http://schemas.microsoft.com/office/powerpoint/2010/main" val="1587091725"/>
              </p:ext>
            </p:extLst>
          </p:nvPr>
        </p:nvGraphicFramePr>
        <p:xfrm>
          <a:off x="1778000" y="4303116"/>
          <a:ext cx="8636000" cy="1959996"/>
        </p:xfrm>
        <a:graphic>
          <a:graphicData uri="http://schemas.openxmlformats.org/drawingml/2006/table">
            <a:tbl>
              <a:tblPr firstRow="1" bandRow="1">
                <a:tableStyleId>{5940675A-B579-460E-94D1-54222C63F5DA}</a:tableStyleId>
              </a:tblPr>
              <a:tblGrid>
                <a:gridCol w="1124226"/>
                <a:gridCol w="3193774"/>
                <a:gridCol w="1141896"/>
                <a:gridCol w="3176104"/>
              </a:tblGrid>
              <a:tr h="653332">
                <a:tc>
                  <a:txBody>
                    <a:bodyPr/>
                    <a:lstStyle/>
                    <a:p>
                      <a:pPr algn="ctr"/>
                      <a:r>
                        <a:rPr kumimoji="1" lang="ja-JP" altLang="en-US" dirty="0" smtClean="0"/>
                        <a:t>レベル０</a:t>
                      </a:r>
                      <a:endParaRPr kumimoji="1" lang="ja-JP" altLang="en-US" dirty="0"/>
                    </a:p>
                  </a:txBody>
                  <a:tcPr anchor="ctr"/>
                </a:tc>
                <a:tc>
                  <a:txBody>
                    <a:bodyPr/>
                    <a:lstStyle/>
                    <a:p>
                      <a:r>
                        <a:rPr kumimoji="1" lang="ja-JP" altLang="en-US" smtClean="0"/>
                        <a:t>ドライバーがすべての操作を行う</a:t>
                      </a:r>
                      <a:endParaRPr kumimoji="1" lang="ja-JP" altLang="en-US" dirty="0"/>
                    </a:p>
                  </a:txBody>
                  <a:tcPr anchor="ctr"/>
                </a:tc>
                <a:tc>
                  <a:txBody>
                    <a:bodyPr/>
                    <a:lstStyle/>
                    <a:p>
                      <a:pPr algn="ctr"/>
                      <a:r>
                        <a:rPr kumimoji="1" lang="ja-JP" altLang="en-US" dirty="0" smtClean="0"/>
                        <a:t>レベル３</a:t>
                      </a:r>
                      <a:endParaRPr kumimoji="1" lang="ja-JP" altLang="en-US" dirty="0"/>
                    </a:p>
                  </a:txBody>
                  <a:tcPr anchor="ctr"/>
                </a:tc>
                <a:tc>
                  <a:txBody>
                    <a:bodyPr/>
                    <a:lstStyle/>
                    <a:p>
                      <a:r>
                        <a:rPr kumimoji="1" lang="ja-JP" altLang="en-US" dirty="0" smtClean="0"/>
                        <a:t>特定の場所で自動車が運転</a:t>
                      </a:r>
                      <a:endParaRPr kumimoji="1" lang="en-US" altLang="ja-JP" dirty="0" smtClean="0"/>
                    </a:p>
                    <a:p>
                      <a:r>
                        <a:rPr kumimoji="1" lang="ja-JP" altLang="en-US" dirty="0" smtClean="0"/>
                        <a:t>緊急時はドライバーが運転</a:t>
                      </a:r>
                    </a:p>
                  </a:txBody>
                  <a:tcPr anchor="ctr"/>
                </a:tc>
              </a:tr>
              <a:tr h="653332">
                <a:tc>
                  <a:txBody>
                    <a:bodyPr/>
                    <a:lstStyle/>
                    <a:p>
                      <a:pPr algn="ctr"/>
                      <a:r>
                        <a:rPr kumimoji="1" lang="ja-JP" altLang="en-US" dirty="0" smtClean="0"/>
                        <a:t>レベル１</a:t>
                      </a:r>
                      <a:endParaRPr kumimoji="1" lang="ja-JP" altLang="en-US" dirty="0"/>
                    </a:p>
                  </a:txBody>
                  <a:tcPr anchor="ctr"/>
                </a:tc>
                <a:tc>
                  <a:txBody>
                    <a:bodyPr/>
                    <a:lstStyle/>
                    <a:p>
                      <a:r>
                        <a:rPr kumimoji="1" lang="ja-JP" altLang="en-US" dirty="0" smtClean="0"/>
                        <a:t>加速、操舵、制御のうちいずれかを自動車が行う</a:t>
                      </a:r>
                      <a:endParaRPr kumimoji="1" lang="en-US" altLang="ja-JP" dirty="0" smtClean="0"/>
                    </a:p>
                  </a:txBody>
                  <a:tcPr anchor="ctr"/>
                </a:tc>
                <a:tc>
                  <a:txBody>
                    <a:bodyPr/>
                    <a:lstStyle/>
                    <a:p>
                      <a:pPr algn="ctr"/>
                      <a:r>
                        <a:rPr kumimoji="1" lang="ja-JP" altLang="en-US" dirty="0" smtClean="0"/>
                        <a:t>レベル４</a:t>
                      </a:r>
                      <a:endParaRPr kumimoji="1" lang="ja-JP" altLang="en-US" dirty="0"/>
                    </a:p>
                  </a:txBody>
                  <a:tcPr anchor="ctr"/>
                </a:tc>
                <a:tc>
                  <a:txBody>
                    <a:bodyPr/>
                    <a:lstStyle/>
                    <a:p>
                      <a:r>
                        <a:rPr kumimoji="1" lang="ja-JP" altLang="en-US" dirty="0" smtClean="0"/>
                        <a:t>特定の場所で完全自動化</a:t>
                      </a:r>
                      <a:endParaRPr kumimoji="1" lang="en-US" altLang="ja-JP" dirty="0" smtClean="0"/>
                    </a:p>
                    <a:p>
                      <a:r>
                        <a:rPr kumimoji="1" lang="ja-JP" altLang="en-US" dirty="0" smtClean="0"/>
                        <a:t>それ以外はドライバーが運転</a:t>
                      </a:r>
                    </a:p>
                  </a:txBody>
                  <a:tcPr anchor="ctr"/>
                </a:tc>
              </a:tr>
              <a:tr h="653332">
                <a:tc>
                  <a:txBody>
                    <a:bodyPr/>
                    <a:lstStyle/>
                    <a:p>
                      <a:pPr algn="ctr"/>
                      <a:r>
                        <a:rPr kumimoji="1" lang="ja-JP" altLang="en-US" dirty="0" smtClean="0"/>
                        <a:t>レベル２</a:t>
                      </a:r>
                      <a:endParaRPr kumimoji="1" lang="ja-JP"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加速、操舵、制御のうち複数を自動車が行う</a:t>
                      </a:r>
                      <a:endParaRPr kumimoji="1" lang="en-US" altLang="ja-JP" dirty="0" smtClean="0"/>
                    </a:p>
                  </a:txBody>
                  <a:tcPr anchor="ctr"/>
                </a:tc>
                <a:tc>
                  <a:txBody>
                    <a:bodyPr/>
                    <a:lstStyle/>
                    <a:p>
                      <a:pPr algn="ctr"/>
                      <a:r>
                        <a:rPr lang="ja-JP" altLang="en-US" dirty="0" smtClean="0"/>
                        <a:t>レベル５</a:t>
                      </a:r>
                      <a:endParaRPr lang="ja-JP" altLang="en-US" dirty="0"/>
                    </a:p>
                  </a:txBody>
                  <a:tcPr anchor="ctr"/>
                </a:tc>
                <a:tc>
                  <a:txBody>
                    <a:bodyPr/>
                    <a:lstStyle/>
                    <a:p>
                      <a:pPr algn="l"/>
                      <a:r>
                        <a:rPr lang="ja-JP" altLang="en-US" dirty="0" smtClean="0"/>
                        <a:t>完全自動運転</a:t>
                      </a:r>
                      <a:endParaRPr lang="ja-JP" altLang="en-US" dirty="0"/>
                    </a:p>
                  </a:txBody>
                  <a:tcPr anchor="ctr"/>
                </a:tc>
              </a:tr>
            </a:tbl>
          </a:graphicData>
        </a:graphic>
      </p:graphicFrame>
    </p:spTree>
    <p:extLst>
      <p:ext uri="{BB962C8B-B14F-4D97-AF65-F5344CB8AC3E}">
        <p14:creationId xmlns:p14="http://schemas.microsoft.com/office/powerpoint/2010/main" val="941769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751526"/>
            <a:ext cx="10528300" cy="4687373"/>
          </a:xfrm>
          <a:prstGeom prst="roundRect">
            <a:avLst/>
          </a:prstGeom>
          <a:solidFill>
            <a:schemeClr val="accent2">
              <a:lumMod val="60000"/>
              <a:lumOff val="40000"/>
            </a:schemeClr>
          </a:solidFill>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altLang="ja-JP" dirty="0" smtClean="0"/>
              <a:t>ASV=Advanced Safety Vehicle</a:t>
            </a:r>
          </a:p>
          <a:p>
            <a:pPr marL="0" indent="0">
              <a:buNone/>
            </a:pPr>
            <a:r>
              <a:rPr kumimoji="1" lang="ja-JP" altLang="en-US" dirty="0" smtClean="0"/>
              <a:t>交通事故を低減すべく、</a:t>
            </a:r>
            <a:r>
              <a:rPr kumimoji="1" lang="en-US" altLang="ja-JP" dirty="0" smtClean="0"/>
              <a:t>1991</a:t>
            </a:r>
            <a:r>
              <a:rPr kumimoji="1" lang="ja-JP" altLang="en-US" dirty="0" smtClean="0"/>
              <a:t>年に</a:t>
            </a:r>
            <a:r>
              <a:rPr lang="ja-JP" altLang="en-US" dirty="0" smtClean="0"/>
              <a:t>国土交通省（当時　運輸省）</a:t>
            </a:r>
            <a:r>
              <a:rPr kumimoji="1" lang="ja-JP" altLang="en-US" dirty="0" smtClean="0"/>
              <a:t>が先進安全自動車を提唱し、</a:t>
            </a:r>
            <a:r>
              <a:rPr kumimoji="1" lang="en-US" altLang="ja-JP" dirty="0" smtClean="0"/>
              <a:t>1</a:t>
            </a:r>
            <a:r>
              <a:rPr kumimoji="1" lang="ja-JP" altLang="en-US" dirty="0" smtClean="0"/>
              <a:t>期</a:t>
            </a:r>
            <a:r>
              <a:rPr kumimoji="1" lang="en-US" altLang="ja-JP" dirty="0" smtClean="0"/>
              <a:t>5</a:t>
            </a:r>
            <a:r>
              <a:rPr kumimoji="1" lang="ja-JP" altLang="en-US" dirty="0" smtClean="0"/>
              <a:t>か年計画で</a:t>
            </a:r>
            <a:r>
              <a:rPr kumimoji="1" lang="en-US" altLang="ja-JP" dirty="0" smtClean="0"/>
              <a:t>ASV</a:t>
            </a:r>
            <a:r>
              <a:rPr kumimoji="1" lang="ja-JP" altLang="en-US" dirty="0" smtClean="0"/>
              <a:t>プロジェクトを発足させた。このプロジェクトは</a:t>
            </a:r>
            <a:r>
              <a:rPr kumimoji="1" lang="en-US" altLang="ja-JP" dirty="0" smtClean="0"/>
              <a:t>2017</a:t>
            </a:r>
            <a:r>
              <a:rPr kumimoji="1" lang="ja-JP" altLang="en-US" dirty="0" smtClean="0"/>
              <a:t>年の時点では第</a:t>
            </a:r>
            <a:r>
              <a:rPr kumimoji="1" lang="en-US" altLang="ja-JP" dirty="0" smtClean="0"/>
              <a:t>5</a:t>
            </a:r>
            <a:r>
              <a:rPr kumimoji="1" lang="ja-JP" altLang="en-US" dirty="0" smtClean="0"/>
              <a:t>期まで終了して</a:t>
            </a:r>
            <a:r>
              <a:rPr lang="ja-JP" altLang="en-US" dirty="0" smtClean="0"/>
              <a:t>いる。　　　　　　　　　　　　　　　</a:t>
            </a:r>
            <a:r>
              <a:rPr lang="en-US" altLang="ja-JP" dirty="0" smtClean="0"/>
              <a:t>2007</a:t>
            </a:r>
            <a:r>
              <a:rPr lang="ja-JP" altLang="en-US" dirty="0" smtClean="0"/>
              <a:t>年の時点で終了していた第</a:t>
            </a:r>
            <a:r>
              <a:rPr lang="en-US" altLang="ja-JP" dirty="0" smtClean="0"/>
              <a:t>3</a:t>
            </a:r>
            <a:r>
              <a:rPr lang="ja-JP" altLang="en-US" dirty="0" smtClean="0"/>
              <a:t>期は普及促進のための検討を目的としており、第</a:t>
            </a:r>
            <a:r>
              <a:rPr lang="en-US" altLang="ja-JP" dirty="0" smtClean="0"/>
              <a:t>3</a:t>
            </a:r>
            <a:r>
              <a:rPr lang="ja-JP" altLang="en-US" dirty="0" smtClean="0"/>
              <a:t>期に研究・開発されたシステムとして、歩行者検知システム、交差点停止支援システム、交差点発進支援システム、前方障害物衝突回避支援システムなどがある。</a:t>
            </a:r>
            <a:endParaRPr kumimoji="1" lang="en-US" altLang="ja-JP" dirty="0" smtClean="0"/>
          </a:p>
          <a:p>
            <a:pPr marL="0" indent="0">
              <a:buNone/>
            </a:pPr>
            <a:endParaRPr kumimoji="1" lang="ja-JP" altLang="en-US" dirty="0"/>
          </a:p>
        </p:txBody>
      </p:sp>
      <p:sp>
        <p:nvSpPr>
          <p:cNvPr id="2" name="タイトル 1"/>
          <p:cNvSpPr>
            <a:spLocks noGrp="1"/>
          </p:cNvSpPr>
          <p:nvPr>
            <p:ph type="title"/>
          </p:nvPr>
        </p:nvSpPr>
        <p:spPr>
          <a:xfrm>
            <a:off x="838200" y="115910"/>
            <a:ext cx="10528300" cy="13651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effectLst>
            <a:outerShdw blurRad="50800" dist="38100" dir="5400000" algn="t" rotWithShape="0">
              <a:prstClr val="black">
                <a:alpha val="40000"/>
              </a:prstClr>
            </a:outerShdw>
          </a:effectLst>
        </p:spPr>
        <p:txBody>
          <a:bodyPr>
            <a:normAutofit fontScale="90000"/>
          </a:bodyPr>
          <a:lstStyle/>
          <a:p>
            <a:pPr algn="ctr"/>
            <a:r>
              <a:rPr kumimoji="1" lang="ja-JP" altLang="en-US" sz="4000" dirty="0" smtClean="0"/>
              <a:t>先進安全自動車</a:t>
            </a:r>
            <a:r>
              <a:rPr lang="ja-JP" altLang="en-US" sz="4000" dirty="0" smtClean="0"/>
              <a:t>（</a:t>
            </a:r>
            <a:r>
              <a:rPr lang="en-US" altLang="ja-JP" sz="4000" dirty="0" smtClean="0"/>
              <a:t>ASV</a:t>
            </a:r>
            <a:r>
              <a:rPr lang="ja-JP" altLang="en-US" sz="4000" dirty="0" smtClean="0"/>
              <a:t>）</a:t>
            </a:r>
            <a:r>
              <a:rPr kumimoji="1" lang="ja-JP" altLang="en-US" sz="4000" dirty="0" smtClean="0"/>
              <a:t>おける運転支援システム</a:t>
            </a:r>
            <a:r>
              <a:rPr kumimoji="1" lang="en-US" altLang="ja-JP" sz="4000" dirty="0" smtClean="0"/>
              <a:t/>
            </a:r>
            <a:br>
              <a:rPr kumimoji="1" lang="en-US" altLang="ja-JP" sz="4000" dirty="0" smtClean="0"/>
            </a:br>
            <a:r>
              <a:rPr kumimoji="1" lang="en-US" altLang="ja-JP" sz="2200" dirty="0" smtClean="0"/>
              <a:t>2007</a:t>
            </a:r>
            <a:r>
              <a:rPr kumimoji="1" lang="ja-JP" altLang="en-US" sz="2200" dirty="0" smtClean="0"/>
              <a:t>年　</a:t>
            </a:r>
            <a:r>
              <a:rPr lang="ja-JP" altLang="en-US" sz="2200" dirty="0" smtClean="0"/>
              <a:t>加世山秀樹　間下博　浅沼信吉　　</a:t>
            </a:r>
            <a:r>
              <a:rPr lang="en-US" altLang="ja-JP" sz="2200" dirty="0" smtClean="0">
                <a:hlinkClick r:id="rId2"/>
              </a:rPr>
              <a:t>http</a:t>
            </a:r>
            <a:r>
              <a:rPr lang="en-US" altLang="ja-JP" sz="2200" dirty="0">
                <a:hlinkClick r:id="rId2"/>
              </a:rPr>
              <a:t>://</a:t>
            </a:r>
            <a:r>
              <a:rPr lang="en-US" altLang="ja-JP" sz="2200" dirty="0" smtClean="0">
                <a:hlinkClick r:id="rId2"/>
              </a:rPr>
              <a:t>ci.nii.ac.jp/naid/110006318303</a:t>
            </a:r>
            <a:r>
              <a:rPr lang="en-US" altLang="ja-JP" sz="2200" dirty="0" smtClean="0"/>
              <a:t/>
            </a:r>
            <a:br>
              <a:rPr lang="en-US" altLang="ja-JP" sz="2200" dirty="0" smtClean="0"/>
            </a:br>
            <a:r>
              <a:rPr lang="ja-JP" altLang="en-US" sz="2200" dirty="0" smtClean="0"/>
              <a:t>キーワード：運転支援</a:t>
            </a:r>
            <a:endParaRPr kumimoji="1" lang="ja-JP" altLang="en-US" sz="2200" dirty="0"/>
          </a:p>
        </p:txBody>
      </p:sp>
    </p:spTree>
    <p:extLst>
      <p:ext uri="{BB962C8B-B14F-4D97-AF65-F5344CB8AC3E}">
        <p14:creationId xmlns:p14="http://schemas.microsoft.com/office/powerpoint/2010/main" val="825760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03032"/>
            <a:ext cx="10515600" cy="1390918"/>
          </a:xfrm>
          <a:prstGeom prst="round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effectLst>
            <a:outerShdw blurRad="50800" dist="38100" dir="5400000" algn="t" rotWithShape="0">
              <a:prstClr val="black">
                <a:alpha val="40000"/>
              </a:prstClr>
            </a:outerShdw>
          </a:effectLst>
        </p:spPr>
        <p:txBody>
          <a:bodyPr>
            <a:normAutofit/>
          </a:bodyPr>
          <a:lstStyle/>
          <a:p>
            <a:pPr algn="ctr"/>
            <a:r>
              <a:rPr kumimoji="1" lang="ja-JP" altLang="en-US" sz="3600" dirty="0" smtClean="0"/>
              <a:t>自動運転に向けた画像センシング</a:t>
            </a:r>
            <a:r>
              <a:rPr kumimoji="1" lang="en-US" altLang="ja-JP" sz="3600" dirty="0" smtClean="0"/>
              <a:t/>
            </a:r>
            <a:br>
              <a:rPr kumimoji="1" lang="en-US" altLang="ja-JP" sz="3600" dirty="0" smtClean="0"/>
            </a:br>
            <a:r>
              <a:rPr lang="en-US" altLang="ja-JP" sz="2000" dirty="0"/>
              <a:t>2015</a:t>
            </a:r>
            <a:r>
              <a:rPr lang="ja-JP" altLang="en-US" sz="2000" dirty="0"/>
              <a:t>年　村松彰二　志磨健　　</a:t>
            </a:r>
            <a:r>
              <a:rPr lang="en-US" altLang="ja-JP" sz="2000" dirty="0">
                <a:hlinkClick r:id="rId2"/>
              </a:rPr>
              <a:t>http://</a:t>
            </a:r>
            <a:r>
              <a:rPr lang="en-US" altLang="ja-JP" sz="2000" dirty="0" smtClean="0">
                <a:hlinkClick r:id="rId2"/>
              </a:rPr>
              <a:t>ci.nii.ac.jp/naid/130005109694</a:t>
            </a:r>
            <a:r>
              <a:rPr lang="en-US" altLang="ja-JP" sz="2000" dirty="0" smtClean="0"/>
              <a:t/>
            </a:r>
            <a:br>
              <a:rPr lang="en-US" altLang="ja-JP" sz="2000" dirty="0" smtClean="0"/>
            </a:br>
            <a:r>
              <a:rPr lang="ja-JP" altLang="en-US" sz="2000" dirty="0" smtClean="0"/>
              <a:t>キーワード：自動運転、画像センシング</a:t>
            </a:r>
            <a:endParaRPr kumimoji="1" lang="ja-JP" altLang="en-US" sz="2000" dirty="0"/>
          </a:p>
        </p:txBody>
      </p:sp>
      <p:sp>
        <p:nvSpPr>
          <p:cNvPr id="3" name="コンテンツ プレースホルダー 2"/>
          <p:cNvSpPr>
            <a:spLocks noGrp="1"/>
          </p:cNvSpPr>
          <p:nvPr>
            <p:ph idx="1"/>
          </p:nvPr>
        </p:nvSpPr>
        <p:spPr>
          <a:xfrm>
            <a:off x="838200" y="1751527"/>
            <a:ext cx="10515600" cy="4675031"/>
          </a:xfrm>
          <a:prstGeom prst="roundRect">
            <a:avLst/>
          </a:prstGeom>
          <a:solidFill>
            <a:schemeClr val="accent4">
              <a:lumMod val="60000"/>
              <a:lumOff val="40000"/>
            </a:schemeClr>
          </a:solidFill>
          <a:effectLst>
            <a:glow rad="101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a:lstStyle/>
          <a:p>
            <a:pPr marL="0" indent="0">
              <a:buNone/>
            </a:pPr>
            <a:r>
              <a:rPr lang="en-US" altLang="ja-JP" dirty="0" smtClean="0"/>
              <a:t>ASV</a:t>
            </a:r>
            <a:r>
              <a:rPr lang="ja-JP" altLang="en-US" dirty="0"/>
              <a:t>や自動運転車には外界や自車の走行状況を把握する</a:t>
            </a:r>
            <a:r>
              <a:rPr lang="ja-JP" altLang="en-US" dirty="0" smtClean="0"/>
              <a:t>センサー</a:t>
            </a:r>
            <a:r>
              <a:rPr lang="ja-JP" altLang="en-US" dirty="0"/>
              <a:t>が搭載されており、そのセンサーからの情報を元に</a:t>
            </a:r>
            <a:r>
              <a:rPr lang="ja-JP" altLang="en-US" dirty="0" smtClean="0"/>
              <a:t>ドライバー</a:t>
            </a:r>
            <a:r>
              <a:rPr lang="ja-JP" altLang="en-US" dirty="0"/>
              <a:t>への警報や車両の制御が行われている。この</a:t>
            </a:r>
            <a:r>
              <a:rPr lang="ja-JP" altLang="en-US" dirty="0" smtClean="0"/>
              <a:t>センシング</a:t>
            </a:r>
            <a:r>
              <a:rPr lang="ja-JP" altLang="en-US" dirty="0"/>
              <a:t>機能にはレーダとカメラの</a:t>
            </a:r>
            <a:r>
              <a:rPr lang="en-US" altLang="ja-JP" dirty="0"/>
              <a:t>2</a:t>
            </a:r>
            <a:r>
              <a:rPr lang="ja-JP" altLang="en-US" dirty="0"/>
              <a:t>種類があり、この論文では</a:t>
            </a:r>
            <a:r>
              <a:rPr lang="ja-JP" altLang="en-US" dirty="0" smtClean="0"/>
              <a:t>カメラ</a:t>
            </a:r>
            <a:r>
              <a:rPr lang="ja-JP" altLang="en-US" dirty="0"/>
              <a:t>によるセンシングを扱っている</a:t>
            </a:r>
            <a:r>
              <a:rPr lang="ja-JP" altLang="en-US" dirty="0" smtClean="0"/>
              <a:t>。車載カメラの基本的な画像認識機能は車線の認識と車両・歩行者検知である。</a:t>
            </a:r>
            <a:endParaRPr lang="en-US" altLang="ja-JP" dirty="0"/>
          </a:p>
          <a:p>
            <a:pPr marL="0" indent="0">
              <a:buNone/>
            </a:pPr>
            <a:endParaRPr kumimoji="1" lang="ja-JP" altLang="en-US" dirty="0"/>
          </a:p>
        </p:txBody>
      </p:sp>
    </p:spTree>
    <p:extLst>
      <p:ext uri="{BB962C8B-B14F-4D97-AF65-F5344CB8AC3E}">
        <p14:creationId xmlns:p14="http://schemas.microsoft.com/office/powerpoint/2010/main" val="3916407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03032"/>
            <a:ext cx="10515600" cy="1390918"/>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effectLst>
            <a:outerShdw blurRad="50800" dist="38100" dir="5400000" algn="t" rotWithShape="0">
              <a:prstClr val="black">
                <a:alpha val="40000"/>
              </a:prstClr>
            </a:outerShdw>
          </a:effectLst>
        </p:spPr>
        <p:txBody>
          <a:bodyPr>
            <a:normAutofit/>
          </a:bodyPr>
          <a:lstStyle/>
          <a:p>
            <a:pPr algn="ctr"/>
            <a:r>
              <a:rPr kumimoji="1" lang="ja-JP" altLang="en-US" sz="3600" dirty="0" smtClean="0"/>
              <a:t>自動車の自動運転システム</a:t>
            </a:r>
            <a:r>
              <a:rPr kumimoji="1" lang="en-US" altLang="ja-JP" dirty="0" smtClean="0"/>
              <a:t/>
            </a:r>
            <a:br>
              <a:rPr kumimoji="1" lang="en-US" altLang="ja-JP" dirty="0" smtClean="0"/>
            </a:br>
            <a:r>
              <a:rPr lang="en-US" altLang="ja-JP" sz="2000" dirty="0" smtClean="0"/>
              <a:t>1999</a:t>
            </a:r>
            <a:r>
              <a:rPr lang="ja-JP" altLang="en-US" sz="2000" dirty="0" smtClean="0"/>
              <a:t>年　津川定之　　</a:t>
            </a:r>
            <a:r>
              <a:rPr lang="en-US" altLang="ja-JP" sz="2000" dirty="0" smtClean="0">
                <a:hlinkClick r:id="rId2"/>
              </a:rPr>
              <a:t>http</a:t>
            </a:r>
            <a:r>
              <a:rPr lang="en-US" altLang="ja-JP" sz="2000" dirty="0">
                <a:hlinkClick r:id="rId2"/>
              </a:rPr>
              <a:t>://</a:t>
            </a:r>
            <a:r>
              <a:rPr lang="en-US" altLang="ja-JP" sz="2000" dirty="0" smtClean="0">
                <a:hlinkClick r:id="rId2"/>
              </a:rPr>
              <a:t>ci.nii.ac.jp/naid/10011650973</a:t>
            </a:r>
            <a:r>
              <a:rPr lang="en-US" altLang="ja-JP" sz="2000" dirty="0" smtClean="0"/>
              <a:t/>
            </a:r>
            <a:br>
              <a:rPr lang="en-US" altLang="ja-JP" sz="2000" dirty="0" smtClean="0"/>
            </a:br>
            <a:r>
              <a:rPr lang="ja-JP" altLang="en-US" sz="2000" dirty="0" smtClean="0"/>
              <a:t>キーワード：自動運転</a:t>
            </a:r>
            <a:endParaRPr kumimoji="1" lang="ja-JP" altLang="en-US" sz="2000" dirty="0"/>
          </a:p>
        </p:txBody>
      </p:sp>
      <p:sp>
        <p:nvSpPr>
          <p:cNvPr id="3" name="コンテンツ プレースホルダー 2"/>
          <p:cNvSpPr>
            <a:spLocks noGrp="1"/>
          </p:cNvSpPr>
          <p:nvPr>
            <p:ph idx="1"/>
          </p:nvPr>
        </p:nvSpPr>
        <p:spPr>
          <a:xfrm>
            <a:off x="838200" y="1751526"/>
            <a:ext cx="10515600" cy="4675031"/>
          </a:xfrm>
          <a:prstGeom prst="roundRect">
            <a:avLst/>
          </a:prstGeom>
          <a:solidFill>
            <a:schemeClr val="accent6">
              <a:lumMod val="60000"/>
              <a:lumOff val="40000"/>
            </a:schemeClr>
          </a:solidFill>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a:normAutofit/>
          </a:bodyPr>
          <a:lstStyle/>
          <a:p>
            <a:pPr marL="0" indent="0">
              <a:buNone/>
            </a:pPr>
            <a:r>
              <a:rPr lang="ja-JP" altLang="en-US" sz="2400" dirty="0" smtClean="0"/>
              <a:t>世界各国で</a:t>
            </a:r>
            <a:r>
              <a:rPr lang="en-US" altLang="ja-JP" sz="2400" dirty="0" smtClean="0"/>
              <a:t>ITS</a:t>
            </a:r>
            <a:r>
              <a:rPr lang="ja-JP" altLang="en-US" sz="2400" dirty="0" smtClean="0"/>
              <a:t>（高度道路交通システム）に大きな関心が寄せらせており、国家プロジェクトが進行している。</a:t>
            </a:r>
            <a:r>
              <a:rPr lang="en-US" altLang="ja-JP" sz="2400" dirty="0" smtClean="0"/>
              <a:t>ITS</a:t>
            </a:r>
            <a:r>
              <a:rPr lang="ja-JP" altLang="en-US" sz="2400" dirty="0" err="1" smtClean="0"/>
              <a:t>には</a:t>
            </a:r>
            <a:r>
              <a:rPr lang="ja-JP" altLang="en-US" sz="2400" dirty="0" smtClean="0"/>
              <a:t>自動運転システムも含まれている。</a:t>
            </a:r>
            <a:endParaRPr lang="en-US" altLang="ja-JP" sz="2400" dirty="0"/>
          </a:p>
          <a:p>
            <a:pPr marL="0" indent="0">
              <a:buNone/>
            </a:pPr>
            <a:r>
              <a:rPr lang="ja-JP" altLang="en-US" sz="2400" dirty="0" smtClean="0"/>
              <a:t>・自動運転システムの要素技術</a:t>
            </a:r>
            <a:endParaRPr lang="en-US" altLang="ja-JP" sz="2400" dirty="0" smtClean="0"/>
          </a:p>
          <a:p>
            <a:pPr marL="0" indent="0">
              <a:buNone/>
            </a:pPr>
            <a:r>
              <a:rPr lang="en-US" altLang="ja-JP" sz="2400" dirty="0" smtClean="0"/>
              <a:t>1</a:t>
            </a:r>
            <a:r>
              <a:rPr lang="ja-JP" altLang="en-US" sz="2400" dirty="0" smtClean="0"/>
              <a:t>　ラテラル制御：走行コースを示すものを検出し、そのコースに沿って走行する</a:t>
            </a:r>
            <a:endParaRPr lang="en-US" altLang="ja-JP" sz="2400" dirty="0" smtClean="0"/>
          </a:p>
          <a:p>
            <a:pPr marL="0" indent="0">
              <a:buNone/>
            </a:pPr>
            <a:r>
              <a:rPr lang="en-US" altLang="ja-JP" sz="2400" dirty="0" smtClean="0"/>
              <a:t>2</a:t>
            </a:r>
            <a:r>
              <a:rPr lang="ja-JP" altLang="en-US" sz="2400" dirty="0" smtClean="0"/>
              <a:t>　ロンジチュージナル制御：車速や車間距離を制御する</a:t>
            </a:r>
            <a:endParaRPr lang="en-US" altLang="ja-JP" sz="2400" dirty="0" smtClean="0"/>
          </a:p>
          <a:p>
            <a:pPr marL="0" indent="0">
              <a:buNone/>
            </a:pPr>
            <a:r>
              <a:rPr lang="en-US" altLang="ja-JP" sz="2400" dirty="0" smtClean="0"/>
              <a:t>3</a:t>
            </a:r>
            <a:r>
              <a:rPr lang="ja-JP" altLang="en-US" sz="2400" dirty="0" smtClean="0"/>
              <a:t>　障害物の検出：マシンビジョンやレーザレーダを用いて障害物や周辺車を検出する</a:t>
            </a:r>
            <a:endParaRPr lang="en-US" altLang="ja-JP" sz="2400" dirty="0" smtClean="0"/>
          </a:p>
          <a:p>
            <a:pPr marL="0" indent="0">
              <a:buNone/>
            </a:pPr>
            <a:r>
              <a:rPr lang="en-US" altLang="ja-JP" sz="2400" dirty="0" smtClean="0"/>
              <a:t>4</a:t>
            </a:r>
            <a:r>
              <a:rPr lang="ja-JP" altLang="en-US" sz="2400" dirty="0" smtClean="0"/>
              <a:t>　</a:t>
            </a:r>
            <a:r>
              <a:rPr lang="ja-JP" altLang="en-US" sz="2400" dirty="0" err="1" smtClean="0"/>
              <a:t>車車</a:t>
            </a:r>
            <a:r>
              <a:rPr lang="ja-JP" altLang="en-US" sz="2400" dirty="0" smtClean="0"/>
              <a:t>間通信：周辺車と協調走行するために用いられる</a:t>
            </a:r>
            <a:endParaRPr lang="en-US" altLang="ja-JP" sz="2400" dirty="0" smtClean="0"/>
          </a:p>
          <a:p>
            <a:pPr marL="0" indent="0">
              <a:buNone/>
            </a:pPr>
            <a:endParaRPr lang="en-US" altLang="ja-JP" sz="2400" dirty="0" smtClean="0"/>
          </a:p>
        </p:txBody>
      </p:sp>
    </p:spTree>
    <p:extLst>
      <p:ext uri="{BB962C8B-B14F-4D97-AF65-F5344CB8AC3E}">
        <p14:creationId xmlns:p14="http://schemas.microsoft.com/office/powerpoint/2010/main" val="698362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3654" y="347729"/>
            <a:ext cx="3240000" cy="324000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effectLst>
            <a:outerShdw blurRad="50800" dist="38100" dir="5400000" algn="t" rotWithShape="0">
              <a:prstClr val="black">
                <a:alpha val="40000"/>
              </a:prstClr>
            </a:outerShdw>
          </a:effectLst>
        </p:spPr>
        <p:txBody>
          <a:bodyPr>
            <a:normAutofit/>
          </a:bodyPr>
          <a:lstStyle/>
          <a:p>
            <a:pPr marL="0" indent="0">
              <a:buNone/>
            </a:pPr>
            <a:r>
              <a:rPr kumimoji="1" lang="en-US" altLang="ja-JP" sz="2400" dirty="0" smtClean="0"/>
              <a:t>1991</a:t>
            </a:r>
            <a:r>
              <a:rPr kumimoji="1" lang="ja-JP" altLang="en-US" sz="2400" dirty="0" smtClean="0"/>
              <a:t>年から運転支援システムについて研究・開発する</a:t>
            </a:r>
            <a:r>
              <a:rPr kumimoji="1" lang="en-US" altLang="ja-JP" sz="2400" dirty="0" smtClean="0"/>
              <a:t>ASV</a:t>
            </a:r>
            <a:r>
              <a:rPr kumimoji="1" lang="ja-JP" altLang="en-US" sz="2400" dirty="0" smtClean="0"/>
              <a:t>プロジェクトが始まった</a:t>
            </a:r>
            <a:endParaRPr kumimoji="1" lang="ja-JP" altLang="en-US" sz="2400" dirty="0"/>
          </a:p>
        </p:txBody>
      </p:sp>
      <p:sp>
        <p:nvSpPr>
          <p:cNvPr id="6" name="テキスト ボックス 5"/>
          <p:cNvSpPr txBox="1"/>
          <p:nvPr/>
        </p:nvSpPr>
        <p:spPr>
          <a:xfrm>
            <a:off x="8243654" y="347729"/>
            <a:ext cx="3240000" cy="3341668"/>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effectLst>
            <a:outerShdw blurRad="50800" dist="38100" dir="5400000" algn="t" rotWithShape="0">
              <a:prstClr val="black">
                <a:alpha val="40000"/>
              </a:prstClr>
            </a:outerShdw>
          </a:effectLst>
        </p:spPr>
        <p:txBody>
          <a:bodyPr wrap="square" rtlCol="0">
            <a:spAutoFit/>
          </a:bodyPr>
          <a:lstStyle/>
          <a:p>
            <a:r>
              <a:rPr lang="ja-JP" altLang="en-US" sz="2400" dirty="0" smtClean="0"/>
              <a:t>自動運転システムの要素技術は</a:t>
            </a:r>
            <a:endParaRPr lang="en-US" altLang="ja-JP" sz="2400" dirty="0" smtClean="0"/>
          </a:p>
          <a:p>
            <a:r>
              <a:rPr lang="ja-JP" altLang="en-US" sz="2400" dirty="0" smtClean="0"/>
              <a:t>ラテラル制御</a:t>
            </a:r>
            <a:endParaRPr lang="en-US" altLang="ja-JP" sz="2400" dirty="0" smtClean="0"/>
          </a:p>
          <a:p>
            <a:r>
              <a:rPr lang="ja-JP" altLang="en-US" sz="2400" dirty="0" smtClean="0"/>
              <a:t>ロンジチューナル制御</a:t>
            </a:r>
            <a:endParaRPr lang="en-US" altLang="ja-JP" sz="2400" dirty="0" smtClean="0"/>
          </a:p>
          <a:p>
            <a:r>
              <a:rPr lang="ja-JP" altLang="en-US" sz="2400" dirty="0" smtClean="0"/>
              <a:t>障害物の検出</a:t>
            </a:r>
            <a:endParaRPr lang="en-US" altLang="ja-JP" sz="2400" dirty="0" smtClean="0"/>
          </a:p>
          <a:p>
            <a:r>
              <a:rPr lang="ja-JP" altLang="en-US" sz="2400" dirty="0" err="1" smtClean="0"/>
              <a:t>車車</a:t>
            </a:r>
            <a:r>
              <a:rPr lang="ja-JP" altLang="en-US" sz="2400" dirty="0" smtClean="0"/>
              <a:t>間通信</a:t>
            </a:r>
            <a:endParaRPr lang="en-US" altLang="ja-JP" sz="2400" dirty="0" smtClean="0"/>
          </a:p>
          <a:p>
            <a:endParaRPr kumimoji="1" lang="ja-JP" altLang="en-US" sz="2400" dirty="0"/>
          </a:p>
        </p:txBody>
      </p:sp>
      <p:sp>
        <p:nvSpPr>
          <p:cNvPr id="7" name="テキスト ボックス 6"/>
          <p:cNvSpPr txBox="1"/>
          <p:nvPr/>
        </p:nvSpPr>
        <p:spPr>
          <a:xfrm>
            <a:off x="4463654" y="386361"/>
            <a:ext cx="3240000" cy="3240000"/>
          </a:xfrm>
          <a:prstGeom prst="round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effectLst>
            <a:outerShdw blurRad="50800" dist="38100" dir="5400000" algn="t" rotWithShape="0">
              <a:prstClr val="black">
                <a:alpha val="40000"/>
              </a:prstClr>
            </a:outerShdw>
          </a:effectLst>
        </p:spPr>
        <p:txBody>
          <a:bodyPr wrap="square" rtlCol="0">
            <a:spAutoFit/>
          </a:bodyPr>
          <a:lstStyle/>
          <a:p>
            <a:r>
              <a:rPr lang="ja-JP" altLang="en-US" sz="2400" dirty="0" smtClean="0"/>
              <a:t>外</a:t>
            </a:r>
            <a:r>
              <a:rPr kumimoji="1" lang="ja-JP" altLang="en-US" sz="2400" dirty="0" smtClean="0"/>
              <a:t>界や自車の走行状況を把握するセンシング機能</a:t>
            </a:r>
            <a:endParaRPr kumimoji="1" lang="en-US" altLang="ja-JP" sz="2400" dirty="0" smtClean="0"/>
          </a:p>
          <a:p>
            <a:r>
              <a:rPr lang="ja-JP" altLang="en-US" sz="2400" dirty="0" smtClean="0"/>
              <a:t>カメラによる画像センシングは車線認識と車両・歩行者検知からなる</a:t>
            </a:r>
            <a:endParaRPr kumimoji="1" lang="ja-JP" altLang="en-US" sz="2400" dirty="0"/>
          </a:p>
        </p:txBody>
      </p:sp>
      <p:sp>
        <p:nvSpPr>
          <p:cNvPr id="4" name="タイトル 3"/>
          <p:cNvSpPr>
            <a:spLocks noGrp="1"/>
          </p:cNvSpPr>
          <p:nvPr>
            <p:ph type="title"/>
          </p:nvPr>
        </p:nvSpPr>
        <p:spPr>
          <a:xfrm>
            <a:off x="683654" y="4340180"/>
            <a:ext cx="10800000" cy="185455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effectLst>
            <a:outerShdw blurRad="50800" dist="38100" dir="5400000" algn="t" rotWithShape="0">
              <a:prstClr val="black">
                <a:alpha val="40000"/>
              </a:prstClr>
            </a:outerShdw>
          </a:effectLst>
        </p:spPr>
        <p:txBody>
          <a:bodyPr anchor="t">
            <a:normAutofit/>
          </a:bodyPr>
          <a:lstStyle/>
          <a:p>
            <a:r>
              <a:rPr kumimoji="1" lang="ja-JP" altLang="en-US" sz="2400" dirty="0" smtClean="0">
                <a:latin typeface="+mn-ea"/>
                <a:ea typeface="+mn-ea"/>
              </a:rPr>
              <a:t>自動運転車について調べたところ完全自動ではなく</a:t>
            </a:r>
            <a:r>
              <a:rPr lang="ja-JP" altLang="en-US" sz="2400" dirty="0" smtClean="0">
                <a:latin typeface="+mn-ea"/>
                <a:ea typeface="+mn-ea"/>
              </a:rPr>
              <a:t>部分的にドライバーをサポートするシステムについて知った</a:t>
            </a:r>
            <a:r>
              <a:rPr lang="en-US" altLang="ja-JP" sz="2400" dirty="0" smtClean="0">
                <a:latin typeface="+mn-ea"/>
                <a:ea typeface="+mn-ea"/>
              </a:rPr>
              <a:t/>
            </a:r>
            <a:br>
              <a:rPr lang="en-US" altLang="ja-JP" sz="2400" dirty="0" smtClean="0">
                <a:latin typeface="+mn-ea"/>
                <a:ea typeface="+mn-ea"/>
              </a:rPr>
            </a:br>
            <a:r>
              <a:rPr lang="ja-JP" altLang="en-US" sz="2400" dirty="0" smtClean="0">
                <a:latin typeface="+mn-ea"/>
                <a:ea typeface="+mn-ea"/>
              </a:rPr>
              <a:t>また自動運転や運転支援システムの具体的な仕組みをいくつか調べ、画像センシング技術に</a:t>
            </a:r>
            <a:r>
              <a:rPr lang="ja-JP" altLang="en-US" sz="2400" smtClean="0">
                <a:latin typeface="+mn-ea"/>
                <a:ea typeface="+mn-ea"/>
              </a:rPr>
              <a:t>ついて興味を持った</a:t>
            </a:r>
            <a:endParaRPr kumimoji="1" lang="ja-JP" altLang="en-US" sz="2400" dirty="0">
              <a:latin typeface="+mn-ea"/>
              <a:ea typeface="+mn-ea"/>
            </a:endParaRPr>
          </a:p>
        </p:txBody>
      </p:sp>
    </p:spTree>
    <p:extLst>
      <p:ext uri="{BB962C8B-B14F-4D97-AF65-F5344CB8AC3E}">
        <p14:creationId xmlns:p14="http://schemas.microsoft.com/office/powerpoint/2010/main" val="4238571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413</Words>
  <Application>Microsoft Office PowerPoint</Application>
  <PresentationFormat>ワイド画面</PresentationFormat>
  <Paragraphs>42</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運転支援システムと自動運転について</vt:lpstr>
      <vt:lpstr>先進安全自動車（ASV）おける運転支援システム 2007年　加世山秀樹　間下博　浅沼信吉　　http://ci.nii.ac.jp/naid/110006318303 キーワード：運転支援</vt:lpstr>
      <vt:lpstr>自動運転に向けた画像センシング 2015年　村松彰二　志磨健　　http://ci.nii.ac.jp/naid/130005109694 キーワード：自動運転、画像センシング</vt:lpstr>
      <vt:lpstr>自動車の自動運転システム 1999年　津川定之　　http://ci.nii.ac.jp/naid/10011650973 キーワード：自動運転</vt:lpstr>
      <vt:lpstr>自動運転車について調べたところ完全自動ではなく部分的にドライバーをサポートするシステムについて知った また自動運転や運転支援システムの具体的な仕組みをいくつか調べ、画像センシング技術について興味を持った</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運転支援システムを用いた交通事故の減少</dc:title>
  <dc:creator>久保 遼河</dc:creator>
  <cp:lastModifiedBy>久保遼河</cp:lastModifiedBy>
  <cp:revision>55</cp:revision>
  <dcterms:created xsi:type="dcterms:W3CDTF">2017-10-16T06:37:10Z</dcterms:created>
  <dcterms:modified xsi:type="dcterms:W3CDTF">2017-10-30T03:09:42Z</dcterms:modified>
</cp:coreProperties>
</file>