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990"/>
    <a:srgbClr val="F3F599"/>
    <a:srgbClr val="FAACAC"/>
    <a:srgbClr val="8BD7FD"/>
    <a:srgbClr val="F89090"/>
    <a:srgbClr val="F8CBAD"/>
    <a:srgbClr val="AEF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DB2C-BB34-4B46-87C8-40B3937E1D37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AE42-38F0-48DA-952C-5B40F0789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08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DB2C-BB34-4B46-87C8-40B3937E1D37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AE42-38F0-48DA-952C-5B40F0789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25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DB2C-BB34-4B46-87C8-40B3937E1D37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AE42-38F0-48DA-952C-5B40F0789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12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DB2C-BB34-4B46-87C8-40B3937E1D37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AE42-38F0-48DA-952C-5B40F0789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71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DB2C-BB34-4B46-87C8-40B3937E1D37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AE42-38F0-48DA-952C-5B40F0789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99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DB2C-BB34-4B46-87C8-40B3937E1D37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AE42-38F0-48DA-952C-5B40F0789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58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DB2C-BB34-4B46-87C8-40B3937E1D37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AE42-38F0-48DA-952C-5B40F0789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9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DB2C-BB34-4B46-87C8-40B3937E1D37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AE42-38F0-48DA-952C-5B40F0789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13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DB2C-BB34-4B46-87C8-40B3937E1D37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AE42-38F0-48DA-952C-5B40F0789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90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DB2C-BB34-4B46-87C8-40B3937E1D37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AE42-38F0-48DA-952C-5B40F0789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21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DB2C-BB34-4B46-87C8-40B3937E1D37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AE42-38F0-48DA-952C-5B40F0789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28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ADB2C-BB34-4B46-87C8-40B3937E1D37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7AE42-38F0-48DA-952C-5B40F0789A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87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471733"/>
            <a:ext cx="7772400" cy="2387600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医療と</a:t>
            </a:r>
            <a:r>
              <a:rPr kumimoji="1" lang="en-US" altLang="ja-JP" dirty="0">
                <a:solidFill>
                  <a:srgbClr val="FF0000"/>
                </a:solidFill>
              </a:rPr>
              <a:t>VR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情報・経営システム工学課程　１年</a:t>
            </a:r>
            <a:endParaRPr kumimoji="1" lang="en-US" altLang="ja-JP" sz="2800" dirty="0"/>
          </a:p>
          <a:p>
            <a:r>
              <a:rPr lang="en-US" altLang="ja-JP" sz="2800" dirty="0"/>
              <a:t>17103791</a:t>
            </a:r>
            <a:r>
              <a:rPr lang="ja-JP" altLang="en-US" sz="2800" dirty="0"/>
              <a:t>　佐藤花純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16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額縁 3"/>
          <p:cNvSpPr/>
          <p:nvPr/>
        </p:nvSpPr>
        <p:spPr>
          <a:xfrm>
            <a:off x="657112" y="389383"/>
            <a:ext cx="7842737" cy="1250591"/>
          </a:xfrm>
          <a:prstGeom prst="bevel">
            <a:avLst>
              <a:gd name="adj" fmla="val 6420"/>
            </a:avLst>
          </a:prstGeom>
          <a:solidFill>
            <a:srgbClr val="F8CBAD"/>
          </a:solidFill>
          <a:ln>
            <a:solidFill>
              <a:srgbClr val="F8C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ＶＲ技術で医療支援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94942" y="1961365"/>
            <a:ext cx="720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</a:rPr>
              <a:t>医療の現場では失敗は許されない！！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4300" y="4909303"/>
            <a:ext cx="530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400" dirty="0"/>
              <a:t>新人の医者の教育に！！</a:t>
            </a:r>
          </a:p>
        </p:txBody>
      </p:sp>
      <p:sp>
        <p:nvSpPr>
          <p:cNvPr id="9" name="右矢印 8"/>
          <p:cNvSpPr/>
          <p:nvPr/>
        </p:nvSpPr>
        <p:spPr>
          <a:xfrm>
            <a:off x="481265" y="4023565"/>
            <a:ext cx="813678" cy="2887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正方形/長方形 9"/>
          <p:cNvSpPr/>
          <p:nvPr/>
        </p:nvSpPr>
        <p:spPr>
          <a:xfrm>
            <a:off x="114300" y="3433179"/>
            <a:ext cx="87950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ja-JP" altLang="en-US" sz="2400" dirty="0"/>
              <a:t>手術シミュレーションによってミスがないような医療へ！！</a:t>
            </a:r>
            <a:endParaRPr lang="en-US" altLang="ja-JP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4300" y="2737524"/>
            <a:ext cx="36471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700" dirty="0"/>
              <a:t>ＶＲを活用して・・・</a:t>
            </a:r>
          </a:p>
        </p:txBody>
      </p:sp>
      <p:sp>
        <p:nvSpPr>
          <p:cNvPr id="12" name="右矢印 11"/>
          <p:cNvSpPr/>
          <p:nvPr/>
        </p:nvSpPr>
        <p:spPr>
          <a:xfrm>
            <a:off x="481264" y="5490916"/>
            <a:ext cx="813678" cy="2887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94944" y="3933304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患者さん本人の体内を再現することでシミュレーション</a:t>
            </a:r>
            <a:endParaRPr lang="en-US" altLang="ja-JP" sz="2400" dirty="0"/>
          </a:p>
          <a:p>
            <a:r>
              <a:rPr lang="ja-JP" altLang="en-US" sz="2400" dirty="0"/>
              <a:t>をし、経験をつむことで成功率をあげる！</a:t>
            </a:r>
            <a:endParaRPr lang="en-US" altLang="ja-JP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65596" y="5393069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実際に手術をしているかのような感覚で経験を</a:t>
            </a:r>
            <a:endParaRPr lang="en-US" altLang="ja-JP" sz="2400" dirty="0"/>
          </a:p>
          <a:p>
            <a:r>
              <a:rPr lang="ja-JP" altLang="en-US" sz="2400" dirty="0"/>
              <a:t>積むことでスキルアップ！</a:t>
            </a:r>
          </a:p>
        </p:txBody>
      </p:sp>
    </p:spTree>
    <p:extLst>
      <p:ext uri="{BB962C8B-B14F-4D97-AF65-F5344CB8AC3E}">
        <p14:creationId xmlns:p14="http://schemas.microsoft.com/office/powerpoint/2010/main" val="29829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額縁 2"/>
          <p:cNvSpPr/>
          <p:nvPr/>
        </p:nvSpPr>
        <p:spPr>
          <a:xfrm>
            <a:off x="426659" y="246184"/>
            <a:ext cx="8365647" cy="1585624"/>
          </a:xfrm>
          <a:prstGeom prst="bevel">
            <a:avLst>
              <a:gd name="adj" fmla="val 6305"/>
            </a:avLst>
          </a:prstGeom>
          <a:solidFill>
            <a:srgbClr val="AEF0B1"/>
          </a:solidFill>
          <a:ln>
            <a:solidFill>
              <a:srgbClr val="AEF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医学におけるロボット工学と</a:t>
            </a:r>
            <a:r>
              <a:rPr lang="en-US" altLang="ja-JP" sz="2800" b="1" dirty="0">
                <a:solidFill>
                  <a:schemeClr val="tx1"/>
                </a:solidFill>
              </a:rPr>
              <a:t>VR</a:t>
            </a:r>
            <a:r>
              <a:rPr lang="ja-JP" altLang="en-US" sz="2800" b="1" dirty="0">
                <a:solidFill>
                  <a:schemeClr val="tx1"/>
                </a:solidFill>
              </a:rPr>
              <a:t>の融合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小山博史　　（</a:t>
            </a:r>
            <a:r>
              <a:rPr lang="en-US" altLang="ja-JP" sz="2400" dirty="0">
                <a:solidFill>
                  <a:schemeClr val="tx1"/>
                </a:solidFill>
              </a:rPr>
              <a:t>2004</a:t>
            </a:r>
            <a:r>
              <a:rPr lang="ja-JP" altLang="en-US" sz="2400" dirty="0">
                <a:solidFill>
                  <a:schemeClr val="tx1"/>
                </a:solidFill>
              </a:rPr>
              <a:t>年）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200" dirty="0">
                <a:solidFill>
                  <a:schemeClr val="tx1"/>
                </a:solidFill>
              </a:rPr>
              <a:t>https://www.jstage.jst.go.jp/article/sicejl1962/43/2/43_2_145/_pdf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44C9908-B0BA-4777-8B7B-B342899CC46D}"/>
              </a:ext>
            </a:extLst>
          </p:cNvPr>
          <p:cNvSpPr txBox="1"/>
          <p:nvPr/>
        </p:nvSpPr>
        <p:spPr>
          <a:xfrm>
            <a:off x="362165" y="2089507"/>
            <a:ext cx="8802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背景</a:t>
            </a:r>
            <a:endParaRPr kumimoji="1" lang="en-US" altLang="ja-JP" sz="2400" b="1" dirty="0"/>
          </a:p>
          <a:p>
            <a:r>
              <a:rPr kumimoji="1" lang="ja-JP" altLang="en-US" sz="2400" dirty="0"/>
              <a:t>内視鏡下手術では術野映像が平面で表示されるため</a:t>
            </a:r>
            <a:r>
              <a:rPr kumimoji="1" lang="ja-JP" altLang="en-US" sz="2400" dirty="0">
                <a:solidFill>
                  <a:srgbClr val="FF0000"/>
                </a:solidFill>
              </a:rPr>
              <a:t>立体関係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を把握</a:t>
            </a:r>
            <a:r>
              <a:rPr kumimoji="1" lang="ja-JP" altLang="en-US" sz="2400" dirty="0"/>
              <a:t>する必要がある。</a:t>
            </a:r>
            <a:endParaRPr kumimoji="1" lang="en-US" altLang="ja-JP" sz="2400" dirty="0"/>
          </a:p>
          <a:p>
            <a:r>
              <a:rPr kumimoji="1" lang="ja-JP" altLang="en-US" sz="2400" dirty="0"/>
              <a:t>内視鏡の可動範囲が狭く病巣周辺の把握が制限されてしまう。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A14E8AC-960A-4A38-AF29-0713AD5861A2}"/>
              </a:ext>
            </a:extLst>
          </p:cNvPr>
          <p:cNvSpPr txBox="1"/>
          <p:nvPr/>
        </p:nvSpPr>
        <p:spPr>
          <a:xfrm>
            <a:off x="362165" y="3916866"/>
            <a:ext cx="88024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方法・結果</a:t>
            </a:r>
            <a:endParaRPr kumimoji="1" lang="en-US" altLang="ja-JP" sz="2400" b="1" dirty="0"/>
          </a:p>
          <a:p>
            <a:r>
              <a:rPr kumimoji="1" lang="ja-JP" altLang="en-US" sz="2400" dirty="0"/>
              <a:t>手術映像を複数カメラで取得し、その映像から手術シミュレー</a:t>
            </a:r>
            <a:endParaRPr kumimoji="1" lang="en-US" altLang="ja-JP" sz="2400" dirty="0"/>
          </a:p>
          <a:p>
            <a:r>
              <a:rPr kumimoji="1" lang="ja-JP" altLang="en-US" sz="2400" dirty="0"/>
              <a:t>ションを作成し手術情報統合管理システム </a:t>
            </a:r>
            <a:r>
              <a:rPr kumimoji="1" lang="en-US" altLang="ja-JP" sz="2400" dirty="0"/>
              <a:t>Surgical Cockpit </a:t>
            </a:r>
          </a:p>
          <a:p>
            <a:r>
              <a:rPr kumimoji="1" lang="en-US" altLang="ja-JP" sz="2400" dirty="0"/>
              <a:t>System</a:t>
            </a:r>
            <a:r>
              <a:rPr kumimoji="1" lang="ja-JP" altLang="en-US" sz="2400" dirty="0"/>
              <a:t>（</a:t>
            </a:r>
            <a:r>
              <a:rPr kumimoji="1" lang="en-US" altLang="ja-JP" sz="2400" dirty="0"/>
              <a:t>SCS</a:t>
            </a:r>
            <a:r>
              <a:rPr kumimoji="1" lang="ja-JP" altLang="en-US" sz="2400" dirty="0"/>
              <a:t>）を用いて</a:t>
            </a:r>
            <a:r>
              <a:rPr kumimoji="1" lang="ja-JP" altLang="en-US" sz="2400" dirty="0">
                <a:solidFill>
                  <a:srgbClr val="FF0000"/>
                </a:solidFill>
              </a:rPr>
              <a:t>体験型シミュレーション</a:t>
            </a:r>
            <a:r>
              <a:rPr kumimoji="1" lang="ja-JP" altLang="en-US" sz="2400" dirty="0"/>
              <a:t>を行う。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手術ナビゲーション</a:t>
            </a:r>
            <a:r>
              <a:rPr kumimoji="1" lang="ja-JP" altLang="en-US" sz="2400" dirty="0"/>
              <a:t>を活用する。</a:t>
            </a:r>
          </a:p>
        </p:txBody>
      </p:sp>
    </p:spTree>
    <p:extLst>
      <p:ext uri="{BB962C8B-B14F-4D97-AF65-F5344CB8AC3E}">
        <p14:creationId xmlns:p14="http://schemas.microsoft.com/office/powerpoint/2010/main" val="8960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額縁 2">
            <a:extLst>
              <a:ext uri="{FF2B5EF4-FFF2-40B4-BE49-F238E27FC236}">
                <a16:creationId xmlns:a16="http://schemas.microsoft.com/office/drawing/2014/main" id="{CC84327F-483D-451A-9ACA-5DEB3FF8F095}"/>
              </a:ext>
            </a:extLst>
          </p:cNvPr>
          <p:cNvSpPr/>
          <p:nvPr/>
        </p:nvSpPr>
        <p:spPr>
          <a:xfrm>
            <a:off x="386863" y="298939"/>
            <a:ext cx="8387860" cy="1828799"/>
          </a:xfrm>
          <a:prstGeom prst="bevel">
            <a:avLst>
              <a:gd name="adj" fmla="val 6305"/>
            </a:avLst>
          </a:prstGeom>
          <a:solidFill>
            <a:srgbClr val="8BD7FD"/>
          </a:solidFill>
          <a:ln>
            <a:solidFill>
              <a:srgbClr val="8BD7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VR</a:t>
            </a:r>
            <a:r>
              <a:rPr lang="ja-JP" altLang="en-US" sz="2400" b="1" dirty="0">
                <a:solidFill>
                  <a:schemeClr val="tx1"/>
                </a:solidFill>
              </a:rPr>
              <a:t>技術の医学応用：手術シミュレーションシステムの開発</a:t>
            </a:r>
          </a:p>
          <a:p>
            <a:r>
              <a:rPr lang="ja-JP" altLang="en-US" sz="2000" dirty="0">
                <a:solidFill>
                  <a:schemeClr val="tx1"/>
                </a:solidFill>
              </a:rPr>
              <a:t>鈴木薫之 鈴木直樹 服部麻木 林部充宏 大竹義人 小山晃造 掛地吉弘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 橋爪誠　　（</a:t>
            </a:r>
            <a:r>
              <a:rPr lang="en-US" altLang="ja-JP" sz="2000" dirty="0">
                <a:solidFill>
                  <a:schemeClr val="tx1"/>
                </a:solidFill>
              </a:rPr>
              <a:t>2005</a:t>
            </a:r>
            <a:r>
              <a:rPr lang="ja-JP" altLang="en-US" sz="2000" dirty="0">
                <a:solidFill>
                  <a:schemeClr val="tx1"/>
                </a:solidFill>
              </a:rPr>
              <a:t>年）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http://catalog.lib.kyushu-u.ac.jp/handle/2324/19258/fam96_2_p044.pdf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84AE7E-2E98-42BE-9634-C9DD4B7B3F49}"/>
              </a:ext>
            </a:extLst>
          </p:cNvPr>
          <p:cNvSpPr txBox="1"/>
          <p:nvPr/>
        </p:nvSpPr>
        <p:spPr>
          <a:xfrm>
            <a:off x="333476" y="2321169"/>
            <a:ext cx="8494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背景</a:t>
            </a:r>
            <a:endParaRPr kumimoji="1" lang="en-US" altLang="ja-JP" sz="2400" b="1" dirty="0"/>
          </a:p>
          <a:p>
            <a:r>
              <a:rPr kumimoji="1" lang="en-US" altLang="ja-JP" sz="2400" dirty="0"/>
              <a:t>CT</a:t>
            </a:r>
            <a:r>
              <a:rPr kumimoji="1" lang="ja-JP" altLang="en-US" sz="2400" dirty="0"/>
              <a:t>や</a:t>
            </a:r>
            <a:r>
              <a:rPr kumimoji="1" lang="en-US" altLang="ja-JP" sz="2400" dirty="0"/>
              <a:t>MRI</a:t>
            </a:r>
            <a:r>
              <a:rPr kumimoji="1" lang="ja-JP" altLang="en-US" sz="2400" dirty="0"/>
              <a:t>の性能向上により生体がもっている三次元構造と四</a:t>
            </a:r>
            <a:endParaRPr kumimoji="1" lang="en-US" altLang="ja-JP" sz="2400" dirty="0"/>
          </a:p>
          <a:p>
            <a:r>
              <a:rPr kumimoji="1" lang="ja-JP" altLang="en-US" sz="2400" dirty="0"/>
              <a:t>次元現象を可視化可能になった。そのため</a:t>
            </a:r>
            <a:r>
              <a:rPr kumimoji="1" lang="en-US" altLang="ja-JP" sz="2400" dirty="0"/>
              <a:t>VR</a:t>
            </a:r>
            <a:r>
              <a:rPr kumimoji="1" lang="ja-JP" altLang="en-US" sz="2400" dirty="0"/>
              <a:t>技術の応用に</a:t>
            </a:r>
            <a:endParaRPr kumimoji="1" lang="en-US" altLang="ja-JP" sz="2400" dirty="0"/>
          </a:p>
          <a:p>
            <a:r>
              <a:rPr kumimoji="1" lang="ja-JP" altLang="en-US" sz="2400" dirty="0"/>
              <a:t>より、</a:t>
            </a:r>
            <a:r>
              <a:rPr kumimoji="1" lang="ja-JP" altLang="en-US" sz="2400" dirty="0">
                <a:solidFill>
                  <a:srgbClr val="FF0000"/>
                </a:solidFill>
              </a:rPr>
              <a:t>詳細な人体動作解析</a:t>
            </a:r>
            <a:r>
              <a:rPr kumimoji="1" lang="ja-JP" altLang="en-US" sz="2400" dirty="0"/>
              <a:t>、</a:t>
            </a:r>
            <a:r>
              <a:rPr kumimoji="1" lang="ja-JP" altLang="en-US" sz="2400" dirty="0">
                <a:solidFill>
                  <a:srgbClr val="FF0000"/>
                </a:solidFill>
              </a:rPr>
              <a:t>手術支援システム</a:t>
            </a:r>
            <a:r>
              <a:rPr kumimoji="1" lang="ja-JP" altLang="en-US" sz="2400" dirty="0"/>
              <a:t>に関する研究</a:t>
            </a:r>
            <a:endParaRPr kumimoji="1" lang="en-US" altLang="ja-JP" sz="2400" dirty="0"/>
          </a:p>
          <a:p>
            <a:r>
              <a:rPr kumimoji="1" lang="ja-JP" altLang="en-US" sz="2400" dirty="0"/>
              <a:t>開発が行われるようになった。</a:t>
            </a:r>
            <a:endParaRPr kumimoji="1"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F01B87-F54E-4AAF-A90D-391F11983917}"/>
              </a:ext>
            </a:extLst>
          </p:cNvPr>
          <p:cNvSpPr txBox="1"/>
          <p:nvPr/>
        </p:nvSpPr>
        <p:spPr>
          <a:xfrm>
            <a:off x="333476" y="4453592"/>
            <a:ext cx="8494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方法・結果</a:t>
            </a:r>
            <a:endParaRPr kumimoji="1" lang="en-US" altLang="ja-JP" sz="2400" b="1" dirty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手術シミュレーションシステム</a:t>
            </a:r>
            <a:r>
              <a:rPr kumimoji="1" lang="ja-JP" altLang="en-US" sz="2400" dirty="0"/>
              <a:t>で患者自身のデータを用いた</a:t>
            </a:r>
            <a:endParaRPr kumimoji="1" lang="en-US" altLang="ja-JP" sz="2400" dirty="0"/>
          </a:p>
          <a:p>
            <a:r>
              <a:rPr kumimoji="1" lang="ja-JP" altLang="en-US" sz="2400" dirty="0"/>
              <a:t>最適な術式を検討、習熟してから現場に臨めるようになる。</a:t>
            </a:r>
            <a:endParaRPr kumimoji="1" lang="en-US" altLang="ja-JP" sz="2400" dirty="0"/>
          </a:p>
          <a:p>
            <a:r>
              <a:rPr kumimoji="1" lang="ja-JP" altLang="en-US" sz="2400" dirty="0"/>
              <a:t>現場の体験でしか積めなかった経験を疑似体験できるように</a:t>
            </a:r>
            <a:endParaRPr kumimoji="1" lang="en-US" altLang="ja-JP" sz="2400" dirty="0"/>
          </a:p>
          <a:p>
            <a:r>
              <a:rPr kumimoji="1" lang="ja-JP" altLang="en-US" sz="2400" dirty="0"/>
              <a:t>なる。</a:t>
            </a:r>
          </a:p>
        </p:txBody>
      </p:sp>
    </p:spTree>
    <p:extLst>
      <p:ext uri="{BB962C8B-B14F-4D97-AF65-F5344CB8AC3E}">
        <p14:creationId xmlns:p14="http://schemas.microsoft.com/office/powerpoint/2010/main" val="21269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額縁 2">
            <a:extLst>
              <a:ext uri="{FF2B5EF4-FFF2-40B4-BE49-F238E27FC236}">
                <a16:creationId xmlns:a16="http://schemas.microsoft.com/office/drawing/2014/main" id="{2E3446F7-9590-4B00-88F1-59D0BC018740}"/>
              </a:ext>
            </a:extLst>
          </p:cNvPr>
          <p:cNvSpPr/>
          <p:nvPr/>
        </p:nvSpPr>
        <p:spPr>
          <a:xfrm>
            <a:off x="532168" y="351695"/>
            <a:ext cx="8049126" cy="1477105"/>
          </a:xfrm>
          <a:prstGeom prst="bevel">
            <a:avLst>
              <a:gd name="adj" fmla="val 6305"/>
            </a:avLst>
          </a:prstGeom>
          <a:solidFill>
            <a:srgbClr val="F89090"/>
          </a:solidFill>
          <a:ln>
            <a:solidFill>
              <a:srgbClr val="F89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b="1" dirty="0">
                <a:solidFill>
                  <a:schemeClr val="tx1"/>
                </a:solidFill>
              </a:rPr>
              <a:t>医学教育と</a:t>
            </a:r>
            <a:r>
              <a:rPr lang="en-US" altLang="ja-JP" sz="3000" b="1" dirty="0">
                <a:solidFill>
                  <a:schemeClr val="tx1"/>
                </a:solidFill>
              </a:rPr>
              <a:t>VR</a:t>
            </a: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向井信彦　　（</a:t>
            </a:r>
            <a:r>
              <a:rPr lang="en-US" altLang="ja-JP" sz="2400" dirty="0">
                <a:solidFill>
                  <a:schemeClr val="tx1"/>
                </a:solidFill>
              </a:rPr>
              <a:t>2001</a:t>
            </a:r>
            <a:r>
              <a:rPr lang="ja-JP" altLang="en-US" sz="2400" dirty="0">
                <a:solidFill>
                  <a:schemeClr val="tx1"/>
                </a:solidFill>
              </a:rPr>
              <a:t>年）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https://www.jstage.jst.go.jp/article/jami/21/5/21_305/_pdf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4ACB35-9963-4B17-9848-01BF4BB3EC85}"/>
              </a:ext>
            </a:extLst>
          </p:cNvPr>
          <p:cNvSpPr txBox="1"/>
          <p:nvPr/>
        </p:nvSpPr>
        <p:spPr>
          <a:xfrm>
            <a:off x="532168" y="1951838"/>
            <a:ext cx="8494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背景</a:t>
            </a:r>
            <a:endParaRPr kumimoji="1" lang="en-US" altLang="ja-JP" sz="2400" b="1" dirty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人間が相手なため失敗は許されない</a:t>
            </a:r>
            <a:r>
              <a:rPr kumimoji="1" lang="ja-JP" altLang="en-US" sz="2400" dirty="0"/>
              <a:t>が、どんな教育にも失敗</a:t>
            </a:r>
            <a:endParaRPr kumimoji="1" lang="en-US" altLang="ja-JP" sz="2400" dirty="0"/>
          </a:p>
          <a:p>
            <a:r>
              <a:rPr kumimoji="1" lang="ja-JP" altLang="en-US" sz="2400" dirty="0"/>
              <a:t>は必要で、上達するためには数多くの失敗が不可欠である。</a:t>
            </a:r>
            <a:endParaRPr kumimoji="1" lang="en-US" altLang="ja-JP" sz="2400" dirty="0"/>
          </a:p>
          <a:p>
            <a:r>
              <a:rPr kumimoji="1" lang="ja-JP" altLang="en-US" sz="2400" dirty="0"/>
              <a:t>知識の習得だけではなく、実際に人体にふれて手術の練習</a:t>
            </a:r>
            <a:endParaRPr kumimoji="1" lang="en-US" altLang="ja-JP" sz="2400" dirty="0"/>
          </a:p>
          <a:p>
            <a:r>
              <a:rPr kumimoji="1" lang="ja-JP" altLang="en-US" sz="2400" dirty="0"/>
              <a:t>を行う必要がある。</a:t>
            </a:r>
            <a:endParaRPr kumimoji="1"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872C4F-FB0D-4261-AACE-FB8DCF4ADAB9}"/>
              </a:ext>
            </a:extLst>
          </p:cNvPr>
          <p:cNvSpPr txBox="1"/>
          <p:nvPr/>
        </p:nvSpPr>
        <p:spPr>
          <a:xfrm>
            <a:off x="532168" y="4013868"/>
            <a:ext cx="85282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方法・結果</a:t>
            </a:r>
            <a:endParaRPr kumimoji="1" lang="en-US" altLang="ja-JP" sz="2400" b="1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VR</a:t>
            </a:r>
            <a:r>
              <a:rPr kumimoji="1" lang="ja-JP" altLang="en-US" sz="2400" dirty="0">
                <a:solidFill>
                  <a:srgbClr val="FF0000"/>
                </a:solidFill>
              </a:rPr>
              <a:t>を用いて仮想的に練習材料を創造</a:t>
            </a:r>
            <a:r>
              <a:rPr kumimoji="1" lang="ja-JP" altLang="en-US" sz="2400" dirty="0"/>
              <a:t>し、練習の機会を拡大、</a:t>
            </a:r>
            <a:endParaRPr kumimoji="1" lang="en-US" altLang="ja-JP" sz="2400" dirty="0"/>
          </a:p>
          <a:p>
            <a:r>
              <a:rPr kumimoji="1" lang="ja-JP" altLang="en-US" sz="2400" dirty="0"/>
              <a:t>人間特有の病気なども練習できようにする。研修医だけで</a:t>
            </a:r>
            <a:endParaRPr kumimoji="1" lang="en-US" altLang="ja-JP" sz="2400" dirty="0"/>
          </a:p>
          <a:p>
            <a:r>
              <a:rPr kumimoji="1" lang="ja-JP" altLang="en-US" sz="2400" dirty="0"/>
              <a:t>なくベテラン医師の技量向上もできるようになる。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328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額縁 3">
            <a:extLst>
              <a:ext uri="{FF2B5EF4-FFF2-40B4-BE49-F238E27FC236}">
                <a16:creationId xmlns:a16="http://schemas.microsoft.com/office/drawing/2014/main" id="{BFD9B6D2-34B7-4C48-85D5-1466EC876135}"/>
              </a:ext>
            </a:extLst>
          </p:cNvPr>
          <p:cNvSpPr/>
          <p:nvPr/>
        </p:nvSpPr>
        <p:spPr>
          <a:xfrm>
            <a:off x="639528" y="354214"/>
            <a:ext cx="7842737" cy="1250591"/>
          </a:xfrm>
          <a:prstGeom prst="bevel">
            <a:avLst>
              <a:gd name="adj" fmla="val 6420"/>
            </a:avLst>
          </a:prstGeom>
          <a:solidFill>
            <a:srgbClr val="FEF990"/>
          </a:solidFill>
          <a:ln>
            <a:solidFill>
              <a:srgbClr val="FEF9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1B4580-CCF8-4D10-A5A1-38ABD2A1D303}"/>
              </a:ext>
            </a:extLst>
          </p:cNvPr>
          <p:cNvSpPr txBox="1"/>
          <p:nvPr/>
        </p:nvSpPr>
        <p:spPr>
          <a:xfrm>
            <a:off x="442281" y="1899138"/>
            <a:ext cx="822372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600" dirty="0"/>
              <a:t>医学に</a:t>
            </a:r>
            <a:r>
              <a:rPr kumimoji="1" lang="en-US" altLang="ja-JP" sz="2600" dirty="0"/>
              <a:t>VR</a:t>
            </a:r>
            <a:r>
              <a:rPr kumimoji="1" lang="ja-JP" altLang="en-US" sz="2600" dirty="0"/>
              <a:t>技術を取り入れることで研修医の教育や患者</a:t>
            </a:r>
            <a:endParaRPr kumimoji="1" lang="en-US" altLang="ja-JP" sz="2600" dirty="0"/>
          </a:p>
          <a:p>
            <a:r>
              <a:rPr kumimoji="1" lang="ja-JP" altLang="en-US" sz="2600" dirty="0"/>
              <a:t>自身の体内情報で手術のシミュレーションができる。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B31E10F0-6094-4274-AF2A-96EE18C0D59F}"/>
              </a:ext>
            </a:extLst>
          </p:cNvPr>
          <p:cNvSpPr/>
          <p:nvPr/>
        </p:nvSpPr>
        <p:spPr>
          <a:xfrm>
            <a:off x="3657328" y="3037911"/>
            <a:ext cx="1793631" cy="77791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679E7D-6581-45E0-9C76-DF45C25C0797}"/>
              </a:ext>
            </a:extLst>
          </p:cNvPr>
          <p:cNvSpPr txBox="1"/>
          <p:nvPr/>
        </p:nvSpPr>
        <p:spPr>
          <a:xfrm>
            <a:off x="442281" y="4062046"/>
            <a:ext cx="855715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600" dirty="0"/>
              <a:t>患者一人一人にあった手術を！</a:t>
            </a:r>
            <a:endParaRPr kumimoji="1" lang="en-US" altLang="ja-JP" sz="2600" dirty="0"/>
          </a:p>
          <a:p>
            <a:r>
              <a:rPr kumimoji="1" lang="en-US" altLang="ja-JP" sz="2600" dirty="0"/>
              <a:t>VR</a:t>
            </a:r>
            <a:r>
              <a:rPr kumimoji="1" lang="ja-JP" altLang="en-US" sz="2600" dirty="0"/>
              <a:t>技術を使ってさらに良い医療提供ができるようにし</a:t>
            </a:r>
            <a:endParaRPr kumimoji="1" lang="en-US" altLang="ja-JP" sz="2600" dirty="0"/>
          </a:p>
          <a:p>
            <a:r>
              <a:rPr kumimoji="1" lang="ja-JP" altLang="en-US" sz="2600" dirty="0"/>
              <a:t>たいと思った。</a:t>
            </a:r>
            <a:endParaRPr kumimoji="1" lang="en-US" altLang="ja-JP" sz="2600" dirty="0"/>
          </a:p>
          <a:p>
            <a:r>
              <a:rPr kumimoji="1" lang="ja-JP" altLang="en-US" sz="2600" dirty="0"/>
              <a:t>しかし、まだ医療と</a:t>
            </a:r>
            <a:r>
              <a:rPr kumimoji="1" lang="en-US" altLang="ja-JP" sz="2600" dirty="0"/>
              <a:t>VR</a:t>
            </a:r>
            <a:r>
              <a:rPr kumimoji="1" lang="ja-JP" altLang="en-US" sz="2600" dirty="0"/>
              <a:t>というアバウトな考えなので今後</a:t>
            </a:r>
            <a:endParaRPr kumimoji="1" lang="en-US" altLang="ja-JP" sz="2600" dirty="0"/>
          </a:p>
          <a:p>
            <a:r>
              <a:rPr kumimoji="1" lang="ja-JP" altLang="en-US" sz="2600" dirty="0"/>
              <a:t>更に詰めて具体的にする必要がある。</a:t>
            </a:r>
          </a:p>
        </p:txBody>
      </p:sp>
    </p:spTree>
    <p:extLst>
      <p:ext uri="{BB962C8B-B14F-4D97-AF65-F5344CB8AC3E}">
        <p14:creationId xmlns:p14="http://schemas.microsoft.com/office/powerpoint/2010/main" val="26770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1674</TotalTime>
  <Words>493</Words>
  <Application>Microsoft Office PowerPoint</Application>
  <PresentationFormat>画面に合わせる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医療とVR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22</cp:revision>
  <dcterms:created xsi:type="dcterms:W3CDTF">2017-10-23T06:15:29Z</dcterms:created>
  <dcterms:modified xsi:type="dcterms:W3CDTF">2017-10-30T06:06:11Z</dcterms:modified>
</cp:coreProperties>
</file>