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7" r:id="rId2"/>
    <p:sldId id="258"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23818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318954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1859283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036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1867338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560559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1827306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1649956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151490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390880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1102934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260955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229731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317039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208886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85167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3C36770-74D7-4A26-846D-B583BDF38766}" type="datetimeFigureOut">
              <a:rPr kumimoji="1" lang="ja-JP" altLang="en-US" smtClean="0"/>
              <a:t>2017/10/30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87391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C36770-74D7-4A26-846D-B583BDF38766}" type="datetimeFigureOut">
              <a:rPr kumimoji="1" lang="ja-JP" altLang="en-US" smtClean="0"/>
              <a:t>2017/10/30</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237BEE7-C1ED-4AD4-B4AB-A7841BDA7CC9}" type="slidenum">
              <a:rPr kumimoji="1" lang="ja-JP" altLang="en-US" smtClean="0"/>
              <a:t>‹#›</a:t>
            </a:fld>
            <a:endParaRPr kumimoji="1" lang="ja-JP" altLang="en-US"/>
          </a:p>
        </p:txBody>
      </p:sp>
    </p:spTree>
    <p:extLst>
      <p:ext uri="{BB962C8B-B14F-4D97-AF65-F5344CB8AC3E}">
        <p14:creationId xmlns:p14="http://schemas.microsoft.com/office/powerpoint/2010/main" val="41106092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stage.jst.go.jp/article/journalcpij/50/3/50_723/_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stage.jst.go.jp/article/jssdj/54/5/54_KJ00004880119/_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stage.jst.go.jp/article/journalip1984/22/0/22_0_799/_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3774" y="177942"/>
            <a:ext cx="10364451" cy="1596177"/>
          </a:xfrm>
        </p:spPr>
        <p:txBody>
          <a:bodyPr>
            <a:normAutofit/>
          </a:bodyPr>
          <a:lstStyle/>
          <a:p>
            <a:r>
              <a:rPr lang="ja-JP" altLang="en-US" sz="3200" dirty="0"/>
              <a:t>人々の行動パターンの分析から渋滞の緩和を目指す</a:t>
            </a:r>
            <a:endParaRPr kumimoji="1" lang="ja-JP" altLang="en-US" sz="3200" dirty="0"/>
          </a:p>
        </p:txBody>
      </p:sp>
      <p:sp>
        <p:nvSpPr>
          <p:cNvPr id="4" name="コンテンツ プレースホルダー 3"/>
          <p:cNvSpPr>
            <a:spLocks noGrp="1"/>
          </p:cNvSpPr>
          <p:nvPr>
            <p:ph sz="quarter" idx="13"/>
          </p:nvPr>
        </p:nvSpPr>
        <p:spPr>
          <a:xfrm>
            <a:off x="913774" y="1990250"/>
            <a:ext cx="10363826" cy="3424107"/>
          </a:xfrm>
        </p:spPr>
        <p:txBody>
          <a:bodyPr/>
          <a:lstStyle/>
          <a:p>
            <a:r>
              <a:rPr lang="ja-JP" altLang="en-US" dirty="0"/>
              <a:t>主に都市部の道路において、交通渋滞はたびたび発生している。渋滞が発生すると、予定された時間に到着できなくなったり燃料が無駄に消費され環境問題の原因となってしまったりという問題が起こる。</a:t>
            </a:r>
          </a:p>
          <a:p>
            <a:r>
              <a:rPr lang="ja-JP" altLang="en-US" dirty="0"/>
              <a:t>そこで、人々がどのように交通手段を選択するのか、なぜその経路を選択したのか等を調査し渋滞の原因を分析することで渋滞の緩和に効果的な方法が得られるのではないかと考えた。</a:t>
            </a:r>
            <a:endParaRPr lang="en-US" altLang="ja-JP" dirty="0"/>
          </a:p>
          <a:p>
            <a:pPr marL="0" indent="0">
              <a:buNone/>
            </a:pPr>
            <a:r>
              <a:rPr lang="ja-JP" altLang="en-US" dirty="0"/>
              <a:t>キーワード</a:t>
            </a:r>
            <a:endParaRPr lang="en-US" altLang="ja-JP" dirty="0"/>
          </a:p>
          <a:p>
            <a:pPr marL="0" indent="0">
              <a:buNone/>
            </a:pPr>
            <a:r>
              <a:rPr lang="ja-JP" altLang="en-US" dirty="0"/>
              <a:t>渋滞緩和　経路選択　交通量</a:t>
            </a:r>
          </a:p>
          <a:p>
            <a:endParaRPr kumimoji="1" lang="ja-JP" altLang="en-US" dirty="0"/>
          </a:p>
        </p:txBody>
      </p:sp>
    </p:spTree>
    <p:extLst>
      <p:ext uri="{BB962C8B-B14F-4D97-AF65-F5344CB8AC3E}">
        <p14:creationId xmlns:p14="http://schemas.microsoft.com/office/powerpoint/2010/main" val="3327478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656705" y="1627077"/>
            <a:ext cx="10981113" cy="50064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959494" y="419726"/>
            <a:ext cx="10364451" cy="768995"/>
          </a:xfrm>
        </p:spPr>
        <p:txBody>
          <a:bodyPr>
            <a:normAutofit fontScale="90000"/>
          </a:bodyPr>
          <a:lstStyle/>
          <a:p>
            <a:pPr algn="l"/>
            <a:r>
              <a:rPr lang="ja-JP" altLang="en-US" sz="2800" dirty="0"/>
              <a:t>バス満足度及びサービスレベルの認知と選択肢集合の関係性分析</a:t>
            </a:r>
            <a:r>
              <a:rPr lang="en-US" altLang="ja-JP" sz="2800" dirty="0"/>
              <a:t/>
            </a:r>
            <a:br>
              <a:rPr lang="en-US" altLang="ja-JP" sz="2800" dirty="0"/>
            </a:br>
            <a:endParaRPr kumimoji="1" lang="ja-JP" altLang="en-US" sz="2800" dirty="0"/>
          </a:p>
        </p:txBody>
      </p:sp>
      <p:sp>
        <p:nvSpPr>
          <p:cNvPr id="3" name="コンテンツ プレースホルダー 2"/>
          <p:cNvSpPr>
            <a:spLocks noGrp="1"/>
          </p:cNvSpPr>
          <p:nvPr>
            <p:ph sz="quarter" idx="13"/>
          </p:nvPr>
        </p:nvSpPr>
        <p:spPr>
          <a:xfrm>
            <a:off x="1822136" y="2046936"/>
            <a:ext cx="9501809" cy="4331400"/>
          </a:xfrm>
        </p:spPr>
        <p:txBody>
          <a:bodyPr>
            <a:normAutofit/>
          </a:bodyPr>
          <a:lstStyle/>
          <a:p>
            <a:pPr marL="0" indent="0">
              <a:lnSpc>
                <a:spcPct val="150000"/>
              </a:lnSpc>
              <a:buNone/>
            </a:pPr>
            <a:r>
              <a:rPr kumimoji="1" lang="ja-JP" altLang="en-US" dirty="0"/>
              <a:t>渋滞を緩和する方法として、交通手段の変更が挙げられる。この研究では、</a:t>
            </a:r>
            <a:r>
              <a:rPr kumimoji="1" lang="ja-JP" altLang="en-US" b="1" u="sng" dirty="0">
                <a:solidFill>
                  <a:srgbClr val="0070C0"/>
                </a:solidFill>
              </a:rPr>
              <a:t>バス路線網に対する認知とバス選択との関連性</a:t>
            </a:r>
            <a:r>
              <a:rPr kumimoji="1" lang="ja-JP" altLang="en-US" dirty="0"/>
              <a:t>を調べることによって、どうすればバスの利用者数を増やすことに効果的なのかを考察している。</a:t>
            </a:r>
            <a:endParaRPr kumimoji="1" lang="en-US" altLang="ja-JP" dirty="0"/>
          </a:p>
          <a:p>
            <a:pPr marL="0" indent="0">
              <a:buNone/>
            </a:pPr>
            <a:endParaRPr lang="en-US" altLang="ja-JP" dirty="0"/>
          </a:p>
          <a:p>
            <a:pPr marL="0" indent="0">
              <a:buNone/>
            </a:pPr>
            <a:r>
              <a:rPr kumimoji="1" lang="ja-JP" altLang="en-US" dirty="0"/>
              <a:t>バスネットワークに対する認知度を高めることがバスの満足度を高めることに繋がる。</a:t>
            </a:r>
            <a:endParaRPr kumimoji="1" lang="en-US" altLang="ja-JP" dirty="0"/>
          </a:p>
          <a:p>
            <a:pPr marL="0" indent="0">
              <a:buNone/>
            </a:pPr>
            <a:r>
              <a:rPr lang="ja-JP" altLang="en-US" dirty="0"/>
              <a:t>つまり、バスに関する情報提供を工夫して</a:t>
            </a:r>
            <a:r>
              <a:rPr lang="ja-JP" altLang="en-US" dirty="0">
                <a:solidFill>
                  <a:srgbClr val="FF0000"/>
                </a:solidFill>
              </a:rPr>
              <a:t>路線網の認知を高めることがバス利用者数の</a:t>
            </a:r>
            <a:endParaRPr lang="en-US" altLang="ja-JP" dirty="0">
              <a:solidFill>
                <a:srgbClr val="FF0000"/>
              </a:solidFill>
            </a:endParaRPr>
          </a:p>
          <a:p>
            <a:pPr marL="0" indent="0">
              <a:buNone/>
            </a:pPr>
            <a:r>
              <a:rPr lang="ja-JP" altLang="en-US" dirty="0">
                <a:solidFill>
                  <a:srgbClr val="FF0000"/>
                </a:solidFill>
              </a:rPr>
              <a:t>増加に繋がる</a:t>
            </a:r>
            <a:r>
              <a:rPr lang="ja-JP" altLang="en-US" dirty="0"/>
              <a:t>。</a:t>
            </a:r>
            <a:endParaRPr kumimoji="1" lang="en-US" altLang="ja-JP" dirty="0"/>
          </a:p>
        </p:txBody>
      </p:sp>
      <p:sp>
        <p:nvSpPr>
          <p:cNvPr id="4" name="角丸四角形 3"/>
          <p:cNvSpPr/>
          <p:nvPr/>
        </p:nvSpPr>
        <p:spPr>
          <a:xfrm>
            <a:off x="1005840" y="299259"/>
            <a:ext cx="10271760" cy="1321723"/>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1070955" y="845680"/>
            <a:ext cx="10141527" cy="646331"/>
          </a:xfrm>
          <a:prstGeom prst="rect">
            <a:avLst/>
          </a:prstGeom>
          <a:noFill/>
        </p:spPr>
        <p:txBody>
          <a:bodyPr wrap="square" rtlCol="0">
            <a:spAutoFit/>
          </a:bodyPr>
          <a:lstStyle/>
          <a:p>
            <a:r>
              <a:rPr kumimoji="1" lang="ja-JP" altLang="en-US" dirty="0">
                <a:latin typeface="HGPｺﾞｼｯｸM" panose="020B0600000000000000" pitchFamily="50" charset="-128"/>
                <a:ea typeface="HGPｺﾞｼｯｸM" panose="020B0600000000000000" pitchFamily="50" charset="-128"/>
              </a:rPr>
              <a:t>嶋本寛　畑直貴</a:t>
            </a:r>
            <a:endParaRPr kumimoji="1" lang="en-US" altLang="ja-JP" dirty="0">
              <a:latin typeface="HGPｺﾞｼｯｸM" panose="020B0600000000000000" pitchFamily="50" charset="-128"/>
              <a:ea typeface="HGPｺﾞｼｯｸM" panose="020B0600000000000000" pitchFamily="50" charset="-128"/>
            </a:endParaRPr>
          </a:p>
          <a:p>
            <a:r>
              <a:rPr kumimoji="1" lang="en-US" altLang="ja-JP" dirty="0">
                <a:latin typeface="HGPｺﾞｼｯｸM" panose="020B0600000000000000" pitchFamily="50" charset="-128"/>
                <a:ea typeface="HGPｺﾞｼｯｸM" panose="020B0600000000000000" pitchFamily="50" charset="-128"/>
                <a:hlinkClick r:id="rId2"/>
              </a:rPr>
              <a:t>https://www.jstage.jst.go.jp/article/journalcpij/50/3/50_723/_pdf</a:t>
            </a:r>
            <a:r>
              <a:rPr kumimoji="1" lang="ja-JP" altLang="en-US" dirty="0">
                <a:latin typeface="HGPｺﾞｼｯｸM" panose="020B0600000000000000" pitchFamily="50" charset="-128"/>
                <a:ea typeface="HGPｺﾞｼｯｸM" panose="020B0600000000000000" pitchFamily="50" charset="-128"/>
              </a:rPr>
              <a:t>（</a:t>
            </a:r>
            <a:r>
              <a:rPr kumimoji="1" lang="en-US" altLang="ja-JP" dirty="0">
                <a:latin typeface="HGPｺﾞｼｯｸM" panose="020B0600000000000000" pitchFamily="50" charset="-128"/>
                <a:ea typeface="HGPｺﾞｼｯｸM" panose="020B0600000000000000" pitchFamily="50" charset="-128"/>
              </a:rPr>
              <a:t>2015/03</a:t>
            </a:r>
            <a:r>
              <a:rPr kumimoji="1" lang="ja-JP" altLang="en-US" dirty="0">
                <a:latin typeface="HGPｺﾞｼｯｸM" panose="020B0600000000000000" pitchFamily="50" charset="-128"/>
                <a:ea typeface="HGPｺﾞｼｯｸM" panose="020B0600000000000000" pitchFamily="50" charset="-128"/>
              </a:rPr>
              <a:t>）</a:t>
            </a:r>
          </a:p>
        </p:txBody>
      </p:sp>
      <p:sp>
        <p:nvSpPr>
          <p:cNvPr id="7" name="テキスト ボックス 6"/>
          <p:cNvSpPr txBox="1"/>
          <p:nvPr/>
        </p:nvSpPr>
        <p:spPr>
          <a:xfrm>
            <a:off x="1188720" y="419726"/>
            <a:ext cx="9908771" cy="754053"/>
          </a:xfrm>
          <a:prstGeom prst="rect">
            <a:avLst/>
          </a:prstGeom>
          <a:noFill/>
        </p:spPr>
        <p:txBody>
          <a:bodyPr wrap="square" rtlCol="0">
            <a:spAutoFit/>
          </a:bodyPr>
          <a:lstStyle/>
          <a:p>
            <a:r>
              <a:rPr kumimoji="1" lang="ja-JP" altLang="en-US" sz="2500" cap="all" dirty="0">
                <a:solidFill>
                  <a:prstClr val="black"/>
                </a:solidFill>
                <a:cs typeface="+mj-cs"/>
              </a:rPr>
              <a:t>バス満足度及びサービスレベルの認知と選択肢集合の関係性分析</a:t>
            </a:r>
            <a:r>
              <a:rPr kumimoji="1" lang="en-US" altLang="ja-JP" sz="2500" cap="all" dirty="0">
                <a:solidFill>
                  <a:prstClr val="black"/>
                </a:solidFill>
                <a:cs typeface="+mj-cs"/>
              </a:rPr>
              <a:t/>
            </a:r>
            <a:br>
              <a:rPr kumimoji="1" lang="en-US" altLang="ja-JP" sz="2500" cap="all" dirty="0">
                <a:solidFill>
                  <a:prstClr val="black"/>
                </a:solidFill>
                <a:cs typeface="+mj-cs"/>
              </a:rPr>
            </a:br>
            <a:endParaRPr kumimoji="1" lang="ja-JP" altLang="en-US" dirty="0"/>
          </a:p>
        </p:txBody>
      </p:sp>
      <p:sp>
        <p:nvSpPr>
          <p:cNvPr id="8" name="テキスト ボックス 7">
            <a:extLst>
              <a:ext uri="{FF2B5EF4-FFF2-40B4-BE49-F238E27FC236}">
                <a16:creationId xmlns:a16="http://schemas.microsoft.com/office/drawing/2014/main" id="{BB97C67F-F92B-4C6D-81D7-39B48B674681}"/>
              </a:ext>
            </a:extLst>
          </p:cNvPr>
          <p:cNvSpPr txBox="1"/>
          <p:nvPr/>
        </p:nvSpPr>
        <p:spPr>
          <a:xfrm>
            <a:off x="1212036" y="2226408"/>
            <a:ext cx="808383" cy="2246769"/>
          </a:xfrm>
          <a:prstGeom prst="rect">
            <a:avLst/>
          </a:prstGeom>
          <a:noFill/>
        </p:spPr>
        <p:txBody>
          <a:bodyPr wrap="square" rtlCol="0">
            <a:spAutoFit/>
          </a:bodyPr>
          <a:lstStyle/>
          <a:p>
            <a:r>
              <a:rPr kumimoji="1" lang="ja-JP" altLang="en-US" sz="2000" dirty="0"/>
              <a:t>概要</a:t>
            </a:r>
            <a:endParaRPr kumimoji="1" lang="en-US" altLang="ja-JP" sz="2000" dirty="0"/>
          </a:p>
          <a:p>
            <a:endParaRPr kumimoji="1" lang="en-US" altLang="ja-JP" sz="2000" dirty="0"/>
          </a:p>
          <a:p>
            <a:endParaRPr kumimoji="1" lang="en-US" altLang="ja-JP" sz="2000" dirty="0"/>
          </a:p>
          <a:p>
            <a:endParaRPr kumimoji="1" lang="en-US" altLang="ja-JP" sz="2000" dirty="0"/>
          </a:p>
          <a:p>
            <a:endParaRPr kumimoji="1" lang="en-US" altLang="ja-JP" sz="2000" dirty="0"/>
          </a:p>
          <a:p>
            <a:endParaRPr kumimoji="1" lang="en-US" altLang="ja-JP" sz="2000" dirty="0"/>
          </a:p>
          <a:p>
            <a:r>
              <a:rPr kumimoji="1" lang="ja-JP" altLang="en-US" sz="2000" dirty="0"/>
              <a:t>結論</a:t>
            </a:r>
            <a:endParaRPr kumimoji="1" lang="en-US" altLang="ja-JP" sz="2000" dirty="0"/>
          </a:p>
        </p:txBody>
      </p:sp>
    </p:spTree>
    <p:extLst>
      <p:ext uri="{BB962C8B-B14F-4D97-AF65-F5344CB8AC3E}">
        <p14:creationId xmlns:p14="http://schemas.microsoft.com/office/powerpoint/2010/main" val="27328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671696" y="1620982"/>
            <a:ext cx="10981113" cy="50064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a:xfrm>
            <a:off x="959494" y="419726"/>
            <a:ext cx="10364451" cy="768995"/>
          </a:xfrm>
        </p:spPr>
        <p:txBody>
          <a:bodyPr>
            <a:normAutofit fontScale="90000"/>
          </a:bodyPr>
          <a:lstStyle/>
          <a:p>
            <a:pPr algn="l"/>
            <a:r>
              <a:rPr lang="ja-JP" altLang="en-US" sz="2800" dirty="0"/>
              <a:t>バス満足度及びサービスレベルの認知と選択肢集合の関係性分析</a:t>
            </a:r>
            <a:r>
              <a:rPr lang="en-US" altLang="ja-JP" sz="2800" dirty="0"/>
              <a:t/>
            </a:r>
            <a:br>
              <a:rPr lang="en-US" altLang="ja-JP" sz="2800" dirty="0"/>
            </a:br>
            <a:endParaRPr kumimoji="1" lang="ja-JP" altLang="en-US" sz="2800" dirty="0"/>
          </a:p>
        </p:txBody>
      </p:sp>
      <p:sp>
        <p:nvSpPr>
          <p:cNvPr id="3" name="コンテンツ プレースホルダー 2"/>
          <p:cNvSpPr>
            <a:spLocks noGrp="1"/>
          </p:cNvSpPr>
          <p:nvPr>
            <p:ph sz="quarter" idx="13"/>
          </p:nvPr>
        </p:nvSpPr>
        <p:spPr>
          <a:xfrm>
            <a:off x="1268044" y="2177218"/>
            <a:ext cx="719404" cy="3837482"/>
          </a:xfrm>
        </p:spPr>
        <p:txBody>
          <a:bodyPr>
            <a:normAutofit/>
          </a:bodyPr>
          <a:lstStyle/>
          <a:p>
            <a:pPr marL="0" indent="0">
              <a:buNone/>
            </a:pPr>
            <a:r>
              <a:rPr lang="ja-JP" altLang="en-US" dirty="0"/>
              <a:t>概要</a:t>
            </a:r>
            <a:endParaRPr lang="en-US" altLang="ja-JP" dirty="0"/>
          </a:p>
          <a:p>
            <a:pPr marL="0" indent="0">
              <a:buNone/>
            </a:pPr>
            <a:endParaRPr kumimoji="1" lang="en-US" altLang="ja-JP" dirty="0"/>
          </a:p>
          <a:p>
            <a:pPr marL="0" indent="0">
              <a:buNone/>
            </a:pPr>
            <a:endParaRPr lang="en-US" altLang="ja-JP" dirty="0"/>
          </a:p>
          <a:p>
            <a:pPr marL="0" indent="0">
              <a:lnSpc>
                <a:spcPct val="100000"/>
              </a:lnSpc>
              <a:buNone/>
            </a:pPr>
            <a:endParaRPr lang="en-US" altLang="ja-JP" sz="1800" dirty="0"/>
          </a:p>
          <a:p>
            <a:pPr marL="0" indent="0">
              <a:lnSpc>
                <a:spcPct val="100000"/>
              </a:lnSpc>
              <a:buNone/>
            </a:pPr>
            <a:endParaRPr kumimoji="1" lang="en-US" altLang="ja-JP" dirty="0"/>
          </a:p>
          <a:p>
            <a:pPr marL="0" indent="0">
              <a:lnSpc>
                <a:spcPct val="100000"/>
              </a:lnSpc>
              <a:buNone/>
            </a:pPr>
            <a:r>
              <a:rPr kumimoji="1" lang="ja-JP" altLang="en-US" dirty="0"/>
              <a:t>結論</a:t>
            </a:r>
            <a:endParaRPr kumimoji="1" lang="en-US" altLang="ja-JP" dirty="0"/>
          </a:p>
        </p:txBody>
      </p:sp>
      <p:sp>
        <p:nvSpPr>
          <p:cNvPr id="4" name="角丸四角形 3"/>
          <p:cNvSpPr/>
          <p:nvPr/>
        </p:nvSpPr>
        <p:spPr>
          <a:xfrm>
            <a:off x="1005840" y="299259"/>
            <a:ext cx="10271760" cy="1321723"/>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1070955" y="845680"/>
            <a:ext cx="10141527" cy="646331"/>
          </a:xfrm>
          <a:prstGeom prst="rect">
            <a:avLst/>
          </a:prstGeom>
          <a:noFill/>
        </p:spPr>
        <p:txBody>
          <a:bodyPr wrap="square" rtlCol="0">
            <a:spAutoFit/>
          </a:bodyPr>
          <a:lstStyle/>
          <a:p>
            <a:r>
              <a:rPr kumimoji="1" lang="zh-CN" altLang="en-US" dirty="0">
                <a:latin typeface="HGPｺﾞｼｯｸM" panose="020B0600000000000000" pitchFamily="50" charset="-128"/>
                <a:ea typeface="HGPｺﾞｼｯｸM" panose="020B0600000000000000" pitchFamily="50" charset="-128"/>
              </a:rPr>
              <a:t>内藤正志</a:t>
            </a:r>
            <a:r>
              <a:rPr kumimoji="1" lang="en-US" altLang="zh-CN" dirty="0">
                <a:latin typeface="HGPｺﾞｼｯｸM" panose="020B0600000000000000" pitchFamily="50" charset="-128"/>
                <a:ea typeface="HGPｺﾞｼｯｸM" panose="020B0600000000000000" pitchFamily="50" charset="-128"/>
              </a:rPr>
              <a:t>, </a:t>
            </a:r>
            <a:r>
              <a:rPr kumimoji="1" lang="zh-CN" altLang="en-US" dirty="0">
                <a:latin typeface="HGPｺﾞｼｯｸM" panose="020B0600000000000000" pitchFamily="50" charset="-128"/>
                <a:ea typeface="HGPｺﾞｼｯｸM" panose="020B0600000000000000" pitchFamily="50" charset="-128"/>
              </a:rPr>
              <a:t>内田和宏</a:t>
            </a:r>
            <a:r>
              <a:rPr kumimoji="1" lang="en-US" altLang="zh-CN" dirty="0">
                <a:latin typeface="HGPｺﾞｼｯｸM" panose="020B0600000000000000" pitchFamily="50" charset="-128"/>
                <a:ea typeface="HGPｺﾞｼｯｸM" panose="020B0600000000000000" pitchFamily="50" charset="-128"/>
              </a:rPr>
              <a:t>, </a:t>
            </a:r>
            <a:r>
              <a:rPr kumimoji="1" lang="zh-CN" altLang="en-US" dirty="0">
                <a:latin typeface="HGPｺﾞｼｯｸM" panose="020B0600000000000000" pitchFamily="50" charset="-128"/>
                <a:ea typeface="HGPｺﾞｼｯｸM" panose="020B0600000000000000" pitchFamily="50" charset="-128"/>
              </a:rPr>
              <a:t>八馬智</a:t>
            </a:r>
            <a:r>
              <a:rPr kumimoji="1" lang="en-US" altLang="zh-CN" dirty="0">
                <a:latin typeface="HGPｺﾞｼｯｸM" panose="020B0600000000000000" pitchFamily="50" charset="-128"/>
                <a:ea typeface="HGPｺﾞｼｯｸM" panose="020B0600000000000000" pitchFamily="50" charset="-128"/>
              </a:rPr>
              <a:t>, </a:t>
            </a:r>
            <a:r>
              <a:rPr kumimoji="1" lang="zh-CN" altLang="en-US" dirty="0">
                <a:latin typeface="HGPｺﾞｼｯｸM" panose="020B0600000000000000" pitchFamily="50" charset="-128"/>
                <a:ea typeface="HGPｺﾞｼｯｸM" panose="020B0600000000000000" pitchFamily="50" charset="-128"/>
              </a:rPr>
              <a:t>杉山和雄</a:t>
            </a:r>
            <a:endParaRPr kumimoji="1" lang="en-US" altLang="zh-CN" dirty="0">
              <a:latin typeface="HGPｺﾞｼｯｸM" panose="020B0600000000000000" pitchFamily="50" charset="-128"/>
              <a:ea typeface="HGPｺﾞｼｯｸM" panose="020B0600000000000000" pitchFamily="50" charset="-128"/>
            </a:endParaRPr>
          </a:p>
          <a:p>
            <a:r>
              <a:rPr kumimoji="1" lang="en-US" altLang="ja-JP" dirty="0">
                <a:latin typeface="HGPｺﾞｼｯｸM" panose="020B0600000000000000" pitchFamily="50" charset="-128"/>
                <a:ea typeface="HGPｺﾞｼｯｸM" panose="020B0600000000000000" pitchFamily="50" charset="-128"/>
                <a:hlinkClick r:id="rId2"/>
              </a:rPr>
              <a:t>https://www.jstage.jst.go.jp/article/jssdj/54/5/54_KJ00004880119/_pdf</a:t>
            </a:r>
            <a:r>
              <a:rPr kumimoji="1" lang="ja-JP" altLang="en-US" dirty="0">
                <a:latin typeface="HGPｺﾞｼｯｸM" panose="020B0600000000000000" pitchFamily="50" charset="-128"/>
                <a:ea typeface="HGPｺﾞｼｯｸM" panose="020B0600000000000000" pitchFamily="50" charset="-128"/>
              </a:rPr>
              <a:t>（</a:t>
            </a:r>
            <a:r>
              <a:rPr kumimoji="1" lang="en-US" altLang="ja-JP" dirty="0">
                <a:latin typeface="HGPｺﾞｼｯｸM" panose="020B0600000000000000" pitchFamily="50" charset="-128"/>
                <a:ea typeface="HGPｺﾞｼｯｸM" panose="020B0600000000000000" pitchFamily="50" charset="-128"/>
              </a:rPr>
              <a:t>2007/07</a:t>
            </a:r>
            <a:r>
              <a:rPr kumimoji="1" lang="ja-JP" altLang="en-US" dirty="0">
                <a:latin typeface="HGPｺﾞｼｯｸM" panose="020B0600000000000000" pitchFamily="50" charset="-128"/>
                <a:ea typeface="HGPｺﾞｼｯｸM" panose="020B0600000000000000" pitchFamily="50" charset="-128"/>
              </a:rPr>
              <a:t>）</a:t>
            </a:r>
          </a:p>
        </p:txBody>
      </p:sp>
      <p:sp>
        <p:nvSpPr>
          <p:cNvPr id="7" name="テキスト ボックス 6"/>
          <p:cNvSpPr txBox="1"/>
          <p:nvPr/>
        </p:nvSpPr>
        <p:spPr>
          <a:xfrm>
            <a:off x="1188720" y="419726"/>
            <a:ext cx="9908771" cy="477054"/>
          </a:xfrm>
          <a:prstGeom prst="rect">
            <a:avLst/>
          </a:prstGeom>
          <a:noFill/>
        </p:spPr>
        <p:txBody>
          <a:bodyPr wrap="square" rtlCol="0">
            <a:spAutoFit/>
          </a:bodyPr>
          <a:lstStyle/>
          <a:p>
            <a:r>
              <a:rPr kumimoji="1" lang="ja-JP" altLang="en-US" sz="2500" cap="all" dirty="0">
                <a:solidFill>
                  <a:prstClr val="black"/>
                </a:solidFill>
                <a:cs typeface="+mj-cs"/>
              </a:rPr>
              <a:t>ドライバーの特性に配慮した地図型情報板のデザインの提案</a:t>
            </a:r>
            <a:endParaRPr kumimoji="1" lang="ja-JP" altLang="en-US" dirty="0"/>
          </a:p>
        </p:txBody>
      </p:sp>
      <p:sp>
        <p:nvSpPr>
          <p:cNvPr id="11" name="テキスト ボックス 10">
            <a:extLst>
              <a:ext uri="{FF2B5EF4-FFF2-40B4-BE49-F238E27FC236}">
                <a16:creationId xmlns:a16="http://schemas.microsoft.com/office/drawing/2014/main" id="{D654356E-C310-44E2-AD8F-FF3512987C86}"/>
              </a:ext>
            </a:extLst>
          </p:cNvPr>
          <p:cNvSpPr txBox="1"/>
          <p:nvPr/>
        </p:nvSpPr>
        <p:spPr>
          <a:xfrm>
            <a:off x="1908000" y="2088000"/>
            <a:ext cx="8754255" cy="4247317"/>
          </a:xfrm>
          <a:prstGeom prst="rect">
            <a:avLst/>
          </a:prstGeom>
          <a:noFill/>
        </p:spPr>
        <p:txBody>
          <a:bodyPr wrap="square" rtlCol="0">
            <a:spAutoFit/>
          </a:bodyPr>
          <a:lstStyle/>
          <a:p>
            <a:pPr>
              <a:lnSpc>
                <a:spcPct val="150000"/>
              </a:lnSpc>
            </a:pPr>
            <a:r>
              <a:rPr kumimoji="1" lang="ja-JP" altLang="en-US" sz="2000" dirty="0"/>
              <a:t>観光地では頻繁に渋滞が発生するが、観光客のようなその場所の道に詳しくない人の場合適切な迂回路を選択することは難しい。そこで</a:t>
            </a:r>
            <a:r>
              <a:rPr kumimoji="1" lang="ja-JP" altLang="en-US" sz="2000" b="1" dirty="0"/>
              <a:t>、</a:t>
            </a:r>
            <a:r>
              <a:rPr kumimoji="1" lang="ja-JP" altLang="en-US" sz="2000" b="1" u="sng" dirty="0">
                <a:solidFill>
                  <a:srgbClr val="0070C0"/>
                </a:solidFill>
              </a:rPr>
              <a:t>ドライバーがどのような道路情報を重視しているのか</a:t>
            </a:r>
            <a:r>
              <a:rPr kumimoji="1" lang="ja-JP" altLang="en-US" sz="2000" dirty="0"/>
              <a:t>などを調査することによって、より理解しやすい迂回路情報を提供する地図型情報板を提案する。</a:t>
            </a:r>
            <a:endParaRPr kumimoji="1" lang="en-US" altLang="ja-JP" sz="2000" dirty="0"/>
          </a:p>
          <a:p>
            <a:pPr>
              <a:lnSpc>
                <a:spcPct val="150000"/>
              </a:lnSpc>
            </a:pPr>
            <a:endParaRPr kumimoji="1" lang="en-US" altLang="ja-JP" sz="2000" dirty="0"/>
          </a:p>
          <a:p>
            <a:pPr>
              <a:lnSpc>
                <a:spcPct val="150000"/>
              </a:lnSpc>
            </a:pPr>
            <a:r>
              <a:rPr kumimoji="1" lang="ja-JP" altLang="en-US" sz="2000" dirty="0"/>
              <a:t>地元のドライバーと観光客では重視する情報が異なるということが分かった。</a:t>
            </a:r>
            <a:endParaRPr kumimoji="1" lang="en-US" altLang="ja-JP" sz="2000" dirty="0"/>
          </a:p>
          <a:p>
            <a:pPr>
              <a:lnSpc>
                <a:spcPct val="150000"/>
              </a:lnSpc>
            </a:pPr>
            <a:r>
              <a:rPr kumimoji="1" lang="ja-JP" altLang="en-US" sz="2000" dirty="0"/>
              <a:t>タイミングによって</a:t>
            </a:r>
            <a:r>
              <a:rPr kumimoji="1" lang="ja-JP" altLang="en-US" sz="2000" dirty="0">
                <a:solidFill>
                  <a:srgbClr val="FF0000"/>
                </a:solidFill>
              </a:rPr>
              <a:t>表示する情報を切り替えられる情報板</a:t>
            </a:r>
            <a:r>
              <a:rPr kumimoji="1" lang="ja-JP" altLang="en-US" sz="2000" dirty="0"/>
              <a:t>が良いのではないか。</a:t>
            </a:r>
            <a:endParaRPr kumimoji="1" lang="en-US" altLang="ja-JP" sz="2000" dirty="0"/>
          </a:p>
          <a:p>
            <a:pPr>
              <a:lnSpc>
                <a:spcPct val="150000"/>
              </a:lnSpc>
            </a:pPr>
            <a:endParaRPr kumimoji="1" lang="en-US" altLang="ja-JP" sz="2000" dirty="0"/>
          </a:p>
          <a:p>
            <a:pPr>
              <a:lnSpc>
                <a:spcPct val="150000"/>
              </a:lnSpc>
            </a:pPr>
            <a:endParaRPr kumimoji="1" lang="en-US" altLang="ja-JP" sz="2000" dirty="0"/>
          </a:p>
        </p:txBody>
      </p:sp>
    </p:spTree>
    <p:extLst>
      <p:ext uri="{BB962C8B-B14F-4D97-AF65-F5344CB8AC3E}">
        <p14:creationId xmlns:p14="http://schemas.microsoft.com/office/powerpoint/2010/main" val="1807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656705" y="1627077"/>
            <a:ext cx="10981113" cy="50064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959494" y="419726"/>
            <a:ext cx="10364451" cy="768995"/>
          </a:xfrm>
        </p:spPr>
        <p:txBody>
          <a:bodyPr>
            <a:normAutofit fontScale="90000"/>
          </a:bodyPr>
          <a:lstStyle/>
          <a:p>
            <a:pPr algn="l"/>
            <a:r>
              <a:rPr lang="ja-JP" altLang="en-US" sz="2800" dirty="0"/>
              <a:t>バス満足度及びサービスレベルの認知と選択肢集合の関係性分析</a:t>
            </a:r>
            <a:r>
              <a:rPr lang="en-US" altLang="ja-JP" sz="2800" dirty="0"/>
              <a:t/>
            </a:r>
            <a:br>
              <a:rPr lang="en-US" altLang="ja-JP" sz="2800" dirty="0"/>
            </a:br>
            <a:endParaRPr kumimoji="1" lang="ja-JP" altLang="en-US" sz="2800" dirty="0"/>
          </a:p>
        </p:txBody>
      </p:sp>
      <p:sp>
        <p:nvSpPr>
          <p:cNvPr id="3" name="コンテンツ プレースホルダー 2"/>
          <p:cNvSpPr>
            <a:spLocks noGrp="1"/>
          </p:cNvSpPr>
          <p:nvPr>
            <p:ph sz="quarter" idx="13"/>
          </p:nvPr>
        </p:nvSpPr>
        <p:spPr>
          <a:xfrm>
            <a:off x="1381608" y="2208194"/>
            <a:ext cx="808700" cy="3014437"/>
          </a:xfrm>
        </p:spPr>
        <p:txBody>
          <a:bodyPr>
            <a:normAutofit/>
          </a:bodyPr>
          <a:lstStyle/>
          <a:p>
            <a:pPr marL="0" indent="0">
              <a:buNone/>
            </a:pPr>
            <a:r>
              <a:rPr lang="ja-JP" altLang="en-US" dirty="0"/>
              <a:t>概要</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sz="1100" dirty="0"/>
          </a:p>
          <a:p>
            <a:pPr marL="0" indent="0">
              <a:buNone/>
            </a:pPr>
            <a:r>
              <a:rPr lang="ja-JP" altLang="en-US" dirty="0"/>
              <a:t>結論</a:t>
            </a:r>
            <a:endParaRPr kumimoji="1" lang="ja-JP" altLang="en-US" dirty="0"/>
          </a:p>
        </p:txBody>
      </p:sp>
      <p:sp>
        <p:nvSpPr>
          <p:cNvPr id="4" name="角丸四角形 3"/>
          <p:cNvSpPr/>
          <p:nvPr/>
        </p:nvSpPr>
        <p:spPr>
          <a:xfrm>
            <a:off x="1005840" y="299259"/>
            <a:ext cx="10271760" cy="1321723"/>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1070955" y="845680"/>
            <a:ext cx="10141527" cy="646331"/>
          </a:xfrm>
          <a:prstGeom prst="rect">
            <a:avLst/>
          </a:prstGeom>
          <a:noFill/>
        </p:spPr>
        <p:txBody>
          <a:bodyPr wrap="square" rtlCol="0">
            <a:spAutoFit/>
          </a:bodyPr>
          <a:lstStyle/>
          <a:p>
            <a:r>
              <a:rPr kumimoji="1" lang="zh-TW" altLang="en-US" dirty="0">
                <a:latin typeface="HGPｺﾞｼｯｸM" panose="020B0600000000000000" pitchFamily="50" charset="-128"/>
                <a:ea typeface="HGPｺﾞｼｯｸM" panose="020B0600000000000000" pitchFamily="50" charset="-128"/>
              </a:rPr>
              <a:t>大口 敬 </a:t>
            </a:r>
            <a:r>
              <a:rPr kumimoji="1" lang="en-US" altLang="zh-TW" dirty="0">
                <a:latin typeface="HGPｺﾞｼｯｸM" panose="020B0600000000000000" pitchFamily="50" charset="-128"/>
                <a:ea typeface="HGPｺﾞｼｯｸM" panose="020B0600000000000000" pitchFamily="50" charset="-128"/>
              </a:rPr>
              <a:t>, </a:t>
            </a:r>
            <a:r>
              <a:rPr kumimoji="1" lang="zh-TW" altLang="en-US" dirty="0">
                <a:latin typeface="HGPｺﾞｼｯｸM" panose="020B0600000000000000" pitchFamily="50" charset="-128"/>
                <a:ea typeface="HGPｺﾞｼｯｸM" panose="020B0600000000000000" pitchFamily="50" charset="-128"/>
              </a:rPr>
              <a:t>佐藤 貴行 </a:t>
            </a:r>
            <a:r>
              <a:rPr kumimoji="1" lang="en-US" altLang="zh-TW" dirty="0">
                <a:latin typeface="HGPｺﾞｼｯｸM" panose="020B0600000000000000" pitchFamily="50" charset="-128"/>
                <a:ea typeface="HGPｺﾞｼｯｸM" panose="020B0600000000000000" pitchFamily="50" charset="-128"/>
              </a:rPr>
              <a:t>, </a:t>
            </a:r>
            <a:r>
              <a:rPr kumimoji="1" lang="zh-TW" altLang="en-US" dirty="0">
                <a:latin typeface="HGPｺﾞｼｯｸM" panose="020B0600000000000000" pitchFamily="50" charset="-128"/>
                <a:ea typeface="HGPｺﾞｼｯｸM" panose="020B0600000000000000" pitchFamily="50" charset="-128"/>
              </a:rPr>
              <a:t>鹿田 成則</a:t>
            </a:r>
            <a:endParaRPr kumimoji="1" lang="en-US" altLang="ja-JP" dirty="0">
              <a:latin typeface="HGPｺﾞｼｯｸM" panose="020B0600000000000000" pitchFamily="50" charset="-128"/>
              <a:ea typeface="HGPｺﾞｼｯｸM" panose="020B0600000000000000" pitchFamily="50" charset="-128"/>
            </a:endParaRPr>
          </a:p>
          <a:p>
            <a:r>
              <a:rPr kumimoji="1" lang="en-US" altLang="ja-JP" dirty="0">
                <a:latin typeface="HGPｺﾞｼｯｸM" panose="020B0600000000000000" pitchFamily="50" charset="-128"/>
                <a:ea typeface="HGPｺﾞｼｯｸM" panose="020B0600000000000000" pitchFamily="50" charset="-128"/>
                <a:hlinkClick r:id="rId2"/>
              </a:rPr>
              <a:t>https://www.jstage.jst.go.jp/article/journalip1984/22/0/22_0_799/_pdf</a:t>
            </a:r>
            <a:r>
              <a:rPr kumimoji="1" lang="ja-JP" altLang="en-US" dirty="0">
                <a:latin typeface="HGPｺﾞｼｯｸM" panose="020B0600000000000000" pitchFamily="50" charset="-128"/>
                <a:ea typeface="HGPｺﾞｼｯｸM" panose="020B0600000000000000" pitchFamily="50" charset="-128"/>
              </a:rPr>
              <a:t>（</a:t>
            </a:r>
            <a:r>
              <a:rPr kumimoji="1" lang="en-US" altLang="ja-JP" dirty="0">
                <a:latin typeface="HGPｺﾞｼｯｸM" panose="020B0600000000000000" pitchFamily="50" charset="-128"/>
                <a:ea typeface="HGPｺﾞｼｯｸM" panose="020B0600000000000000" pitchFamily="50" charset="-128"/>
              </a:rPr>
              <a:t>2005/10</a:t>
            </a:r>
            <a:r>
              <a:rPr kumimoji="1" lang="ja-JP" altLang="en-US" dirty="0">
                <a:latin typeface="HGPｺﾞｼｯｸM" panose="020B0600000000000000" pitchFamily="50" charset="-128"/>
                <a:ea typeface="HGPｺﾞｼｯｸM" panose="020B0600000000000000" pitchFamily="50" charset="-128"/>
              </a:rPr>
              <a:t>）</a:t>
            </a:r>
          </a:p>
        </p:txBody>
      </p:sp>
      <p:sp>
        <p:nvSpPr>
          <p:cNvPr id="7" name="テキスト ボックス 6"/>
          <p:cNvSpPr txBox="1"/>
          <p:nvPr/>
        </p:nvSpPr>
        <p:spPr>
          <a:xfrm>
            <a:off x="1188720" y="419726"/>
            <a:ext cx="9908771" cy="477054"/>
          </a:xfrm>
          <a:prstGeom prst="rect">
            <a:avLst/>
          </a:prstGeom>
          <a:noFill/>
        </p:spPr>
        <p:txBody>
          <a:bodyPr wrap="square" rtlCol="0">
            <a:spAutoFit/>
          </a:bodyPr>
          <a:lstStyle/>
          <a:p>
            <a:r>
              <a:rPr kumimoji="1" lang="ja-JP" altLang="en-US" sz="2500" cap="all" dirty="0">
                <a:solidFill>
                  <a:prstClr val="black"/>
                </a:solidFill>
                <a:cs typeface="+mj-cs"/>
              </a:rPr>
              <a:t>渋滞時の代替経路選択行動に与える交通情報提供効果</a:t>
            </a:r>
            <a:endParaRPr kumimoji="1" lang="ja-JP" altLang="en-US" dirty="0"/>
          </a:p>
        </p:txBody>
      </p:sp>
      <p:sp>
        <p:nvSpPr>
          <p:cNvPr id="8" name="テキスト ボックス 7">
            <a:extLst>
              <a:ext uri="{FF2B5EF4-FFF2-40B4-BE49-F238E27FC236}">
                <a16:creationId xmlns:a16="http://schemas.microsoft.com/office/drawing/2014/main" id="{BD065A98-B150-4929-80ED-320182CA0540}"/>
              </a:ext>
            </a:extLst>
          </p:cNvPr>
          <p:cNvSpPr txBox="1"/>
          <p:nvPr/>
        </p:nvSpPr>
        <p:spPr>
          <a:xfrm>
            <a:off x="2190309" y="2131788"/>
            <a:ext cx="8602610" cy="3323987"/>
          </a:xfrm>
          <a:prstGeom prst="rect">
            <a:avLst/>
          </a:prstGeom>
          <a:noFill/>
        </p:spPr>
        <p:txBody>
          <a:bodyPr wrap="square" rtlCol="0">
            <a:spAutoFit/>
          </a:bodyPr>
          <a:lstStyle/>
          <a:p>
            <a:pPr>
              <a:lnSpc>
                <a:spcPct val="150000"/>
              </a:lnSpc>
            </a:pPr>
            <a:r>
              <a:rPr kumimoji="1" lang="ja-JP" altLang="en-US" sz="2000" dirty="0"/>
              <a:t>目的地へのルートが二種類存在するとき渋滞が時間差で交互に発生する現象をハンチング現象という。</a:t>
            </a:r>
            <a:r>
              <a:rPr kumimoji="1" lang="ja-JP" altLang="en-US" sz="2000" u="sng" dirty="0">
                <a:solidFill>
                  <a:srgbClr val="00B050"/>
                </a:solidFill>
              </a:rPr>
              <a:t>提供情報、交通現象、経路選択行動</a:t>
            </a:r>
            <a:r>
              <a:rPr kumimoji="1" lang="ja-JP" altLang="en-US" sz="2000" u="sng" dirty="0"/>
              <a:t>の三者の相互作用を考慮した</a:t>
            </a:r>
            <a:r>
              <a:rPr kumimoji="1" lang="ja-JP" altLang="en-US" sz="2000" u="sng" dirty="0">
                <a:solidFill>
                  <a:schemeClr val="accent1"/>
                </a:solidFill>
              </a:rPr>
              <a:t>シュミレーションモデル</a:t>
            </a:r>
            <a:r>
              <a:rPr kumimoji="1" lang="ja-JP" altLang="en-US" sz="2000" dirty="0"/>
              <a:t>を構築して、ハンチング現象を抑制できるような可変情報板を検討する。</a:t>
            </a:r>
            <a:endParaRPr kumimoji="1" lang="en-US" altLang="ja-JP" sz="2000" dirty="0"/>
          </a:p>
          <a:p>
            <a:pPr>
              <a:lnSpc>
                <a:spcPct val="150000"/>
              </a:lnSpc>
            </a:pPr>
            <a:endParaRPr kumimoji="1" lang="en-US" altLang="ja-JP" sz="2000" dirty="0"/>
          </a:p>
          <a:p>
            <a:pPr>
              <a:lnSpc>
                <a:spcPct val="150000"/>
              </a:lnSpc>
            </a:pPr>
            <a:r>
              <a:rPr kumimoji="1" lang="ja-JP" altLang="en-US" sz="2000" dirty="0"/>
              <a:t>適切な情報提供によって渋滞を軽減することができる。</a:t>
            </a:r>
            <a:endParaRPr kumimoji="1" lang="en-US" altLang="ja-JP" sz="2000" dirty="0"/>
          </a:p>
          <a:p>
            <a:pPr>
              <a:lnSpc>
                <a:spcPct val="150000"/>
              </a:lnSpc>
            </a:pPr>
            <a:r>
              <a:rPr kumimoji="1" lang="ja-JP" altLang="en-US" sz="2000" b="1" dirty="0"/>
              <a:t>より正確な渋滞の予測のために更なるモデルの改良、解析が必要。</a:t>
            </a:r>
          </a:p>
        </p:txBody>
      </p:sp>
    </p:spTree>
    <p:extLst>
      <p:ext uri="{BB962C8B-B14F-4D97-AF65-F5344CB8AC3E}">
        <p14:creationId xmlns:p14="http://schemas.microsoft.com/office/powerpoint/2010/main" val="249511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0759A395-5317-4219-B0CD-2C48A39401D3}"/>
              </a:ext>
            </a:extLst>
          </p:cNvPr>
          <p:cNvSpPr/>
          <p:nvPr/>
        </p:nvSpPr>
        <p:spPr>
          <a:xfrm>
            <a:off x="386862" y="263769"/>
            <a:ext cx="11377246" cy="61370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08A7CC4-DACD-4D55-98BD-49C17C7A8392}"/>
              </a:ext>
            </a:extLst>
          </p:cNvPr>
          <p:cNvSpPr>
            <a:spLocks noGrp="1"/>
          </p:cNvSpPr>
          <p:nvPr>
            <p:ph type="title"/>
          </p:nvPr>
        </p:nvSpPr>
        <p:spPr/>
        <p:txBody>
          <a:bodyPr/>
          <a:lstStyle/>
          <a:p>
            <a:pPr algn="l"/>
            <a:r>
              <a:rPr lang="ja-JP" altLang="en-US" dirty="0"/>
              <a:t>おわりに</a:t>
            </a:r>
            <a:endParaRPr kumimoji="1" lang="ja-JP" altLang="en-US" dirty="0"/>
          </a:p>
        </p:txBody>
      </p:sp>
      <p:sp>
        <p:nvSpPr>
          <p:cNvPr id="3" name="コンテンツ プレースホルダー 2">
            <a:extLst>
              <a:ext uri="{FF2B5EF4-FFF2-40B4-BE49-F238E27FC236}">
                <a16:creationId xmlns:a16="http://schemas.microsoft.com/office/drawing/2014/main" id="{1663B829-45ED-4EBE-8D17-43359EDA1C40}"/>
              </a:ext>
            </a:extLst>
          </p:cNvPr>
          <p:cNvSpPr>
            <a:spLocks noGrp="1"/>
          </p:cNvSpPr>
          <p:nvPr>
            <p:ph sz="quarter" idx="13"/>
          </p:nvPr>
        </p:nvSpPr>
        <p:spPr>
          <a:xfrm>
            <a:off x="914400" y="2214694"/>
            <a:ext cx="10363826" cy="3424107"/>
          </a:xfrm>
        </p:spPr>
        <p:txBody>
          <a:bodyPr>
            <a:normAutofit/>
          </a:bodyPr>
          <a:lstStyle/>
          <a:p>
            <a:pPr>
              <a:lnSpc>
                <a:spcPct val="150000"/>
              </a:lnSpc>
            </a:pPr>
            <a:r>
              <a:rPr kumimoji="1" lang="ja-JP" altLang="en-US" sz="2400" dirty="0"/>
              <a:t>需要をコントロールして渋滞を解消する方法には経路の変更、手段の変更、自動車の効率利用、時間の変更、発生源の調整などがある。いずれも研究が積極的に行われている。</a:t>
            </a:r>
            <a:endParaRPr kumimoji="1" lang="en-US" altLang="ja-JP" sz="2400" dirty="0"/>
          </a:p>
          <a:p>
            <a:pPr>
              <a:lnSpc>
                <a:spcPct val="150000"/>
              </a:lnSpc>
            </a:pPr>
            <a:r>
              <a:rPr lang="ja-JP" altLang="en-US" sz="2400" dirty="0"/>
              <a:t>環境問題への関心が高まっている中、渋滞に関する研究は今後さらに重要になってくると考えられる。</a:t>
            </a:r>
            <a:endParaRPr lang="en-US" altLang="ja-JP" sz="2400" dirty="0"/>
          </a:p>
        </p:txBody>
      </p:sp>
      <p:sp>
        <p:nvSpPr>
          <p:cNvPr id="5" name="矢印: 右 4">
            <a:extLst>
              <a:ext uri="{FF2B5EF4-FFF2-40B4-BE49-F238E27FC236}">
                <a16:creationId xmlns:a16="http://schemas.microsoft.com/office/drawing/2014/main" id="{136DB3A6-47ED-4595-B6B9-B3D3703FD204}"/>
              </a:ext>
            </a:extLst>
          </p:cNvPr>
          <p:cNvSpPr/>
          <p:nvPr/>
        </p:nvSpPr>
        <p:spPr>
          <a:xfrm>
            <a:off x="1248508" y="5468815"/>
            <a:ext cx="1459523" cy="63304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02C2CB-607D-4481-ABB7-E2498C29D8C6}"/>
              </a:ext>
            </a:extLst>
          </p:cNvPr>
          <p:cNvSpPr txBox="1"/>
          <p:nvPr/>
        </p:nvSpPr>
        <p:spPr>
          <a:xfrm>
            <a:off x="2883877" y="5554505"/>
            <a:ext cx="7948246" cy="461665"/>
          </a:xfrm>
          <a:prstGeom prst="rect">
            <a:avLst/>
          </a:prstGeom>
          <a:noFill/>
        </p:spPr>
        <p:txBody>
          <a:bodyPr wrap="square" rtlCol="0">
            <a:spAutoFit/>
          </a:bodyPr>
          <a:lstStyle/>
          <a:p>
            <a:r>
              <a:rPr kumimoji="1" lang="ja-JP" altLang="en-US" sz="2400" b="1" dirty="0" smtClean="0"/>
              <a:t>更</a:t>
            </a:r>
            <a:r>
              <a:rPr kumimoji="1" lang="ja-JP" altLang="en-US" sz="2400" b="1" dirty="0"/>
              <a:t>なる</a:t>
            </a:r>
            <a:r>
              <a:rPr kumimoji="1" lang="ja-JP" altLang="en-US" sz="2400" b="1" dirty="0" smtClean="0"/>
              <a:t>研究が</a:t>
            </a:r>
            <a:r>
              <a:rPr kumimoji="1" lang="ja-JP" altLang="en-US" sz="2400" b="1" dirty="0"/>
              <a:t>必要</a:t>
            </a:r>
          </a:p>
        </p:txBody>
      </p:sp>
    </p:spTree>
    <p:extLst>
      <p:ext uri="{BB962C8B-B14F-4D97-AF65-F5344CB8AC3E}">
        <p14:creationId xmlns:p14="http://schemas.microsoft.com/office/powerpoint/2010/main" val="61632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しずく</Template>
  <TotalTime>502</TotalTime>
  <Words>608</Words>
  <Application>Microsoft Office PowerPoint</Application>
  <PresentationFormat>ワイド画面</PresentationFormat>
  <Paragraphs>53</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HGPｺﾞｼｯｸM</vt:lpstr>
      <vt:lpstr>ＭＳ Ｐゴシック</vt:lpstr>
      <vt:lpstr>Arial</vt:lpstr>
      <vt:lpstr>Tw Cen MT</vt:lpstr>
      <vt:lpstr>しずく</vt:lpstr>
      <vt:lpstr>人々の行動パターンの分析から渋滞の緩和を目指す</vt:lpstr>
      <vt:lpstr>バス満足度及びサービスレベルの認知と選択肢集合の関係性分析 </vt:lpstr>
      <vt:lpstr>バス満足度及びサービスレベルの認知と選択肢集合の関係性分析 </vt:lpstr>
      <vt:lpstr>バス満足度及びサービスレベルの認知と選択肢集合の関係性分析 </vt:lpstr>
      <vt:lpstr>おわりに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人々の行動パターンの分析から渋滞の緩和を目指す</dc:title>
  <dc:creator>SGI</dc:creator>
  <cp:lastModifiedBy>SGI</cp:lastModifiedBy>
  <cp:revision>48</cp:revision>
  <dcterms:created xsi:type="dcterms:W3CDTF">2017-10-16T06:36:07Z</dcterms:created>
  <dcterms:modified xsi:type="dcterms:W3CDTF">2017-10-30T06:04:54Z</dcterms:modified>
</cp:coreProperties>
</file>