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76" r:id="rId1"/>
  </p:sldMasterIdLst>
  <p:sldIdLst>
    <p:sldId id="256" r:id="rId2"/>
    <p:sldId id="257" r:id="rId3"/>
    <p:sldId id="259" r:id="rId4"/>
    <p:sldId id="258"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115" d="100"/>
          <a:sy n="115" d="100"/>
        </p:scale>
        <p:origin x="432"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microsoft.com/office/2015/10/relationships/revisionInfo" Target="revisionInfo.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ja-JP" altLang="en-US"/>
              <a:t>マスター タイトルの書式設定</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ja-JP" altLang="en-US"/>
              <a:t>マスター サブタイトルの書式設定</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5586B75A-687E-405C-8A0B-8D00578BA2C3}" type="datetimeFigureOut">
              <a:rPr lang="en-US" smtClean="0"/>
              <a:pPr/>
              <a:t>10/30/2017</a:t>
            </a:fld>
            <a:endParaRPr lang="en-US" dirty="0"/>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US" dirty="0"/>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2412932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10/30/2017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136635566"/>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3A77B6E1-634A-48DC-9E8B-D894023267EF}" type="datetimeFigureOut">
              <a:rPr lang="en-US" smtClean="0"/>
              <a:t>10/30/2017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4064523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7B2D3E9E-A95C-48F2-B4BF-A71542E0BE9A}" type="datetimeFigureOut">
              <a:rPr lang="en-US" smtClean="0"/>
              <a:t>10/30/2017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6568033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5586B75A-687E-405C-8A0B-8D00578BA2C3}" type="datetimeFigureOut">
              <a:rPr lang="en-US" smtClean="0"/>
              <a:pPr/>
              <a:t>10/30/2017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178097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F12952B5-7A2F-4CC8-B7CE-9234E21C2837}" type="datetimeFigureOut">
              <a:rPr lang="en-US" smtClean="0"/>
              <a:t>10/30/2017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4231029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CE1DA07A-9201-4B4B-BAF2-015AFA30F520}" type="datetimeFigureOut">
              <a:rPr lang="en-US" smtClean="0"/>
              <a:t>10/30/2017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792645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73D7E00A-486F-4252-8B1D-E32645521F49}" type="datetimeFigureOut">
              <a:rPr lang="en-US" smtClean="0"/>
              <a:t>10/30/2017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61908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DF5F92-E675-4B36-9A60-69A962A68675}" type="datetimeFigureOut">
              <a:rPr lang="en-US" smtClean="0"/>
              <a:t>10/30/2017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1349479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ja-JP" altLang="en-US"/>
              <a:t>マスター タイトルの書式設定</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ja-JP" altLang="en-US"/>
              <a:t>マスター テキストの書式設定</a:t>
            </a:r>
          </a:p>
        </p:txBody>
      </p:sp>
      <p:sp>
        <p:nvSpPr>
          <p:cNvPr id="5" name="Date Placeholder 4"/>
          <p:cNvSpPr>
            <a:spLocks noGrp="1"/>
          </p:cNvSpPr>
          <p:nvPr>
            <p:ph type="dt" sz="half" idx="10"/>
          </p:nvPr>
        </p:nvSpPr>
        <p:spPr/>
        <p:txBody>
          <a:bodyPr/>
          <a:lstStyle/>
          <a:p>
            <a:fld id="{5586B75A-687E-405C-8A0B-8D00578BA2C3}" type="datetimeFigureOut">
              <a:rPr lang="en-US" smtClean="0"/>
              <a:pPr/>
              <a:t>10/30/2017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85372071"/>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0" y="0"/>
            <a:ext cx="12192000" cy="5330952"/>
          </a:xfrm>
          <a:blipFill>
            <a:blip r:embed="rId2"/>
            <a:stretch>
              <a:fillRect/>
            </a:stretch>
          </a:blip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5586B75A-687E-405C-8A0B-8D00578BA2C3}" type="datetimeFigureOut">
              <a:rPr lang="en-US" smtClean="0"/>
              <a:pPr/>
              <a:t>10/30/2017</a:t>
            </a:fld>
            <a:endParaRPr lang="en-US" dirty="0"/>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US" dirty="0"/>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759258637"/>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5586B75A-687E-405C-8A0B-8D00578BA2C3}" type="datetimeFigureOut">
              <a:rPr lang="en-US" smtClean="0"/>
              <a:pPr/>
              <a:t>10/30/2017</a:t>
            </a:fld>
            <a:endParaRPr lang="en-US" dirty="0"/>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US" dirty="0"/>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533352875"/>
      </p:ext>
    </p:extLst>
  </p:cSld>
  <p:clrMap bg1="lt1" tx1="dk1" bg2="lt2" tx2="dk2" accent1="accent1" accent2="accent2" accent3="accent3" accent4="accent4" accent5="accent5" accent6="accent6" hlink="hlink" folHlink="folHlink"/>
  <p:sldLayoutIdLst>
    <p:sldLayoutId id="2147483877" r:id="rId1"/>
    <p:sldLayoutId id="2147483878" r:id="rId2"/>
    <p:sldLayoutId id="2147483879" r:id="rId3"/>
    <p:sldLayoutId id="2147483880" r:id="rId4"/>
    <p:sldLayoutId id="2147483881" r:id="rId5"/>
    <p:sldLayoutId id="2147483882" r:id="rId6"/>
    <p:sldLayoutId id="2147483883" r:id="rId7"/>
    <p:sldLayoutId id="2147483884" r:id="rId8"/>
    <p:sldLayoutId id="2147483885" r:id="rId9"/>
    <p:sldLayoutId id="2147483886" r:id="rId10"/>
    <p:sldLayoutId id="2147483887" r:id="rId11"/>
  </p:sldLayoutIdLst>
  <p:hf sldNum="0" hdr="0" ftr="0" dt="0"/>
  <p:txStyles>
    <p:titleStyle>
      <a:lvl1pPr algn="l" defTabSz="914400" rtl="0" eaLnBrk="1" latinLnBrk="0" hangingPunct="1">
        <a:lnSpc>
          <a:spcPct val="85000"/>
        </a:lnSpc>
        <a:spcBef>
          <a:spcPct val="0"/>
        </a:spcBef>
        <a:buNone/>
        <a:defRPr kumimoji="1"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kumimoji="1"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kumimoji="1"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kumimoji="1"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kumimoji="1"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kumimoji="1"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kumimoji="1"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kumimoji="1"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kumimoji="1"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kumimoji="1"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ci.nii.ac.jp/naid/120005314558"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hyperlink" Target="https://ipsj.ixsq.nii.ac.jp/ej/?action=pages_view_main&amp;active_action=repository_view_main_item_detail&amp;item_id=79856&amp;item_no=1&amp;page_id=13&amp;block_id=8"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ci.nii.ac.jp/naid/110002949400"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四角形: 角を丸くする 1">
            <a:extLst>
              <a:ext uri="{FF2B5EF4-FFF2-40B4-BE49-F238E27FC236}">
                <a16:creationId xmlns:a16="http://schemas.microsoft.com/office/drawing/2014/main" id="{BC9A9B84-ADBA-4F52-979E-43C434D15B82}"/>
              </a:ext>
            </a:extLst>
          </p:cNvPr>
          <p:cNvSpPr/>
          <p:nvPr/>
        </p:nvSpPr>
        <p:spPr>
          <a:xfrm>
            <a:off x="1849926" y="1468859"/>
            <a:ext cx="7984398" cy="3444537"/>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角丸四角形 8"/>
          <p:cNvSpPr/>
          <p:nvPr/>
        </p:nvSpPr>
        <p:spPr>
          <a:xfrm>
            <a:off x="1849926" y="281673"/>
            <a:ext cx="8001335" cy="821124"/>
          </a:xfrm>
          <a:prstGeom prst="roundRect">
            <a:avLst/>
          </a:prstGeom>
          <a:solidFill>
            <a:srgbClr val="FFC000"/>
          </a:solidFill>
          <a:ln>
            <a:solidFill>
              <a:srgbClr val="00B0F0"/>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3200" dirty="0"/>
              <a:t>スマートフォンアプリにおけるニーズリサーチ</a:t>
            </a:r>
          </a:p>
        </p:txBody>
      </p:sp>
      <p:grpSp>
        <p:nvGrpSpPr>
          <p:cNvPr id="10" name="グループ化 9">
            <a:extLst>
              <a:ext uri="{FF2B5EF4-FFF2-40B4-BE49-F238E27FC236}">
                <a16:creationId xmlns:a16="http://schemas.microsoft.com/office/drawing/2014/main" id="{7449EBF0-9849-4F15-AAEB-DA086AC84125}"/>
              </a:ext>
            </a:extLst>
          </p:cNvPr>
          <p:cNvGrpSpPr/>
          <p:nvPr/>
        </p:nvGrpSpPr>
        <p:grpSpPr>
          <a:xfrm>
            <a:off x="2157274" y="5279458"/>
            <a:ext cx="5989674" cy="612559"/>
            <a:chOff x="4500980" y="5951800"/>
            <a:chExt cx="5989674" cy="612559"/>
          </a:xfrm>
        </p:grpSpPr>
        <p:sp>
          <p:nvSpPr>
            <p:cNvPr id="7" name="四角形: 角を丸くする 6">
              <a:extLst>
                <a:ext uri="{FF2B5EF4-FFF2-40B4-BE49-F238E27FC236}">
                  <a16:creationId xmlns:a16="http://schemas.microsoft.com/office/drawing/2014/main" id="{E0B055FD-F436-46AE-9146-8C00AF7E1692}"/>
                </a:ext>
              </a:extLst>
            </p:cNvPr>
            <p:cNvSpPr/>
            <p:nvPr/>
          </p:nvSpPr>
          <p:spPr>
            <a:xfrm>
              <a:off x="4500980" y="5951800"/>
              <a:ext cx="5989674" cy="612559"/>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8293E247-3DF3-41A3-ACFC-76D4386C4814}"/>
                </a:ext>
              </a:extLst>
            </p:cNvPr>
            <p:cNvSpPr txBox="1"/>
            <p:nvPr/>
          </p:nvSpPr>
          <p:spPr>
            <a:xfrm>
              <a:off x="4546451" y="6073413"/>
              <a:ext cx="5915658" cy="369332"/>
            </a:xfrm>
            <a:prstGeom prst="rect">
              <a:avLst/>
            </a:prstGeom>
            <a:noFill/>
          </p:spPr>
          <p:txBody>
            <a:bodyPr wrap="none" rtlCol="0">
              <a:spAutoFit/>
            </a:bodyPr>
            <a:lstStyle/>
            <a:p>
              <a:r>
                <a:rPr kumimoji="1" lang="ja-JP" altLang="en-US" dirty="0">
                  <a:highlight>
                    <a:srgbClr val="FF0000"/>
                  </a:highlight>
                </a:rPr>
                <a:t>キーワード</a:t>
              </a:r>
              <a:r>
                <a:rPr kumimoji="1" lang="ja-JP" altLang="en-US" dirty="0"/>
                <a:t>：インターネットアンケート、</a:t>
              </a:r>
              <a:r>
                <a:rPr kumimoji="1" lang="en-US" altLang="ja-JP" dirty="0"/>
                <a:t>Twitter</a:t>
              </a:r>
              <a:r>
                <a:rPr kumimoji="1" lang="ja-JP" altLang="en-US" dirty="0" err="1"/>
                <a:t>、</a:t>
              </a:r>
              <a:r>
                <a:rPr kumimoji="1" lang="en-US" altLang="ja-JP" dirty="0"/>
                <a:t>Web</a:t>
              </a:r>
              <a:r>
                <a:rPr kumimoji="1" lang="ja-JP" altLang="en-US" dirty="0"/>
                <a:t>レビュー</a:t>
              </a:r>
            </a:p>
          </p:txBody>
        </p:sp>
      </p:grpSp>
      <p:sp>
        <p:nvSpPr>
          <p:cNvPr id="11" name="テキスト ボックス 10">
            <a:extLst>
              <a:ext uri="{FF2B5EF4-FFF2-40B4-BE49-F238E27FC236}">
                <a16:creationId xmlns:a16="http://schemas.microsoft.com/office/drawing/2014/main" id="{113AB453-D592-454B-AFCA-1ACA3419F308}"/>
              </a:ext>
            </a:extLst>
          </p:cNvPr>
          <p:cNvSpPr txBox="1"/>
          <p:nvPr/>
        </p:nvSpPr>
        <p:spPr>
          <a:xfrm>
            <a:off x="2080010" y="1621466"/>
            <a:ext cx="7524230" cy="3139321"/>
          </a:xfrm>
          <a:prstGeom prst="rect">
            <a:avLst/>
          </a:prstGeom>
          <a:solidFill>
            <a:srgbClr val="FFC000"/>
          </a:solidFill>
        </p:spPr>
        <p:txBody>
          <a:bodyPr wrap="square" rtlCol="0">
            <a:spAutoFit/>
          </a:bodyPr>
          <a:lstStyle/>
          <a:p>
            <a:r>
              <a:rPr lang="ja-JP" altLang="ja-JP" dirty="0"/>
              <a:t>私は将来、スマートフォンアプリを開発する会社を起業したいと考えている。</a:t>
            </a:r>
            <a:endParaRPr lang="en-US" altLang="ja-JP" dirty="0"/>
          </a:p>
          <a:p>
            <a:r>
              <a:rPr lang="ja-JP" altLang="ja-JP" dirty="0"/>
              <a:t>そこで利益をあげるためには、消費者のニーズを調べる必要がある。その</a:t>
            </a:r>
            <a:endParaRPr lang="en-US" altLang="ja-JP" dirty="0"/>
          </a:p>
          <a:p>
            <a:r>
              <a:rPr lang="ja-JP" altLang="ja-JP" dirty="0"/>
              <a:t>ためには、人々の性格やその時期の社会情勢や流行などが、どのように消</a:t>
            </a:r>
            <a:endParaRPr lang="en-US" altLang="ja-JP" dirty="0"/>
          </a:p>
          <a:p>
            <a:r>
              <a:rPr lang="ja-JP" altLang="ja-JP" dirty="0"/>
              <a:t>費者のニーズに影響を与えているのかということを知る必要がある。それらを</a:t>
            </a:r>
            <a:endParaRPr lang="en-US" altLang="ja-JP" dirty="0"/>
          </a:p>
          <a:p>
            <a:r>
              <a:rPr lang="ja-JP" altLang="ja-JP" dirty="0"/>
              <a:t>知ることで、企業はどのような人々がどのような商品を求めているのかを知</a:t>
            </a:r>
            <a:endParaRPr lang="en-US" altLang="ja-JP" dirty="0"/>
          </a:p>
          <a:p>
            <a:r>
              <a:rPr lang="ja-JP" altLang="ja-JP" dirty="0"/>
              <a:t>ることができ、消費者の対象を絞ることができる。そこで、</a:t>
            </a:r>
            <a:r>
              <a:rPr lang="ja-JP" altLang="ja-JP" dirty="0">
                <a:solidFill>
                  <a:srgbClr val="FF0000"/>
                </a:solidFill>
              </a:rPr>
              <a:t>私は企業が実際に</a:t>
            </a:r>
            <a:endParaRPr lang="en-US" altLang="ja-JP" dirty="0">
              <a:solidFill>
                <a:srgbClr val="FF0000"/>
              </a:solidFill>
            </a:endParaRPr>
          </a:p>
          <a:p>
            <a:r>
              <a:rPr lang="ja-JP" altLang="ja-JP" dirty="0">
                <a:solidFill>
                  <a:srgbClr val="FF0000"/>
                </a:solidFill>
              </a:rPr>
              <a:t>行っている様々なニーズリサーチの手法に注目した。それらについて</a:t>
            </a:r>
            <a:r>
              <a:rPr lang="ja-JP" altLang="ja-JP" dirty="0" err="1">
                <a:solidFill>
                  <a:srgbClr val="FF0000"/>
                </a:solidFill>
              </a:rPr>
              <a:t>研究す</a:t>
            </a:r>
            <a:endParaRPr lang="en-US" altLang="ja-JP" dirty="0">
              <a:solidFill>
                <a:srgbClr val="FF0000"/>
              </a:solidFill>
            </a:endParaRPr>
          </a:p>
          <a:p>
            <a:r>
              <a:rPr lang="ja-JP" altLang="ja-JP" dirty="0">
                <a:solidFill>
                  <a:srgbClr val="FF0000"/>
                </a:solidFill>
              </a:rPr>
              <a:t>ることで、様々な種類のニーズリサーチの手法がどのように効果しているの</a:t>
            </a:r>
            <a:endParaRPr lang="en-US" altLang="ja-JP" dirty="0">
              <a:solidFill>
                <a:srgbClr val="FF0000"/>
              </a:solidFill>
            </a:endParaRPr>
          </a:p>
          <a:p>
            <a:r>
              <a:rPr lang="ja-JP" altLang="ja-JP" dirty="0" err="1">
                <a:solidFill>
                  <a:srgbClr val="FF0000"/>
                </a:solidFill>
              </a:rPr>
              <a:t>かを</a:t>
            </a:r>
            <a:r>
              <a:rPr lang="ja-JP" altLang="ja-JP" dirty="0">
                <a:solidFill>
                  <a:srgbClr val="FF0000"/>
                </a:solidFill>
              </a:rPr>
              <a:t>知ることができる。</a:t>
            </a:r>
            <a:r>
              <a:rPr lang="ja-JP" altLang="ja-JP" dirty="0"/>
              <a:t>そのため、私は「スマートフォンアプリにおけるニーズ</a:t>
            </a:r>
            <a:endParaRPr lang="en-US" altLang="ja-JP" dirty="0"/>
          </a:p>
          <a:p>
            <a:r>
              <a:rPr lang="ja-JP" altLang="ja-JP" dirty="0"/>
              <a:t>リサーチ」をテーマとして、様々な企業が行っているニーズリサーチの手法が</a:t>
            </a:r>
            <a:endParaRPr lang="en-US" altLang="ja-JP" dirty="0"/>
          </a:p>
          <a:p>
            <a:r>
              <a:rPr lang="ja-JP" altLang="ja-JP" dirty="0" err="1"/>
              <a:t>、</a:t>
            </a:r>
            <a:r>
              <a:rPr lang="ja-JP" altLang="ja-JP" dirty="0"/>
              <a:t>どのように効果しているのかについて研究する。</a:t>
            </a:r>
          </a:p>
        </p:txBody>
      </p:sp>
    </p:spTree>
    <p:extLst>
      <p:ext uri="{BB962C8B-B14F-4D97-AF65-F5344CB8AC3E}">
        <p14:creationId xmlns:p14="http://schemas.microsoft.com/office/powerpoint/2010/main" val="36363512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グループ化 4">
            <a:extLst>
              <a:ext uri="{FF2B5EF4-FFF2-40B4-BE49-F238E27FC236}">
                <a16:creationId xmlns:a16="http://schemas.microsoft.com/office/drawing/2014/main" id="{148B4054-007E-4D83-9752-B3B5414156FF}"/>
              </a:ext>
            </a:extLst>
          </p:cNvPr>
          <p:cNvGrpSpPr/>
          <p:nvPr/>
        </p:nvGrpSpPr>
        <p:grpSpPr>
          <a:xfrm>
            <a:off x="3302494" y="110944"/>
            <a:ext cx="8176333" cy="1056443"/>
            <a:chOff x="3275861" y="208599"/>
            <a:chExt cx="8176333" cy="1056443"/>
          </a:xfrm>
        </p:grpSpPr>
        <p:sp>
          <p:nvSpPr>
            <p:cNvPr id="3" name="四角形: 角を丸くする 2">
              <a:extLst>
                <a:ext uri="{FF2B5EF4-FFF2-40B4-BE49-F238E27FC236}">
                  <a16:creationId xmlns:a16="http://schemas.microsoft.com/office/drawing/2014/main" id="{A3F5CD27-BFD3-449D-8697-1AD3E0859835}"/>
                </a:ext>
              </a:extLst>
            </p:cNvPr>
            <p:cNvSpPr/>
            <p:nvPr/>
          </p:nvSpPr>
          <p:spPr>
            <a:xfrm>
              <a:off x="3275861" y="208599"/>
              <a:ext cx="5104660" cy="1056443"/>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 name="テキスト ボックス 3">
              <a:extLst>
                <a:ext uri="{FF2B5EF4-FFF2-40B4-BE49-F238E27FC236}">
                  <a16:creationId xmlns:a16="http://schemas.microsoft.com/office/drawing/2014/main" id="{990E6922-4C05-46B4-A4F7-703A435BC038}"/>
                </a:ext>
              </a:extLst>
            </p:cNvPr>
            <p:cNvSpPr txBox="1"/>
            <p:nvPr/>
          </p:nvSpPr>
          <p:spPr>
            <a:xfrm>
              <a:off x="3613211" y="292910"/>
              <a:ext cx="7838983" cy="923330"/>
            </a:xfrm>
            <a:prstGeom prst="rect">
              <a:avLst/>
            </a:prstGeom>
            <a:noFill/>
          </p:spPr>
          <p:txBody>
            <a:bodyPr wrap="square" rtlCol="0">
              <a:spAutoFit/>
            </a:bodyPr>
            <a:lstStyle/>
            <a:p>
              <a:r>
                <a:rPr kumimoji="1" lang="ja-JP" altLang="en-US" dirty="0"/>
                <a:t>インターネット型アンケート調査に関する研究</a:t>
              </a:r>
              <a:endParaRPr kumimoji="1" lang="en-US" altLang="ja-JP" dirty="0"/>
            </a:p>
            <a:p>
              <a:r>
                <a:rPr kumimoji="1" lang="ja-JP" altLang="en-US" dirty="0"/>
                <a:t>小具 龍史 </a:t>
              </a:r>
              <a:endParaRPr kumimoji="1" lang="en-US" altLang="ja-JP" dirty="0"/>
            </a:p>
            <a:p>
              <a:r>
                <a:rPr kumimoji="1" lang="en-US" altLang="ja-JP" dirty="0">
                  <a:hlinkClick r:id="rId2"/>
                </a:rPr>
                <a:t>http://ci.nii.ac.jp/naid/120005314558</a:t>
              </a:r>
              <a:r>
                <a:rPr kumimoji="1" lang="en-US" altLang="ja-JP" dirty="0"/>
                <a:t> (2006)</a:t>
              </a:r>
              <a:endParaRPr kumimoji="1" lang="ja-JP" altLang="en-US" dirty="0"/>
            </a:p>
          </p:txBody>
        </p:sp>
      </p:grpSp>
      <p:sp>
        <p:nvSpPr>
          <p:cNvPr id="2" name="四角形: 角を丸くする 1">
            <a:extLst>
              <a:ext uri="{FF2B5EF4-FFF2-40B4-BE49-F238E27FC236}">
                <a16:creationId xmlns:a16="http://schemas.microsoft.com/office/drawing/2014/main" id="{55DCDA8C-97AF-4CDF-9645-D24DE9AB6B4F}"/>
              </a:ext>
            </a:extLst>
          </p:cNvPr>
          <p:cNvSpPr/>
          <p:nvPr/>
        </p:nvSpPr>
        <p:spPr>
          <a:xfrm>
            <a:off x="306280" y="1411551"/>
            <a:ext cx="11540971" cy="5308846"/>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正方形/長方形 5">
            <a:extLst>
              <a:ext uri="{FF2B5EF4-FFF2-40B4-BE49-F238E27FC236}">
                <a16:creationId xmlns:a16="http://schemas.microsoft.com/office/drawing/2014/main" id="{1429571C-45FE-4312-AA28-85053C5721F2}"/>
              </a:ext>
            </a:extLst>
          </p:cNvPr>
          <p:cNvSpPr/>
          <p:nvPr/>
        </p:nvSpPr>
        <p:spPr>
          <a:xfrm>
            <a:off x="1424864" y="1597977"/>
            <a:ext cx="9934113" cy="128726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テキスト ボックス 7">
            <a:extLst>
              <a:ext uri="{FF2B5EF4-FFF2-40B4-BE49-F238E27FC236}">
                <a16:creationId xmlns:a16="http://schemas.microsoft.com/office/drawing/2014/main" id="{EC77BA38-5C77-499A-8F67-5FC3186D51B8}"/>
              </a:ext>
            </a:extLst>
          </p:cNvPr>
          <p:cNvSpPr txBox="1"/>
          <p:nvPr/>
        </p:nvSpPr>
        <p:spPr>
          <a:xfrm>
            <a:off x="1424864" y="1684910"/>
            <a:ext cx="10102788" cy="1200329"/>
          </a:xfrm>
          <a:prstGeom prst="rect">
            <a:avLst/>
          </a:prstGeom>
          <a:noFill/>
        </p:spPr>
        <p:txBody>
          <a:bodyPr wrap="square" rtlCol="0">
            <a:spAutoFit/>
          </a:bodyPr>
          <a:lstStyle/>
          <a:p>
            <a:r>
              <a:rPr kumimoji="1" lang="ja-JP" altLang="en-US" dirty="0"/>
              <a:t>単なるコミュニケーション空間であったインターネットがマーケティング活動を行う上での重要なツール</a:t>
            </a:r>
            <a:endParaRPr kumimoji="1" lang="en-US" altLang="ja-JP" dirty="0"/>
          </a:p>
          <a:p>
            <a:r>
              <a:rPr kumimoji="1" lang="ja-JP" altLang="en-US" dirty="0"/>
              <a:t>となった。そこで、ネットワーク空間において顧客のニーズを明確に把握する仕組みの整備が必須と</a:t>
            </a:r>
            <a:r>
              <a:rPr kumimoji="1" lang="ja-JP" altLang="en-US" dirty="0" err="1"/>
              <a:t>な</a:t>
            </a:r>
            <a:endParaRPr kumimoji="1" lang="en-US" altLang="ja-JP" dirty="0"/>
          </a:p>
          <a:p>
            <a:r>
              <a:rPr kumimoji="1" lang="ja-JP" altLang="en-US" dirty="0"/>
              <a:t>ることから、インターネット型アンケート調査手法の市場調査として適用することへの有効性についての検討を行う。</a:t>
            </a:r>
          </a:p>
        </p:txBody>
      </p:sp>
      <p:sp>
        <p:nvSpPr>
          <p:cNvPr id="9" name="テキスト ボックス 8">
            <a:extLst>
              <a:ext uri="{FF2B5EF4-FFF2-40B4-BE49-F238E27FC236}">
                <a16:creationId xmlns:a16="http://schemas.microsoft.com/office/drawing/2014/main" id="{5E1002AB-8BB8-41E5-9E0D-6ECD2C72381E}"/>
              </a:ext>
            </a:extLst>
          </p:cNvPr>
          <p:cNvSpPr txBox="1"/>
          <p:nvPr/>
        </p:nvSpPr>
        <p:spPr>
          <a:xfrm>
            <a:off x="435006" y="2015231"/>
            <a:ext cx="821183" cy="381740"/>
          </a:xfrm>
          <a:prstGeom prst="rect">
            <a:avLst/>
          </a:prstGeom>
          <a:noFill/>
        </p:spPr>
        <p:txBody>
          <a:bodyPr wrap="square" rtlCol="0">
            <a:spAutoFit/>
          </a:bodyPr>
          <a:lstStyle/>
          <a:p>
            <a:endParaRPr kumimoji="1" lang="ja-JP" altLang="en-US" dirty="0"/>
          </a:p>
        </p:txBody>
      </p:sp>
      <p:sp>
        <p:nvSpPr>
          <p:cNvPr id="10" name="テキスト ボックス 9">
            <a:extLst>
              <a:ext uri="{FF2B5EF4-FFF2-40B4-BE49-F238E27FC236}">
                <a16:creationId xmlns:a16="http://schemas.microsoft.com/office/drawing/2014/main" id="{2ACAC567-BD5A-4E86-B3B6-119C1325DB15}"/>
              </a:ext>
            </a:extLst>
          </p:cNvPr>
          <p:cNvSpPr txBox="1"/>
          <p:nvPr/>
        </p:nvSpPr>
        <p:spPr>
          <a:xfrm>
            <a:off x="506027" y="2015231"/>
            <a:ext cx="750162" cy="381740"/>
          </a:xfrm>
          <a:prstGeom prst="rect">
            <a:avLst/>
          </a:prstGeom>
          <a:noFill/>
        </p:spPr>
        <p:txBody>
          <a:bodyPr wrap="square" rtlCol="0">
            <a:spAutoFit/>
          </a:bodyPr>
          <a:lstStyle/>
          <a:p>
            <a:endParaRPr kumimoji="1" lang="ja-JP" altLang="en-US" dirty="0"/>
          </a:p>
        </p:txBody>
      </p:sp>
      <p:sp>
        <p:nvSpPr>
          <p:cNvPr id="11" name="テキスト ボックス 10">
            <a:extLst>
              <a:ext uri="{FF2B5EF4-FFF2-40B4-BE49-F238E27FC236}">
                <a16:creationId xmlns:a16="http://schemas.microsoft.com/office/drawing/2014/main" id="{E01F320E-8B54-43E3-B99C-CAAFB058996D}"/>
              </a:ext>
            </a:extLst>
          </p:cNvPr>
          <p:cNvSpPr txBox="1"/>
          <p:nvPr/>
        </p:nvSpPr>
        <p:spPr>
          <a:xfrm>
            <a:off x="341786" y="1882935"/>
            <a:ext cx="1189608" cy="646331"/>
          </a:xfrm>
          <a:prstGeom prst="rect">
            <a:avLst/>
          </a:prstGeom>
          <a:noFill/>
        </p:spPr>
        <p:txBody>
          <a:bodyPr wrap="square" rtlCol="0">
            <a:spAutoFit/>
          </a:bodyPr>
          <a:lstStyle/>
          <a:p>
            <a:r>
              <a:rPr kumimoji="1" lang="ja-JP" altLang="en-US" sz="3600" dirty="0">
                <a:highlight>
                  <a:srgbClr val="FF0000"/>
                </a:highlight>
              </a:rPr>
              <a:t>背景</a:t>
            </a:r>
            <a:endParaRPr kumimoji="1" lang="en-US" altLang="ja-JP" sz="3600" dirty="0">
              <a:highlight>
                <a:srgbClr val="FF0000"/>
              </a:highlight>
            </a:endParaRPr>
          </a:p>
        </p:txBody>
      </p:sp>
      <p:sp>
        <p:nvSpPr>
          <p:cNvPr id="7" name="正方形/長方形 6">
            <a:extLst>
              <a:ext uri="{FF2B5EF4-FFF2-40B4-BE49-F238E27FC236}">
                <a16:creationId xmlns:a16="http://schemas.microsoft.com/office/drawing/2014/main" id="{F70C7104-8789-4507-AB51-E870C3808BE3}"/>
              </a:ext>
            </a:extLst>
          </p:cNvPr>
          <p:cNvSpPr/>
          <p:nvPr/>
        </p:nvSpPr>
        <p:spPr>
          <a:xfrm>
            <a:off x="1404888" y="3178205"/>
            <a:ext cx="9954089" cy="13316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テキスト ボックス 11">
            <a:extLst>
              <a:ext uri="{FF2B5EF4-FFF2-40B4-BE49-F238E27FC236}">
                <a16:creationId xmlns:a16="http://schemas.microsoft.com/office/drawing/2014/main" id="{203A716F-56A9-459E-92C0-654EA0365523}"/>
              </a:ext>
            </a:extLst>
          </p:cNvPr>
          <p:cNvSpPr txBox="1"/>
          <p:nvPr/>
        </p:nvSpPr>
        <p:spPr>
          <a:xfrm>
            <a:off x="1624614" y="3480047"/>
            <a:ext cx="4376691" cy="941033"/>
          </a:xfrm>
          <a:prstGeom prst="rect">
            <a:avLst/>
          </a:prstGeom>
          <a:noFill/>
        </p:spPr>
        <p:txBody>
          <a:bodyPr wrap="square" rtlCol="0">
            <a:spAutoFit/>
          </a:bodyPr>
          <a:lstStyle/>
          <a:p>
            <a:endParaRPr kumimoji="1" lang="ja-JP" altLang="en-US" dirty="0"/>
          </a:p>
        </p:txBody>
      </p:sp>
      <p:sp>
        <p:nvSpPr>
          <p:cNvPr id="13" name="テキスト ボックス 12">
            <a:extLst>
              <a:ext uri="{FF2B5EF4-FFF2-40B4-BE49-F238E27FC236}">
                <a16:creationId xmlns:a16="http://schemas.microsoft.com/office/drawing/2014/main" id="{3C8287BB-5F20-4F70-80BE-3C1C4AADF915}"/>
              </a:ext>
            </a:extLst>
          </p:cNvPr>
          <p:cNvSpPr txBox="1"/>
          <p:nvPr/>
        </p:nvSpPr>
        <p:spPr>
          <a:xfrm>
            <a:off x="1531393" y="3220308"/>
            <a:ext cx="9743248" cy="1200329"/>
          </a:xfrm>
          <a:prstGeom prst="rect">
            <a:avLst/>
          </a:prstGeom>
          <a:noFill/>
        </p:spPr>
        <p:txBody>
          <a:bodyPr wrap="square" rtlCol="0">
            <a:spAutoFit/>
          </a:bodyPr>
          <a:lstStyle/>
          <a:p>
            <a:r>
              <a:rPr kumimoji="1" lang="ja-JP" altLang="en-US" dirty="0"/>
              <a:t>ブラウザ対応型のアンケート調査票施策ソフトを使用して、回答形式、色、音、音声・動画、操作ガイド、対話性、回答結果のそれぞれのすべてのパターンの効果を測定する。また、アンケートが終わると、その人の性格を簡易評価する性格診断プログラムが実行され、アンケート回答者の性格と回答との結びつきを調べる。</a:t>
            </a:r>
          </a:p>
        </p:txBody>
      </p:sp>
      <p:sp>
        <p:nvSpPr>
          <p:cNvPr id="14" name="テキスト ボックス 13">
            <a:extLst>
              <a:ext uri="{FF2B5EF4-FFF2-40B4-BE49-F238E27FC236}">
                <a16:creationId xmlns:a16="http://schemas.microsoft.com/office/drawing/2014/main" id="{083F930C-14AC-4389-9EAE-278C01E0CD77}"/>
              </a:ext>
            </a:extLst>
          </p:cNvPr>
          <p:cNvSpPr txBox="1"/>
          <p:nvPr/>
        </p:nvSpPr>
        <p:spPr>
          <a:xfrm>
            <a:off x="321814" y="3502241"/>
            <a:ext cx="1118587" cy="646331"/>
          </a:xfrm>
          <a:prstGeom prst="rect">
            <a:avLst/>
          </a:prstGeom>
          <a:noFill/>
        </p:spPr>
        <p:txBody>
          <a:bodyPr wrap="square" rtlCol="0">
            <a:spAutoFit/>
          </a:bodyPr>
          <a:lstStyle/>
          <a:p>
            <a:r>
              <a:rPr kumimoji="1" lang="ja-JP" altLang="en-US" sz="3600" dirty="0">
                <a:highlight>
                  <a:srgbClr val="FF0000"/>
                </a:highlight>
              </a:rPr>
              <a:t>方法</a:t>
            </a:r>
          </a:p>
        </p:txBody>
      </p:sp>
      <p:sp>
        <p:nvSpPr>
          <p:cNvPr id="15" name="正方形/長方形 14">
            <a:extLst>
              <a:ext uri="{FF2B5EF4-FFF2-40B4-BE49-F238E27FC236}">
                <a16:creationId xmlns:a16="http://schemas.microsoft.com/office/drawing/2014/main" id="{73F09983-2613-4DDB-8093-45E8B06E2170}"/>
              </a:ext>
            </a:extLst>
          </p:cNvPr>
          <p:cNvSpPr/>
          <p:nvPr/>
        </p:nvSpPr>
        <p:spPr>
          <a:xfrm>
            <a:off x="1404888" y="4810827"/>
            <a:ext cx="9954089" cy="16280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115606F2-E56D-438F-A29A-BEF77BAE38CD}"/>
              </a:ext>
            </a:extLst>
          </p:cNvPr>
          <p:cNvSpPr txBox="1"/>
          <p:nvPr/>
        </p:nvSpPr>
        <p:spPr>
          <a:xfrm>
            <a:off x="1440401" y="4867867"/>
            <a:ext cx="9834240" cy="1477328"/>
          </a:xfrm>
          <a:prstGeom prst="rect">
            <a:avLst/>
          </a:prstGeom>
          <a:noFill/>
        </p:spPr>
        <p:txBody>
          <a:bodyPr wrap="square" rtlCol="0">
            <a:spAutoFit/>
          </a:bodyPr>
          <a:lstStyle/>
          <a:p>
            <a:r>
              <a:rPr kumimoji="1" lang="ja-JP" altLang="en-US" dirty="0">
                <a:solidFill>
                  <a:srgbClr val="FF0000"/>
                </a:solidFill>
              </a:rPr>
              <a:t>アンケートに回答しやすいとして効果が出た色は「ピンク」であり、音</a:t>
            </a:r>
            <a:r>
              <a:rPr kumimoji="1" lang="en-US" altLang="ja-JP" dirty="0">
                <a:solidFill>
                  <a:srgbClr val="FF0000"/>
                </a:solidFill>
              </a:rPr>
              <a:t>(BGM)</a:t>
            </a:r>
            <a:r>
              <a:rPr kumimoji="1" lang="ja-JP" altLang="en-US" dirty="0">
                <a:solidFill>
                  <a:srgbClr val="FF0000"/>
                </a:solidFill>
              </a:rPr>
              <a:t>は「クラシック」が効果が高かった。</a:t>
            </a:r>
            <a:r>
              <a:rPr kumimoji="1" lang="ja-JP" altLang="en-US" dirty="0"/>
              <a:t>音楽・動画に関しては「ない」方が回答しやすい傾向にあった。また、オンライン調査とオフライン調査を比較した場合、</a:t>
            </a:r>
            <a:r>
              <a:rPr kumimoji="1" lang="ja-JP" altLang="en-US" dirty="0">
                <a:solidFill>
                  <a:srgbClr val="FF0000"/>
                </a:solidFill>
              </a:rPr>
              <a:t>商品の購入意欲は、オフラインよりもインターネット型のほうがその評価が上昇する傾向にあり、アンケートの答えやすさもオフラインよりもインターネット型の方が若干評価が高いという傾向が見られた。</a:t>
            </a:r>
          </a:p>
        </p:txBody>
      </p:sp>
      <p:sp>
        <p:nvSpPr>
          <p:cNvPr id="17" name="テキスト ボックス 16">
            <a:extLst>
              <a:ext uri="{FF2B5EF4-FFF2-40B4-BE49-F238E27FC236}">
                <a16:creationId xmlns:a16="http://schemas.microsoft.com/office/drawing/2014/main" id="{699873A9-5063-40A8-8D64-A28242CF6664}"/>
              </a:ext>
            </a:extLst>
          </p:cNvPr>
          <p:cNvSpPr txBox="1"/>
          <p:nvPr/>
        </p:nvSpPr>
        <p:spPr>
          <a:xfrm>
            <a:off x="281032" y="5301698"/>
            <a:ext cx="1200150" cy="646331"/>
          </a:xfrm>
          <a:prstGeom prst="rect">
            <a:avLst/>
          </a:prstGeom>
          <a:noFill/>
        </p:spPr>
        <p:txBody>
          <a:bodyPr wrap="square" rtlCol="0">
            <a:spAutoFit/>
          </a:bodyPr>
          <a:lstStyle/>
          <a:p>
            <a:r>
              <a:rPr kumimoji="1" lang="ja-JP" altLang="en-US" sz="3600" dirty="0">
                <a:highlight>
                  <a:srgbClr val="FF0000"/>
                </a:highlight>
              </a:rPr>
              <a:t>結果</a:t>
            </a:r>
          </a:p>
        </p:txBody>
      </p:sp>
    </p:spTree>
    <p:extLst>
      <p:ext uri="{BB962C8B-B14F-4D97-AF65-F5344CB8AC3E}">
        <p14:creationId xmlns:p14="http://schemas.microsoft.com/office/powerpoint/2010/main" val="4408677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grpSp>
        <p:nvGrpSpPr>
          <p:cNvPr id="6" name="グループ化 5">
            <a:extLst>
              <a:ext uri="{FF2B5EF4-FFF2-40B4-BE49-F238E27FC236}">
                <a16:creationId xmlns:a16="http://schemas.microsoft.com/office/drawing/2014/main" id="{1DB2C425-D0DB-4CD1-945D-7440C9C62E7C}"/>
              </a:ext>
            </a:extLst>
          </p:cNvPr>
          <p:cNvGrpSpPr/>
          <p:nvPr/>
        </p:nvGrpSpPr>
        <p:grpSpPr>
          <a:xfrm>
            <a:off x="346230" y="124287"/>
            <a:ext cx="11496582" cy="1340528"/>
            <a:chOff x="346230" y="124287"/>
            <a:chExt cx="11496582" cy="1340528"/>
          </a:xfrm>
        </p:grpSpPr>
        <p:sp>
          <p:nvSpPr>
            <p:cNvPr id="5" name="四角形: 角を丸くする 4">
              <a:extLst>
                <a:ext uri="{FF2B5EF4-FFF2-40B4-BE49-F238E27FC236}">
                  <a16:creationId xmlns:a16="http://schemas.microsoft.com/office/drawing/2014/main" id="{B037E793-7C92-4E46-B9D6-850024FCD9DA}"/>
                </a:ext>
              </a:extLst>
            </p:cNvPr>
            <p:cNvSpPr/>
            <p:nvPr/>
          </p:nvSpPr>
          <p:spPr>
            <a:xfrm>
              <a:off x="346230" y="124287"/>
              <a:ext cx="11496582" cy="1340528"/>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170F97E6-88F9-4226-B38E-AEA6D4727969}"/>
                </a:ext>
              </a:extLst>
            </p:cNvPr>
            <p:cNvSpPr txBox="1"/>
            <p:nvPr/>
          </p:nvSpPr>
          <p:spPr>
            <a:xfrm>
              <a:off x="621437" y="212142"/>
              <a:ext cx="11114843" cy="1200329"/>
            </a:xfrm>
            <a:prstGeom prst="rect">
              <a:avLst/>
            </a:prstGeom>
            <a:noFill/>
          </p:spPr>
          <p:txBody>
            <a:bodyPr wrap="square" rtlCol="0">
              <a:spAutoFit/>
            </a:bodyPr>
            <a:lstStyle/>
            <a:p>
              <a:r>
                <a:rPr kumimoji="1" lang="ja-JP" altLang="en-US" dirty="0"/>
                <a:t>マーケット分析のための</a:t>
              </a:r>
              <a:r>
                <a:rPr kumimoji="1" lang="en-US" altLang="ja-JP" dirty="0"/>
                <a:t>Twitter</a:t>
              </a:r>
              <a:r>
                <a:rPr kumimoji="1" lang="ja-JP" altLang="en-US" dirty="0"/>
                <a:t>投稿者プロフィール推定方法</a:t>
              </a:r>
              <a:endParaRPr kumimoji="1" lang="en-US" altLang="ja-JP" dirty="0"/>
            </a:p>
            <a:p>
              <a:r>
                <a:rPr kumimoji="1" lang="ja-JP" altLang="en-US" dirty="0"/>
                <a:t>池田 和史　服部 元　松本 一則　小野 智弘　東野 輝夫</a:t>
              </a:r>
              <a:endParaRPr kumimoji="1" lang="en-US" altLang="ja-JP" dirty="0"/>
            </a:p>
            <a:p>
              <a:r>
                <a:rPr kumimoji="1" lang="en-US" altLang="ja-JP" dirty="0">
                  <a:hlinkClick r:id="rId2"/>
                </a:rPr>
                <a:t>https://ipsj.ixsq.nii.ac.jp/ej/?action=pages_view_main&amp;active_action=repository_view_main_item_detail&amp;item_id=79856&amp;item_no=1&amp;page_id=13&amp;block_id=8</a:t>
              </a:r>
              <a:r>
                <a:rPr kumimoji="1" lang="en-US" altLang="ja-JP" dirty="0"/>
                <a:t> (2011)</a:t>
              </a:r>
              <a:endParaRPr kumimoji="1" lang="ja-JP" altLang="en-US" dirty="0"/>
            </a:p>
          </p:txBody>
        </p:sp>
      </p:grpSp>
      <p:sp>
        <p:nvSpPr>
          <p:cNvPr id="2" name="角丸四角形 1"/>
          <p:cNvSpPr/>
          <p:nvPr/>
        </p:nvSpPr>
        <p:spPr>
          <a:xfrm>
            <a:off x="192482" y="1662545"/>
            <a:ext cx="11804073" cy="5079077"/>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正方形/長方形 2"/>
          <p:cNvSpPr/>
          <p:nvPr/>
        </p:nvSpPr>
        <p:spPr>
          <a:xfrm>
            <a:off x="1347953" y="1870360"/>
            <a:ext cx="10232967" cy="15054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p:cNvSpPr txBox="1"/>
          <p:nvPr/>
        </p:nvSpPr>
        <p:spPr>
          <a:xfrm>
            <a:off x="1391812" y="1898459"/>
            <a:ext cx="10131925" cy="1477328"/>
          </a:xfrm>
          <a:prstGeom prst="rect">
            <a:avLst/>
          </a:prstGeom>
          <a:noFill/>
        </p:spPr>
        <p:txBody>
          <a:bodyPr wrap="square" rtlCol="0">
            <a:spAutoFit/>
          </a:bodyPr>
          <a:lstStyle/>
          <a:p>
            <a:r>
              <a:rPr kumimoji="1" lang="ja-JP" altLang="en-US" dirty="0"/>
              <a:t>ここ最近、インターネットの普及により、</a:t>
            </a:r>
            <a:r>
              <a:rPr kumimoji="1" lang="en-US" altLang="ja-JP" dirty="0"/>
              <a:t>Twitter</a:t>
            </a:r>
            <a:r>
              <a:rPr kumimoji="1" lang="ja-JP" altLang="en-US" dirty="0"/>
              <a:t>が急速に発展するようになった。</a:t>
            </a:r>
            <a:r>
              <a:rPr kumimoji="1" lang="en-US" altLang="ja-JP" dirty="0"/>
              <a:t>Twitter</a:t>
            </a:r>
            <a:r>
              <a:rPr kumimoji="1" lang="ja-JP" altLang="en-US" dirty="0"/>
              <a:t>上では、商品やコンテンツに対する感想や意見などの口コミ情報も投稿されており、これらを分析してマーケティングに応用する技術に注目が集まっている。また、手軽に情報発信が可能な</a:t>
            </a:r>
            <a:r>
              <a:rPr kumimoji="1" lang="en-US" altLang="ja-JP" dirty="0"/>
              <a:t>Twitter</a:t>
            </a:r>
            <a:r>
              <a:rPr kumimoji="1" lang="ja-JP" altLang="en-US" dirty="0"/>
              <a:t>上の口コミ情報を利用することで、新鮮かつ大量の意見を即座にリアルタイムに、低コストで調査可能になり、その活用は大きな可能性を持っている。</a:t>
            </a:r>
          </a:p>
        </p:txBody>
      </p:sp>
      <p:sp>
        <p:nvSpPr>
          <p:cNvPr id="8" name="テキスト ボックス 7"/>
          <p:cNvSpPr txBox="1"/>
          <p:nvPr/>
        </p:nvSpPr>
        <p:spPr>
          <a:xfrm>
            <a:off x="192482" y="2313957"/>
            <a:ext cx="1155469" cy="646331"/>
          </a:xfrm>
          <a:prstGeom prst="rect">
            <a:avLst/>
          </a:prstGeom>
          <a:noFill/>
        </p:spPr>
        <p:txBody>
          <a:bodyPr wrap="square" rtlCol="0">
            <a:spAutoFit/>
          </a:bodyPr>
          <a:lstStyle/>
          <a:p>
            <a:r>
              <a:rPr kumimoji="1" lang="ja-JP" altLang="en-US" sz="3600" dirty="0">
                <a:highlight>
                  <a:srgbClr val="FF0000"/>
                </a:highlight>
              </a:rPr>
              <a:t>背景</a:t>
            </a:r>
          </a:p>
        </p:txBody>
      </p:sp>
      <p:sp>
        <p:nvSpPr>
          <p:cNvPr id="9" name="正方形/長方形 8"/>
          <p:cNvSpPr/>
          <p:nvPr/>
        </p:nvSpPr>
        <p:spPr>
          <a:xfrm>
            <a:off x="1341289" y="3568097"/>
            <a:ext cx="10232969" cy="9502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p:cNvSpPr txBox="1"/>
          <p:nvPr/>
        </p:nvSpPr>
        <p:spPr>
          <a:xfrm>
            <a:off x="1398472" y="3318022"/>
            <a:ext cx="10131925" cy="1200329"/>
          </a:xfrm>
          <a:prstGeom prst="rect">
            <a:avLst/>
          </a:prstGeom>
          <a:noFill/>
        </p:spPr>
        <p:txBody>
          <a:bodyPr wrap="square" rtlCol="0">
            <a:spAutoFit/>
          </a:bodyPr>
          <a:lstStyle/>
          <a:p>
            <a:endParaRPr kumimoji="1" lang="ja-JP" altLang="en-US" dirty="0"/>
          </a:p>
          <a:p>
            <a:r>
              <a:rPr kumimoji="1" lang="ja-JP" altLang="en-US" dirty="0"/>
              <a:t>特定のキーワードについてツイートをした</a:t>
            </a:r>
            <a:r>
              <a:rPr kumimoji="1" lang="en-US" altLang="ja-JP" dirty="0"/>
              <a:t>Twitter</a:t>
            </a:r>
            <a:r>
              <a:rPr kumimoji="1" lang="ja-JP" altLang="en-US" dirty="0"/>
              <a:t>ユーザーの過去の複数のツイートを習得して、その投稿者の年齢や性別や居住地域などのプロフィールを推定する。それによって、</a:t>
            </a:r>
            <a:r>
              <a:rPr kumimoji="1" lang="en-US" altLang="ja-JP" dirty="0"/>
              <a:t>Twitter</a:t>
            </a:r>
            <a:r>
              <a:rPr kumimoji="1" lang="ja-JP" altLang="en-US" dirty="0"/>
              <a:t>上の口コミ情報をプロフィールごとに分類・集約する。</a:t>
            </a:r>
          </a:p>
        </p:txBody>
      </p:sp>
      <p:sp>
        <p:nvSpPr>
          <p:cNvPr id="12" name="テキスト ボックス 11"/>
          <p:cNvSpPr txBox="1"/>
          <p:nvPr/>
        </p:nvSpPr>
        <p:spPr>
          <a:xfrm>
            <a:off x="192482" y="3720058"/>
            <a:ext cx="1142150" cy="646331"/>
          </a:xfrm>
          <a:prstGeom prst="rect">
            <a:avLst/>
          </a:prstGeom>
          <a:noFill/>
        </p:spPr>
        <p:txBody>
          <a:bodyPr wrap="square" rtlCol="0">
            <a:spAutoFit/>
          </a:bodyPr>
          <a:lstStyle/>
          <a:p>
            <a:r>
              <a:rPr kumimoji="1" lang="ja-JP" altLang="en-US" sz="3600" dirty="0">
                <a:highlight>
                  <a:srgbClr val="FF0000"/>
                </a:highlight>
              </a:rPr>
              <a:t>方法</a:t>
            </a:r>
          </a:p>
        </p:txBody>
      </p:sp>
      <p:sp>
        <p:nvSpPr>
          <p:cNvPr id="13" name="正方形/長方形 12"/>
          <p:cNvSpPr/>
          <p:nvPr/>
        </p:nvSpPr>
        <p:spPr>
          <a:xfrm>
            <a:off x="1347951" y="4710661"/>
            <a:ext cx="10232969" cy="16236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p:cNvSpPr txBox="1"/>
          <p:nvPr/>
        </p:nvSpPr>
        <p:spPr>
          <a:xfrm>
            <a:off x="1391810" y="4795350"/>
            <a:ext cx="10131925" cy="1477328"/>
          </a:xfrm>
          <a:prstGeom prst="rect">
            <a:avLst/>
          </a:prstGeom>
          <a:noFill/>
        </p:spPr>
        <p:txBody>
          <a:bodyPr wrap="square" rtlCol="0">
            <a:spAutoFit/>
          </a:bodyPr>
          <a:lstStyle/>
          <a:p>
            <a:r>
              <a:rPr kumimoji="1" lang="en-US" altLang="ja-JP" dirty="0">
                <a:solidFill>
                  <a:srgbClr val="FF0000"/>
                </a:solidFill>
              </a:rPr>
              <a:t>10</a:t>
            </a:r>
            <a:r>
              <a:rPr kumimoji="1" lang="ja-JP" altLang="en-US" dirty="0">
                <a:solidFill>
                  <a:srgbClr val="FF0000"/>
                </a:solidFill>
              </a:rPr>
              <a:t>代は「数学」、「学校」などの学校生活に関するキーワードが検出された。</a:t>
            </a:r>
            <a:r>
              <a:rPr kumimoji="1" lang="en-US" altLang="ja-JP" dirty="0">
                <a:solidFill>
                  <a:srgbClr val="FF0000"/>
                </a:solidFill>
              </a:rPr>
              <a:t>20</a:t>
            </a:r>
            <a:r>
              <a:rPr kumimoji="1" lang="ja-JP" altLang="en-US" dirty="0">
                <a:solidFill>
                  <a:srgbClr val="FF0000"/>
                </a:solidFill>
              </a:rPr>
              <a:t>代は「大学」、「バイト」「就活」などの大学や就職活動に関するキーワードが上位として検出された。</a:t>
            </a:r>
            <a:r>
              <a:rPr kumimoji="1" lang="en-US" altLang="ja-JP" dirty="0">
                <a:solidFill>
                  <a:srgbClr val="FF0000"/>
                </a:solidFill>
              </a:rPr>
              <a:t>30</a:t>
            </a:r>
            <a:r>
              <a:rPr kumimoji="1" lang="ja-JP" altLang="en-US" dirty="0">
                <a:solidFill>
                  <a:srgbClr val="FF0000"/>
                </a:solidFill>
              </a:rPr>
              <a:t>代は「仕事」、「ビール」などのなどの仕事や家庭に関するキーワードが多く検出された。</a:t>
            </a:r>
            <a:r>
              <a:rPr kumimoji="1" lang="en-US" altLang="ja-JP" dirty="0">
                <a:solidFill>
                  <a:srgbClr val="FF0000"/>
                </a:solidFill>
              </a:rPr>
              <a:t>40</a:t>
            </a:r>
            <a:r>
              <a:rPr kumimoji="1" lang="ja-JP" altLang="en-US" dirty="0">
                <a:solidFill>
                  <a:srgbClr val="FF0000"/>
                </a:solidFill>
              </a:rPr>
              <a:t>代は「息子」、「血圧」、「政権」などの家庭や健康や政治に対するキーワードが多く検出された。また、</a:t>
            </a:r>
            <a:r>
              <a:rPr kumimoji="1" lang="en-US" altLang="ja-JP" dirty="0">
                <a:solidFill>
                  <a:srgbClr val="FF0000"/>
                </a:solidFill>
              </a:rPr>
              <a:t>10</a:t>
            </a:r>
            <a:r>
              <a:rPr kumimoji="1" lang="ja-JP" altLang="en-US" dirty="0">
                <a:solidFill>
                  <a:srgbClr val="FF0000"/>
                </a:solidFill>
              </a:rPr>
              <a:t>代の推定精度が高く、</a:t>
            </a:r>
            <a:r>
              <a:rPr kumimoji="1" lang="en-US" altLang="ja-JP" dirty="0">
                <a:solidFill>
                  <a:srgbClr val="FF0000"/>
                </a:solidFill>
              </a:rPr>
              <a:t>30</a:t>
            </a:r>
            <a:r>
              <a:rPr kumimoji="1" lang="ja-JP" altLang="en-US" dirty="0">
                <a:solidFill>
                  <a:srgbClr val="FF0000"/>
                </a:solidFill>
              </a:rPr>
              <a:t>代の推定精度が低いという結果がでた。</a:t>
            </a:r>
          </a:p>
        </p:txBody>
      </p:sp>
      <p:sp>
        <p:nvSpPr>
          <p:cNvPr id="15" name="テキスト ボックス 14"/>
          <p:cNvSpPr txBox="1"/>
          <p:nvPr/>
        </p:nvSpPr>
        <p:spPr>
          <a:xfrm>
            <a:off x="201782" y="5210848"/>
            <a:ext cx="1123549" cy="646331"/>
          </a:xfrm>
          <a:prstGeom prst="rect">
            <a:avLst/>
          </a:prstGeom>
          <a:noFill/>
        </p:spPr>
        <p:txBody>
          <a:bodyPr wrap="square" rtlCol="0">
            <a:spAutoFit/>
          </a:bodyPr>
          <a:lstStyle/>
          <a:p>
            <a:r>
              <a:rPr kumimoji="1" lang="ja-JP" altLang="en-US" sz="3600" dirty="0">
                <a:highlight>
                  <a:srgbClr val="FF0000"/>
                </a:highlight>
              </a:rPr>
              <a:t>結果</a:t>
            </a:r>
          </a:p>
        </p:txBody>
      </p:sp>
    </p:spTree>
    <p:extLst>
      <p:ext uri="{BB962C8B-B14F-4D97-AF65-F5344CB8AC3E}">
        <p14:creationId xmlns:p14="http://schemas.microsoft.com/office/powerpoint/2010/main" val="4360634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grpSp>
        <p:nvGrpSpPr>
          <p:cNvPr id="18" name="グループ化 17">
            <a:extLst>
              <a:ext uri="{FF2B5EF4-FFF2-40B4-BE49-F238E27FC236}">
                <a16:creationId xmlns:a16="http://schemas.microsoft.com/office/drawing/2014/main" id="{288FCF21-F3BA-4B2E-A304-605217F284A8}"/>
              </a:ext>
            </a:extLst>
          </p:cNvPr>
          <p:cNvGrpSpPr/>
          <p:nvPr/>
        </p:nvGrpSpPr>
        <p:grpSpPr>
          <a:xfrm>
            <a:off x="1828799" y="142875"/>
            <a:ext cx="11953876" cy="1181100"/>
            <a:chOff x="1828799" y="142875"/>
            <a:chExt cx="11953876" cy="1181100"/>
          </a:xfrm>
        </p:grpSpPr>
        <p:sp>
          <p:nvSpPr>
            <p:cNvPr id="11" name="四角形: 角を丸くする 10">
              <a:extLst>
                <a:ext uri="{FF2B5EF4-FFF2-40B4-BE49-F238E27FC236}">
                  <a16:creationId xmlns:a16="http://schemas.microsoft.com/office/drawing/2014/main" id="{BE16C73E-8E96-4553-9E0F-2E6A208D5C17}"/>
                </a:ext>
              </a:extLst>
            </p:cNvPr>
            <p:cNvSpPr/>
            <p:nvPr/>
          </p:nvSpPr>
          <p:spPr>
            <a:xfrm>
              <a:off x="1828799" y="142875"/>
              <a:ext cx="8543925" cy="118110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テキスト ボックス 11">
              <a:extLst>
                <a:ext uri="{FF2B5EF4-FFF2-40B4-BE49-F238E27FC236}">
                  <a16:creationId xmlns:a16="http://schemas.microsoft.com/office/drawing/2014/main" id="{7E30161A-FE19-4BCB-9C40-D871B9AF6205}"/>
                </a:ext>
              </a:extLst>
            </p:cNvPr>
            <p:cNvSpPr txBox="1"/>
            <p:nvPr/>
          </p:nvSpPr>
          <p:spPr>
            <a:xfrm>
              <a:off x="2228850" y="271760"/>
              <a:ext cx="11553825" cy="923330"/>
            </a:xfrm>
            <a:prstGeom prst="rect">
              <a:avLst/>
            </a:prstGeom>
            <a:noFill/>
          </p:spPr>
          <p:txBody>
            <a:bodyPr wrap="square" rtlCol="0">
              <a:spAutoFit/>
            </a:bodyPr>
            <a:lstStyle/>
            <a:p>
              <a:r>
                <a:rPr kumimoji="1" lang="en-US" altLang="ja-JP" dirty="0"/>
                <a:t>Web</a:t>
              </a:r>
              <a:r>
                <a:rPr kumimoji="1" lang="ja-JP" altLang="en-US" dirty="0"/>
                <a:t>文書集合からの意見情報抽出と着眼点に基づく要約生成</a:t>
              </a:r>
              <a:endParaRPr kumimoji="1" lang="en-US" altLang="ja-JP" dirty="0"/>
            </a:p>
            <a:p>
              <a:r>
                <a:rPr kumimoji="1" lang="ja-JP" altLang="en-US" dirty="0"/>
                <a:t>立石 健二　福島 俊一　小林 のぞみ　高橋 哲朗　藤田 篤　乾 健太郎　松本 裕治</a:t>
              </a:r>
              <a:endParaRPr kumimoji="1" lang="en-US" altLang="ja-JP" dirty="0"/>
            </a:p>
            <a:p>
              <a:r>
                <a:rPr kumimoji="1" lang="en-US" altLang="ja-JP" dirty="0">
                  <a:hlinkClick r:id="rId2"/>
                </a:rPr>
                <a:t>http://ci.nii.ac.jp/naid/110002949400</a:t>
              </a:r>
              <a:r>
                <a:rPr kumimoji="1" lang="en-US" altLang="ja-JP" dirty="0"/>
                <a:t> (2004)</a:t>
              </a:r>
              <a:endParaRPr kumimoji="1" lang="ja-JP" altLang="en-US" dirty="0"/>
            </a:p>
          </p:txBody>
        </p:sp>
      </p:grpSp>
      <p:sp>
        <p:nvSpPr>
          <p:cNvPr id="3" name="四角形: 角を丸くする 2">
            <a:extLst>
              <a:ext uri="{FF2B5EF4-FFF2-40B4-BE49-F238E27FC236}">
                <a16:creationId xmlns:a16="http://schemas.microsoft.com/office/drawing/2014/main" id="{2CF0D626-75B3-408C-83E2-142EF4847ECF}"/>
              </a:ext>
            </a:extLst>
          </p:cNvPr>
          <p:cNvSpPr/>
          <p:nvPr/>
        </p:nvSpPr>
        <p:spPr>
          <a:xfrm>
            <a:off x="392419" y="1535837"/>
            <a:ext cx="11594237" cy="5060272"/>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 name="正方形/長方形 3">
            <a:extLst>
              <a:ext uri="{FF2B5EF4-FFF2-40B4-BE49-F238E27FC236}">
                <a16:creationId xmlns:a16="http://schemas.microsoft.com/office/drawing/2014/main" id="{F004AE9F-579A-4DBE-AD58-94A92841141D}"/>
              </a:ext>
            </a:extLst>
          </p:cNvPr>
          <p:cNvSpPr/>
          <p:nvPr/>
        </p:nvSpPr>
        <p:spPr>
          <a:xfrm>
            <a:off x="1411549" y="1784409"/>
            <a:ext cx="10058400" cy="12642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ボックス 1">
            <a:extLst>
              <a:ext uri="{FF2B5EF4-FFF2-40B4-BE49-F238E27FC236}">
                <a16:creationId xmlns:a16="http://schemas.microsoft.com/office/drawing/2014/main" id="{5C8A9C6D-7641-4B03-8404-ED9B486F1E0D}"/>
              </a:ext>
            </a:extLst>
          </p:cNvPr>
          <p:cNvSpPr txBox="1"/>
          <p:nvPr/>
        </p:nvSpPr>
        <p:spPr>
          <a:xfrm>
            <a:off x="1482570" y="1824818"/>
            <a:ext cx="9916357" cy="1200329"/>
          </a:xfrm>
          <a:prstGeom prst="rect">
            <a:avLst/>
          </a:prstGeom>
          <a:noFill/>
        </p:spPr>
        <p:txBody>
          <a:bodyPr wrap="square" rtlCol="0">
            <a:spAutoFit/>
          </a:bodyPr>
          <a:lstStyle/>
          <a:p>
            <a:r>
              <a:rPr kumimoji="1" lang="ja-JP" altLang="en-US" dirty="0"/>
              <a:t>インターネットの爆発的な広がりの中で、</a:t>
            </a:r>
            <a:r>
              <a:rPr kumimoji="1" lang="en-US" altLang="ja-JP" dirty="0"/>
              <a:t>Web</a:t>
            </a:r>
            <a:r>
              <a:rPr kumimoji="1" lang="ja-JP" altLang="en-US" dirty="0"/>
              <a:t>ページでは個人が自由に情報を公開できるようになり、人と人との間で情報の交換が容易になった。このようにインターネットは、誰もが情報を発信できる場であり、そこにはさまざまな人の多様な意見が存在すると考えられる。そこで、これらの意見を効率的かつ安価に収集・分析する方法が求められるようになった。</a:t>
            </a:r>
          </a:p>
        </p:txBody>
      </p:sp>
      <p:sp>
        <p:nvSpPr>
          <p:cNvPr id="5" name="テキスト ボックス 4">
            <a:extLst>
              <a:ext uri="{FF2B5EF4-FFF2-40B4-BE49-F238E27FC236}">
                <a16:creationId xmlns:a16="http://schemas.microsoft.com/office/drawing/2014/main" id="{44C44D96-ED80-4B83-8696-4D715322DCE9}"/>
              </a:ext>
            </a:extLst>
          </p:cNvPr>
          <p:cNvSpPr txBox="1"/>
          <p:nvPr/>
        </p:nvSpPr>
        <p:spPr>
          <a:xfrm>
            <a:off x="372861" y="2122454"/>
            <a:ext cx="1109709" cy="646331"/>
          </a:xfrm>
          <a:prstGeom prst="rect">
            <a:avLst/>
          </a:prstGeom>
          <a:noFill/>
        </p:spPr>
        <p:txBody>
          <a:bodyPr wrap="square" rtlCol="0">
            <a:spAutoFit/>
          </a:bodyPr>
          <a:lstStyle/>
          <a:p>
            <a:r>
              <a:rPr kumimoji="1" lang="ja-JP" altLang="en-US" sz="3600" dirty="0">
                <a:highlight>
                  <a:srgbClr val="FF0000"/>
                </a:highlight>
              </a:rPr>
              <a:t>背景</a:t>
            </a:r>
          </a:p>
        </p:txBody>
      </p:sp>
      <p:sp>
        <p:nvSpPr>
          <p:cNvPr id="6" name="正方形/長方形 5">
            <a:extLst>
              <a:ext uri="{FF2B5EF4-FFF2-40B4-BE49-F238E27FC236}">
                <a16:creationId xmlns:a16="http://schemas.microsoft.com/office/drawing/2014/main" id="{14F3A376-6A2F-4D9C-875D-0D8A8B33907E}"/>
              </a:ext>
            </a:extLst>
          </p:cNvPr>
          <p:cNvSpPr/>
          <p:nvPr/>
        </p:nvSpPr>
        <p:spPr>
          <a:xfrm>
            <a:off x="1411549" y="3342557"/>
            <a:ext cx="10058400" cy="10607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6295BBFA-93FA-42AB-8352-6DB5DB9BDBA6}"/>
              </a:ext>
            </a:extLst>
          </p:cNvPr>
          <p:cNvSpPr txBox="1"/>
          <p:nvPr/>
        </p:nvSpPr>
        <p:spPr>
          <a:xfrm>
            <a:off x="1482570" y="3410282"/>
            <a:ext cx="9916357" cy="923330"/>
          </a:xfrm>
          <a:prstGeom prst="rect">
            <a:avLst/>
          </a:prstGeom>
          <a:noFill/>
        </p:spPr>
        <p:txBody>
          <a:bodyPr wrap="square" rtlCol="0">
            <a:spAutoFit/>
          </a:bodyPr>
          <a:lstStyle/>
          <a:p>
            <a:r>
              <a:rPr kumimoji="1" lang="en-US" altLang="ja-JP" dirty="0"/>
              <a:t>Web</a:t>
            </a:r>
            <a:r>
              <a:rPr kumimoji="1" lang="ja-JP" altLang="en-US" dirty="0"/>
              <a:t>文書から意見が記入されている箇所を特定するソフトウェアを用いて意見を収集し、収集した意見を要約することで、注目する商品と比較対象の同一な点と異なる点を明らかにした上で、異なる点を詳細に分析する。</a:t>
            </a:r>
          </a:p>
        </p:txBody>
      </p:sp>
      <p:sp>
        <p:nvSpPr>
          <p:cNvPr id="8" name="テキスト ボックス 7">
            <a:extLst>
              <a:ext uri="{FF2B5EF4-FFF2-40B4-BE49-F238E27FC236}">
                <a16:creationId xmlns:a16="http://schemas.microsoft.com/office/drawing/2014/main" id="{56A14C60-A368-400C-9E5C-B0B4A5142EE5}"/>
              </a:ext>
            </a:extLst>
          </p:cNvPr>
          <p:cNvSpPr txBox="1"/>
          <p:nvPr/>
        </p:nvSpPr>
        <p:spPr>
          <a:xfrm>
            <a:off x="355106" y="3553116"/>
            <a:ext cx="1127464" cy="646331"/>
          </a:xfrm>
          <a:prstGeom prst="rect">
            <a:avLst/>
          </a:prstGeom>
          <a:noFill/>
        </p:spPr>
        <p:txBody>
          <a:bodyPr wrap="square" rtlCol="0">
            <a:spAutoFit/>
          </a:bodyPr>
          <a:lstStyle/>
          <a:p>
            <a:r>
              <a:rPr kumimoji="1" lang="ja-JP" altLang="en-US" sz="3600" dirty="0">
                <a:highlight>
                  <a:srgbClr val="FF0000"/>
                </a:highlight>
              </a:rPr>
              <a:t>方法</a:t>
            </a:r>
          </a:p>
        </p:txBody>
      </p:sp>
      <p:sp>
        <p:nvSpPr>
          <p:cNvPr id="9" name="正方形/長方形 8">
            <a:extLst>
              <a:ext uri="{FF2B5EF4-FFF2-40B4-BE49-F238E27FC236}">
                <a16:creationId xmlns:a16="http://schemas.microsoft.com/office/drawing/2014/main" id="{6B9FA75F-7E21-4782-AC79-FC3B6EF26B58}"/>
              </a:ext>
            </a:extLst>
          </p:cNvPr>
          <p:cNvSpPr/>
          <p:nvPr/>
        </p:nvSpPr>
        <p:spPr>
          <a:xfrm>
            <a:off x="1411549" y="4781325"/>
            <a:ext cx="10058400" cy="15208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C45E83BE-DCE5-4C94-97F8-25523D60038F}"/>
              </a:ext>
            </a:extLst>
          </p:cNvPr>
          <p:cNvSpPr txBox="1"/>
          <p:nvPr/>
        </p:nvSpPr>
        <p:spPr>
          <a:xfrm>
            <a:off x="1420426" y="4803082"/>
            <a:ext cx="9916357" cy="1477328"/>
          </a:xfrm>
          <a:prstGeom prst="rect">
            <a:avLst/>
          </a:prstGeom>
          <a:noFill/>
        </p:spPr>
        <p:txBody>
          <a:bodyPr wrap="square" rtlCol="0">
            <a:spAutoFit/>
          </a:bodyPr>
          <a:lstStyle/>
          <a:p>
            <a:r>
              <a:rPr kumimoji="1" lang="en-US" altLang="ja-JP" dirty="0"/>
              <a:t>Web</a:t>
            </a:r>
            <a:r>
              <a:rPr kumimoji="1" lang="ja-JP" altLang="en-US" dirty="0"/>
              <a:t>文書から意見を特定して収集することで、消費者の商品に対する意見を調べることができ、その商品と比較対象の同一な点と異なる点が明らかになった。例えば、</a:t>
            </a:r>
            <a:r>
              <a:rPr kumimoji="1" lang="en-US" altLang="ja-JP" dirty="0">
                <a:solidFill>
                  <a:srgbClr val="FF0000"/>
                </a:solidFill>
              </a:rPr>
              <a:t>Web</a:t>
            </a:r>
            <a:r>
              <a:rPr kumimoji="1" lang="ja-JP" altLang="en-US" dirty="0">
                <a:solidFill>
                  <a:srgbClr val="FF0000"/>
                </a:solidFill>
              </a:rPr>
              <a:t>文書には「デザインが良い」と書かれている場合や、「デザインが良いと聞いた」などと書かれている場合がある。これらは似たような表現であるが、この研究では「デザインが良い」という意見しか収集しない。そのため、より正確に消費者の意見を分析できた。</a:t>
            </a:r>
          </a:p>
        </p:txBody>
      </p:sp>
      <p:sp>
        <p:nvSpPr>
          <p:cNvPr id="13" name="テキスト ボックス 12">
            <a:extLst>
              <a:ext uri="{FF2B5EF4-FFF2-40B4-BE49-F238E27FC236}">
                <a16:creationId xmlns:a16="http://schemas.microsoft.com/office/drawing/2014/main" id="{E8BE1CE4-67A5-402D-9D20-E12102EA43C0}"/>
              </a:ext>
            </a:extLst>
          </p:cNvPr>
          <p:cNvSpPr txBox="1"/>
          <p:nvPr/>
        </p:nvSpPr>
        <p:spPr>
          <a:xfrm>
            <a:off x="355106" y="5218580"/>
            <a:ext cx="1145220" cy="646331"/>
          </a:xfrm>
          <a:prstGeom prst="rect">
            <a:avLst/>
          </a:prstGeom>
          <a:noFill/>
        </p:spPr>
        <p:txBody>
          <a:bodyPr wrap="square" rtlCol="0">
            <a:spAutoFit/>
          </a:bodyPr>
          <a:lstStyle/>
          <a:p>
            <a:r>
              <a:rPr kumimoji="1" lang="ja-JP" altLang="en-US" sz="3600" dirty="0">
                <a:highlight>
                  <a:srgbClr val="FF0000"/>
                </a:highlight>
              </a:rPr>
              <a:t>結果</a:t>
            </a:r>
          </a:p>
        </p:txBody>
      </p:sp>
    </p:spTree>
    <p:extLst>
      <p:ext uri="{BB962C8B-B14F-4D97-AF65-F5344CB8AC3E}">
        <p14:creationId xmlns:p14="http://schemas.microsoft.com/office/powerpoint/2010/main" val="30822224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4" name="四角形: 角を丸くする 3">
            <a:extLst>
              <a:ext uri="{FF2B5EF4-FFF2-40B4-BE49-F238E27FC236}">
                <a16:creationId xmlns:a16="http://schemas.microsoft.com/office/drawing/2014/main" id="{3333471E-A924-4362-A12E-4AF0148E6BAA}"/>
              </a:ext>
            </a:extLst>
          </p:cNvPr>
          <p:cNvSpPr/>
          <p:nvPr/>
        </p:nvSpPr>
        <p:spPr>
          <a:xfrm>
            <a:off x="1819922" y="461638"/>
            <a:ext cx="8460420" cy="1242875"/>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今回の論文検索ではニーズリサーチの中のインターネットアンケート、</a:t>
            </a:r>
            <a:r>
              <a:rPr kumimoji="1" lang="en-US" altLang="ja-JP" dirty="0">
                <a:solidFill>
                  <a:schemeClr val="tx1"/>
                </a:solidFill>
              </a:rPr>
              <a:t>Twitter</a:t>
            </a:r>
            <a:r>
              <a:rPr kumimoji="1" lang="ja-JP" altLang="en-US" dirty="0" err="1">
                <a:solidFill>
                  <a:schemeClr val="tx1"/>
                </a:solidFill>
              </a:rPr>
              <a:t>、</a:t>
            </a:r>
            <a:r>
              <a:rPr kumimoji="1" lang="en-US" altLang="ja-JP" dirty="0">
                <a:solidFill>
                  <a:schemeClr val="tx1"/>
                </a:solidFill>
              </a:rPr>
              <a:t>Web</a:t>
            </a:r>
            <a:r>
              <a:rPr kumimoji="1" lang="ja-JP" altLang="en-US" dirty="0">
                <a:solidFill>
                  <a:schemeClr val="tx1"/>
                </a:solidFill>
              </a:rPr>
              <a:t>レビューを用いた研究であった。</a:t>
            </a:r>
          </a:p>
        </p:txBody>
      </p:sp>
      <p:sp>
        <p:nvSpPr>
          <p:cNvPr id="5" name="四角形: 角を丸くする 4">
            <a:extLst>
              <a:ext uri="{FF2B5EF4-FFF2-40B4-BE49-F238E27FC236}">
                <a16:creationId xmlns:a16="http://schemas.microsoft.com/office/drawing/2014/main" id="{EE364150-FE81-44A9-BFE8-116E99B91B16}"/>
              </a:ext>
            </a:extLst>
          </p:cNvPr>
          <p:cNvSpPr/>
          <p:nvPr/>
        </p:nvSpPr>
        <p:spPr>
          <a:xfrm>
            <a:off x="1819922" y="2272683"/>
            <a:ext cx="8460420" cy="1473694"/>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しかし、ニーズリサーチの方法はまだまだあるため他の手法についてもっと調べる必要がある。</a:t>
            </a:r>
          </a:p>
        </p:txBody>
      </p:sp>
      <p:sp>
        <p:nvSpPr>
          <p:cNvPr id="6" name="四角形: 角を丸くする 5">
            <a:extLst>
              <a:ext uri="{FF2B5EF4-FFF2-40B4-BE49-F238E27FC236}">
                <a16:creationId xmlns:a16="http://schemas.microsoft.com/office/drawing/2014/main" id="{F7710953-C4CC-404F-8FFD-B0521224891F}"/>
              </a:ext>
            </a:extLst>
          </p:cNvPr>
          <p:cNvSpPr/>
          <p:nvPr/>
        </p:nvSpPr>
        <p:spPr>
          <a:xfrm>
            <a:off x="1740024" y="4314547"/>
            <a:ext cx="8540318" cy="1402671"/>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今後は、より多くのニーズリサーチの手法を調べて、それらがどのように効果しているのかについて研究していきたい。</a:t>
            </a:r>
          </a:p>
        </p:txBody>
      </p:sp>
    </p:spTree>
    <p:extLst>
      <p:ext uri="{BB962C8B-B14F-4D97-AF65-F5344CB8AC3E}">
        <p14:creationId xmlns:p14="http://schemas.microsoft.com/office/powerpoint/2010/main" val="1554153770"/>
      </p:ext>
    </p:extLst>
  </p:cSld>
  <p:clrMapOvr>
    <a:masterClrMapping/>
  </p:clrMapOvr>
</p:sld>
</file>

<file path=ppt/theme/theme1.xml><?xml version="1.0" encoding="utf-8"?>
<a:theme xmlns:a="http://schemas.openxmlformats.org/drawingml/2006/main" name="メトロポリタン">
  <a:themeElements>
    <a:clrScheme name="メトロポリタン">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メトロポリタン">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メトロポリタン">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docProps/app.xml><?xml version="1.0" encoding="utf-8"?>
<Properties xmlns="http://schemas.openxmlformats.org/officeDocument/2006/extended-properties" xmlns:vt="http://schemas.openxmlformats.org/officeDocument/2006/docPropsVTypes">
  <Template>TM03457491[[fn=メトロポリタン]]</Template>
  <TotalTime>439</TotalTime>
  <Words>1136</Words>
  <Application>Microsoft Office PowerPoint</Application>
  <PresentationFormat>ワイド画面</PresentationFormat>
  <Paragraphs>46</Paragraphs>
  <Slides>5</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5</vt:i4>
      </vt:variant>
    </vt:vector>
  </HeadingPairs>
  <TitlesOfParts>
    <vt:vector size="9" baseType="lpstr">
      <vt:lpstr>ＭＳ Ｐゴシック</vt:lpstr>
      <vt:lpstr>Arial</vt:lpstr>
      <vt:lpstr>Calibri Light</vt:lpstr>
      <vt:lpstr>メトロポリタン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Administrator</dc:creator>
  <cp:lastModifiedBy>Administrator</cp:lastModifiedBy>
  <cp:revision>49</cp:revision>
  <dcterms:created xsi:type="dcterms:W3CDTF">2017-10-23T06:26:36Z</dcterms:created>
  <dcterms:modified xsi:type="dcterms:W3CDTF">2017-10-30T03:22:29Z</dcterms:modified>
</cp:coreProperties>
</file>