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0" r:id="rId2"/>
    <p:sldId id="262" r:id="rId3"/>
    <p:sldId id="261" r:id="rId4"/>
    <p:sldId id="263" r:id="rId5"/>
    <p:sldId id="264"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GI" initials="S" lastIdx="1" clrIdx="0">
    <p:extLst>
      <p:ext uri="{19B8F6BF-5375-455C-9EA6-DF929625EA0E}">
        <p15:presenceInfo xmlns:p15="http://schemas.microsoft.com/office/powerpoint/2012/main" userId="SG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5" autoAdjust="0"/>
    <p:restoredTop sz="94660"/>
  </p:normalViewPr>
  <p:slideViewPr>
    <p:cSldViewPr snapToGrid="0">
      <p:cViewPr varScale="1">
        <p:scale>
          <a:sx n="81" d="100"/>
          <a:sy n="81" d="100"/>
        </p:scale>
        <p:origin x="46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0-30T08:08:42.691" idx="1">
    <p:pos x="10" y="10"/>
    <p:text/>
    <p:extLst>
      <p:ext uri="{C676402C-5697-4E1C-873F-D02D1690AC5C}">
        <p15:threadingInfo xmlns:p15="http://schemas.microsoft.com/office/powerpoint/2012/main" timeZoneBias="-5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0799E07-58F0-42D3-B21F-D3DDF0C60710}" type="datetimeFigureOut">
              <a:rPr kumimoji="1" lang="ja-JP" altLang="en-US" smtClean="0"/>
              <a:t>2017/10/30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DA11A9-7082-4129-9F90-5E730F06AFCC}"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0049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0799E07-58F0-42D3-B21F-D3DDF0C60710}" type="datetimeFigureOut">
              <a:rPr kumimoji="1" lang="ja-JP" altLang="en-US" smtClean="0"/>
              <a:t>2017/10/30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DA11A9-7082-4129-9F90-5E730F06AFCC}" type="slidenum">
              <a:rPr kumimoji="1" lang="ja-JP" altLang="en-US" smtClean="0"/>
              <a:t>‹#›</a:t>
            </a:fld>
            <a:endParaRPr kumimoji="1" lang="ja-JP" altLang="en-US"/>
          </a:p>
        </p:txBody>
      </p:sp>
    </p:spTree>
    <p:extLst>
      <p:ext uri="{BB962C8B-B14F-4D97-AF65-F5344CB8AC3E}">
        <p14:creationId xmlns:p14="http://schemas.microsoft.com/office/powerpoint/2010/main" val="681588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0799E07-58F0-42D3-B21F-D3DDF0C60710}" type="datetimeFigureOut">
              <a:rPr kumimoji="1" lang="ja-JP" altLang="en-US" smtClean="0"/>
              <a:t>2017/10/30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DA11A9-7082-4129-9F90-5E730F06AFCC}" type="slidenum">
              <a:rPr kumimoji="1" lang="ja-JP" altLang="en-US" smtClean="0"/>
              <a:t>‹#›</a:t>
            </a:fld>
            <a:endParaRPr kumimoji="1" lang="ja-JP" altLang="en-US"/>
          </a:p>
        </p:txBody>
      </p:sp>
    </p:spTree>
    <p:extLst>
      <p:ext uri="{BB962C8B-B14F-4D97-AF65-F5344CB8AC3E}">
        <p14:creationId xmlns:p14="http://schemas.microsoft.com/office/powerpoint/2010/main" val="3379123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0799E07-58F0-42D3-B21F-D3DDF0C60710}" type="datetimeFigureOut">
              <a:rPr kumimoji="1" lang="ja-JP" altLang="en-US" smtClean="0"/>
              <a:t>2017/10/30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DA11A9-7082-4129-9F90-5E730F06AFCC}" type="slidenum">
              <a:rPr kumimoji="1" lang="ja-JP" altLang="en-US" smtClean="0"/>
              <a:t>‹#›</a:t>
            </a:fld>
            <a:endParaRPr kumimoji="1" lang="ja-JP" altLang="en-US"/>
          </a:p>
        </p:txBody>
      </p:sp>
    </p:spTree>
    <p:extLst>
      <p:ext uri="{BB962C8B-B14F-4D97-AF65-F5344CB8AC3E}">
        <p14:creationId xmlns:p14="http://schemas.microsoft.com/office/powerpoint/2010/main" val="1379533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0799E07-58F0-42D3-B21F-D3DDF0C60710}" type="datetimeFigureOut">
              <a:rPr kumimoji="1" lang="ja-JP" altLang="en-US" smtClean="0"/>
              <a:t>2017/10/30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DA11A9-7082-4129-9F90-5E730F06AFCC}"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322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0799E07-58F0-42D3-B21F-D3DDF0C60710}" type="datetimeFigureOut">
              <a:rPr kumimoji="1" lang="ja-JP" altLang="en-US" smtClean="0"/>
              <a:t>2017/10/30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CDA11A9-7082-4129-9F90-5E730F06AFCC}" type="slidenum">
              <a:rPr kumimoji="1" lang="ja-JP" altLang="en-US" smtClean="0"/>
              <a:t>‹#›</a:t>
            </a:fld>
            <a:endParaRPr kumimoji="1" lang="ja-JP" altLang="en-US"/>
          </a:p>
        </p:txBody>
      </p:sp>
    </p:spTree>
    <p:extLst>
      <p:ext uri="{BB962C8B-B14F-4D97-AF65-F5344CB8AC3E}">
        <p14:creationId xmlns:p14="http://schemas.microsoft.com/office/powerpoint/2010/main" val="1356752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00799E07-58F0-42D3-B21F-D3DDF0C60710}" type="datetimeFigureOut">
              <a:rPr kumimoji="1" lang="ja-JP" altLang="en-US" smtClean="0"/>
              <a:t>2017/10/30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CDA11A9-7082-4129-9F90-5E730F06AFCC}" type="slidenum">
              <a:rPr kumimoji="1" lang="ja-JP" altLang="en-US" smtClean="0"/>
              <a:t>‹#›</a:t>
            </a:fld>
            <a:endParaRPr kumimoji="1" lang="ja-JP" altLang="en-US"/>
          </a:p>
        </p:txBody>
      </p:sp>
    </p:spTree>
    <p:extLst>
      <p:ext uri="{BB962C8B-B14F-4D97-AF65-F5344CB8AC3E}">
        <p14:creationId xmlns:p14="http://schemas.microsoft.com/office/powerpoint/2010/main" val="1225581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0799E07-58F0-42D3-B21F-D3DDF0C60710}" type="datetimeFigureOut">
              <a:rPr kumimoji="1" lang="ja-JP" altLang="en-US" smtClean="0"/>
              <a:t>2017/10/30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CDA11A9-7082-4129-9F90-5E730F06AFCC}" type="slidenum">
              <a:rPr kumimoji="1" lang="ja-JP" altLang="en-US" smtClean="0"/>
              <a:t>‹#›</a:t>
            </a:fld>
            <a:endParaRPr kumimoji="1" lang="ja-JP" altLang="en-US"/>
          </a:p>
        </p:txBody>
      </p:sp>
    </p:spTree>
    <p:extLst>
      <p:ext uri="{BB962C8B-B14F-4D97-AF65-F5344CB8AC3E}">
        <p14:creationId xmlns:p14="http://schemas.microsoft.com/office/powerpoint/2010/main" val="3856563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0799E07-58F0-42D3-B21F-D3DDF0C60710}" type="datetimeFigureOut">
              <a:rPr kumimoji="1" lang="ja-JP" altLang="en-US" smtClean="0"/>
              <a:t>2017/10/30</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FCDA11A9-7082-4129-9F90-5E730F06AFCC}" type="slidenum">
              <a:rPr kumimoji="1" lang="ja-JP" altLang="en-US" smtClean="0"/>
              <a:t>‹#›</a:t>
            </a:fld>
            <a:endParaRPr kumimoji="1" lang="ja-JP" altLang="en-US"/>
          </a:p>
        </p:txBody>
      </p:sp>
    </p:spTree>
    <p:extLst>
      <p:ext uri="{BB962C8B-B14F-4D97-AF65-F5344CB8AC3E}">
        <p14:creationId xmlns:p14="http://schemas.microsoft.com/office/powerpoint/2010/main" val="640047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0799E07-58F0-42D3-B21F-D3DDF0C60710}" type="datetimeFigureOut">
              <a:rPr kumimoji="1" lang="ja-JP" altLang="en-US" smtClean="0"/>
              <a:t>2017/10/30</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CDA11A9-7082-4129-9F90-5E730F06AFCC}" type="slidenum">
              <a:rPr kumimoji="1" lang="ja-JP" altLang="en-US" smtClean="0"/>
              <a:t>‹#›</a:t>
            </a:fld>
            <a:endParaRPr kumimoji="1" lang="ja-JP" altLang="en-US"/>
          </a:p>
        </p:txBody>
      </p:sp>
    </p:spTree>
    <p:extLst>
      <p:ext uri="{BB962C8B-B14F-4D97-AF65-F5344CB8AC3E}">
        <p14:creationId xmlns:p14="http://schemas.microsoft.com/office/powerpoint/2010/main" val="422869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0799E07-58F0-42D3-B21F-D3DDF0C60710}" type="datetimeFigureOut">
              <a:rPr kumimoji="1" lang="ja-JP" altLang="en-US" smtClean="0"/>
              <a:t>2017/10/30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CDA11A9-7082-4129-9F90-5E730F06AFCC}" type="slidenum">
              <a:rPr kumimoji="1" lang="ja-JP" altLang="en-US" smtClean="0"/>
              <a:t>‹#›</a:t>
            </a:fld>
            <a:endParaRPr kumimoji="1" lang="ja-JP" altLang="en-US"/>
          </a:p>
        </p:txBody>
      </p:sp>
    </p:spTree>
    <p:extLst>
      <p:ext uri="{BB962C8B-B14F-4D97-AF65-F5344CB8AC3E}">
        <p14:creationId xmlns:p14="http://schemas.microsoft.com/office/powerpoint/2010/main" val="943906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0799E07-58F0-42D3-B21F-D3DDF0C60710}" type="datetimeFigureOut">
              <a:rPr kumimoji="1" lang="ja-JP" altLang="en-US" smtClean="0"/>
              <a:t>2017/10/30</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CDA11A9-7082-4129-9F90-5E730F06AFCC}"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539394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04800"/>
            <a:ext cx="10515600" cy="904625"/>
          </a:xfrm>
        </p:spPr>
        <p:txBody>
          <a:bodyPr>
            <a:normAutofit/>
          </a:bodyPr>
          <a:lstStyle/>
          <a:p>
            <a:pPr algn="ctr"/>
            <a:r>
              <a:rPr lang="ja-JP" altLang="ja-JP" dirty="0"/>
              <a:t>医療・医用における</a:t>
            </a:r>
            <a:r>
              <a:rPr lang="en-US" altLang="ja-JP" dirty="0"/>
              <a:t>IT</a:t>
            </a:r>
            <a:r>
              <a:rPr lang="ja-JP" altLang="ja-JP" dirty="0"/>
              <a:t>活用の現状と</a:t>
            </a:r>
            <a:r>
              <a:rPr lang="ja-JP" altLang="ja-JP" dirty="0" smtClean="0"/>
              <a:t>課題</a:t>
            </a:r>
            <a:endParaRPr kumimoji="1" lang="ja-JP" altLang="en-US" dirty="0"/>
          </a:p>
        </p:txBody>
      </p:sp>
      <p:sp>
        <p:nvSpPr>
          <p:cNvPr id="4" name="角丸四角形 3"/>
          <p:cNvSpPr/>
          <p:nvPr/>
        </p:nvSpPr>
        <p:spPr>
          <a:xfrm>
            <a:off x="1058779" y="1255144"/>
            <a:ext cx="10090484" cy="227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866147" y="1209425"/>
            <a:ext cx="5406190" cy="830997"/>
          </a:xfrm>
          <a:prstGeom prst="rect">
            <a:avLst/>
          </a:prstGeom>
          <a:noFill/>
        </p:spPr>
        <p:txBody>
          <a:bodyPr wrap="square" rtlCol="0">
            <a:spAutoFit/>
          </a:bodyPr>
          <a:lstStyle/>
          <a:p>
            <a:r>
              <a:rPr kumimoji="1" lang="ja-JP" altLang="en-US" sz="4800" dirty="0" smtClean="0"/>
              <a:t>日本において</a:t>
            </a:r>
            <a:endParaRPr kumimoji="1" lang="ja-JP" altLang="en-US" sz="4800" dirty="0"/>
          </a:p>
        </p:txBody>
      </p:sp>
      <p:sp>
        <p:nvSpPr>
          <p:cNvPr id="6" name="テキスト ボックス 5"/>
          <p:cNvSpPr txBox="1"/>
          <p:nvPr/>
        </p:nvSpPr>
        <p:spPr>
          <a:xfrm>
            <a:off x="1058779" y="1780674"/>
            <a:ext cx="4957010" cy="2369880"/>
          </a:xfrm>
          <a:prstGeom prst="rect">
            <a:avLst/>
          </a:prstGeom>
          <a:noFill/>
        </p:spPr>
        <p:txBody>
          <a:bodyPr wrap="square" rtlCol="0">
            <a:spAutoFit/>
          </a:bodyPr>
          <a:lstStyle/>
          <a:p>
            <a:r>
              <a:rPr kumimoji="1" lang="ja-JP" altLang="en-US" sz="2800" dirty="0" smtClean="0"/>
              <a:t>１．</a:t>
            </a:r>
            <a:r>
              <a:rPr lang="ja-JP" altLang="en-US" sz="2800" dirty="0"/>
              <a:t>医師は過重労働を強いられて</a:t>
            </a:r>
            <a:r>
              <a:rPr lang="ja-JP" altLang="en-US" sz="2800" dirty="0" smtClean="0"/>
              <a:t>いる</a:t>
            </a:r>
            <a:endParaRPr lang="en-US" altLang="ja-JP" sz="2800" dirty="0" smtClean="0"/>
          </a:p>
          <a:p>
            <a:r>
              <a:rPr lang="ja-JP" altLang="en-US" sz="2800" dirty="0"/>
              <a:t>２．少子高齢化社会に</a:t>
            </a:r>
            <a:r>
              <a:rPr lang="ja-JP" altLang="en-US" sz="2800" dirty="0" smtClean="0"/>
              <a:t>あり</a:t>
            </a:r>
            <a:r>
              <a:rPr lang="ja-JP" altLang="en-US" sz="2800" dirty="0"/>
              <a:t>、これからも深刻化</a:t>
            </a:r>
            <a:endParaRPr lang="en-US" altLang="ja-JP" sz="2800" dirty="0"/>
          </a:p>
          <a:p>
            <a:endParaRPr lang="en-US" altLang="ja-JP" dirty="0"/>
          </a:p>
          <a:p>
            <a:endParaRPr kumimoji="1" lang="ja-JP" altLang="en-US" dirty="0"/>
          </a:p>
        </p:txBody>
      </p:sp>
      <p:sp>
        <p:nvSpPr>
          <p:cNvPr id="8" name="テキスト ボックス 7"/>
          <p:cNvSpPr txBox="1"/>
          <p:nvPr/>
        </p:nvSpPr>
        <p:spPr>
          <a:xfrm>
            <a:off x="5839326" y="1780674"/>
            <a:ext cx="5309937" cy="2246769"/>
          </a:xfrm>
          <a:prstGeom prst="rect">
            <a:avLst/>
          </a:prstGeom>
          <a:noFill/>
        </p:spPr>
        <p:txBody>
          <a:bodyPr wrap="square" rtlCol="0">
            <a:spAutoFit/>
          </a:bodyPr>
          <a:lstStyle/>
          <a:p>
            <a:r>
              <a:rPr lang="ja-JP" altLang="en-US" sz="2800" dirty="0"/>
              <a:t>３．医師不足にあり、地方は都市と比べて、より少ない</a:t>
            </a:r>
            <a:endParaRPr lang="en-US" altLang="ja-JP" sz="2800" dirty="0"/>
          </a:p>
          <a:p>
            <a:r>
              <a:rPr lang="ja-JP" altLang="en-US" sz="2800" dirty="0"/>
              <a:t>４．地方ほど、高齢者の割合が大きい</a:t>
            </a:r>
          </a:p>
          <a:p>
            <a:endParaRPr kumimoji="1" lang="ja-JP" altLang="en-US" sz="2800" dirty="0"/>
          </a:p>
        </p:txBody>
      </p:sp>
      <p:sp>
        <p:nvSpPr>
          <p:cNvPr id="9" name="角丸四角形 8"/>
          <p:cNvSpPr/>
          <p:nvPr/>
        </p:nvSpPr>
        <p:spPr>
          <a:xfrm>
            <a:off x="1058779" y="3778207"/>
            <a:ext cx="4780547" cy="252376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2"/>
          <a:stretch>
            <a:fillRect/>
          </a:stretch>
        </p:blipFill>
        <p:spPr>
          <a:xfrm>
            <a:off x="6357392" y="3778207"/>
            <a:ext cx="4791871" cy="2523766"/>
          </a:xfrm>
          <a:prstGeom prst="rect">
            <a:avLst/>
          </a:prstGeom>
          <a:noFill/>
        </p:spPr>
      </p:pic>
      <p:sp>
        <p:nvSpPr>
          <p:cNvPr id="12" name="テキスト ボックス 11"/>
          <p:cNvSpPr txBox="1"/>
          <p:nvPr/>
        </p:nvSpPr>
        <p:spPr>
          <a:xfrm>
            <a:off x="2506578" y="3778206"/>
            <a:ext cx="1884948" cy="769441"/>
          </a:xfrm>
          <a:prstGeom prst="rect">
            <a:avLst/>
          </a:prstGeom>
          <a:noFill/>
        </p:spPr>
        <p:txBody>
          <a:bodyPr wrap="square" rtlCol="0">
            <a:spAutoFit/>
          </a:bodyPr>
          <a:lstStyle/>
          <a:p>
            <a:r>
              <a:rPr kumimoji="1" lang="ja-JP" altLang="en-US" sz="4400" dirty="0" smtClean="0"/>
              <a:t>改善策</a:t>
            </a:r>
            <a:endParaRPr kumimoji="1" lang="ja-JP" altLang="en-US" sz="4400" dirty="0"/>
          </a:p>
        </p:txBody>
      </p:sp>
      <p:sp>
        <p:nvSpPr>
          <p:cNvPr id="13" name="テキスト ボックス 12"/>
          <p:cNvSpPr txBox="1"/>
          <p:nvPr/>
        </p:nvSpPr>
        <p:spPr>
          <a:xfrm>
            <a:off x="1267326" y="4547647"/>
            <a:ext cx="4379495" cy="1754326"/>
          </a:xfrm>
          <a:prstGeom prst="rect">
            <a:avLst/>
          </a:prstGeom>
          <a:noFill/>
        </p:spPr>
        <p:txBody>
          <a:bodyPr wrap="square" rtlCol="0">
            <a:spAutoFit/>
          </a:bodyPr>
          <a:lstStyle/>
          <a:p>
            <a:r>
              <a:rPr kumimoji="1" lang="ja-JP" altLang="en-US" sz="3600" dirty="0" smtClean="0"/>
              <a:t>１，２→業務の効率化</a:t>
            </a:r>
            <a:endParaRPr kumimoji="1" lang="en-US" altLang="ja-JP" sz="3600" dirty="0" smtClean="0"/>
          </a:p>
          <a:p>
            <a:r>
              <a:rPr kumimoji="1" lang="ja-JP" altLang="en-US" sz="3600" dirty="0" smtClean="0"/>
              <a:t>３，４→医師と患者の連携</a:t>
            </a:r>
            <a:endParaRPr kumimoji="1" lang="ja-JP" altLang="en-US" sz="3600" dirty="0"/>
          </a:p>
        </p:txBody>
      </p:sp>
      <p:sp>
        <p:nvSpPr>
          <p:cNvPr id="14" name="テキスト ボックス 13"/>
          <p:cNvSpPr txBox="1"/>
          <p:nvPr/>
        </p:nvSpPr>
        <p:spPr>
          <a:xfrm>
            <a:off x="7606316" y="3778206"/>
            <a:ext cx="2294021" cy="769441"/>
          </a:xfrm>
          <a:prstGeom prst="rect">
            <a:avLst/>
          </a:prstGeom>
          <a:noFill/>
        </p:spPr>
        <p:txBody>
          <a:bodyPr wrap="square" rtlCol="0">
            <a:spAutoFit/>
          </a:bodyPr>
          <a:lstStyle/>
          <a:p>
            <a:r>
              <a:rPr kumimoji="1" lang="ja-JP" altLang="en-US" sz="4400" dirty="0" smtClean="0"/>
              <a:t>すなわち</a:t>
            </a:r>
            <a:endParaRPr kumimoji="1" lang="ja-JP" altLang="en-US" sz="4400" dirty="0"/>
          </a:p>
        </p:txBody>
      </p:sp>
      <p:sp>
        <p:nvSpPr>
          <p:cNvPr id="15" name="テキスト ボックス 14"/>
          <p:cNvSpPr txBox="1"/>
          <p:nvPr/>
        </p:nvSpPr>
        <p:spPr>
          <a:xfrm>
            <a:off x="6569242" y="4336009"/>
            <a:ext cx="4387516" cy="1815882"/>
          </a:xfrm>
          <a:prstGeom prst="rect">
            <a:avLst/>
          </a:prstGeom>
          <a:noFill/>
        </p:spPr>
        <p:txBody>
          <a:bodyPr wrap="square" rtlCol="0">
            <a:spAutoFit/>
          </a:bodyPr>
          <a:lstStyle/>
          <a:p>
            <a:r>
              <a:rPr kumimoji="1" lang="ja-JP" altLang="en-US" sz="2800" dirty="0" smtClean="0"/>
              <a:t>情報管理や保管、遠方とのコミュニケーション能力を活かすことで、医療従事者の負担を減らすことができる</a:t>
            </a:r>
            <a:endParaRPr kumimoji="1" lang="ja-JP" altLang="en-US" sz="2800" dirty="0"/>
          </a:p>
        </p:txBody>
      </p:sp>
    </p:spTree>
    <p:extLst>
      <p:ext uri="{BB962C8B-B14F-4D97-AF65-F5344CB8AC3E}">
        <p14:creationId xmlns:p14="http://schemas.microsoft.com/office/powerpoint/2010/main" val="1425919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7280" y="128337"/>
            <a:ext cx="10058400" cy="1609023"/>
          </a:xfrm>
          <a:noFill/>
          <a:ln>
            <a:solidFill>
              <a:schemeClr val="accent1"/>
            </a:solidFill>
          </a:ln>
        </p:spPr>
        <p:txBody>
          <a:bodyPr>
            <a:noAutofit/>
          </a:bodyPr>
          <a:lstStyle/>
          <a:p>
            <a:r>
              <a:rPr lang="en-US" altLang="ja-JP" sz="2000" dirty="0">
                <a:latin typeface="+mn-ea"/>
                <a:ea typeface="+mn-ea"/>
              </a:rPr>
              <a:t>MEDICAL IMAGING TECHNOLOGY Vol.25 No.3 May 2007</a:t>
            </a:r>
            <a:br>
              <a:rPr lang="en-US" altLang="ja-JP" sz="2000" dirty="0">
                <a:latin typeface="+mn-ea"/>
                <a:ea typeface="+mn-ea"/>
              </a:rPr>
            </a:br>
            <a:r>
              <a:rPr lang="ja-JP" altLang="en-US" sz="2000" dirty="0">
                <a:latin typeface="+mn-ea"/>
                <a:ea typeface="+mn-ea"/>
              </a:rPr>
              <a:t>特集論文／電子カルテと連携</a:t>
            </a:r>
            <a:r>
              <a:rPr lang="ja-JP" altLang="en-US" sz="2000" dirty="0" smtClean="0">
                <a:latin typeface="+mn-ea"/>
                <a:ea typeface="+mn-ea"/>
              </a:rPr>
              <a:t>医療静岡県版</a:t>
            </a:r>
            <a:r>
              <a:rPr lang="ja-JP" altLang="en-US" sz="2000" dirty="0">
                <a:latin typeface="+mn-ea"/>
                <a:ea typeface="+mn-ea"/>
              </a:rPr>
              <a:t>電子カルテシステムに基づく地域医療連携を</a:t>
            </a:r>
            <a:br>
              <a:rPr lang="ja-JP" altLang="en-US" sz="2000" dirty="0">
                <a:latin typeface="+mn-ea"/>
                <a:ea typeface="+mn-ea"/>
              </a:rPr>
            </a:br>
            <a:r>
              <a:rPr lang="ja-JP" altLang="en-US" sz="2000" dirty="0">
                <a:latin typeface="+mn-ea"/>
                <a:ea typeface="+mn-ea"/>
              </a:rPr>
              <a:t>目的とした電子紹介状管理システムの開発</a:t>
            </a:r>
            <a:br>
              <a:rPr lang="ja-JP" altLang="en-US" sz="2000" dirty="0">
                <a:latin typeface="+mn-ea"/>
                <a:ea typeface="+mn-ea"/>
              </a:rPr>
            </a:br>
            <a:r>
              <a:rPr lang="en-US" altLang="ja-JP" sz="2000" dirty="0">
                <a:latin typeface="+mn-ea"/>
                <a:ea typeface="+mn-ea"/>
              </a:rPr>
              <a:t>Development of Management System for Electronic </a:t>
            </a:r>
            <a:r>
              <a:rPr lang="en-US" altLang="ja-JP" sz="2000" dirty="0" smtClean="0">
                <a:latin typeface="+mn-ea"/>
                <a:ea typeface="+mn-ea"/>
              </a:rPr>
              <a:t>Referral</a:t>
            </a:r>
            <a:r>
              <a:rPr lang="ja-JP" altLang="en-US" sz="2000" dirty="0">
                <a:latin typeface="+mn-ea"/>
                <a:ea typeface="+mn-ea"/>
              </a:rPr>
              <a:t> </a:t>
            </a:r>
            <a:r>
              <a:rPr lang="en-US" altLang="ja-JP" sz="2000" dirty="0" smtClean="0">
                <a:latin typeface="+mn-ea"/>
                <a:ea typeface="+mn-ea"/>
              </a:rPr>
              <a:t>Document </a:t>
            </a:r>
            <a:r>
              <a:rPr lang="en-US" altLang="ja-JP" sz="2000" dirty="0">
                <a:latin typeface="+mn-ea"/>
                <a:ea typeface="+mn-ea"/>
              </a:rPr>
              <a:t>aiming at Community healthcare Based </a:t>
            </a:r>
            <a:r>
              <a:rPr lang="en-US" altLang="ja-JP" sz="2000" dirty="0" smtClean="0">
                <a:latin typeface="+mn-ea"/>
                <a:ea typeface="+mn-ea"/>
              </a:rPr>
              <a:t>on the </a:t>
            </a:r>
            <a:r>
              <a:rPr lang="en-US" altLang="ja-JP" sz="2000" dirty="0">
                <a:latin typeface="+mn-ea"/>
                <a:ea typeface="+mn-ea"/>
              </a:rPr>
              <a:t>SHIZUOKA Electronic Medical Record System</a:t>
            </a:r>
            <a:br>
              <a:rPr lang="en-US" altLang="ja-JP" sz="2000" dirty="0">
                <a:latin typeface="+mn-ea"/>
                <a:ea typeface="+mn-ea"/>
              </a:rPr>
            </a:br>
            <a:r>
              <a:rPr lang="zh-TW" altLang="en-US" sz="2000" dirty="0">
                <a:latin typeface="HGPｺﾞｼｯｸM" panose="020B0600000000000000" pitchFamily="50" charset="-128"/>
                <a:ea typeface="HGPｺﾞｼｯｸM" panose="020B0600000000000000" pitchFamily="50" charset="-128"/>
              </a:rPr>
              <a:t>繁 田 </a:t>
            </a:r>
            <a:r>
              <a:rPr lang="zh-TW" altLang="en-US" sz="2000" dirty="0" smtClean="0">
                <a:latin typeface="HGPｺﾞｼｯｸM" panose="020B0600000000000000" pitchFamily="50" charset="-128"/>
                <a:ea typeface="HGPｺﾞｼｯｸM" panose="020B0600000000000000" pitchFamily="50" charset="-128"/>
              </a:rPr>
              <a:t>亜友子</a:t>
            </a:r>
            <a:r>
              <a:rPr lang="zh-TW" altLang="en-US" sz="2000" dirty="0">
                <a:latin typeface="HGPｺﾞｼｯｸM" panose="020B0600000000000000" pitchFamily="50" charset="-128"/>
                <a:ea typeface="HGPｺﾞｼｯｸM" panose="020B0600000000000000" pitchFamily="50" charset="-128"/>
              </a:rPr>
              <a:t>　原 田　雅 </a:t>
            </a:r>
            <a:r>
              <a:rPr lang="zh-TW" altLang="en-US" sz="2000" dirty="0" smtClean="0">
                <a:latin typeface="HGPｺﾞｼｯｸM" panose="020B0600000000000000" pitchFamily="50" charset="-128"/>
                <a:ea typeface="HGPｺﾞｼｯｸM" panose="020B0600000000000000" pitchFamily="50" charset="-128"/>
              </a:rPr>
              <a:t>樹</a:t>
            </a:r>
            <a:r>
              <a:rPr lang="en-US" altLang="zh-TW" sz="2000" dirty="0" smtClean="0">
                <a:latin typeface="HGPｺﾞｼｯｸM" panose="020B0600000000000000" pitchFamily="50" charset="-128"/>
                <a:ea typeface="HGPｺﾞｼｯｸM" panose="020B0600000000000000" pitchFamily="50" charset="-128"/>
              </a:rPr>
              <a:t> </a:t>
            </a:r>
            <a:r>
              <a:rPr lang="zh-TW" altLang="en-US" sz="2000" dirty="0">
                <a:latin typeface="HGPｺﾞｼｯｸM" panose="020B0600000000000000" pitchFamily="50" charset="-128"/>
                <a:ea typeface="HGPｺﾞｼｯｸM" panose="020B0600000000000000" pitchFamily="50" charset="-128"/>
              </a:rPr>
              <a:t>　周 藤　安 </a:t>
            </a:r>
            <a:r>
              <a:rPr lang="zh-TW" altLang="en-US" sz="2000" dirty="0" smtClean="0">
                <a:latin typeface="HGPｺﾞｼｯｸM" panose="020B0600000000000000" pitchFamily="50" charset="-128"/>
                <a:ea typeface="HGPｺﾞｼｯｸM" panose="020B0600000000000000" pitchFamily="50" charset="-128"/>
              </a:rPr>
              <a:t>造</a:t>
            </a:r>
            <a:r>
              <a:rPr lang="en-US" altLang="ja-JP" sz="2000" dirty="0" err="1" smtClean="0">
                <a:latin typeface="+mn-ea"/>
                <a:ea typeface="+mn-ea"/>
              </a:rPr>
              <a:t>Ayuko</a:t>
            </a:r>
            <a:r>
              <a:rPr lang="en-US" altLang="ja-JP" sz="2000" dirty="0" smtClean="0">
                <a:latin typeface="+mn-ea"/>
                <a:ea typeface="+mn-ea"/>
              </a:rPr>
              <a:t> </a:t>
            </a:r>
            <a:r>
              <a:rPr lang="en-US" altLang="ja-JP" sz="2000" dirty="0">
                <a:latin typeface="+mn-ea"/>
                <a:ea typeface="+mn-ea"/>
              </a:rPr>
              <a:t>SHIGETA Masaki HARADA </a:t>
            </a:r>
            <a:r>
              <a:rPr lang="en-US" altLang="ja-JP" sz="2000" dirty="0" err="1">
                <a:latin typeface="+mn-ea"/>
                <a:ea typeface="+mn-ea"/>
              </a:rPr>
              <a:t>Yasuzo</a:t>
            </a:r>
            <a:r>
              <a:rPr lang="en-US" altLang="ja-JP" sz="2000" dirty="0">
                <a:latin typeface="+mn-ea"/>
                <a:ea typeface="+mn-ea"/>
              </a:rPr>
              <a:t> SUTO</a:t>
            </a:r>
            <a:endParaRPr kumimoji="1" lang="ja-JP" altLang="en-US" sz="2000" dirty="0">
              <a:latin typeface="+mn-ea"/>
              <a:ea typeface="+mn-ea"/>
            </a:endParaRPr>
          </a:p>
        </p:txBody>
      </p:sp>
      <p:sp>
        <p:nvSpPr>
          <p:cNvPr id="4" name="角丸四角形 3"/>
          <p:cNvSpPr/>
          <p:nvPr/>
        </p:nvSpPr>
        <p:spPr>
          <a:xfrm>
            <a:off x="1097280" y="1925053"/>
            <a:ext cx="5127057" cy="175432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1379621" y="1925053"/>
            <a:ext cx="4523874" cy="1692771"/>
          </a:xfrm>
          <a:prstGeom prst="rect">
            <a:avLst/>
          </a:prstGeom>
          <a:noFill/>
        </p:spPr>
        <p:txBody>
          <a:bodyPr wrap="square" rtlCol="0">
            <a:spAutoFit/>
          </a:bodyPr>
          <a:lstStyle/>
          <a:p>
            <a:pPr algn="ctr"/>
            <a:r>
              <a:rPr kumimoji="1" lang="ja-JP" altLang="en-US" sz="3200" dirty="0" smtClean="0"/>
              <a:t>開発の背景</a:t>
            </a:r>
            <a:endParaRPr kumimoji="1" lang="en-US" altLang="ja-JP" dirty="0"/>
          </a:p>
          <a:p>
            <a:r>
              <a:rPr lang="ja-JP" altLang="en-US" dirty="0"/>
              <a:t>患者の診療情報を</a:t>
            </a:r>
            <a:r>
              <a:rPr lang="ja-JP" altLang="en-US" dirty="0" smtClean="0"/>
              <a:t>データベース化</a:t>
            </a:r>
            <a:r>
              <a:rPr lang="ja-JP" altLang="en-US" dirty="0"/>
              <a:t>し，データ管理や履歴検索が可能と</a:t>
            </a:r>
            <a:r>
              <a:rPr lang="ja-JP" altLang="en-US" dirty="0" smtClean="0"/>
              <a:t>なれば</a:t>
            </a:r>
            <a:r>
              <a:rPr lang="ja-JP" altLang="en-US" dirty="0"/>
              <a:t>活用の範囲も広がり地域連携が普及して</a:t>
            </a:r>
            <a:r>
              <a:rPr lang="ja-JP" altLang="en-US" dirty="0" smtClean="0"/>
              <a:t>いく</a:t>
            </a:r>
            <a:r>
              <a:rPr lang="ja-JP" altLang="en-US" dirty="0"/>
              <a:t>ものと</a:t>
            </a:r>
            <a:r>
              <a:rPr lang="ja-JP" altLang="en-US" dirty="0" smtClean="0"/>
              <a:t>考えられるため</a:t>
            </a:r>
            <a:endParaRPr kumimoji="1" lang="ja-JP" altLang="en-US" dirty="0"/>
          </a:p>
        </p:txBody>
      </p:sp>
      <p:sp>
        <p:nvSpPr>
          <p:cNvPr id="6" name="角丸四角形 5"/>
          <p:cNvSpPr/>
          <p:nvPr/>
        </p:nvSpPr>
        <p:spPr>
          <a:xfrm>
            <a:off x="1097280" y="3850105"/>
            <a:ext cx="5239352" cy="245444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235242" y="3850105"/>
            <a:ext cx="5101389" cy="2292935"/>
          </a:xfrm>
          <a:prstGeom prst="rect">
            <a:avLst/>
          </a:prstGeom>
          <a:noFill/>
        </p:spPr>
        <p:txBody>
          <a:bodyPr wrap="square" rtlCol="0">
            <a:spAutoFit/>
          </a:bodyPr>
          <a:lstStyle/>
          <a:p>
            <a:r>
              <a:rPr kumimoji="1" lang="ja-JP" altLang="en-US" sz="2400" dirty="0" smtClean="0"/>
              <a:t>静岡県版電子カルテシステムの概要</a:t>
            </a:r>
            <a:endParaRPr kumimoji="1" lang="en-US" altLang="ja-JP" sz="2400" dirty="0" smtClean="0"/>
          </a:p>
          <a:p>
            <a:endParaRPr kumimoji="1" lang="en-US" altLang="ja-JP" sz="1100" dirty="0"/>
          </a:p>
          <a:p>
            <a:r>
              <a:rPr kumimoji="1" lang="ja-JP" altLang="en-US" dirty="0" smtClean="0"/>
              <a:t>「システムの共通化・統一化ではなく診療情報・通信手段の標準化」を開発理念とし、診療情報のデータ形式に </a:t>
            </a:r>
            <a:r>
              <a:rPr kumimoji="1" lang="en-US" altLang="ja-JP" dirty="0" smtClean="0"/>
              <a:t>HL7</a:t>
            </a:r>
            <a:r>
              <a:rPr kumimoji="1" lang="ja-JP" altLang="en-US" dirty="0" err="1" smtClean="0"/>
              <a:t>、</a:t>
            </a:r>
            <a:r>
              <a:rPr kumimoji="1" lang="ja-JP" altLang="en-US" dirty="0" smtClean="0"/>
              <a:t>医用画像には </a:t>
            </a:r>
            <a:r>
              <a:rPr kumimoji="1" lang="en-US" altLang="ja-JP" dirty="0" smtClean="0"/>
              <a:t>DICOM</a:t>
            </a:r>
            <a:r>
              <a:rPr kumimoji="1" lang="ja-JP" altLang="en-US" dirty="0" smtClean="0"/>
              <a:t>を採用し、県全域レベルでの標準化を実現させた。</a:t>
            </a:r>
            <a:endParaRPr kumimoji="1" lang="en-US" altLang="ja-JP" sz="2200" dirty="0"/>
          </a:p>
          <a:p>
            <a:r>
              <a:rPr kumimoji="1" lang="ja-JP" altLang="en-US" dirty="0" smtClean="0"/>
              <a:t>各病院が必要なシステムだけを</a:t>
            </a:r>
            <a:endParaRPr kumimoji="1" lang="en-US" altLang="ja-JP" dirty="0" smtClean="0"/>
          </a:p>
          <a:p>
            <a:r>
              <a:rPr kumimoji="1" lang="ja-JP" altLang="en-US" dirty="0" smtClean="0"/>
              <a:t>導入することが可能</a:t>
            </a:r>
            <a:endParaRPr kumimoji="1" lang="ja-JP" altLang="en-US" dirty="0"/>
          </a:p>
        </p:txBody>
      </p:sp>
      <p:sp>
        <p:nvSpPr>
          <p:cNvPr id="8" name="角丸四角形 7"/>
          <p:cNvSpPr/>
          <p:nvPr/>
        </p:nvSpPr>
        <p:spPr>
          <a:xfrm>
            <a:off x="6737684" y="1925053"/>
            <a:ext cx="5181600" cy="437949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7074568" y="2053389"/>
            <a:ext cx="4523874" cy="4185761"/>
          </a:xfrm>
          <a:prstGeom prst="rect">
            <a:avLst/>
          </a:prstGeom>
          <a:noFill/>
        </p:spPr>
        <p:txBody>
          <a:bodyPr wrap="square" rtlCol="0">
            <a:spAutoFit/>
          </a:bodyPr>
          <a:lstStyle/>
          <a:p>
            <a:pPr algn="ctr"/>
            <a:r>
              <a:rPr kumimoji="1" lang="ja-JP" altLang="en-US" sz="3200" dirty="0" smtClean="0"/>
              <a:t>結果</a:t>
            </a:r>
            <a:endParaRPr kumimoji="1" lang="en-US" altLang="ja-JP" sz="3200" dirty="0" smtClean="0"/>
          </a:p>
          <a:p>
            <a:pPr algn="ctr"/>
            <a:endParaRPr kumimoji="1" lang="en-US" altLang="ja-JP" dirty="0" smtClean="0"/>
          </a:p>
          <a:p>
            <a:r>
              <a:rPr lang="ja-JP" altLang="en-US" dirty="0" smtClean="0"/>
              <a:t>従来</a:t>
            </a:r>
            <a:r>
              <a:rPr lang="ja-JP" altLang="en-US" dirty="0"/>
              <a:t>の書面に代わり</a:t>
            </a:r>
            <a:r>
              <a:rPr lang="en-US" altLang="ja-JP" dirty="0"/>
              <a:t>CD </a:t>
            </a:r>
            <a:r>
              <a:rPr lang="ja-JP" altLang="en-US" dirty="0"/>
              <a:t>を利用する．この</a:t>
            </a:r>
          </a:p>
          <a:p>
            <a:r>
              <a:rPr lang="en-US" altLang="ja-JP" dirty="0"/>
              <a:t>CD </a:t>
            </a:r>
            <a:r>
              <a:rPr lang="ja-JP" altLang="en-US" dirty="0"/>
              <a:t>は診療情報提供書</a:t>
            </a:r>
            <a:r>
              <a:rPr lang="en-US" altLang="ja-JP" dirty="0"/>
              <a:t>CD </a:t>
            </a:r>
            <a:r>
              <a:rPr lang="ja-JP" altLang="en-US" dirty="0"/>
              <a:t>と呼ばれ，診療情報</a:t>
            </a:r>
            <a:r>
              <a:rPr lang="ja-JP" altLang="en-US" dirty="0" smtClean="0"/>
              <a:t>提供書</a:t>
            </a:r>
            <a:r>
              <a:rPr lang="ja-JP" altLang="en-US" dirty="0"/>
              <a:t>本文の他，過去の処方歴・検査結果歴</a:t>
            </a:r>
            <a:r>
              <a:rPr lang="ja-JP" altLang="en-US" dirty="0" smtClean="0"/>
              <a:t>および</a:t>
            </a:r>
            <a:r>
              <a:rPr lang="ja-JP" altLang="en-US" dirty="0"/>
              <a:t>画像情報を</a:t>
            </a:r>
            <a:r>
              <a:rPr lang="ja-JP" altLang="en-US" dirty="0" smtClean="0"/>
              <a:t>保存が可能</a:t>
            </a:r>
            <a:r>
              <a:rPr lang="en-US" altLang="ja-JP" dirty="0" smtClean="0"/>
              <a:t>.</a:t>
            </a:r>
          </a:p>
          <a:p>
            <a:r>
              <a:rPr lang="en-US" altLang="ja-JP" dirty="0" smtClean="0"/>
              <a:t>HL7 </a:t>
            </a:r>
            <a:r>
              <a:rPr lang="ja-JP" altLang="en-US" dirty="0"/>
              <a:t>に</a:t>
            </a:r>
            <a:r>
              <a:rPr lang="ja-JP" altLang="en-US" dirty="0" smtClean="0"/>
              <a:t>準拠</a:t>
            </a:r>
            <a:r>
              <a:rPr lang="ja-JP" altLang="en-US" dirty="0"/>
              <a:t>し</a:t>
            </a:r>
            <a:r>
              <a:rPr lang="en-US" altLang="ja-JP" dirty="0" smtClean="0"/>
              <a:t>XML</a:t>
            </a:r>
            <a:r>
              <a:rPr lang="ja-JP" altLang="en-US" dirty="0" smtClean="0"/>
              <a:t>（</a:t>
            </a:r>
            <a:r>
              <a:rPr lang="en-US" altLang="ja-JP" dirty="0" err="1" smtClean="0"/>
              <a:t>eXtensibleMarkupLanguage</a:t>
            </a:r>
            <a:r>
              <a:rPr lang="ja-JP" altLang="en-US" dirty="0"/>
              <a:t>）</a:t>
            </a:r>
            <a:r>
              <a:rPr lang="ja-JP" altLang="en-US" dirty="0" smtClean="0"/>
              <a:t>形式で</a:t>
            </a:r>
            <a:r>
              <a:rPr lang="ja-JP" altLang="en-US" dirty="0"/>
              <a:t>記述されている．</a:t>
            </a:r>
            <a:r>
              <a:rPr lang="en-US" altLang="ja-JP" dirty="0"/>
              <a:t>XML </a:t>
            </a:r>
            <a:r>
              <a:rPr lang="ja-JP" altLang="en-US" dirty="0"/>
              <a:t>は，現在</a:t>
            </a:r>
            <a:r>
              <a:rPr lang="en-US" altLang="ja-JP" dirty="0"/>
              <a:t>Web </a:t>
            </a:r>
            <a:r>
              <a:rPr lang="ja-JP" altLang="en-US" dirty="0"/>
              <a:t>上に</a:t>
            </a:r>
            <a:r>
              <a:rPr lang="ja-JP" altLang="en-US" dirty="0" smtClean="0"/>
              <a:t>おける</a:t>
            </a:r>
            <a:r>
              <a:rPr lang="ja-JP" altLang="en-US" dirty="0"/>
              <a:t>データ交換形式の標準フォーマットとして</a:t>
            </a:r>
            <a:r>
              <a:rPr lang="ja-JP" altLang="en-US" dirty="0" smtClean="0"/>
              <a:t>幅広い</a:t>
            </a:r>
            <a:r>
              <a:rPr lang="ja-JP" altLang="en-US" dirty="0"/>
              <a:t>分野で活用されているマークアップ言語の</a:t>
            </a:r>
          </a:p>
          <a:p>
            <a:r>
              <a:rPr lang="ja-JP" altLang="en-US" dirty="0"/>
              <a:t>ひとつである．</a:t>
            </a:r>
            <a:r>
              <a:rPr lang="en-US" altLang="ja-JP" dirty="0"/>
              <a:t>Web </a:t>
            </a:r>
            <a:r>
              <a:rPr lang="ja-JP" altLang="en-US" dirty="0"/>
              <a:t>ブラウザ上であれば</a:t>
            </a:r>
            <a:r>
              <a:rPr lang="ja-JP" altLang="en-US" dirty="0" smtClean="0"/>
              <a:t>間に</a:t>
            </a:r>
            <a:endParaRPr lang="ja-JP" altLang="en-US" dirty="0"/>
          </a:p>
          <a:p>
            <a:r>
              <a:rPr lang="ja-JP" altLang="en-US" dirty="0"/>
              <a:t>閲覧でき，特別な環境に依存せず異なる</a:t>
            </a:r>
            <a:r>
              <a:rPr lang="ja-JP" altLang="en-US" dirty="0" smtClean="0"/>
              <a:t>システム間</a:t>
            </a:r>
            <a:r>
              <a:rPr lang="ja-JP" altLang="en-US" dirty="0"/>
              <a:t>のデータ交換が可能である</a:t>
            </a:r>
            <a:endParaRPr kumimoji="1" lang="ja-JP" altLang="en-US" dirty="0"/>
          </a:p>
        </p:txBody>
      </p:sp>
    </p:spTree>
    <p:extLst>
      <p:ext uri="{BB962C8B-B14F-4D97-AF65-F5344CB8AC3E}">
        <p14:creationId xmlns:p14="http://schemas.microsoft.com/office/powerpoint/2010/main" val="1043005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7280" y="286603"/>
            <a:ext cx="10058400" cy="1349692"/>
          </a:xfrm>
          <a:ln>
            <a:solidFill>
              <a:schemeClr val="tx1"/>
            </a:solidFill>
          </a:ln>
        </p:spPr>
        <p:txBody>
          <a:bodyPr>
            <a:noAutofit/>
          </a:bodyPr>
          <a:lstStyle/>
          <a:p>
            <a:pPr algn="ctr"/>
            <a:r>
              <a:rPr lang="en-US" altLang="ja-JP" sz="2000" dirty="0">
                <a:latin typeface="+mj-ea"/>
              </a:rPr>
              <a:t>MEDICAL IMAGING TECHNOLOGY Vol.25 No.3 May 2007 </a:t>
            </a:r>
            <a:r>
              <a:rPr lang="en-US" altLang="ja-JP" sz="2000" dirty="0" smtClean="0">
                <a:latin typeface="+mj-ea"/>
              </a:rPr>
              <a:t/>
            </a:r>
            <a:br>
              <a:rPr lang="en-US" altLang="ja-JP" sz="2000" dirty="0" smtClean="0">
                <a:latin typeface="+mj-ea"/>
              </a:rPr>
            </a:br>
            <a:r>
              <a:rPr lang="ja-JP" altLang="en-US" sz="2000" dirty="0" smtClean="0">
                <a:latin typeface="+mj-ea"/>
              </a:rPr>
              <a:t>特集</a:t>
            </a:r>
            <a:r>
              <a:rPr lang="ja-JP" altLang="en-US" sz="2000" dirty="0">
                <a:latin typeface="+mj-ea"/>
              </a:rPr>
              <a:t>／</a:t>
            </a:r>
            <a:r>
              <a:rPr lang="ja-JP" altLang="en-US" sz="2000" dirty="0">
                <a:latin typeface="Aharoni" panose="02010803020104030203" pitchFamily="2" charset="-79"/>
                <a:cs typeface="Aharoni" panose="02010803020104030203" pitchFamily="2" charset="-79"/>
              </a:rPr>
              <a:t>電子カルテ</a:t>
            </a:r>
            <a:r>
              <a:rPr lang="ja-JP" altLang="en-US" sz="2000" dirty="0">
                <a:latin typeface="+mj-ea"/>
              </a:rPr>
              <a:t>と連携</a:t>
            </a:r>
            <a:r>
              <a:rPr lang="ja-JP" altLang="en-US" sz="2000" dirty="0" smtClean="0">
                <a:latin typeface="+mj-ea"/>
              </a:rPr>
              <a:t>医療　－</a:t>
            </a:r>
            <a:r>
              <a:rPr lang="ja-JP" altLang="en-US" sz="2000" dirty="0">
                <a:latin typeface="+mj-ea"/>
              </a:rPr>
              <a:t>序　文－</a:t>
            </a:r>
            <a:br>
              <a:rPr lang="ja-JP" altLang="en-US" sz="2000" dirty="0">
                <a:latin typeface="+mj-ea"/>
              </a:rPr>
            </a:br>
            <a:r>
              <a:rPr lang="en-US" altLang="ja-JP" sz="2000" dirty="0">
                <a:latin typeface="+mj-ea"/>
              </a:rPr>
              <a:t>Electronic Medical Record and Medical Group Practice</a:t>
            </a:r>
            <a:br>
              <a:rPr lang="en-US" altLang="ja-JP" sz="2000" dirty="0">
                <a:latin typeface="+mj-ea"/>
              </a:rPr>
            </a:br>
            <a:r>
              <a:rPr lang="ja-JP" altLang="en-US" sz="2000" dirty="0">
                <a:latin typeface="+mj-ea"/>
              </a:rPr>
              <a:t>－ </a:t>
            </a:r>
            <a:r>
              <a:rPr lang="en-US" altLang="ja-JP" sz="2000" dirty="0">
                <a:latin typeface="+mj-ea"/>
              </a:rPr>
              <a:t>Introduction </a:t>
            </a:r>
            <a:r>
              <a:rPr lang="ja-JP" altLang="en-US" sz="2000" dirty="0">
                <a:latin typeface="+mj-ea"/>
              </a:rPr>
              <a:t>－</a:t>
            </a:r>
            <a:br>
              <a:rPr lang="ja-JP" altLang="en-US" sz="2000" dirty="0">
                <a:latin typeface="+mj-ea"/>
              </a:rPr>
            </a:br>
            <a:r>
              <a:rPr lang="ja-JP" altLang="en-US" sz="2000" dirty="0">
                <a:latin typeface="+mj-ea"/>
              </a:rPr>
              <a:t>周 藤　安 </a:t>
            </a:r>
            <a:r>
              <a:rPr lang="ja-JP" altLang="en-US" sz="2000" dirty="0" smtClean="0">
                <a:latin typeface="+mj-ea"/>
              </a:rPr>
              <a:t>造</a:t>
            </a:r>
            <a:r>
              <a:rPr lang="ja-JP" altLang="en-US" sz="2000" dirty="0">
                <a:latin typeface="+mj-ea"/>
              </a:rPr>
              <a:t>　</a:t>
            </a:r>
            <a:r>
              <a:rPr lang="en-US" altLang="ja-JP" sz="2000" dirty="0" err="1" smtClean="0">
                <a:latin typeface="+mj-ea"/>
              </a:rPr>
              <a:t>Yasuzo</a:t>
            </a:r>
            <a:r>
              <a:rPr lang="en-US" altLang="ja-JP" sz="2000" dirty="0" smtClean="0">
                <a:latin typeface="+mj-ea"/>
              </a:rPr>
              <a:t> </a:t>
            </a:r>
            <a:r>
              <a:rPr lang="en-US" altLang="ja-JP" sz="2000" dirty="0">
                <a:latin typeface="+mj-ea"/>
              </a:rPr>
              <a:t>SUTO</a:t>
            </a:r>
            <a:endParaRPr kumimoji="1" lang="ja-JP" altLang="en-US" sz="2000" dirty="0">
              <a:latin typeface="+mj-ea"/>
            </a:endParaRPr>
          </a:p>
        </p:txBody>
      </p:sp>
      <p:sp>
        <p:nvSpPr>
          <p:cNvPr id="4" name="角丸四角形 3"/>
          <p:cNvSpPr/>
          <p:nvPr/>
        </p:nvSpPr>
        <p:spPr>
          <a:xfrm>
            <a:off x="1097280" y="2069431"/>
            <a:ext cx="5303520" cy="413886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327484" y="1841242"/>
            <a:ext cx="4843112" cy="5016758"/>
          </a:xfrm>
          <a:prstGeom prst="rect">
            <a:avLst/>
          </a:prstGeom>
          <a:noFill/>
        </p:spPr>
        <p:txBody>
          <a:bodyPr wrap="square" rtlCol="0">
            <a:spAutoFit/>
          </a:bodyPr>
          <a:lstStyle/>
          <a:p>
            <a:pPr algn="ctr"/>
            <a:r>
              <a:rPr kumimoji="1" lang="ja-JP" altLang="en-US" sz="3200" dirty="0" smtClean="0"/>
              <a:t>連携医療レベルについて</a:t>
            </a:r>
            <a:endParaRPr kumimoji="1" lang="en-US" altLang="ja-JP" dirty="0" smtClean="0"/>
          </a:p>
          <a:p>
            <a:r>
              <a:rPr kumimoji="1" lang="ja-JP" altLang="en-US" dirty="0" smtClean="0"/>
              <a:t>連携</a:t>
            </a:r>
            <a:r>
              <a:rPr kumimoji="1" lang="ja-JP" altLang="en-US" dirty="0"/>
              <a:t>医療</a:t>
            </a:r>
            <a:r>
              <a:rPr kumimoji="1" lang="ja-JP" altLang="en-US" dirty="0" smtClean="0"/>
              <a:t>にはレベルが存在し、院内を対象とする小規模な連携もあれば、病院間や保健福祉機関などを対象とする広域的な、地域医療連携などがある。</a:t>
            </a:r>
            <a:endParaRPr kumimoji="1" lang="en-US" altLang="ja-JP" dirty="0" smtClean="0"/>
          </a:p>
          <a:p>
            <a:r>
              <a:rPr lang="ja-JP" altLang="en-US" dirty="0"/>
              <a:t>レベル</a:t>
            </a:r>
            <a:r>
              <a:rPr lang="en-US" altLang="ja-JP" dirty="0"/>
              <a:t>1</a:t>
            </a:r>
            <a:r>
              <a:rPr lang="ja-JP" altLang="en-US" dirty="0"/>
              <a:t>：部門内において電子化された患者情</a:t>
            </a:r>
          </a:p>
          <a:p>
            <a:r>
              <a:rPr lang="ja-JP" altLang="en-US" dirty="0"/>
              <a:t>　　　　　報を扱う</a:t>
            </a:r>
          </a:p>
          <a:p>
            <a:r>
              <a:rPr lang="ja-JP" altLang="en-US" dirty="0"/>
              <a:t>レベル</a:t>
            </a:r>
            <a:r>
              <a:rPr lang="en-US" altLang="ja-JP" dirty="0"/>
              <a:t>2</a:t>
            </a:r>
            <a:r>
              <a:rPr lang="ja-JP" altLang="en-US" dirty="0"/>
              <a:t>：部門間をまたがる電子化された患者</a:t>
            </a:r>
          </a:p>
          <a:p>
            <a:r>
              <a:rPr lang="ja-JP" altLang="en-US" dirty="0"/>
              <a:t>　　　　　情報を扱う</a:t>
            </a:r>
          </a:p>
          <a:p>
            <a:r>
              <a:rPr lang="ja-JP" altLang="en-US" dirty="0"/>
              <a:t>レベル</a:t>
            </a:r>
            <a:r>
              <a:rPr lang="en-US" altLang="ja-JP" dirty="0"/>
              <a:t>3</a:t>
            </a:r>
            <a:r>
              <a:rPr lang="ja-JP" altLang="en-US" dirty="0"/>
              <a:t>：医療機関内の（ほとんどの）電子化</a:t>
            </a:r>
          </a:p>
          <a:p>
            <a:r>
              <a:rPr lang="ja-JP" altLang="en-US" dirty="0"/>
              <a:t>　　　　　された患者情報を扱う</a:t>
            </a:r>
          </a:p>
          <a:p>
            <a:r>
              <a:rPr lang="ja-JP" altLang="en-US" dirty="0"/>
              <a:t>レベル</a:t>
            </a:r>
            <a:r>
              <a:rPr lang="en-US" altLang="ja-JP" dirty="0"/>
              <a:t>4</a:t>
            </a:r>
            <a:r>
              <a:rPr lang="ja-JP" altLang="en-US" dirty="0"/>
              <a:t>：複数の医療機関をまたがる電子化さ</a:t>
            </a:r>
          </a:p>
          <a:p>
            <a:r>
              <a:rPr lang="ja-JP" altLang="en-US" dirty="0"/>
              <a:t>　　　　　</a:t>
            </a:r>
            <a:r>
              <a:rPr lang="ja-JP" altLang="en-US" dirty="0" err="1"/>
              <a:t>れた</a:t>
            </a:r>
            <a:r>
              <a:rPr lang="ja-JP" altLang="en-US" dirty="0"/>
              <a:t>患者情報を扱う</a:t>
            </a:r>
          </a:p>
          <a:p>
            <a:r>
              <a:rPr lang="ja-JP" altLang="en-US" dirty="0"/>
              <a:t>レベル</a:t>
            </a:r>
            <a:r>
              <a:rPr lang="en-US" altLang="ja-JP" dirty="0"/>
              <a:t>5</a:t>
            </a:r>
            <a:r>
              <a:rPr lang="ja-JP" altLang="en-US" dirty="0"/>
              <a:t>：医療機関のみならず保健福祉情報も</a:t>
            </a:r>
          </a:p>
          <a:p>
            <a:r>
              <a:rPr lang="ja-JP" altLang="en-US" dirty="0"/>
              <a:t>　　　　　扱う</a:t>
            </a:r>
            <a:endParaRPr kumimoji="1" lang="en-US" altLang="ja-JP" dirty="0"/>
          </a:p>
          <a:p>
            <a:endParaRPr kumimoji="1" lang="en-US" altLang="ja-JP" dirty="0"/>
          </a:p>
          <a:p>
            <a:endParaRPr kumimoji="1" lang="ja-JP" altLang="en-US" dirty="0"/>
          </a:p>
        </p:txBody>
      </p:sp>
      <p:sp>
        <p:nvSpPr>
          <p:cNvPr id="7" name="角丸四角形 6"/>
          <p:cNvSpPr/>
          <p:nvPr/>
        </p:nvSpPr>
        <p:spPr>
          <a:xfrm>
            <a:off x="7026442" y="2069431"/>
            <a:ext cx="4491790" cy="229557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7170821" y="1841242"/>
            <a:ext cx="4203032" cy="2523768"/>
          </a:xfrm>
          <a:prstGeom prst="rect">
            <a:avLst/>
          </a:prstGeom>
          <a:noFill/>
        </p:spPr>
        <p:txBody>
          <a:bodyPr wrap="square" rtlCol="0">
            <a:spAutoFit/>
          </a:bodyPr>
          <a:lstStyle/>
          <a:p>
            <a:pPr algn="ctr"/>
            <a:r>
              <a:rPr lang="ja-JP" altLang="en-US" sz="3200" dirty="0" smtClean="0"/>
              <a:t>連携医療のメリット</a:t>
            </a:r>
            <a:endParaRPr lang="en-US" altLang="ja-JP" dirty="0" smtClean="0"/>
          </a:p>
          <a:p>
            <a:r>
              <a:rPr lang="ja-JP" altLang="en-US" dirty="0" smtClean="0"/>
              <a:t>患者</a:t>
            </a:r>
            <a:r>
              <a:rPr lang="ja-JP" altLang="en-US" dirty="0"/>
              <a:t>情報を共通化することに</a:t>
            </a:r>
            <a:r>
              <a:rPr lang="ja-JP" altLang="en-US" dirty="0" smtClean="0"/>
              <a:t>より</a:t>
            </a:r>
            <a:r>
              <a:rPr lang="ja-JP" altLang="en-US" dirty="0"/>
              <a:t>，重複した設備や情報管理が簡素化できたり</a:t>
            </a:r>
            <a:r>
              <a:rPr lang="ja-JP" altLang="en-US" dirty="0" smtClean="0"/>
              <a:t>，不要</a:t>
            </a:r>
            <a:r>
              <a:rPr lang="ja-JP" altLang="en-US" dirty="0"/>
              <a:t>になる可能性も生ずる</a:t>
            </a:r>
            <a:r>
              <a:rPr lang="ja-JP" altLang="en-US" dirty="0" smtClean="0"/>
              <a:t>．</a:t>
            </a:r>
            <a:endParaRPr lang="en-US" altLang="ja-JP" dirty="0" smtClean="0"/>
          </a:p>
          <a:p>
            <a:r>
              <a:rPr lang="ja-JP" altLang="en-US" dirty="0"/>
              <a:t>情報</a:t>
            </a:r>
            <a:r>
              <a:rPr lang="ja-JP" altLang="en-US" dirty="0" smtClean="0"/>
              <a:t>システムなど</a:t>
            </a:r>
            <a:r>
              <a:rPr lang="ja-JP" altLang="en-US" dirty="0"/>
              <a:t>資源の相互利用や運用に基づく患者を</a:t>
            </a:r>
            <a:r>
              <a:rPr lang="ja-JP" altLang="en-US" dirty="0" smtClean="0"/>
              <a:t>中心と</a:t>
            </a:r>
            <a:r>
              <a:rPr lang="ja-JP" altLang="en-US" dirty="0"/>
              <a:t>した医療の質の向上と医療費の削減などが</a:t>
            </a:r>
            <a:r>
              <a:rPr lang="ja-JP" altLang="en-US" dirty="0" smtClean="0"/>
              <a:t>もたらされる</a:t>
            </a:r>
            <a:r>
              <a:rPr lang="ja-JP" altLang="en-US" dirty="0"/>
              <a:t>ものと期待されている．</a:t>
            </a:r>
            <a:endParaRPr kumimoji="1" lang="ja-JP" altLang="en-US" dirty="0"/>
          </a:p>
        </p:txBody>
      </p:sp>
      <p:sp>
        <p:nvSpPr>
          <p:cNvPr id="9" name="角丸四角形 8"/>
          <p:cNvSpPr/>
          <p:nvPr/>
        </p:nvSpPr>
        <p:spPr>
          <a:xfrm>
            <a:off x="7026442" y="4539916"/>
            <a:ext cx="4491790" cy="16683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7170821" y="4593199"/>
            <a:ext cx="4203032" cy="1138773"/>
          </a:xfrm>
          <a:prstGeom prst="rect">
            <a:avLst/>
          </a:prstGeom>
          <a:noFill/>
        </p:spPr>
        <p:txBody>
          <a:bodyPr wrap="square" rtlCol="0">
            <a:spAutoFit/>
          </a:bodyPr>
          <a:lstStyle/>
          <a:p>
            <a:pPr algn="ctr"/>
            <a:r>
              <a:rPr kumimoji="1" lang="ja-JP" altLang="en-US" sz="3200" dirty="0" smtClean="0"/>
              <a:t>連携医療の課題</a:t>
            </a:r>
            <a:endParaRPr kumimoji="1" lang="en-US" altLang="ja-JP" sz="3200" dirty="0" smtClean="0"/>
          </a:p>
          <a:p>
            <a:r>
              <a:rPr kumimoji="1" lang="ja-JP" altLang="en-US" dirty="0" smtClean="0"/>
              <a:t>情報セキュリティ対策</a:t>
            </a:r>
            <a:endParaRPr kumimoji="1" lang="en-US" altLang="ja-JP" dirty="0" smtClean="0"/>
          </a:p>
          <a:p>
            <a:r>
              <a:rPr lang="ja-JP" altLang="en-US" dirty="0" smtClean="0"/>
              <a:t>参考「</a:t>
            </a:r>
            <a:r>
              <a:rPr lang="ja-JP" altLang="en-US" dirty="0"/>
              <a:t>地域医療情報</a:t>
            </a:r>
            <a:r>
              <a:rPr lang="ja-JP" altLang="en-US" dirty="0" smtClean="0"/>
              <a:t>システムモデル</a:t>
            </a:r>
            <a:r>
              <a:rPr lang="ja-JP" altLang="en-US" dirty="0"/>
              <a:t>」</a:t>
            </a:r>
            <a:endParaRPr kumimoji="1" lang="ja-JP" altLang="en-US" dirty="0"/>
          </a:p>
        </p:txBody>
      </p:sp>
    </p:spTree>
    <p:extLst>
      <p:ext uri="{BB962C8B-B14F-4D97-AF65-F5344CB8AC3E}">
        <p14:creationId xmlns:p14="http://schemas.microsoft.com/office/powerpoint/2010/main" val="16341180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ln>
            <a:solidFill>
              <a:schemeClr val="accent2"/>
            </a:solidFill>
          </a:ln>
        </p:spPr>
        <p:txBody>
          <a:bodyPr>
            <a:normAutofit fontScale="90000"/>
          </a:bodyPr>
          <a:lstStyle/>
          <a:p>
            <a:pPr algn="ctr"/>
            <a:r>
              <a:rPr kumimoji="1" lang="en-US" altLang="ja-JP" sz="2700" dirty="0" smtClean="0"/>
              <a:t>[</a:t>
            </a:r>
            <a:r>
              <a:rPr kumimoji="1" lang="ja-JP" altLang="en-US" sz="2700" dirty="0" smtClean="0"/>
              <a:t>日農医誌　</a:t>
            </a:r>
            <a:r>
              <a:rPr kumimoji="1" lang="en-US" altLang="ja-JP" sz="2700" dirty="0" smtClean="0"/>
              <a:t>65</a:t>
            </a:r>
            <a:r>
              <a:rPr kumimoji="1" lang="ja-JP" altLang="en-US" sz="2700" dirty="0" smtClean="0"/>
              <a:t>巻</a:t>
            </a:r>
            <a:r>
              <a:rPr kumimoji="1" lang="en-US" altLang="ja-JP" sz="2700" dirty="0" smtClean="0"/>
              <a:t>4</a:t>
            </a:r>
            <a:r>
              <a:rPr kumimoji="1" lang="ja-JP" altLang="en-US" sz="2700" dirty="0" smtClean="0"/>
              <a:t>号　</a:t>
            </a:r>
            <a:r>
              <a:rPr kumimoji="1" lang="en-US" altLang="ja-JP" sz="2700" dirty="0" smtClean="0"/>
              <a:t>780</a:t>
            </a:r>
            <a:r>
              <a:rPr kumimoji="1" lang="ja-JP" altLang="en-US" sz="2700" dirty="0" smtClean="0"/>
              <a:t>～</a:t>
            </a:r>
            <a:r>
              <a:rPr kumimoji="1" lang="en-US" altLang="ja-JP" sz="2700" dirty="0" smtClean="0"/>
              <a:t>791</a:t>
            </a:r>
            <a:r>
              <a:rPr kumimoji="1" lang="ja-JP" altLang="en-US" sz="2700" dirty="0" smtClean="0"/>
              <a:t>頁　</a:t>
            </a:r>
            <a:r>
              <a:rPr kumimoji="1" lang="en-US" altLang="ja-JP" sz="2700" dirty="0" smtClean="0"/>
              <a:t>2016.11]</a:t>
            </a:r>
            <a:r>
              <a:rPr kumimoji="1" lang="en-US" altLang="ja-JP" sz="3100" dirty="0" smtClean="0"/>
              <a:t/>
            </a:r>
            <a:br>
              <a:rPr kumimoji="1" lang="en-US" altLang="ja-JP" sz="3100" dirty="0" smtClean="0"/>
            </a:br>
            <a:r>
              <a:rPr lang="ja-JP" altLang="en-US" sz="3100" dirty="0" smtClean="0"/>
              <a:t>佐渡地域医療連携ネットワークシステムを用いた</a:t>
            </a:r>
            <a:r>
              <a:rPr lang="en-US" altLang="ja-JP" sz="3100" dirty="0" smtClean="0"/>
              <a:t/>
            </a:r>
            <a:br>
              <a:rPr lang="en-US" altLang="ja-JP" sz="3100" dirty="0" smtClean="0"/>
            </a:br>
            <a:r>
              <a:rPr lang="ja-JP" altLang="en-US" sz="3100" dirty="0" smtClean="0"/>
              <a:t>医療・介護連携の試み</a:t>
            </a:r>
            <a:r>
              <a:rPr lang="en-US" altLang="ja-JP" sz="3100" dirty="0"/>
              <a:t/>
            </a:r>
            <a:br>
              <a:rPr lang="en-US" altLang="ja-JP" sz="3100" dirty="0"/>
            </a:br>
            <a:r>
              <a:rPr lang="ja-JP" altLang="en-US" sz="2000" dirty="0" smtClean="0"/>
              <a:t>細井　愛・佐藤　賢治・坂本　武也・親松　学</a:t>
            </a:r>
            <a:endParaRPr kumimoji="1" lang="ja-JP" altLang="en-US" sz="2000" dirty="0"/>
          </a:p>
        </p:txBody>
      </p:sp>
      <p:sp>
        <p:nvSpPr>
          <p:cNvPr id="3" name="コンテンツ プレースホルダー 2"/>
          <p:cNvSpPr>
            <a:spLocks noGrp="1"/>
          </p:cNvSpPr>
          <p:nvPr>
            <p:ph idx="1"/>
          </p:nvPr>
        </p:nvSpPr>
        <p:spPr/>
        <p:txBody>
          <a:bodyPr/>
          <a:lstStyle/>
          <a:p>
            <a:r>
              <a:rPr kumimoji="1" lang="en-US" altLang="ja-JP" dirty="0" smtClean="0"/>
              <a:t>1.</a:t>
            </a:r>
            <a:r>
              <a:rPr lang="ja-JP" altLang="en-US" dirty="0" smtClean="0"/>
              <a:t>背景</a:t>
            </a:r>
            <a:endParaRPr lang="en-US" altLang="ja-JP" dirty="0" smtClean="0"/>
          </a:p>
          <a:p>
            <a:r>
              <a:rPr kumimoji="1" lang="ja-JP" altLang="en-US" dirty="0"/>
              <a:t>　</a:t>
            </a:r>
            <a:r>
              <a:rPr kumimoji="1" lang="ja-JP" altLang="en-US" dirty="0" smtClean="0"/>
              <a:t>新潟県佐渡市は高齢化率が</a:t>
            </a:r>
            <a:r>
              <a:rPr kumimoji="1" lang="en-US" altLang="ja-JP" dirty="0" smtClean="0"/>
              <a:t>36.8%(</a:t>
            </a:r>
            <a:r>
              <a:rPr kumimoji="1" lang="ja-JP" altLang="en-US" dirty="0" smtClean="0"/>
              <a:t>平成</a:t>
            </a:r>
            <a:r>
              <a:rPr kumimoji="1" lang="en-US" altLang="ja-JP" dirty="0" smtClean="0"/>
              <a:t>22</a:t>
            </a:r>
            <a:r>
              <a:rPr kumimoji="1" lang="ja-JP" altLang="en-US" dirty="0" smtClean="0"/>
              <a:t>年</a:t>
            </a:r>
            <a:r>
              <a:rPr kumimoji="1" lang="en-US" altLang="ja-JP" dirty="0" smtClean="0"/>
              <a:t>)</a:t>
            </a:r>
            <a:r>
              <a:rPr kumimoji="1" lang="ja-JP" altLang="en-US" dirty="0" err="1" smtClean="0"/>
              <a:t>、</a:t>
            </a:r>
            <a:r>
              <a:rPr kumimoji="1" lang="ja-JP" altLang="en-US" dirty="0" smtClean="0"/>
              <a:t>高齢者単身世帯割合</a:t>
            </a:r>
            <a:r>
              <a:rPr kumimoji="1" lang="en-US" altLang="ja-JP" dirty="0" smtClean="0"/>
              <a:t>14.5%</a:t>
            </a:r>
            <a:r>
              <a:rPr kumimoji="1" lang="ja-JP" altLang="en-US" dirty="0" smtClean="0"/>
              <a:t>（</a:t>
            </a:r>
            <a:r>
              <a:rPr lang="ja-JP" altLang="en-US" dirty="0" smtClean="0"/>
              <a:t>平成</a:t>
            </a:r>
            <a:r>
              <a:rPr lang="en-US" altLang="ja-JP" dirty="0" smtClean="0"/>
              <a:t>22</a:t>
            </a:r>
            <a:r>
              <a:rPr lang="ja-JP" altLang="en-US" dirty="0" smtClean="0"/>
              <a:t>年</a:t>
            </a:r>
            <a:r>
              <a:rPr kumimoji="1" lang="ja-JP" altLang="en-US" dirty="0" smtClean="0"/>
              <a:t>）という超高齢化社会である。しかし、</a:t>
            </a:r>
            <a:r>
              <a:rPr lang="ja-JP" altLang="en-US" dirty="0" smtClean="0"/>
              <a:t>人口</a:t>
            </a:r>
            <a:r>
              <a:rPr lang="en-US" altLang="ja-JP" dirty="0" smtClean="0"/>
              <a:t>10</a:t>
            </a:r>
            <a:r>
              <a:rPr lang="ja-JP" altLang="en-US" dirty="0" smtClean="0"/>
              <a:t>万人あたりの医師数は</a:t>
            </a:r>
            <a:r>
              <a:rPr lang="en-US" altLang="ja-JP" dirty="0" smtClean="0"/>
              <a:t>142.3</a:t>
            </a:r>
            <a:r>
              <a:rPr lang="ja-JP" altLang="en-US" dirty="0" smtClean="0"/>
              <a:t>人（平成</a:t>
            </a:r>
            <a:r>
              <a:rPr lang="en-US" altLang="ja-JP" dirty="0" smtClean="0"/>
              <a:t>24</a:t>
            </a:r>
            <a:r>
              <a:rPr lang="ja-JP" altLang="en-US" dirty="0" smtClean="0"/>
              <a:t>年）と全国平均を大きく下回っている（</a:t>
            </a:r>
            <a:r>
              <a:rPr lang="en-US" altLang="ja-JP" dirty="0" smtClean="0"/>
              <a:t>226.5</a:t>
            </a:r>
            <a:r>
              <a:rPr lang="ja-JP" altLang="en-US" dirty="0" smtClean="0"/>
              <a:t>人）。高齢化によって、病態は複雑化するので、チーム医療の必要性がますます高くなっていった。</a:t>
            </a:r>
            <a:endParaRPr lang="en-US" altLang="ja-JP" dirty="0" smtClean="0"/>
          </a:p>
          <a:p>
            <a:r>
              <a:rPr kumimoji="1" lang="en-US" altLang="ja-JP" dirty="0" smtClean="0"/>
              <a:t>2.</a:t>
            </a:r>
            <a:r>
              <a:rPr kumimoji="1" lang="ja-JP" altLang="en-US" dirty="0" smtClean="0"/>
              <a:t>策</a:t>
            </a:r>
            <a:endParaRPr kumimoji="1" lang="en-US" altLang="ja-JP" dirty="0" smtClean="0"/>
          </a:p>
          <a:p>
            <a:r>
              <a:rPr lang="ja-JP" altLang="en-US" dirty="0"/>
              <a:t>　</a:t>
            </a:r>
            <a:r>
              <a:rPr lang="ja-JP" altLang="en-US" dirty="0" smtClean="0"/>
              <a:t>「</a:t>
            </a:r>
            <a:r>
              <a:rPr lang="ja-JP" altLang="en-US" dirty="0" err="1" smtClean="0"/>
              <a:t>さど</a:t>
            </a:r>
            <a:r>
              <a:rPr lang="ja-JP" altLang="en-US" dirty="0" smtClean="0"/>
              <a:t>ひまわりネット」の導入。診療報酬明細を利用して、病名、処方内容、検体検査結果、院外処方内容を共有できる。自動収集のため、データ入力の業務が発生しない。</a:t>
            </a:r>
            <a:endParaRPr lang="en-US" altLang="ja-JP" dirty="0" smtClean="0"/>
          </a:p>
          <a:p>
            <a:r>
              <a:rPr kumimoji="1" lang="en-US" altLang="ja-JP" dirty="0" smtClean="0"/>
              <a:t>3.</a:t>
            </a:r>
            <a:r>
              <a:rPr kumimoji="1" lang="ja-JP" altLang="en-US" dirty="0" smtClean="0"/>
              <a:t>結果</a:t>
            </a:r>
            <a:endParaRPr kumimoji="1" lang="en-US" altLang="ja-JP" dirty="0" smtClean="0"/>
          </a:p>
          <a:p>
            <a:r>
              <a:rPr kumimoji="1" lang="ja-JP" altLang="en-US" dirty="0" smtClean="0"/>
              <a:t>医療と介護に存在する垣根を</a:t>
            </a:r>
            <a:r>
              <a:rPr kumimoji="1" lang="ja-JP" altLang="en-US" smtClean="0"/>
              <a:t>取り払い、スムーズな医療と介護の連携が期待できる。</a:t>
            </a:r>
            <a:endParaRPr kumimoji="1" lang="ja-JP" altLang="en-US" dirty="0"/>
          </a:p>
        </p:txBody>
      </p:sp>
    </p:spTree>
    <p:extLst>
      <p:ext uri="{BB962C8B-B14F-4D97-AF65-F5344CB8AC3E}">
        <p14:creationId xmlns:p14="http://schemas.microsoft.com/office/powerpoint/2010/main" val="32239490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まとめ</a:t>
            </a:r>
            <a:r>
              <a:rPr kumimoji="1" lang="en-US" altLang="ja-JP" dirty="0" smtClean="0"/>
              <a:t/>
            </a:r>
            <a:br>
              <a:rPr kumimoji="1" lang="en-US" altLang="ja-JP" dirty="0" smtClean="0"/>
            </a:b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電子カルテの規格</a:t>
            </a:r>
            <a:r>
              <a:rPr kumimoji="1" lang="ja-JP" altLang="en-US" smtClean="0"/>
              <a:t>を標準化、利用する</a:t>
            </a:r>
            <a:r>
              <a:rPr kumimoji="1" lang="ja-JP" altLang="en-US" dirty="0" smtClean="0"/>
              <a:t>ことで、カルテの整理や保管、観察が容易になる。</a:t>
            </a:r>
            <a:endParaRPr kumimoji="1" lang="en-US" altLang="ja-JP" dirty="0" smtClean="0"/>
          </a:p>
          <a:p>
            <a:endParaRPr lang="en-US" altLang="ja-JP" dirty="0"/>
          </a:p>
          <a:p>
            <a:pPr marL="0" indent="0">
              <a:buNone/>
            </a:pPr>
            <a:r>
              <a:rPr kumimoji="1" lang="ja-JP" altLang="en-US" dirty="0" smtClean="0"/>
              <a:t>患者と医師の連携、医師と医師の連携、病院と病院の連携により、患者への負担を減らしながら、最適な医療処置へサポート。</a:t>
            </a:r>
            <a:endParaRPr kumimoji="1" lang="en-US" altLang="ja-JP" dirty="0" smtClean="0"/>
          </a:p>
          <a:p>
            <a:pPr marL="0" indent="0">
              <a:buNone/>
            </a:pPr>
            <a:endParaRPr lang="en-US" altLang="ja-JP" dirty="0"/>
          </a:p>
          <a:p>
            <a:r>
              <a:rPr kumimoji="1" lang="ja-JP" altLang="en-US" dirty="0" smtClean="0"/>
              <a:t>高齢患者、介護と医療機関の連携が高齢社会を救う。</a:t>
            </a:r>
            <a:r>
              <a:rPr lang="ja-JP" altLang="en-US" dirty="0" err="1" smtClean="0"/>
              <a:t>さど</a:t>
            </a:r>
            <a:r>
              <a:rPr lang="ja-JP" altLang="en-US" dirty="0" smtClean="0"/>
              <a:t>ひまわりネットの普及。</a:t>
            </a:r>
            <a:endParaRPr lang="en-US" altLang="ja-JP" dirty="0" smtClean="0"/>
          </a:p>
          <a:p>
            <a:endParaRPr kumimoji="1" lang="en-US" altLang="ja-JP" dirty="0"/>
          </a:p>
          <a:p>
            <a:pPr marL="0" indent="0">
              <a:buNone/>
            </a:pPr>
            <a:r>
              <a:rPr lang="ja-JP" altLang="en-US" dirty="0" smtClean="0"/>
              <a:t>セキュリティ対策が課題。</a:t>
            </a:r>
            <a:endParaRPr lang="en-US" altLang="ja-JP" dirty="0" smtClean="0"/>
          </a:p>
        </p:txBody>
      </p:sp>
    </p:spTree>
    <p:extLst>
      <p:ext uri="{BB962C8B-B14F-4D97-AF65-F5344CB8AC3E}">
        <p14:creationId xmlns:p14="http://schemas.microsoft.com/office/powerpoint/2010/main" val="1544979198"/>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298</TotalTime>
  <Words>547</Words>
  <Application>Microsoft Office PowerPoint</Application>
  <PresentationFormat>ワイド画面</PresentationFormat>
  <Paragraphs>60</Paragraphs>
  <Slides>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vt:i4>
      </vt:variant>
    </vt:vector>
  </HeadingPairs>
  <TitlesOfParts>
    <vt:vector size="11" baseType="lpstr">
      <vt:lpstr>HGPｺﾞｼｯｸM</vt:lpstr>
      <vt:lpstr>ＭＳ Ｐゴシック</vt:lpstr>
      <vt:lpstr>Aharoni</vt:lpstr>
      <vt:lpstr>Calibri</vt:lpstr>
      <vt:lpstr>Calibri Light</vt:lpstr>
      <vt:lpstr>レトロスペクト</vt:lpstr>
      <vt:lpstr>医療・医用におけるIT活用の現状と課題</vt:lpstr>
      <vt:lpstr>MEDICAL IMAGING TECHNOLOGY Vol.25 No.3 May 2007 特集論文／電子カルテと連携医療静岡県版電子カルテシステムに基づく地域医療連携を 目的とした電子紹介状管理システムの開発 Development of Management System for Electronic Referral Document aiming at Community healthcare Based on the SHIZUOKA Electronic Medical Record System 繁 田 亜友子　原 田　雅 樹 　周 藤　安 造Ayuko SHIGETA Masaki HARADA Yasuzo SUTO</vt:lpstr>
      <vt:lpstr>MEDICAL IMAGING TECHNOLOGY Vol.25 No.3 May 2007  特集／電子カルテと連携医療　－序　文－ Electronic Medical Record and Medical Group Practice － Introduction － 周 藤　安 造　Yasuzo SUTO</vt:lpstr>
      <vt:lpstr>[日農医誌　65巻4号　780～791頁　2016.11] 佐渡地域医療連携ネットワークシステムを用いた 医療・介護連携の試み 細井　愛・佐藤　賢治・坂本　武也・親松　学</vt:lpstr>
      <vt:lpstr>まとめ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医療・医用におけるIT活用の現状と課題</dc:title>
  <dc:creator>SGI</dc:creator>
  <cp:lastModifiedBy>SGI</cp:lastModifiedBy>
  <cp:revision>35</cp:revision>
  <dcterms:created xsi:type="dcterms:W3CDTF">2017-10-28T12:22:50Z</dcterms:created>
  <dcterms:modified xsi:type="dcterms:W3CDTF">2017-10-30T07:32:32Z</dcterms:modified>
</cp:coreProperties>
</file>