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68" r:id="rId3"/>
    <p:sldId id="261" r:id="rId4"/>
    <p:sldId id="264" r:id="rId5"/>
    <p:sldId id="265" r:id="rId6"/>
    <p:sldId id="267" r:id="rId7"/>
    <p:sldId id="262" r:id="rId8"/>
    <p:sldId id="269"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0B3"/>
    <a:srgbClr val="001236"/>
    <a:srgbClr val="000818"/>
    <a:srgbClr val="00DE0B"/>
    <a:srgbClr val="004C04"/>
    <a:srgbClr val="008E07"/>
    <a:srgbClr val="1DFF28"/>
    <a:srgbClr val="FF5B5B"/>
    <a:srgbClr val="FF6600"/>
    <a:srgbClr val="FF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45964" autoAdjust="0"/>
  </p:normalViewPr>
  <p:slideViewPr>
    <p:cSldViewPr snapToGrid="0">
      <p:cViewPr>
        <p:scale>
          <a:sx n="50" d="100"/>
          <a:sy n="50" d="100"/>
        </p:scale>
        <p:origin x="2850" y="108"/>
      </p:cViewPr>
      <p:guideLst>
        <p:guide orient="horz" pos="2160"/>
        <p:guide pos="3840"/>
      </p:guideLst>
    </p:cSldViewPr>
  </p:slideViewPr>
  <p:outlineViewPr>
    <p:cViewPr>
      <p:scale>
        <a:sx n="33" d="100"/>
        <a:sy n="33" d="100"/>
      </p:scale>
      <p:origin x="0" y="0"/>
    </p:cViewPr>
  </p:outlineViewPr>
  <p:notesTextViewPr>
    <p:cViewPr>
      <p:scale>
        <a:sx n="115" d="100"/>
        <a:sy n="11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95919-DA18-4746-A0BF-D0AD2E87E3C1}" type="datetimeFigureOut">
              <a:rPr kumimoji="1" lang="ja-JP" altLang="en-US" smtClean="0"/>
              <a:t>2017/11/27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08BA1-60B4-480F-B4D5-BB0B3EFE9CC8}" type="slidenum">
              <a:rPr kumimoji="1" lang="ja-JP" altLang="en-US" smtClean="0"/>
              <a:t>‹#›</a:t>
            </a:fld>
            <a:endParaRPr kumimoji="1" lang="ja-JP" altLang="en-US"/>
          </a:p>
        </p:txBody>
      </p:sp>
    </p:spTree>
    <p:extLst>
      <p:ext uri="{BB962C8B-B14F-4D97-AF65-F5344CB8AC3E}">
        <p14:creationId xmlns:p14="http://schemas.microsoft.com/office/powerpoint/2010/main" val="18676788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テーマは</a:t>
            </a:r>
            <a:r>
              <a:rPr lang="ja-JP" altLang="en-US" b="1" dirty="0"/>
              <a:t>モバイルヘルスケアの現状と今後　</a:t>
            </a:r>
            <a:r>
              <a:rPr lang="ja-JP" altLang="en-US" sz="1200" dirty="0"/>
              <a:t>スマートフォンを用いた血圧測定による日常的な健康管理です</a:t>
            </a:r>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1</a:t>
            </a:fld>
            <a:endParaRPr kumimoji="1" lang="ja-JP" altLang="en-US"/>
          </a:p>
        </p:txBody>
      </p:sp>
    </p:spTree>
    <p:extLst>
      <p:ext uri="{BB962C8B-B14F-4D97-AF65-F5344CB8AC3E}">
        <p14:creationId xmlns:p14="http://schemas.microsoft.com/office/powerpoint/2010/main" val="224211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dirty="0">
                <a:solidFill>
                  <a:srgbClr val="FF0000"/>
                </a:solidFill>
              </a:rPr>
              <a:t>はじめに「モバイルヘルスケア」とは</a:t>
            </a:r>
            <a:r>
              <a:rPr kumimoji="1" lang="ja-JP" altLang="en-US" sz="1200" b="0" dirty="0">
                <a:solidFill>
                  <a:schemeClr val="bg1"/>
                </a:solidFill>
              </a:rPr>
              <a:t>スマートフォンやタブレット端末を用いて行う診療のサポートや医療行為のこと</a:t>
            </a:r>
            <a:r>
              <a:rPr kumimoji="1" lang="ja-JP" altLang="en-US" b="0" dirty="0"/>
              <a:t>です</a:t>
            </a:r>
            <a:endParaRPr kumimoji="1" lang="en-US" altLang="ja-JP" b="0" dirty="0"/>
          </a:p>
          <a:p>
            <a:r>
              <a:rPr kumimoji="1" lang="ja-JP" altLang="en-US" b="0" dirty="0"/>
              <a:t>例としては以下のようなものがあり、</a:t>
            </a:r>
            <a:r>
              <a:rPr kumimoji="1" lang="en-US" altLang="ja-JP" b="0" dirty="0"/>
              <a:t>1</a:t>
            </a:r>
            <a:r>
              <a:rPr kumimoji="1" lang="ja-JP" altLang="en-US" b="0" dirty="0"/>
              <a:t>つ目はモバイル端末とヘルスケア機器をつかうものです。</a:t>
            </a:r>
            <a:endParaRPr kumimoji="1" lang="en-US" altLang="ja-JP" b="0" dirty="0"/>
          </a:p>
          <a:p>
            <a:r>
              <a:rPr kumimoji="1" lang="ja-JP" altLang="en-US" b="0" dirty="0"/>
              <a:t>ヘルスケア機器を患者の自宅などに置き、モバイル端末を医療者が扱うことで遠隔地から健康のチェックを行えます。</a:t>
            </a:r>
            <a:endParaRPr kumimoji="1" lang="en-US" altLang="ja-JP" b="0" dirty="0"/>
          </a:p>
          <a:p>
            <a:r>
              <a:rPr kumimoji="1" lang="en-US" altLang="ja-JP" b="0" dirty="0"/>
              <a:t>2</a:t>
            </a:r>
            <a:r>
              <a:rPr kumimoji="1" lang="ja-JP" altLang="en-US" b="0" dirty="0"/>
              <a:t>つ目はモバイル端末とウェアラブル端末を使うもので、自身の持つスマートフォンとスマートウォッチを連携することで健康管理を行うことができます。</a:t>
            </a:r>
            <a:endParaRPr kumimoji="1" lang="en-US" altLang="ja-JP" b="0" dirty="0"/>
          </a:p>
          <a:p>
            <a:r>
              <a:rPr kumimoji="1" lang="ja-JP" altLang="en-US" b="0" dirty="0"/>
              <a:t>しかし、これらの方法ではどちらもモバイル端末以外に機械が必要となってしまいます。</a:t>
            </a:r>
            <a:endParaRPr kumimoji="1" lang="en-US" altLang="ja-JP" b="0" dirty="0"/>
          </a:p>
          <a:p>
            <a:r>
              <a:rPr kumimoji="1" lang="ja-JP" altLang="en-US" b="0" dirty="0"/>
              <a:t>そこでデータ管理のために使われているモバイル端末自体を、バイタル測定に使うことができないかと考えました。</a:t>
            </a:r>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2</a:t>
            </a:fld>
            <a:endParaRPr kumimoji="1" lang="ja-JP" altLang="en-US"/>
          </a:p>
        </p:txBody>
      </p:sp>
    </p:spTree>
    <p:extLst>
      <p:ext uri="{BB962C8B-B14F-4D97-AF65-F5344CB8AC3E}">
        <p14:creationId xmlns:p14="http://schemas.microsoft.com/office/powerpoint/2010/main" val="178493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dirty="0"/>
              <a:t>次にモバイル端末</a:t>
            </a:r>
            <a:r>
              <a:rPr kumimoji="1" lang="en-US" altLang="ja-JP" sz="1200" b="0" dirty="0"/>
              <a:t>(</a:t>
            </a:r>
            <a:r>
              <a:rPr kumimoji="1" lang="ja-JP" altLang="en-US" sz="1200" b="0" dirty="0"/>
              <a:t>主にスマートフォン</a:t>
            </a:r>
            <a:r>
              <a:rPr kumimoji="1" lang="en-US" altLang="ja-JP" sz="1200" b="0" dirty="0"/>
              <a:t>)</a:t>
            </a:r>
            <a:r>
              <a:rPr kumimoji="1" lang="ja-JP" altLang="en-US" sz="1200" b="0" dirty="0"/>
              <a:t>で健康管理をすることの優位性を説明します。</a:t>
            </a:r>
            <a:endParaRPr kumimoji="1" lang="en-US" altLang="ja-JP" sz="1200" b="0" dirty="0"/>
          </a:p>
          <a:p>
            <a:r>
              <a:rPr kumimoji="1" lang="ja-JP" altLang="en-US" sz="1200" b="0" dirty="0"/>
              <a:t>スマートフォンは世界中で利用されている端末で、日本での普及率は</a:t>
            </a:r>
            <a:r>
              <a:rPr kumimoji="1" lang="en-US" altLang="ja-JP" sz="1200" b="0" dirty="0"/>
              <a:t>7</a:t>
            </a:r>
            <a:r>
              <a:rPr kumimoji="1" lang="ja-JP" altLang="en-US" sz="1200" b="0" dirty="0"/>
              <a:t>割を超えています。</a:t>
            </a:r>
            <a:endParaRPr kumimoji="1" lang="en-US" altLang="ja-JP" sz="1200" b="0" dirty="0"/>
          </a:p>
          <a:p>
            <a:endParaRPr kumimoji="1" lang="en-US" altLang="ja-JP" sz="1200" b="0" dirty="0"/>
          </a:p>
          <a:p>
            <a:r>
              <a:rPr kumimoji="1" lang="ja-JP" altLang="en-US" sz="1200" b="0" dirty="0"/>
              <a:t>一方で日本における健康問題は肉体的健康・精神的健康ともに深刻な問題になっています。</a:t>
            </a:r>
            <a:endParaRPr kumimoji="1" lang="en-US" altLang="ja-JP" sz="1200" b="0" dirty="0"/>
          </a:p>
          <a:p>
            <a:r>
              <a:rPr kumimoji="1" lang="ja-JP" altLang="en-US" sz="1200" b="0" dirty="0"/>
              <a:t>特に肉体的健康では、生活習慣病や高齢化問題、精神的健康では、職業ストレスの問題が顕著になっており、</a:t>
            </a:r>
            <a:endParaRPr kumimoji="1" lang="en-US" altLang="ja-JP" sz="1200" b="0" dirty="0"/>
          </a:p>
          <a:p>
            <a:r>
              <a:rPr lang="en-US" altLang="ja-JP" b="0" dirty="0"/>
              <a:t>2015</a:t>
            </a:r>
            <a:r>
              <a:rPr lang="ja-JP" altLang="en-US" b="0" dirty="0"/>
              <a:t>年</a:t>
            </a:r>
            <a:r>
              <a:rPr lang="en-US" altLang="ja-JP" b="0" dirty="0"/>
              <a:t>(</a:t>
            </a:r>
            <a:r>
              <a:rPr lang="ja-JP" altLang="en-US" b="0" dirty="0"/>
              <a:t>平成</a:t>
            </a:r>
            <a:r>
              <a:rPr lang="en-US" altLang="ja-JP" b="0" dirty="0"/>
              <a:t>27</a:t>
            </a:r>
            <a:r>
              <a:rPr lang="ja-JP" altLang="en-US" b="0" dirty="0"/>
              <a:t>年</a:t>
            </a:r>
            <a:r>
              <a:rPr lang="en-US" altLang="ja-JP" b="0" dirty="0"/>
              <a:t>)12</a:t>
            </a:r>
            <a:r>
              <a:rPr lang="ja-JP" altLang="en-US" b="0" dirty="0"/>
              <a:t>月からは職業性ストレスチェックの実施が、労働者数が</a:t>
            </a:r>
            <a:r>
              <a:rPr lang="en-US" altLang="ja-JP" b="0" dirty="0"/>
              <a:t>50</a:t>
            </a:r>
            <a:r>
              <a:rPr lang="ja-JP" altLang="en-US" b="0" dirty="0"/>
              <a:t>人以上の事業者の</a:t>
            </a:r>
            <a:r>
              <a:rPr lang="ja-JP" altLang="en-US" b="0" dirty="0">
                <a:solidFill>
                  <a:srgbClr val="FF0000"/>
                </a:solidFill>
              </a:rPr>
              <a:t>義務に</a:t>
            </a:r>
            <a:r>
              <a:rPr lang="ja-JP" altLang="en-US" b="0" dirty="0"/>
              <a:t>なりました。</a:t>
            </a:r>
            <a:endParaRPr lang="en-US" altLang="ja-JP" b="0" dirty="0"/>
          </a:p>
          <a:p>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これらの健康問題と私たちが生活の中利用するスマートフォンには、「日常的に」という共通点があります。</a:t>
            </a:r>
            <a:endParaRPr kumimoji="1" lang="en-US" altLang="ja-JP" sz="1200" b="0" dirty="0"/>
          </a:p>
          <a:p>
            <a:pPr algn="l"/>
            <a:r>
              <a:rPr kumimoji="1" lang="ja-JP" altLang="en-US" sz="1200" b="0" dirty="0"/>
              <a:t>つまり、</a:t>
            </a:r>
            <a:r>
              <a:rPr kumimoji="1" lang="ja-JP" altLang="en-US" sz="1200" b="0" dirty="0">
                <a:solidFill>
                  <a:srgbClr val="FF0000"/>
                </a:solidFill>
              </a:rPr>
              <a:t>日常的に</a:t>
            </a:r>
            <a:r>
              <a:rPr kumimoji="1" lang="ja-JP" altLang="en-US" sz="1200" b="0" dirty="0"/>
              <a:t>利用するスマートフォン</a:t>
            </a:r>
            <a:r>
              <a:rPr kumimoji="1" lang="en-US" altLang="ja-JP" sz="1200" b="0" dirty="0"/>
              <a:t>(</a:t>
            </a:r>
            <a:r>
              <a:rPr kumimoji="1" lang="ja-JP" altLang="en-US" sz="1200" b="0" dirty="0"/>
              <a:t>と、その他の外部センサー</a:t>
            </a:r>
            <a:r>
              <a:rPr kumimoji="1" lang="en-US" altLang="ja-JP" sz="1200" b="0" dirty="0"/>
              <a:t>)</a:t>
            </a:r>
            <a:r>
              <a:rPr lang="ja-JP" altLang="en-US" sz="1200" b="0" dirty="0"/>
              <a:t>を使えば</a:t>
            </a:r>
            <a:r>
              <a:rPr lang="ja-JP" altLang="en-US" sz="1200" b="0" dirty="0">
                <a:solidFill>
                  <a:schemeClr val="tx1"/>
                </a:solidFill>
              </a:rPr>
              <a:t>、</a:t>
            </a:r>
            <a:r>
              <a:rPr lang="ja-JP" altLang="en-US" sz="1200" b="0" dirty="0">
                <a:solidFill>
                  <a:srgbClr val="FF0000"/>
                </a:solidFill>
              </a:rPr>
              <a:t>日常的に</a:t>
            </a:r>
            <a:r>
              <a:rPr kumimoji="1" lang="ja-JP" altLang="en-US" sz="1200" b="0" dirty="0"/>
              <a:t>健康状態のデータをモニターおよび蓄積・分析することができるということです。</a:t>
            </a:r>
            <a:endParaRPr kumimoji="1" lang="en-US" altLang="ja-JP" sz="1200" b="0" dirty="0"/>
          </a:p>
          <a:p>
            <a:pPr algn="l"/>
            <a:endParaRPr kumimoji="1" lang="en-US" altLang="ja-JP" sz="1200" b="0" dirty="0"/>
          </a:p>
          <a:p>
            <a:endParaRPr kumimoji="1" lang="ja-JP" altLang="en-US" b="0"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3</a:t>
            </a:fld>
            <a:endParaRPr kumimoji="1" lang="ja-JP" altLang="en-US"/>
          </a:p>
        </p:txBody>
      </p:sp>
    </p:spTree>
    <p:extLst>
      <p:ext uri="{BB962C8B-B14F-4D97-AF65-F5344CB8AC3E}">
        <p14:creationId xmlns:p14="http://schemas.microsoft.com/office/powerpoint/2010/main" val="288886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スマートフォンでの健康管理をするにあったて、何を測定するか</a:t>
            </a:r>
            <a:r>
              <a:rPr kumimoji="1" lang="ja-JP" altLang="en-US" dirty="0" smtClean="0"/>
              <a:t>考え、脈拍</a:t>
            </a:r>
            <a:r>
              <a:rPr kumimoji="1" lang="ja-JP" altLang="en-US" dirty="0"/>
              <a:t>と血圧を測ろうと考えました。</a:t>
            </a:r>
            <a:endParaRPr kumimoji="1" lang="en-US" altLang="ja-JP" dirty="0"/>
          </a:p>
          <a:p>
            <a:r>
              <a:rPr kumimoji="1" lang="ja-JP" altLang="en-US" dirty="0"/>
              <a:t>スマートフォンを用いた脈拍・血圧測定のメリットを整理すると以下のようになります。</a:t>
            </a:r>
            <a:endParaRPr kumimoji="1" lang="en-US" altLang="ja-JP" dirty="0"/>
          </a:p>
          <a:p>
            <a:endParaRPr kumimoji="1" lang="en-US" altLang="ja-JP" dirty="0"/>
          </a:p>
          <a:p>
            <a:r>
              <a:rPr kumimoji="1" lang="en-US" altLang="ja-JP" dirty="0"/>
              <a:t>1</a:t>
            </a:r>
            <a:r>
              <a:rPr kumimoji="1" lang="ja-JP" altLang="en-US" dirty="0"/>
              <a:t>つ目のメリットとしては簡単に図ることができるということが大きいです。</a:t>
            </a:r>
            <a:endParaRPr kumimoji="1" lang="en-US" altLang="ja-JP" dirty="0"/>
          </a:p>
          <a:p>
            <a:r>
              <a:rPr kumimoji="1" lang="ja-JP" altLang="en-US" dirty="0"/>
              <a:t>従来の測定ではカフというもので、腕を圧迫する必要があり、本体の持ち運びが大変です。</a:t>
            </a:r>
            <a:endParaRPr kumimoji="1" lang="en-US" altLang="ja-JP" dirty="0"/>
          </a:p>
          <a:p>
            <a:r>
              <a:rPr kumimoji="1" lang="ja-JP" altLang="en-US" dirty="0"/>
              <a:t>スマートフォンを利用することで、いつでも圧迫のない測定が可能になります。</a:t>
            </a:r>
            <a:endParaRPr kumimoji="1" lang="en-US" altLang="ja-JP" dirty="0"/>
          </a:p>
          <a:p>
            <a:endParaRPr kumimoji="1" lang="en-US" altLang="ja-JP" dirty="0"/>
          </a:p>
          <a:p>
            <a:r>
              <a:rPr kumimoji="1" lang="ja-JP" altLang="en-US" dirty="0"/>
              <a:t>また</a:t>
            </a:r>
            <a:r>
              <a:rPr kumimoji="1" lang="en-US" altLang="ja-JP" dirty="0"/>
              <a:t>2</a:t>
            </a:r>
            <a:r>
              <a:rPr kumimoji="1" lang="ja-JP" altLang="en-US" dirty="0"/>
              <a:t>つ目のメリットとしてデータの記録が簡単になります。</a:t>
            </a:r>
            <a:endParaRPr kumimoji="1" lang="en-US" altLang="ja-JP" dirty="0"/>
          </a:p>
          <a:p>
            <a:r>
              <a:rPr kumimoji="1" lang="ja-JP" altLang="en-US" dirty="0"/>
              <a:t>従来の方法では継続的な記録は測定者自身が意識して行う必要がありました。</a:t>
            </a:r>
            <a:endParaRPr kumimoji="1" lang="en-US" altLang="ja-JP" dirty="0"/>
          </a:p>
          <a:p>
            <a:pPr algn="l"/>
            <a:r>
              <a:rPr kumimoji="1" lang="ja-JP" altLang="en-US" b="0" dirty="0"/>
              <a:t>しかし、スマートフォンでは測定したデータだけでなく</a:t>
            </a:r>
            <a:r>
              <a:rPr kumimoji="1" lang="ja-JP" altLang="en-US" b="0" dirty="0" smtClean="0"/>
              <a:t>時間</a:t>
            </a:r>
            <a:r>
              <a:rPr kumimoji="1" lang="ja-JP" altLang="en-US" b="0" dirty="0"/>
              <a:t>や場所といった情報を自動で付加することができます</a:t>
            </a:r>
            <a:r>
              <a:rPr kumimoji="1" lang="ja-JP" altLang="en-US" b="0" dirty="0" smtClean="0"/>
              <a:t>。</a:t>
            </a:r>
            <a:endParaRPr kumimoji="1" lang="en-US" altLang="ja-JP" b="0" dirty="0" smtClean="0"/>
          </a:p>
          <a:p>
            <a:pPr algn="l"/>
            <a:r>
              <a:rPr kumimoji="1" lang="ja-JP" altLang="en-US" sz="1200" b="0" dirty="0" smtClean="0">
                <a:solidFill>
                  <a:schemeClr val="bg1"/>
                </a:solidFill>
              </a:rPr>
              <a:t>長期的な計測により得られる脈拍・血圧の変化の傾向と</a:t>
            </a:r>
            <a:r>
              <a:rPr kumimoji="1" lang="ja-JP" altLang="en-US" b="0" dirty="0" smtClean="0"/>
              <a:t>付加した情報</a:t>
            </a:r>
            <a:r>
              <a:rPr kumimoji="1" lang="ja-JP" altLang="en-US" sz="1200" b="0" dirty="0" smtClean="0">
                <a:solidFill>
                  <a:schemeClr val="bg1"/>
                </a:solidFill>
              </a:rPr>
              <a:t>から</a:t>
            </a:r>
            <a:r>
              <a:rPr kumimoji="1" lang="ja-JP" altLang="en-US" sz="1200" b="0" dirty="0" smtClean="0">
                <a:solidFill>
                  <a:srgbClr val="FF0000"/>
                </a:solidFill>
              </a:rPr>
              <a:t>健康状態の推定が可能</a:t>
            </a:r>
            <a:r>
              <a:rPr kumimoji="1" lang="ja-JP" altLang="en-US" sz="1200" b="0" dirty="0" smtClean="0">
                <a:solidFill>
                  <a:schemeClr val="bg1"/>
                </a:solidFill>
              </a:rPr>
              <a:t>になります。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4</a:t>
            </a:fld>
            <a:endParaRPr kumimoji="1" lang="ja-JP" altLang="en-US"/>
          </a:p>
        </p:txBody>
      </p:sp>
    </p:spTree>
    <p:extLst>
      <p:ext uri="{BB962C8B-B14F-4D97-AF65-F5344CB8AC3E}">
        <p14:creationId xmlns:p14="http://schemas.microsoft.com/office/powerpoint/2010/main" val="301633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5</a:t>
            </a:fld>
            <a:endParaRPr kumimoji="1" lang="ja-JP" altLang="en-US"/>
          </a:p>
        </p:txBody>
      </p:sp>
    </p:spTree>
    <p:extLst>
      <p:ext uri="{BB962C8B-B14F-4D97-AF65-F5344CB8AC3E}">
        <p14:creationId xmlns:p14="http://schemas.microsoft.com/office/powerpoint/2010/main" val="4154922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6</a:t>
            </a:fld>
            <a:endParaRPr kumimoji="1" lang="ja-JP" altLang="en-US"/>
          </a:p>
        </p:txBody>
      </p:sp>
    </p:spTree>
    <p:extLst>
      <p:ext uri="{BB962C8B-B14F-4D97-AF65-F5344CB8AC3E}">
        <p14:creationId xmlns:p14="http://schemas.microsoft.com/office/powerpoint/2010/main" val="1894478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7</a:t>
            </a:fld>
            <a:endParaRPr kumimoji="1" lang="ja-JP" altLang="en-US"/>
          </a:p>
        </p:txBody>
      </p:sp>
    </p:spTree>
    <p:extLst>
      <p:ext uri="{BB962C8B-B14F-4D97-AF65-F5344CB8AC3E}">
        <p14:creationId xmlns:p14="http://schemas.microsoft.com/office/powerpoint/2010/main" val="212022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8</a:t>
            </a:fld>
            <a:endParaRPr kumimoji="1" lang="ja-JP" altLang="en-US"/>
          </a:p>
        </p:txBody>
      </p:sp>
    </p:spTree>
    <p:extLst>
      <p:ext uri="{BB962C8B-B14F-4D97-AF65-F5344CB8AC3E}">
        <p14:creationId xmlns:p14="http://schemas.microsoft.com/office/powerpoint/2010/main" val="223003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8521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10393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136972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13812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38202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50439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245342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89033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05824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288208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163025-4B84-4F8E-803D-20FD89A5FAB7}" type="datetimeFigureOut">
              <a:rPr kumimoji="1" lang="ja-JP" altLang="en-US" smtClean="0"/>
              <a:t>2017/11/27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76149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8000"/>
            <a:lum/>
          </a:blip>
          <a:srcRect/>
          <a:tile tx="0" ty="-177800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63025-4B84-4F8E-803D-20FD89A5FAB7}" type="datetimeFigureOut">
              <a:rPr kumimoji="1" lang="ja-JP" altLang="en-US" smtClean="0"/>
              <a:t>2017/11/27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2264533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soumu.go.jp/johotsusintokei/whitepaper/ja/h28/html/nc252110.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vl-fcbiz.jp/article/a001834.html" TargetMode="External"/><Relationship Id="rId4" Type="http://schemas.openxmlformats.org/officeDocument/2006/relationships/hyperlink" Target="http://takeda-kenko.jp/navi/navi.php?key=sutores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04800" y="2050869"/>
            <a:ext cx="11582400" cy="2024742"/>
          </a:xfrm>
        </p:spPr>
        <p:txBody>
          <a:bodyPr>
            <a:normAutofit fontScale="90000"/>
          </a:bodyPr>
          <a:lstStyle/>
          <a:p>
            <a:r>
              <a:rPr lang="ja-JP" altLang="en-US" sz="6700" b="1" dirty="0">
                <a:solidFill>
                  <a:schemeClr val="bg1"/>
                </a:solidFill>
              </a:rPr>
              <a:t>モバイルヘルスケアの現状と今後</a:t>
            </a:r>
            <a:r>
              <a:rPr lang="en-US" altLang="ja-JP" b="1" dirty="0">
                <a:solidFill>
                  <a:schemeClr val="bg1"/>
                </a:solidFill>
              </a:rPr>
              <a:t/>
            </a:r>
            <a:br>
              <a:rPr lang="en-US" altLang="ja-JP" b="1" dirty="0">
                <a:solidFill>
                  <a:schemeClr val="bg1"/>
                </a:solidFill>
              </a:rPr>
            </a:br>
            <a:r>
              <a:rPr lang="en-US" altLang="ja-JP" sz="4000" dirty="0">
                <a:solidFill>
                  <a:schemeClr val="bg1"/>
                </a:solidFill>
              </a:rPr>
              <a:t/>
            </a:r>
            <a:br>
              <a:rPr lang="en-US" altLang="ja-JP" sz="4000" dirty="0">
                <a:solidFill>
                  <a:schemeClr val="bg1"/>
                </a:solidFill>
              </a:rPr>
            </a:br>
            <a:r>
              <a:rPr lang="ja-JP" altLang="en-US" sz="3200" dirty="0">
                <a:solidFill>
                  <a:schemeClr val="bg1"/>
                </a:solidFill>
              </a:rPr>
              <a:t>スマートフォンを用いた血圧測定による日常的な健康管理</a:t>
            </a:r>
            <a:endParaRPr kumimoji="1" lang="ja-JP" altLang="en-US" sz="3200" dirty="0">
              <a:solidFill>
                <a:schemeClr val="bg1"/>
              </a:solidFill>
            </a:endParaRPr>
          </a:p>
        </p:txBody>
      </p:sp>
      <p:sp>
        <p:nvSpPr>
          <p:cNvPr id="3" name="サブタイトル 2"/>
          <p:cNvSpPr>
            <a:spLocks noGrp="1"/>
          </p:cNvSpPr>
          <p:nvPr>
            <p:ph type="subTitle" idx="1"/>
          </p:nvPr>
        </p:nvSpPr>
        <p:spPr>
          <a:xfrm>
            <a:off x="1524000" y="4859382"/>
            <a:ext cx="9144000" cy="398417"/>
          </a:xfrm>
        </p:spPr>
        <p:txBody>
          <a:bodyPr>
            <a:normAutofit fontScale="92500" lnSpcReduction="20000"/>
          </a:bodyPr>
          <a:lstStyle/>
          <a:p>
            <a:pPr algn="r"/>
            <a:r>
              <a:rPr kumimoji="1" lang="en-US" altLang="ja-JP" sz="2800" dirty="0">
                <a:solidFill>
                  <a:schemeClr val="bg1"/>
                </a:solidFill>
              </a:rPr>
              <a:t>17100691</a:t>
            </a:r>
            <a:r>
              <a:rPr kumimoji="1" lang="ja-JP" altLang="en-US" sz="2800" dirty="0">
                <a:solidFill>
                  <a:schemeClr val="bg1"/>
                </a:solidFill>
              </a:rPr>
              <a:t>　粟津知宏</a:t>
            </a:r>
          </a:p>
        </p:txBody>
      </p:sp>
    </p:spTree>
    <p:extLst>
      <p:ext uri="{BB962C8B-B14F-4D97-AF65-F5344CB8AC3E}">
        <p14:creationId xmlns:p14="http://schemas.microsoft.com/office/powerpoint/2010/main" val="3465363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38B01A2-5B3A-4762-BD5D-64CB4A74AEBE}"/>
              </a:ext>
            </a:extLst>
          </p:cNvPr>
          <p:cNvSpPr txBox="1"/>
          <p:nvPr/>
        </p:nvSpPr>
        <p:spPr>
          <a:xfrm>
            <a:off x="297376" y="206300"/>
            <a:ext cx="5929828" cy="523220"/>
          </a:xfrm>
          <a:prstGeom prst="rect">
            <a:avLst/>
          </a:prstGeom>
          <a:noFill/>
        </p:spPr>
        <p:txBody>
          <a:bodyPr wrap="none" rtlCol="0">
            <a:spAutoFit/>
          </a:bodyPr>
          <a:lstStyle/>
          <a:p>
            <a:r>
              <a:rPr kumimoji="1" lang="ja-JP" altLang="en-US" sz="2800" b="1" dirty="0">
                <a:solidFill>
                  <a:schemeClr val="bg1"/>
                </a:solidFill>
              </a:rPr>
              <a:t>はじめに：モバイルヘルスケアとは</a:t>
            </a:r>
          </a:p>
        </p:txBody>
      </p:sp>
      <p:sp>
        <p:nvSpPr>
          <p:cNvPr id="3" name="テキスト ボックス 2">
            <a:extLst>
              <a:ext uri="{FF2B5EF4-FFF2-40B4-BE49-F238E27FC236}">
                <a16:creationId xmlns:a16="http://schemas.microsoft.com/office/drawing/2014/main" id="{94AAB1EA-3563-4207-8C19-94D7ED6478F4}"/>
              </a:ext>
            </a:extLst>
          </p:cNvPr>
          <p:cNvSpPr txBox="1"/>
          <p:nvPr/>
        </p:nvSpPr>
        <p:spPr>
          <a:xfrm>
            <a:off x="441765" y="728359"/>
            <a:ext cx="11308470" cy="830997"/>
          </a:xfrm>
          <a:prstGeom prst="rect">
            <a:avLst/>
          </a:prstGeom>
          <a:noFill/>
        </p:spPr>
        <p:txBody>
          <a:bodyPr wrap="square" rtlCol="0">
            <a:spAutoFit/>
          </a:bodyPr>
          <a:lstStyle/>
          <a:p>
            <a:r>
              <a:rPr kumimoji="1" lang="ja-JP" altLang="en-US" sz="2400" b="1" dirty="0">
                <a:solidFill>
                  <a:srgbClr val="FF0000"/>
                </a:solidFill>
              </a:rPr>
              <a:t>「モバイルヘルスケア」とは</a:t>
            </a:r>
            <a:endParaRPr kumimoji="1" lang="en-US" altLang="ja-JP" sz="2400" b="1" dirty="0">
              <a:solidFill>
                <a:srgbClr val="FF0000"/>
              </a:solidFill>
            </a:endParaRPr>
          </a:p>
          <a:p>
            <a:r>
              <a:rPr kumimoji="1" lang="ja-JP" altLang="en-US" sz="2400" b="1" dirty="0">
                <a:solidFill>
                  <a:schemeClr val="bg1"/>
                </a:solidFill>
              </a:rPr>
              <a:t>スマートフォンやタブレット端末を用いて行う診療のサポートや医療行為のこと</a:t>
            </a:r>
          </a:p>
        </p:txBody>
      </p:sp>
      <p:grpSp>
        <p:nvGrpSpPr>
          <p:cNvPr id="22" name="グループ化 21">
            <a:extLst>
              <a:ext uri="{FF2B5EF4-FFF2-40B4-BE49-F238E27FC236}">
                <a16:creationId xmlns:a16="http://schemas.microsoft.com/office/drawing/2014/main" id="{4885C3E5-6B65-4039-BAF7-7715A1E28D50}"/>
              </a:ext>
            </a:extLst>
          </p:cNvPr>
          <p:cNvGrpSpPr/>
          <p:nvPr/>
        </p:nvGrpSpPr>
        <p:grpSpPr>
          <a:xfrm>
            <a:off x="441762" y="1756161"/>
            <a:ext cx="11188654" cy="1971149"/>
            <a:chOff x="441762" y="1756161"/>
            <a:chExt cx="11188654" cy="1971149"/>
          </a:xfrm>
        </p:grpSpPr>
        <p:sp>
          <p:nvSpPr>
            <p:cNvPr id="4" name="正方形/長方形 3">
              <a:extLst>
                <a:ext uri="{FF2B5EF4-FFF2-40B4-BE49-F238E27FC236}">
                  <a16:creationId xmlns:a16="http://schemas.microsoft.com/office/drawing/2014/main" id="{F19FC106-F153-4655-A469-8EAE11AE6BF7}"/>
                </a:ext>
              </a:extLst>
            </p:cNvPr>
            <p:cNvSpPr/>
            <p:nvPr/>
          </p:nvSpPr>
          <p:spPr>
            <a:xfrm>
              <a:off x="448029" y="1756161"/>
              <a:ext cx="1841326" cy="48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モバイル端末</a:t>
              </a:r>
            </a:p>
          </p:txBody>
        </p:sp>
        <p:sp>
          <p:nvSpPr>
            <p:cNvPr id="5" name="正方形/長方形 4">
              <a:extLst>
                <a:ext uri="{FF2B5EF4-FFF2-40B4-BE49-F238E27FC236}">
                  <a16:creationId xmlns:a16="http://schemas.microsoft.com/office/drawing/2014/main" id="{7182F4AA-3A7B-42BB-94EC-4158D8EE56AE}"/>
                </a:ext>
              </a:extLst>
            </p:cNvPr>
            <p:cNvSpPr/>
            <p:nvPr/>
          </p:nvSpPr>
          <p:spPr>
            <a:xfrm>
              <a:off x="2903129" y="1770163"/>
              <a:ext cx="1975759" cy="48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ヘルスケア機器</a:t>
              </a:r>
            </a:p>
          </p:txBody>
        </p:sp>
        <p:sp>
          <p:nvSpPr>
            <p:cNvPr id="10" name="加算記号 9">
              <a:extLst>
                <a:ext uri="{FF2B5EF4-FFF2-40B4-BE49-F238E27FC236}">
                  <a16:creationId xmlns:a16="http://schemas.microsoft.com/office/drawing/2014/main" id="{2AE09F8F-34E0-4AB3-B911-CAE1AD35D35E}"/>
                </a:ext>
              </a:extLst>
            </p:cNvPr>
            <p:cNvSpPr/>
            <p:nvPr/>
          </p:nvSpPr>
          <p:spPr>
            <a:xfrm>
              <a:off x="2369318" y="1756345"/>
              <a:ext cx="453848" cy="480813"/>
            </a:xfrm>
            <a:prstGeom prst="mathPlus">
              <a:avLst>
                <a:gd name="adj1" fmla="val 120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64BBE5D-AC0A-4BA1-870C-6D9F8F03BCFF}"/>
                </a:ext>
              </a:extLst>
            </p:cNvPr>
            <p:cNvSpPr txBox="1"/>
            <p:nvPr/>
          </p:nvSpPr>
          <p:spPr>
            <a:xfrm>
              <a:off x="441764" y="2309400"/>
              <a:ext cx="11188652" cy="1015663"/>
            </a:xfrm>
            <a:prstGeom prst="rect">
              <a:avLst/>
            </a:prstGeom>
            <a:noFill/>
          </p:spPr>
          <p:txBody>
            <a:bodyPr wrap="square" rtlCol="0">
              <a:spAutoFit/>
            </a:bodyPr>
            <a:lstStyle/>
            <a:p>
              <a:r>
                <a:rPr lang="ja-JP" altLang="en-US" sz="2000" b="1" dirty="0">
                  <a:solidFill>
                    <a:schemeClr val="bg1"/>
                  </a:solidFill>
                </a:rPr>
                <a:t>今までの</a:t>
              </a:r>
              <a:r>
                <a:rPr kumimoji="1" lang="ja-JP" altLang="en-US" sz="2000" b="1" dirty="0">
                  <a:solidFill>
                    <a:schemeClr val="bg1"/>
                  </a:solidFill>
                </a:rPr>
                <a:t>ヘルスケア機器</a:t>
              </a:r>
              <a:r>
                <a:rPr kumimoji="1" lang="en-US" altLang="ja-JP" sz="2000" b="1" dirty="0">
                  <a:solidFill>
                    <a:schemeClr val="bg1"/>
                  </a:solidFill>
                </a:rPr>
                <a:t>(</a:t>
              </a:r>
              <a:r>
                <a:rPr kumimoji="1" lang="ja-JP" altLang="en-US" sz="2000" b="1" dirty="0">
                  <a:solidFill>
                    <a:schemeClr val="bg1"/>
                  </a:solidFill>
                </a:rPr>
                <a:t>体重計・血圧計など</a:t>
              </a:r>
              <a:r>
                <a:rPr kumimoji="1" lang="en-US" altLang="ja-JP" sz="2000" b="1" dirty="0">
                  <a:solidFill>
                    <a:schemeClr val="bg1"/>
                  </a:solidFill>
                </a:rPr>
                <a:t>)</a:t>
              </a:r>
              <a:r>
                <a:rPr kumimoji="1" lang="ja-JP" altLang="en-US" sz="2000" b="1" dirty="0">
                  <a:solidFill>
                    <a:schemeClr val="bg1"/>
                  </a:solidFill>
                </a:rPr>
                <a:t>をインターネットにつなぎ、</a:t>
              </a:r>
              <a:endParaRPr kumimoji="1" lang="en-US" altLang="ja-JP" sz="2000" b="1" dirty="0">
                <a:solidFill>
                  <a:schemeClr val="bg1"/>
                </a:solidFill>
              </a:endParaRPr>
            </a:p>
            <a:p>
              <a:r>
                <a:rPr kumimoji="1" lang="ja-JP" altLang="en-US" sz="2000" b="1" dirty="0">
                  <a:solidFill>
                    <a:schemeClr val="bg1"/>
                  </a:solidFill>
                </a:rPr>
                <a:t>インターネットからモバイル端末</a:t>
              </a:r>
              <a:r>
                <a:rPr kumimoji="1" lang="en-US" altLang="ja-JP" sz="2000" b="1" dirty="0">
                  <a:solidFill>
                    <a:schemeClr val="bg1"/>
                  </a:solidFill>
                </a:rPr>
                <a:t>(</a:t>
              </a:r>
              <a:r>
                <a:rPr kumimoji="1" lang="ja-JP" altLang="en-US" sz="2000" b="1" dirty="0">
                  <a:solidFill>
                    <a:schemeClr val="bg1"/>
                  </a:solidFill>
                </a:rPr>
                <a:t>スマートフォン・タブレット端末</a:t>
              </a:r>
              <a:r>
                <a:rPr kumimoji="1" lang="en-US" altLang="ja-JP" sz="2000" b="1" dirty="0">
                  <a:solidFill>
                    <a:schemeClr val="bg1"/>
                  </a:solidFill>
                </a:rPr>
                <a:t>)</a:t>
              </a:r>
              <a:r>
                <a:rPr kumimoji="1" lang="ja-JP" altLang="en-US" sz="2000" b="1" dirty="0">
                  <a:solidFill>
                    <a:schemeClr val="bg1"/>
                  </a:solidFill>
                </a:rPr>
                <a:t>にデータを取り込む。</a:t>
              </a:r>
              <a:endParaRPr kumimoji="1" lang="en-US" altLang="ja-JP" sz="2000" b="1" dirty="0">
                <a:solidFill>
                  <a:schemeClr val="bg1"/>
                </a:solidFill>
              </a:endParaRPr>
            </a:p>
            <a:p>
              <a:r>
                <a:rPr kumimoji="1" lang="ja-JP" altLang="en-US" sz="2000" b="1" dirty="0">
                  <a:solidFill>
                    <a:schemeClr val="bg1"/>
                  </a:solidFill>
                </a:rPr>
                <a:t>このデータをもとに健康管理を行う</a:t>
              </a:r>
              <a:r>
                <a:rPr kumimoji="1" lang="ja-JP" altLang="en-US" sz="2000" dirty="0">
                  <a:solidFill>
                    <a:schemeClr val="bg1"/>
                  </a:solidFill>
                </a:rPr>
                <a:t>。</a:t>
              </a:r>
            </a:p>
          </p:txBody>
        </p:sp>
        <p:sp>
          <p:nvSpPr>
            <p:cNvPr id="12" name="テキスト ボックス 11">
              <a:extLst>
                <a:ext uri="{FF2B5EF4-FFF2-40B4-BE49-F238E27FC236}">
                  <a16:creationId xmlns:a16="http://schemas.microsoft.com/office/drawing/2014/main" id="{708790BA-42AE-4D3B-8372-E94603CB2310}"/>
                </a:ext>
              </a:extLst>
            </p:cNvPr>
            <p:cNvSpPr txBox="1"/>
            <p:nvPr/>
          </p:nvSpPr>
          <p:spPr>
            <a:xfrm>
              <a:off x="441762" y="3327200"/>
              <a:ext cx="7317935" cy="400110"/>
            </a:xfrm>
            <a:prstGeom prst="rect">
              <a:avLst/>
            </a:prstGeom>
            <a:noFill/>
          </p:spPr>
          <p:txBody>
            <a:bodyPr wrap="square" rtlCol="0">
              <a:spAutoFit/>
            </a:bodyPr>
            <a:lstStyle/>
            <a:p>
              <a:r>
                <a:rPr lang="ja-JP" altLang="en-US" sz="2000" b="1" dirty="0">
                  <a:solidFill>
                    <a:schemeClr val="bg1"/>
                  </a:solidFill>
                </a:rPr>
                <a:t>課題：</a:t>
              </a:r>
              <a:r>
                <a:rPr lang="ja-JP" altLang="en-US" sz="2000" b="1" dirty="0">
                  <a:solidFill>
                    <a:srgbClr val="FF0000"/>
                  </a:solidFill>
                </a:rPr>
                <a:t>いつでも手軽に測定を行うことができない</a:t>
              </a:r>
              <a:r>
                <a:rPr lang="ja-JP" altLang="en-US" sz="2000" dirty="0">
                  <a:solidFill>
                    <a:srgbClr val="FF0000"/>
                  </a:solidFill>
                </a:rPr>
                <a:t>。</a:t>
              </a:r>
              <a:endParaRPr kumimoji="1" lang="ja-JP" altLang="en-US" sz="2000" dirty="0">
                <a:solidFill>
                  <a:srgbClr val="FF0000"/>
                </a:solidFill>
              </a:endParaRPr>
            </a:p>
          </p:txBody>
        </p:sp>
      </p:grpSp>
      <p:grpSp>
        <p:nvGrpSpPr>
          <p:cNvPr id="23" name="グループ化 22">
            <a:extLst>
              <a:ext uri="{FF2B5EF4-FFF2-40B4-BE49-F238E27FC236}">
                <a16:creationId xmlns:a16="http://schemas.microsoft.com/office/drawing/2014/main" id="{B449D1A1-DAEB-48B9-A73D-C4901D53F939}"/>
              </a:ext>
            </a:extLst>
          </p:cNvPr>
          <p:cNvGrpSpPr/>
          <p:nvPr/>
        </p:nvGrpSpPr>
        <p:grpSpPr>
          <a:xfrm>
            <a:off x="441762" y="3923501"/>
            <a:ext cx="11188654" cy="2053011"/>
            <a:chOff x="441762" y="3923501"/>
            <a:chExt cx="11188654" cy="2053011"/>
          </a:xfrm>
        </p:grpSpPr>
        <p:sp>
          <p:nvSpPr>
            <p:cNvPr id="7" name="正方形/長方形 6">
              <a:extLst>
                <a:ext uri="{FF2B5EF4-FFF2-40B4-BE49-F238E27FC236}">
                  <a16:creationId xmlns:a16="http://schemas.microsoft.com/office/drawing/2014/main" id="{F38EC13B-6D7B-4088-AB18-A33E880781CD}"/>
                </a:ext>
              </a:extLst>
            </p:cNvPr>
            <p:cNvSpPr/>
            <p:nvPr/>
          </p:nvSpPr>
          <p:spPr>
            <a:xfrm>
              <a:off x="2896864" y="3923501"/>
              <a:ext cx="2232543" cy="48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ウェアラブル端末</a:t>
              </a:r>
            </a:p>
          </p:txBody>
        </p:sp>
        <p:sp>
          <p:nvSpPr>
            <p:cNvPr id="13" name="テキスト ボックス 12">
              <a:extLst>
                <a:ext uri="{FF2B5EF4-FFF2-40B4-BE49-F238E27FC236}">
                  <a16:creationId xmlns:a16="http://schemas.microsoft.com/office/drawing/2014/main" id="{E78F9B72-AFBE-4324-9C92-5777C442B568}"/>
                </a:ext>
              </a:extLst>
            </p:cNvPr>
            <p:cNvSpPr txBox="1"/>
            <p:nvPr/>
          </p:nvSpPr>
          <p:spPr>
            <a:xfrm>
              <a:off x="441764" y="4468448"/>
              <a:ext cx="11188652" cy="707886"/>
            </a:xfrm>
            <a:prstGeom prst="rect">
              <a:avLst/>
            </a:prstGeom>
            <a:noFill/>
          </p:spPr>
          <p:txBody>
            <a:bodyPr wrap="square" rtlCol="0">
              <a:spAutoFit/>
            </a:bodyPr>
            <a:lstStyle/>
            <a:p>
              <a:r>
                <a:rPr lang="ja-JP" altLang="en-US" sz="2000" b="1" dirty="0">
                  <a:solidFill>
                    <a:schemeClr val="bg1"/>
                  </a:solidFill>
                </a:rPr>
                <a:t>スマートウォッチなど端末を常に身に付けることで、バイタルを測定・記録する。</a:t>
              </a:r>
              <a:endParaRPr lang="en-US" altLang="ja-JP" sz="2000" b="1" dirty="0">
                <a:solidFill>
                  <a:schemeClr val="bg1"/>
                </a:solidFill>
              </a:endParaRPr>
            </a:p>
            <a:p>
              <a:r>
                <a:rPr kumimoji="1" lang="ja-JP" altLang="en-US" sz="2000" b="1" dirty="0">
                  <a:solidFill>
                    <a:schemeClr val="bg1"/>
                  </a:solidFill>
                </a:rPr>
                <a:t>記録したデータはモバイル端末に送信して、ほかのデータと関連付けて確認することもできる。</a:t>
              </a:r>
              <a:endParaRPr kumimoji="1" lang="ja-JP" altLang="en-US" sz="2000" dirty="0">
                <a:solidFill>
                  <a:schemeClr val="bg1"/>
                </a:solidFill>
              </a:endParaRPr>
            </a:p>
          </p:txBody>
        </p:sp>
        <p:sp>
          <p:nvSpPr>
            <p:cNvPr id="15" name="テキスト ボックス 14">
              <a:extLst>
                <a:ext uri="{FF2B5EF4-FFF2-40B4-BE49-F238E27FC236}">
                  <a16:creationId xmlns:a16="http://schemas.microsoft.com/office/drawing/2014/main" id="{B04548C8-4AE4-46AD-81AD-D164E8AE7073}"/>
                </a:ext>
              </a:extLst>
            </p:cNvPr>
            <p:cNvSpPr txBox="1"/>
            <p:nvPr/>
          </p:nvSpPr>
          <p:spPr>
            <a:xfrm>
              <a:off x="441763" y="5176292"/>
              <a:ext cx="10200835" cy="400110"/>
            </a:xfrm>
            <a:prstGeom prst="rect">
              <a:avLst/>
            </a:prstGeom>
            <a:noFill/>
          </p:spPr>
          <p:txBody>
            <a:bodyPr wrap="square" rtlCol="0">
              <a:spAutoFit/>
            </a:bodyPr>
            <a:lstStyle/>
            <a:p>
              <a:r>
                <a:rPr lang="ja-JP" altLang="en-US" sz="2000" b="1" dirty="0">
                  <a:solidFill>
                    <a:schemeClr val="bg1"/>
                  </a:solidFill>
                </a:rPr>
                <a:t>メリット：継続的に健康状態を測定することができる。</a:t>
              </a:r>
              <a:endParaRPr kumimoji="1" lang="ja-JP" altLang="en-US" sz="2000" dirty="0">
                <a:solidFill>
                  <a:srgbClr val="FF0000"/>
                </a:solidFill>
              </a:endParaRPr>
            </a:p>
          </p:txBody>
        </p:sp>
        <p:sp>
          <p:nvSpPr>
            <p:cNvPr id="16" name="テキスト ボックス 15">
              <a:extLst>
                <a:ext uri="{FF2B5EF4-FFF2-40B4-BE49-F238E27FC236}">
                  <a16:creationId xmlns:a16="http://schemas.microsoft.com/office/drawing/2014/main" id="{59DC92C8-1C2B-42F4-91F6-435B007F6195}"/>
                </a:ext>
              </a:extLst>
            </p:cNvPr>
            <p:cNvSpPr txBox="1"/>
            <p:nvPr/>
          </p:nvSpPr>
          <p:spPr>
            <a:xfrm>
              <a:off x="441762" y="5576402"/>
              <a:ext cx="5361963" cy="400110"/>
            </a:xfrm>
            <a:prstGeom prst="rect">
              <a:avLst/>
            </a:prstGeom>
            <a:noFill/>
          </p:spPr>
          <p:txBody>
            <a:bodyPr wrap="square" rtlCol="0">
              <a:spAutoFit/>
            </a:bodyPr>
            <a:lstStyle/>
            <a:p>
              <a:r>
                <a:rPr lang="ja-JP" altLang="en-US" sz="2000" b="1" dirty="0">
                  <a:solidFill>
                    <a:schemeClr val="bg1"/>
                  </a:solidFill>
                </a:rPr>
                <a:t>課題：</a:t>
              </a:r>
              <a:r>
                <a:rPr lang="ja-JP" altLang="en-US" sz="2000" b="1" dirty="0">
                  <a:solidFill>
                    <a:srgbClr val="FF0000"/>
                  </a:solidFill>
                </a:rPr>
                <a:t>端末を新たに購入する必要がある。</a:t>
              </a:r>
              <a:endParaRPr kumimoji="1" lang="ja-JP" altLang="en-US" sz="2000" dirty="0">
                <a:solidFill>
                  <a:srgbClr val="FF0000"/>
                </a:solidFill>
              </a:endParaRPr>
            </a:p>
          </p:txBody>
        </p:sp>
        <p:sp>
          <p:nvSpPr>
            <p:cNvPr id="17" name="正方形/長方形 16">
              <a:extLst>
                <a:ext uri="{FF2B5EF4-FFF2-40B4-BE49-F238E27FC236}">
                  <a16:creationId xmlns:a16="http://schemas.microsoft.com/office/drawing/2014/main" id="{2EF8BAD6-CFC7-4EE4-957F-C25F7A559868}"/>
                </a:ext>
              </a:extLst>
            </p:cNvPr>
            <p:cNvSpPr/>
            <p:nvPr/>
          </p:nvSpPr>
          <p:spPr>
            <a:xfrm>
              <a:off x="441764" y="3930335"/>
              <a:ext cx="1841326" cy="48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モバイル端末</a:t>
              </a:r>
            </a:p>
          </p:txBody>
        </p:sp>
        <p:sp>
          <p:nvSpPr>
            <p:cNvPr id="18" name="加算記号 17">
              <a:extLst>
                <a:ext uri="{FF2B5EF4-FFF2-40B4-BE49-F238E27FC236}">
                  <a16:creationId xmlns:a16="http://schemas.microsoft.com/office/drawing/2014/main" id="{75DB4F59-1B46-45D0-A523-47CEB7D9783A}"/>
                </a:ext>
              </a:extLst>
            </p:cNvPr>
            <p:cNvSpPr/>
            <p:nvPr/>
          </p:nvSpPr>
          <p:spPr>
            <a:xfrm>
              <a:off x="2363053" y="3930519"/>
              <a:ext cx="453848" cy="480813"/>
            </a:xfrm>
            <a:prstGeom prst="mathPlus">
              <a:avLst>
                <a:gd name="adj1" fmla="val 120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404A5222-2D62-4441-83BA-DA0A78E7B72E}"/>
              </a:ext>
            </a:extLst>
          </p:cNvPr>
          <p:cNvSpPr txBox="1"/>
          <p:nvPr/>
        </p:nvSpPr>
        <p:spPr>
          <a:xfrm>
            <a:off x="463689" y="6129641"/>
            <a:ext cx="11572399" cy="461665"/>
          </a:xfrm>
          <a:prstGeom prst="rect">
            <a:avLst/>
          </a:prstGeom>
          <a:noFill/>
        </p:spPr>
        <p:txBody>
          <a:bodyPr wrap="none" rtlCol="0">
            <a:spAutoFit/>
          </a:bodyPr>
          <a:lstStyle/>
          <a:p>
            <a:r>
              <a:rPr lang="ja-JP" altLang="en-US" sz="2400" b="1" dirty="0">
                <a:solidFill>
                  <a:schemeClr val="bg1"/>
                </a:solidFill>
              </a:rPr>
              <a:t>モバイル端末をヘルスケア機器やウェアラブル端末として使うことができないか？</a:t>
            </a:r>
            <a:endParaRPr kumimoji="1" lang="ja-JP" altLang="en-US" sz="2400" b="1" dirty="0">
              <a:solidFill>
                <a:schemeClr val="bg1"/>
              </a:solidFill>
            </a:endParaRPr>
          </a:p>
        </p:txBody>
      </p:sp>
    </p:spTree>
    <p:extLst>
      <p:ext uri="{BB962C8B-B14F-4D97-AF65-F5344CB8AC3E}">
        <p14:creationId xmlns:p14="http://schemas.microsoft.com/office/powerpoint/2010/main" val="3350243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97376" y="206300"/>
            <a:ext cx="8013732" cy="523220"/>
          </a:xfrm>
          <a:prstGeom prst="rect">
            <a:avLst/>
          </a:prstGeom>
          <a:noFill/>
        </p:spPr>
        <p:txBody>
          <a:bodyPr wrap="none" rtlCol="0">
            <a:spAutoFit/>
          </a:bodyPr>
          <a:lstStyle/>
          <a:p>
            <a:r>
              <a:rPr kumimoji="1" lang="ja-JP" altLang="en-US" sz="2800" b="1" dirty="0">
                <a:solidFill>
                  <a:schemeClr val="bg1"/>
                </a:solidFill>
              </a:rPr>
              <a:t>モバイル端末</a:t>
            </a:r>
            <a:r>
              <a:rPr kumimoji="1" lang="en-US" altLang="ja-JP" sz="2800" b="1" dirty="0">
                <a:solidFill>
                  <a:schemeClr val="bg1"/>
                </a:solidFill>
              </a:rPr>
              <a:t>(</a:t>
            </a:r>
            <a:r>
              <a:rPr kumimoji="1" lang="ja-JP" altLang="en-US" sz="2800" b="1" dirty="0">
                <a:solidFill>
                  <a:schemeClr val="bg1"/>
                </a:solidFill>
              </a:rPr>
              <a:t>スマートフォン</a:t>
            </a:r>
            <a:r>
              <a:rPr kumimoji="1" lang="en-US" altLang="ja-JP" sz="2800" b="1" dirty="0">
                <a:solidFill>
                  <a:schemeClr val="bg1"/>
                </a:solidFill>
              </a:rPr>
              <a:t>)</a:t>
            </a:r>
            <a:r>
              <a:rPr kumimoji="1" lang="ja-JP" altLang="en-US" sz="2800" b="1" dirty="0">
                <a:solidFill>
                  <a:schemeClr val="bg1"/>
                </a:solidFill>
              </a:rPr>
              <a:t>で健康管理をする</a:t>
            </a:r>
          </a:p>
        </p:txBody>
      </p:sp>
      <p:sp>
        <p:nvSpPr>
          <p:cNvPr id="3" name="テキスト ボックス 2"/>
          <p:cNvSpPr txBox="1"/>
          <p:nvPr/>
        </p:nvSpPr>
        <p:spPr>
          <a:xfrm>
            <a:off x="733133" y="5804616"/>
            <a:ext cx="10725735" cy="830997"/>
          </a:xfrm>
          <a:prstGeom prst="rect">
            <a:avLst/>
          </a:prstGeom>
          <a:noFill/>
        </p:spPr>
        <p:txBody>
          <a:bodyPr wrap="square" rtlCol="0">
            <a:spAutoFit/>
          </a:bodyPr>
          <a:lstStyle/>
          <a:p>
            <a:pPr algn="ctr"/>
            <a:r>
              <a:rPr kumimoji="1" lang="ja-JP" altLang="en-US" sz="2400" b="1" dirty="0">
                <a:solidFill>
                  <a:srgbClr val="FF0000"/>
                </a:solidFill>
              </a:rPr>
              <a:t>日常的に</a:t>
            </a:r>
            <a:r>
              <a:rPr kumimoji="1" lang="ja-JP" altLang="en-US" sz="2400" b="1" dirty="0">
                <a:solidFill>
                  <a:schemeClr val="bg1"/>
                </a:solidFill>
              </a:rPr>
              <a:t>利用するスマートフォン</a:t>
            </a:r>
            <a:r>
              <a:rPr kumimoji="1" lang="en-US" altLang="ja-JP" sz="2400" b="1" dirty="0">
                <a:solidFill>
                  <a:schemeClr val="bg1"/>
                </a:solidFill>
              </a:rPr>
              <a:t>(</a:t>
            </a:r>
            <a:r>
              <a:rPr kumimoji="1" lang="ja-JP" altLang="en-US" sz="2400" b="1" dirty="0">
                <a:solidFill>
                  <a:schemeClr val="bg1"/>
                </a:solidFill>
              </a:rPr>
              <a:t>と、その他の外部センサー</a:t>
            </a:r>
            <a:r>
              <a:rPr kumimoji="1" lang="en-US" altLang="ja-JP" sz="2400" b="1" dirty="0">
                <a:solidFill>
                  <a:schemeClr val="bg1"/>
                </a:solidFill>
              </a:rPr>
              <a:t>)</a:t>
            </a:r>
            <a:r>
              <a:rPr lang="ja-JP" altLang="en-US" sz="2400" b="1" dirty="0">
                <a:solidFill>
                  <a:schemeClr val="bg1"/>
                </a:solidFill>
              </a:rPr>
              <a:t>を使えば</a:t>
            </a:r>
            <a:endParaRPr lang="en-US" altLang="ja-JP" sz="2400" b="1" dirty="0">
              <a:solidFill>
                <a:schemeClr val="bg1"/>
              </a:solidFill>
            </a:endParaRPr>
          </a:p>
          <a:p>
            <a:pPr algn="ctr"/>
            <a:r>
              <a:rPr lang="ja-JP" altLang="en-US" sz="2400" b="1" dirty="0">
                <a:solidFill>
                  <a:srgbClr val="FF0000"/>
                </a:solidFill>
              </a:rPr>
              <a:t>日常的に</a:t>
            </a:r>
            <a:r>
              <a:rPr kumimoji="1" lang="ja-JP" altLang="en-US" sz="2400" b="1" dirty="0">
                <a:solidFill>
                  <a:schemeClr val="bg1"/>
                </a:solidFill>
              </a:rPr>
              <a:t>健康状態のデータをモニターおよび蓄積・分析することができる</a:t>
            </a:r>
          </a:p>
        </p:txBody>
      </p:sp>
      <p:cxnSp>
        <p:nvCxnSpPr>
          <p:cNvPr id="4" name="カギ線コネクタ 3"/>
          <p:cNvCxnSpPr>
            <a:stCxn id="13" idx="2"/>
            <a:endCxn id="3" idx="0"/>
          </p:cNvCxnSpPr>
          <p:nvPr/>
        </p:nvCxnSpPr>
        <p:spPr>
          <a:xfrm rot="16200000" flipH="1">
            <a:off x="4098310" y="3806924"/>
            <a:ext cx="1059273" cy="2936110"/>
          </a:xfrm>
          <a:prstGeom prst="bentConnector3">
            <a:avLst>
              <a:gd name="adj1" fmla="val 50000"/>
            </a:avLst>
          </a:prstGeom>
          <a:ln w="1016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 name="カギ線コネクタ 4"/>
          <p:cNvCxnSpPr>
            <a:stCxn id="21" idx="2"/>
            <a:endCxn id="3" idx="0"/>
          </p:cNvCxnSpPr>
          <p:nvPr/>
        </p:nvCxnSpPr>
        <p:spPr>
          <a:xfrm rot="5400000">
            <a:off x="7034275" y="3806781"/>
            <a:ext cx="1059562" cy="2936109"/>
          </a:xfrm>
          <a:prstGeom prst="bentConnector3">
            <a:avLst>
              <a:gd name="adj1" fmla="val 50000"/>
            </a:avLst>
          </a:prstGeom>
          <a:ln w="1016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7377" y="935798"/>
            <a:ext cx="5725027" cy="38095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p>
        </p:txBody>
      </p:sp>
      <p:sp>
        <p:nvSpPr>
          <p:cNvPr id="15" name="テキスト ボックス 14"/>
          <p:cNvSpPr txBox="1"/>
          <p:nvPr/>
        </p:nvSpPr>
        <p:spPr>
          <a:xfrm>
            <a:off x="297377" y="2431577"/>
            <a:ext cx="5725027" cy="400110"/>
          </a:xfrm>
          <a:prstGeom prst="rect">
            <a:avLst/>
          </a:prstGeom>
          <a:noFill/>
        </p:spPr>
        <p:txBody>
          <a:bodyPr wrap="square" rtlCol="0">
            <a:spAutoFit/>
          </a:bodyPr>
          <a:lstStyle/>
          <a:p>
            <a:pPr algn="ctr"/>
            <a:r>
              <a:rPr lang="ja-JP" altLang="en-US" sz="2000" b="1" dirty="0"/>
              <a:t>私たちの生活の中で</a:t>
            </a:r>
            <a:r>
              <a:rPr lang="ja-JP" altLang="en-US" sz="2000" b="1" dirty="0">
                <a:solidFill>
                  <a:srgbClr val="FF0000"/>
                </a:solidFill>
              </a:rPr>
              <a:t>日常的に</a:t>
            </a:r>
            <a:r>
              <a:rPr lang="ja-JP" altLang="en-US" sz="2000" b="1" dirty="0"/>
              <a:t>利用する</a:t>
            </a:r>
            <a:endParaRPr lang="en-US" altLang="ja-JP" sz="2000" b="1" dirty="0"/>
          </a:p>
        </p:txBody>
      </p:sp>
      <p:sp>
        <p:nvSpPr>
          <p:cNvPr id="21" name="正方形/長方形 20"/>
          <p:cNvSpPr/>
          <p:nvPr/>
        </p:nvSpPr>
        <p:spPr>
          <a:xfrm>
            <a:off x="6169596" y="935798"/>
            <a:ext cx="5725027" cy="3809256"/>
          </a:xfrm>
          <a:prstGeom prst="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162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p>
        </p:txBody>
      </p:sp>
      <p:sp>
        <p:nvSpPr>
          <p:cNvPr id="22" name="テキスト ボックス 21"/>
          <p:cNvSpPr txBox="1"/>
          <p:nvPr/>
        </p:nvSpPr>
        <p:spPr>
          <a:xfrm>
            <a:off x="6169596" y="1073397"/>
            <a:ext cx="5725027" cy="1015663"/>
          </a:xfrm>
          <a:prstGeom prst="rect">
            <a:avLst/>
          </a:prstGeom>
          <a:noFill/>
        </p:spPr>
        <p:txBody>
          <a:bodyPr wrap="square" rtlCol="0">
            <a:spAutoFit/>
          </a:bodyPr>
          <a:lstStyle/>
          <a:p>
            <a:pPr algn="ctr"/>
            <a:r>
              <a:rPr kumimoji="1" lang="ja-JP" altLang="en-US" sz="2000" b="1" dirty="0">
                <a:solidFill>
                  <a:srgbClr val="FF0000"/>
                </a:solidFill>
              </a:rPr>
              <a:t>健康問題</a:t>
            </a:r>
            <a:endParaRPr kumimoji="1" lang="en-US" altLang="ja-JP" sz="2000" b="1" dirty="0">
              <a:solidFill>
                <a:srgbClr val="FF0000"/>
              </a:solidFill>
            </a:endParaRPr>
          </a:p>
          <a:p>
            <a:pPr algn="ctr"/>
            <a:r>
              <a:rPr lang="ja-JP" altLang="en-US" sz="2000" b="1" dirty="0"/>
              <a:t>肉体的健康：生活習慣病・高齢化</a:t>
            </a:r>
            <a:endParaRPr lang="en-US" altLang="ja-JP" sz="2000" b="1" dirty="0"/>
          </a:p>
          <a:p>
            <a:pPr algn="ctr"/>
            <a:r>
              <a:rPr kumimoji="1" lang="ja-JP" altLang="en-US" sz="2000" b="1" dirty="0"/>
              <a:t>精神的健康：ストレス</a:t>
            </a:r>
            <a:r>
              <a:rPr kumimoji="1" lang="en-US" altLang="ja-JP" sz="2000" b="1" dirty="0"/>
              <a:t>(</a:t>
            </a:r>
            <a:r>
              <a:rPr kumimoji="1" lang="ja-JP" altLang="en-US" sz="2000" b="1" dirty="0"/>
              <a:t>職場・学校</a:t>
            </a:r>
            <a:r>
              <a:rPr kumimoji="1" lang="en-US" altLang="ja-JP" sz="2000" b="1" dirty="0"/>
              <a:t>)</a:t>
            </a:r>
            <a:endParaRPr kumimoji="1" lang="ja-JP" altLang="en-US" sz="2000" b="1" dirty="0"/>
          </a:p>
        </p:txBody>
      </p:sp>
      <p:sp>
        <p:nvSpPr>
          <p:cNvPr id="24" name="テキスト ボックス 23"/>
          <p:cNvSpPr txBox="1"/>
          <p:nvPr/>
        </p:nvSpPr>
        <p:spPr>
          <a:xfrm>
            <a:off x="6374970" y="2757385"/>
            <a:ext cx="5314275" cy="707886"/>
          </a:xfrm>
          <a:prstGeom prst="rect">
            <a:avLst/>
          </a:prstGeom>
          <a:noFill/>
        </p:spPr>
        <p:txBody>
          <a:bodyPr wrap="none" rtlCol="0">
            <a:spAutoFit/>
          </a:bodyPr>
          <a:lstStyle/>
          <a:p>
            <a:pPr algn="ctr"/>
            <a:r>
              <a:rPr lang="ja-JP" altLang="en-US" sz="2000" b="1" dirty="0"/>
              <a:t>どちらの健康問題も予防や改善には</a:t>
            </a:r>
            <a:r>
              <a:rPr kumimoji="1" lang="ja-JP" altLang="en-US" sz="2000" b="1" dirty="0">
                <a:solidFill>
                  <a:srgbClr val="FF0000"/>
                </a:solidFill>
              </a:rPr>
              <a:t>日常的に</a:t>
            </a:r>
            <a:endParaRPr kumimoji="1" lang="en-US" altLang="ja-JP" sz="2000" b="1" dirty="0">
              <a:solidFill>
                <a:srgbClr val="FF0000"/>
              </a:solidFill>
            </a:endParaRPr>
          </a:p>
          <a:p>
            <a:pPr algn="ctr"/>
            <a:r>
              <a:rPr kumimoji="1" lang="ja-JP" altLang="en-US" sz="2000" b="1" dirty="0"/>
              <a:t>健康状態の記録・管理する必要がある</a:t>
            </a:r>
            <a:endParaRPr kumimoji="1" lang="en-US" altLang="ja-JP" sz="2000" b="1" dirty="0"/>
          </a:p>
        </p:txBody>
      </p:sp>
      <p:cxnSp>
        <p:nvCxnSpPr>
          <p:cNvPr id="25" name="直線矢印コネクタ 24"/>
          <p:cNvCxnSpPr>
            <a:stCxn id="22" idx="2"/>
            <a:endCxn id="24" idx="0"/>
          </p:cNvCxnSpPr>
          <p:nvPr/>
        </p:nvCxnSpPr>
        <p:spPr>
          <a:xfrm flipH="1">
            <a:off x="9032106" y="2089060"/>
            <a:ext cx="4" cy="668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97376" y="1227286"/>
            <a:ext cx="5725028" cy="707886"/>
          </a:xfrm>
          <a:prstGeom prst="rect">
            <a:avLst/>
          </a:prstGeom>
          <a:noFill/>
        </p:spPr>
        <p:txBody>
          <a:bodyPr wrap="square" rtlCol="0">
            <a:spAutoFit/>
          </a:bodyPr>
          <a:lstStyle/>
          <a:p>
            <a:pPr algn="ctr"/>
            <a:r>
              <a:rPr lang="ja-JP" altLang="en-US" sz="2000" b="1" dirty="0"/>
              <a:t>スマートフォンは世界中で利用されている</a:t>
            </a:r>
            <a:endParaRPr lang="en-US" altLang="ja-JP" sz="2000" b="1" dirty="0"/>
          </a:p>
          <a:p>
            <a:pPr algn="ctr"/>
            <a:r>
              <a:rPr lang="ja-JP" altLang="en-US" sz="2000" b="1" dirty="0"/>
              <a:t>日本におけるスマートフォン普及率は</a:t>
            </a:r>
            <a:r>
              <a:rPr lang="en-US" altLang="ja-JP" sz="2000" b="1" dirty="0">
                <a:solidFill>
                  <a:srgbClr val="FF0000"/>
                </a:solidFill>
              </a:rPr>
              <a:t>7</a:t>
            </a:r>
            <a:r>
              <a:rPr lang="ja-JP" altLang="en-US" sz="2000" b="1" dirty="0">
                <a:solidFill>
                  <a:srgbClr val="FF0000"/>
                </a:solidFill>
              </a:rPr>
              <a:t>割以上</a:t>
            </a:r>
            <a:endParaRPr kumimoji="1" lang="ja-JP" altLang="en-US" sz="2000" b="1" dirty="0">
              <a:solidFill>
                <a:srgbClr val="FF0000"/>
              </a:solidFill>
            </a:endParaRPr>
          </a:p>
        </p:txBody>
      </p:sp>
      <p:cxnSp>
        <p:nvCxnSpPr>
          <p:cNvPr id="50" name="直線矢印コネクタ 49"/>
          <p:cNvCxnSpPr>
            <a:stCxn id="48" idx="2"/>
            <a:endCxn id="15" idx="0"/>
          </p:cNvCxnSpPr>
          <p:nvPr/>
        </p:nvCxnSpPr>
        <p:spPr>
          <a:xfrm>
            <a:off x="3159890" y="1935172"/>
            <a:ext cx="1" cy="49640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6274333" y="3643497"/>
            <a:ext cx="5515545" cy="923330"/>
          </a:xfrm>
          <a:prstGeom prst="rect">
            <a:avLst/>
          </a:prstGeom>
          <a:solidFill>
            <a:srgbClr val="FFFF99"/>
          </a:solidFill>
          <a:ln w="28575">
            <a:solidFill>
              <a:schemeClr val="tx1"/>
            </a:solidFill>
          </a:ln>
        </p:spPr>
        <p:txBody>
          <a:bodyPr wrap="square" rtlCol="0">
            <a:spAutoFit/>
          </a:bodyPr>
          <a:lstStyle/>
          <a:p>
            <a:r>
              <a:rPr lang="en-US" altLang="ja-JP" b="1" dirty="0"/>
              <a:t>2015</a:t>
            </a:r>
            <a:r>
              <a:rPr lang="ja-JP" altLang="en-US" b="1" dirty="0"/>
              <a:t>年</a:t>
            </a:r>
            <a:r>
              <a:rPr lang="en-US" altLang="ja-JP" b="1" dirty="0"/>
              <a:t>(</a:t>
            </a:r>
            <a:r>
              <a:rPr lang="ja-JP" altLang="en-US" b="1" dirty="0"/>
              <a:t>平成</a:t>
            </a:r>
            <a:r>
              <a:rPr lang="en-US" altLang="ja-JP" b="1" dirty="0"/>
              <a:t>27</a:t>
            </a:r>
            <a:r>
              <a:rPr lang="ja-JP" altLang="en-US" b="1" dirty="0"/>
              <a:t>年</a:t>
            </a:r>
            <a:r>
              <a:rPr lang="en-US" altLang="ja-JP" b="1" dirty="0"/>
              <a:t>)12</a:t>
            </a:r>
            <a:r>
              <a:rPr lang="ja-JP" altLang="en-US" b="1" dirty="0"/>
              <a:t>月からは産業精神保健の観念より、職業性ストレスチェックの実施が、常時使用する労働者数が</a:t>
            </a:r>
            <a:r>
              <a:rPr lang="en-US" altLang="ja-JP" b="1" dirty="0"/>
              <a:t>50</a:t>
            </a:r>
            <a:r>
              <a:rPr lang="ja-JP" altLang="en-US" b="1" dirty="0"/>
              <a:t>人以上の事業者の</a:t>
            </a:r>
            <a:r>
              <a:rPr lang="ja-JP" altLang="en-US" b="1" dirty="0">
                <a:solidFill>
                  <a:srgbClr val="FF0000"/>
                </a:solidFill>
              </a:rPr>
              <a:t>義務</a:t>
            </a:r>
            <a:r>
              <a:rPr lang="ja-JP" altLang="en-US" b="1" dirty="0"/>
              <a:t>となった</a:t>
            </a:r>
            <a:r>
              <a:rPr lang="ja-JP" altLang="en-US" dirty="0"/>
              <a:t>。</a:t>
            </a:r>
            <a:endParaRPr kumimoji="1" lang="ja-JP" altLang="en-US" dirty="0"/>
          </a:p>
        </p:txBody>
      </p:sp>
      <p:sp>
        <p:nvSpPr>
          <p:cNvPr id="95" name="テキスト ボックス 94"/>
          <p:cNvSpPr txBox="1"/>
          <p:nvPr/>
        </p:nvSpPr>
        <p:spPr>
          <a:xfrm>
            <a:off x="412978" y="2972906"/>
            <a:ext cx="5493824" cy="1631216"/>
          </a:xfrm>
          <a:prstGeom prst="rect">
            <a:avLst/>
          </a:prstGeom>
          <a:solidFill>
            <a:srgbClr val="FFCCFF"/>
          </a:solidFill>
          <a:ln w="28575">
            <a:solidFill>
              <a:schemeClr val="tx1"/>
            </a:solidFill>
          </a:ln>
        </p:spPr>
        <p:txBody>
          <a:bodyPr wrap="square" rtlCol="0">
            <a:spAutoFit/>
          </a:bodyPr>
          <a:lstStyle/>
          <a:p>
            <a:pPr algn="ctr"/>
            <a:r>
              <a:rPr lang="ja-JP" altLang="en-US" sz="2000" b="1" dirty="0"/>
              <a:t>スマートフォンは</a:t>
            </a:r>
            <a:endParaRPr lang="en-US" altLang="ja-JP" sz="2000" b="1" dirty="0"/>
          </a:p>
          <a:p>
            <a:pPr algn="ctr"/>
            <a:r>
              <a:rPr lang="ja-JP" altLang="en-US" sz="2000" b="1" dirty="0"/>
              <a:t>センサー</a:t>
            </a:r>
            <a:r>
              <a:rPr lang="en-US" altLang="ja-JP" sz="2000" b="1" dirty="0"/>
              <a:t>(</a:t>
            </a:r>
            <a:r>
              <a:rPr lang="ja-JP" altLang="en-US" sz="2000" b="1" dirty="0"/>
              <a:t>カメラ・音声・ジャイロ・</a:t>
            </a:r>
            <a:r>
              <a:rPr lang="en-US" altLang="ja-JP" sz="2000" b="1" dirty="0"/>
              <a:t>GPS</a:t>
            </a:r>
            <a:r>
              <a:rPr lang="ja-JP" altLang="en-US" b="1" dirty="0"/>
              <a:t>など</a:t>
            </a:r>
            <a:r>
              <a:rPr lang="en-US" altLang="ja-JP" sz="2000" b="1" dirty="0"/>
              <a:t>)</a:t>
            </a:r>
          </a:p>
          <a:p>
            <a:pPr algn="ctr"/>
            <a:r>
              <a:rPr lang="ja-JP" altLang="en-US" sz="2000" b="1" dirty="0"/>
              <a:t>であると同時に</a:t>
            </a:r>
            <a:endParaRPr lang="en-US" altLang="ja-JP" sz="2000" b="1" dirty="0"/>
          </a:p>
          <a:p>
            <a:pPr algn="ctr"/>
            <a:r>
              <a:rPr lang="ja-JP" altLang="en-US" sz="2000" b="1" dirty="0"/>
              <a:t>データを蓄積・編集・観覧することができる</a:t>
            </a:r>
            <a:endParaRPr lang="en-US" altLang="ja-JP" sz="2000" b="1" dirty="0"/>
          </a:p>
          <a:p>
            <a:pPr algn="ctr"/>
            <a:r>
              <a:rPr lang="ja-JP" altLang="en-US" sz="2000" b="1" dirty="0"/>
              <a:t>スマートデバイスである</a:t>
            </a:r>
            <a:endParaRPr lang="en-US" altLang="ja-JP" sz="2000" b="1" dirty="0"/>
          </a:p>
        </p:txBody>
      </p:sp>
    </p:spTree>
    <p:extLst>
      <p:ext uri="{BB962C8B-B14F-4D97-AF65-F5344CB8AC3E}">
        <p14:creationId xmlns:p14="http://schemas.microsoft.com/office/powerpoint/2010/main" val="157144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97376" y="206300"/>
            <a:ext cx="11674991" cy="523220"/>
          </a:xfrm>
          <a:prstGeom prst="rect">
            <a:avLst/>
          </a:prstGeom>
          <a:noFill/>
        </p:spPr>
        <p:txBody>
          <a:bodyPr wrap="none" rtlCol="0">
            <a:spAutoFit/>
          </a:bodyPr>
          <a:lstStyle/>
          <a:p>
            <a:r>
              <a:rPr lang="ja-JP" altLang="en-US" sz="2800" b="1" dirty="0">
                <a:solidFill>
                  <a:schemeClr val="bg1"/>
                </a:solidFill>
              </a:rPr>
              <a:t>従来の測定法の課題とスマートフォン</a:t>
            </a:r>
            <a:r>
              <a:rPr kumimoji="1" lang="ja-JP" altLang="en-US" sz="2800" b="1" dirty="0">
                <a:solidFill>
                  <a:schemeClr val="bg1"/>
                </a:solidFill>
              </a:rPr>
              <a:t>による脈拍・血圧測定</a:t>
            </a:r>
            <a:r>
              <a:rPr lang="ja-JP" altLang="en-US" sz="2800" b="1" dirty="0">
                <a:solidFill>
                  <a:schemeClr val="bg1"/>
                </a:solidFill>
              </a:rPr>
              <a:t>の</a:t>
            </a:r>
            <a:r>
              <a:rPr kumimoji="1" lang="ja-JP" altLang="en-US" sz="2800" b="1" dirty="0">
                <a:solidFill>
                  <a:schemeClr val="bg1"/>
                </a:solidFill>
              </a:rPr>
              <a:t>メリット</a:t>
            </a:r>
          </a:p>
        </p:txBody>
      </p:sp>
      <p:sp>
        <p:nvSpPr>
          <p:cNvPr id="18" name="テキスト ボックス 17"/>
          <p:cNvSpPr txBox="1"/>
          <p:nvPr/>
        </p:nvSpPr>
        <p:spPr>
          <a:xfrm>
            <a:off x="293313" y="815218"/>
            <a:ext cx="3956536" cy="461665"/>
          </a:xfrm>
          <a:prstGeom prst="rect">
            <a:avLst/>
          </a:prstGeom>
          <a:noFill/>
        </p:spPr>
        <p:txBody>
          <a:bodyPr wrap="square" rtlCol="0">
            <a:spAutoFit/>
          </a:bodyPr>
          <a:lstStyle/>
          <a:p>
            <a:r>
              <a:rPr kumimoji="1" lang="ja-JP" altLang="en-US" sz="2400" b="1" dirty="0">
                <a:solidFill>
                  <a:schemeClr val="bg1"/>
                </a:solidFill>
              </a:rPr>
              <a:t>１</a:t>
            </a:r>
            <a:r>
              <a:rPr kumimoji="1" lang="en-US" altLang="ja-JP" sz="2400" b="1" dirty="0">
                <a:solidFill>
                  <a:schemeClr val="bg1"/>
                </a:solidFill>
              </a:rPr>
              <a:t>.</a:t>
            </a:r>
            <a:r>
              <a:rPr kumimoji="1" lang="ja-JP" altLang="en-US" sz="2400" b="1" dirty="0">
                <a:solidFill>
                  <a:schemeClr val="bg1"/>
                </a:solidFill>
              </a:rPr>
              <a:t>簡単に測ることができる</a:t>
            </a:r>
          </a:p>
        </p:txBody>
      </p:sp>
      <p:sp>
        <p:nvSpPr>
          <p:cNvPr id="19" name="テキスト ボックス 18"/>
          <p:cNvSpPr txBox="1"/>
          <p:nvPr/>
        </p:nvSpPr>
        <p:spPr>
          <a:xfrm>
            <a:off x="210682" y="1391688"/>
            <a:ext cx="4920118" cy="1569660"/>
          </a:xfrm>
          <a:prstGeom prst="rect">
            <a:avLst/>
          </a:prstGeom>
          <a:solidFill>
            <a:schemeClr val="accent1">
              <a:lumMod val="40000"/>
              <a:lumOff val="60000"/>
            </a:schemeClr>
          </a:solidFill>
        </p:spPr>
        <p:txBody>
          <a:bodyPr wrap="square" rtlCol="0">
            <a:spAutoFit/>
          </a:bodyPr>
          <a:lstStyle/>
          <a:p>
            <a:r>
              <a:rPr kumimoji="1" lang="ja-JP" altLang="en-US" sz="2400" b="1" dirty="0"/>
              <a:t>従来の測定方法の課題</a:t>
            </a:r>
            <a:endParaRPr kumimoji="1" lang="en-US" altLang="ja-JP" sz="2400" b="1" dirty="0"/>
          </a:p>
          <a:p>
            <a:r>
              <a:rPr lang="ja-JP" altLang="en-US" sz="2400" dirty="0"/>
              <a:t>・カフによる圧迫が必要</a:t>
            </a:r>
            <a:endParaRPr lang="en-US" altLang="ja-JP" sz="2400" dirty="0"/>
          </a:p>
          <a:p>
            <a:r>
              <a:rPr kumimoji="1" lang="ja-JP" altLang="en-US" sz="2400" dirty="0"/>
              <a:t>・持ち運びが大変</a:t>
            </a:r>
            <a:endParaRPr kumimoji="1" lang="en-US" altLang="ja-JP" sz="2400" dirty="0"/>
          </a:p>
          <a:p>
            <a:r>
              <a:rPr lang="ja-JP" altLang="en-US" sz="2400" dirty="0"/>
              <a:t>・測定器を持っている必要がある</a:t>
            </a:r>
            <a:endParaRPr kumimoji="1" lang="ja-JP" altLang="en-US" sz="2400" dirty="0"/>
          </a:p>
        </p:txBody>
      </p:sp>
      <p:sp>
        <p:nvSpPr>
          <p:cNvPr id="45" name="テキスト ボックス 44"/>
          <p:cNvSpPr txBox="1"/>
          <p:nvPr/>
        </p:nvSpPr>
        <p:spPr>
          <a:xfrm>
            <a:off x="5662023" y="1391688"/>
            <a:ext cx="6327385" cy="1569660"/>
          </a:xfrm>
          <a:prstGeom prst="rect">
            <a:avLst/>
          </a:prstGeom>
          <a:solidFill>
            <a:schemeClr val="accent4">
              <a:lumMod val="40000"/>
              <a:lumOff val="60000"/>
            </a:schemeClr>
          </a:solidFill>
        </p:spPr>
        <p:txBody>
          <a:bodyPr wrap="square" rtlCol="0">
            <a:spAutoFit/>
          </a:bodyPr>
          <a:lstStyle/>
          <a:p>
            <a:r>
              <a:rPr kumimoji="1" lang="ja-JP" altLang="en-US" sz="2400" b="1" dirty="0"/>
              <a:t>スマートフォン</a:t>
            </a:r>
            <a:r>
              <a:rPr lang="ja-JP" altLang="en-US" sz="2400" b="1" dirty="0"/>
              <a:t>を利用すると</a:t>
            </a:r>
            <a:endParaRPr lang="en-US" altLang="ja-JP" sz="2400" b="1" dirty="0"/>
          </a:p>
          <a:p>
            <a:r>
              <a:rPr kumimoji="1" lang="ja-JP" altLang="en-US" sz="2400" dirty="0"/>
              <a:t>・圧迫の必要がない</a:t>
            </a:r>
            <a:endParaRPr kumimoji="1" lang="en-US" altLang="ja-JP" sz="2400" dirty="0"/>
          </a:p>
          <a:p>
            <a:r>
              <a:rPr lang="ja-JP" altLang="en-US" sz="2400" dirty="0"/>
              <a:t>・持ち歩いているためいつでも測定ができる</a:t>
            </a:r>
            <a:endParaRPr lang="en-US" altLang="ja-JP" sz="2400" dirty="0"/>
          </a:p>
          <a:p>
            <a:r>
              <a:rPr kumimoji="1" lang="ja-JP" altLang="en-US" sz="2400" dirty="0"/>
              <a:t>・スマートフォン本体があれば誰でも使える</a:t>
            </a:r>
          </a:p>
        </p:txBody>
      </p:sp>
      <p:cxnSp>
        <p:nvCxnSpPr>
          <p:cNvPr id="47" name="直線矢印コネクタ 46"/>
          <p:cNvCxnSpPr>
            <a:cxnSpLocks/>
            <a:stCxn id="19" idx="3"/>
            <a:endCxn id="45" idx="1"/>
          </p:cNvCxnSpPr>
          <p:nvPr/>
        </p:nvCxnSpPr>
        <p:spPr>
          <a:xfrm>
            <a:off x="5130800" y="2176518"/>
            <a:ext cx="53122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280501" y="3169708"/>
            <a:ext cx="4580100" cy="461665"/>
          </a:xfrm>
          <a:prstGeom prst="rect">
            <a:avLst/>
          </a:prstGeom>
          <a:noFill/>
        </p:spPr>
        <p:txBody>
          <a:bodyPr wrap="none" rtlCol="0">
            <a:spAutoFit/>
          </a:bodyPr>
          <a:lstStyle/>
          <a:p>
            <a:r>
              <a:rPr lang="ja-JP" altLang="en-US" sz="2400" b="1" dirty="0">
                <a:solidFill>
                  <a:schemeClr val="bg1"/>
                </a:solidFill>
              </a:rPr>
              <a:t>２</a:t>
            </a:r>
            <a:r>
              <a:rPr kumimoji="1" lang="en-US" altLang="ja-JP" sz="2400" b="1" dirty="0">
                <a:solidFill>
                  <a:schemeClr val="bg1"/>
                </a:solidFill>
              </a:rPr>
              <a:t>.</a:t>
            </a:r>
            <a:r>
              <a:rPr lang="ja-JP" altLang="en-US" sz="2400" b="1" dirty="0">
                <a:solidFill>
                  <a:schemeClr val="bg1"/>
                </a:solidFill>
              </a:rPr>
              <a:t>その場でデータを記録できる</a:t>
            </a:r>
            <a:endParaRPr kumimoji="1" lang="ja-JP" altLang="en-US" sz="2400" b="1" dirty="0">
              <a:solidFill>
                <a:schemeClr val="bg1"/>
              </a:solidFill>
            </a:endParaRPr>
          </a:p>
        </p:txBody>
      </p:sp>
      <p:sp>
        <p:nvSpPr>
          <p:cNvPr id="55" name="テキスト ボックス 54"/>
          <p:cNvSpPr txBox="1"/>
          <p:nvPr/>
        </p:nvSpPr>
        <p:spPr>
          <a:xfrm>
            <a:off x="214746" y="3746178"/>
            <a:ext cx="5748266" cy="1200329"/>
          </a:xfrm>
          <a:prstGeom prst="rect">
            <a:avLst/>
          </a:prstGeom>
          <a:solidFill>
            <a:schemeClr val="accent1">
              <a:lumMod val="40000"/>
              <a:lumOff val="60000"/>
            </a:schemeClr>
          </a:solidFill>
        </p:spPr>
        <p:txBody>
          <a:bodyPr wrap="square" rtlCol="0">
            <a:spAutoFit/>
          </a:bodyPr>
          <a:lstStyle/>
          <a:p>
            <a:r>
              <a:rPr lang="ja-JP" altLang="en-US" sz="2400" b="1" dirty="0"/>
              <a:t>従来の測定方法の課題</a:t>
            </a:r>
            <a:endParaRPr lang="en-US" altLang="ja-JP" sz="2400" b="1" dirty="0"/>
          </a:p>
          <a:p>
            <a:r>
              <a:rPr kumimoji="1" lang="ja-JP" altLang="en-US" sz="2400" dirty="0"/>
              <a:t>測定の機能しかないためデータの保存は</a:t>
            </a:r>
            <a:endParaRPr kumimoji="1" lang="en-US" altLang="ja-JP" sz="2400" dirty="0"/>
          </a:p>
          <a:p>
            <a:r>
              <a:rPr kumimoji="1" lang="ja-JP" altLang="en-US" sz="2400" dirty="0"/>
              <a:t>利用者自身が</a:t>
            </a:r>
            <a:r>
              <a:rPr lang="ja-JP" altLang="en-US" sz="2400" dirty="0"/>
              <a:t>する必要がある</a:t>
            </a:r>
            <a:endParaRPr kumimoji="1" lang="en-US" altLang="ja-JP" sz="2400" dirty="0"/>
          </a:p>
        </p:txBody>
      </p:sp>
      <p:sp>
        <p:nvSpPr>
          <p:cNvPr id="56" name="テキスト ボックス 55"/>
          <p:cNvSpPr txBox="1"/>
          <p:nvPr/>
        </p:nvSpPr>
        <p:spPr>
          <a:xfrm>
            <a:off x="6616154" y="3746178"/>
            <a:ext cx="5373254" cy="1200329"/>
          </a:xfrm>
          <a:prstGeom prst="rect">
            <a:avLst/>
          </a:prstGeom>
          <a:solidFill>
            <a:schemeClr val="accent4">
              <a:lumMod val="40000"/>
              <a:lumOff val="60000"/>
            </a:schemeClr>
          </a:solidFill>
        </p:spPr>
        <p:txBody>
          <a:bodyPr wrap="square" rtlCol="0">
            <a:spAutoFit/>
          </a:bodyPr>
          <a:lstStyle/>
          <a:p>
            <a:r>
              <a:rPr kumimoji="1" lang="ja-JP" altLang="en-US" sz="2400" b="1" dirty="0"/>
              <a:t>スマートフォン</a:t>
            </a:r>
            <a:r>
              <a:rPr lang="ja-JP" altLang="en-US" sz="2400" b="1" dirty="0"/>
              <a:t>を利用すると</a:t>
            </a:r>
            <a:endParaRPr lang="en-US" altLang="ja-JP" sz="2400" b="1" dirty="0"/>
          </a:p>
          <a:p>
            <a:r>
              <a:rPr kumimoji="1" lang="ja-JP" altLang="en-US" sz="2400" dirty="0"/>
              <a:t>センサーから読み取ったデータを</a:t>
            </a:r>
            <a:endParaRPr kumimoji="1" lang="en-US" altLang="ja-JP" sz="2400" dirty="0"/>
          </a:p>
          <a:p>
            <a:r>
              <a:rPr kumimoji="1" lang="ja-JP" altLang="en-US" sz="2400" dirty="0"/>
              <a:t>すぐにメモリに保存することができる</a:t>
            </a:r>
            <a:endParaRPr kumimoji="1" lang="en-US" altLang="ja-JP" sz="2400" dirty="0"/>
          </a:p>
        </p:txBody>
      </p:sp>
      <p:cxnSp>
        <p:nvCxnSpPr>
          <p:cNvPr id="57" name="直線矢印コネクタ 56"/>
          <p:cNvCxnSpPr>
            <a:cxnSpLocks/>
            <a:stCxn id="55" idx="3"/>
            <a:endCxn id="56" idx="1"/>
          </p:cNvCxnSpPr>
          <p:nvPr/>
        </p:nvCxnSpPr>
        <p:spPr>
          <a:xfrm>
            <a:off x="5963012" y="4346343"/>
            <a:ext cx="65314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cxnSpLocks/>
            <a:stCxn id="56" idx="2"/>
            <a:endCxn id="8" idx="0"/>
          </p:cNvCxnSpPr>
          <p:nvPr/>
        </p:nvCxnSpPr>
        <p:spPr>
          <a:xfrm>
            <a:off x="9302781" y="4946507"/>
            <a:ext cx="0" cy="5198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209900" y="5466312"/>
            <a:ext cx="4185762" cy="1200329"/>
          </a:xfrm>
          <a:prstGeom prst="rect">
            <a:avLst/>
          </a:prstGeom>
          <a:noFill/>
        </p:spPr>
        <p:txBody>
          <a:bodyPr wrap="none" rtlCol="0">
            <a:spAutoFit/>
          </a:bodyPr>
          <a:lstStyle/>
          <a:p>
            <a:pPr algn="ctr"/>
            <a:r>
              <a:rPr kumimoji="1" lang="ja-JP" altLang="en-US" sz="2400" b="1" dirty="0">
                <a:solidFill>
                  <a:schemeClr val="bg1"/>
                </a:solidFill>
              </a:rPr>
              <a:t>長期的な計測により得られる</a:t>
            </a:r>
            <a:endParaRPr kumimoji="1" lang="en-US" altLang="ja-JP" sz="2400" b="1" dirty="0">
              <a:solidFill>
                <a:schemeClr val="bg1"/>
              </a:solidFill>
            </a:endParaRPr>
          </a:p>
          <a:p>
            <a:pPr algn="ctr"/>
            <a:r>
              <a:rPr kumimoji="1" lang="ja-JP" altLang="en-US" sz="2400" b="1" dirty="0">
                <a:solidFill>
                  <a:schemeClr val="bg1"/>
                </a:solidFill>
              </a:rPr>
              <a:t>脈拍・血圧の変化の傾向から</a:t>
            </a:r>
            <a:endParaRPr kumimoji="1" lang="en-US" altLang="ja-JP" sz="2400" b="1" dirty="0">
              <a:solidFill>
                <a:schemeClr val="bg1"/>
              </a:solidFill>
            </a:endParaRPr>
          </a:p>
          <a:p>
            <a:pPr algn="ctr"/>
            <a:r>
              <a:rPr kumimoji="1" lang="ja-JP" altLang="en-US" sz="2400" b="1" dirty="0">
                <a:solidFill>
                  <a:srgbClr val="FF0000"/>
                </a:solidFill>
              </a:rPr>
              <a:t>健康状態の推定が可能</a:t>
            </a:r>
            <a:r>
              <a:rPr kumimoji="1" lang="ja-JP" altLang="en-US" sz="2400" b="1" dirty="0">
                <a:solidFill>
                  <a:schemeClr val="bg1"/>
                </a:solidFill>
              </a:rPr>
              <a:t>になる</a:t>
            </a:r>
          </a:p>
        </p:txBody>
      </p:sp>
    </p:spTree>
    <p:extLst>
      <p:ext uri="{BB962C8B-B14F-4D97-AF65-F5344CB8AC3E}">
        <p14:creationId xmlns:p14="http://schemas.microsoft.com/office/powerpoint/2010/main" val="3246553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97376" y="14375"/>
            <a:ext cx="9161482" cy="523220"/>
          </a:xfrm>
          <a:prstGeom prst="rect">
            <a:avLst/>
          </a:prstGeom>
          <a:noFill/>
        </p:spPr>
        <p:txBody>
          <a:bodyPr wrap="none" rtlCol="0">
            <a:spAutoFit/>
          </a:bodyPr>
          <a:lstStyle/>
          <a:p>
            <a:r>
              <a:rPr lang="ja-JP" altLang="en-US" sz="2800" b="1" dirty="0">
                <a:solidFill>
                  <a:schemeClr val="bg1"/>
                </a:solidFill>
              </a:rPr>
              <a:t>簡易脈拍測定・</a:t>
            </a:r>
            <a:r>
              <a:rPr kumimoji="1" lang="ja-JP" altLang="en-US" sz="2800" b="1" dirty="0">
                <a:solidFill>
                  <a:schemeClr val="bg1"/>
                </a:solidFill>
              </a:rPr>
              <a:t>カフレス血圧測定方法に関する先行研究</a:t>
            </a:r>
          </a:p>
        </p:txBody>
      </p:sp>
      <p:sp>
        <p:nvSpPr>
          <p:cNvPr id="3" name="正方形/長方形 2">
            <a:extLst>
              <a:ext uri="{FF2B5EF4-FFF2-40B4-BE49-F238E27FC236}">
                <a16:creationId xmlns:a16="http://schemas.microsoft.com/office/drawing/2014/main" id="{5545D4D6-11A3-4134-9DA4-BD554D61B15A}"/>
              </a:ext>
            </a:extLst>
          </p:cNvPr>
          <p:cNvSpPr/>
          <p:nvPr/>
        </p:nvSpPr>
        <p:spPr>
          <a:xfrm>
            <a:off x="166746" y="3017412"/>
            <a:ext cx="9055630" cy="461665"/>
          </a:xfrm>
          <a:prstGeom prst="rect">
            <a:avLst/>
          </a:prstGeom>
        </p:spPr>
        <p:txBody>
          <a:bodyPr wrap="square">
            <a:spAutoFit/>
          </a:bodyPr>
          <a:lstStyle/>
          <a:p>
            <a:r>
              <a:rPr lang="ja-JP" altLang="en-US" sz="2400" b="1" dirty="0">
                <a:solidFill>
                  <a:schemeClr val="bg1"/>
                </a:solidFill>
              </a:rPr>
              <a:t>双指向性マイクロホンを用いた脈拍測定及び血圧計測</a:t>
            </a:r>
            <a:r>
              <a:rPr lang="en-US" altLang="ja-JP" sz="2400" b="1" dirty="0">
                <a:solidFill>
                  <a:schemeClr val="bg1"/>
                </a:solidFill>
              </a:rPr>
              <a:t>(2016/3</a:t>
            </a:r>
            <a:r>
              <a:rPr lang="ja-JP" altLang="en-US" sz="2400" b="1" dirty="0">
                <a:solidFill>
                  <a:schemeClr val="bg1"/>
                </a:solidFill>
              </a:rPr>
              <a:t>）</a:t>
            </a:r>
            <a:endParaRPr lang="en-US" altLang="ja-JP" sz="2400" b="1" dirty="0">
              <a:solidFill>
                <a:schemeClr val="bg1"/>
              </a:solidFill>
            </a:endParaRPr>
          </a:p>
        </p:txBody>
      </p:sp>
      <p:sp>
        <p:nvSpPr>
          <p:cNvPr id="5" name="テキスト ボックス 4">
            <a:extLst>
              <a:ext uri="{FF2B5EF4-FFF2-40B4-BE49-F238E27FC236}">
                <a16:creationId xmlns:a16="http://schemas.microsoft.com/office/drawing/2014/main" id="{FC146B5B-2247-49B2-A154-BAE915FB39FD}"/>
              </a:ext>
            </a:extLst>
          </p:cNvPr>
          <p:cNvSpPr txBox="1"/>
          <p:nvPr/>
        </p:nvSpPr>
        <p:spPr>
          <a:xfrm>
            <a:off x="953587" y="3479077"/>
            <a:ext cx="11152499" cy="1200329"/>
          </a:xfrm>
          <a:prstGeom prst="rect">
            <a:avLst/>
          </a:prstGeom>
          <a:noFill/>
        </p:spPr>
        <p:txBody>
          <a:bodyPr wrap="square" rtlCol="0">
            <a:spAutoFit/>
          </a:bodyPr>
          <a:lstStyle/>
          <a:p>
            <a:r>
              <a:rPr lang="ja-JP" altLang="en-US" sz="2400" dirty="0">
                <a:solidFill>
                  <a:schemeClr val="bg1"/>
                </a:solidFill>
              </a:rPr>
              <a:t>指向性マイクロホンを使った脈拍計を作成し、それを使って脈拍を計測する。</a:t>
            </a:r>
            <a:endParaRPr lang="en-US" altLang="ja-JP" sz="2400" dirty="0">
              <a:solidFill>
                <a:schemeClr val="bg1"/>
              </a:solidFill>
            </a:endParaRPr>
          </a:p>
          <a:p>
            <a:r>
              <a:rPr lang="ja-JP" altLang="en-US" sz="2400" dirty="0">
                <a:solidFill>
                  <a:schemeClr val="bg1"/>
                </a:solidFill>
              </a:rPr>
              <a:t>首の頸動脈と指で脈拍を計測し、波形の差分・被験者の腕の長さを使って最高血圧の推定をする</a:t>
            </a:r>
            <a:r>
              <a:rPr lang="ja-JP" altLang="en-US" sz="2000" dirty="0">
                <a:solidFill>
                  <a:schemeClr val="bg1"/>
                </a:solidFill>
              </a:rPr>
              <a:t>。</a:t>
            </a:r>
            <a:endParaRPr lang="en-US" altLang="ja-JP" sz="2000" dirty="0">
              <a:solidFill>
                <a:schemeClr val="bg1"/>
              </a:solidFill>
            </a:endParaRPr>
          </a:p>
        </p:txBody>
      </p:sp>
      <p:sp>
        <p:nvSpPr>
          <p:cNvPr id="6" name="テキスト ボックス 5">
            <a:extLst>
              <a:ext uri="{FF2B5EF4-FFF2-40B4-BE49-F238E27FC236}">
                <a16:creationId xmlns:a16="http://schemas.microsoft.com/office/drawing/2014/main" id="{0CE13F9A-6933-4670-9D9C-F92028BD6F7F}"/>
              </a:ext>
            </a:extLst>
          </p:cNvPr>
          <p:cNvSpPr txBox="1"/>
          <p:nvPr/>
        </p:nvSpPr>
        <p:spPr>
          <a:xfrm>
            <a:off x="166746" y="3479077"/>
            <a:ext cx="976254" cy="461665"/>
          </a:xfrm>
          <a:prstGeom prst="rect">
            <a:avLst/>
          </a:prstGeom>
          <a:noFill/>
        </p:spPr>
        <p:txBody>
          <a:bodyPr wrap="square" rtlCol="0">
            <a:spAutoFit/>
          </a:bodyPr>
          <a:lstStyle/>
          <a:p>
            <a:r>
              <a:rPr kumimoji="1" lang="ja-JP" altLang="en-US" sz="2400" b="1" dirty="0">
                <a:solidFill>
                  <a:schemeClr val="bg1"/>
                </a:solidFill>
              </a:rPr>
              <a:t>実験</a:t>
            </a:r>
          </a:p>
        </p:txBody>
      </p:sp>
      <p:sp>
        <p:nvSpPr>
          <p:cNvPr id="7" name="テキスト ボックス 6">
            <a:extLst>
              <a:ext uri="{FF2B5EF4-FFF2-40B4-BE49-F238E27FC236}">
                <a16:creationId xmlns:a16="http://schemas.microsoft.com/office/drawing/2014/main" id="{3DD4C40E-929E-43AB-8B99-BC783D4A31BB}"/>
              </a:ext>
            </a:extLst>
          </p:cNvPr>
          <p:cNvSpPr txBox="1"/>
          <p:nvPr/>
        </p:nvSpPr>
        <p:spPr>
          <a:xfrm>
            <a:off x="951656" y="4663002"/>
            <a:ext cx="10620082" cy="830997"/>
          </a:xfrm>
          <a:prstGeom prst="rect">
            <a:avLst/>
          </a:prstGeom>
          <a:noFill/>
        </p:spPr>
        <p:txBody>
          <a:bodyPr wrap="square" rtlCol="0">
            <a:spAutoFit/>
          </a:bodyPr>
          <a:lstStyle/>
          <a:p>
            <a:r>
              <a:rPr lang="ja-JP" altLang="en-US" sz="2400" dirty="0">
                <a:solidFill>
                  <a:schemeClr val="bg1"/>
                </a:solidFill>
              </a:rPr>
              <a:t>指向性マイクロホンを使って脈拍を測定することができた。</a:t>
            </a:r>
            <a:endParaRPr lang="en-US" altLang="ja-JP" sz="2400" dirty="0">
              <a:solidFill>
                <a:schemeClr val="bg1"/>
              </a:solidFill>
            </a:endParaRPr>
          </a:p>
          <a:p>
            <a:r>
              <a:rPr lang="ja-JP" altLang="en-US" sz="2400" dirty="0">
                <a:solidFill>
                  <a:schemeClr val="bg1"/>
                </a:solidFill>
              </a:rPr>
              <a:t>腕の長さ。</a:t>
            </a:r>
            <a:r>
              <a:rPr lang="ja-JP" altLang="en-US" sz="2400" b="1" dirty="0">
                <a:solidFill>
                  <a:srgbClr val="FF0000"/>
                </a:solidFill>
              </a:rPr>
              <a:t>脈拍を使って最高血圧を推定できる</a:t>
            </a:r>
            <a:r>
              <a:rPr lang="ja-JP" altLang="en-US" sz="2400" dirty="0">
                <a:solidFill>
                  <a:schemeClr val="bg1"/>
                </a:solidFill>
              </a:rPr>
              <a:t>ことが確認できた</a:t>
            </a:r>
            <a:r>
              <a:rPr lang="ja-JP" altLang="en-US" sz="2000" dirty="0">
                <a:solidFill>
                  <a:schemeClr val="bg1"/>
                </a:solidFill>
              </a:rPr>
              <a:t>。</a:t>
            </a:r>
          </a:p>
        </p:txBody>
      </p:sp>
      <p:sp>
        <p:nvSpPr>
          <p:cNvPr id="8" name="テキスト ボックス 7">
            <a:extLst>
              <a:ext uri="{FF2B5EF4-FFF2-40B4-BE49-F238E27FC236}">
                <a16:creationId xmlns:a16="http://schemas.microsoft.com/office/drawing/2014/main" id="{BDD82291-DEB0-46FC-ADDE-1873669B7FD4}"/>
              </a:ext>
            </a:extLst>
          </p:cNvPr>
          <p:cNvSpPr txBox="1"/>
          <p:nvPr/>
        </p:nvSpPr>
        <p:spPr>
          <a:xfrm>
            <a:off x="166744" y="4679406"/>
            <a:ext cx="976255" cy="461665"/>
          </a:xfrm>
          <a:prstGeom prst="rect">
            <a:avLst/>
          </a:prstGeom>
          <a:noFill/>
        </p:spPr>
        <p:txBody>
          <a:bodyPr wrap="square" rtlCol="0">
            <a:spAutoFit/>
          </a:bodyPr>
          <a:lstStyle/>
          <a:p>
            <a:r>
              <a:rPr lang="ja-JP" altLang="en-US" sz="2400" b="1" dirty="0">
                <a:solidFill>
                  <a:schemeClr val="bg1"/>
                </a:solidFill>
              </a:rPr>
              <a:t>結果</a:t>
            </a:r>
            <a:endParaRPr kumimoji="1" lang="ja-JP" altLang="en-US" sz="2400" b="1" dirty="0">
              <a:solidFill>
                <a:schemeClr val="bg1"/>
              </a:solidFill>
            </a:endParaRPr>
          </a:p>
        </p:txBody>
      </p:sp>
      <p:sp>
        <p:nvSpPr>
          <p:cNvPr id="2" name="正方形/長方形 1">
            <a:extLst>
              <a:ext uri="{FF2B5EF4-FFF2-40B4-BE49-F238E27FC236}">
                <a16:creationId xmlns:a16="http://schemas.microsoft.com/office/drawing/2014/main" id="{30EE2442-FB5B-4944-8CA9-21C3E90B1F6C}"/>
              </a:ext>
            </a:extLst>
          </p:cNvPr>
          <p:cNvSpPr/>
          <p:nvPr/>
        </p:nvSpPr>
        <p:spPr>
          <a:xfrm>
            <a:off x="166745" y="684552"/>
            <a:ext cx="8060565" cy="461665"/>
          </a:xfrm>
          <a:prstGeom prst="rect">
            <a:avLst/>
          </a:prstGeom>
        </p:spPr>
        <p:txBody>
          <a:bodyPr wrap="square">
            <a:spAutoFit/>
          </a:bodyPr>
          <a:lstStyle/>
          <a:p>
            <a:r>
              <a:rPr lang="ja-JP" altLang="en-US" sz="2400" b="1" dirty="0">
                <a:solidFill>
                  <a:schemeClr val="bg1"/>
                </a:solidFill>
              </a:rPr>
              <a:t>携帯カメラを使った脈拍検出方式</a:t>
            </a:r>
            <a:r>
              <a:rPr lang="en-US" altLang="ja-JP" sz="2400" b="1" dirty="0">
                <a:solidFill>
                  <a:schemeClr val="bg1"/>
                </a:solidFill>
              </a:rPr>
              <a:t>(2011/6/15)</a:t>
            </a:r>
            <a:endParaRPr lang="ja-JP" altLang="en-US" sz="2400" b="1" dirty="0">
              <a:solidFill>
                <a:schemeClr val="bg1"/>
              </a:solidFill>
            </a:endParaRPr>
          </a:p>
        </p:txBody>
      </p:sp>
      <p:sp>
        <p:nvSpPr>
          <p:cNvPr id="9" name="テキスト ボックス 8">
            <a:extLst>
              <a:ext uri="{FF2B5EF4-FFF2-40B4-BE49-F238E27FC236}">
                <a16:creationId xmlns:a16="http://schemas.microsoft.com/office/drawing/2014/main" id="{C74EB84A-0809-4751-9CED-D3D15667B8E2}"/>
              </a:ext>
            </a:extLst>
          </p:cNvPr>
          <p:cNvSpPr txBox="1"/>
          <p:nvPr/>
        </p:nvSpPr>
        <p:spPr>
          <a:xfrm>
            <a:off x="953587" y="1146217"/>
            <a:ext cx="11152499" cy="830997"/>
          </a:xfrm>
          <a:prstGeom prst="rect">
            <a:avLst/>
          </a:prstGeom>
          <a:noFill/>
        </p:spPr>
        <p:txBody>
          <a:bodyPr wrap="square" rtlCol="0">
            <a:spAutoFit/>
          </a:bodyPr>
          <a:lstStyle/>
          <a:p>
            <a:r>
              <a:rPr lang="ja-JP" altLang="en-US" sz="2400" dirty="0">
                <a:solidFill>
                  <a:schemeClr val="bg1"/>
                </a:solidFill>
              </a:rPr>
              <a:t>携帯カメラのレンズ部に指を押し当て、指の外側の環境光が指を透過してきた光を連続して撮像し、その輝度平均の変化を脈波としてとらえる</a:t>
            </a:r>
            <a:r>
              <a:rPr lang="ja-JP" altLang="en-US" sz="2000" dirty="0">
                <a:solidFill>
                  <a:schemeClr val="bg1"/>
                </a:solidFill>
              </a:rPr>
              <a:t>。</a:t>
            </a:r>
            <a:endParaRPr lang="en-US" altLang="ja-JP" sz="2000" dirty="0">
              <a:solidFill>
                <a:schemeClr val="bg1"/>
              </a:solidFill>
            </a:endParaRPr>
          </a:p>
        </p:txBody>
      </p:sp>
      <p:sp>
        <p:nvSpPr>
          <p:cNvPr id="10" name="テキスト ボックス 9">
            <a:extLst>
              <a:ext uri="{FF2B5EF4-FFF2-40B4-BE49-F238E27FC236}">
                <a16:creationId xmlns:a16="http://schemas.microsoft.com/office/drawing/2014/main" id="{4ADDB423-D43C-4FC6-B46D-063D4D774F7B}"/>
              </a:ext>
            </a:extLst>
          </p:cNvPr>
          <p:cNvSpPr txBox="1"/>
          <p:nvPr/>
        </p:nvSpPr>
        <p:spPr>
          <a:xfrm>
            <a:off x="166746" y="1146217"/>
            <a:ext cx="976254" cy="461665"/>
          </a:xfrm>
          <a:prstGeom prst="rect">
            <a:avLst/>
          </a:prstGeom>
          <a:noFill/>
        </p:spPr>
        <p:txBody>
          <a:bodyPr wrap="square" rtlCol="0">
            <a:spAutoFit/>
          </a:bodyPr>
          <a:lstStyle/>
          <a:p>
            <a:r>
              <a:rPr kumimoji="1" lang="ja-JP" altLang="en-US" sz="2400" b="1" dirty="0">
                <a:solidFill>
                  <a:schemeClr val="bg1"/>
                </a:solidFill>
              </a:rPr>
              <a:t>実験</a:t>
            </a:r>
          </a:p>
        </p:txBody>
      </p:sp>
      <p:sp>
        <p:nvSpPr>
          <p:cNvPr id="11" name="テキスト ボックス 10">
            <a:extLst>
              <a:ext uri="{FF2B5EF4-FFF2-40B4-BE49-F238E27FC236}">
                <a16:creationId xmlns:a16="http://schemas.microsoft.com/office/drawing/2014/main" id="{77783825-926B-41C2-AF9D-77C32251B586}"/>
              </a:ext>
            </a:extLst>
          </p:cNvPr>
          <p:cNvSpPr txBox="1"/>
          <p:nvPr/>
        </p:nvSpPr>
        <p:spPr>
          <a:xfrm>
            <a:off x="951656" y="2028008"/>
            <a:ext cx="10960991" cy="830997"/>
          </a:xfrm>
          <a:prstGeom prst="rect">
            <a:avLst/>
          </a:prstGeom>
          <a:noFill/>
        </p:spPr>
        <p:txBody>
          <a:bodyPr wrap="square" rtlCol="0">
            <a:spAutoFit/>
          </a:bodyPr>
          <a:lstStyle/>
          <a:p>
            <a:r>
              <a:rPr lang="ja-JP" altLang="en-US" sz="2400" dirty="0">
                <a:solidFill>
                  <a:schemeClr val="bg1"/>
                </a:solidFill>
              </a:rPr>
              <a:t>携帯カメラのレンズ部に指を押し当てることで、脈拍を測定することができた。</a:t>
            </a:r>
            <a:endParaRPr lang="en-US" altLang="ja-JP" sz="2400" dirty="0">
              <a:solidFill>
                <a:schemeClr val="bg1"/>
              </a:solidFill>
            </a:endParaRPr>
          </a:p>
          <a:p>
            <a:r>
              <a:rPr lang="ja-JP" altLang="en-US" sz="2400" dirty="0">
                <a:solidFill>
                  <a:schemeClr val="bg1"/>
                </a:solidFill>
              </a:rPr>
              <a:t>環境によらず</a:t>
            </a:r>
            <a:r>
              <a:rPr lang="ja-JP" altLang="en-US" sz="2400" b="1" dirty="0">
                <a:solidFill>
                  <a:srgbClr val="FF0000"/>
                </a:solidFill>
              </a:rPr>
              <a:t>最大誤差は </a:t>
            </a:r>
            <a:r>
              <a:rPr lang="en-US" altLang="ja-JP" sz="2400" b="1" dirty="0">
                <a:solidFill>
                  <a:srgbClr val="FF0000"/>
                </a:solidFill>
              </a:rPr>
              <a:t>5</a:t>
            </a:r>
            <a:r>
              <a:rPr lang="ja-JP" altLang="en-US" sz="2400" b="1" dirty="0">
                <a:solidFill>
                  <a:srgbClr val="FF0000"/>
                </a:solidFill>
              </a:rPr>
              <a:t>％以下</a:t>
            </a:r>
            <a:r>
              <a:rPr lang="ja-JP" altLang="en-US" sz="2400" dirty="0">
                <a:solidFill>
                  <a:schemeClr val="bg1"/>
                </a:solidFill>
              </a:rPr>
              <a:t>である事がわかった</a:t>
            </a:r>
            <a:r>
              <a:rPr lang="ja-JP" altLang="en-US" sz="2000" dirty="0">
                <a:solidFill>
                  <a:schemeClr val="bg1"/>
                </a:solidFill>
              </a:rPr>
              <a:t>．</a:t>
            </a:r>
          </a:p>
        </p:txBody>
      </p:sp>
      <p:sp>
        <p:nvSpPr>
          <p:cNvPr id="12" name="テキスト ボックス 11">
            <a:extLst>
              <a:ext uri="{FF2B5EF4-FFF2-40B4-BE49-F238E27FC236}">
                <a16:creationId xmlns:a16="http://schemas.microsoft.com/office/drawing/2014/main" id="{2CF10AA2-0A72-45D1-A9DF-F4D95045D966}"/>
              </a:ext>
            </a:extLst>
          </p:cNvPr>
          <p:cNvSpPr txBox="1"/>
          <p:nvPr/>
        </p:nvSpPr>
        <p:spPr>
          <a:xfrm>
            <a:off x="166744" y="2064866"/>
            <a:ext cx="976255" cy="461665"/>
          </a:xfrm>
          <a:prstGeom prst="rect">
            <a:avLst/>
          </a:prstGeom>
          <a:noFill/>
        </p:spPr>
        <p:txBody>
          <a:bodyPr wrap="square" rtlCol="0">
            <a:spAutoFit/>
          </a:bodyPr>
          <a:lstStyle/>
          <a:p>
            <a:r>
              <a:rPr lang="ja-JP" altLang="en-US" sz="2400" b="1" dirty="0">
                <a:solidFill>
                  <a:schemeClr val="bg1"/>
                </a:solidFill>
              </a:rPr>
              <a:t>結果</a:t>
            </a:r>
            <a:endParaRPr kumimoji="1" lang="ja-JP" altLang="en-US" sz="2400" b="1" dirty="0">
              <a:solidFill>
                <a:schemeClr val="bg1"/>
              </a:solidFill>
            </a:endParaRPr>
          </a:p>
        </p:txBody>
      </p:sp>
      <p:sp>
        <p:nvSpPr>
          <p:cNvPr id="16" name="正方形/長方形 15">
            <a:extLst>
              <a:ext uri="{FF2B5EF4-FFF2-40B4-BE49-F238E27FC236}">
                <a16:creationId xmlns:a16="http://schemas.microsoft.com/office/drawing/2014/main" id="{6E1DE196-6AB6-4CB3-A076-BF4D8D8DBF3E}"/>
              </a:ext>
            </a:extLst>
          </p:cNvPr>
          <p:cNvSpPr/>
          <p:nvPr/>
        </p:nvSpPr>
        <p:spPr>
          <a:xfrm>
            <a:off x="6178135" y="5612987"/>
            <a:ext cx="5734512" cy="400110"/>
          </a:xfrm>
          <a:prstGeom prst="rect">
            <a:avLst/>
          </a:prstGeom>
        </p:spPr>
        <p:txBody>
          <a:bodyPr wrap="square">
            <a:spAutoFit/>
          </a:bodyPr>
          <a:lstStyle/>
          <a:p>
            <a:pPr algn="ctr"/>
            <a:r>
              <a:rPr lang="ja-JP" altLang="en-US" sz="2000" b="1" u="sng" dirty="0">
                <a:solidFill>
                  <a:schemeClr val="bg1"/>
                </a:solidFill>
              </a:rPr>
              <a:t>他　位相シフト法を用いた血圧測定などがある</a:t>
            </a:r>
            <a:endParaRPr lang="en-US" altLang="ja-JP" sz="2000" b="1" u="sng" dirty="0">
              <a:solidFill>
                <a:schemeClr val="bg1"/>
              </a:solidFill>
            </a:endParaRPr>
          </a:p>
        </p:txBody>
      </p:sp>
      <p:sp>
        <p:nvSpPr>
          <p:cNvPr id="17" name="テキスト ボックス 16">
            <a:extLst>
              <a:ext uri="{FF2B5EF4-FFF2-40B4-BE49-F238E27FC236}">
                <a16:creationId xmlns:a16="http://schemas.microsoft.com/office/drawing/2014/main" id="{1EC6C3EA-9A1B-4F65-A9FD-F0C50C2AA836}"/>
              </a:ext>
            </a:extLst>
          </p:cNvPr>
          <p:cNvSpPr txBox="1"/>
          <p:nvPr/>
        </p:nvSpPr>
        <p:spPr>
          <a:xfrm>
            <a:off x="1" y="6132085"/>
            <a:ext cx="12191999" cy="553998"/>
          </a:xfrm>
          <a:prstGeom prst="rect">
            <a:avLst/>
          </a:prstGeom>
          <a:noFill/>
        </p:spPr>
        <p:txBody>
          <a:bodyPr wrap="square" rtlCol="0">
            <a:spAutoFit/>
          </a:bodyPr>
          <a:lstStyle/>
          <a:p>
            <a:pPr algn="ctr"/>
            <a:r>
              <a:rPr kumimoji="1" lang="ja-JP" altLang="en-US" sz="3000" b="1" dirty="0">
                <a:solidFill>
                  <a:srgbClr val="FF0000"/>
                </a:solidFill>
              </a:rPr>
              <a:t>カメラやマイクなどを利用するためスマートフォン単体で実現可能</a:t>
            </a:r>
          </a:p>
        </p:txBody>
      </p:sp>
      <p:cxnSp>
        <p:nvCxnSpPr>
          <p:cNvPr id="19" name="直線コネクタ 18">
            <a:extLst>
              <a:ext uri="{FF2B5EF4-FFF2-40B4-BE49-F238E27FC236}">
                <a16:creationId xmlns:a16="http://schemas.microsoft.com/office/drawing/2014/main" id="{3FA53662-4A58-4A0D-905B-FB6D525C4844}"/>
              </a:ext>
            </a:extLst>
          </p:cNvPr>
          <p:cNvCxnSpPr>
            <a:cxnSpLocks/>
          </p:cNvCxnSpPr>
          <p:nvPr/>
        </p:nvCxnSpPr>
        <p:spPr>
          <a:xfrm>
            <a:off x="166745" y="1114562"/>
            <a:ext cx="6500755" cy="0"/>
          </a:xfrm>
          <a:prstGeom prst="line">
            <a:avLst/>
          </a:prstGeom>
          <a:ln w="28575">
            <a:solidFill>
              <a:srgbClr val="FF0000"/>
            </a:solidFill>
          </a:ln>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3BC26FA-C62F-46E5-A835-3CBEE3214F47}"/>
              </a:ext>
            </a:extLst>
          </p:cNvPr>
          <p:cNvCxnSpPr>
            <a:cxnSpLocks/>
          </p:cNvCxnSpPr>
          <p:nvPr/>
        </p:nvCxnSpPr>
        <p:spPr>
          <a:xfrm>
            <a:off x="166745" y="3450283"/>
            <a:ext cx="8805805" cy="0"/>
          </a:xfrm>
          <a:prstGeom prst="line">
            <a:avLst/>
          </a:prstGeom>
          <a:ln w="28575">
            <a:solidFill>
              <a:srgbClr val="FF0000"/>
            </a:solidFill>
          </a:ln>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815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925EF8BF-9931-4DBA-81BB-89E187C31D1F}"/>
              </a:ext>
            </a:extLst>
          </p:cNvPr>
          <p:cNvSpPr/>
          <p:nvPr/>
        </p:nvSpPr>
        <p:spPr>
          <a:xfrm>
            <a:off x="117566" y="3683726"/>
            <a:ext cx="11952513" cy="2860765"/>
          </a:xfrm>
          <a:prstGeom prst="rect">
            <a:avLst/>
          </a:prstGeom>
          <a:gradFill flip="none" rotWithShape="1">
            <a:gsLst>
              <a:gs pos="0">
                <a:srgbClr val="001236">
                  <a:alpha val="60000"/>
                </a:srgbClr>
              </a:gs>
              <a:gs pos="50000">
                <a:schemeClr val="tx2">
                  <a:lumMod val="75000"/>
                  <a:alpha val="50000"/>
                </a:schemeClr>
              </a:gs>
              <a:gs pos="100000">
                <a:schemeClr val="tx1"/>
              </a:gs>
            </a:gsLst>
            <a:lin ang="16200000" scaled="1"/>
            <a:tileRect/>
          </a:gra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57BC6ED-7885-4CC2-8662-5E77B555B1F4}"/>
              </a:ext>
            </a:extLst>
          </p:cNvPr>
          <p:cNvSpPr txBox="1"/>
          <p:nvPr/>
        </p:nvSpPr>
        <p:spPr>
          <a:xfrm>
            <a:off x="297376" y="206300"/>
            <a:ext cx="7725192" cy="523220"/>
          </a:xfrm>
          <a:prstGeom prst="rect">
            <a:avLst/>
          </a:prstGeom>
          <a:noFill/>
        </p:spPr>
        <p:txBody>
          <a:bodyPr wrap="none" rtlCol="0">
            <a:spAutoFit/>
          </a:bodyPr>
          <a:lstStyle/>
          <a:p>
            <a:r>
              <a:rPr kumimoji="1" lang="ja-JP" altLang="en-US" sz="2800" b="1" dirty="0">
                <a:solidFill>
                  <a:schemeClr val="bg1"/>
                </a:solidFill>
              </a:rPr>
              <a:t>ヘルスケアアプリによる取得したデータの活用</a:t>
            </a:r>
          </a:p>
        </p:txBody>
      </p:sp>
      <p:sp>
        <p:nvSpPr>
          <p:cNvPr id="9" name="テキスト ボックス 8">
            <a:extLst>
              <a:ext uri="{FF2B5EF4-FFF2-40B4-BE49-F238E27FC236}">
                <a16:creationId xmlns:a16="http://schemas.microsoft.com/office/drawing/2014/main" id="{68BC9C81-07B6-4EB8-A039-7F710ACF1997}"/>
              </a:ext>
            </a:extLst>
          </p:cNvPr>
          <p:cNvSpPr txBox="1"/>
          <p:nvPr/>
        </p:nvSpPr>
        <p:spPr>
          <a:xfrm>
            <a:off x="1397723" y="4558761"/>
            <a:ext cx="10187404" cy="707886"/>
          </a:xfrm>
          <a:prstGeom prst="rect">
            <a:avLst/>
          </a:prstGeom>
          <a:noFill/>
        </p:spPr>
        <p:txBody>
          <a:bodyPr wrap="none" rtlCol="0">
            <a:spAutoFit/>
          </a:bodyPr>
          <a:lstStyle/>
          <a:p>
            <a:r>
              <a:rPr lang="ja-JP" altLang="en-US" sz="2000" dirty="0">
                <a:solidFill>
                  <a:schemeClr val="bg1"/>
                </a:solidFill>
              </a:rPr>
              <a:t>スマートフォンを最後に使った時間と目覚ましアラームの時間から睡眠時間を記録し、</a:t>
            </a:r>
            <a:endParaRPr lang="en-US" altLang="ja-JP" sz="2000" dirty="0">
              <a:solidFill>
                <a:schemeClr val="bg1"/>
              </a:solidFill>
            </a:endParaRPr>
          </a:p>
          <a:p>
            <a:r>
              <a:rPr lang="ja-JP" altLang="en-US" sz="2000" dirty="0">
                <a:solidFill>
                  <a:schemeClr val="bg1"/>
                </a:solidFill>
              </a:rPr>
              <a:t>睡眠不足と脈拍の関係を見ることができる</a:t>
            </a:r>
            <a:endParaRPr kumimoji="1" lang="ja-JP" altLang="en-US" sz="2000" dirty="0">
              <a:solidFill>
                <a:schemeClr val="bg1"/>
              </a:solidFill>
            </a:endParaRPr>
          </a:p>
        </p:txBody>
      </p:sp>
      <p:sp>
        <p:nvSpPr>
          <p:cNvPr id="10" name="テキスト ボックス 9">
            <a:extLst>
              <a:ext uri="{FF2B5EF4-FFF2-40B4-BE49-F238E27FC236}">
                <a16:creationId xmlns:a16="http://schemas.microsoft.com/office/drawing/2014/main" id="{4FAEC6EF-57AD-419C-B5DE-CA50805BBF04}"/>
              </a:ext>
            </a:extLst>
          </p:cNvPr>
          <p:cNvSpPr txBox="1"/>
          <p:nvPr/>
        </p:nvSpPr>
        <p:spPr>
          <a:xfrm>
            <a:off x="1397723" y="3812725"/>
            <a:ext cx="8905002" cy="707886"/>
          </a:xfrm>
          <a:prstGeom prst="rect">
            <a:avLst/>
          </a:prstGeom>
          <a:noFill/>
        </p:spPr>
        <p:txBody>
          <a:bodyPr wrap="none" rtlCol="0">
            <a:spAutoFit/>
          </a:bodyPr>
          <a:lstStyle/>
          <a:p>
            <a:r>
              <a:rPr kumimoji="1" lang="ja-JP" altLang="en-US" sz="2000" dirty="0">
                <a:solidFill>
                  <a:schemeClr val="bg1"/>
                </a:solidFill>
              </a:rPr>
              <a:t>職場内で脈拍からストレスを推定し、</a:t>
            </a:r>
            <a:endParaRPr kumimoji="1" lang="en-US" altLang="ja-JP" sz="2000" dirty="0">
              <a:solidFill>
                <a:schemeClr val="bg1"/>
              </a:solidFill>
            </a:endParaRPr>
          </a:p>
          <a:p>
            <a:r>
              <a:rPr kumimoji="1" lang="ja-JP" altLang="en-US" sz="2000" dirty="0">
                <a:solidFill>
                  <a:schemeClr val="bg1"/>
                </a:solidFill>
              </a:rPr>
              <a:t>ストレスを減らすことができるような食事・音楽・本などの情報を提供する</a:t>
            </a:r>
          </a:p>
        </p:txBody>
      </p:sp>
      <p:sp>
        <p:nvSpPr>
          <p:cNvPr id="11" name="テキスト ボックス 10">
            <a:extLst>
              <a:ext uri="{FF2B5EF4-FFF2-40B4-BE49-F238E27FC236}">
                <a16:creationId xmlns:a16="http://schemas.microsoft.com/office/drawing/2014/main" id="{551E1AE8-14A9-4F99-BBD5-6E537FFB1333}"/>
              </a:ext>
            </a:extLst>
          </p:cNvPr>
          <p:cNvSpPr txBox="1"/>
          <p:nvPr/>
        </p:nvSpPr>
        <p:spPr>
          <a:xfrm>
            <a:off x="117566" y="3775165"/>
            <a:ext cx="1107996" cy="461665"/>
          </a:xfrm>
          <a:prstGeom prst="rect">
            <a:avLst/>
          </a:prstGeom>
          <a:noFill/>
        </p:spPr>
        <p:txBody>
          <a:bodyPr wrap="none" rtlCol="0">
            <a:spAutoFit/>
          </a:bodyPr>
          <a:lstStyle/>
          <a:p>
            <a:r>
              <a:rPr kumimoji="1" lang="ja-JP" altLang="en-US" sz="2400" b="1" dirty="0">
                <a:solidFill>
                  <a:schemeClr val="bg1"/>
                </a:solidFill>
              </a:rPr>
              <a:t>具体例</a:t>
            </a:r>
          </a:p>
        </p:txBody>
      </p:sp>
      <p:grpSp>
        <p:nvGrpSpPr>
          <p:cNvPr id="59" name="グループ化 58">
            <a:extLst>
              <a:ext uri="{FF2B5EF4-FFF2-40B4-BE49-F238E27FC236}">
                <a16:creationId xmlns:a16="http://schemas.microsoft.com/office/drawing/2014/main" id="{514D870C-08E4-4EFF-B30B-BA12B487C04B}"/>
              </a:ext>
            </a:extLst>
          </p:cNvPr>
          <p:cNvGrpSpPr/>
          <p:nvPr/>
        </p:nvGrpSpPr>
        <p:grpSpPr>
          <a:xfrm>
            <a:off x="297376" y="704152"/>
            <a:ext cx="11544232" cy="2688070"/>
            <a:chOff x="297376" y="797912"/>
            <a:chExt cx="11544232" cy="2688070"/>
          </a:xfrm>
        </p:grpSpPr>
        <p:sp>
          <p:nvSpPr>
            <p:cNvPr id="17" name="テキスト ボックス 16">
              <a:extLst>
                <a:ext uri="{FF2B5EF4-FFF2-40B4-BE49-F238E27FC236}">
                  <a16:creationId xmlns:a16="http://schemas.microsoft.com/office/drawing/2014/main" id="{070C3761-06A1-4549-80EF-208421098A8A}"/>
                </a:ext>
              </a:extLst>
            </p:cNvPr>
            <p:cNvSpPr txBox="1"/>
            <p:nvPr/>
          </p:nvSpPr>
          <p:spPr>
            <a:xfrm>
              <a:off x="297376" y="797912"/>
              <a:ext cx="1747324" cy="584775"/>
            </a:xfrm>
            <a:prstGeom prst="rect">
              <a:avLst/>
            </a:prstGeom>
            <a:noFill/>
          </p:spPr>
          <p:txBody>
            <a:bodyPr wrap="square" rtlCol="0">
              <a:spAutoFit/>
            </a:bodyPr>
            <a:lstStyle/>
            <a:p>
              <a:r>
                <a:rPr kumimoji="1" lang="ja-JP" altLang="en-US" sz="2800" b="1" dirty="0">
                  <a:solidFill>
                    <a:schemeClr val="bg1"/>
                  </a:solidFill>
                </a:rPr>
                <a:t>脈拍</a:t>
              </a:r>
              <a:r>
                <a:rPr kumimoji="1" lang="ja-JP" altLang="en-US" sz="2800" b="1" dirty="0">
                  <a:solidFill>
                    <a:srgbClr val="FF0000"/>
                  </a:solidFill>
                </a:rPr>
                <a:t>＋</a:t>
              </a:r>
              <a:r>
                <a:rPr kumimoji="1" lang="en-US" altLang="ja-JP" sz="3200" b="1" dirty="0">
                  <a:solidFill>
                    <a:srgbClr val="FF0000"/>
                  </a:solidFill>
                </a:rPr>
                <a:t>α</a:t>
              </a:r>
              <a:endParaRPr kumimoji="1" lang="ja-JP" altLang="en-US" sz="2800" b="1" dirty="0">
                <a:solidFill>
                  <a:srgbClr val="FF0000"/>
                </a:solidFill>
              </a:endParaRPr>
            </a:p>
          </p:txBody>
        </p:sp>
        <p:sp>
          <p:nvSpPr>
            <p:cNvPr id="4" name="テキスト ボックス 3">
              <a:extLst>
                <a:ext uri="{FF2B5EF4-FFF2-40B4-BE49-F238E27FC236}">
                  <a16:creationId xmlns:a16="http://schemas.microsoft.com/office/drawing/2014/main" id="{6C62F4CD-C131-41C6-B0DF-D735E873D472}"/>
                </a:ext>
              </a:extLst>
            </p:cNvPr>
            <p:cNvSpPr txBox="1"/>
            <p:nvPr/>
          </p:nvSpPr>
          <p:spPr>
            <a:xfrm>
              <a:off x="297377" y="1389524"/>
              <a:ext cx="5265223" cy="707886"/>
            </a:xfrm>
            <a:prstGeom prst="rect">
              <a:avLst/>
            </a:prstGeom>
            <a:solidFill>
              <a:schemeClr val="accent1">
                <a:lumMod val="40000"/>
                <a:lumOff val="60000"/>
              </a:schemeClr>
            </a:solidFill>
          </p:spPr>
          <p:txBody>
            <a:bodyPr wrap="square" rtlCol="0">
              <a:spAutoFit/>
            </a:bodyPr>
            <a:lstStyle/>
            <a:p>
              <a:r>
                <a:rPr lang="ja-JP" altLang="en-US" sz="2000" dirty="0"/>
                <a:t>脈拍の変化は心筋梗塞など心臓の疾患以外に</a:t>
              </a:r>
              <a:endParaRPr lang="en-US" altLang="ja-JP" sz="2000" dirty="0"/>
            </a:p>
            <a:p>
              <a:r>
                <a:rPr lang="ja-JP" altLang="en-US" sz="2000" dirty="0"/>
                <a:t>ストレスやホルモンが原因としてあげられる</a:t>
              </a:r>
              <a:endParaRPr kumimoji="1" lang="ja-JP" altLang="en-US" sz="2000" dirty="0"/>
            </a:p>
          </p:txBody>
        </p:sp>
        <p:sp>
          <p:nvSpPr>
            <p:cNvPr id="8" name="テキスト ボックス 7">
              <a:extLst>
                <a:ext uri="{FF2B5EF4-FFF2-40B4-BE49-F238E27FC236}">
                  <a16:creationId xmlns:a16="http://schemas.microsoft.com/office/drawing/2014/main" id="{2C1D65B3-53F1-4BAC-9671-2C382E7C25CF}"/>
                </a:ext>
              </a:extLst>
            </p:cNvPr>
            <p:cNvSpPr txBox="1"/>
            <p:nvPr/>
          </p:nvSpPr>
          <p:spPr>
            <a:xfrm>
              <a:off x="7046285" y="1475615"/>
              <a:ext cx="4795323" cy="1569660"/>
            </a:xfrm>
            <a:prstGeom prst="rect">
              <a:avLst/>
            </a:prstGeom>
            <a:solidFill>
              <a:schemeClr val="accent2">
                <a:lumMod val="40000"/>
                <a:lumOff val="60000"/>
              </a:schemeClr>
            </a:solidFill>
          </p:spPr>
          <p:txBody>
            <a:bodyPr wrap="square" rtlCol="0">
              <a:spAutoFit/>
            </a:bodyPr>
            <a:lstStyle/>
            <a:p>
              <a:r>
                <a:rPr kumimoji="1" lang="en-US" altLang="ja-JP" sz="2400" dirty="0"/>
                <a:t>GPS</a:t>
              </a:r>
              <a:r>
                <a:rPr kumimoji="1" lang="ja-JP" altLang="en-US" sz="2400" dirty="0"/>
                <a:t>による位置情報</a:t>
              </a:r>
              <a:r>
                <a:rPr lang="ja-JP" altLang="en-US" sz="2400" dirty="0"/>
                <a:t>や時間などの</a:t>
              </a:r>
              <a:endParaRPr lang="en-US" altLang="ja-JP" sz="2400" dirty="0"/>
            </a:p>
            <a:p>
              <a:r>
                <a:rPr kumimoji="1" lang="ja-JP" altLang="en-US" sz="2400" dirty="0"/>
                <a:t>様々な情報と組み合わせることで</a:t>
              </a:r>
              <a:endParaRPr kumimoji="1" lang="en-US" altLang="ja-JP" sz="2400" dirty="0"/>
            </a:p>
            <a:p>
              <a:r>
                <a:rPr kumimoji="1" lang="ja-JP" altLang="en-US" sz="2400" dirty="0"/>
                <a:t>いつどこでどのような健康状態にある</a:t>
              </a:r>
              <a:r>
                <a:rPr lang="ja-JP" altLang="en-US" sz="2400" dirty="0"/>
                <a:t>かを</a:t>
              </a:r>
              <a:r>
                <a:rPr kumimoji="1" lang="ja-JP" altLang="en-US" sz="2400" dirty="0"/>
                <a:t>見ることができる</a:t>
              </a:r>
            </a:p>
          </p:txBody>
        </p:sp>
        <p:cxnSp>
          <p:nvCxnSpPr>
            <p:cNvPr id="6" name="直線矢印コネクタ 5">
              <a:extLst>
                <a:ext uri="{FF2B5EF4-FFF2-40B4-BE49-F238E27FC236}">
                  <a16:creationId xmlns:a16="http://schemas.microsoft.com/office/drawing/2014/main" id="{4CF8657C-F27E-4A24-924A-DC6354059379}"/>
                </a:ext>
              </a:extLst>
            </p:cNvPr>
            <p:cNvCxnSpPr>
              <a:cxnSpLocks/>
              <a:stCxn id="4" idx="3"/>
              <a:endCxn id="8" idx="1"/>
            </p:cNvCxnSpPr>
            <p:nvPr/>
          </p:nvCxnSpPr>
          <p:spPr>
            <a:xfrm>
              <a:off x="5562600" y="1743467"/>
              <a:ext cx="1483685" cy="516978"/>
            </a:xfrm>
            <a:prstGeom prst="bentConnector3">
              <a:avLst>
                <a:gd name="adj1" fmla="val 50000"/>
              </a:avLst>
            </a:prstGeom>
            <a:ln w="5715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1BACA381-B242-4068-B7DA-EBB8B98FF4BB}"/>
                </a:ext>
              </a:extLst>
            </p:cNvPr>
            <p:cNvSpPr txBox="1"/>
            <p:nvPr/>
          </p:nvSpPr>
          <p:spPr>
            <a:xfrm>
              <a:off x="297376" y="2186484"/>
              <a:ext cx="1747324" cy="584775"/>
            </a:xfrm>
            <a:prstGeom prst="rect">
              <a:avLst/>
            </a:prstGeom>
            <a:noFill/>
          </p:spPr>
          <p:txBody>
            <a:bodyPr wrap="square" rtlCol="0">
              <a:spAutoFit/>
            </a:bodyPr>
            <a:lstStyle/>
            <a:p>
              <a:r>
                <a:rPr kumimoji="1" lang="ja-JP" altLang="en-US" sz="2800" b="1" dirty="0">
                  <a:solidFill>
                    <a:schemeClr val="bg1"/>
                  </a:solidFill>
                </a:rPr>
                <a:t>血圧</a:t>
              </a:r>
              <a:r>
                <a:rPr kumimoji="1" lang="ja-JP" altLang="en-US" sz="2800" b="1" dirty="0">
                  <a:solidFill>
                    <a:srgbClr val="FF0000"/>
                  </a:solidFill>
                </a:rPr>
                <a:t>＋</a:t>
              </a:r>
              <a:r>
                <a:rPr kumimoji="1" lang="en-US" altLang="ja-JP" sz="3200" b="1" dirty="0">
                  <a:solidFill>
                    <a:srgbClr val="FF0000"/>
                  </a:solidFill>
                </a:rPr>
                <a:t>α</a:t>
              </a:r>
              <a:endParaRPr kumimoji="1" lang="ja-JP" altLang="en-US" sz="2800" b="1" dirty="0">
                <a:solidFill>
                  <a:srgbClr val="FF0000"/>
                </a:solidFill>
              </a:endParaRPr>
            </a:p>
          </p:txBody>
        </p:sp>
        <p:sp>
          <p:nvSpPr>
            <p:cNvPr id="20" name="テキスト ボックス 19">
              <a:extLst>
                <a:ext uri="{FF2B5EF4-FFF2-40B4-BE49-F238E27FC236}">
                  <a16:creationId xmlns:a16="http://schemas.microsoft.com/office/drawing/2014/main" id="{D5B6B0FD-7AD6-48F2-807C-A393F6EDAA96}"/>
                </a:ext>
              </a:extLst>
            </p:cNvPr>
            <p:cNvSpPr txBox="1"/>
            <p:nvPr/>
          </p:nvSpPr>
          <p:spPr>
            <a:xfrm>
              <a:off x="297377" y="2778096"/>
              <a:ext cx="4795323" cy="707886"/>
            </a:xfrm>
            <a:prstGeom prst="rect">
              <a:avLst/>
            </a:prstGeom>
            <a:solidFill>
              <a:schemeClr val="accent1">
                <a:lumMod val="40000"/>
                <a:lumOff val="60000"/>
              </a:schemeClr>
            </a:solidFill>
          </p:spPr>
          <p:txBody>
            <a:bodyPr wrap="square" rtlCol="0">
              <a:spAutoFit/>
            </a:bodyPr>
            <a:lstStyle/>
            <a:p>
              <a:r>
                <a:rPr kumimoji="1" lang="ja-JP" altLang="en-US" sz="2000" dirty="0"/>
                <a:t>血圧は様々な要因によって上昇するため</a:t>
              </a:r>
              <a:endParaRPr kumimoji="1" lang="en-US" altLang="ja-JP" sz="2000" dirty="0"/>
            </a:p>
            <a:p>
              <a:r>
                <a:rPr kumimoji="1" lang="ja-JP" altLang="en-US" sz="2000" dirty="0"/>
                <a:t>何が原因かわかりにくい</a:t>
              </a:r>
              <a:r>
                <a:rPr kumimoji="1" lang="en-US" altLang="ja-JP" sz="2000" dirty="0"/>
                <a:t>(</a:t>
              </a:r>
              <a:r>
                <a:rPr kumimoji="1" lang="ja-JP" altLang="en-US" sz="2000" dirty="0"/>
                <a:t>一次性高血圧</a:t>
              </a:r>
              <a:r>
                <a:rPr kumimoji="1" lang="en-US" altLang="ja-JP" sz="2000" dirty="0"/>
                <a:t>)</a:t>
              </a:r>
              <a:endParaRPr kumimoji="1" lang="ja-JP" altLang="en-US" sz="2000" dirty="0"/>
            </a:p>
          </p:txBody>
        </p:sp>
        <p:cxnSp>
          <p:nvCxnSpPr>
            <p:cNvPr id="22" name="直線矢印コネクタ 21">
              <a:extLst>
                <a:ext uri="{FF2B5EF4-FFF2-40B4-BE49-F238E27FC236}">
                  <a16:creationId xmlns:a16="http://schemas.microsoft.com/office/drawing/2014/main" id="{F3FFD34E-296A-4972-BE4B-345910A09EBA}"/>
                </a:ext>
              </a:extLst>
            </p:cNvPr>
            <p:cNvCxnSpPr>
              <a:cxnSpLocks/>
              <a:stCxn id="20" idx="3"/>
              <a:endCxn id="8" idx="1"/>
            </p:cNvCxnSpPr>
            <p:nvPr/>
          </p:nvCxnSpPr>
          <p:spPr>
            <a:xfrm flipV="1">
              <a:off x="5092700" y="2260445"/>
              <a:ext cx="1953585" cy="871594"/>
            </a:xfrm>
            <a:prstGeom prst="bentConnector3">
              <a:avLst>
                <a:gd name="adj1" fmla="val 61970"/>
              </a:avLst>
            </a:prstGeom>
            <a:ln w="57150">
              <a:solidFill>
                <a:srgbClr val="FF6600"/>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テキスト ボックス 61">
            <a:extLst>
              <a:ext uri="{FF2B5EF4-FFF2-40B4-BE49-F238E27FC236}">
                <a16:creationId xmlns:a16="http://schemas.microsoft.com/office/drawing/2014/main" id="{42FB6FEA-E3F8-4A41-BFAF-E9F9F1E9340F}"/>
              </a:ext>
            </a:extLst>
          </p:cNvPr>
          <p:cNvSpPr txBox="1"/>
          <p:nvPr/>
        </p:nvSpPr>
        <p:spPr>
          <a:xfrm>
            <a:off x="1397723" y="5743057"/>
            <a:ext cx="9161482" cy="707886"/>
          </a:xfrm>
          <a:prstGeom prst="rect">
            <a:avLst/>
          </a:prstGeom>
          <a:noFill/>
        </p:spPr>
        <p:txBody>
          <a:bodyPr wrap="none" rtlCol="0">
            <a:spAutoFit/>
          </a:bodyPr>
          <a:lstStyle/>
          <a:p>
            <a:r>
              <a:rPr kumimoji="1" lang="ja-JP" altLang="en-US" sz="2000" dirty="0">
                <a:solidFill>
                  <a:schemeClr val="bg1"/>
                </a:solidFill>
              </a:rPr>
              <a:t>おサイフケータイ機能で使える電子マネーから購入した食品のデータを取り、</a:t>
            </a:r>
            <a:endParaRPr kumimoji="1" lang="en-US" altLang="ja-JP" sz="2000" dirty="0">
              <a:solidFill>
                <a:schemeClr val="bg1"/>
              </a:solidFill>
            </a:endParaRPr>
          </a:p>
          <a:p>
            <a:r>
              <a:rPr kumimoji="1" lang="ja-JP" altLang="en-US" sz="2000" dirty="0">
                <a:solidFill>
                  <a:schemeClr val="bg1"/>
                </a:solidFill>
              </a:rPr>
              <a:t>血圧データと組み合わせることで塩分過多による高血圧だとわかる</a:t>
            </a:r>
          </a:p>
        </p:txBody>
      </p:sp>
      <p:sp>
        <p:nvSpPr>
          <p:cNvPr id="63" name="テキスト ボックス 62">
            <a:extLst>
              <a:ext uri="{FF2B5EF4-FFF2-40B4-BE49-F238E27FC236}">
                <a16:creationId xmlns:a16="http://schemas.microsoft.com/office/drawing/2014/main" id="{786800C8-240D-46B0-B213-351C35C758F7}"/>
              </a:ext>
            </a:extLst>
          </p:cNvPr>
          <p:cNvSpPr txBox="1"/>
          <p:nvPr/>
        </p:nvSpPr>
        <p:spPr>
          <a:xfrm>
            <a:off x="1397723" y="5304797"/>
            <a:ext cx="10443885" cy="400110"/>
          </a:xfrm>
          <a:prstGeom prst="rect">
            <a:avLst/>
          </a:prstGeom>
          <a:noFill/>
        </p:spPr>
        <p:txBody>
          <a:bodyPr wrap="none" rtlCol="0">
            <a:spAutoFit/>
          </a:bodyPr>
          <a:lstStyle/>
          <a:p>
            <a:r>
              <a:rPr kumimoji="1" lang="ja-JP" altLang="en-US" sz="2000" dirty="0">
                <a:solidFill>
                  <a:schemeClr val="bg1"/>
                </a:solidFill>
              </a:rPr>
              <a:t>日時と位置情報からわかる天候と血圧データから低気圧による血圧の変化だと推定できる</a:t>
            </a:r>
          </a:p>
        </p:txBody>
      </p:sp>
      <p:cxnSp>
        <p:nvCxnSpPr>
          <p:cNvPr id="65" name="直線コネクタ 64">
            <a:extLst>
              <a:ext uri="{FF2B5EF4-FFF2-40B4-BE49-F238E27FC236}">
                <a16:creationId xmlns:a16="http://schemas.microsoft.com/office/drawing/2014/main" id="{5A998C97-00EE-40B2-AAE0-104247D7E802}"/>
              </a:ext>
            </a:extLst>
          </p:cNvPr>
          <p:cNvCxnSpPr>
            <a:cxnSpLocks/>
          </p:cNvCxnSpPr>
          <p:nvPr/>
        </p:nvCxnSpPr>
        <p:spPr>
          <a:xfrm>
            <a:off x="1056310" y="4520611"/>
            <a:ext cx="10810698" cy="0"/>
          </a:xfrm>
          <a:prstGeom prst="line">
            <a:avLst/>
          </a:prstGeom>
          <a:ln w="28575">
            <a:solidFill>
              <a:srgbClr val="7030A0"/>
            </a:solidFill>
          </a:ln>
          <a:effectLst>
            <a:glow rad="63500">
              <a:srgbClr val="E400B3">
                <a:alpha val="40000"/>
              </a:srgbClr>
            </a:glow>
          </a:effectLst>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62AC9E7-3972-4C84-85B0-20C75B74A890}"/>
              </a:ext>
            </a:extLst>
          </p:cNvPr>
          <p:cNvCxnSpPr>
            <a:cxnSpLocks/>
          </p:cNvCxnSpPr>
          <p:nvPr/>
        </p:nvCxnSpPr>
        <p:spPr>
          <a:xfrm>
            <a:off x="1056310" y="5266058"/>
            <a:ext cx="10810698" cy="0"/>
          </a:xfrm>
          <a:prstGeom prst="line">
            <a:avLst/>
          </a:prstGeom>
          <a:ln w="28575">
            <a:solidFill>
              <a:srgbClr val="7030A0"/>
            </a:solidFill>
          </a:ln>
          <a:effectLst>
            <a:glow rad="63500">
              <a:srgbClr val="E400B3">
                <a:alpha val="40000"/>
              </a:srgbClr>
            </a:glow>
          </a:effectLst>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9EEA3F7F-2C42-48D4-8944-47B099F6BAE6}"/>
              </a:ext>
            </a:extLst>
          </p:cNvPr>
          <p:cNvCxnSpPr>
            <a:cxnSpLocks/>
          </p:cNvCxnSpPr>
          <p:nvPr/>
        </p:nvCxnSpPr>
        <p:spPr>
          <a:xfrm>
            <a:off x="1056310" y="5717018"/>
            <a:ext cx="10810698" cy="0"/>
          </a:xfrm>
          <a:prstGeom prst="line">
            <a:avLst/>
          </a:prstGeom>
          <a:ln w="28575">
            <a:solidFill>
              <a:srgbClr val="7030A0"/>
            </a:solidFill>
          </a:ln>
          <a:effectLst>
            <a:glow rad="63500">
              <a:srgbClr val="E400B3">
                <a:alpha val="40000"/>
              </a:srgb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84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536166" y="-1477328"/>
            <a:ext cx="8916223" cy="1477328"/>
          </a:xfrm>
          <a:prstGeom prst="rect">
            <a:avLst/>
          </a:prstGeom>
          <a:noFill/>
        </p:spPr>
        <p:txBody>
          <a:bodyPr wrap="none" rtlCol="0">
            <a:spAutoFit/>
          </a:bodyPr>
          <a:lstStyle/>
          <a:p>
            <a:r>
              <a:rPr kumimoji="1" lang="ja-JP" altLang="en-US" dirty="0">
                <a:solidFill>
                  <a:schemeClr val="bg1"/>
                </a:solidFill>
              </a:rPr>
              <a:t>参考文献</a:t>
            </a:r>
            <a:endParaRPr kumimoji="1" lang="en-US" altLang="ja-JP" dirty="0">
              <a:solidFill>
                <a:schemeClr val="bg1"/>
              </a:solidFill>
            </a:endParaRPr>
          </a:p>
          <a:p>
            <a:r>
              <a:rPr lang="en-US" altLang="ja-JP" dirty="0">
                <a:solidFill>
                  <a:schemeClr val="bg1"/>
                </a:solidFill>
                <a:hlinkClick r:id="rId3"/>
              </a:rPr>
              <a:t>http://www.soumu.go.jp/johotsusintokei/whitepaper/ja/h28/html/nc252110.html</a:t>
            </a:r>
            <a:endParaRPr lang="en-US" altLang="ja-JP" dirty="0">
              <a:solidFill>
                <a:schemeClr val="bg1"/>
              </a:solidFill>
            </a:endParaRPr>
          </a:p>
          <a:p>
            <a:r>
              <a:rPr lang="en-US" altLang="ja-JP" dirty="0">
                <a:solidFill>
                  <a:schemeClr val="bg1"/>
                </a:solidFill>
                <a:hlinkClick r:id="rId4"/>
              </a:rPr>
              <a:t>http://takeda-kenko.jp/navi/navi.php?key=sutoresu</a:t>
            </a:r>
            <a:endParaRPr lang="en-US" altLang="ja-JP" dirty="0">
              <a:solidFill>
                <a:schemeClr val="bg1"/>
              </a:solidFill>
            </a:endParaRPr>
          </a:p>
          <a:p>
            <a:r>
              <a:rPr lang="en-US" altLang="ja-JP">
                <a:solidFill>
                  <a:schemeClr val="bg1"/>
                </a:solidFill>
                <a:hlinkClick r:id="rId5"/>
              </a:rPr>
              <a:t>http://vl-fcbiz.jp/article/a001834.html</a:t>
            </a:r>
            <a:endParaRPr lang="en-US" altLang="ja-JP">
              <a:solidFill>
                <a:schemeClr val="bg1"/>
              </a:solidFill>
            </a:endParaRPr>
          </a:p>
          <a:p>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F57BC6ED-7885-4CC2-8662-5E77B555B1F4}"/>
              </a:ext>
            </a:extLst>
          </p:cNvPr>
          <p:cNvSpPr txBox="1"/>
          <p:nvPr/>
        </p:nvSpPr>
        <p:spPr>
          <a:xfrm>
            <a:off x="297376" y="206300"/>
            <a:ext cx="3416320" cy="523220"/>
          </a:xfrm>
          <a:prstGeom prst="rect">
            <a:avLst/>
          </a:prstGeom>
          <a:noFill/>
        </p:spPr>
        <p:txBody>
          <a:bodyPr wrap="none" rtlCol="0">
            <a:spAutoFit/>
          </a:bodyPr>
          <a:lstStyle/>
          <a:p>
            <a:r>
              <a:rPr kumimoji="1" lang="ja-JP" altLang="en-US" sz="2800" b="1" dirty="0" smtClean="0">
                <a:solidFill>
                  <a:schemeClr val="bg1"/>
                </a:solidFill>
              </a:rPr>
              <a:t>私の研究したいもの</a:t>
            </a:r>
            <a:endParaRPr kumimoji="1" lang="ja-JP" altLang="en-US" sz="2800" b="1" dirty="0">
              <a:solidFill>
                <a:schemeClr val="bg1"/>
              </a:solidFill>
            </a:endParaRPr>
          </a:p>
        </p:txBody>
      </p:sp>
      <p:sp>
        <p:nvSpPr>
          <p:cNvPr id="21" name="テキスト ボックス 20"/>
          <p:cNvSpPr txBox="1"/>
          <p:nvPr/>
        </p:nvSpPr>
        <p:spPr>
          <a:xfrm>
            <a:off x="463689" y="1318436"/>
            <a:ext cx="11264622" cy="584775"/>
          </a:xfrm>
          <a:prstGeom prst="rect">
            <a:avLst/>
          </a:prstGeom>
          <a:noFill/>
        </p:spPr>
        <p:txBody>
          <a:bodyPr wrap="none" rtlCol="0">
            <a:spAutoFit/>
          </a:bodyPr>
          <a:lstStyle/>
          <a:p>
            <a:r>
              <a:rPr kumimoji="1" lang="ja-JP" altLang="en-US" sz="3200" b="1" u="sng" dirty="0" smtClean="0">
                <a:solidFill>
                  <a:srgbClr val="FF0000"/>
                </a:solidFill>
              </a:rPr>
              <a:t>多面的な情報</a:t>
            </a:r>
            <a:r>
              <a:rPr kumimoji="1" lang="ja-JP" altLang="en-US" sz="3200" b="1" dirty="0" smtClean="0">
                <a:solidFill>
                  <a:schemeClr val="bg1"/>
                </a:solidFill>
              </a:rPr>
              <a:t>から利用者の</a:t>
            </a:r>
            <a:r>
              <a:rPr kumimoji="1" lang="ja-JP" altLang="en-US" sz="3200" b="1" u="sng" dirty="0" smtClean="0">
                <a:solidFill>
                  <a:srgbClr val="FF0000"/>
                </a:solidFill>
              </a:rPr>
              <a:t>健康管理</a:t>
            </a:r>
            <a:r>
              <a:rPr kumimoji="1" lang="ja-JP" altLang="en-US" sz="3200" b="1" dirty="0" smtClean="0">
                <a:solidFill>
                  <a:schemeClr val="bg1"/>
                </a:solidFill>
              </a:rPr>
              <a:t>をサポートするシステム</a:t>
            </a:r>
            <a:endParaRPr kumimoji="1" lang="ja-JP" altLang="en-US" sz="3200" b="1" dirty="0">
              <a:solidFill>
                <a:schemeClr val="bg1"/>
              </a:solidFill>
            </a:endParaRPr>
          </a:p>
        </p:txBody>
      </p:sp>
      <p:sp>
        <p:nvSpPr>
          <p:cNvPr id="22" name="正方形/長方形 21"/>
          <p:cNvSpPr/>
          <p:nvPr/>
        </p:nvSpPr>
        <p:spPr>
          <a:xfrm>
            <a:off x="3331499" y="3665818"/>
            <a:ext cx="2238790" cy="871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800" b="1" dirty="0" smtClean="0"/>
              <a:t>血圧</a:t>
            </a:r>
            <a:endParaRPr kumimoji="1" lang="ja-JP" altLang="en-US" sz="2800" b="1" dirty="0"/>
          </a:p>
        </p:txBody>
      </p:sp>
      <p:sp>
        <p:nvSpPr>
          <p:cNvPr id="23" name="正方形/長方形 22"/>
          <p:cNvSpPr/>
          <p:nvPr/>
        </p:nvSpPr>
        <p:spPr>
          <a:xfrm>
            <a:off x="5998198" y="3665818"/>
            <a:ext cx="2238790" cy="871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800" b="1" dirty="0"/>
              <a:t>脈拍</a:t>
            </a:r>
            <a:endParaRPr kumimoji="1" lang="ja-JP" altLang="en-US" sz="2800" b="1" dirty="0"/>
          </a:p>
        </p:txBody>
      </p:sp>
      <p:sp>
        <p:nvSpPr>
          <p:cNvPr id="25" name="正方形/長方形 24"/>
          <p:cNvSpPr/>
          <p:nvPr/>
        </p:nvSpPr>
        <p:spPr>
          <a:xfrm>
            <a:off x="4152235" y="5271349"/>
            <a:ext cx="2238790"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位置情報</a:t>
            </a:r>
            <a:endParaRPr kumimoji="1" lang="ja-JP" altLang="en-US" sz="2800" b="1" dirty="0"/>
          </a:p>
        </p:txBody>
      </p:sp>
      <p:sp>
        <p:nvSpPr>
          <p:cNvPr id="26" name="正方形/長方形 25"/>
          <p:cNvSpPr/>
          <p:nvPr/>
        </p:nvSpPr>
        <p:spPr>
          <a:xfrm>
            <a:off x="6818934" y="5271349"/>
            <a:ext cx="2238790"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食事</a:t>
            </a:r>
            <a:endParaRPr kumimoji="1" lang="ja-JP" altLang="en-US" sz="2800" b="1" dirty="0"/>
          </a:p>
        </p:txBody>
      </p:sp>
      <p:sp>
        <p:nvSpPr>
          <p:cNvPr id="27" name="テキスト ボックス 26"/>
          <p:cNvSpPr txBox="1"/>
          <p:nvPr/>
        </p:nvSpPr>
        <p:spPr>
          <a:xfrm>
            <a:off x="1291403" y="3810563"/>
            <a:ext cx="1826141" cy="584775"/>
          </a:xfrm>
          <a:prstGeom prst="rect">
            <a:avLst/>
          </a:prstGeom>
          <a:noFill/>
        </p:spPr>
        <p:txBody>
          <a:bodyPr wrap="none" rtlCol="0">
            <a:spAutoFit/>
          </a:bodyPr>
          <a:lstStyle/>
          <a:p>
            <a:r>
              <a:rPr kumimoji="1" lang="ja-JP" altLang="en-US" sz="3200" b="1" dirty="0" smtClean="0">
                <a:solidFill>
                  <a:schemeClr val="bg1"/>
                </a:solidFill>
              </a:rPr>
              <a:t>生体情報</a:t>
            </a:r>
            <a:endParaRPr kumimoji="1" lang="ja-JP" altLang="en-US" sz="3200" b="1" dirty="0">
              <a:solidFill>
                <a:schemeClr val="bg1"/>
              </a:solidFill>
            </a:endParaRPr>
          </a:p>
        </p:txBody>
      </p:sp>
      <p:sp>
        <p:nvSpPr>
          <p:cNvPr id="28" name="テキスト ボックス 27"/>
          <p:cNvSpPr txBox="1"/>
          <p:nvPr/>
        </p:nvSpPr>
        <p:spPr>
          <a:xfrm>
            <a:off x="1291403" y="5414896"/>
            <a:ext cx="2646878" cy="584775"/>
          </a:xfrm>
          <a:prstGeom prst="rect">
            <a:avLst/>
          </a:prstGeom>
          <a:noFill/>
        </p:spPr>
        <p:txBody>
          <a:bodyPr wrap="none" rtlCol="0">
            <a:spAutoFit/>
          </a:bodyPr>
          <a:lstStyle/>
          <a:p>
            <a:r>
              <a:rPr kumimoji="1" lang="ja-JP" altLang="en-US" sz="3200" b="1" dirty="0" smtClean="0">
                <a:solidFill>
                  <a:schemeClr val="bg1"/>
                </a:solidFill>
              </a:rPr>
              <a:t>その他の情報</a:t>
            </a:r>
            <a:endParaRPr kumimoji="1" lang="ja-JP" altLang="en-US" sz="3200" b="1" dirty="0">
              <a:solidFill>
                <a:schemeClr val="bg1"/>
              </a:solidFill>
            </a:endParaRPr>
          </a:p>
        </p:txBody>
      </p:sp>
      <p:cxnSp>
        <p:nvCxnSpPr>
          <p:cNvPr id="30" name="カギ線コネクタ 29"/>
          <p:cNvCxnSpPr>
            <a:stCxn id="27" idx="1"/>
            <a:endCxn id="28" idx="1"/>
          </p:cNvCxnSpPr>
          <p:nvPr/>
        </p:nvCxnSpPr>
        <p:spPr>
          <a:xfrm rot="10800000" flipV="1">
            <a:off x="1291403" y="4102950"/>
            <a:ext cx="12700" cy="1604333"/>
          </a:xfrm>
          <a:prstGeom prst="bentConnector3">
            <a:avLst>
              <a:gd name="adj1" fmla="val 1800000"/>
            </a:avLst>
          </a:prstGeom>
          <a:ln w="76200">
            <a:solidFill>
              <a:srgbClr val="FFFF00"/>
            </a:solidFill>
          </a:ln>
        </p:spPr>
        <p:style>
          <a:lnRef idx="1">
            <a:schemeClr val="accent6"/>
          </a:lnRef>
          <a:fillRef idx="0">
            <a:schemeClr val="accent6"/>
          </a:fillRef>
          <a:effectRef idx="0">
            <a:schemeClr val="accent6"/>
          </a:effectRef>
          <a:fontRef idx="minor">
            <a:schemeClr val="tx1"/>
          </a:fontRef>
        </p:style>
      </p:cxnSp>
      <p:cxnSp>
        <p:nvCxnSpPr>
          <p:cNvPr id="32" name="カギ線コネクタ 31"/>
          <p:cNvCxnSpPr>
            <a:endCxn id="27" idx="1"/>
          </p:cNvCxnSpPr>
          <p:nvPr/>
        </p:nvCxnSpPr>
        <p:spPr>
          <a:xfrm rot="16200000" flipH="1">
            <a:off x="84555" y="2896103"/>
            <a:ext cx="2199740" cy="213956"/>
          </a:xfrm>
          <a:prstGeom prst="bentConnector2">
            <a:avLst/>
          </a:prstGeom>
          <a:ln w="76200">
            <a:solidFill>
              <a:srgbClr val="FFFF00"/>
            </a:solidFill>
          </a:ln>
        </p:spPr>
        <p:style>
          <a:lnRef idx="1">
            <a:schemeClr val="accent6"/>
          </a:lnRef>
          <a:fillRef idx="0">
            <a:schemeClr val="accent6"/>
          </a:fillRef>
          <a:effectRef idx="0">
            <a:schemeClr val="accent6"/>
          </a:effectRef>
          <a:fontRef idx="minor">
            <a:schemeClr val="tx1"/>
          </a:fontRef>
        </p:style>
      </p:cxnSp>
      <p:sp>
        <p:nvSpPr>
          <p:cNvPr id="45" name="正方形/長方形 44"/>
          <p:cNvSpPr/>
          <p:nvPr/>
        </p:nvSpPr>
        <p:spPr>
          <a:xfrm>
            <a:off x="6555874" y="2511895"/>
            <a:ext cx="2238790" cy="8718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800" b="1" dirty="0" smtClean="0"/>
              <a:t>肉体的健康</a:t>
            </a:r>
            <a:endParaRPr kumimoji="1" lang="ja-JP" altLang="en-US" sz="2800" b="1" dirty="0"/>
          </a:p>
        </p:txBody>
      </p:sp>
      <p:sp>
        <p:nvSpPr>
          <p:cNvPr id="46" name="正方形/長方形 45"/>
          <p:cNvSpPr/>
          <p:nvPr/>
        </p:nvSpPr>
        <p:spPr>
          <a:xfrm>
            <a:off x="9222573" y="2511895"/>
            <a:ext cx="2238790" cy="8718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800" b="1" dirty="0" smtClean="0"/>
              <a:t>精神的健康</a:t>
            </a:r>
            <a:endParaRPr kumimoji="1" lang="ja-JP" altLang="en-US" sz="2800" b="1" dirty="0"/>
          </a:p>
        </p:txBody>
      </p:sp>
      <p:cxnSp>
        <p:nvCxnSpPr>
          <p:cNvPr id="48" name="カギ線コネクタ 47"/>
          <p:cNvCxnSpPr>
            <a:stCxn id="21" idx="2"/>
            <a:endCxn id="45" idx="1"/>
          </p:cNvCxnSpPr>
          <p:nvPr/>
        </p:nvCxnSpPr>
        <p:spPr>
          <a:xfrm rot="16200000" flipH="1">
            <a:off x="5803628" y="2195583"/>
            <a:ext cx="1044619" cy="459874"/>
          </a:xfrm>
          <a:prstGeom prst="bentConnector2">
            <a:avLst/>
          </a:prstGeom>
          <a:ln w="76200">
            <a:solidFill>
              <a:srgbClr val="FFFF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2797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605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1875</TotalTime>
  <Words>1488</Words>
  <Application>Microsoft Office PowerPoint</Application>
  <PresentationFormat>ワイド画面</PresentationFormat>
  <Paragraphs>138</Paragraphs>
  <Slides>8</Slides>
  <Notes>8</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モバイルヘルスケアの現状と今後  スマートフォンを用いた血圧測定による日常的な健康管理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124</cp:revision>
  <dcterms:created xsi:type="dcterms:W3CDTF">2017-10-28T12:21:26Z</dcterms:created>
  <dcterms:modified xsi:type="dcterms:W3CDTF">2017-11-27T05:55:45Z</dcterms:modified>
</cp:coreProperties>
</file>