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omments/comment1.xml" ContentType="application/vnd.openxmlformats-officedocument.presentationml.comments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4" r:id="rId1"/>
    <p:sldMasterId id="2147483926" r:id="rId2"/>
    <p:sldMasterId id="2147483938" r:id="rId3"/>
    <p:sldMasterId id="2147484044" r:id="rId4"/>
  </p:sldMasterIdLst>
  <p:notesMasterIdLst>
    <p:notesMasterId r:id="rId11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49" autoAdjust="0"/>
  </p:normalViewPr>
  <p:slideViewPr>
    <p:cSldViewPr snapToGrid="0">
      <p:cViewPr varScale="1">
        <p:scale>
          <a:sx n="72" d="100"/>
          <a:sy n="72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06T16:13:46.08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C67E8-9FAF-4991-9A98-6BE997D89803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A62F2-7654-41AC-A177-56D2A44B4A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836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ja-JP" dirty="0">
                <a:solidFill>
                  <a:schemeClr val="tx1"/>
                </a:solidFill>
              </a:rPr>
              <a:t>社交不安症患者が強い不安を感じる場面として最も多い「人前でのスピーチ」を主な対象とする。</a:t>
            </a:r>
            <a:endParaRPr lang="en-US" altLang="ja-JP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ja-JP" dirty="0">
                <a:solidFill>
                  <a:schemeClr val="tx1"/>
                </a:solidFill>
              </a:rPr>
              <a:t>人前でもスピーチに対する苦手意識を解消する方法として、重荷リハーサルが挙げられる。</a:t>
            </a:r>
            <a:endParaRPr lang="en-US" altLang="ja-JP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ja-JP" dirty="0">
                <a:solidFill>
                  <a:schemeClr val="tx1"/>
                </a:solidFill>
              </a:rPr>
              <a:t>しかし現実に聴衆を集めた状態でのリハーサルは難しく、実践的なリハーサルを行うのは容易ではない。</a:t>
            </a:r>
            <a:r>
              <a:rPr kumimoji="1" lang="ja-JP" altLang="en-US" dirty="0"/>
              <a:t>先行研究では、リハーサルだけで</a:t>
            </a:r>
            <a:r>
              <a:rPr kumimoji="1" lang="en-US" altLang="ja-JP" dirty="0"/>
              <a:t>75%</a:t>
            </a:r>
            <a:r>
              <a:rPr kumimoji="1" lang="ja-JP" altLang="en-US" dirty="0"/>
              <a:t>の上がり症を抑制できるという結果がある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A62F2-7654-41AC-A177-56D2A44B4AB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7452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A62F2-7654-41AC-A177-56D2A44B4AB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027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A62F2-7654-41AC-A177-56D2A44B4AB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048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BE58-1271-4FD9-AA29-47037A14E8EE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4547-6374-4511-BEE0-B2CFC0822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67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BE58-1271-4FD9-AA29-47037A14E8EE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4547-6374-4511-BEE0-B2CFC0822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99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BE58-1271-4FD9-AA29-47037A14E8EE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4547-6374-4511-BEE0-B2CFC0822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374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BE58-1271-4FD9-AA29-47037A14E8EE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4547-6374-4511-BEE0-B2CFC0822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077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BE58-1271-4FD9-AA29-47037A14E8EE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4547-6374-4511-BEE0-B2CFC0822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8751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BE58-1271-4FD9-AA29-47037A14E8EE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4547-6374-4511-BEE0-B2CFC0822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705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BE58-1271-4FD9-AA29-47037A14E8EE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4547-6374-4511-BEE0-B2CFC0822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802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BE58-1271-4FD9-AA29-47037A14E8EE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4547-6374-4511-BEE0-B2CFC0822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869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BE58-1271-4FD9-AA29-47037A14E8EE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4547-6374-4511-BEE0-B2CFC0822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195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BE58-1271-4FD9-AA29-47037A14E8EE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4547-6374-4511-BEE0-B2CFC0822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6600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BE58-1271-4FD9-AA29-47037A14E8EE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4547-6374-4511-BEE0-B2CFC0822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549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BE58-1271-4FD9-AA29-47037A14E8EE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4547-6374-4511-BEE0-B2CFC0822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14277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BE58-1271-4FD9-AA29-47037A14E8EE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4547-6374-4511-BEE0-B2CFC0822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6963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BE58-1271-4FD9-AA29-47037A14E8EE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4547-6374-4511-BEE0-B2CFC0822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5820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BE58-1271-4FD9-AA29-47037A14E8EE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4547-6374-4511-BEE0-B2CFC0822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2031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BE58-1271-4FD9-AA29-47037A14E8EE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4547-6374-4511-BEE0-B2CFC0822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9090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BE58-1271-4FD9-AA29-47037A14E8EE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4547-6374-4511-BEE0-B2CFC0822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8904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BE58-1271-4FD9-AA29-47037A14E8EE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4547-6374-4511-BEE0-B2CFC0822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97253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BE58-1271-4FD9-AA29-47037A14E8EE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4547-6374-4511-BEE0-B2CFC0822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4858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BE58-1271-4FD9-AA29-47037A14E8EE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4547-6374-4511-BEE0-B2CFC0822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7178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BE58-1271-4FD9-AA29-47037A14E8EE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4547-6374-4511-BEE0-B2CFC0822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583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BE58-1271-4FD9-AA29-47037A14E8EE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4547-6374-4511-BEE0-B2CFC0822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465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BE58-1271-4FD9-AA29-47037A14E8EE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4547-6374-4511-BEE0-B2CFC0822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8701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BE58-1271-4FD9-AA29-47037A14E8EE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4547-6374-4511-BEE0-B2CFC0822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2364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BE58-1271-4FD9-AA29-47037A14E8EE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4547-6374-4511-BEE0-B2CFC0822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2375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BE58-1271-4FD9-AA29-47037A14E8EE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4547-6374-4511-BEE0-B2CFC0822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58912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BE58-1271-4FD9-AA29-47037A14E8EE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4547-6374-4511-BEE0-B2CFC0822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0401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41BE58-1271-4FD9-AA29-47037A14E8EE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98F4547-6374-4511-BEE0-B2CFC0822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3768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BE58-1271-4FD9-AA29-47037A14E8EE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4547-6374-4511-BEE0-B2CFC0822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64402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BE58-1271-4FD9-AA29-47037A14E8EE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4547-6374-4511-BEE0-B2CFC0822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081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BE58-1271-4FD9-AA29-47037A14E8EE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4547-6374-4511-BEE0-B2CFC0822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227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BE58-1271-4FD9-AA29-47037A14E8EE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4547-6374-4511-BEE0-B2CFC0822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88371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BE58-1271-4FD9-AA29-47037A14E8EE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4547-6374-4511-BEE0-B2CFC0822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50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BE58-1271-4FD9-AA29-47037A14E8EE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4547-6374-4511-BEE0-B2CFC0822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6580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BE58-1271-4FD9-AA29-47037A14E8EE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4547-6374-4511-BEE0-B2CFC0822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83612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BE58-1271-4FD9-AA29-47037A14E8EE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4547-6374-4511-BEE0-B2CFC0822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3775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BE58-1271-4FD9-AA29-47037A14E8EE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4547-6374-4511-BEE0-B2CFC0822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60857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BE58-1271-4FD9-AA29-47037A14E8EE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4547-6374-4511-BEE0-B2CFC0822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527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BE58-1271-4FD9-AA29-47037A14E8EE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4547-6374-4511-BEE0-B2CFC0822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4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BE58-1271-4FD9-AA29-47037A14E8EE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4547-6374-4511-BEE0-B2CFC0822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6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BE58-1271-4FD9-AA29-47037A14E8EE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4547-6374-4511-BEE0-B2CFC0822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16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BE58-1271-4FD9-AA29-47037A14E8EE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4547-6374-4511-BEE0-B2CFC0822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806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BE58-1271-4FD9-AA29-47037A14E8EE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4547-6374-4511-BEE0-B2CFC0822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03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BE58-1271-4FD9-AA29-47037A14E8EE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4547-6374-4511-BEE0-B2CFC0822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8609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941BE58-1271-4FD9-AA29-47037A14E8EE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F4547-6374-4511-BEE0-B2CFC0822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415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941BE58-1271-4FD9-AA29-47037A14E8EE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F4547-6374-4511-BEE0-B2CFC0822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01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941BE58-1271-4FD9-AA29-47037A14E8EE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F4547-6374-4511-BEE0-B2CFC0822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11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941BE58-1271-4FD9-AA29-47037A14E8EE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98F4547-6374-4511-BEE0-B2CFC0822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39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1129289" y="1528446"/>
            <a:ext cx="9764530" cy="705853"/>
          </a:xfrm>
        </p:spPr>
        <p:txBody>
          <a:bodyPr>
            <a:noAutofit/>
          </a:bodyPr>
          <a:lstStyle/>
          <a:p>
            <a:r>
              <a:rPr kumimoji="1" lang="en-US" altLang="ja-JP" sz="50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VR</a:t>
            </a:r>
            <a:r>
              <a:rPr kumimoji="1" lang="ja-JP" altLang="en-US" sz="50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を用いた</a:t>
            </a:r>
            <a:r>
              <a:rPr kumimoji="1" lang="en-US" altLang="ja-JP" sz="50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SAD</a:t>
            </a:r>
            <a:r>
              <a:rPr kumimoji="1" lang="ja-JP" altLang="en-US" sz="50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を克服する技術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8469796" y="4336484"/>
            <a:ext cx="2424023" cy="1324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17101590 </a:t>
            </a:r>
          </a:p>
          <a:p>
            <a:pPr marL="0" indent="0">
              <a:buNone/>
            </a:pPr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井上</a:t>
            </a:r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利彦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3265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246306" y="689811"/>
            <a:ext cx="3368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背景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6585" y="1980514"/>
            <a:ext cx="1083062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社交不安症（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social anxiety disorder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）とは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社交場面や対人面において恐れや不安を抱き、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それを回避するために日常生活に支障を</a:t>
            </a:r>
            <a:r>
              <a:rPr lang="ja-JP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生じる疾患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</a:t>
            </a:r>
            <a:r>
              <a:rPr lang="ja-JP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ある。以前から欧米では多くの疫学</a:t>
            </a:r>
            <a:r>
              <a:rPr lang="ja-JP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研究が行われて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おり</a:t>
            </a:r>
            <a:r>
              <a:rPr lang="ja-JP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、有病率の高さが注目されている。また、ほかの精神疾患の並存率の高さも指摘されており、特に</a:t>
            </a:r>
            <a:r>
              <a:rPr lang="ja-JP" altLang="ja-JP" sz="3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鬱病や自殺</a:t>
            </a:r>
            <a:r>
              <a:rPr lang="ja-JP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のリスクに注意が必要である。現在の日本では鬱病や自殺が社会的な問題となって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いる。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212" y="689811"/>
            <a:ext cx="3473974" cy="2084384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9172786" y="2919470"/>
            <a:ext cx="1672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※</a:t>
            </a:r>
            <a:r>
              <a:rPr kumimoji="1" lang="ja-JP" altLang="en-US" sz="1000" dirty="0"/>
              <a:t>図はイメージです。</a:t>
            </a:r>
          </a:p>
        </p:txBody>
      </p:sp>
    </p:spTree>
    <p:extLst>
      <p:ext uri="{BB962C8B-B14F-4D97-AF65-F5344CB8AC3E}">
        <p14:creationId xmlns:p14="http://schemas.microsoft.com/office/powerpoint/2010/main" val="3987345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1171421" y="787238"/>
            <a:ext cx="2496627" cy="1383313"/>
          </a:xfrm>
        </p:spPr>
        <p:txBody>
          <a:bodyPr>
            <a:noAutofit/>
          </a:bodyPr>
          <a:lstStyle/>
          <a:p>
            <a:r>
              <a:rPr lang="ja-JP" altLang="en-US" sz="3600" dirty="0">
                <a:solidFill>
                  <a:schemeClr val="tx1"/>
                </a:solidFill>
              </a:rPr>
              <a:t>・</a:t>
            </a:r>
            <a:r>
              <a:rPr lang="ja-JP" altLang="en-US" sz="3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対象</a:t>
            </a:r>
            <a:r>
              <a:rPr lang="en-US" altLang="ja-JP" sz="2800" dirty="0">
                <a:solidFill>
                  <a:schemeClr val="tx1"/>
                </a:solidFill>
              </a:rPr>
              <a:t/>
            </a:r>
            <a:br>
              <a:rPr lang="en-US" altLang="ja-JP" sz="2800" dirty="0">
                <a:solidFill>
                  <a:schemeClr val="tx1"/>
                </a:solidFill>
              </a:rPr>
            </a:b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71421" y="1708886"/>
            <a:ext cx="417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スピーチをする人々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71420" y="2455612"/>
            <a:ext cx="983443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・方法</a:t>
            </a:r>
            <a:endParaRPr kumimoji="1"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VR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を用いたリハーサル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先行研究では、リハーサルだけで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75%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の上がり症を抑制できるという結果がある。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スピーチの「上がり症」の実態とその対策法　近藤豊彦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http://ci.nii.ac.jp/els/contents110004866013.pdf?id=ART0008050549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2209" y="922259"/>
            <a:ext cx="3792241" cy="2123655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8291924" y="3146309"/>
            <a:ext cx="23121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※</a:t>
            </a:r>
            <a:r>
              <a:rPr kumimoji="1" lang="ja-JP" altLang="en-US" sz="1100" dirty="0"/>
              <a:t>図はイメージです</a:t>
            </a:r>
            <a:r>
              <a:rPr kumimoji="1" lang="ja-JP" altLang="en-US" sz="1000" dirty="0"/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4028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9934" y="3485432"/>
            <a:ext cx="2595263" cy="1727029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1192" y="670153"/>
            <a:ext cx="2206718" cy="2269767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1463040" y="670153"/>
            <a:ext cx="8020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具体的な方法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27018" y="1815408"/>
            <a:ext cx="735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被験者にプレゼンの準備をさせる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27018" y="2594737"/>
            <a:ext cx="757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2.VR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ゴーグルをかぶり、聴衆をもうけた動画を流す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27018" y="3364852"/>
            <a:ext cx="6191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3.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プレゼンを実際に行いながら心拍を計る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7018" y="4149989"/>
            <a:ext cx="748139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心拍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がある程度の</a:t>
            </a:r>
            <a:r>
              <a:rPr kumimoji="1" lang="ja-JP" altLang="en-US" sz="28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正常値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になるまで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2,3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を繰り返す</a:t>
            </a:r>
          </a:p>
        </p:txBody>
      </p:sp>
      <p:sp>
        <p:nvSpPr>
          <p:cNvPr id="7" name="AutoShape 2" descr="「スピーチ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6695" y="5291907"/>
            <a:ext cx="101814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先行研究では、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VR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を用いたリハーサルがあり、成果が出ている。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「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VR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の福祉応用の現状」　黒田知宏　村上満佳子　田畑慶人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https://www.jstage.jst.go.jp/article/jami/21/5/21_341/_pdf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292413" y="2905658"/>
            <a:ext cx="1672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図はイメージです。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108528" y="5387384"/>
            <a:ext cx="1672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図はイメージです。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5389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9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82413" y="563880"/>
            <a:ext cx="8596668" cy="957943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76486" y="1643008"/>
            <a:ext cx="45336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方法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で計った心拍を縦軸</a:t>
            </a:r>
            <a:r>
              <a:rPr kumimoji="1"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、時間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</a:t>
            </a:r>
            <a:r>
              <a:rPr kumimoji="1"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横軸にした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グラフを回数分製作して、それぞれのグラフを比較する。回数が増えていく</a:t>
            </a:r>
            <a:r>
              <a:rPr kumimoji="1"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につれ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心拍が低下する傾向があれば、仮説が成立する。</a:t>
            </a:r>
            <a:endParaRPr kumimoji="1"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339" y="1521823"/>
            <a:ext cx="6591606" cy="403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26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3001" y="531223"/>
            <a:ext cx="8596668" cy="790801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課題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2249" y="1539773"/>
            <a:ext cx="10537838" cy="52025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ja-JP" altLang="en-US" sz="3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現時点の課題</a:t>
            </a:r>
            <a:endParaRPr kumimoji="1" lang="en-US" altLang="ja-JP" sz="3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VR</a:t>
            </a:r>
            <a:r>
              <a:rPr lang="ja-JP" altLang="en-US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に対する知識が少ない</a:t>
            </a:r>
            <a:endParaRPr kumimoji="1" lang="en-US" altLang="ja-JP" sz="2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・聴衆をもうけた正式の場の</a:t>
            </a:r>
            <a:r>
              <a:rPr kumimoji="1"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VR</a:t>
            </a:r>
            <a:r>
              <a:rPr kumimoji="1"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動画を撮ることが困難</a:t>
            </a:r>
            <a:endParaRPr kumimoji="1"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・リハーサルによる効果に個人差があり、まったく効果のない人もいる可能性</a:t>
            </a:r>
            <a:endParaRPr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VR</a:t>
            </a:r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ゴーグルの違和感の</a:t>
            </a:r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対策</a:t>
            </a:r>
            <a:endParaRPr lang="en-US" altLang="ja-JP" sz="2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sz="3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仮説が成立した後の課題</a:t>
            </a:r>
            <a:endParaRPr kumimoji="1" lang="en-US" altLang="ja-JP" sz="3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・心拍数の正常値が年齢別で違う</a:t>
            </a:r>
            <a:endParaRPr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参考文献</a:t>
            </a:r>
            <a:endParaRPr kumimoji="1"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http://www.myakuhaku-check.com/score.html</a:t>
            </a:r>
          </a:p>
          <a:p>
            <a:pPr marL="0" indent="0">
              <a:buNone/>
            </a:pPr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「脈拍数・心拍数の正常値・基準値</a:t>
            </a:r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Q</a:t>
            </a:r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＆</a:t>
            </a:r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</a:t>
            </a:r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」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848" y="3574796"/>
            <a:ext cx="2334575" cy="2334575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9488041" y="5956515"/>
            <a:ext cx="1672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図はイメージです。</a:t>
            </a:r>
          </a:p>
        </p:txBody>
      </p:sp>
    </p:spTree>
    <p:extLst>
      <p:ext uri="{BB962C8B-B14F-4D97-AF65-F5344CB8AC3E}">
        <p14:creationId xmlns:p14="http://schemas.microsoft.com/office/powerpoint/2010/main" val="3369411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.6|9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14.3|60.2|27.1|1.2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基礎">
  <a:themeElements>
    <a:clrScheme name="緑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イオン ボードルーム</Template>
  <TotalTime>545</TotalTime>
  <Words>450</Words>
  <Application>Microsoft Office PowerPoint</Application>
  <PresentationFormat>ワイド画面</PresentationFormat>
  <Paragraphs>56</Paragraphs>
  <Slides>6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6</vt:i4>
      </vt:variant>
    </vt:vector>
  </HeadingPairs>
  <TitlesOfParts>
    <vt:vector size="18" baseType="lpstr">
      <vt:lpstr>ＭＳ Ｐゴシック</vt:lpstr>
      <vt:lpstr>ＭＳ ゴシック</vt:lpstr>
      <vt:lpstr>メイリオ</vt:lpstr>
      <vt:lpstr>游ゴシック</vt:lpstr>
      <vt:lpstr>Calibri</vt:lpstr>
      <vt:lpstr>Calibri Light</vt:lpstr>
      <vt:lpstr>Corbel</vt:lpstr>
      <vt:lpstr>Wingdings 2</vt:lpstr>
      <vt:lpstr>HDOfficeLightV0</vt:lpstr>
      <vt:lpstr>1_HDOfficeLightV0</vt:lpstr>
      <vt:lpstr>2_HDOfficeLightV0</vt:lpstr>
      <vt:lpstr>基礎</vt:lpstr>
      <vt:lpstr>VRを用いたSADを克服する技術</vt:lpstr>
      <vt:lpstr>PowerPoint プレゼンテーション</vt:lpstr>
      <vt:lpstr>・対象 </vt:lpstr>
      <vt:lpstr>PowerPoint プレゼンテーション</vt:lpstr>
      <vt:lpstr>結果</vt:lpstr>
      <vt:lpstr>課題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Administrator</dc:creator>
  <cp:lastModifiedBy>Administrator</cp:lastModifiedBy>
  <cp:revision>37</cp:revision>
  <dcterms:created xsi:type="dcterms:W3CDTF">2017-11-06T06:34:23Z</dcterms:created>
  <dcterms:modified xsi:type="dcterms:W3CDTF">2017-11-27T07:53:01Z</dcterms:modified>
</cp:coreProperties>
</file>