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78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5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psj.ixsq.nii.ac.jp/ej/?action=pages_view_main&amp;active_action=repository_view_main_item_detail&amp;item_id=79856&amp;item_no=1&amp;page_id=13&amp;block_id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72016" y="1997256"/>
            <a:ext cx="12364016" cy="159617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Above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ja-JP" altLang="en-US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インターネットユーザーを対象にした</a:t>
            </a:r>
            <a:br>
              <a:rPr lang="en-US" altLang="ja-JP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</a:br>
            <a:r>
              <a:rPr lang="ja-JP" altLang="en-US" sz="6000" b="1" dirty="0">
                <a:ln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ニーズリサーチ</a:t>
            </a:r>
            <a:br>
              <a:rPr lang="ja-JP" altLang="en-US" sz="40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</a:rPr>
            </a:b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596271" y="3830271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>
                <a:solidFill>
                  <a:srgbClr val="0070C0"/>
                </a:solidFill>
              </a:rPr>
              <a:t>情報・経営システム工学課程 </a:t>
            </a:r>
            <a:r>
              <a:rPr kumimoji="1" lang="en-US" altLang="ja-JP" sz="4000" dirty="0">
                <a:solidFill>
                  <a:srgbClr val="0070C0"/>
                </a:solidFill>
              </a:rPr>
              <a:t>1</a:t>
            </a:r>
            <a:r>
              <a:rPr kumimoji="1" lang="ja-JP" altLang="en-US" sz="4000" dirty="0">
                <a:solidFill>
                  <a:srgbClr val="0070C0"/>
                </a:solidFill>
              </a:rPr>
              <a:t>年</a:t>
            </a:r>
            <a:endParaRPr kumimoji="1" lang="en-US" altLang="ja-JP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4000" dirty="0">
                <a:solidFill>
                  <a:srgbClr val="0070C0"/>
                </a:solidFill>
              </a:rPr>
              <a:t>17102587</a:t>
            </a:r>
            <a:r>
              <a:rPr lang="ja-JP" altLang="en-US" sz="4000" dirty="0">
                <a:solidFill>
                  <a:srgbClr val="0070C0"/>
                </a:solidFill>
              </a:rPr>
              <a:t>　笠原 祐輝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305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ja-JP" altLang="en-US" sz="32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</a:rPr>
              <a:t>タイトル　「インターネットユーザーを対象にしたニーズリサーチ」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83177" y="1102303"/>
            <a:ext cx="497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◎私のやりたいこと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4618" y="1899415"/>
            <a:ext cx="9642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2060"/>
                </a:solidFill>
              </a:rPr>
              <a:t>私は将来、スマートフォンアプリを開発する会社を起業したいと考えている。会社を経営する中で一番大事なことは</a:t>
            </a:r>
            <a:r>
              <a:rPr kumimoji="1" lang="ja-JP" altLang="en-US" sz="2800" dirty="0">
                <a:solidFill>
                  <a:srgbClr val="FF0000"/>
                </a:solidFill>
              </a:rPr>
              <a:t>利益をあげること</a:t>
            </a:r>
            <a:r>
              <a:rPr kumimoji="1" lang="ja-JP" altLang="en-US" sz="2800" dirty="0">
                <a:solidFill>
                  <a:srgbClr val="002060"/>
                </a:solidFill>
              </a:rPr>
              <a:t>である。そして、利益をあげるためには</a:t>
            </a:r>
            <a:r>
              <a:rPr kumimoji="1" lang="ja-JP" altLang="en-US" sz="2800" dirty="0">
                <a:solidFill>
                  <a:srgbClr val="FF0000"/>
                </a:solidFill>
              </a:rPr>
              <a:t>消費者の求める製品</a:t>
            </a:r>
            <a:r>
              <a:rPr kumimoji="1" lang="ja-JP" altLang="en-US" sz="2800" dirty="0">
                <a:solidFill>
                  <a:srgbClr val="002060"/>
                </a:solidFill>
              </a:rPr>
              <a:t>を作らなければならない。そこで、</a:t>
            </a:r>
            <a:r>
              <a:rPr kumimoji="1" lang="ja-JP" altLang="en-US" sz="2800" dirty="0">
                <a:solidFill>
                  <a:srgbClr val="FF0000"/>
                </a:solidFill>
              </a:rPr>
              <a:t>消費者のニーズを知る</a:t>
            </a:r>
            <a:r>
              <a:rPr kumimoji="1" lang="ja-JP" altLang="en-US" sz="2800" dirty="0">
                <a:solidFill>
                  <a:srgbClr val="002060"/>
                </a:solidFill>
              </a:rPr>
              <a:t>方法が求められる。しかし、ニーズリサーチの手法は人と会って直接アンケートをとることなど非常に多くあり、どの手法が一番良いのかを判断するのは難しい。そのため、</a:t>
            </a:r>
            <a:r>
              <a:rPr kumimoji="1" lang="ja-JP" altLang="en-US" sz="2800" dirty="0">
                <a:solidFill>
                  <a:srgbClr val="FF0000"/>
                </a:solidFill>
              </a:rPr>
              <a:t>私は実際に企業で行われている多くのニーズリサーチの手法について調べて、それらがどのように効果しているのかについて研究する。</a:t>
            </a:r>
          </a:p>
        </p:txBody>
      </p:sp>
    </p:spTree>
    <p:extLst>
      <p:ext uri="{BB962C8B-B14F-4D97-AF65-F5344CB8AC3E}">
        <p14:creationId xmlns:p14="http://schemas.microsoft.com/office/powerpoint/2010/main" val="20766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14647" y="357447"/>
            <a:ext cx="41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◎企業の現状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" y="1113906"/>
            <a:ext cx="9817331" cy="555290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82243" y="6216134"/>
            <a:ext cx="57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参考：中小企業庁　倒産の状況（平成</a:t>
            </a:r>
            <a:r>
              <a:rPr kumimoji="1" lang="en-US" altLang="ja-JP" dirty="0"/>
              <a:t>28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月分）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46" y="105508"/>
            <a:ext cx="5796688" cy="3061483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6084916" y="929754"/>
            <a:ext cx="5910349" cy="2201431"/>
            <a:chOff x="5910349" y="417078"/>
            <a:chExt cx="5910349" cy="2201431"/>
          </a:xfrm>
        </p:grpSpPr>
        <p:sp>
          <p:nvSpPr>
            <p:cNvPr id="7" name="星 7 6"/>
            <p:cNvSpPr/>
            <p:nvPr/>
          </p:nvSpPr>
          <p:spPr>
            <a:xfrm>
              <a:off x="5910349" y="417078"/>
              <a:ext cx="5910349" cy="2201431"/>
            </a:xfrm>
            <a:prstGeom prst="star7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90262" y="942222"/>
              <a:ext cx="34996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会社が倒産する原因の多くが利益を出せていないことである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084916" y="3182164"/>
            <a:ext cx="5910349" cy="3003624"/>
            <a:chOff x="5910349" y="3448276"/>
            <a:chExt cx="5910349" cy="2325777"/>
          </a:xfrm>
        </p:grpSpPr>
        <p:sp>
          <p:nvSpPr>
            <p:cNvPr id="9" name="星 7 8"/>
            <p:cNvSpPr/>
            <p:nvPr/>
          </p:nvSpPr>
          <p:spPr>
            <a:xfrm>
              <a:off x="5910349" y="3448276"/>
              <a:ext cx="5910349" cy="2325777"/>
            </a:xfrm>
            <a:prstGeom prst="star7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353646" y="3991171"/>
              <a:ext cx="3372890" cy="140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だから、利益をあげるために、消費者のニーズを知る必要がある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2138" y="315884"/>
            <a:ext cx="449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◎先行研究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2138" y="900659"/>
            <a:ext cx="11114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2060"/>
                </a:solidFill>
              </a:rPr>
              <a:t>論文のタイトル「マーケット分析のための</a:t>
            </a:r>
            <a:r>
              <a:rPr kumimoji="1" lang="en-US" altLang="ja-JP" sz="2000" dirty="0">
                <a:solidFill>
                  <a:srgbClr val="002060"/>
                </a:solidFill>
              </a:rPr>
              <a:t>Twitter</a:t>
            </a:r>
            <a:r>
              <a:rPr kumimoji="1" lang="ja-JP" altLang="en-US" sz="2000" dirty="0">
                <a:solidFill>
                  <a:srgbClr val="002060"/>
                </a:solidFill>
              </a:rPr>
              <a:t>投稿者プロフィール推定方法」</a:t>
            </a:r>
            <a:endParaRPr kumimoji="1" lang="en-US" altLang="ja-JP" sz="2000" dirty="0">
              <a:solidFill>
                <a:srgbClr val="002060"/>
              </a:solidFill>
            </a:endParaRPr>
          </a:p>
          <a:p>
            <a:r>
              <a:rPr kumimoji="1" lang="en-US" altLang="ja-JP" sz="2000" dirty="0">
                <a:solidFill>
                  <a:prstClr val="black"/>
                </a:solidFill>
                <a:latin typeface="Calibri Light" panose="020F0302020204030204"/>
                <a:hlinkClick r:id="rId2"/>
              </a:rPr>
              <a:t>https://ipsj.ixsq.nii.ac.jp/ej/?action=pages_view_main&amp;active_action=repository_view_main_item_detail&amp;item_id=79856&amp;item_no=1&amp;page_id=13&amp;block_id=8</a:t>
            </a:r>
            <a:r>
              <a:rPr kumimoji="1" lang="en-US" altLang="ja-JP" sz="2000" dirty="0">
                <a:solidFill>
                  <a:prstClr val="black"/>
                </a:solidFill>
                <a:latin typeface="Calibri Light" panose="020F0302020204030204"/>
              </a:rPr>
              <a:t> (2011)</a:t>
            </a:r>
            <a:endParaRPr kumimoji="1" lang="ja-JP" altLang="en-US" sz="20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4073" y="2078182"/>
            <a:ext cx="114881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2060"/>
                </a:solidFill>
              </a:rPr>
              <a:t>この論文は</a:t>
            </a:r>
            <a:r>
              <a:rPr kumimoji="1" lang="ja-JP" altLang="en-US" sz="2000" dirty="0">
                <a:solidFill>
                  <a:srgbClr val="FF0000"/>
                </a:solidFill>
              </a:rPr>
              <a:t>手軽に情報発信が可能であり、新鮮かつ大量の意見を即座にリアルタイムで低コストでニーズを調査できる</a:t>
            </a:r>
            <a:r>
              <a:rPr kumimoji="1" lang="en-US" altLang="ja-JP" sz="2000" dirty="0">
                <a:solidFill>
                  <a:srgbClr val="FF0000"/>
                </a:solidFill>
              </a:rPr>
              <a:t>Twitter</a:t>
            </a:r>
            <a:r>
              <a:rPr kumimoji="1" lang="ja-JP" altLang="en-US" sz="2000" dirty="0">
                <a:solidFill>
                  <a:srgbClr val="002060"/>
                </a:solidFill>
              </a:rPr>
              <a:t>を用いてニーズリサーチを行っている。</a:t>
            </a:r>
            <a:endParaRPr kumimoji="1" lang="en-US" altLang="ja-JP" sz="2000" dirty="0">
              <a:solidFill>
                <a:srgbClr val="002060"/>
              </a:solidFill>
            </a:endParaRPr>
          </a:p>
          <a:p>
            <a:endParaRPr kumimoji="1" lang="en-US" altLang="ja-JP" sz="2000" dirty="0"/>
          </a:p>
          <a:p>
            <a:r>
              <a:rPr kumimoji="1" lang="ja-JP" altLang="en-US" sz="2000" dirty="0">
                <a:solidFill>
                  <a:srgbClr val="002060"/>
                </a:solidFill>
              </a:rPr>
              <a:t>研究方法は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特定のキーワードについてツイートをした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Twitter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ユーザーの過去の複数のツイートを習得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して、その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投稿者の年齢や性別や居住地域などのプロフィールを推定する</a:t>
            </a:r>
            <a:r>
              <a:rPr kumimoji="1" lang="ja-JP" altLang="en-US" sz="2000" dirty="0">
                <a:solidFill>
                  <a:prstClr val="black"/>
                </a:solidFill>
                <a:latin typeface="Calibri Light" panose="020F0302020204030204"/>
              </a:rPr>
              <a:t>。それによって、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Twitter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上の口コミ情報をプロフィールごとに分類・集約する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という方法をとっている。</a:t>
            </a:r>
            <a:endParaRPr kumimoji="1" lang="en-US" altLang="ja-JP" sz="2000" dirty="0">
              <a:solidFill>
                <a:srgbClr val="002060"/>
              </a:solidFill>
              <a:latin typeface="Calibri Light" panose="020F0302020204030204"/>
            </a:endParaRPr>
          </a:p>
          <a:p>
            <a:endParaRPr kumimoji="1" lang="en-US" altLang="ja-JP" sz="20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結果は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10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代は「数学」、「学校」などの学校生活に関するキーワード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が検出された。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20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代は「大学」、「バイト」「就活」などの大学や就職活動に関するキーワード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が上位として検出された。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30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代は「仕事」、「ビール」などのなどの仕事や家庭に関するキーワード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が多く検出された。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40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代は「息子」、「血圧」、「政権」などの家庭や健康や政治に対するキーワード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が多く検出された。また、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10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代の推定精度が高く、</a:t>
            </a:r>
            <a:r>
              <a:rPr kumimoji="1" lang="en-US" altLang="ja-JP" sz="2000" dirty="0">
                <a:solidFill>
                  <a:srgbClr val="FF0000"/>
                </a:solidFill>
                <a:latin typeface="Calibri Light" panose="020F0302020204030204"/>
              </a:rPr>
              <a:t>30</a:t>
            </a:r>
            <a:r>
              <a:rPr kumimoji="1" lang="ja-JP" altLang="en-US" sz="2000" dirty="0">
                <a:solidFill>
                  <a:srgbClr val="FF0000"/>
                </a:solidFill>
                <a:latin typeface="Calibri Light" panose="020F0302020204030204"/>
              </a:rPr>
              <a:t>代の推定精度が低い</a:t>
            </a:r>
            <a:r>
              <a:rPr kumimoji="1" lang="ja-JP" altLang="en-US" sz="2000" dirty="0">
                <a:solidFill>
                  <a:srgbClr val="002060"/>
                </a:solidFill>
                <a:latin typeface="Calibri Light" panose="020F0302020204030204"/>
              </a:rPr>
              <a:t>という結果がでた。</a:t>
            </a:r>
          </a:p>
          <a:p>
            <a:endParaRPr kumimoji="1" lang="ja-JP" altLang="en-US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33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7696" y="329468"/>
            <a:ext cx="2610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◎課題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86398" y="1281279"/>
            <a:ext cx="11805351" cy="2578544"/>
            <a:chOff x="186397" y="955964"/>
            <a:chExt cx="11805351" cy="2578544"/>
          </a:xfrm>
        </p:grpSpPr>
        <p:sp>
          <p:nvSpPr>
            <p:cNvPr id="7" name="角丸四角形 6"/>
            <p:cNvSpPr/>
            <p:nvPr/>
          </p:nvSpPr>
          <p:spPr>
            <a:xfrm>
              <a:off x="186397" y="955964"/>
              <a:ext cx="11805351" cy="257854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257695" y="1091074"/>
              <a:ext cx="116627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先行研究であげた「マーケット分析のための</a:t>
              </a:r>
              <a:r>
                <a:rPr kumimoji="1" lang="en-US" altLang="ja-JP" sz="2400" dirty="0"/>
                <a:t>Twitter</a:t>
              </a:r>
              <a:r>
                <a:rPr kumimoji="1" lang="ja-JP" altLang="en-US" sz="2400" dirty="0"/>
                <a:t>投稿者プロフィール推定方法」という論文では、</a:t>
              </a:r>
              <a:r>
                <a:rPr kumimoji="1" lang="en-US" altLang="ja-JP" sz="2400" dirty="0">
                  <a:solidFill>
                    <a:srgbClr val="FF0000"/>
                  </a:solidFill>
                  <a:latin typeface="Calibri Light" panose="020F0302020204030204"/>
                </a:rPr>
                <a:t>10</a:t>
              </a:r>
              <a:r>
                <a:rPr kumimoji="1" lang="ja-JP" altLang="en-US" sz="2400" dirty="0">
                  <a:solidFill>
                    <a:srgbClr val="FF0000"/>
                  </a:solidFill>
                  <a:latin typeface="Calibri Light" panose="020F0302020204030204"/>
                </a:rPr>
                <a:t>代の推定精度が高いが、</a:t>
              </a:r>
              <a:r>
                <a:rPr kumimoji="1" lang="en-US" altLang="ja-JP" sz="2400" dirty="0">
                  <a:solidFill>
                    <a:srgbClr val="FF0000"/>
                  </a:solidFill>
                  <a:latin typeface="Calibri Light" panose="020F0302020204030204"/>
                </a:rPr>
                <a:t>30</a:t>
              </a:r>
              <a:r>
                <a:rPr kumimoji="1" lang="ja-JP" altLang="en-US" sz="2400" dirty="0">
                  <a:solidFill>
                    <a:srgbClr val="FF0000"/>
                  </a:solidFill>
                  <a:latin typeface="Calibri Light" panose="020F0302020204030204"/>
                </a:rPr>
                <a:t>代の推定精度が低い</a:t>
              </a:r>
              <a:r>
                <a:rPr kumimoji="1" lang="ja-JP" altLang="en-US" sz="2400" dirty="0">
                  <a:latin typeface="Calibri Light" panose="020F0302020204030204"/>
                </a:rPr>
                <a:t>という結果がでた。</a:t>
              </a:r>
              <a:endParaRPr kumimoji="1" lang="en-US" altLang="ja-JP" sz="2400" dirty="0">
                <a:latin typeface="Calibri Light" panose="020F0302020204030204"/>
              </a:endParaRPr>
            </a:p>
            <a:p>
              <a:r>
                <a:rPr kumimoji="1" lang="ja-JP" altLang="en-US" sz="2400" dirty="0">
                  <a:latin typeface="Calibri Light" panose="020F0302020204030204"/>
                </a:rPr>
                <a:t>これの原因は、</a:t>
              </a:r>
              <a:r>
                <a:rPr lang="en-US" altLang="ja-JP" sz="2400" dirty="0">
                  <a:solidFill>
                    <a:srgbClr val="FF0000"/>
                  </a:solidFill>
                </a:rPr>
                <a:t>10</a:t>
              </a:r>
              <a:r>
                <a:rPr lang="ja-JP" altLang="ja-JP" sz="2400" dirty="0">
                  <a:solidFill>
                    <a:srgbClr val="FF0000"/>
                  </a:solidFill>
                </a:rPr>
                <a:t>代の多くは学生</a:t>
              </a:r>
              <a:r>
                <a:rPr lang="ja-JP" altLang="ja-JP" sz="2400" dirty="0"/>
                <a:t>だと考えられ、</a:t>
              </a:r>
              <a:r>
                <a:rPr lang="ja-JP" altLang="ja-JP" sz="2400" dirty="0">
                  <a:solidFill>
                    <a:srgbClr val="FF0000"/>
                  </a:solidFill>
                </a:rPr>
                <a:t>似たような生活を送っている人が多</a:t>
              </a:r>
              <a:r>
                <a:rPr lang="ja-JP" altLang="en-US" sz="2400" dirty="0">
                  <a:solidFill>
                    <a:srgbClr val="FF0000"/>
                  </a:solidFill>
                </a:rPr>
                <a:t>く</a:t>
              </a:r>
              <a:r>
                <a:rPr lang="ja-JP" altLang="ja-JP" sz="2400" dirty="0">
                  <a:solidFill>
                    <a:srgbClr val="FF0000"/>
                  </a:solidFill>
                </a:rPr>
                <a:t>、投稿内容に類似性がみられ</a:t>
              </a:r>
              <a:r>
                <a:rPr lang="ja-JP" altLang="en-US" sz="2400" dirty="0">
                  <a:solidFill>
                    <a:srgbClr val="FF0000"/>
                  </a:solidFill>
                </a:rPr>
                <a:t>た</a:t>
              </a:r>
              <a:r>
                <a:rPr lang="ja-JP" altLang="en-US" sz="2400" dirty="0"/>
                <a:t>ため</a:t>
              </a:r>
              <a:r>
                <a:rPr lang="ja-JP" altLang="ja-JP" sz="2400" dirty="0"/>
                <a:t>、</a:t>
              </a:r>
              <a:r>
                <a:rPr lang="ja-JP" altLang="ja-JP" sz="2400" dirty="0">
                  <a:solidFill>
                    <a:srgbClr val="FF0000"/>
                  </a:solidFill>
                </a:rPr>
                <a:t>高精度な推測が可能</a:t>
              </a:r>
              <a:r>
                <a:rPr lang="ja-JP" altLang="ja-JP" sz="2400" dirty="0"/>
                <a:t>であったと考えら</a:t>
              </a:r>
              <a:r>
                <a:rPr lang="ja-JP" altLang="en-US" sz="2400" dirty="0"/>
                <a:t>れる。</a:t>
              </a:r>
              <a:r>
                <a:rPr lang="ja-JP" altLang="ja-JP" sz="2400" dirty="0"/>
                <a:t>しかし、</a:t>
              </a:r>
              <a:r>
                <a:rPr lang="en-US" altLang="ja-JP" sz="2400" dirty="0">
                  <a:solidFill>
                    <a:srgbClr val="FF0000"/>
                  </a:solidFill>
                </a:rPr>
                <a:t>30</a:t>
              </a:r>
              <a:r>
                <a:rPr lang="ja-JP" altLang="ja-JP" sz="2400" dirty="0">
                  <a:solidFill>
                    <a:srgbClr val="FF0000"/>
                  </a:solidFill>
                </a:rPr>
                <a:t>代は</a:t>
              </a:r>
              <a:r>
                <a:rPr lang="en-US" altLang="ja-JP" sz="2400" dirty="0">
                  <a:solidFill>
                    <a:srgbClr val="FF0000"/>
                  </a:solidFill>
                </a:rPr>
                <a:t>20</a:t>
              </a:r>
              <a:r>
                <a:rPr lang="ja-JP" altLang="ja-JP" sz="2400" dirty="0">
                  <a:solidFill>
                    <a:srgbClr val="FF0000"/>
                  </a:solidFill>
                </a:rPr>
                <a:t>代後半と</a:t>
              </a:r>
              <a:r>
                <a:rPr lang="en-US" altLang="ja-JP" sz="2400" dirty="0">
                  <a:solidFill>
                    <a:srgbClr val="FF0000"/>
                  </a:solidFill>
                </a:rPr>
                <a:t>40</a:t>
              </a:r>
              <a:r>
                <a:rPr lang="ja-JP" altLang="ja-JP" sz="2400" dirty="0">
                  <a:solidFill>
                    <a:srgbClr val="FF0000"/>
                  </a:solidFill>
                </a:rPr>
                <a:t>代前半と似たような生活傾向をもつ</a:t>
              </a:r>
              <a:r>
                <a:rPr lang="ja-JP" altLang="ja-JP" sz="2400" dirty="0"/>
                <a:t>と考えられ、それらの</a:t>
              </a:r>
              <a:r>
                <a:rPr lang="ja-JP" altLang="ja-JP" sz="2400" dirty="0">
                  <a:solidFill>
                    <a:srgbClr val="FF0000"/>
                  </a:solidFill>
                </a:rPr>
                <a:t>区別が困難だった</a:t>
              </a:r>
              <a:r>
                <a:rPr lang="ja-JP" altLang="ja-JP" sz="2400" dirty="0"/>
                <a:t>ため、</a:t>
              </a:r>
              <a:r>
                <a:rPr lang="ja-JP" altLang="ja-JP" sz="2400" dirty="0">
                  <a:solidFill>
                    <a:srgbClr val="FF0000"/>
                  </a:solidFill>
                </a:rPr>
                <a:t>推定精度が低下</a:t>
              </a:r>
              <a:r>
                <a:rPr lang="ja-JP" altLang="ja-JP" sz="2400" dirty="0"/>
                <a:t>したと考え</a:t>
              </a:r>
              <a:r>
                <a:rPr lang="ja-JP" altLang="en-US" sz="2400" dirty="0"/>
                <a:t>られる</a:t>
              </a:r>
              <a:r>
                <a:rPr lang="ja-JP" altLang="ja-JP" sz="2400" dirty="0"/>
                <a:t>。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86398" y="4519246"/>
            <a:ext cx="11805351" cy="1063869"/>
            <a:chOff x="186397" y="4396154"/>
            <a:chExt cx="11805351" cy="1063869"/>
          </a:xfrm>
        </p:grpSpPr>
        <p:sp>
          <p:nvSpPr>
            <p:cNvPr id="9" name="角丸四角形 8"/>
            <p:cNvSpPr/>
            <p:nvPr/>
          </p:nvSpPr>
          <p:spPr>
            <a:xfrm>
              <a:off x="186397" y="4396154"/>
              <a:ext cx="11805351" cy="10638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57695" y="4512589"/>
              <a:ext cx="116627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FF0000"/>
                  </a:solidFill>
                </a:rPr>
                <a:t>ニーズリサーチの手法は非常に多くあるため、どのような人を対象にしたニーズリサーチなのかを明確にしなければならない。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3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992" y="218832"/>
            <a:ext cx="2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◎目指すこと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556239" y="967586"/>
            <a:ext cx="9117622" cy="3414058"/>
            <a:chOff x="1556239" y="967586"/>
            <a:chExt cx="9117622" cy="3414058"/>
          </a:xfrm>
        </p:grpSpPr>
        <p:sp>
          <p:nvSpPr>
            <p:cNvPr id="11" name="角丸四角形 10"/>
            <p:cNvSpPr/>
            <p:nvPr/>
          </p:nvSpPr>
          <p:spPr>
            <a:xfrm>
              <a:off x="1635368" y="3396906"/>
              <a:ext cx="8968155" cy="98473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556239" y="967586"/>
              <a:ext cx="8968154" cy="10726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714500" y="1045272"/>
              <a:ext cx="8959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インターネットユーザーを対象としたニーズリサーチの手法を研究して、それらがどのように効果しているのかを明らかにする。</a:t>
              </a:r>
            </a:p>
          </p:txBody>
        </p:sp>
        <p:sp>
          <p:nvSpPr>
            <p:cNvPr id="7" name="下矢印 6"/>
            <p:cNvSpPr/>
            <p:nvPr/>
          </p:nvSpPr>
          <p:spPr>
            <a:xfrm>
              <a:off x="4314825" y="2236754"/>
              <a:ext cx="3450982" cy="1028700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14500" y="3473776"/>
              <a:ext cx="880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FF0000"/>
                  </a:solidFill>
                </a:rPr>
                <a:t>インターネットユーザーを対象にした最も有効なニーズリサーチの手法を模索する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31886" y="4545623"/>
            <a:ext cx="11904784" cy="2206869"/>
            <a:chOff x="131886" y="4545623"/>
            <a:chExt cx="11904784" cy="2206869"/>
          </a:xfrm>
          <a:solidFill>
            <a:srgbClr val="FF0000"/>
          </a:solidFill>
        </p:grpSpPr>
        <p:sp>
          <p:nvSpPr>
            <p:cNvPr id="17" name="星 7 16"/>
            <p:cNvSpPr/>
            <p:nvPr/>
          </p:nvSpPr>
          <p:spPr>
            <a:xfrm>
              <a:off x="131886" y="4545623"/>
              <a:ext cx="11904784" cy="2206869"/>
            </a:xfrm>
            <a:prstGeom prst="star7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927838" y="5110448"/>
              <a:ext cx="6356839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FFFF00"/>
                  </a:solidFill>
                </a:rPr>
                <a:t>インターネットユーザーを対象にした</a:t>
              </a:r>
              <a:endParaRPr kumimoji="1" lang="en-US" altLang="ja-JP" sz="3200" dirty="0">
                <a:solidFill>
                  <a:srgbClr val="FFFF00"/>
                </a:solidFill>
              </a:endParaRPr>
            </a:p>
            <a:p>
              <a:r>
                <a:rPr kumimoji="1" lang="ja-JP" altLang="en-US" sz="3200" dirty="0">
                  <a:solidFill>
                    <a:srgbClr val="FFFF00"/>
                  </a:solidFill>
                </a:rPr>
                <a:t>　　　　　　　ニーズリサーチ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288</TotalTime>
  <Words>706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 Light</vt:lpstr>
      <vt:lpstr>Tw Cen MT</vt:lpstr>
      <vt:lpstr>しずく</vt:lpstr>
      <vt:lpstr>インターネットユーザーを対象にした ニーズリサーチ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笠原祐輝</cp:lastModifiedBy>
  <cp:revision>46</cp:revision>
  <dcterms:created xsi:type="dcterms:W3CDTF">2017-11-06T07:29:26Z</dcterms:created>
  <dcterms:modified xsi:type="dcterms:W3CDTF">2017-11-23T08:06:52Z</dcterms:modified>
</cp:coreProperties>
</file>