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78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5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psj.ixsq.nii.ac.jp/ej/?action=pages_view_main&amp;active_action=repository_view_main_item_detail&amp;item_id=79856&amp;item_no=1&amp;page_id=13&amp;block_id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72016" y="1997256"/>
            <a:ext cx="12364016" cy="159617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Above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ja-JP" altLang="en-US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インターネットユーザーを対象にした</a:t>
            </a:r>
            <a:r>
              <a:rPr lang="en-US" altLang="ja-JP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/>
            </a:r>
            <a:br>
              <a:rPr lang="en-US" altLang="ja-JP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</a:br>
            <a:r>
              <a:rPr lang="ja-JP" altLang="en-US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ニーズリサーチ</a:t>
            </a:r>
            <a:r>
              <a:rPr lang="ja-JP" altLang="en-US" sz="40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</a:rPr>
              <a:t/>
            </a:r>
            <a:br>
              <a:rPr lang="ja-JP" altLang="en-US" sz="40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</a:rPr>
            </a:b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596271" y="3830271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>
                <a:solidFill>
                  <a:srgbClr val="0070C0"/>
                </a:solidFill>
              </a:rPr>
              <a:t>情報・経営システム工学課程 </a:t>
            </a:r>
            <a:r>
              <a:rPr kumimoji="1" lang="en-US" altLang="ja-JP" sz="4000" dirty="0">
                <a:solidFill>
                  <a:srgbClr val="0070C0"/>
                </a:solidFill>
              </a:rPr>
              <a:t>1</a:t>
            </a:r>
            <a:r>
              <a:rPr kumimoji="1" lang="ja-JP" altLang="en-US" sz="4000" dirty="0">
                <a:solidFill>
                  <a:srgbClr val="0070C0"/>
                </a:solidFill>
              </a:rPr>
              <a:t>年</a:t>
            </a:r>
            <a:endParaRPr kumimoji="1" lang="en-US" altLang="ja-JP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4000" dirty="0">
                <a:solidFill>
                  <a:srgbClr val="0070C0"/>
                </a:solidFill>
              </a:rPr>
              <a:t>17102587</a:t>
            </a:r>
            <a:r>
              <a:rPr lang="ja-JP" altLang="en-US" sz="4000" dirty="0">
                <a:solidFill>
                  <a:srgbClr val="0070C0"/>
                </a:solidFill>
              </a:rPr>
              <a:t>　笠原 祐輝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59424" y="354957"/>
            <a:ext cx="497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◎私のやりたいこと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9424" y="1159540"/>
            <a:ext cx="102694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私は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起業したいと思ってお</a:t>
            </a:r>
            <a:r>
              <a:rPr kumimoji="1" lang="ja-JP" altLang="en-US" sz="3200" dirty="0">
                <a:solidFill>
                  <a:srgbClr val="FF0000"/>
                </a:solidFill>
              </a:rPr>
              <a:t>り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、倒産しない会社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にしなければならない。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kumimoji="1" lang="en-US" altLang="ja-JP" sz="1200" dirty="0" smtClean="0"/>
          </a:p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そのために、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利益をあげる必要があり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、利益をあげるには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消費者のニーズを調べる必要がある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。なぜなら、消費者は自らのニーズに合った商品しか購入しない。そのため、消費者の求める商品を開発しないと、商品を消費者に購入してもらうことが出来ず、利益をあげることができない。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kumimoji="1" lang="en-US" altLang="ja-JP" sz="1200" dirty="0" smtClean="0"/>
          </a:p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だから、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私は倒産しない会社を作るために、ニーズリサーチについて研究したい。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43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14647" y="357447"/>
            <a:ext cx="410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◎企業の現状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" y="1113906"/>
            <a:ext cx="9817331" cy="555290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82243" y="6216134"/>
            <a:ext cx="57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参考：中小企業庁　倒産の状況（平成</a:t>
            </a:r>
            <a:r>
              <a:rPr kumimoji="1" lang="en-US" altLang="ja-JP" dirty="0"/>
              <a:t>28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月分）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46" y="105508"/>
            <a:ext cx="5796688" cy="3061483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6084916" y="929754"/>
            <a:ext cx="5910349" cy="2201431"/>
            <a:chOff x="5910349" y="417078"/>
            <a:chExt cx="5910349" cy="2201431"/>
          </a:xfrm>
        </p:grpSpPr>
        <p:sp>
          <p:nvSpPr>
            <p:cNvPr id="7" name="星 7 6"/>
            <p:cNvSpPr/>
            <p:nvPr/>
          </p:nvSpPr>
          <p:spPr>
            <a:xfrm>
              <a:off x="5910349" y="417078"/>
              <a:ext cx="5910349" cy="2201431"/>
            </a:xfrm>
            <a:prstGeom prst="star7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90262" y="942222"/>
              <a:ext cx="34996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会社が倒産する原因の多くが利益を出せていないことである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084916" y="3182164"/>
            <a:ext cx="5910349" cy="3003624"/>
            <a:chOff x="5910349" y="3448276"/>
            <a:chExt cx="5910349" cy="2325777"/>
          </a:xfrm>
        </p:grpSpPr>
        <p:sp>
          <p:nvSpPr>
            <p:cNvPr id="9" name="星 7 8"/>
            <p:cNvSpPr/>
            <p:nvPr/>
          </p:nvSpPr>
          <p:spPr>
            <a:xfrm>
              <a:off x="5910349" y="3448276"/>
              <a:ext cx="5910349" cy="2325777"/>
            </a:xfrm>
            <a:prstGeom prst="star7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353646" y="3991171"/>
              <a:ext cx="3372890" cy="140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だから、利益をあげるために、消費者のニーズを知る必要がある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8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2138" y="315884"/>
            <a:ext cx="449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◎先行研究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2138" y="900659"/>
            <a:ext cx="11114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2060"/>
                </a:solidFill>
              </a:rPr>
              <a:t>論文のタイトル「マーケット分析のための</a:t>
            </a:r>
            <a:r>
              <a:rPr kumimoji="1" lang="en-US" altLang="ja-JP" sz="2000" dirty="0">
                <a:solidFill>
                  <a:srgbClr val="002060"/>
                </a:solidFill>
              </a:rPr>
              <a:t>Twitter</a:t>
            </a:r>
            <a:r>
              <a:rPr kumimoji="1" lang="ja-JP" altLang="en-US" sz="2000" dirty="0">
                <a:solidFill>
                  <a:srgbClr val="002060"/>
                </a:solidFill>
              </a:rPr>
              <a:t>投稿者プロフィール推定方法」</a:t>
            </a:r>
            <a:endParaRPr kumimoji="1" lang="en-US" altLang="ja-JP" sz="2000" dirty="0">
              <a:solidFill>
                <a:srgbClr val="002060"/>
              </a:solidFill>
            </a:endParaRPr>
          </a:p>
          <a:p>
            <a:r>
              <a:rPr kumimoji="1" lang="en-US" altLang="ja-JP" sz="2000" dirty="0">
                <a:solidFill>
                  <a:prstClr val="black"/>
                </a:solidFill>
                <a:latin typeface="Calibri Light" panose="020F0302020204030204"/>
                <a:hlinkClick r:id="rId2"/>
              </a:rPr>
              <a:t>https://ipsj.ixsq.nii.ac.jp/ej/?action=pages_view_main&amp;active_action=repository_view_main_item_detail&amp;item_id=79856&amp;item_no=1&amp;page_id=13&amp;block_id=8</a:t>
            </a:r>
            <a:r>
              <a:rPr kumimoji="1" lang="en-US" altLang="ja-JP" sz="2000" dirty="0">
                <a:solidFill>
                  <a:prstClr val="black"/>
                </a:solidFill>
                <a:latin typeface="Calibri Light" panose="020F0302020204030204"/>
              </a:rPr>
              <a:t> (2011)</a:t>
            </a:r>
            <a:endParaRPr kumimoji="1" lang="ja-JP" altLang="en-US" sz="20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138" y="2086975"/>
            <a:ext cx="114881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2060"/>
                </a:solidFill>
              </a:rPr>
              <a:t>この論文は</a:t>
            </a:r>
            <a:r>
              <a:rPr kumimoji="1" lang="ja-JP" altLang="en-US" sz="2800" dirty="0">
                <a:solidFill>
                  <a:srgbClr val="FF0000"/>
                </a:solidFill>
              </a:rPr>
              <a:t>手軽に情報発信が可能であり、新鮮かつ大量の意見を即座にリアルタイムで低コストでニーズを調査できる</a:t>
            </a:r>
            <a:r>
              <a:rPr kumimoji="1" lang="en-US" altLang="ja-JP" sz="2800" dirty="0">
                <a:solidFill>
                  <a:srgbClr val="FF0000"/>
                </a:solidFill>
              </a:rPr>
              <a:t>Twitter</a:t>
            </a:r>
            <a:r>
              <a:rPr kumimoji="1" lang="ja-JP" altLang="en-US" sz="2800" dirty="0">
                <a:solidFill>
                  <a:srgbClr val="002060"/>
                </a:solidFill>
              </a:rPr>
              <a:t>を用いてニーズリサーチを行っている。</a:t>
            </a:r>
            <a:endParaRPr kumimoji="1" lang="en-US" altLang="ja-JP" sz="2800" dirty="0">
              <a:solidFill>
                <a:srgbClr val="002060"/>
              </a:solidFill>
            </a:endParaRPr>
          </a:p>
          <a:p>
            <a:endParaRPr kumimoji="1" lang="en-US" altLang="ja-JP" sz="1200" dirty="0"/>
          </a:p>
          <a:p>
            <a:r>
              <a:rPr kumimoji="1" lang="ja-JP" altLang="en-US" sz="2800" dirty="0">
                <a:solidFill>
                  <a:srgbClr val="002060"/>
                </a:solidFill>
              </a:rPr>
              <a:t>研究方法は</a:t>
            </a:r>
            <a:r>
              <a:rPr kumimoji="1" lang="ja-JP" altLang="en-US" sz="2800" dirty="0">
                <a:solidFill>
                  <a:srgbClr val="FF0000"/>
                </a:solidFill>
                <a:latin typeface="Calibri Light" panose="020F0302020204030204"/>
              </a:rPr>
              <a:t>特定のキーワードについてツイートをした</a:t>
            </a:r>
            <a:r>
              <a:rPr kumimoji="1" lang="en-US" altLang="ja-JP" sz="2800" dirty="0">
                <a:solidFill>
                  <a:srgbClr val="FF0000"/>
                </a:solidFill>
                <a:latin typeface="Calibri Light" panose="020F0302020204030204"/>
              </a:rPr>
              <a:t>Twitter</a:t>
            </a:r>
            <a:r>
              <a:rPr kumimoji="1" lang="ja-JP" altLang="en-US" sz="2800" dirty="0">
                <a:solidFill>
                  <a:srgbClr val="FF0000"/>
                </a:solidFill>
                <a:latin typeface="Calibri Light" panose="020F0302020204030204"/>
              </a:rPr>
              <a:t>ユーザーの過去の複数のツイートを習得</a:t>
            </a:r>
            <a:r>
              <a:rPr kumimoji="1" lang="ja-JP" altLang="en-US" sz="2800" dirty="0">
                <a:solidFill>
                  <a:srgbClr val="002060"/>
                </a:solidFill>
                <a:latin typeface="Calibri Light" panose="020F0302020204030204"/>
              </a:rPr>
              <a:t>して、その</a:t>
            </a:r>
            <a:r>
              <a:rPr kumimoji="1" lang="ja-JP" altLang="en-US" sz="2800" dirty="0">
                <a:solidFill>
                  <a:srgbClr val="FF0000"/>
                </a:solidFill>
                <a:latin typeface="Calibri Light" panose="020F0302020204030204"/>
              </a:rPr>
              <a:t>投稿者の年齢や性別や居住地域などのプロフィールを推定する</a:t>
            </a:r>
            <a:r>
              <a:rPr kumimoji="1" lang="ja-JP" altLang="en-US" sz="2800" dirty="0">
                <a:solidFill>
                  <a:prstClr val="black"/>
                </a:solidFill>
                <a:latin typeface="Calibri Light" panose="020F0302020204030204"/>
              </a:rPr>
              <a:t>。</a:t>
            </a:r>
            <a:r>
              <a:rPr kumimoji="1" lang="ja-JP" altLang="en-US" sz="2800" dirty="0">
                <a:solidFill>
                  <a:srgbClr val="002060"/>
                </a:solidFill>
                <a:latin typeface="Calibri Light" panose="020F0302020204030204"/>
              </a:rPr>
              <a:t>それによって、</a:t>
            </a:r>
            <a:r>
              <a:rPr kumimoji="1" lang="en-US" altLang="ja-JP" sz="2800" dirty="0">
                <a:solidFill>
                  <a:srgbClr val="FF0000"/>
                </a:solidFill>
                <a:latin typeface="Calibri Light" panose="020F0302020204030204"/>
              </a:rPr>
              <a:t>Twitter</a:t>
            </a:r>
            <a:r>
              <a:rPr kumimoji="1" lang="ja-JP" altLang="en-US" sz="2800" dirty="0">
                <a:solidFill>
                  <a:srgbClr val="FF0000"/>
                </a:solidFill>
                <a:latin typeface="Calibri Light" panose="020F0302020204030204"/>
              </a:rPr>
              <a:t>上の口コミ情報をプロフィールごとに分類・集約する</a:t>
            </a:r>
            <a:r>
              <a:rPr kumimoji="1" lang="ja-JP" altLang="en-US" sz="2800" dirty="0">
                <a:solidFill>
                  <a:srgbClr val="002060"/>
                </a:solidFill>
                <a:latin typeface="Calibri Light" panose="020F0302020204030204"/>
              </a:rPr>
              <a:t>という方法をとっている。</a:t>
            </a:r>
            <a:endParaRPr kumimoji="1" lang="en-US" altLang="ja-JP" sz="2800" dirty="0">
              <a:solidFill>
                <a:srgbClr val="002060"/>
              </a:solidFill>
              <a:latin typeface="Calibri Light" panose="020F0302020204030204"/>
            </a:endParaRPr>
          </a:p>
          <a:p>
            <a:endParaRPr kumimoji="1" lang="en-US" altLang="ja-JP" sz="12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kumimoji="1" lang="ja-JP" altLang="en-US" sz="2800" dirty="0" smtClean="0">
                <a:solidFill>
                  <a:srgbClr val="002060"/>
                </a:solidFill>
                <a:latin typeface="Calibri Light" panose="020F0302020204030204"/>
              </a:rPr>
              <a:t>結果は、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Calibri Light" panose="020F0302020204030204"/>
              </a:rPr>
              <a:t>年代や職業ごとのツイートを分類・集約する</a:t>
            </a:r>
            <a:r>
              <a:rPr kumimoji="1" lang="ja-JP" altLang="en-US" sz="2800" dirty="0" smtClean="0">
                <a:solidFill>
                  <a:srgbClr val="002060"/>
                </a:solidFill>
                <a:latin typeface="Calibri Light" panose="020F0302020204030204"/>
              </a:rPr>
              <a:t>ことができ、それぞれの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Calibri Light" panose="020F0302020204030204"/>
              </a:rPr>
              <a:t>ツイートのキーワードから、投稿者のニーズを調べる</a:t>
            </a:r>
            <a:r>
              <a:rPr kumimoji="1" lang="ja-JP" altLang="en-US" sz="2800" dirty="0" smtClean="0">
                <a:solidFill>
                  <a:srgbClr val="002060"/>
                </a:solidFill>
                <a:latin typeface="Calibri Light" panose="020F0302020204030204"/>
              </a:rPr>
              <a:t>ことができた。</a:t>
            </a:r>
            <a:endParaRPr kumimoji="1" lang="ja-JP" altLang="en-US" sz="2800" dirty="0">
              <a:solidFill>
                <a:srgbClr val="00206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3337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7696" y="320676"/>
            <a:ext cx="261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◎課題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696" y="1107831"/>
            <a:ext cx="11515204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0070C0"/>
                </a:solidFill>
              </a:rPr>
              <a:t>●</a:t>
            </a:r>
            <a:r>
              <a:rPr lang="ja-JP" altLang="en-US" sz="3200" dirty="0" smtClean="0">
                <a:solidFill>
                  <a:srgbClr val="002060"/>
                </a:solidFill>
              </a:rPr>
              <a:t>ニーズリサーチ</a:t>
            </a:r>
            <a:r>
              <a:rPr lang="ja-JP" altLang="en-US" sz="3200" dirty="0">
                <a:solidFill>
                  <a:srgbClr val="002060"/>
                </a:solidFill>
              </a:rPr>
              <a:t>の手法は非常に多くあるため、</a:t>
            </a:r>
            <a:r>
              <a:rPr lang="ja-JP" altLang="en-US" sz="3200" dirty="0">
                <a:solidFill>
                  <a:srgbClr val="FF0000"/>
                </a:solidFill>
              </a:rPr>
              <a:t>どの手法が</a:t>
            </a:r>
            <a:r>
              <a:rPr lang="ja-JP" altLang="en-US" sz="3200" dirty="0" smtClean="0">
                <a:solidFill>
                  <a:srgbClr val="FF0000"/>
                </a:solidFill>
              </a:rPr>
              <a:t>一番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</a:rPr>
              <a:t>   </a:t>
            </a:r>
            <a:r>
              <a:rPr lang="ja-JP" altLang="en-US" sz="3200" dirty="0" smtClean="0">
                <a:solidFill>
                  <a:srgbClr val="FF0000"/>
                </a:solidFill>
              </a:rPr>
              <a:t>ニーズリサーチ</a:t>
            </a:r>
            <a:r>
              <a:rPr lang="ja-JP" altLang="en-US" sz="3200" dirty="0">
                <a:solidFill>
                  <a:srgbClr val="FF0000"/>
                </a:solidFill>
              </a:rPr>
              <a:t>の効果が高いのかが分からない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endParaRPr lang="en-US" altLang="ja-JP" sz="1200" dirty="0"/>
          </a:p>
          <a:p>
            <a:r>
              <a:rPr lang="ja-JP" altLang="en-US" sz="3200" dirty="0" smtClean="0"/>
              <a:t>　　　</a:t>
            </a:r>
            <a:r>
              <a:rPr lang="ja-JP" altLang="en-US" sz="3200" dirty="0" smtClean="0">
                <a:solidFill>
                  <a:srgbClr val="FF0000"/>
                </a:solidFill>
              </a:rPr>
              <a:t>実際</a:t>
            </a:r>
            <a:r>
              <a:rPr lang="ja-JP" altLang="en-US" sz="3200" dirty="0">
                <a:solidFill>
                  <a:srgbClr val="FF0000"/>
                </a:solidFill>
              </a:rPr>
              <a:t>に企業などで行われているニーズリサーチの手法や</a:t>
            </a:r>
            <a:r>
              <a:rPr lang="ja-JP" altLang="en-US" sz="3200" dirty="0" smtClean="0">
                <a:solidFill>
                  <a:srgbClr val="FF0000"/>
                </a:solidFill>
              </a:rPr>
              <a:t>研　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　　究論文</a:t>
            </a:r>
            <a:r>
              <a:rPr lang="ja-JP" altLang="en-US" sz="3200" dirty="0">
                <a:solidFill>
                  <a:srgbClr val="FF0000"/>
                </a:solidFill>
              </a:rPr>
              <a:t>などを調べる</a:t>
            </a:r>
            <a:r>
              <a:rPr lang="ja-JP" altLang="en-US" sz="3200" dirty="0">
                <a:solidFill>
                  <a:srgbClr val="002060"/>
                </a:solidFill>
              </a:rPr>
              <a:t>ことで、それらが</a:t>
            </a:r>
            <a:r>
              <a:rPr lang="ja-JP" altLang="en-US" sz="3200" dirty="0">
                <a:solidFill>
                  <a:srgbClr val="FF0000"/>
                </a:solidFill>
              </a:rPr>
              <a:t>どのように効果</a:t>
            </a:r>
            <a:r>
              <a:rPr lang="ja-JP" altLang="en-US" sz="3200" dirty="0" smtClean="0">
                <a:solidFill>
                  <a:srgbClr val="FF0000"/>
                </a:solidFill>
              </a:rPr>
              <a:t>して</a:t>
            </a:r>
            <a:r>
              <a:rPr lang="ja-JP" altLang="en-US" sz="3200" dirty="0" err="1" smtClean="0">
                <a:solidFill>
                  <a:srgbClr val="FF0000"/>
                </a:solidFill>
              </a:rPr>
              <a:t>い</a:t>
            </a:r>
            <a:r>
              <a:rPr lang="ja-JP" altLang="en-US" sz="3200" dirty="0" smtClean="0">
                <a:solidFill>
                  <a:srgbClr val="FF0000"/>
                </a:solidFill>
              </a:rPr>
              <a:t>　　　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　　</a:t>
            </a:r>
            <a:r>
              <a:rPr lang="ja-JP" altLang="en-US" sz="3200" dirty="0" err="1" smtClean="0">
                <a:solidFill>
                  <a:srgbClr val="FF0000"/>
                </a:solidFill>
              </a:rPr>
              <a:t>るのかを</a:t>
            </a:r>
            <a:r>
              <a:rPr lang="ja-JP" altLang="en-US" sz="3200" dirty="0" smtClean="0">
                <a:solidFill>
                  <a:srgbClr val="FF0000"/>
                </a:solidFill>
              </a:rPr>
              <a:t>調べる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endParaRPr lang="en-US" altLang="ja-JP" sz="3600" dirty="0"/>
          </a:p>
          <a:p>
            <a:r>
              <a:rPr lang="ja-JP" altLang="en-US" sz="3200" dirty="0" smtClean="0">
                <a:solidFill>
                  <a:srgbClr val="0070C0"/>
                </a:solidFill>
              </a:rPr>
              <a:t>●</a:t>
            </a:r>
            <a:r>
              <a:rPr lang="ja-JP" altLang="en-US" sz="3200" dirty="0" smtClean="0">
                <a:solidFill>
                  <a:srgbClr val="FF0000"/>
                </a:solidFill>
              </a:rPr>
              <a:t>どの</a:t>
            </a:r>
            <a:r>
              <a:rPr lang="ja-JP" altLang="en-US" sz="3200" dirty="0">
                <a:solidFill>
                  <a:srgbClr val="FF0000"/>
                </a:solidFill>
              </a:rPr>
              <a:t>ような人を対象にしたニーズリサーチなのかを明確に</a:t>
            </a:r>
            <a:r>
              <a:rPr lang="ja-JP" altLang="en-US" sz="3200" dirty="0" err="1" smtClean="0">
                <a:solidFill>
                  <a:srgbClr val="FF0000"/>
                </a:solidFill>
              </a:rPr>
              <a:t>しなけ</a:t>
            </a:r>
            <a:r>
              <a:rPr lang="ja-JP" altLang="en-US" sz="3200" dirty="0" smtClean="0">
                <a:solidFill>
                  <a:srgbClr val="FF0000"/>
                </a:solidFill>
              </a:rPr>
              <a:t>　　　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    </a:t>
            </a:r>
            <a:r>
              <a:rPr lang="ja-JP" altLang="en-US" sz="3200" dirty="0" err="1" smtClean="0">
                <a:solidFill>
                  <a:srgbClr val="FF0000"/>
                </a:solidFill>
              </a:rPr>
              <a:t>れば</a:t>
            </a:r>
            <a:r>
              <a:rPr lang="ja-JP" altLang="en-US" sz="3200" dirty="0">
                <a:solidFill>
                  <a:srgbClr val="FF0000"/>
                </a:solidFill>
              </a:rPr>
              <a:t>ならない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endParaRPr lang="en-US" altLang="ja-JP" sz="1200" dirty="0" smtClean="0"/>
          </a:p>
          <a:p>
            <a:r>
              <a:rPr lang="ja-JP" altLang="en-US" sz="3200" dirty="0" smtClean="0"/>
              <a:t>　　　</a:t>
            </a:r>
            <a:r>
              <a:rPr lang="ja-JP" altLang="en-US" sz="3200" dirty="0" smtClean="0">
                <a:solidFill>
                  <a:srgbClr val="002060"/>
                </a:solidFill>
              </a:rPr>
              <a:t>スマートフォンアプリ</a:t>
            </a:r>
            <a:r>
              <a:rPr lang="ja-JP" altLang="en-US" sz="3200" dirty="0">
                <a:solidFill>
                  <a:srgbClr val="002060"/>
                </a:solidFill>
              </a:rPr>
              <a:t>などを開発する会社を起業したいため、</a:t>
            </a:r>
            <a:r>
              <a:rPr lang="ja-JP" altLang="en-US" sz="3200" dirty="0" smtClean="0">
                <a:solidFill>
                  <a:srgbClr val="FF0000"/>
                </a:solidFill>
              </a:rPr>
              <a:t>イ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　　ンターネット</a:t>
            </a:r>
            <a:r>
              <a:rPr lang="ja-JP" altLang="en-US" sz="3200" dirty="0">
                <a:solidFill>
                  <a:srgbClr val="FF0000"/>
                </a:solidFill>
              </a:rPr>
              <a:t>をよく使うユーザーを対象とする</a:t>
            </a:r>
            <a:endParaRPr lang="ja-JP" altLang="ja-JP" sz="3200" dirty="0">
              <a:solidFill>
                <a:srgbClr val="FF0000"/>
              </a:solidFill>
            </a:endParaRPr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　　　　</a:t>
            </a:r>
            <a:endParaRPr lang="en-US" altLang="ja-JP" sz="3200" dirty="0"/>
          </a:p>
          <a:p>
            <a:endParaRPr lang="en-US" altLang="ja-JP" sz="3200" dirty="0" smtClean="0"/>
          </a:p>
          <a:p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57695" y="2338752"/>
            <a:ext cx="735835" cy="43082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257696" y="5539721"/>
            <a:ext cx="735835" cy="43082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0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3671" y="157280"/>
            <a:ext cx="298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◎目指すこと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556239" y="967586"/>
            <a:ext cx="9117622" cy="3414058"/>
            <a:chOff x="1556239" y="967586"/>
            <a:chExt cx="9117622" cy="3414058"/>
          </a:xfrm>
        </p:grpSpPr>
        <p:sp>
          <p:nvSpPr>
            <p:cNvPr id="11" name="角丸四角形 10"/>
            <p:cNvSpPr/>
            <p:nvPr/>
          </p:nvSpPr>
          <p:spPr>
            <a:xfrm>
              <a:off x="1635368" y="3396906"/>
              <a:ext cx="8968155" cy="98473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556239" y="967586"/>
              <a:ext cx="8968154" cy="10726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714500" y="1045272"/>
              <a:ext cx="8959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2060"/>
                  </a:solidFill>
                </a:rPr>
                <a:t>インターネットユーザーを対象としたニーズリサーチの手法</a:t>
              </a:r>
              <a:r>
                <a:rPr kumimoji="1" lang="ja-JP" altLang="en-US" sz="2400" dirty="0" smtClean="0">
                  <a:solidFill>
                    <a:srgbClr val="002060"/>
                  </a:solidFill>
                </a:rPr>
                <a:t>を数多く研究</a:t>
              </a:r>
              <a:r>
                <a:rPr kumimoji="1" lang="ja-JP" altLang="en-US" sz="2400" dirty="0">
                  <a:solidFill>
                    <a:srgbClr val="002060"/>
                  </a:solidFill>
                </a:rPr>
                <a:t>して、それらがどのように効果しているのかを明らかにする。</a:t>
              </a:r>
            </a:p>
          </p:txBody>
        </p:sp>
        <p:sp>
          <p:nvSpPr>
            <p:cNvPr id="7" name="下矢印 6"/>
            <p:cNvSpPr/>
            <p:nvPr/>
          </p:nvSpPr>
          <p:spPr>
            <a:xfrm>
              <a:off x="4314825" y="2236754"/>
              <a:ext cx="3450982" cy="10287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14500" y="3473776"/>
              <a:ext cx="880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FF0000"/>
                  </a:solidFill>
                </a:rPr>
                <a:t>インターネットユーザーを対象にした最も有効なニーズリサーチの手法を模索する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31886" y="4545623"/>
            <a:ext cx="11904784" cy="2206869"/>
            <a:chOff x="131886" y="4545623"/>
            <a:chExt cx="11904784" cy="2206869"/>
          </a:xfrm>
          <a:solidFill>
            <a:srgbClr val="FF0000"/>
          </a:solidFill>
        </p:grpSpPr>
        <p:sp>
          <p:nvSpPr>
            <p:cNvPr id="17" name="星 7 16"/>
            <p:cNvSpPr/>
            <p:nvPr/>
          </p:nvSpPr>
          <p:spPr>
            <a:xfrm>
              <a:off x="131886" y="4545623"/>
              <a:ext cx="11904784" cy="2206869"/>
            </a:xfrm>
            <a:prstGeom prst="star7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927838" y="5110448"/>
              <a:ext cx="6356839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FFFF00"/>
                  </a:solidFill>
                </a:rPr>
                <a:t>インターネットユーザーを対象にした</a:t>
              </a:r>
              <a:endParaRPr kumimoji="1" lang="en-US" altLang="ja-JP" sz="3200" dirty="0">
                <a:solidFill>
                  <a:srgbClr val="FFFF00"/>
                </a:solidFill>
              </a:endParaRPr>
            </a:p>
            <a:p>
              <a:r>
                <a:rPr kumimoji="1" lang="ja-JP" altLang="en-US" sz="3200" dirty="0">
                  <a:solidFill>
                    <a:srgbClr val="FFFF00"/>
                  </a:solidFill>
                </a:rPr>
                <a:t>　　　　　　　ニーズリサーチ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1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78868" y="5515328"/>
            <a:ext cx="10757386" cy="92943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78868" y="3515758"/>
            <a:ext cx="10757386" cy="12133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78868" y="787984"/>
            <a:ext cx="10757386" cy="19415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7288" y="74366"/>
            <a:ext cx="10364451" cy="682744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★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まとめ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3192" y="855204"/>
            <a:ext cx="1172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倒産しない会社</a:t>
            </a:r>
            <a:r>
              <a:rPr kumimoji="1" lang="ja-JP" altLang="en-US" sz="2400" dirty="0" smtClean="0">
                <a:solidFill>
                  <a:srgbClr val="002060"/>
                </a:solidFill>
              </a:rPr>
              <a:t>を作りたい</a:t>
            </a:r>
            <a:endParaRPr kumimoji="1"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2640" y="1345058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2060"/>
                </a:solidFill>
              </a:rPr>
              <a:t>会社が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倒産する原因は利益を出せていないこと</a:t>
            </a:r>
            <a:r>
              <a:rPr kumimoji="1" lang="ja-JP" altLang="en-US" sz="2000" dirty="0" smtClean="0">
                <a:solidFill>
                  <a:srgbClr val="002060"/>
                </a:solidFill>
              </a:rPr>
              <a:t>だ</a:t>
            </a:r>
            <a:endParaRPr kumimoji="1" lang="ja-JP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594" y="1883439"/>
            <a:ext cx="10648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2060"/>
                </a:solidFill>
              </a:rPr>
              <a:t>消費者は自らのニーズに合った商品を求めて</a:t>
            </a:r>
            <a:r>
              <a:rPr kumimoji="1" lang="ja-JP" altLang="en-US" sz="2400" dirty="0" smtClean="0">
                <a:solidFill>
                  <a:srgbClr val="002060"/>
                </a:solidFill>
              </a:rPr>
              <a:t>いるので、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利益をあげるために消費者のニーズを調べよう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3192" y="3528767"/>
            <a:ext cx="1050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2060"/>
                </a:solidFill>
              </a:rPr>
              <a:t>実際に企業などで行われているインターネットユーザーを対象にしたニーズリサーチの手法や研究論文を調べて、それらがどのように効果しているのかを調べる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3192" y="5707469"/>
            <a:ext cx="1100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インターネットユーザーを対象にした最も有効なニーズリサーチの手法を模索する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948941" y="1425682"/>
            <a:ext cx="703699" cy="52138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5362836" y="2861952"/>
            <a:ext cx="703699" cy="521380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327665" y="4861522"/>
            <a:ext cx="703699" cy="521380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9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446</TotalTime>
  <Words>488</Words>
  <Application>Microsoft Office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 Light</vt:lpstr>
      <vt:lpstr>Tw Cen MT</vt:lpstr>
      <vt:lpstr>しずく</vt:lpstr>
      <vt:lpstr>インターネットユーザーを対象にした ニーズリサーチ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★まとめ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73</cp:revision>
  <dcterms:created xsi:type="dcterms:W3CDTF">2017-11-06T07:29:26Z</dcterms:created>
  <dcterms:modified xsi:type="dcterms:W3CDTF">2017-12-06T12:26:11Z</dcterms:modified>
</cp:coreProperties>
</file>