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6"/>
  </p:notesMasterIdLst>
  <p:sldIdLst>
    <p:sldId id="256" r:id="rId2"/>
    <p:sldId id="258" r:id="rId3"/>
    <p:sldId id="270" r:id="rId4"/>
    <p:sldId id="271" r:id="rId5"/>
    <p:sldId id="276" r:id="rId6"/>
    <p:sldId id="273" r:id="rId7"/>
    <p:sldId id="260" r:id="rId8"/>
    <p:sldId id="261" r:id="rId9"/>
    <p:sldId id="272" r:id="rId10"/>
    <p:sldId id="267" r:id="rId11"/>
    <p:sldId id="274" r:id="rId12"/>
    <p:sldId id="27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B39"/>
    <a:srgbClr val="FFFF66"/>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0" y="2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49F3E4-2F2B-4971-AD66-B11A0E986DE4}" type="doc">
      <dgm:prSet loTypeId="urn:microsoft.com/office/officeart/2005/8/layout/pyramid1" loCatId="pyramid" qsTypeId="urn:microsoft.com/office/officeart/2005/8/quickstyle/simple1" qsCatId="simple" csTypeId="urn:microsoft.com/office/officeart/2005/8/colors/accent1_2" csCatId="accent1" phldr="1"/>
      <dgm:spPr/>
    </dgm:pt>
    <dgm:pt modelId="{11857846-12D9-49A2-9F4B-4A0B4C039344}">
      <dgm:prSet phldrT="[テキスト]" custT="1"/>
      <dgm:spPr/>
      <dgm:t>
        <a:bodyPr/>
        <a:lstStyle/>
        <a:p>
          <a:r>
            <a:rPr kumimoji="1" lang="ja-JP" altLang="en-US" sz="2400" b="1" dirty="0" smtClean="0"/>
            <a:t>対人関係</a:t>
          </a:r>
          <a:endParaRPr kumimoji="1" lang="ja-JP" altLang="en-US" sz="2400" b="1" dirty="0"/>
        </a:p>
      </dgm:t>
    </dgm:pt>
    <dgm:pt modelId="{9C075A1C-29D1-4739-8770-7A0AD1EEA0C4}" type="parTrans" cxnId="{3300ADA6-A535-4A1E-B1D8-BCF072E72D20}">
      <dgm:prSet/>
      <dgm:spPr/>
      <dgm:t>
        <a:bodyPr/>
        <a:lstStyle/>
        <a:p>
          <a:endParaRPr kumimoji="1" lang="ja-JP" altLang="en-US"/>
        </a:p>
      </dgm:t>
    </dgm:pt>
    <dgm:pt modelId="{ADFE4391-72EA-438D-B071-F4F77A3016D6}" type="sibTrans" cxnId="{3300ADA6-A535-4A1E-B1D8-BCF072E72D20}">
      <dgm:prSet/>
      <dgm:spPr/>
      <dgm:t>
        <a:bodyPr/>
        <a:lstStyle/>
        <a:p>
          <a:endParaRPr kumimoji="1" lang="ja-JP" altLang="en-US"/>
        </a:p>
      </dgm:t>
    </dgm:pt>
    <dgm:pt modelId="{67B7F76E-CF06-421C-876B-3365CEF3E1CE}">
      <dgm:prSet phldrT="[テキスト]" custT="1"/>
      <dgm:spPr/>
      <dgm:t>
        <a:bodyPr/>
        <a:lstStyle/>
        <a:p>
          <a:r>
            <a:rPr kumimoji="1" lang="ja-JP" altLang="en-US" sz="1800" b="1" dirty="0" smtClean="0"/>
            <a:t>仕事の量・質</a:t>
          </a:r>
          <a:endParaRPr kumimoji="1" lang="ja-JP" altLang="en-US" sz="1800" b="1" dirty="0"/>
        </a:p>
      </dgm:t>
    </dgm:pt>
    <dgm:pt modelId="{0674BE13-3DC3-47FC-968A-C57A82AA1F02}" type="parTrans" cxnId="{C2E8952F-FD40-4590-896B-756EA926C2B4}">
      <dgm:prSet/>
      <dgm:spPr/>
      <dgm:t>
        <a:bodyPr/>
        <a:lstStyle/>
        <a:p>
          <a:endParaRPr kumimoji="1" lang="ja-JP" altLang="en-US"/>
        </a:p>
      </dgm:t>
    </dgm:pt>
    <dgm:pt modelId="{45E7BC86-ABEB-4352-AE63-56CB3A7250D6}" type="sibTrans" cxnId="{C2E8952F-FD40-4590-896B-756EA926C2B4}">
      <dgm:prSet/>
      <dgm:spPr/>
      <dgm:t>
        <a:bodyPr/>
        <a:lstStyle/>
        <a:p>
          <a:endParaRPr kumimoji="1" lang="ja-JP" altLang="en-US"/>
        </a:p>
      </dgm:t>
    </dgm:pt>
    <dgm:pt modelId="{1E2AC503-13D5-402E-A10E-2F1A36E78A2F}">
      <dgm:prSet phldrT="[テキスト]" custT="1"/>
      <dgm:spPr/>
      <dgm:t>
        <a:bodyPr/>
        <a:lstStyle/>
        <a:p>
          <a:r>
            <a:rPr kumimoji="1" lang="ja-JP" altLang="en-US" sz="1800" b="1" dirty="0" smtClean="0"/>
            <a:t>仕事の失敗・自己の発生問題</a:t>
          </a:r>
          <a:endParaRPr kumimoji="1" lang="ja-JP" altLang="en-US" sz="1800" b="1" dirty="0"/>
        </a:p>
      </dgm:t>
    </dgm:pt>
    <dgm:pt modelId="{B22DB07E-12AE-424F-AE2C-7598FDD72701}" type="sibTrans" cxnId="{F674D46E-E26D-4ACB-BB7A-95F9620B17CD}">
      <dgm:prSet/>
      <dgm:spPr/>
      <dgm:t>
        <a:bodyPr/>
        <a:lstStyle/>
        <a:p>
          <a:endParaRPr kumimoji="1" lang="ja-JP" altLang="en-US"/>
        </a:p>
      </dgm:t>
    </dgm:pt>
    <dgm:pt modelId="{B975BEF3-4A6F-4F99-868D-464B8B1FD0E5}" type="parTrans" cxnId="{F674D46E-E26D-4ACB-BB7A-95F9620B17CD}">
      <dgm:prSet/>
      <dgm:spPr/>
      <dgm:t>
        <a:bodyPr/>
        <a:lstStyle/>
        <a:p>
          <a:endParaRPr kumimoji="1" lang="ja-JP" altLang="en-US"/>
        </a:p>
      </dgm:t>
    </dgm:pt>
    <dgm:pt modelId="{74C7A145-A5CC-4661-84FF-04621D94A097}" type="pres">
      <dgm:prSet presAssocID="{3B49F3E4-2F2B-4971-AD66-B11A0E986DE4}" presName="Name0" presStyleCnt="0">
        <dgm:presLayoutVars>
          <dgm:dir/>
          <dgm:animLvl val="lvl"/>
          <dgm:resizeHandles val="exact"/>
        </dgm:presLayoutVars>
      </dgm:prSet>
      <dgm:spPr/>
    </dgm:pt>
    <dgm:pt modelId="{B098997C-FD0E-4AC3-8FE7-311976672D64}" type="pres">
      <dgm:prSet presAssocID="{67B7F76E-CF06-421C-876B-3365CEF3E1CE}" presName="Name8" presStyleCnt="0"/>
      <dgm:spPr/>
    </dgm:pt>
    <dgm:pt modelId="{0E723635-7327-4C31-BAD6-E688B77E0759}" type="pres">
      <dgm:prSet presAssocID="{67B7F76E-CF06-421C-876B-3365CEF3E1CE}" presName="level" presStyleLbl="node1" presStyleIdx="0" presStyleCnt="3">
        <dgm:presLayoutVars>
          <dgm:chMax val="1"/>
          <dgm:bulletEnabled val="1"/>
        </dgm:presLayoutVars>
      </dgm:prSet>
      <dgm:spPr/>
      <dgm:t>
        <a:bodyPr/>
        <a:lstStyle/>
        <a:p>
          <a:endParaRPr kumimoji="1" lang="ja-JP" altLang="en-US"/>
        </a:p>
      </dgm:t>
    </dgm:pt>
    <dgm:pt modelId="{9C8DC5D6-6E7A-4DA2-983E-12DF750F5A1B}" type="pres">
      <dgm:prSet presAssocID="{67B7F76E-CF06-421C-876B-3365CEF3E1CE}" presName="levelTx" presStyleLbl="revTx" presStyleIdx="0" presStyleCnt="0">
        <dgm:presLayoutVars>
          <dgm:chMax val="1"/>
          <dgm:bulletEnabled val="1"/>
        </dgm:presLayoutVars>
      </dgm:prSet>
      <dgm:spPr/>
      <dgm:t>
        <a:bodyPr/>
        <a:lstStyle/>
        <a:p>
          <a:endParaRPr kumimoji="1" lang="ja-JP" altLang="en-US"/>
        </a:p>
      </dgm:t>
    </dgm:pt>
    <dgm:pt modelId="{446F7007-FB5E-4440-980C-4BF2954B1819}" type="pres">
      <dgm:prSet presAssocID="{1E2AC503-13D5-402E-A10E-2F1A36E78A2F}" presName="Name8" presStyleCnt="0"/>
      <dgm:spPr/>
    </dgm:pt>
    <dgm:pt modelId="{FC627918-A3F5-405F-B0F1-17F140A67DDC}" type="pres">
      <dgm:prSet presAssocID="{1E2AC503-13D5-402E-A10E-2F1A36E78A2F}" presName="level" presStyleLbl="node1" presStyleIdx="1" presStyleCnt="3">
        <dgm:presLayoutVars>
          <dgm:chMax val="1"/>
          <dgm:bulletEnabled val="1"/>
        </dgm:presLayoutVars>
      </dgm:prSet>
      <dgm:spPr/>
      <dgm:t>
        <a:bodyPr/>
        <a:lstStyle/>
        <a:p>
          <a:endParaRPr kumimoji="1" lang="ja-JP" altLang="en-US"/>
        </a:p>
      </dgm:t>
    </dgm:pt>
    <dgm:pt modelId="{429460B9-FFA3-4A31-BF37-B52FA2B60205}" type="pres">
      <dgm:prSet presAssocID="{1E2AC503-13D5-402E-A10E-2F1A36E78A2F}" presName="levelTx" presStyleLbl="revTx" presStyleIdx="0" presStyleCnt="0">
        <dgm:presLayoutVars>
          <dgm:chMax val="1"/>
          <dgm:bulletEnabled val="1"/>
        </dgm:presLayoutVars>
      </dgm:prSet>
      <dgm:spPr/>
      <dgm:t>
        <a:bodyPr/>
        <a:lstStyle/>
        <a:p>
          <a:endParaRPr kumimoji="1" lang="ja-JP" altLang="en-US"/>
        </a:p>
      </dgm:t>
    </dgm:pt>
    <dgm:pt modelId="{9A49E7CD-1938-4BA6-8A7A-3C76C00184FB}" type="pres">
      <dgm:prSet presAssocID="{11857846-12D9-49A2-9F4B-4A0B4C039344}" presName="Name8" presStyleCnt="0"/>
      <dgm:spPr/>
    </dgm:pt>
    <dgm:pt modelId="{CC0054C9-8362-402F-995E-F733B34DC260}" type="pres">
      <dgm:prSet presAssocID="{11857846-12D9-49A2-9F4B-4A0B4C039344}" presName="level" presStyleLbl="node1" presStyleIdx="2" presStyleCnt="3" custLinFactY="10015" custLinFactNeighborX="12367" custLinFactNeighborY="100000">
        <dgm:presLayoutVars>
          <dgm:chMax val="1"/>
          <dgm:bulletEnabled val="1"/>
        </dgm:presLayoutVars>
      </dgm:prSet>
      <dgm:spPr/>
      <dgm:t>
        <a:bodyPr/>
        <a:lstStyle/>
        <a:p>
          <a:endParaRPr kumimoji="1" lang="ja-JP" altLang="en-US"/>
        </a:p>
      </dgm:t>
    </dgm:pt>
    <dgm:pt modelId="{CE120FF5-714C-4D54-AB72-878548BA71DB}" type="pres">
      <dgm:prSet presAssocID="{11857846-12D9-49A2-9F4B-4A0B4C039344}" presName="levelTx" presStyleLbl="revTx" presStyleIdx="0" presStyleCnt="0">
        <dgm:presLayoutVars>
          <dgm:chMax val="1"/>
          <dgm:bulletEnabled val="1"/>
        </dgm:presLayoutVars>
      </dgm:prSet>
      <dgm:spPr/>
      <dgm:t>
        <a:bodyPr/>
        <a:lstStyle/>
        <a:p>
          <a:endParaRPr kumimoji="1" lang="ja-JP" altLang="en-US"/>
        </a:p>
      </dgm:t>
    </dgm:pt>
  </dgm:ptLst>
  <dgm:cxnLst>
    <dgm:cxn modelId="{B6105546-A40E-4B81-96C0-22A85474BCC4}" type="presOf" srcId="{11857846-12D9-49A2-9F4B-4A0B4C039344}" destId="{CC0054C9-8362-402F-995E-F733B34DC260}" srcOrd="0" destOrd="0" presId="urn:microsoft.com/office/officeart/2005/8/layout/pyramid1"/>
    <dgm:cxn modelId="{3300ADA6-A535-4A1E-B1D8-BCF072E72D20}" srcId="{3B49F3E4-2F2B-4971-AD66-B11A0E986DE4}" destId="{11857846-12D9-49A2-9F4B-4A0B4C039344}" srcOrd="2" destOrd="0" parTransId="{9C075A1C-29D1-4739-8770-7A0AD1EEA0C4}" sibTransId="{ADFE4391-72EA-438D-B071-F4F77A3016D6}"/>
    <dgm:cxn modelId="{CEE1B52A-EBE9-4ABD-8C09-4ACC0A733C51}" type="presOf" srcId="{1E2AC503-13D5-402E-A10E-2F1A36E78A2F}" destId="{FC627918-A3F5-405F-B0F1-17F140A67DDC}" srcOrd="0" destOrd="0" presId="urn:microsoft.com/office/officeart/2005/8/layout/pyramid1"/>
    <dgm:cxn modelId="{F4A962F2-7C55-4D98-A6D7-C187D188FDE6}" type="presOf" srcId="{3B49F3E4-2F2B-4971-AD66-B11A0E986DE4}" destId="{74C7A145-A5CC-4661-84FF-04621D94A097}" srcOrd="0" destOrd="0" presId="urn:microsoft.com/office/officeart/2005/8/layout/pyramid1"/>
    <dgm:cxn modelId="{2301658D-1509-4C2E-AFC7-4295EB177F27}" type="presOf" srcId="{67B7F76E-CF06-421C-876B-3365CEF3E1CE}" destId="{9C8DC5D6-6E7A-4DA2-983E-12DF750F5A1B}" srcOrd="1" destOrd="0" presId="urn:microsoft.com/office/officeart/2005/8/layout/pyramid1"/>
    <dgm:cxn modelId="{C2E8952F-FD40-4590-896B-756EA926C2B4}" srcId="{3B49F3E4-2F2B-4971-AD66-B11A0E986DE4}" destId="{67B7F76E-CF06-421C-876B-3365CEF3E1CE}" srcOrd="0" destOrd="0" parTransId="{0674BE13-3DC3-47FC-968A-C57A82AA1F02}" sibTransId="{45E7BC86-ABEB-4352-AE63-56CB3A7250D6}"/>
    <dgm:cxn modelId="{7D011186-04F3-4D98-8469-D6BF9B51A6A9}" type="presOf" srcId="{11857846-12D9-49A2-9F4B-4A0B4C039344}" destId="{CE120FF5-714C-4D54-AB72-878548BA71DB}" srcOrd="1" destOrd="0" presId="urn:microsoft.com/office/officeart/2005/8/layout/pyramid1"/>
    <dgm:cxn modelId="{99EC28FE-D6E7-4AA5-B052-F5AFB1C59544}" type="presOf" srcId="{1E2AC503-13D5-402E-A10E-2F1A36E78A2F}" destId="{429460B9-FFA3-4A31-BF37-B52FA2B60205}" srcOrd="1" destOrd="0" presId="urn:microsoft.com/office/officeart/2005/8/layout/pyramid1"/>
    <dgm:cxn modelId="{F674D46E-E26D-4ACB-BB7A-95F9620B17CD}" srcId="{3B49F3E4-2F2B-4971-AD66-B11A0E986DE4}" destId="{1E2AC503-13D5-402E-A10E-2F1A36E78A2F}" srcOrd="1" destOrd="0" parTransId="{B975BEF3-4A6F-4F99-868D-464B8B1FD0E5}" sibTransId="{B22DB07E-12AE-424F-AE2C-7598FDD72701}"/>
    <dgm:cxn modelId="{DFECF3C0-801A-43C7-B149-2DE127941DFE}" type="presOf" srcId="{67B7F76E-CF06-421C-876B-3365CEF3E1CE}" destId="{0E723635-7327-4C31-BAD6-E688B77E0759}" srcOrd="0" destOrd="0" presId="urn:microsoft.com/office/officeart/2005/8/layout/pyramid1"/>
    <dgm:cxn modelId="{B5E3C144-27E9-4A8D-94A8-4648641B6153}" type="presParOf" srcId="{74C7A145-A5CC-4661-84FF-04621D94A097}" destId="{B098997C-FD0E-4AC3-8FE7-311976672D64}" srcOrd="0" destOrd="0" presId="urn:microsoft.com/office/officeart/2005/8/layout/pyramid1"/>
    <dgm:cxn modelId="{1FBB2647-1C4B-4F53-8CB8-C161532B852E}" type="presParOf" srcId="{B098997C-FD0E-4AC3-8FE7-311976672D64}" destId="{0E723635-7327-4C31-BAD6-E688B77E0759}" srcOrd="0" destOrd="0" presId="urn:microsoft.com/office/officeart/2005/8/layout/pyramid1"/>
    <dgm:cxn modelId="{709E5D83-CC92-4F07-8364-E91A3771BA23}" type="presParOf" srcId="{B098997C-FD0E-4AC3-8FE7-311976672D64}" destId="{9C8DC5D6-6E7A-4DA2-983E-12DF750F5A1B}" srcOrd="1" destOrd="0" presId="urn:microsoft.com/office/officeart/2005/8/layout/pyramid1"/>
    <dgm:cxn modelId="{F0BBA193-356C-4AE0-901D-4F42776E0370}" type="presParOf" srcId="{74C7A145-A5CC-4661-84FF-04621D94A097}" destId="{446F7007-FB5E-4440-980C-4BF2954B1819}" srcOrd="1" destOrd="0" presId="urn:microsoft.com/office/officeart/2005/8/layout/pyramid1"/>
    <dgm:cxn modelId="{0BEA87BE-B81B-47FE-8F86-586452C3C0A7}" type="presParOf" srcId="{446F7007-FB5E-4440-980C-4BF2954B1819}" destId="{FC627918-A3F5-405F-B0F1-17F140A67DDC}" srcOrd="0" destOrd="0" presId="urn:microsoft.com/office/officeart/2005/8/layout/pyramid1"/>
    <dgm:cxn modelId="{56153869-EC2C-4E82-929B-CD8CCC12447F}" type="presParOf" srcId="{446F7007-FB5E-4440-980C-4BF2954B1819}" destId="{429460B9-FFA3-4A31-BF37-B52FA2B60205}" srcOrd="1" destOrd="0" presId="urn:microsoft.com/office/officeart/2005/8/layout/pyramid1"/>
    <dgm:cxn modelId="{2B89847D-3150-4382-B60B-6BB24D9B1F56}" type="presParOf" srcId="{74C7A145-A5CC-4661-84FF-04621D94A097}" destId="{9A49E7CD-1938-4BA6-8A7A-3C76C00184FB}" srcOrd="2" destOrd="0" presId="urn:microsoft.com/office/officeart/2005/8/layout/pyramid1"/>
    <dgm:cxn modelId="{7E203FBF-2296-4636-8429-816AE89CB338}" type="presParOf" srcId="{9A49E7CD-1938-4BA6-8A7A-3C76C00184FB}" destId="{CC0054C9-8362-402F-995E-F733B34DC260}" srcOrd="0" destOrd="0" presId="urn:microsoft.com/office/officeart/2005/8/layout/pyramid1"/>
    <dgm:cxn modelId="{696E0EA3-CEEC-4223-949A-C3B7B40CBD50}" type="presParOf" srcId="{9A49E7CD-1938-4BA6-8A7A-3C76C00184FB}" destId="{CE120FF5-714C-4D54-AB72-878548BA71D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B98D4-33B1-478B-8808-5CCE7BBB051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kumimoji="1" lang="ja-JP" altLang="en-US"/>
        </a:p>
      </dgm:t>
    </dgm:pt>
    <dgm:pt modelId="{BA1A817E-C879-47BB-8949-D1107AA0B54E}">
      <dgm:prSet phldrT="[テキスト]" custT="1"/>
      <dgm:spPr>
        <a:solidFill>
          <a:schemeClr val="accent6">
            <a:lumMod val="40000"/>
            <a:lumOff val="60000"/>
          </a:schemeClr>
        </a:solidFill>
      </dgm:spPr>
      <dgm:t>
        <a:bodyPr/>
        <a:lstStyle/>
        <a:p>
          <a:r>
            <a:rPr kumimoji="1" lang="ja-JP" altLang="en-US" sz="1800" b="0" dirty="0" smtClean="0">
              <a:solidFill>
                <a:schemeClr val="tx1">
                  <a:lumMod val="75000"/>
                  <a:lumOff val="25000"/>
                </a:schemeClr>
              </a:solidFill>
            </a:rPr>
            <a:t>労働者が自分のストレスに気づく</a:t>
          </a:r>
          <a:endParaRPr kumimoji="1" lang="ja-JP" altLang="en-US" sz="1800" b="0" dirty="0">
            <a:solidFill>
              <a:schemeClr val="tx1">
                <a:lumMod val="75000"/>
                <a:lumOff val="25000"/>
              </a:schemeClr>
            </a:solidFill>
          </a:endParaRPr>
        </a:p>
      </dgm:t>
    </dgm:pt>
    <dgm:pt modelId="{80E2A6FD-6448-4FC3-8955-FEF630037EF5}" type="parTrans" cxnId="{1A48BA16-66E5-4A32-8638-83925FE20BDF}">
      <dgm:prSet/>
      <dgm:spPr/>
      <dgm:t>
        <a:bodyPr/>
        <a:lstStyle/>
        <a:p>
          <a:endParaRPr kumimoji="1" lang="ja-JP" altLang="en-US"/>
        </a:p>
      </dgm:t>
    </dgm:pt>
    <dgm:pt modelId="{D27D8341-9459-4A14-871E-68695E38D3EC}" type="sibTrans" cxnId="{1A48BA16-66E5-4A32-8638-83925FE20BDF}">
      <dgm:prSet/>
      <dgm:spPr/>
      <dgm:t>
        <a:bodyPr/>
        <a:lstStyle/>
        <a:p>
          <a:endParaRPr kumimoji="1" lang="ja-JP" altLang="en-US"/>
        </a:p>
      </dgm:t>
    </dgm:pt>
    <dgm:pt modelId="{253C1D22-9213-492A-992F-D188DAA898C2}">
      <dgm:prSet phldrT="[テキスト]" custT="1"/>
      <dgm:spPr/>
      <dgm:t>
        <a:bodyPr/>
        <a:lstStyle/>
        <a:p>
          <a:r>
            <a:rPr kumimoji="1" lang="ja-JP" altLang="en-US" sz="1400" dirty="0" smtClean="0"/>
            <a:t>メンタルヘルスを未然に防ぐ</a:t>
          </a:r>
          <a:r>
            <a:rPr kumimoji="1" lang="ja-JP" altLang="en-US" sz="2700" dirty="0" smtClean="0"/>
            <a:t>　　</a:t>
          </a:r>
          <a:endParaRPr kumimoji="1" lang="ja-JP" altLang="en-US" sz="2700" dirty="0"/>
        </a:p>
      </dgm:t>
    </dgm:pt>
    <dgm:pt modelId="{C385B412-CE9F-4266-AE99-B181854E1090}" type="parTrans" cxnId="{3E8C820E-F9E9-4F97-98C1-C049308BC5C3}">
      <dgm:prSet/>
      <dgm:spPr/>
      <dgm:t>
        <a:bodyPr/>
        <a:lstStyle/>
        <a:p>
          <a:endParaRPr kumimoji="1" lang="ja-JP" altLang="en-US"/>
        </a:p>
      </dgm:t>
    </dgm:pt>
    <dgm:pt modelId="{67A63F5E-2E5A-412C-9EE1-F1C8EE0654B3}" type="sibTrans" cxnId="{3E8C820E-F9E9-4F97-98C1-C049308BC5C3}">
      <dgm:prSet/>
      <dgm:spPr/>
      <dgm:t>
        <a:bodyPr/>
        <a:lstStyle/>
        <a:p>
          <a:endParaRPr kumimoji="1" lang="ja-JP" altLang="en-US"/>
        </a:p>
      </dgm:t>
    </dgm:pt>
    <dgm:pt modelId="{0AEF5B05-CC5C-4993-BC3C-E212ADC2B078}">
      <dgm:prSet phldrT="[テキスト]" custT="1"/>
      <dgm:spPr>
        <a:solidFill>
          <a:schemeClr val="accent6">
            <a:lumMod val="40000"/>
            <a:lumOff val="60000"/>
          </a:schemeClr>
        </a:solidFill>
      </dgm:spPr>
      <dgm:t>
        <a:bodyPr/>
        <a:lstStyle/>
        <a:p>
          <a:r>
            <a:rPr kumimoji="1" lang="ja-JP" altLang="en-US" sz="2000" dirty="0" smtClean="0">
              <a:solidFill>
                <a:schemeClr val="tx1">
                  <a:lumMod val="75000"/>
                  <a:lumOff val="25000"/>
                </a:schemeClr>
              </a:solidFill>
            </a:rPr>
            <a:t>事業側は、労働条件や会社の実態を明らかにできる</a:t>
          </a:r>
          <a:endParaRPr kumimoji="1" lang="ja-JP" altLang="en-US" sz="2000" dirty="0">
            <a:solidFill>
              <a:schemeClr val="tx1">
                <a:lumMod val="75000"/>
                <a:lumOff val="25000"/>
              </a:schemeClr>
            </a:solidFill>
          </a:endParaRPr>
        </a:p>
      </dgm:t>
    </dgm:pt>
    <dgm:pt modelId="{DB0FF304-F2DA-4E3A-A6C2-404EF677A22B}" type="parTrans" cxnId="{D3796934-1214-4552-8375-47A91DB138DD}">
      <dgm:prSet/>
      <dgm:spPr/>
      <dgm:t>
        <a:bodyPr/>
        <a:lstStyle/>
        <a:p>
          <a:endParaRPr kumimoji="1" lang="ja-JP" altLang="en-US"/>
        </a:p>
      </dgm:t>
    </dgm:pt>
    <dgm:pt modelId="{78A3B83C-1F85-4FCC-AAAC-27B48E255AA2}" type="sibTrans" cxnId="{D3796934-1214-4552-8375-47A91DB138DD}">
      <dgm:prSet/>
      <dgm:spPr/>
      <dgm:t>
        <a:bodyPr/>
        <a:lstStyle/>
        <a:p>
          <a:endParaRPr kumimoji="1" lang="ja-JP" altLang="en-US"/>
        </a:p>
      </dgm:t>
    </dgm:pt>
    <dgm:pt modelId="{5A1287C3-8A3A-43E6-94D8-95E4B4D69282}">
      <dgm:prSet phldrT="[テキスト]" custT="1"/>
      <dgm:spPr/>
      <dgm:t>
        <a:bodyPr/>
        <a:lstStyle/>
        <a:p>
          <a:r>
            <a:rPr kumimoji="1" lang="ja-JP" altLang="en-US" sz="1400" dirty="0" smtClean="0"/>
            <a:t>仕事内容の改善に図る</a:t>
          </a:r>
          <a:endParaRPr kumimoji="1" lang="ja-JP" altLang="en-US" sz="1400" dirty="0"/>
        </a:p>
      </dgm:t>
    </dgm:pt>
    <dgm:pt modelId="{664FD6B8-F639-4AD4-A37A-42A015822356}" type="parTrans" cxnId="{A7C43DDE-A697-468B-9EBF-2C23406FE5AD}">
      <dgm:prSet/>
      <dgm:spPr/>
      <dgm:t>
        <a:bodyPr/>
        <a:lstStyle/>
        <a:p>
          <a:endParaRPr kumimoji="1" lang="ja-JP" altLang="en-US"/>
        </a:p>
      </dgm:t>
    </dgm:pt>
    <dgm:pt modelId="{62C0FB32-C357-423F-8AEA-2D4C38DA53D8}" type="sibTrans" cxnId="{A7C43DDE-A697-468B-9EBF-2C23406FE5AD}">
      <dgm:prSet/>
      <dgm:spPr/>
      <dgm:t>
        <a:bodyPr/>
        <a:lstStyle/>
        <a:p>
          <a:endParaRPr kumimoji="1" lang="ja-JP" altLang="en-US"/>
        </a:p>
      </dgm:t>
    </dgm:pt>
    <dgm:pt modelId="{66E407F5-980A-439B-9BF4-E5259B119C0D}">
      <dgm:prSet phldrT="[テキスト]" custT="1"/>
      <dgm:spPr>
        <a:solidFill>
          <a:schemeClr val="accent6">
            <a:lumMod val="40000"/>
            <a:lumOff val="60000"/>
          </a:schemeClr>
        </a:solidFill>
      </dgm:spPr>
      <dgm:t>
        <a:bodyPr/>
        <a:lstStyle/>
        <a:p>
          <a:r>
            <a:rPr kumimoji="1" lang="ja-JP" altLang="en-US" sz="2000" dirty="0" smtClean="0">
              <a:solidFill>
                <a:schemeClr val="tx1">
                  <a:lumMod val="75000"/>
                  <a:lumOff val="25000"/>
                </a:schemeClr>
              </a:solidFill>
            </a:rPr>
            <a:t>労働者のストレス軽減＆会社の生産性</a:t>
          </a:r>
          <a:r>
            <a:rPr kumimoji="1" lang="en-US" altLang="ja-JP" sz="2000" dirty="0" smtClean="0">
              <a:solidFill>
                <a:schemeClr val="tx1">
                  <a:lumMod val="75000"/>
                  <a:lumOff val="25000"/>
                </a:schemeClr>
              </a:solidFill>
            </a:rPr>
            <a:t>UP</a:t>
          </a:r>
          <a:r>
            <a:rPr kumimoji="1" lang="ja-JP" altLang="en-US" sz="2000" dirty="0" smtClean="0">
              <a:solidFill>
                <a:schemeClr val="tx1">
                  <a:lumMod val="75000"/>
                  <a:lumOff val="25000"/>
                </a:schemeClr>
              </a:solidFill>
            </a:rPr>
            <a:t> </a:t>
          </a:r>
          <a:endParaRPr kumimoji="1" lang="ja-JP" altLang="en-US" sz="2000" dirty="0">
            <a:solidFill>
              <a:schemeClr val="tx1">
                <a:lumMod val="75000"/>
                <a:lumOff val="25000"/>
              </a:schemeClr>
            </a:solidFill>
          </a:endParaRPr>
        </a:p>
      </dgm:t>
    </dgm:pt>
    <dgm:pt modelId="{712543B7-A75D-4107-A233-5C20E9DD1FCE}" type="parTrans" cxnId="{80761526-B1FF-4E54-BD31-9087089907DF}">
      <dgm:prSet/>
      <dgm:spPr/>
      <dgm:t>
        <a:bodyPr/>
        <a:lstStyle/>
        <a:p>
          <a:endParaRPr kumimoji="1" lang="ja-JP" altLang="en-US"/>
        </a:p>
      </dgm:t>
    </dgm:pt>
    <dgm:pt modelId="{F084F0B0-CCC6-46C2-9B5D-35CD460FCA55}" type="sibTrans" cxnId="{80761526-B1FF-4E54-BD31-9087089907DF}">
      <dgm:prSet/>
      <dgm:spPr/>
      <dgm:t>
        <a:bodyPr/>
        <a:lstStyle/>
        <a:p>
          <a:endParaRPr kumimoji="1" lang="ja-JP" altLang="en-US"/>
        </a:p>
      </dgm:t>
    </dgm:pt>
    <dgm:pt modelId="{E2543A67-04B5-4716-A15A-61EEF6082EA8}">
      <dgm:prSet phldrT="[テキスト]" custT="1"/>
      <dgm:spPr/>
      <dgm:t>
        <a:bodyPr/>
        <a:lstStyle/>
        <a:p>
          <a:r>
            <a:rPr kumimoji="1" lang="ja-JP" altLang="en-US" sz="1400" dirty="0" smtClean="0"/>
            <a:t>双方の利益</a:t>
          </a:r>
          <a:r>
            <a:rPr kumimoji="1" lang="en-US" altLang="ja-JP" sz="1400" dirty="0" smtClean="0"/>
            <a:t>UP</a:t>
          </a:r>
          <a:endParaRPr kumimoji="1" lang="ja-JP" altLang="en-US" sz="1400" dirty="0"/>
        </a:p>
      </dgm:t>
    </dgm:pt>
    <dgm:pt modelId="{FFCE3B72-B0AF-4DAE-8CBA-BCCBC3197076}" type="parTrans" cxnId="{6CFF62EE-9B22-4674-9F51-3739C44F0A1A}">
      <dgm:prSet/>
      <dgm:spPr/>
      <dgm:t>
        <a:bodyPr/>
        <a:lstStyle/>
        <a:p>
          <a:endParaRPr kumimoji="1" lang="ja-JP" altLang="en-US"/>
        </a:p>
      </dgm:t>
    </dgm:pt>
    <dgm:pt modelId="{8DD5E833-43AF-455D-A286-D5ACE6B8DB9E}" type="sibTrans" cxnId="{6CFF62EE-9B22-4674-9F51-3739C44F0A1A}">
      <dgm:prSet/>
      <dgm:spPr/>
      <dgm:t>
        <a:bodyPr/>
        <a:lstStyle/>
        <a:p>
          <a:endParaRPr kumimoji="1" lang="ja-JP" altLang="en-US"/>
        </a:p>
      </dgm:t>
    </dgm:pt>
    <dgm:pt modelId="{0F9614D0-C91E-4B2D-A082-5DB31529221F}" type="pres">
      <dgm:prSet presAssocID="{FF0B98D4-33B1-478B-8808-5CCE7BBB0513}" presName="rootnode" presStyleCnt="0">
        <dgm:presLayoutVars>
          <dgm:chMax/>
          <dgm:chPref/>
          <dgm:dir/>
          <dgm:animLvl val="lvl"/>
        </dgm:presLayoutVars>
      </dgm:prSet>
      <dgm:spPr/>
      <dgm:t>
        <a:bodyPr/>
        <a:lstStyle/>
        <a:p>
          <a:endParaRPr kumimoji="1" lang="ja-JP" altLang="en-US"/>
        </a:p>
      </dgm:t>
    </dgm:pt>
    <dgm:pt modelId="{833B2294-36D9-4A74-9516-EA6642CB018F}" type="pres">
      <dgm:prSet presAssocID="{BA1A817E-C879-47BB-8949-D1107AA0B54E}" presName="composite" presStyleCnt="0"/>
      <dgm:spPr/>
    </dgm:pt>
    <dgm:pt modelId="{CE3B499F-2A28-4E41-A48D-F113067A7C1B}" type="pres">
      <dgm:prSet presAssocID="{BA1A817E-C879-47BB-8949-D1107AA0B54E}" presName="bentUpArrow1" presStyleLbl="alignImgPlace1" presStyleIdx="0" presStyleCnt="2"/>
      <dgm:spPr/>
    </dgm:pt>
    <dgm:pt modelId="{E6527569-6748-4AEB-B3ED-5A2CCF7E82AB}" type="pres">
      <dgm:prSet presAssocID="{BA1A817E-C879-47BB-8949-D1107AA0B54E}" presName="ParentText" presStyleLbl="node1" presStyleIdx="0" presStyleCnt="3" custScaleX="154075">
        <dgm:presLayoutVars>
          <dgm:chMax val="1"/>
          <dgm:chPref val="1"/>
          <dgm:bulletEnabled val="1"/>
        </dgm:presLayoutVars>
      </dgm:prSet>
      <dgm:spPr/>
      <dgm:t>
        <a:bodyPr/>
        <a:lstStyle/>
        <a:p>
          <a:endParaRPr kumimoji="1" lang="ja-JP" altLang="en-US"/>
        </a:p>
      </dgm:t>
    </dgm:pt>
    <dgm:pt modelId="{72203F95-D9FF-40ED-80D6-6A8D07026F2A}" type="pres">
      <dgm:prSet presAssocID="{BA1A817E-C879-47BB-8949-D1107AA0B54E}" presName="ChildText" presStyleLbl="revTx" presStyleIdx="0" presStyleCnt="3" custScaleX="380903" custLinFactX="85370" custLinFactNeighborX="100000" custLinFactNeighborY="-1446">
        <dgm:presLayoutVars>
          <dgm:chMax val="0"/>
          <dgm:chPref val="0"/>
          <dgm:bulletEnabled val="1"/>
        </dgm:presLayoutVars>
      </dgm:prSet>
      <dgm:spPr/>
      <dgm:t>
        <a:bodyPr/>
        <a:lstStyle/>
        <a:p>
          <a:endParaRPr kumimoji="1" lang="ja-JP" altLang="en-US"/>
        </a:p>
      </dgm:t>
    </dgm:pt>
    <dgm:pt modelId="{8630F39E-053E-40F4-AC2E-263A6A58EF76}" type="pres">
      <dgm:prSet presAssocID="{D27D8341-9459-4A14-871E-68695E38D3EC}" presName="sibTrans" presStyleCnt="0"/>
      <dgm:spPr/>
    </dgm:pt>
    <dgm:pt modelId="{B33E15CB-82AD-4AC1-8D90-8EDBC2A408F2}" type="pres">
      <dgm:prSet presAssocID="{0AEF5B05-CC5C-4993-BC3C-E212ADC2B078}" presName="composite" presStyleCnt="0"/>
      <dgm:spPr/>
    </dgm:pt>
    <dgm:pt modelId="{456D184C-6025-464B-BD65-127F4A72BB5F}" type="pres">
      <dgm:prSet presAssocID="{0AEF5B05-CC5C-4993-BC3C-E212ADC2B078}" presName="bentUpArrow1" presStyleLbl="alignImgPlace1" presStyleIdx="1" presStyleCnt="2"/>
      <dgm:spPr/>
    </dgm:pt>
    <dgm:pt modelId="{23A9369F-743C-43D4-A069-A8DC6FEE3065}" type="pres">
      <dgm:prSet presAssocID="{0AEF5B05-CC5C-4993-BC3C-E212ADC2B078}" presName="ParentText" presStyleLbl="node1" presStyleIdx="1" presStyleCnt="3" custScaleX="161523" custLinFactNeighborX="-23244" custLinFactNeighborY="-1925">
        <dgm:presLayoutVars>
          <dgm:chMax val="1"/>
          <dgm:chPref val="1"/>
          <dgm:bulletEnabled val="1"/>
        </dgm:presLayoutVars>
      </dgm:prSet>
      <dgm:spPr/>
      <dgm:t>
        <a:bodyPr/>
        <a:lstStyle/>
        <a:p>
          <a:endParaRPr kumimoji="1" lang="ja-JP" altLang="en-US"/>
        </a:p>
      </dgm:t>
    </dgm:pt>
    <dgm:pt modelId="{41A687E3-3DC7-4BAA-838F-C70A7ADF48CC}" type="pres">
      <dgm:prSet presAssocID="{0AEF5B05-CC5C-4993-BC3C-E212ADC2B078}" presName="ChildText" presStyleLbl="revTx" presStyleIdx="1" presStyleCnt="3" custScaleX="166983" custLinFactNeighborX="55678" custLinFactNeighborY="-591">
        <dgm:presLayoutVars>
          <dgm:chMax val="0"/>
          <dgm:chPref val="0"/>
          <dgm:bulletEnabled val="1"/>
        </dgm:presLayoutVars>
      </dgm:prSet>
      <dgm:spPr/>
      <dgm:t>
        <a:bodyPr/>
        <a:lstStyle/>
        <a:p>
          <a:endParaRPr kumimoji="1" lang="ja-JP" altLang="en-US"/>
        </a:p>
      </dgm:t>
    </dgm:pt>
    <dgm:pt modelId="{CA0E3E60-6422-4F62-A717-9DA35A539116}" type="pres">
      <dgm:prSet presAssocID="{78A3B83C-1F85-4FCC-AAAC-27B48E255AA2}" presName="sibTrans" presStyleCnt="0"/>
      <dgm:spPr/>
    </dgm:pt>
    <dgm:pt modelId="{FD5E5F02-3677-45CB-8D46-8B113366B4E8}" type="pres">
      <dgm:prSet presAssocID="{66E407F5-980A-439B-9BF4-E5259B119C0D}" presName="composite" presStyleCnt="0"/>
      <dgm:spPr/>
    </dgm:pt>
    <dgm:pt modelId="{7028FA92-57BE-4DA3-8085-6EA080051C3A}" type="pres">
      <dgm:prSet presAssocID="{66E407F5-980A-439B-9BF4-E5259B119C0D}" presName="ParentText" presStyleLbl="node1" presStyleIdx="2" presStyleCnt="3" custScaleX="151948" custLinFactNeighborX="-29982" custLinFactNeighborY="-3368">
        <dgm:presLayoutVars>
          <dgm:chMax val="1"/>
          <dgm:chPref val="1"/>
          <dgm:bulletEnabled val="1"/>
        </dgm:presLayoutVars>
      </dgm:prSet>
      <dgm:spPr/>
      <dgm:t>
        <a:bodyPr/>
        <a:lstStyle/>
        <a:p>
          <a:endParaRPr kumimoji="1" lang="ja-JP" altLang="en-US"/>
        </a:p>
      </dgm:t>
    </dgm:pt>
    <dgm:pt modelId="{039AA797-9013-46E1-BCB2-E9DF7F52BC1D}" type="pres">
      <dgm:prSet presAssocID="{66E407F5-980A-439B-9BF4-E5259B119C0D}" presName="FinalChildText" presStyleLbl="revTx" presStyleIdx="2" presStyleCnt="3" custScaleX="93048" custLinFactNeighborX="7876" custLinFactNeighborY="8109">
        <dgm:presLayoutVars>
          <dgm:chMax val="0"/>
          <dgm:chPref val="0"/>
          <dgm:bulletEnabled val="1"/>
        </dgm:presLayoutVars>
      </dgm:prSet>
      <dgm:spPr/>
      <dgm:t>
        <a:bodyPr/>
        <a:lstStyle/>
        <a:p>
          <a:endParaRPr kumimoji="1" lang="ja-JP" altLang="en-US"/>
        </a:p>
      </dgm:t>
    </dgm:pt>
  </dgm:ptLst>
  <dgm:cxnLst>
    <dgm:cxn modelId="{6CFF62EE-9B22-4674-9F51-3739C44F0A1A}" srcId="{66E407F5-980A-439B-9BF4-E5259B119C0D}" destId="{E2543A67-04B5-4716-A15A-61EEF6082EA8}" srcOrd="0" destOrd="0" parTransId="{FFCE3B72-B0AF-4DAE-8CBA-BCCBC3197076}" sibTransId="{8DD5E833-43AF-455D-A286-D5ACE6B8DB9E}"/>
    <dgm:cxn modelId="{AD724DF6-2ACC-4820-8426-2D3CCC56BABA}" type="presOf" srcId="{FF0B98D4-33B1-478B-8808-5CCE7BBB0513}" destId="{0F9614D0-C91E-4B2D-A082-5DB31529221F}" srcOrd="0" destOrd="0" presId="urn:microsoft.com/office/officeart/2005/8/layout/StepDownProcess"/>
    <dgm:cxn modelId="{1A48BA16-66E5-4A32-8638-83925FE20BDF}" srcId="{FF0B98D4-33B1-478B-8808-5CCE7BBB0513}" destId="{BA1A817E-C879-47BB-8949-D1107AA0B54E}" srcOrd="0" destOrd="0" parTransId="{80E2A6FD-6448-4FC3-8955-FEF630037EF5}" sibTransId="{D27D8341-9459-4A14-871E-68695E38D3EC}"/>
    <dgm:cxn modelId="{A5D05C54-91C7-4D4B-AD7A-8955AB8D3B41}" type="presOf" srcId="{E2543A67-04B5-4716-A15A-61EEF6082EA8}" destId="{039AA797-9013-46E1-BCB2-E9DF7F52BC1D}" srcOrd="0" destOrd="0" presId="urn:microsoft.com/office/officeart/2005/8/layout/StepDownProcess"/>
    <dgm:cxn modelId="{288637A3-C766-4E8B-A31F-139744FF7267}" type="presOf" srcId="{66E407F5-980A-439B-9BF4-E5259B119C0D}" destId="{7028FA92-57BE-4DA3-8085-6EA080051C3A}" srcOrd="0" destOrd="0" presId="urn:microsoft.com/office/officeart/2005/8/layout/StepDownProcess"/>
    <dgm:cxn modelId="{A7C43DDE-A697-468B-9EBF-2C23406FE5AD}" srcId="{0AEF5B05-CC5C-4993-BC3C-E212ADC2B078}" destId="{5A1287C3-8A3A-43E6-94D8-95E4B4D69282}" srcOrd="0" destOrd="0" parTransId="{664FD6B8-F639-4AD4-A37A-42A015822356}" sibTransId="{62C0FB32-C357-423F-8AEA-2D4C38DA53D8}"/>
    <dgm:cxn modelId="{3E8C820E-F9E9-4F97-98C1-C049308BC5C3}" srcId="{BA1A817E-C879-47BB-8949-D1107AA0B54E}" destId="{253C1D22-9213-492A-992F-D188DAA898C2}" srcOrd="0" destOrd="0" parTransId="{C385B412-CE9F-4266-AE99-B181854E1090}" sibTransId="{67A63F5E-2E5A-412C-9EE1-F1C8EE0654B3}"/>
    <dgm:cxn modelId="{13EEE2E7-C04A-498C-8D42-44D1B11788F1}" type="presOf" srcId="{5A1287C3-8A3A-43E6-94D8-95E4B4D69282}" destId="{41A687E3-3DC7-4BAA-838F-C70A7ADF48CC}" srcOrd="0" destOrd="0" presId="urn:microsoft.com/office/officeart/2005/8/layout/StepDownProcess"/>
    <dgm:cxn modelId="{40244E32-C192-4B39-80F8-0EB61200FCEF}" type="presOf" srcId="{253C1D22-9213-492A-992F-D188DAA898C2}" destId="{72203F95-D9FF-40ED-80D6-6A8D07026F2A}" srcOrd="0" destOrd="0" presId="urn:microsoft.com/office/officeart/2005/8/layout/StepDownProcess"/>
    <dgm:cxn modelId="{BBCD9C96-FF98-4716-9F39-9294AB9AA214}" type="presOf" srcId="{0AEF5B05-CC5C-4993-BC3C-E212ADC2B078}" destId="{23A9369F-743C-43D4-A069-A8DC6FEE3065}" srcOrd="0" destOrd="0" presId="urn:microsoft.com/office/officeart/2005/8/layout/StepDownProcess"/>
    <dgm:cxn modelId="{DCE2EAA2-882B-4CAA-9FF2-8AABFF2EE8F0}" type="presOf" srcId="{BA1A817E-C879-47BB-8949-D1107AA0B54E}" destId="{E6527569-6748-4AEB-B3ED-5A2CCF7E82AB}" srcOrd="0" destOrd="0" presId="urn:microsoft.com/office/officeart/2005/8/layout/StepDownProcess"/>
    <dgm:cxn modelId="{D3796934-1214-4552-8375-47A91DB138DD}" srcId="{FF0B98D4-33B1-478B-8808-5CCE7BBB0513}" destId="{0AEF5B05-CC5C-4993-BC3C-E212ADC2B078}" srcOrd="1" destOrd="0" parTransId="{DB0FF304-F2DA-4E3A-A6C2-404EF677A22B}" sibTransId="{78A3B83C-1F85-4FCC-AAAC-27B48E255AA2}"/>
    <dgm:cxn modelId="{80761526-B1FF-4E54-BD31-9087089907DF}" srcId="{FF0B98D4-33B1-478B-8808-5CCE7BBB0513}" destId="{66E407F5-980A-439B-9BF4-E5259B119C0D}" srcOrd="2" destOrd="0" parTransId="{712543B7-A75D-4107-A233-5C20E9DD1FCE}" sibTransId="{F084F0B0-CCC6-46C2-9B5D-35CD460FCA55}"/>
    <dgm:cxn modelId="{72B4048D-3AA5-4749-BA5A-B0F9F9DA7085}" type="presParOf" srcId="{0F9614D0-C91E-4B2D-A082-5DB31529221F}" destId="{833B2294-36D9-4A74-9516-EA6642CB018F}" srcOrd="0" destOrd="0" presId="urn:microsoft.com/office/officeart/2005/8/layout/StepDownProcess"/>
    <dgm:cxn modelId="{671D0DE8-A35B-4A1D-B69D-9531B4EBCDF9}" type="presParOf" srcId="{833B2294-36D9-4A74-9516-EA6642CB018F}" destId="{CE3B499F-2A28-4E41-A48D-F113067A7C1B}" srcOrd="0" destOrd="0" presId="urn:microsoft.com/office/officeart/2005/8/layout/StepDownProcess"/>
    <dgm:cxn modelId="{F59EFC82-33C4-4C3D-9536-F3E7031F1398}" type="presParOf" srcId="{833B2294-36D9-4A74-9516-EA6642CB018F}" destId="{E6527569-6748-4AEB-B3ED-5A2CCF7E82AB}" srcOrd="1" destOrd="0" presId="urn:microsoft.com/office/officeart/2005/8/layout/StepDownProcess"/>
    <dgm:cxn modelId="{D76D9296-DBB5-4CD6-9DFD-4DAA3E8D0406}" type="presParOf" srcId="{833B2294-36D9-4A74-9516-EA6642CB018F}" destId="{72203F95-D9FF-40ED-80D6-6A8D07026F2A}" srcOrd="2" destOrd="0" presId="urn:microsoft.com/office/officeart/2005/8/layout/StepDownProcess"/>
    <dgm:cxn modelId="{BBCC621B-A604-4960-BF03-95EA5970AC30}" type="presParOf" srcId="{0F9614D0-C91E-4B2D-A082-5DB31529221F}" destId="{8630F39E-053E-40F4-AC2E-263A6A58EF76}" srcOrd="1" destOrd="0" presId="urn:microsoft.com/office/officeart/2005/8/layout/StepDownProcess"/>
    <dgm:cxn modelId="{05C1786A-32D9-460F-8567-B3E8524FA62B}" type="presParOf" srcId="{0F9614D0-C91E-4B2D-A082-5DB31529221F}" destId="{B33E15CB-82AD-4AC1-8D90-8EDBC2A408F2}" srcOrd="2" destOrd="0" presId="urn:microsoft.com/office/officeart/2005/8/layout/StepDownProcess"/>
    <dgm:cxn modelId="{F491FDB8-B790-4C85-9BAB-43A895B45F7E}" type="presParOf" srcId="{B33E15CB-82AD-4AC1-8D90-8EDBC2A408F2}" destId="{456D184C-6025-464B-BD65-127F4A72BB5F}" srcOrd="0" destOrd="0" presId="urn:microsoft.com/office/officeart/2005/8/layout/StepDownProcess"/>
    <dgm:cxn modelId="{8E6DC17B-A0C7-447A-94F8-E793EDE77A85}" type="presParOf" srcId="{B33E15CB-82AD-4AC1-8D90-8EDBC2A408F2}" destId="{23A9369F-743C-43D4-A069-A8DC6FEE3065}" srcOrd="1" destOrd="0" presId="urn:microsoft.com/office/officeart/2005/8/layout/StepDownProcess"/>
    <dgm:cxn modelId="{E0F5DD24-6C43-4375-AF79-192C19F8B2E6}" type="presParOf" srcId="{B33E15CB-82AD-4AC1-8D90-8EDBC2A408F2}" destId="{41A687E3-3DC7-4BAA-838F-C70A7ADF48CC}" srcOrd="2" destOrd="0" presId="urn:microsoft.com/office/officeart/2005/8/layout/StepDownProcess"/>
    <dgm:cxn modelId="{D97F7545-8619-4C7C-8EFA-E1D0301FB4CE}" type="presParOf" srcId="{0F9614D0-C91E-4B2D-A082-5DB31529221F}" destId="{CA0E3E60-6422-4F62-A717-9DA35A539116}" srcOrd="3" destOrd="0" presId="urn:microsoft.com/office/officeart/2005/8/layout/StepDownProcess"/>
    <dgm:cxn modelId="{497AA836-85E4-425F-A787-8991478C066B}" type="presParOf" srcId="{0F9614D0-C91E-4B2D-A082-5DB31529221F}" destId="{FD5E5F02-3677-45CB-8D46-8B113366B4E8}" srcOrd="4" destOrd="0" presId="urn:microsoft.com/office/officeart/2005/8/layout/StepDownProcess"/>
    <dgm:cxn modelId="{B7B46B57-63C7-4316-8F53-FDE1928B5D51}" type="presParOf" srcId="{FD5E5F02-3677-45CB-8D46-8B113366B4E8}" destId="{7028FA92-57BE-4DA3-8085-6EA080051C3A}" srcOrd="0" destOrd="0" presId="urn:microsoft.com/office/officeart/2005/8/layout/StepDownProcess"/>
    <dgm:cxn modelId="{0827F62E-B9EC-4503-86D9-70C5399CB8F8}" type="presParOf" srcId="{FD5E5F02-3677-45CB-8D46-8B113366B4E8}" destId="{039AA797-9013-46E1-BCB2-E9DF7F52BC1D}"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23635-7327-4C31-BAD6-E688B77E0759}">
      <dsp:nvSpPr>
        <dsp:cNvPr id="0" name=""/>
        <dsp:cNvSpPr/>
      </dsp:nvSpPr>
      <dsp:spPr>
        <a:xfrm>
          <a:off x="1221805" y="0"/>
          <a:ext cx="1221804" cy="1078686"/>
        </a:xfrm>
        <a:prstGeom prst="trapezoid">
          <a:avLst>
            <a:gd name="adj" fmla="val 56634"/>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b="1" kern="1200" dirty="0" smtClean="0"/>
            <a:t>仕事の量・質</a:t>
          </a:r>
          <a:endParaRPr kumimoji="1" lang="ja-JP" altLang="en-US" sz="1800" b="1" kern="1200" dirty="0"/>
        </a:p>
      </dsp:txBody>
      <dsp:txXfrm>
        <a:off x="1221805" y="0"/>
        <a:ext cx="1221804" cy="1078686"/>
      </dsp:txXfrm>
    </dsp:sp>
    <dsp:sp modelId="{FC627918-A3F5-405F-B0F1-17F140A67DDC}">
      <dsp:nvSpPr>
        <dsp:cNvPr id="0" name=""/>
        <dsp:cNvSpPr/>
      </dsp:nvSpPr>
      <dsp:spPr>
        <a:xfrm>
          <a:off x="610902" y="1078686"/>
          <a:ext cx="2443609" cy="1078686"/>
        </a:xfrm>
        <a:prstGeom prst="trapezoid">
          <a:avLst>
            <a:gd name="adj" fmla="val 56634"/>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kumimoji="1" lang="ja-JP" altLang="en-US" sz="1800" b="1" kern="1200" dirty="0" smtClean="0"/>
            <a:t>仕事の失敗・自己の発生問題</a:t>
          </a:r>
          <a:endParaRPr kumimoji="1" lang="ja-JP" altLang="en-US" sz="1800" b="1" kern="1200" dirty="0"/>
        </a:p>
      </dsp:txBody>
      <dsp:txXfrm>
        <a:off x="1038534" y="1078686"/>
        <a:ext cx="1588346" cy="1078686"/>
      </dsp:txXfrm>
    </dsp:sp>
    <dsp:sp modelId="{CC0054C9-8362-402F-995E-F733B34DC260}">
      <dsp:nvSpPr>
        <dsp:cNvPr id="0" name=""/>
        <dsp:cNvSpPr/>
      </dsp:nvSpPr>
      <dsp:spPr>
        <a:xfrm>
          <a:off x="0" y="2157372"/>
          <a:ext cx="3665415" cy="1078686"/>
        </a:xfrm>
        <a:prstGeom prst="trapezoid">
          <a:avLst>
            <a:gd name="adj" fmla="val 56634"/>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t>対人関係</a:t>
          </a:r>
          <a:endParaRPr kumimoji="1" lang="ja-JP" altLang="en-US" sz="2400" b="1" kern="1200" dirty="0"/>
        </a:p>
      </dsp:txBody>
      <dsp:txXfrm>
        <a:off x="641447" y="2157372"/>
        <a:ext cx="2382519" cy="1078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B499F-2A28-4E41-A48D-F113067A7C1B}">
      <dsp:nvSpPr>
        <dsp:cNvPr id="0" name=""/>
        <dsp:cNvSpPr/>
      </dsp:nvSpPr>
      <dsp:spPr>
        <a:xfrm rot="5400000">
          <a:off x="958708" y="1769497"/>
          <a:ext cx="1322360" cy="1505461"/>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527569-6748-4AEB-B3ED-5A2CCF7E82AB}">
      <dsp:nvSpPr>
        <dsp:cNvPr id="0" name=""/>
        <dsp:cNvSpPr/>
      </dsp:nvSpPr>
      <dsp:spPr>
        <a:xfrm>
          <a:off x="6487" y="303633"/>
          <a:ext cx="3429828" cy="1558181"/>
        </a:xfrm>
        <a:prstGeom prst="roundRect">
          <a:avLst>
            <a:gd name="adj" fmla="val 16670"/>
          </a:avLst>
        </a:prstGeom>
        <a:solidFill>
          <a:schemeClr val="accent6">
            <a:lumMod val="40000"/>
            <a:lumOff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1" lang="ja-JP" altLang="en-US" sz="1800" b="0" kern="1200" dirty="0" smtClean="0">
              <a:solidFill>
                <a:schemeClr val="tx1">
                  <a:lumMod val="75000"/>
                  <a:lumOff val="25000"/>
                </a:schemeClr>
              </a:solidFill>
            </a:rPr>
            <a:t>労働者が自分のストレスに気づく</a:t>
          </a:r>
          <a:endParaRPr kumimoji="1" lang="ja-JP" altLang="en-US" sz="1800" b="0" kern="1200" dirty="0">
            <a:solidFill>
              <a:schemeClr val="tx1">
                <a:lumMod val="75000"/>
                <a:lumOff val="25000"/>
              </a:schemeClr>
            </a:solidFill>
          </a:endParaRPr>
        </a:p>
      </dsp:txBody>
      <dsp:txXfrm>
        <a:off x="6487" y="303633"/>
        <a:ext cx="3429828" cy="1558181"/>
      </dsp:txXfrm>
    </dsp:sp>
    <dsp:sp modelId="{72203F95-D9FF-40ED-80D6-6A8D07026F2A}">
      <dsp:nvSpPr>
        <dsp:cNvPr id="0" name=""/>
        <dsp:cNvSpPr/>
      </dsp:nvSpPr>
      <dsp:spPr>
        <a:xfrm>
          <a:off x="3561687" y="434031"/>
          <a:ext cx="6166958" cy="1259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メンタルヘルスを未然に防ぐ</a:t>
          </a:r>
          <a:r>
            <a:rPr kumimoji="1" lang="ja-JP" altLang="en-US" sz="2700" kern="1200" dirty="0" smtClean="0"/>
            <a:t>　　</a:t>
          </a:r>
          <a:endParaRPr kumimoji="1" lang="ja-JP" altLang="en-US" sz="2700" kern="1200" dirty="0"/>
        </a:p>
      </dsp:txBody>
      <dsp:txXfrm>
        <a:off x="3561687" y="434031"/>
        <a:ext cx="6166958" cy="1259391"/>
      </dsp:txXfrm>
    </dsp:sp>
    <dsp:sp modelId="{456D184C-6025-464B-BD65-127F4A72BB5F}">
      <dsp:nvSpPr>
        <dsp:cNvPr id="0" name=""/>
        <dsp:cNvSpPr/>
      </dsp:nvSpPr>
      <dsp:spPr>
        <a:xfrm rot="5400000">
          <a:off x="4267663" y="3519849"/>
          <a:ext cx="1322360" cy="1505461"/>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A9369F-743C-43D4-A069-A8DC6FEE3065}">
      <dsp:nvSpPr>
        <dsp:cNvPr id="0" name=""/>
        <dsp:cNvSpPr/>
      </dsp:nvSpPr>
      <dsp:spPr>
        <a:xfrm>
          <a:off x="2715114" y="2023991"/>
          <a:ext cx="3595626" cy="1558181"/>
        </a:xfrm>
        <a:prstGeom prst="roundRect">
          <a:avLst>
            <a:gd name="adj" fmla="val 16670"/>
          </a:avLst>
        </a:prstGeom>
        <a:solidFill>
          <a:schemeClr val="accent6">
            <a:lumMod val="40000"/>
            <a:lumOff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ja-JP" altLang="en-US" sz="2000" kern="1200" dirty="0" smtClean="0">
              <a:solidFill>
                <a:schemeClr val="tx1">
                  <a:lumMod val="75000"/>
                  <a:lumOff val="25000"/>
                </a:schemeClr>
              </a:solidFill>
            </a:rPr>
            <a:t>事業側は、労働条件や会社の実態を明らかにできる</a:t>
          </a:r>
          <a:endParaRPr kumimoji="1" lang="ja-JP" altLang="en-US" sz="2000" kern="1200" dirty="0">
            <a:solidFill>
              <a:schemeClr val="tx1">
                <a:lumMod val="75000"/>
                <a:lumOff val="25000"/>
              </a:schemeClr>
            </a:solidFill>
          </a:endParaRPr>
        </a:p>
      </dsp:txBody>
      <dsp:txXfrm>
        <a:off x="2715114" y="2023991"/>
        <a:ext cx="3595626" cy="1558181"/>
      </dsp:txXfrm>
    </dsp:sp>
    <dsp:sp modelId="{41A687E3-3DC7-4BAA-838F-C70A7ADF48CC}">
      <dsp:nvSpPr>
        <dsp:cNvPr id="0" name=""/>
        <dsp:cNvSpPr/>
      </dsp:nvSpPr>
      <dsp:spPr>
        <a:xfrm>
          <a:off x="6502603" y="2195151"/>
          <a:ext cx="2703515" cy="1259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仕事内容の改善に図る</a:t>
          </a:r>
          <a:endParaRPr kumimoji="1" lang="ja-JP" altLang="en-US" sz="1400" kern="1200" dirty="0"/>
        </a:p>
      </dsp:txBody>
      <dsp:txXfrm>
        <a:off x="6502603" y="2195151"/>
        <a:ext cx="2703515" cy="1259391"/>
      </dsp:txXfrm>
    </dsp:sp>
    <dsp:sp modelId="{7028FA92-57BE-4DA3-8085-6EA080051C3A}">
      <dsp:nvSpPr>
        <dsp:cNvPr id="0" name=""/>
        <dsp:cNvSpPr/>
      </dsp:nvSpPr>
      <dsp:spPr>
        <a:xfrm>
          <a:off x="5791177" y="3751858"/>
          <a:ext cx="3382479" cy="1558181"/>
        </a:xfrm>
        <a:prstGeom prst="roundRect">
          <a:avLst>
            <a:gd name="adj" fmla="val 16670"/>
          </a:avLst>
        </a:prstGeom>
        <a:solidFill>
          <a:schemeClr val="accent6">
            <a:lumMod val="40000"/>
            <a:lumOff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ja-JP" altLang="en-US" sz="2000" kern="1200" dirty="0" smtClean="0">
              <a:solidFill>
                <a:schemeClr val="tx1">
                  <a:lumMod val="75000"/>
                  <a:lumOff val="25000"/>
                </a:schemeClr>
              </a:solidFill>
            </a:rPr>
            <a:t>労働者のストレス軽減＆会社の生産性</a:t>
          </a:r>
          <a:r>
            <a:rPr kumimoji="1" lang="en-US" altLang="ja-JP" sz="2000" kern="1200" dirty="0" smtClean="0">
              <a:solidFill>
                <a:schemeClr val="tx1">
                  <a:lumMod val="75000"/>
                  <a:lumOff val="25000"/>
                </a:schemeClr>
              </a:solidFill>
            </a:rPr>
            <a:t>UP</a:t>
          </a:r>
          <a:r>
            <a:rPr kumimoji="1" lang="ja-JP" altLang="en-US" sz="2000" kern="1200" dirty="0" smtClean="0">
              <a:solidFill>
                <a:schemeClr val="tx1">
                  <a:lumMod val="75000"/>
                  <a:lumOff val="25000"/>
                </a:schemeClr>
              </a:solidFill>
            </a:rPr>
            <a:t> </a:t>
          </a:r>
          <a:endParaRPr kumimoji="1" lang="ja-JP" altLang="en-US" sz="2000" kern="1200" dirty="0">
            <a:solidFill>
              <a:schemeClr val="tx1">
                <a:lumMod val="75000"/>
                <a:lumOff val="25000"/>
              </a:schemeClr>
            </a:solidFill>
          </a:endParaRPr>
        </a:p>
      </dsp:txBody>
      <dsp:txXfrm>
        <a:off x="5791177" y="3751858"/>
        <a:ext cx="3382479" cy="1558181"/>
      </dsp:txXfrm>
    </dsp:sp>
    <dsp:sp modelId="{039AA797-9013-46E1-BCB2-E9DF7F52BC1D}">
      <dsp:nvSpPr>
        <dsp:cNvPr id="0" name=""/>
        <dsp:cNvSpPr/>
      </dsp:nvSpPr>
      <dsp:spPr>
        <a:xfrm>
          <a:off x="9325643" y="4055070"/>
          <a:ext cx="1506481" cy="1259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smtClean="0"/>
            <a:t>双方の利益</a:t>
          </a:r>
          <a:r>
            <a:rPr kumimoji="1" lang="en-US" altLang="ja-JP" sz="1400" kern="1200" dirty="0" smtClean="0"/>
            <a:t>UP</a:t>
          </a:r>
          <a:endParaRPr kumimoji="1" lang="ja-JP" altLang="en-US" sz="1400" kern="1200" dirty="0"/>
        </a:p>
      </dsp:txBody>
      <dsp:txXfrm>
        <a:off x="9325643" y="4055070"/>
        <a:ext cx="1506481" cy="1259391"/>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81629-DEE4-44AD-9D10-DEC7479BFDB0}" type="datetimeFigureOut">
              <a:rPr kumimoji="1" lang="ja-JP" altLang="en-US" smtClean="0"/>
              <a:pPr/>
              <a:t>2017/12/11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C1111-29FE-496D-A7DE-CA0A0B075038}" type="slidenum">
              <a:rPr kumimoji="1" lang="ja-JP" altLang="en-US" smtClean="0"/>
              <a:pPr/>
              <a:t>‹#›</a:t>
            </a:fld>
            <a:endParaRPr kumimoji="1" lang="ja-JP" altLang="en-US"/>
          </a:p>
        </p:txBody>
      </p:sp>
    </p:spTree>
    <p:extLst>
      <p:ext uri="{BB962C8B-B14F-4D97-AF65-F5344CB8AC3E}">
        <p14:creationId xmlns:p14="http://schemas.microsoft.com/office/powerpoint/2010/main" val="14917881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smtClean="0"/>
              <a:pPr/>
              <a:t>12/11/2017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8A7A6979-0714-4377-B894-6BE4C2D6E202}"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036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250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024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931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60C6404-AD6E-4860-8E75-697CA40B95DA}" type="datetimeFigureOut">
              <a:rPr lang="en-US" smtClean="0"/>
              <a:pPr/>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003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pPr/>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614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pPr/>
              <a:t>12/11/2017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73856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pPr/>
              <a:t>12/11/2017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9111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pPr/>
              <a:t>12/11/2017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07655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BE4249-C0D0-4B06-8692-E8BB871AF643}" type="datetimeFigureOut">
              <a:rPr lang="en-US" smtClean="0"/>
              <a:pPr/>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039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42B0DB6-F5C7-45FB-8CF3-31B45F9C2DAC}" type="datetimeFigureOut">
              <a:rPr lang="en-US" smtClean="0"/>
              <a:pPr/>
              <a:t>12/11/2017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508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160EA64-D806-43AC-9DF2-F8C432F32B4C}" type="datetimeFigureOut">
              <a:rPr lang="en-US" smtClean="0"/>
              <a:pPr/>
              <a:t>12/11/2017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7A6979-0714-4377-B894-6BE4C2D6E202}"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1809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17224" y="1035467"/>
            <a:ext cx="10475422" cy="2386744"/>
          </a:xfrm>
        </p:spPr>
        <p:txBody>
          <a:bodyPr>
            <a:normAutofit/>
          </a:bodyPr>
          <a:lstStyle/>
          <a:p>
            <a:r>
              <a:rPr kumimoji="1" lang="ja-JP" altLang="en-US" sz="4800" b="1" dirty="0" smtClean="0">
                <a:latin typeface="HG丸ｺﾞｼｯｸM-PRO" panose="020F0600000000000000" pitchFamily="50" charset="-128"/>
                <a:ea typeface="HG丸ｺﾞｼｯｸM-PRO" panose="020F0600000000000000" pitchFamily="50" charset="-128"/>
              </a:rPr>
              <a:t>ストレス・マネージメント</a:t>
            </a:r>
            <a:endParaRPr kumimoji="1" lang="ja-JP" altLang="en-US" sz="4800" b="1" dirty="0">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p:txBody>
          <a:bodyPr/>
          <a:lstStyle/>
          <a:p>
            <a:r>
              <a:rPr kumimoji="1" lang="ja-JP" altLang="en-US" dirty="0" smtClean="0">
                <a:latin typeface="HG丸ｺﾞｼｯｸM-PRO" panose="020F0600000000000000" pitchFamily="50" charset="-128"/>
                <a:ea typeface="HG丸ｺﾞｼｯｸM-PRO" panose="020F0600000000000000" pitchFamily="50" charset="-128"/>
              </a:rPr>
              <a:t>一年</a:t>
            </a:r>
            <a:r>
              <a:rPr kumimoji="1" lang="en-US" altLang="ja-JP" dirty="0" smtClean="0">
                <a:latin typeface="HG丸ｺﾞｼｯｸM-PRO" panose="020F0600000000000000" pitchFamily="50" charset="-128"/>
                <a:ea typeface="HG丸ｺﾞｼｯｸM-PRO" panose="020F0600000000000000" pitchFamily="50" charset="-128"/>
              </a:rPr>
              <a:t>171029</a:t>
            </a:r>
            <a:r>
              <a:rPr kumimoji="1" lang="ja-JP" altLang="en-US" sz="1800" dirty="0" smtClean="0">
                <a:latin typeface="HG丸ｺﾞｼｯｸM-PRO" panose="020F0600000000000000" pitchFamily="50" charset="-128"/>
                <a:ea typeface="HG丸ｺﾞｼｯｸM-PRO" panose="020F0600000000000000" pitchFamily="50" charset="-128"/>
              </a:rPr>
              <a:t>９</a:t>
            </a:r>
            <a:r>
              <a:rPr kumimoji="1" lang="en-US" altLang="ja-JP" dirty="0" smtClean="0">
                <a:latin typeface="HG丸ｺﾞｼｯｸM-PRO" panose="020F0600000000000000" pitchFamily="50" charset="-128"/>
                <a:ea typeface="HG丸ｺﾞｼｯｸM-PRO" panose="020F0600000000000000" pitchFamily="50" charset="-128"/>
              </a:rPr>
              <a:t>0</a:t>
            </a:r>
            <a:r>
              <a:rPr kumimoji="1" lang="ja-JP" altLang="en-US" dirty="0" smtClean="0">
                <a:latin typeface="HG丸ｺﾞｼｯｸM-PRO" panose="020F0600000000000000" pitchFamily="50" charset="-128"/>
                <a:ea typeface="HG丸ｺﾞｼｯｸM-PRO" panose="020F0600000000000000" pitchFamily="50" charset="-128"/>
              </a:rPr>
              <a:t>　神田　はづき</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265316505"/>
      </p:ext>
    </p:extLst>
  </p:cSld>
  <p:clrMapOvr>
    <a:masterClrMapping/>
  </p:clrMapOvr>
  <p:transition spd="slow" advTm="305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903288" y="103645"/>
            <a:ext cx="10942638" cy="1187450"/>
          </a:xfrm>
        </p:spPr>
        <p:txBody>
          <a:bodyPr/>
          <a:lstStyle/>
          <a:p>
            <a:r>
              <a:rPr kumimoji="1" lang="ja-JP" altLang="en-US" dirty="0" smtClean="0"/>
              <a:t>　　　　</a:t>
            </a:r>
            <a:r>
              <a:rPr kumimoji="1" lang="ja-JP" altLang="en-US" sz="1800" dirty="0" smtClean="0"/>
              <a:t>改善策として考えたのは</a:t>
            </a:r>
            <a:r>
              <a:rPr kumimoji="1" lang="en-US" altLang="ja-JP" sz="1800" dirty="0" smtClean="0"/>
              <a:t/>
            </a:r>
            <a:br>
              <a:rPr kumimoji="1" lang="en-US" altLang="ja-JP" sz="1800" dirty="0" smtClean="0"/>
            </a:br>
            <a:r>
              <a:rPr lang="ja-JP" altLang="en-US" dirty="0"/>
              <a:t>　</a:t>
            </a:r>
            <a:r>
              <a:rPr lang="ja-JP" altLang="en-US" dirty="0" smtClean="0"/>
              <a:t>　　　　</a:t>
            </a:r>
            <a:r>
              <a:rPr kumimoji="1" lang="ja-JP" altLang="en-US" b="1" dirty="0" smtClean="0"/>
              <a:t>ある時期に一斉にストレスチェックを行うのは</a:t>
            </a:r>
            <a:r>
              <a:rPr kumimoji="1" lang="ja-JP" altLang="en-US" dirty="0" smtClean="0"/>
              <a:t>　　</a:t>
            </a:r>
            <a:endParaRPr kumimoji="1" lang="ja-JP" altLang="en-US" dirty="0"/>
          </a:p>
        </p:txBody>
      </p:sp>
      <p:pic>
        <p:nvPicPr>
          <p:cNvPr id="10" name="コンテンツ プレースホルダー 9"/>
          <p:cNvPicPr>
            <a:picLocks noGrp="1" noChangeAspect="1"/>
          </p:cNvPicPr>
          <p:nvPr>
            <p:ph sz="half" idx="4294967295"/>
          </p:nvPr>
        </p:nvPicPr>
        <p:blipFill>
          <a:blip r:embed="rId2"/>
          <a:stretch>
            <a:fillRect/>
          </a:stretch>
        </p:blipFill>
        <p:spPr>
          <a:xfrm>
            <a:off x="836605" y="2376819"/>
            <a:ext cx="4271963" cy="833438"/>
          </a:xfrm>
          <a:prstGeom prst="rect">
            <a:avLst/>
          </a:prstGeom>
        </p:spPr>
      </p:pic>
      <p:pic>
        <p:nvPicPr>
          <p:cNvPr id="14" name="コンテンツ プレースホルダー 13"/>
          <p:cNvPicPr>
            <a:picLocks noGrp="1" noChangeAspect="1"/>
          </p:cNvPicPr>
          <p:nvPr>
            <p:ph sz="half" idx="4294967295"/>
          </p:nvPr>
        </p:nvPicPr>
        <p:blipFill>
          <a:blip r:embed="rId3"/>
          <a:stretch>
            <a:fillRect/>
          </a:stretch>
        </p:blipFill>
        <p:spPr>
          <a:xfrm>
            <a:off x="6176757" y="2374447"/>
            <a:ext cx="4305300" cy="858838"/>
          </a:xfrm>
          <a:prstGeom prst="rect">
            <a:avLst/>
          </a:prstGeom>
        </p:spPr>
      </p:pic>
      <p:sp>
        <p:nvSpPr>
          <p:cNvPr id="5" name="乗算 4"/>
          <p:cNvSpPr/>
          <p:nvPr/>
        </p:nvSpPr>
        <p:spPr>
          <a:xfrm>
            <a:off x="9890962" y="163112"/>
            <a:ext cx="1630331" cy="1133113"/>
          </a:xfrm>
          <a:prstGeom prst="mathMultiply">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13158" y="1163383"/>
            <a:ext cx="11332348" cy="1323439"/>
          </a:xfrm>
          <a:prstGeom prst="rect">
            <a:avLst/>
          </a:prstGeom>
          <a:noFill/>
        </p:spPr>
        <p:txBody>
          <a:bodyPr wrap="square" rtlCol="0">
            <a:spAutoFit/>
          </a:bodyPr>
          <a:lstStyle/>
          <a:p>
            <a:r>
              <a:rPr kumimoji="1" lang="ja-JP" altLang="en-US" sz="1600" b="1" u="sng" dirty="0" smtClean="0"/>
              <a:t>労働者一人一人のストレスを軽減させ、労働者の負担を軽くし、会社の生産性を上げる</a:t>
            </a:r>
            <a:r>
              <a:rPr kumimoji="1" lang="ja-JP" altLang="en-US" sz="1600" b="1" dirty="0" smtClean="0"/>
              <a:t>ために経営者自ら悪い情報を耳にすることが重要。年に一回では、そのときの気分によって回答内容が変わってしまう可能性があるため、労働者のメンタルヘルスを防ぐためにはまだ完璧ではない。そのためには、</a:t>
            </a:r>
            <a:r>
              <a:rPr kumimoji="1" lang="ja-JP" altLang="en-US" sz="1600" b="1" dirty="0" smtClean="0">
                <a:solidFill>
                  <a:srgbClr val="002060"/>
                </a:solidFill>
              </a:rPr>
              <a:t>年に一回ではなく</a:t>
            </a:r>
            <a:r>
              <a:rPr kumimoji="1" lang="ja-JP" altLang="en-US" sz="1600" b="1" dirty="0"/>
              <a:t>労働者のストレスが溜まっている</a:t>
            </a:r>
            <a:r>
              <a:rPr kumimoji="1" lang="ja-JP" altLang="en-US" sz="1600" b="1" dirty="0" smtClean="0"/>
              <a:t>ときに、</a:t>
            </a:r>
            <a:r>
              <a:rPr kumimoji="1" lang="ja-JP" altLang="en-US" sz="1600" b="1" dirty="0" smtClean="0">
                <a:solidFill>
                  <a:srgbClr val="002060"/>
                </a:solidFill>
              </a:rPr>
              <a:t>定期的</a:t>
            </a:r>
            <a:r>
              <a:rPr kumimoji="1" lang="ja-JP" altLang="en-US" sz="1600" b="1" dirty="0" smtClean="0"/>
              <a:t>にアンケートを行うことが良いのではないか！</a:t>
            </a:r>
            <a:endParaRPr kumimoji="1" lang="en-US" altLang="ja-JP" sz="1600" b="1" dirty="0" smtClean="0"/>
          </a:p>
          <a:p>
            <a:endParaRPr kumimoji="1" lang="ja-JP" altLang="en-US" sz="1600" b="1" dirty="0"/>
          </a:p>
        </p:txBody>
      </p:sp>
      <p:pic>
        <p:nvPicPr>
          <p:cNvPr id="8" name="図 7"/>
          <p:cNvPicPr>
            <a:picLocks noChangeAspect="1"/>
          </p:cNvPicPr>
          <p:nvPr/>
        </p:nvPicPr>
        <p:blipFill>
          <a:blip r:embed="rId4"/>
          <a:stretch>
            <a:fillRect/>
          </a:stretch>
        </p:blipFill>
        <p:spPr>
          <a:xfrm>
            <a:off x="1330469" y="3891087"/>
            <a:ext cx="3090940" cy="859611"/>
          </a:xfrm>
          <a:prstGeom prst="rect">
            <a:avLst/>
          </a:prstGeom>
        </p:spPr>
      </p:pic>
      <p:sp>
        <p:nvSpPr>
          <p:cNvPr id="11" name="テキスト ボックス 10"/>
          <p:cNvSpPr txBox="1"/>
          <p:nvPr/>
        </p:nvSpPr>
        <p:spPr>
          <a:xfrm>
            <a:off x="1585665" y="2631366"/>
            <a:ext cx="3274646" cy="400110"/>
          </a:xfrm>
          <a:prstGeom prst="rect">
            <a:avLst/>
          </a:prstGeom>
          <a:noFill/>
        </p:spPr>
        <p:txBody>
          <a:bodyPr wrap="square" rtlCol="0">
            <a:spAutoFit/>
          </a:bodyPr>
          <a:lstStyle/>
          <a:p>
            <a:r>
              <a:rPr kumimoji="1" lang="ja-JP" altLang="en-US" sz="2000" b="1" dirty="0" smtClean="0"/>
              <a:t>労働者の退勤システム</a:t>
            </a:r>
            <a:endParaRPr kumimoji="1" lang="ja-JP" altLang="en-US" sz="2000" b="1" dirty="0"/>
          </a:p>
        </p:txBody>
      </p:sp>
      <p:pic>
        <p:nvPicPr>
          <p:cNvPr id="12" name="図 11"/>
          <p:cNvPicPr>
            <a:picLocks noChangeAspect="1"/>
          </p:cNvPicPr>
          <p:nvPr/>
        </p:nvPicPr>
        <p:blipFill>
          <a:blip r:embed="rId5"/>
          <a:stretch>
            <a:fillRect/>
          </a:stretch>
        </p:blipFill>
        <p:spPr>
          <a:xfrm>
            <a:off x="2439140" y="3250952"/>
            <a:ext cx="1066892" cy="640135"/>
          </a:xfrm>
          <a:prstGeom prst="rect">
            <a:avLst/>
          </a:prstGeom>
        </p:spPr>
      </p:pic>
      <p:pic>
        <p:nvPicPr>
          <p:cNvPr id="13" name="図 12"/>
          <p:cNvPicPr>
            <a:picLocks noChangeAspect="1"/>
          </p:cNvPicPr>
          <p:nvPr/>
        </p:nvPicPr>
        <p:blipFill>
          <a:blip r:embed="rId5"/>
          <a:stretch>
            <a:fillRect/>
          </a:stretch>
        </p:blipFill>
        <p:spPr>
          <a:xfrm>
            <a:off x="2439140" y="4750698"/>
            <a:ext cx="1066892" cy="640135"/>
          </a:xfrm>
          <a:prstGeom prst="rect">
            <a:avLst/>
          </a:prstGeom>
        </p:spPr>
      </p:pic>
      <p:pic>
        <p:nvPicPr>
          <p:cNvPr id="15" name="図 14"/>
          <p:cNvPicPr>
            <a:picLocks noChangeAspect="1"/>
          </p:cNvPicPr>
          <p:nvPr/>
        </p:nvPicPr>
        <p:blipFill>
          <a:blip r:embed="rId5"/>
          <a:stretch>
            <a:fillRect/>
          </a:stretch>
        </p:blipFill>
        <p:spPr>
          <a:xfrm>
            <a:off x="7909170" y="3250952"/>
            <a:ext cx="1066892" cy="640135"/>
          </a:xfrm>
          <a:prstGeom prst="rect">
            <a:avLst/>
          </a:prstGeom>
        </p:spPr>
      </p:pic>
      <p:sp>
        <p:nvSpPr>
          <p:cNvPr id="16" name="角丸四角形 15"/>
          <p:cNvSpPr/>
          <p:nvPr/>
        </p:nvSpPr>
        <p:spPr>
          <a:xfrm>
            <a:off x="6789776" y="3911334"/>
            <a:ext cx="3079262" cy="84406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成績</a:t>
            </a:r>
            <a:r>
              <a:rPr kumimoji="1" lang="ja-JP" altLang="en-US" b="1" dirty="0" smtClean="0">
                <a:solidFill>
                  <a:schemeClr val="tx1"/>
                </a:solidFill>
              </a:rPr>
              <a:t>が伸びない</a:t>
            </a:r>
            <a:endParaRPr kumimoji="1" lang="ja-JP" altLang="en-US" b="1" dirty="0">
              <a:solidFill>
                <a:schemeClr val="tx1"/>
              </a:solidFill>
            </a:endParaRPr>
          </a:p>
        </p:txBody>
      </p:sp>
      <p:pic>
        <p:nvPicPr>
          <p:cNvPr id="17" name="図 16"/>
          <p:cNvPicPr>
            <a:picLocks noChangeAspect="1"/>
          </p:cNvPicPr>
          <p:nvPr/>
        </p:nvPicPr>
        <p:blipFill>
          <a:blip r:embed="rId5"/>
          <a:stretch>
            <a:fillRect/>
          </a:stretch>
        </p:blipFill>
        <p:spPr>
          <a:xfrm>
            <a:off x="7909170" y="4775643"/>
            <a:ext cx="1066892" cy="640135"/>
          </a:xfrm>
          <a:prstGeom prst="rect">
            <a:avLst/>
          </a:prstGeom>
        </p:spPr>
      </p:pic>
      <p:pic>
        <p:nvPicPr>
          <p:cNvPr id="19" name="図 18"/>
          <p:cNvPicPr>
            <a:picLocks noChangeAspect="1"/>
          </p:cNvPicPr>
          <p:nvPr/>
        </p:nvPicPr>
        <p:blipFill>
          <a:blip r:embed="rId6"/>
          <a:stretch>
            <a:fillRect/>
          </a:stretch>
        </p:blipFill>
        <p:spPr>
          <a:xfrm>
            <a:off x="2021256" y="5428747"/>
            <a:ext cx="7251757" cy="1227142"/>
          </a:xfrm>
          <a:prstGeom prst="rect">
            <a:avLst/>
          </a:prstGeom>
        </p:spPr>
      </p:pic>
      <p:pic>
        <p:nvPicPr>
          <p:cNvPr id="20" name="図 19"/>
          <p:cNvPicPr>
            <a:picLocks noChangeAspect="1"/>
          </p:cNvPicPr>
          <p:nvPr/>
        </p:nvPicPr>
        <p:blipFill>
          <a:blip r:embed="rId7"/>
          <a:stretch>
            <a:fillRect/>
          </a:stretch>
        </p:blipFill>
        <p:spPr>
          <a:xfrm>
            <a:off x="9711813" y="4430234"/>
            <a:ext cx="2254859" cy="2347842"/>
          </a:xfrm>
          <a:prstGeom prst="rect">
            <a:avLst/>
          </a:prstGeom>
        </p:spPr>
      </p:pic>
    </p:spTree>
    <p:extLst>
      <p:ext uri="{BB962C8B-B14F-4D97-AF65-F5344CB8AC3E}">
        <p14:creationId xmlns:p14="http://schemas.microsoft.com/office/powerpoint/2010/main" val="251129321"/>
      </p:ext>
    </p:extLst>
  </p:cSld>
  <p:clrMapOvr>
    <a:masterClrMapping/>
  </p:clrMapOvr>
  <p:transition spd="slow" advTm="35973"/>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708573" y="1031552"/>
            <a:ext cx="10399712" cy="1344394"/>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3665416" y="218830"/>
            <a:ext cx="2954655" cy="369332"/>
          </a:xfrm>
          <a:prstGeom prst="rect">
            <a:avLst/>
          </a:prstGeom>
          <a:noFill/>
        </p:spPr>
        <p:txBody>
          <a:bodyPr wrap="none" rtlCol="0">
            <a:spAutoFit/>
          </a:bodyPr>
          <a:lstStyle/>
          <a:p>
            <a:r>
              <a:rPr kumimoji="1" lang="ja-JP" altLang="en-US" dirty="0" smtClean="0"/>
              <a:t>工学的なアプローチとして</a:t>
            </a:r>
            <a:endParaRPr kumimoji="1" lang="ja-JP" altLang="en-US" dirty="0"/>
          </a:p>
        </p:txBody>
      </p:sp>
      <p:sp>
        <p:nvSpPr>
          <p:cNvPr id="6" name="テキスト ボックス 5"/>
          <p:cNvSpPr txBox="1"/>
          <p:nvPr/>
        </p:nvSpPr>
        <p:spPr>
          <a:xfrm>
            <a:off x="875992" y="1078058"/>
            <a:ext cx="10064873" cy="1354217"/>
          </a:xfrm>
          <a:prstGeom prst="rect">
            <a:avLst/>
          </a:prstGeom>
          <a:noFill/>
        </p:spPr>
        <p:txBody>
          <a:bodyPr wrap="square" rtlCol="0">
            <a:spAutoFit/>
          </a:bodyPr>
          <a:lstStyle/>
          <a:p>
            <a:r>
              <a:rPr kumimoji="1" lang="ja-JP" altLang="en-US" dirty="0" smtClean="0"/>
              <a:t>　</a:t>
            </a:r>
            <a:r>
              <a:rPr kumimoji="1" lang="ja-JP" altLang="en-US" sz="1600" dirty="0" smtClean="0"/>
              <a:t>ストレスチェックの結果を、一人一人の電子情報としてデータを保存しストレススキャンのようなアプリとあわせる。このデータを、会社のスケジュールカレンダーと組み合わせる。（会社のスケジュールカレンダーには、「いついつに会議がある」「提出期限のある書類」「ノルマを達成しなければいけない日」「給料日」など）これらと、個人のストレス状態の結果と組み合わせ、ストレスが高くなりそうな、時期・時間を予想する会社内で使用できるシステムを開発。　　　　　　　　　　　　　　　　　　　</a:t>
            </a:r>
            <a:endParaRPr kumimoji="1" lang="en-US" altLang="ja-JP" sz="1600" dirty="0" smtClean="0"/>
          </a:p>
        </p:txBody>
      </p:sp>
      <p:sp>
        <p:nvSpPr>
          <p:cNvPr id="9" name="正方形/長方形 8"/>
          <p:cNvSpPr/>
          <p:nvPr/>
        </p:nvSpPr>
        <p:spPr>
          <a:xfrm>
            <a:off x="2122627" y="134867"/>
            <a:ext cx="7909647" cy="787347"/>
          </a:xfrm>
          <a:prstGeom prst="rect">
            <a:avLst/>
          </a:prstGeom>
          <a:solidFill>
            <a:schemeClr val="accent5">
              <a:lumMod val="40000"/>
              <a:lumOff val="6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sz="2800" b="1" dirty="0">
              <a:solidFill>
                <a:schemeClr val="tx1">
                  <a:lumMod val="75000"/>
                  <a:lumOff val="25000"/>
                </a:schemeClr>
              </a:solidFill>
            </a:endParaRPr>
          </a:p>
        </p:txBody>
      </p:sp>
      <p:pic>
        <p:nvPicPr>
          <p:cNvPr id="10" name="図 9"/>
          <p:cNvPicPr>
            <a:picLocks noChangeAspect="1"/>
          </p:cNvPicPr>
          <p:nvPr/>
        </p:nvPicPr>
        <p:blipFill>
          <a:blip r:embed="rId2"/>
          <a:stretch>
            <a:fillRect/>
          </a:stretch>
        </p:blipFill>
        <p:spPr>
          <a:xfrm>
            <a:off x="88534" y="2444357"/>
            <a:ext cx="2190750" cy="2085975"/>
          </a:xfrm>
          <a:prstGeom prst="rect">
            <a:avLst/>
          </a:prstGeom>
          <a:ln>
            <a:noFill/>
          </a:ln>
          <a:effectLst>
            <a:softEdge rad="112500"/>
          </a:effectLst>
        </p:spPr>
      </p:pic>
      <p:sp>
        <p:nvSpPr>
          <p:cNvPr id="12" name="テキスト ボックス 11"/>
          <p:cNvSpPr txBox="1"/>
          <p:nvPr/>
        </p:nvSpPr>
        <p:spPr>
          <a:xfrm>
            <a:off x="245190" y="4504295"/>
            <a:ext cx="1877437" cy="276999"/>
          </a:xfrm>
          <a:prstGeom prst="rect">
            <a:avLst/>
          </a:prstGeom>
          <a:noFill/>
        </p:spPr>
        <p:txBody>
          <a:bodyPr wrap="none" rtlCol="0">
            <a:spAutoFit/>
          </a:bodyPr>
          <a:lstStyle/>
          <a:p>
            <a:r>
              <a:rPr kumimoji="1" lang="ja-JP" altLang="en-US" sz="1200" b="1" dirty="0" smtClean="0"/>
              <a:t>結果を一人一人データ化</a:t>
            </a:r>
            <a:endParaRPr kumimoji="1" lang="ja-JP" altLang="en-US" sz="1200" b="1" dirty="0"/>
          </a:p>
        </p:txBody>
      </p:sp>
      <p:sp>
        <p:nvSpPr>
          <p:cNvPr id="13" name="上カーブ矢印 12"/>
          <p:cNvSpPr/>
          <p:nvPr/>
        </p:nvSpPr>
        <p:spPr>
          <a:xfrm>
            <a:off x="1735428" y="4749912"/>
            <a:ext cx="1609969" cy="67993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7" name="図 16"/>
          <p:cNvPicPr>
            <a:picLocks noChangeAspect="1"/>
          </p:cNvPicPr>
          <p:nvPr/>
        </p:nvPicPr>
        <p:blipFill>
          <a:blip r:embed="rId2"/>
          <a:stretch>
            <a:fillRect/>
          </a:stretch>
        </p:blipFill>
        <p:spPr>
          <a:xfrm>
            <a:off x="2985476" y="3066460"/>
            <a:ext cx="1101970" cy="1049267"/>
          </a:xfrm>
          <a:prstGeom prst="rect">
            <a:avLst/>
          </a:prstGeom>
          <a:ln>
            <a:noFill/>
          </a:ln>
          <a:effectLst>
            <a:softEdge rad="112500"/>
          </a:effectLst>
        </p:spPr>
      </p:pic>
      <p:pic>
        <p:nvPicPr>
          <p:cNvPr id="18" name="図 17"/>
          <p:cNvPicPr>
            <a:picLocks noChangeAspect="1"/>
          </p:cNvPicPr>
          <p:nvPr/>
        </p:nvPicPr>
        <p:blipFill>
          <a:blip r:embed="rId3"/>
          <a:stretch>
            <a:fillRect/>
          </a:stretch>
        </p:blipFill>
        <p:spPr>
          <a:xfrm>
            <a:off x="4692931" y="3066460"/>
            <a:ext cx="1012300" cy="1012300"/>
          </a:xfrm>
          <a:prstGeom prst="rect">
            <a:avLst/>
          </a:prstGeom>
          <a:ln>
            <a:noFill/>
          </a:ln>
          <a:effectLst>
            <a:softEdge rad="112500"/>
          </a:effectLst>
        </p:spPr>
      </p:pic>
      <p:sp>
        <p:nvSpPr>
          <p:cNvPr id="19" name="加算 18"/>
          <p:cNvSpPr/>
          <p:nvPr/>
        </p:nvSpPr>
        <p:spPr>
          <a:xfrm>
            <a:off x="4134338" y="3357138"/>
            <a:ext cx="511700" cy="514133"/>
          </a:xfrm>
          <a:prstGeom prst="mathPlu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3204305" y="4322179"/>
            <a:ext cx="2704123" cy="738664"/>
          </a:xfrm>
          <a:prstGeom prst="rect">
            <a:avLst/>
          </a:prstGeom>
          <a:noFill/>
        </p:spPr>
        <p:txBody>
          <a:bodyPr wrap="square" rtlCol="0">
            <a:spAutoFit/>
          </a:bodyPr>
          <a:lstStyle/>
          <a:p>
            <a:r>
              <a:rPr kumimoji="1" lang="ja-JP" altLang="en-US" sz="1400" b="1" dirty="0" smtClean="0"/>
              <a:t>ストレスチェックの結果とカレンダーを組み合わせる</a:t>
            </a:r>
            <a:endParaRPr kumimoji="1" lang="en-US" altLang="ja-JP" sz="1400" b="1" dirty="0" smtClean="0"/>
          </a:p>
          <a:p>
            <a:endParaRPr kumimoji="1" lang="ja-JP" altLang="en-US" sz="1400" b="1" dirty="0"/>
          </a:p>
        </p:txBody>
      </p:sp>
      <p:sp>
        <p:nvSpPr>
          <p:cNvPr id="22" name="上矢印吹き出し 21"/>
          <p:cNvSpPr/>
          <p:nvPr/>
        </p:nvSpPr>
        <p:spPr>
          <a:xfrm>
            <a:off x="3457774" y="4566635"/>
            <a:ext cx="3781425" cy="2271346"/>
          </a:xfrm>
          <a:prstGeom prst="upArrowCallout">
            <a:avLst/>
          </a:prstGeom>
          <a:solidFill>
            <a:schemeClr val="bg2">
              <a:lumMod val="9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「苦手な社員がいる会議」など、ただのスケジュールではなく自分にとってストレスとなるものなのかを書いたり、プライベートのスケジュールも記入！</a:t>
            </a:r>
            <a:endParaRPr kumimoji="1" lang="ja-JP" altLang="en-US" dirty="0">
              <a:solidFill>
                <a:schemeClr val="tx1">
                  <a:lumMod val="75000"/>
                  <a:lumOff val="25000"/>
                </a:schemeClr>
              </a:solidFill>
            </a:endParaRPr>
          </a:p>
        </p:txBody>
      </p:sp>
      <p:sp>
        <p:nvSpPr>
          <p:cNvPr id="23" name="等号 22"/>
          <p:cNvSpPr/>
          <p:nvPr/>
        </p:nvSpPr>
        <p:spPr>
          <a:xfrm>
            <a:off x="5908428" y="3357110"/>
            <a:ext cx="587131" cy="514161"/>
          </a:xfrm>
          <a:prstGeom prst="mathEqual">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4" name="図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2560" y="2563419"/>
            <a:ext cx="2466975" cy="1847850"/>
          </a:xfrm>
          <a:prstGeom prst="rect">
            <a:avLst/>
          </a:prstGeom>
          <a:ln>
            <a:noFill/>
          </a:ln>
          <a:effectLst>
            <a:softEdge rad="112500"/>
          </a:effectLst>
        </p:spPr>
      </p:pic>
      <p:sp>
        <p:nvSpPr>
          <p:cNvPr id="25" name="上カーブ矢印 24"/>
          <p:cNvSpPr/>
          <p:nvPr/>
        </p:nvSpPr>
        <p:spPr>
          <a:xfrm>
            <a:off x="8054829" y="4542413"/>
            <a:ext cx="1609969" cy="67993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雲 25"/>
          <p:cNvSpPr/>
          <p:nvPr/>
        </p:nvSpPr>
        <p:spPr>
          <a:xfrm rot="390742">
            <a:off x="9230874" y="2758723"/>
            <a:ext cx="2864541" cy="1866149"/>
          </a:xfrm>
          <a:prstGeom prst="cloud">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ストレスが高くなりそうな時期や、時間を予想</a:t>
            </a:r>
            <a:endParaRPr kumimoji="1" lang="ja-JP" altLang="en-US" dirty="0">
              <a:solidFill>
                <a:schemeClr val="tx1">
                  <a:lumMod val="75000"/>
                  <a:lumOff val="25000"/>
                </a:schemeClr>
              </a:solidFill>
            </a:endParaRPr>
          </a:p>
        </p:txBody>
      </p:sp>
      <p:sp>
        <p:nvSpPr>
          <p:cNvPr id="27" name="テキスト ボックス 26"/>
          <p:cNvSpPr txBox="1"/>
          <p:nvPr/>
        </p:nvSpPr>
        <p:spPr>
          <a:xfrm>
            <a:off x="7318570" y="5240643"/>
            <a:ext cx="4692456" cy="923330"/>
          </a:xfrm>
          <a:prstGeom prst="rect">
            <a:avLst/>
          </a:prstGeom>
          <a:noFill/>
        </p:spPr>
        <p:txBody>
          <a:bodyPr wrap="square" rtlCol="0">
            <a:spAutoFit/>
          </a:bodyPr>
          <a:lstStyle/>
          <a:p>
            <a:r>
              <a:rPr kumimoji="1" lang="en-US" altLang="ja-JP" b="1" u="sng" dirty="0" smtClean="0">
                <a:solidFill>
                  <a:srgbClr val="C00000"/>
                </a:solidFill>
              </a:rPr>
              <a:t>※</a:t>
            </a:r>
            <a:r>
              <a:rPr kumimoji="1" lang="ja-JP" altLang="en-US" b="1" u="sng" dirty="0" smtClean="0">
                <a:solidFill>
                  <a:srgbClr val="C00000"/>
                </a:solidFill>
              </a:rPr>
              <a:t>気軽に自分の健康管理や自身のストレスに気づくことができ、メンタルヘルスを未然に防止</a:t>
            </a:r>
            <a:endParaRPr kumimoji="1" lang="ja-JP" altLang="en-US" b="1" u="sng" dirty="0">
              <a:solidFill>
                <a:srgbClr val="C00000"/>
              </a:solidFill>
            </a:endParaRPr>
          </a:p>
        </p:txBody>
      </p:sp>
      <p:sp>
        <p:nvSpPr>
          <p:cNvPr id="3" name="正方形/長方形 2"/>
          <p:cNvSpPr/>
          <p:nvPr/>
        </p:nvSpPr>
        <p:spPr>
          <a:xfrm>
            <a:off x="2210044" y="66875"/>
            <a:ext cx="7734811" cy="923330"/>
          </a:xfrm>
          <a:prstGeom prst="rect">
            <a:avLst/>
          </a:prstGeom>
          <a:noFill/>
        </p:spPr>
        <p:txBody>
          <a:bodyPr wrap="none" lIns="91440" tIns="45720" rIns="91440" bIns="45720">
            <a:spAutoFit/>
          </a:bodyPr>
          <a:lstStyle/>
          <a:p>
            <a:pPr algn="ctr"/>
            <a:r>
              <a:rPr kumimoji="1" lang="ja-JP" alt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工学的なアプローチとして</a:t>
            </a:r>
            <a:endParaRPr lang="ja-JP" alt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643907703"/>
      </p:ext>
    </p:extLst>
  </p:cSld>
  <p:clrMapOvr>
    <a:masterClrMapping/>
  </p:clrMapOvr>
  <p:transition spd="slow" advTm="15413"/>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555261" y="-119680"/>
            <a:ext cx="7896553" cy="156966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endParaRPr lang="en-US" altLang="ja-JP" sz="4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ja-JP" altLang="en-US" sz="4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現在ある携帯アプリ</a:t>
            </a:r>
            <a:endParaRPr lang="ja-JP" altLang="en-US" sz="4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テキスト ボックス 4"/>
          <p:cNvSpPr txBox="1"/>
          <p:nvPr/>
        </p:nvSpPr>
        <p:spPr>
          <a:xfrm>
            <a:off x="3931126" y="1454691"/>
            <a:ext cx="3858999" cy="1138773"/>
          </a:xfrm>
          <a:prstGeom prst="rect">
            <a:avLst/>
          </a:prstGeom>
          <a:noFill/>
        </p:spPr>
        <p:txBody>
          <a:bodyPr wrap="square" rtlCol="0">
            <a:spAutoFit/>
          </a:bodyPr>
          <a:lstStyle/>
          <a:p>
            <a:r>
              <a:rPr kumimoji="1" lang="ja-JP" altLang="en-US" sz="2800" b="1" dirty="0" smtClean="0"/>
              <a:t>「ストレススキャン」</a:t>
            </a:r>
            <a:endParaRPr kumimoji="1" lang="en-US" altLang="ja-JP" sz="2800" b="1" dirty="0" smtClean="0"/>
          </a:p>
          <a:p>
            <a:endParaRPr kumimoji="1" lang="ja-JP" altLang="en-US" sz="2000" b="1" dirty="0" smtClean="0"/>
          </a:p>
          <a:p>
            <a:r>
              <a:rPr kumimoji="1" lang="ja-JP" altLang="en-US" sz="2000" b="1" dirty="0" smtClean="0"/>
              <a:t>　</a:t>
            </a:r>
            <a:endParaRPr kumimoji="1" lang="en-US" altLang="ja-JP" sz="2000" b="1" dirty="0" smtClean="0"/>
          </a:p>
        </p:txBody>
      </p:sp>
      <p:sp>
        <p:nvSpPr>
          <p:cNvPr id="7" name="円/楕円 6"/>
          <p:cNvSpPr/>
          <p:nvPr/>
        </p:nvSpPr>
        <p:spPr>
          <a:xfrm>
            <a:off x="75719" y="1745045"/>
            <a:ext cx="3792997" cy="1985554"/>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指をあてるだけで心拍数が測れる。</a:t>
            </a:r>
            <a:endParaRPr kumimoji="1" lang="ja-JP" altLang="en-US" b="1" dirty="0">
              <a:solidFill>
                <a:schemeClr val="tx1"/>
              </a:solidFill>
            </a:endParaRPr>
          </a:p>
        </p:txBody>
      </p:sp>
      <p:sp>
        <p:nvSpPr>
          <p:cNvPr id="8" name="円/楕円 7"/>
          <p:cNvSpPr/>
          <p:nvPr/>
        </p:nvSpPr>
        <p:spPr>
          <a:xfrm>
            <a:off x="4192970" y="1894114"/>
            <a:ext cx="3792997" cy="1985554"/>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カレンダーでストレス傾向を把握できる。</a:t>
            </a:r>
            <a:endParaRPr kumimoji="1" lang="ja-JP" altLang="en-US" b="1" dirty="0">
              <a:solidFill>
                <a:schemeClr val="tx1"/>
              </a:solidFill>
            </a:endParaRPr>
          </a:p>
        </p:txBody>
      </p:sp>
      <p:sp>
        <p:nvSpPr>
          <p:cNvPr id="9" name="円/楕円 8"/>
          <p:cNvSpPr/>
          <p:nvPr/>
        </p:nvSpPr>
        <p:spPr>
          <a:xfrm>
            <a:off x="8208516" y="1745045"/>
            <a:ext cx="3792997" cy="1985554"/>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どんな時にストレスが高くなるのかを確認</a:t>
            </a:r>
            <a:endParaRPr kumimoji="1" lang="ja-JP" altLang="en-US" b="1" dirty="0">
              <a:solidFill>
                <a:schemeClr val="tx1"/>
              </a:solidFill>
            </a:endParaRPr>
          </a:p>
        </p:txBody>
      </p:sp>
      <p:sp>
        <p:nvSpPr>
          <p:cNvPr id="10" name="テキスト ボックス 9"/>
          <p:cNvSpPr txBox="1"/>
          <p:nvPr/>
        </p:nvSpPr>
        <p:spPr>
          <a:xfrm>
            <a:off x="409718" y="3879668"/>
            <a:ext cx="11525794" cy="3139321"/>
          </a:xfrm>
          <a:prstGeom prst="rect">
            <a:avLst/>
          </a:prstGeom>
          <a:noFill/>
        </p:spPr>
        <p:txBody>
          <a:bodyPr wrap="square" rtlCol="0">
            <a:spAutoFit/>
          </a:bodyPr>
          <a:lstStyle/>
          <a:p>
            <a:r>
              <a:rPr kumimoji="1" lang="ja-JP" altLang="en-US" dirty="0" smtClean="0"/>
              <a:t>　このアプリは、心拍数の変化からストレスを測定するというものです。</a:t>
            </a:r>
            <a:r>
              <a:rPr lang="ja-JP" altLang="en-US" dirty="0"/>
              <a:t>約</a:t>
            </a:r>
            <a:r>
              <a:rPr lang="en-US" altLang="ja-JP" dirty="0"/>
              <a:t>2</a:t>
            </a:r>
            <a:r>
              <a:rPr lang="ja-JP" altLang="en-US" dirty="0"/>
              <a:t>分の測定の間で、交感神経が優位な傾向（心拍数が高い・変動がほとんどない）がみられた場合は、ストレス指数は高くなります。</a:t>
            </a:r>
          </a:p>
          <a:p>
            <a:r>
              <a:rPr lang="ja-JP" altLang="en-US" dirty="0"/>
              <a:t>逆に、交感神経と副交感神経のバランスがよい傾向（心拍数が低い・変動が大きい）がみられると、ストレス指数は低く</a:t>
            </a:r>
            <a:r>
              <a:rPr lang="ja-JP" altLang="en-US" dirty="0" smtClean="0"/>
              <a:t>なるというものです。</a:t>
            </a:r>
            <a:endParaRPr lang="en-US" altLang="ja-JP" dirty="0" smtClean="0"/>
          </a:p>
          <a:p>
            <a:r>
              <a:rPr lang="ja-JP" altLang="en-US" dirty="0" smtClean="0"/>
              <a:t>指先の脈拍を読み取り専門的な演算処理を用いて自律神経の状態を分析</a:t>
            </a:r>
            <a:r>
              <a:rPr lang="ja-JP" altLang="en-US" smtClean="0"/>
              <a:t>し、１～１００までのストレス指数で表す。</a:t>
            </a:r>
            <a:endParaRPr lang="en-US" altLang="ja-JP" dirty="0" smtClean="0"/>
          </a:p>
          <a:p>
            <a:r>
              <a:rPr lang="ja-JP" altLang="en-US" dirty="0"/>
              <a:t>　</a:t>
            </a:r>
            <a:r>
              <a:rPr lang="ja-JP" altLang="en-US" dirty="0" smtClean="0"/>
              <a:t>このアプリを、ストレスチェックの結果と組み合わせ、会社内のシステムとして使用する。さらに、会社内でのスケジュールとそのスケジュールに対する感じ方を記入する。そうすることでより明確な、自身のストレス管理を行う。</a:t>
            </a:r>
            <a:endParaRPr lang="ja-JP" altLang="en-US" dirty="0"/>
          </a:p>
          <a:p>
            <a:endParaRPr kumimoji="1" lang="en-US" altLang="ja-JP" dirty="0" smtClean="0"/>
          </a:p>
          <a:p>
            <a:endParaRPr kumimoji="1" lang="ja-JP" altLang="en-US" dirty="0"/>
          </a:p>
        </p:txBody>
      </p:sp>
      <p:sp>
        <p:nvSpPr>
          <p:cNvPr id="2" name="テキスト ボックス 1"/>
          <p:cNvSpPr txBox="1"/>
          <p:nvPr/>
        </p:nvSpPr>
        <p:spPr>
          <a:xfrm>
            <a:off x="1555261" y="257591"/>
            <a:ext cx="2954655" cy="369332"/>
          </a:xfrm>
          <a:prstGeom prst="rect">
            <a:avLst/>
          </a:prstGeom>
          <a:noFill/>
        </p:spPr>
        <p:txBody>
          <a:bodyPr wrap="none" rtlCol="0">
            <a:spAutoFit/>
          </a:bodyPr>
          <a:lstStyle/>
          <a:p>
            <a:r>
              <a:rPr kumimoji="1" lang="ja-JP" altLang="en-US" dirty="0" smtClean="0"/>
              <a:t>他のストレス対策としては</a:t>
            </a:r>
            <a:endParaRPr kumimoji="1" lang="ja-JP" altLang="en-US" dirty="0"/>
          </a:p>
        </p:txBody>
      </p:sp>
    </p:spTree>
    <p:extLst>
      <p:ext uri="{BB962C8B-B14F-4D97-AF65-F5344CB8AC3E}">
        <p14:creationId xmlns:p14="http://schemas.microsoft.com/office/powerpoint/2010/main" val="1819576354"/>
      </p:ext>
    </p:extLst>
  </p:cSld>
  <p:clrMapOvr>
    <a:masterClrMapping/>
  </p:clrMapOvr>
  <p:transition spd="slow" advTm="27067"/>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idx="4294967295"/>
          </p:nvPr>
        </p:nvSpPr>
        <p:spPr>
          <a:xfrm>
            <a:off x="1672492" y="1054100"/>
            <a:ext cx="7731125" cy="1189038"/>
          </a:xfrm>
        </p:spPr>
        <p:txBody>
          <a:bodyPr/>
          <a:lstStyle/>
          <a:p>
            <a:r>
              <a:rPr kumimoji="1" lang="ja-JP" altLang="en-US" dirty="0" smtClean="0"/>
              <a:t>実現に向けて</a:t>
            </a:r>
            <a:endParaRPr kumimoji="1" lang="ja-JP" altLang="en-US" dirty="0"/>
          </a:p>
        </p:txBody>
      </p:sp>
      <p:sp>
        <p:nvSpPr>
          <p:cNvPr id="3" name="コンテンツ プレースホルダー 2"/>
          <p:cNvSpPr>
            <a:spLocks noGrp="1"/>
          </p:cNvSpPr>
          <p:nvPr>
            <p:ph idx="4294967295"/>
          </p:nvPr>
        </p:nvSpPr>
        <p:spPr>
          <a:xfrm>
            <a:off x="1477231" y="1539753"/>
            <a:ext cx="10050462" cy="5091112"/>
          </a:xfrm>
        </p:spPr>
        <p:txBody>
          <a:bodyPr/>
          <a:lstStyle/>
          <a:p>
            <a:r>
              <a:rPr kumimoji="1" lang="ja-JP" altLang="en-US" dirty="0" smtClean="0"/>
              <a:t>　</a:t>
            </a:r>
            <a:r>
              <a:rPr kumimoji="1" lang="ja-JP" altLang="en-US" sz="2000" u="sng" dirty="0" smtClean="0"/>
              <a:t>”ストレス“は、すべてが悪いものではない。</a:t>
            </a:r>
            <a:endParaRPr kumimoji="1" lang="en-US" altLang="ja-JP" sz="2000" u="sng" dirty="0" smtClean="0"/>
          </a:p>
          <a:p>
            <a:r>
              <a:rPr lang="ja-JP" altLang="en-US" sz="2000" dirty="0" smtClean="0">
                <a:solidFill>
                  <a:srgbClr val="FF0000"/>
                </a:solidFill>
              </a:rPr>
              <a:t>良いストレス</a:t>
            </a:r>
            <a:r>
              <a:rPr lang="ja-JP" altLang="en-US" sz="2000" dirty="0" smtClean="0"/>
              <a:t>もあれば、</a:t>
            </a:r>
            <a:r>
              <a:rPr lang="ja-JP" altLang="en-US" sz="2000" dirty="0" smtClean="0">
                <a:solidFill>
                  <a:srgbClr val="002060"/>
                </a:solidFill>
              </a:rPr>
              <a:t>悪いストレス</a:t>
            </a:r>
            <a:r>
              <a:rPr lang="ja-JP" altLang="en-US" sz="2000" dirty="0" smtClean="0"/>
              <a:t>もある。</a:t>
            </a:r>
            <a:r>
              <a:rPr lang="ja-JP" altLang="en-US" dirty="0" smtClean="0"/>
              <a:t>しかし、私はまだストレスについての知識が少ない。</a:t>
            </a:r>
            <a:r>
              <a:rPr kumimoji="1" lang="ja-JP" altLang="en-US" sz="2000" dirty="0" smtClean="0"/>
              <a:t>だから私は、“　ストレス　”をテーマにした研究をしていき、これを軽減させるために新たなアイディアを考え、そのために何ができるかということに努めていきたい！</a:t>
            </a:r>
            <a:endParaRPr kumimoji="1" lang="en-US" altLang="ja-JP" sz="2000" dirty="0" smtClean="0"/>
          </a:p>
          <a:p>
            <a:pPr marL="0" indent="0">
              <a:buNone/>
            </a:pPr>
            <a:r>
              <a:rPr kumimoji="1" lang="ja-JP" altLang="en-US" sz="2000" dirty="0" smtClean="0"/>
              <a:t>同時に、</a:t>
            </a:r>
            <a:r>
              <a:rPr kumimoji="1" lang="ja-JP" altLang="en-US" sz="2000" u="sng" dirty="0" smtClean="0"/>
              <a:t>ストレスチェック</a:t>
            </a:r>
            <a:r>
              <a:rPr kumimoji="1" lang="ja-JP" altLang="en-US" sz="2000" dirty="0" smtClean="0"/>
              <a:t>についての知識も</a:t>
            </a:r>
            <a:r>
              <a:rPr lang="ja-JP" altLang="en-US" sz="2000" dirty="0" smtClean="0"/>
              <a:t>深めていき、</a:t>
            </a:r>
            <a:r>
              <a:rPr lang="ja-JP" altLang="en-US" sz="2000" u="sng" dirty="0" smtClean="0"/>
              <a:t>社員の</a:t>
            </a:r>
            <a:r>
              <a:rPr lang="en-US" altLang="ja-JP" sz="2000" u="sng" dirty="0" smtClean="0"/>
              <a:t>QOL</a:t>
            </a:r>
            <a:r>
              <a:rPr lang="ja-JP" altLang="en-US" sz="2000" dirty="0" smtClean="0"/>
              <a:t>を大事にした</a:t>
            </a:r>
            <a:r>
              <a:rPr lang="ja-JP" altLang="en-US" sz="2000" u="sng" dirty="0" smtClean="0"/>
              <a:t>ストレス・マネジメント</a:t>
            </a:r>
            <a:r>
              <a:rPr lang="ja-JP" altLang="en-US" sz="2000" dirty="0" smtClean="0"/>
              <a:t>に努めていきたい！</a:t>
            </a:r>
            <a:endParaRPr lang="en-US" altLang="ja-JP" sz="2000" dirty="0" smtClean="0"/>
          </a:p>
          <a:p>
            <a:pPr marL="0" indent="0">
              <a:buNone/>
            </a:pPr>
            <a:endParaRPr kumimoji="1" lang="ja-JP" altLang="en-US" sz="2000" dirty="0"/>
          </a:p>
        </p:txBody>
      </p:sp>
    </p:spTree>
    <p:extLst>
      <p:ext uri="{BB962C8B-B14F-4D97-AF65-F5344CB8AC3E}">
        <p14:creationId xmlns:p14="http://schemas.microsoft.com/office/powerpoint/2010/main" val="3999471006"/>
      </p:ext>
    </p:extLst>
  </p:cSld>
  <p:clrMapOvr>
    <a:masterClrMapping/>
  </p:clrMapOvr>
  <p:transition spd="slow" advTm="1497"/>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278468"/>
            <a:ext cx="12569377" cy="276999"/>
          </a:xfrm>
          <a:prstGeom prst="rect">
            <a:avLst/>
          </a:prstGeom>
          <a:noFill/>
        </p:spPr>
        <p:txBody>
          <a:bodyPr wrap="square" rtlCol="0">
            <a:spAutoFit/>
          </a:bodyPr>
          <a:lstStyle/>
          <a:p>
            <a:r>
              <a:rPr kumimoji="1" lang="ja-JP" altLang="en-US" sz="1200" dirty="0" smtClean="0"/>
              <a:t>ストレスチェック制度　導入マニュアル　厚生労働省</a:t>
            </a:r>
            <a:r>
              <a:rPr kumimoji="1" lang="en-US" altLang="ja-JP" sz="1200" dirty="0" smtClean="0"/>
              <a:t>http</a:t>
            </a:r>
            <a:r>
              <a:rPr kumimoji="1" lang="en-US" altLang="ja-JP" sz="1200" dirty="0"/>
              <a:t>://www.mhlw.go.jp/bunya/roudoukijun/anzeneisei12/pdf/150709-1.pdf</a:t>
            </a:r>
            <a:endParaRPr kumimoji="1" lang="ja-JP" altLang="en-US" sz="1200" dirty="0"/>
          </a:p>
        </p:txBody>
      </p:sp>
      <p:sp>
        <p:nvSpPr>
          <p:cNvPr id="4" name="テキスト ボックス 3"/>
          <p:cNvSpPr txBox="1"/>
          <p:nvPr/>
        </p:nvSpPr>
        <p:spPr>
          <a:xfrm>
            <a:off x="-1" y="862969"/>
            <a:ext cx="11238524" cy="553998"/>
          </a:xfrm>
          <a:prstGeom prst="rect">
            <a:avLst/>
          </a:prstGeom>
          <a:noFill/>
        </p:spPr>
        <p:txBody>
          <a:bodyPr wrap="square" rtlCol="0">
            <a:spAutoFit/>
          </a:bodyPr>
          <a:lstStyle/>
          <a:p>
            <a:r>
              <a:rPr kumimoji="1" lang="ja-JP" altLang="en-US" dirty="0" smtClean="0"/>
              <a:t>参考文献</a:t>
            </a:r>
            <a:endParaRPr kumimoji="1" lang="en-US" altLang="ja-JP" dirty="0" smtClean="0"/>
          </a:p>
          <a:p>
            <a:r>
              <a:rPr kumimoji="1" lang="ja-JP" altLang="en-US" sz="1200" dirty="0"/>
              <a:t>ストレスチェック等の職場におけるメンタルヘルス対策・過重労働対策</a:t>
            </a:r>
            <a:r>
              <a:rPr kumimoji="1" lang="ja-JP" altLang="en-US" sz="1200" dirty="0" smtClean="0"/>
              <a:t>等</a:t>
            </a:r>
            <a:r>
              <a:rPr kumimoji="1" lang="en-US" altLang="ja-JP" sz="1200" dirty="0"/>
              <a:t>http://www.mhlw.go.jp/bunya/roudoukijun/anzeneisei12/</a:t>
            </a:r>
            <a:r>
              <a:rPr kumimoji="1" lang="ja-JP" altLang="en-US" sz="1200" dirty="0" smtClean="0"/>
              <a:t>　</a:t>
            </a:r>
            <a:endParaRPr kumimoji="1" lang="ja-JP" altLang="en-US" sz="1200" dirty="0"/>
          </a:p>
        </p:txBody>
      </p:sp>
      <p:sp>
        <p:nvSpPr>
          <p:cNvPr id="5" name="テキスト ボックス 4"/>
          <p:cNvSpPr txBox="1"/>
          <p:nvPr/>
        </p:nvSpPr>
        <p:spPr>
          <a:xfrm>
            <a:off x="0" y="1416967"/>
            <a:ext cx="9128369" cy="276999"/>
          </a:xfrm>
          <a:prstGeom prst="rect">
            <a:avLst/>
          </a:prstGeom>
          <a:noFill/>
        </p:spPr>
        <p:txBody>
          <a:bodyPr wrap="square" rtlCol="0">
            <a:spAutoFit/>
          </a:bodyPr>
          <a:lstStyle/>
          <a:p>
            <a:r>
              <a:rPr kumimoji="1" lang="ja-JP" altLang="en-US" sz="1200" dirty="0"/>
              <a:t>ストレスチェック開始で予想される</a:t>
            </a:r>
            <a:r>
              <a:rPr kumimoji="1" lang="en-US" altLang="ja-JP" sz="1200" dirty="0"/>
              <a:t>3</a:t>
            </a:r>
            <a:r>
              <a:rPr kumimoji="1" lang="ja-JP" altLang="en-US" sz="1200" dirty="0" err="1"/>
              <a:t>つの</a:t>
            </a:r>
            <a:r>
              <a:rPr kumimoji="1" lang="ja-JP" altLang="en-US" sz="1200" dirty="0"/>
              <a:t>課題 </a:t>
            </a:r>
            <a:r>
              <a:rPr kumimoji="1" lang="en-US" altLang="ja-JP" sz="1200" dirty="0"/>
              <a:t>| iCAREhttps://www.icare.jpn.com/stresscheck-problems/</a:t>
            </a:r>
            <a:r>
              <a:rPr kumimoji="1" lang="ja-JP" altLang="en-US" sz="1200" dirty="0" smtClean="0"/>
              <a:t>　</a:t>
            </a:r>
            <a:endParaRPr kumimoji="1" lang="ja-JP" altLang="en-US" sz="1200" dirty="0"/>
          </a:p>
        </p:txBody>
      </p:sp>
    </p:spTree>
    <p:extLst>
      <p:ext uri="{BB962C8B-B14F-4D97-AF65-F5344CB8AC3E}">
        <p14:creationId xmlns:p14="http://schemas.microsoft.com/office/powerpoint/2010/main" val="3295844982"/>
      </p:ext>
    </p:extLst>
  </p:cSld>
  <p:clrMapOvr>
    <a:masterClrMapping/>
  </p:clrMapOvr>
  <p:transition spd="slow" advTm="234"/>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雲形吹き出し 5"/>
          <p:cNvSpPr/>
          <p:nvPr/>
        </p:nvSpPr>
        <p:spPr>
          <a:xfrm>
            <a:off x="9101569" y="1315942"/>
            <a:ext cx="2455817" cy="1332412"/>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idx="4294967295"/>
          </p:nvPr>
        </p:nvSpPr>
        <p:spPr>
          <a:xfrm>
            <a:off x="1861283" y="238736"/>
            <a:ext cx="8963025" cy="988279"/>
          </a:xfrm>
        </p:spPr>
        <p:txBody>
          <a:bodyPr/>
          <a:lstStyle/>
          <a:p>
            <a:r>
              <a:rPr kumimoji="1" lang="ja-JP" altLang="en-US" b="1" dirty="0" smtClean="0">
                <a:latin typeface="HG丸ｺﾞｼｯｸM-PRO" panose="020F0600000000000000" pitchFamily="50" charset="-128"/>
                <a:ea typeface="HG丸ｺﾞｼｯｸM-PRO" panose="020F0600000000000000" pitchFamily="50" charset="-128"/>
              </a:rPr>
              <a:t>労働者の仕事におけるストレスを解消したい。</a:t>
            </a:r>
            <a:r>
              <a:rPr kumimoji="1" lang="en-US" altLang="ja-JP" b="1" dirty="0" smtClean="0">
                <a:latin typeface="HG丸ｺﾞｼｯｸM-PRO" panose="020F0600000000000000" pitchFamily="50" charset="-128"/>
                <a:ea typeface="HG丸ｺﾞｼｯｸM-PRO" panose="020F0600000000000000" pitchFamily="50" charset="-128"/>
              </a:rPr>
              <a:t/>
            </a:r>
            <a:br>
              <a:rPr kumimoji="1" lang="en-US" altLang="ja-JP" b="1" dirty="0" smtClean="0">
                <a:latin typeface="HG丸ｺﾞｼｯｸM-PRO" panose="020F0600000000000000" pitchFamily="50" charset="-128"/>
                <a:ea typeface="HG丸ｺﾞｼｯｸM-PRO" panose="020F0600000000000000" pitchFamily="50" charset="-128"/>
              </a:rPr>
            </a:br>
            <a:r>
              <a:rPr kumimoji="1" lang="ja-JP" altLang="en-US" b="1" dirty="0" smtClean="0">
                <a:latin typeface="HG丸ｺﾞｼｯｸM-PRO" panose="020F0600000000000000" pitchFamily="50" charset="-128"/>
                <a:ea typeface="HG丸ｺﾞｼｯｸM-PRO" panose="020F0600000000000000" pitchFamily="50" charset="-128"/>
              </a:rPr>
              <a:t>　　　　　　</a:t>
            </a:r>
            <a:r>
              <a:rPr lang="ja-JP" altLang="en-US" sz="1800" b="1" dirty="0" smtClean="0">
                <a:latin typeface="HG丸ｺﾞｼｯｸM-PRO" panose="020F0600000000000000" pitchFamily="50" charset="-128"/>
                <a:ea typeface="HG丸ｺﾞｼｯｸM-PRO" panose="020F0600000000000000" pitchFamily="50" charset="-128"/>
              </a:rPr>
              <a:t>～社員の</a:t>
            </a:r>
            <a:r>
              <a:rPr lang="en-US" altLang="ja-JP" sz="1800" b="1" dirty="0" smtClean="0">
                <a:latin typeface="HG丸ｺﾞｼｯｸM-PRO" panose="020F0600000000000000" pitchFamily="50" charset="-128"/>
                <a:ea typeface="HG丸ｺﾞｼｯｸM-PRO" panose="020F0600000000000000" pitchFamily="50" charset="-128"/>
              </a:rPr>
              <a:t>QOL</a:t>
            </a:r>
            <a:r>
              <a:rPr lang="ja-JP" altLang="en-US" sz="1800" b="1" dirty="0" smtClean="0">
                <a:latin typeface="HG丸ｺﾞｼｯｸM-PRO" panose="020F0600000000000000" pitchFamily="50" charset="-128"/>
                <a:ea typeface="HG丸ｺﾞｼｯｸM-PRO" panose="020F0600000000000000" pitchFamily="50" charset="-128"/>
              </a:rPr>
              <a:t> を大切にした経営～</a:t>
            </a:r>
            <a:endParaRPr kumimoji="1" lang="ja-JP" altLang="en-US" sz="1800" b="1"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p:cNvSpPr>
            <a:spLocks noGrp="1"/>
          </p:cNvSpPr>
          <p:nvPr>
            <p:ph idx="4294967295"/>
          </p:nvPr>
        </p:nvSpPr>
        <p:spPr>
          <a:xfrm>
            <a:off x="155575" y="984250"/>
            <a:ext cx="11669102" cy="4422775"/>
          </a:xfrm>
        </p:spPr>
        <p:txBody>
          <a:bodyPr>
            <a:normAutofit fontScale="92500" lnSpcReduction="10000"/>
          </a:bodyPr>
          <a:lstStyle/>
          <a:p>
            <a:endParaRPr lang="en-US" altLang="ja-JP" b="1" dirty="0" smtClean="0"/>
          </a:p>
          <a:p>
            <a:pPr marL="0" indent="0">
              <a:buNone/>
            </a:pPr>
            <a:r>
              <a:rPr lang="ja-JP" altLang="en-US" b="1" dirty="0"/>
              <a:t>　</a:t>
            </a:r>
            <a:r>
              <a:rPr lang="ja-JP" altLang="en-US" sz="1700" dirty="0" smtClean="0">
                <a:latin typeface="HG丸ｺﾞｼｯｸM-PRO" panose="020F0600000000000000" pitchFamily="50" charset="-128"/>
                <a:ea typeface="HG丸ｺﾞｼｯｸM-PRO" panose="020F0600000000000000" pitchFamily="50" charset="-128"/>
              </a:rPr>
              <a:t>今日「</a:t>
            </a:r>
            <a:r>
              <a:rPr lang="ja-JP" altLang="en-US" sz="1700" dirty="0" smtClean="0">
                <a:solidFill>
                  <a:srgbClr val="C00000"/>
                </a:solidFill>
                <a:latin typeface="HG丸ｺﾞｼｯｸM-PRO" panose="020F0600000000000000" pitchFamily="50" charset="-128"/>
                <a:ea typeface="HG丸ｺﾞｼｯｸM-PRO" panose="020F0600000000000000" pitchFamily="50" charset="-128"/>
              </a:rPr>
              <a:t>過重労働・違法労働・パワハラ</a:t>
            </a:r>
            <a:r>
              <a:rPr lang="ja-JP" altLang="en-US" sz="1700" dirty="0" smtClean="0">
                <a:latin typeface="HG丸ｺﾞｼｯｸM-PRO" panose="020F0600000000000000" pitchFamily="50" charset="-128"/>
                <a:ea typeface="HG丸ｺﾞｼｯｸM-PRO" panose="020F0600000000000000" pitchFamily="50" charset="-128"/>
              </a:rPr>
              <a:t>」　が原因で労働者の自殺者が増えている。</a:t>
            </a:r>
            <a:endParaRPr lang="en-US" altLang="ja-JP" sz="1700" dirty="0">
              <a:latin typeface="HG丸ｺﾞｼｯｸM-PRO" panose="020F0600000000000000" pitchFamily="50" charset="-128"/>
              <a:ea typeface="HG丸ｺﾞｼｯｸM-PRO" panose="020F0600000000000000" pitchFamily="50" charset="-128"/>
            </a:endParaRPr>
          </a:p>
          <a:p>
            <a:pPr marL="0" indent="0">
              <a:buNone/>
            </a:pPr>
            <a:r>
              <a:rPr lang="ja-JP" altLang="en-US" sz="1700" dirty="0">
                <a:latin typeface="HG丸ｺﾞｼｯｸM-PRO" panose="020F0600000000000000" pitchFamily="50" charset="-128"/>
                <a:ea typeface="HG丸ｺﾞｼｯｸM-PRO" panose="020F0600000000000000" pitchFamily="50" charset="-128"/>
              </a:rPr>
              <a:t>　</a:t>
            </a:r>
            <a:r>
              <a:rPr lang="ja-JP" altLang="en-US" sz="1700" dirty="0" smtClean="0">
                <a:latin typeface="HG丸ｺﾞｼｯｸM-PRO" panose="020F0600000000000000" pitchFamily="50" charset="-128"/>
                <a:ea typeface="HG丸ｺﾞｼｯｸM-PRO" panose="020F0600000000000000" pitchFamily="50" charset="-128"/>
              </a:rPr>
              <a:t>　　　日本の自殺者の割合は世界でもＴＯＰクラス。</a:t>
            </a:r>
            <a:endParaRPr lang="en-US" altLang="ja-JP" sz="1700" dirty="0" smtClean="0">
              <a:latin typeface="HG丸ｺﾞｼｯｸM-PRO" panose="020F0600000000000000" pitchFamily="50" charset="-128"/>
              <a:ea typeface="HG丸ｺﾞｼｯｸM-PRO" panose="020F0600000000000000" pitchFamily="50" charset="-128"/>
            </a:endParaRPr>
          </a:p>
          <a:p>
            <a:pPr marL="0" indent="0">
              <a:buNone/>
            </a:pPr>
            <a:r>
              <a:rPr lang="ja-JP" altLang="en-US" sz="1700" dirty="0">
                <a:latin typeface="HG丸ｺﾞｼｯｸM-PRO" panose="020F0600000000000000" pitchFamily="50" charset="-128"/>
                <a:ea typeface="HG丸ｺﾞｼｯｸM-PRO" panose="020F0600000000000000" pitchFamily="50" charset="-128"/>
              </a:rPr>
              <a:t>　</a:t>
            </a:r>
            <a:r>
              <a:rPr lang="ja-JP" altLang="en-US" sz="1700" dirty="0" smtClean="0">
                <a:latin typeface="HG丸ｺﾞｼｯｸM-PRO" panose="020F0600000000000000" pitchFamily="50" charset="-128"/>
                <a:ea typeface="HG丸ｺﾞｼｯｸM-PRO" panose="020F0600000000000000" pitchFamily="50" charset="-128"/>
              </a:rPr>
              <a:t>　　　　　　　　　</a:t>
            </a:r>
            <a:r>
              <a:rPr lang="ja-JP" altLang="en-US" sz="1700" u="sng" dirty="0" smtClean="0">
                <a:latin typeface="HG丸ｺﾞｼｯｸM-PRO" panose="020F0600000000000000" pitchFamily="50" charset="-128"/>
                <a:ea typeface="HG丸ｺﾞｼｯｸM-PRO" panose="020F0600000000000000" pitchFamily="50" charset="-128"/>
              </a:rPr>
              <a:t>その中で労働者による自殺は</a:t>
            </a:r>
            <a:r>
              <a:rPr lang="ja-JP" altLang="en-US" sz="1700" u="sng" dirty="0" smtClean="0">
                <a:solidFill>
                  <a:srgbClr val="00B0F0"/>
                </a:solidFill>
                <a:latin typeface="HG丸ｺﾞｼｯｸM-PRO" panose="020F0600000000000000" pitchFamily="50" charset="-128"/>
                <a:ea typeface="HG丸ｺﾞｼｯｸM-PRO" panose="020F0600000000000000" pitchFamily="50" charset="-128"/>
              </a:rPr>
              <a:t>３割</a:t>
            </a:r>
            <a:r>
              <a:rPr lang="ja-JP" altLang="en-US" sz="1700" u="sng" dirty="0" smtClean="0">
                <a:latin typeface="HG丸ｺﾞｼｯｸM-PRO" panose="020F0600000000000000" pitchFamily="50" charset="-128"/>
                <a:ea typeface="HG丸ｺﾞｼｯｸM-PRO" panose="020F0600000000000000" pitchFamily="50" charset="-128"/>
              </a:rPr>
              <a:t>にもなっている。</a:t>
            </a:r>
            <a:endParaRPr lang="en-US" altLang="ja-JP" sz="1700" u="sng" dirty="0" smtClean="0">
              <a:latin typeface="HG丸ｺﾞｼｯｸM-PRO" panose="020F0600000000000000" pitchFamily="50" charset="-128"/>
              <a:ea typeface="HG丸ｺﾞｼｯｸM-PRO" panose="020F0600000000000000" pitchFamily="50" charset="-128"/>
            </a:endParaRPr>
          </a:p>
          <a:p>
            <a:pPr marL="0" indent="0">
              <a:buNone/>
            </a:pPr>
            <a:r>
              <a:rPr lang="ja-JP" altLang="en-US" sz="1700" dirty="0">
                <a:latin typeface="HG丸ｺﾞｼｯｸM-PRO" panose="020F0600000000000000" pitchFamily="50" charset="-128"/>
                <a:ea typeface="HG丸ｺﾞｼｯｸM-PRO" panose="020F0600000000000000" pitchFamily="50" charset="-128"/>
              </a:rPr>
              <a:t>　</a:t>
            </a:r>
            <a:r>
              <a:rPr lang="ja-JP" altLang="en-US" sz="1700" dirty="0" smtClean="0">
                <a:latin typeface="HG丸ｺﾞｼｯｸM-PRO" panose="020F0600000000000000" pitchFamily="50" charset="-128"/>
                <a:ea typeface="HG丸ｺﾞｼｯｸM-PRO" panose="020F0600000000000000" pitchFamily="50" charset="-128"/>
              </a:rPr>
              <a:t>現在</a:t>
            </a:r>
            <a:r>
              <a:rPr lang="ja-JP" altLang="en-US" sz="1700" dirty="0">
                <a:latin typeface="HG丸ｺﾞｼｯｸM-PRO" panose="020F0600000000000000" pitchFamily="50" charset="-128"/>
                <a:ea typeface="HG丸ｺﾞｼｯｸM-PRO" panose="020F0600000000000000" pitchFamily="50" charset="-128"/>
              </a:rPr>
              <a:t>の仕事や職業生活に関することで、強いストレスとなっていると感じる事柄が</a:t>
            </a:r>
            <a:r>
              <a:rPr lang="ja-JP" altLang="en-US" sz="1700" dirty="0" smtClean="0">
                <a:latin typeface="HG丸ｺﾞｼｯｸM-PRO" panose="020F0600000000000000" pitchFamily="50" charset="-128"/>
                <a:ea typeface="HG丸ｺﾞｼｯｸM-PRO" panose="020F0600000000000000" pitchFamily="50" charset="-128"/>
              </a:rPr>
              <a:t>ある</a:t>
            </a:r>
            <a:endParaRPr lang="en-US" altLang="ja-JP" sz="1700" dirty="0" smtClean="0">
              <a:latin typeface="HG丸ｺﾞｼｯｸM-PRO" panose="020F0600000000000000" pitchFamily="50" charset="-128"/>
              <a:ea typeface="HG丸ｺﾞｼｯｸM-PRO" panose="020F0600000000000000" pitchFamily="50" charset="-128"/>
            </a:endParaRPr>
          </a:p>
          <a:p>
            <a:pPr marL="0" indent="0">
              <a:buNone/>
            </a:pPr>
            <a:r>
              <a:rPr lang="ja-JP" altLang="en-US" dirty="0" smtClean="0">
                <a:latin typeface="HG丸ｺﾞｼｯｸM-PRO" panose="020F0600000000000000" pitchFamily="50" charset="-128"/>
                <a:ea typeface="HG丸ｺﾞｼｯｸM-PRO" panose="020F0600000000000000" pitchFamily="50" charset="-128"/>
              </a:rPr>
              <a:t>　</a:t>
            </a:r>
            <a:r>
              <a:rPr lang="ja-JP" altLang="en-US" sz="1700" dirty="0" smtClean="0">
                <a:latin typeface="HG丸ｺﾞｼｯｸM-PRO" panose="020F0600000000000000" pitchFamily="50" charset="-128"/>
                <a:ea typeface="HG丸ｺﾞｼｯｸM-PRO" panose="020F0600000000000000" pitchFamily="50" charset="-128"/>
              </a:rPr>
              <a:t>労働者</a:t>
            </a:r>
            <a:r>
              <a:rPr lang="ja-JP" altLang="en-US" sz="1700" dirty="0">
                <a:latin typeface="HG丸ｺﾞｼｯｸM-PRO" panose="020F0600000000000000" pitchFamily="50" charset="-128"/>
                <a:ea typeface="HG丸ｺﾞｼｯｸM-PRO" panose="020F0600000000000000" pitchFamily="50" charset="-128"/>
              </a:rPr>
              <a:t>の割合</a:t>
            </a:r>
            <a:r>
              <a:rPr lang="ja-JP" altLang="en-US" sz="1700" dirty="0" smtClean="0">
                <a:latin typeface="HG丸ｺﾞｼｯｸM-PRO" panose="020F0600000000000000" pitchFamily="50" charset="-128"/>
                <a:ea typeface="HG丸ｺﾞｼｯｸM-PRO" panose="020F0600000000000000" pitchFamily="50" charset="-128"/>
              </a:rPr>
              <a:t>は全体の</a:t>
            </a:r>
            <a:r>
              <a:rPr lang="en-US" altLang="ja-JP" sz="1700" dirty="0" smtClean="0">
                <a:latin typeface="HG丸ｺﾞｼｯｸM-PRO" panose="020F0600000000000000" pitchFamily="50" charset="-128"/>
                <a:ea typeface="HG丸ｺﾞｼｯｸM-PRO" panose="020F0600000000000000" pitchFamily="50" charset="-128"/>
              </a:rPr>
              <a:t>59.5</a:t>
            </a:r>
            <a:r>
              <a:rPr lang="ja-JP" altLang="en-US" sz="1700" dirty="0">
                <a:latin typeface="HG丸ｺﾞｼｯｸM-PRO" panose="020F0600000000000000" pitchFamily="50" charset="-128"/>
                <a:ea typeface="HG丸ｺﾞｼｯｸM-PRO" panose="020F0600000000000000" pitchFamily="50" charset="-128"/>
              </a:rPr>
              <a:t>％ </a:t>
            </a:r>
            <a:r>
              <a:rPr lang="en-US" altLang="ja-JP" sz="1200" dirty="0" smtClean="0">
                <a:latin typeface="HG丸ｺﾞｼｯｸM-PRO" panose="020F0600000000000000" pitchFamily="50" charset="-128"/>
                <a:ea typeface="HG丸ｺﾞｼｯｸM-PRO" panose="020F0600000000000000" pitchFamily="50" charset="-128"/>
              </a:rPr>
              <a:t>(</a:t>
            </a:r>
            <a:r>
              <a:rPr lang="ja-JP" altLang="en-US" sz="1200" dirty="0">
                <a:latin typeface="HG丸ｺﾞｼｯｸM-PRO" panose="020F0600000000000000" pitchFamily="50" charset="-128"/>
                <a:ea typeface="HG丸ｺﾞｼｯｸM-PRO" panose="020F0600000000000000" pitchFamily="50" charset="-128"/>
              </a:rPr>
              <a:t>事業所で雇用されている常用労働者及び受け入れた派遣労働者のうち</a:t>
            </a:r>
            <a:r>
              <a:rPr lang="ja-JP" altLang="en-US" sz="1200" dirty="0" smtClean="0">
                <a:latin typeface="HG丸ｺﾞｼｯｸM-PRO" panose="020F0600000000000000" pitchFamily="50" charset="-128"/>
                <a:ea typeface="HG丸ｺﾞｼｯｸM-PRO" panose="020F0600000000000000" pitchFamily="50" charset="-128"/>
              </a:rPr>
              <a:t>から</a:t>
            </a:r>
            <a:endParaRPr lang="en-US" altLang="ja-JP" sz="1200" dirty="0" smtClean="0">
              <a:latin typeface="HG丸ｺﾞｼｯｸM-PRO" panose="020F0600000000000000" pitchFamily="50" charset="-128"/>
              <a:ea typeface="HG丸ｺﾞｼｯｸM-PRO" panose="020F0600000000000000" pitchFamily="50" charset="-128"/>
            </a:endParaRPr>
          </a:p>
          <a:p>
            <a:pPr marL="0" indent="0">
              <a:buNone/>
            </a:pPr>
            <a:r>
              <a:rPr lang="ja-JP" altLang="en-US" sz="1200" dirty="0">
                <a:latin typeface="HG丸ｺﾞｼｯｸM-PRO" panose="020F0600000000000000" pitchFamily="50" charset="-128"/>
                <a:ea typeface="HG丸ｺﾞｼｯｸM-PRO" panose="020F0600000000000000" pitchFamily="50" charset="-128"/>
              </a:rPr>
              <a:t>　</a:t>
            </a:r>
            <a:r>
              <a:rPr lang="ja-JP" altLang="en-US" sz="1200" dirty="0" smtClean="0">
                <a:latin typeface="HG丸ｺﾞｼｯｸM-PRO" panose="020F0600000000000000" pitchFamily="50" charset="-128"/>
                <a:ea typeface="HG丸ｺﾞｼｯｸM-PRO" panose="020F0600000000000000" pitchFamily="50" charset="-128"/>
              </a:rPr>
              <a:t>　　　　　　　　　　　　　　　　　　　　　　　　　　　　　　　　　無作為</a:t>
            </a:r>
            <a:r>
              <a:rPr lang="ja-JP" altLang="en-US" sz="1200" dirty="0">
                <a:latin typeface="HG丸ｺﾞｼｯｸM-PRO" panose="020F0600000000000000" pitchFamily="50" charset="-128"/>
                <a:ea typeface="HG丸ｺﾞｼｯｸM-PRO" panose="020F0600000000000000" pitchFamily="50" charset="-128"/>
              </a:rPr>
              <a:t>に抽出した約</a:t>
            </a:r>
            <a:r>
              <a:rPr lang="en-US" altLang="ja-JP" sz="1200" dirty="0">
                <a:latin typeface="HG丸ｺﾞｼｯｸM-PRO" panose="020F0600000000000000" pitchFamily="50" charset="-128"/>
                <a:ea typeface="HG丸ｺﾞｼｯｸM-PRO" panose="020F0600000000000000" pitchFamily="50" charset="-128"/>
              </a:rPr>
              <a:t>18,000</a:t>
            </a:r>
            <a:r>
              <a:rPr lang="ja-JP" altLang="en-US" sz="1200" dirty="0" smtClean="0">
                <a:latin typeface="HG丸ｺﾞｼｯｸM-PRO" panose="020F0600000000000000" pitchFamily="50" charset="-128"/>
                <a:ea typeface="HG丸ｺﾞｼｯｸM-PRO" panose="020F0600000000000000" pitchFamily="50" charset="-128"/>
              </a:rPr>
              <a:t>人中</a:t>
            </a:r>
            <a:r>
              <a:rPr lang="en-US" altLang="ja-JP" sz="1200" dirty="0" smtClean="0">
                <a:latin typeface="HG丸ｺﾞｼｯｸM-PRO" panose="020F0600000000000000" pitchFamily="50" charset="-128"/>
                <a:ea typeface="HG丸ｺﾞｼｯｸM-PRO" panose="020F0600000000000000" pitchFamily="50" charset="-128"/>
              </a:rPr>
              <a:t>/</a:t>
            </a:r>
            <a:r>
              <a:rPr lang="ja-JP" altLang="en-US" sz="1200" dirty="0" smtClean="0">
                <a:latin typeface="HG丸ｺﾞｼｯｸM-PRO" panose="020F0600000000000000" pitchFamily="50" charset="-128"/>
                <a:ea typeface="HG丸ｺﾞｼｯｸM-PRO" panose="020F0600000000000000" pitchFamily="50" charset="-128"/>
              </a:rPr>
              <a:t>厚生労働省の調査によるもの</a:t>
            </a:r>
            <a:r>
              <a:rPr lang="en-US" altLang="ja-JP" sz="1200" dirty="0" smtClean="0">
                <a:latin typeface="HG丸ｺﾞｼｯｸM-PRO" panose="020F0600000000000000" pitchFamily="50" charset="-128"/>
                <a:ea typeface="HG丸ｺﾞｼｯｸM-PRO" panose="020F0600000000000000" pitchFamily="50" charset="-128"/>
              </a:rPr>
              <a:t>)</a:t>
            </a:r>
          </a:p>
          <a:p>
            <a:r>
              <a:rPr lang="ja-JP" altLang="en-US" sz="1700" dirty="0" smtClean="0">
                <a:latin typeface="HG丸ｺﾞｼｯｸM-PRO" panose="020F0600000000000000" pitchFamily="50" charset="-128"/>
                <a:ea typeface="HG丸ｺﾞｼｯｸM-PRO" panose="020F0600000000000000" pitchFamily="50" charset="-128"/>
              </a:rPr>
              <a:t>　政府はこの現状をどうにかしようと</a:t>
            </a:r>
            <a:endParaRPr lang="en-US" altLang="ja-JP" sz="1700" dirty="0" smtClean="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ja-JP" altLang="en-US" dirty="0" smtClean="0">
                <a:latin typeface="HG丸ｺﾞｼｯｸM-PRO" panose="020F0600000000000000" pitchFamily="50" charset="-128"/>
                <a:ea typeface="HG丸ｺﾞｼｯｸM-PRO" panose="020F0600000000000000" pitchFamily="50" charset="-128"/>
              </a:rPr>
              <a:t>　　　　　　</a:t>
            </a:r>
            <a:r>
              <a:rPr lang="ja-JP" altLang="en-US" sz="3600" dirty="0" smtClean="0">
                <a:solidFill>
                  <a:srgbClr val="0070C0"/>
                </a:solidFill>
                <a:latin typeface="HG丸ｺﾞｼｯｸM-PRO" panose="020F0600000000000000" pitchFamily="50" charset="-128"/>
                <a:ea typeface="HG丸ｺﾞｼｯｸM-PRO" panose="020F0600000000000000" pitchFamily="50" charset="-128"/>
              </a:rPr>
              <a:t>ストレスチェック</a:t>
            </a:r>
            <a:r>
              <a:rPr lang="ja-JP" altLang="en-US" dirty="0" smtClean="0">
                <a:latin typeface="HG丸ｺﾞｼｯｸM-PRO" panose="020F0600000000000000" pitchFamily="50" charset="-128"/>
                <a:ea typeface="HG丸ｺﾞｼｯｸM-PRO" panose="020F0600000000000000" pitchFamily="50" charset="-128"/>
              </a:rPr>
              <a:t>というものを実施しました。</a:t>
            </a:r>
            <a:endParaRPr lang="en-US" altLang="ja-JP" dirty="0" smtClean="0">
              <a:latin typeface="HG丸ｺﾞｼｯｸM-PRO" panose="020F0600000000000000" pitchFamily="50" charset="-128"/>
              <a:ea typeface="HG丸ｺﾞｼｯｸM-PRO" panose="020F0600000000000000" pitchFamily="50" charset="-128"/>
            </a:endParaRPr>
          </a:p>
          <a:p>
            <a:r>
              <a:rPr lang="ja-JP" altLang="en-US" dirty="0" smtClean="0"/>
              <a:t>　　</a:t>
            </a:r>
            <a:r>
              <a:rPr kumimoji="1" lang="ja-JP" altLang="en-US" dirty="0"/>
              <a:t>　</a:t>
            </a:r>
            <a:r>
              <a:rPr kumimoji="1" lang="ja-JP" altLang="en-US" dirty="0" smtClean="0"/>
              <a:t>　　　　　　　　　　　　　　　　　　　　</a:t>
            </a:r>
            <a:r>
              <a:rPr kumimoji="1" lang="ja-JP" altLang="en-US" dirty="0"/>
              <a:t>　</a:t>
            </a:r>
            <a:r>
              <a:rPr kumimoji="1" lang="ja-JP" altLang="en-US" dirty="0" smtClean="0"/>
              <a:t>　　　　　　　　　　　　</a:t>
            </a:r>
            <a:endParaRPr kumimoji="1" lang="en-US" altLang="ja-JP" dirty="0" smtClean="0"/>
          </a:p>
          <a:p>
            <a:endParaRPr lang="en-US" altLang="ja-JP" dirty="0"/>
          </a:p>
          <a:p>
            <a:endParaRPr kumimoji="1" lang="en-US" altLang="ja-JP" dirty="0" smtClean="0"/>
          </a:p>
          <a:p>
            <a:endParaRPr lang="en-US" altLang="ja-JP" dirty="0"/>
          </a:p>
          <a:p>
            <a:endParaRPr kumimoji="1" lang="ja-JP" altLang="en-US" dirty="0"/>
          </a:p>
        </p:txBody>
      </p:sp>
      <p:sp>
        <p:nvSpPr>
          <p:cNvPr id="4" name="AutoShape 2" descr="「労働者 疲れてる」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aphicFrame>
        <p:nvGraphicFramePr>
          <p:cNvPr id="8" name="図表 7"/>
          <p:cNvGraphicFramePr/>
          <p:nvPr>
            <p:extLst>
              <p:ext uri="{D42A27DB-BD31-4B8C-83A1-F6EECF244321}">
                <p14:modId xmlns:p14="http://schemas.microsoft.com/office/powerpoint/2010/main" val="375242403"/>
              </p:ext>
            </p:extLst>
          </p:nvPr>
        </p:nvGraphicFramePr>
        <p:xfrm>
          <a:off x="8526585" y="2820865"/>
          <a:ext cx="3665415" cy="3236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テキスト ボックス 4"/>
          <p:cNvSpPr txBox="1"/>
          <p:nvPr/>
        </p:nvSpPr>
        <p:spPr>
          <a:xfrm>
            <a:off x="9313816" y="1658983"/>
            <a:ext cx="2031325" cy="646331"/>
          </a:xfrm>
          <a:prstGeom prst="rect">
            <a:avLst/>
          </a:prstGeom>
          <a:noFill/>
        </p:spPr>
        <p:txBody>
          <a:bodyPr wrap="none" rtlCol="0">
            <a:spAutoFit/>
          </a:bodyPr>
          <a:lstStyle/>
          <a:p>
            <a:r>
              <a:rPr kumimoji="1" lang="ja-JP" altLang="en-US" b="1" dirty="0" smtClean="0"/>
              <a:t>ストレスを感じる</a:t>
            </a:r>
            <a:endParaRPr kumimoji="1" lang="en-US" altLang="ja-JP" b="1" dirty="0" smtClean="0"/>
          </a:p>
          <a:p>
            <a:r>
              <a:rPr kumimoji="1" lang="ja-JP" altLang="en-US" b="1" dirty="0" smtClean="0"/>
              <a:t>項目ランキング</a:t>
            </a:r>
            <a:endParaRPr kumimoji="1" lang="ja-JP" altLang="en-US" b="1" dirty="0"/>
          </a:p>
        </p:txBody>
      </p:sp>
    </p:spTree>
    <p:custDataLst>
      <p:tags r:id="rId1"/>
    </p:custDataLst>
    <p:extLst>
      <p:ext uri="{BB962C8B-B14F-4D97-AF65-F5344CB8AC3E}">
        <p14:creationId xmlns:p14="http://schemas.microsoft.com/office/powerpoint/2010/main" val="1400095466"/>
      </p:ext>
    </p:extLst>
  </p:cSld>
  <p:clrMapOvr>
    <a:masterClrMapping/>
  </p:clrMapOvr>
  <p:transition spd="slow" advTm="3316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1" end="1"/>
                                            </p:txEl>
                                          </p:spTgt>
                                        </p:tgtEl>
                                      </p:cBhvr>
                                    </p:animEffect>
                                    <p:animScale>
                                      <p:cBhvr>
                                        <p:cTn id="7" dur="250" autoRev="1" fill="hold"/>
                                        <p:tgtEl>
                                          <p:spTgt spid="3">
                                            <p:txEl>
                                              <p:pRg st="1" end="1"/>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2" end="2"/>
                                            </p:txEl>
                                          </p:spTgt>
                                        </p:tgtEl>
                                      </p:cBhvr>
                                    </p:animEffect>
                                    <p:animScale>
                                      <p:cBhvr>
                                        <p:cTn id="12" dur="250" autoRev="1" fill="hold"/>
                                        <p:tgtEl>
                                          <p:spTgt spid="3">
                                            <p:txEl>
                                              <p:pRg st="2" end="2"/>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nodeType="clickEffect">
                                  <p:stCondLst>
                                    <p:cond delay="0"/>
                                  </p:stCondLst>
                                  <p:childTnLst>
                                    <p:animScale>
                                      <p:cBhvr>
                                        <p:cTn id="16" dur="2000" fill="hold"/>
                                        <p:tgtEl>
                                          <p:spTgt spid="3">
                                            <p:txEl>
                                              <p:pRg st="7" end="7"/>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3790459" y="231874"/>
            <a:ext cx="5384802" cy="523220"/>
          </a:xfrm>
          <a:prstGeom prst="rect">
            <a:avLst/>
          </a:prstGeom>
          <a:noFill/>
        </p:spPr>
        <p:txBody>
          <a:bodyPr wrap="square" rtlCol="0">
            <a:spAutoFit/>
          </a:bodyPr>
          <a:lstStyle/>
          <a:p>
            <a:r>
              <a:rPr kumimoji="1" lang="ja-JP" altLang="en-US" sz="2800" b="1" dirty="0" smtClean="0"/>
              <a:t>ストレスチェック項目内容</a:t>
            </a:r>
            <a:endParaRPr kumimoji="1" lang="ja-JP" altLang="en-US" sz="2800" b="1" dirty="0"/>
          </a:p>
        </p:txBody>
      </p:sp>
      <p:pic>
        <p:nvPicPr>
          <p:cNvPr id="9" name="図 8"/>
          <p:cNvPicPr>
            <a:picLocks noChangeAspect="1"/>
          </p:cNvPicPr>
          <p:nvPr/>
        </p:nvPicPr>
        <p:blipFill>
          <a:blip r:embed="rId2"/>
          <a:stretch>
            <a:fillRect/>
          </a:stretch>
        </p:blipFill>
        <p:spPr>
          <a:xfrm>
            <a:off x="255098" y="755094"/>
            <a:ext cx="7477125" cy="5975272"/>
          </a:xfrm>
          <a:prstGeom prst="rect">
            <a:avLst/>
          </a:prstGeom>
        </p:spPr>
      </p:pic>
      <p:sp>
        <p:nvSpPr>
          <p:cNvPr id="11" name="テキスト ボックス 10"/>
          <p:cNvSpPr txBox="1"/>
          <p:nvPr/>
        </p:nvSpPr>
        <p:spPr>
          <a:xfrm>
            <a:off x="8525806" y="1379008"/>
            <a:ext cx="2895344" cy="646331"/>
          </a:xfrm>
          <a:prstGeom prst="rect">
            <a:avLst/>
          </a:prstGeom>
          <a:noFill/>
        </p:spPr>
        <p:txBody>
          <a:bodyPr wrap="none" rtlCol="0">
            <a:spAutoFit/>
          </a:bodyPr>
          <a:lstStyle/>
          <a:p>
            <a:r>
              <a:rPr kumimoji="1" lang="en-US" altLang="ja-JP" dirty="0" smtClean="0">
                <a:latin typeface="HG丸ｺﾞｼｯｸM-PRO" panose="020F0600000000000000" pitchFamily="50" charset="-128"/>
                <a:ea typeface="HG丸ｺﾞｼｯｸM-PRO" panose="020F0600000000000000" pitchFamily="50" charset="-128"/>
              </a:rPr>
              <a:t>1</a:t>
            </a:r>
            <a:r>
              <a:rPr kumimoji="1" lang="ja-JP" altLang="en-US" dirty="0" smtClean="0">
                <a:latin typeface="HG丸ｺﾞｼｯｸM-PRO" panose="020F0600000000000000" pitchFamily="50" charset="-128"/>
                <a:ea typeface="HG丸ｺﾞｼｯｸM-PRO" panose="020F0600000000000000" pitchFamily="50" charset="-128"/>
              </a:rPr>
              <a:t>）あなたの仕事について</a:t>
            </a:r>
            <a:endParaRPr kumimoji="1" lang="en-US" altLang="ja-JP" dirty="0" smtClean="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　</a:t>
            </a:r>
            <a:r>
              <a:rPr kumimoji="1" lang="ja-JP" altLang="en-US" dirty="0" smtClean="0">
                <a:latin typeface="HG丸ｺﾞｼｯｸM-PRO" panose="020F0600000000000000" pitchFamily="50" charset="-128"/>
                <a:ea typeface="HG丸ｺﾞｼｯｸM-PRO" panose="020F0600000000000000" pitchFamily="50" charset="-128"/>
              </a:rPr>
              <a:t>　職業性因子の分析</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2" name="テキスト ボックス 11"/>
          <p:cNvSpPr txBox="1"/>
          <p:nvPr/>
        </p:nvSpPr>
        <p:spPr>
          <a:xfrm>
            <a:off x="8314015" y="2025339"/>
            <a:ext cx="4019049" cy="615553"/>
          </a:xfrm>
          <a:prstGeom prst="rect">
            <a:avLst/>
          </a:prstGeom>
          <a:noFill/>
        </p:spPr>
        <p:txBody>
          <a:bodyPr wrap="none" rtlCol="0">
            <a:spAutoFit/>
          </a:bodyPr>
          <a:lstStyle/>
          <a:p>
            <a:r>
              <a:rPr kumimoji="1" lang="en-US" altLang="ja-JP" dirty="0" smtClean="0"/>
              <a:t>2</a:t>
            </a:r>
            <a:r>
              <a:rPr kumimoji="1" lang="ja-JP" altLang="en-US" dirty="0" smtClean="0"/>
              <a:t>）</a:t>
            </a:r>
            <a:r>
              <a:rPr kumimoji="1" lang="ja-JP" altLang="en-US" sz="1600" dirty="0" smtClean="0">
                <a:latin typeface="HG丸ｺﾞｼｯｸM-PRO" panose="020F0600000000000000" pitchFamily="50" charset="-128"/>
                <a:ea typeface="HG丸ｺﾞｼｯｸM-PRO" panose="020F0600000000000000" pitchFamily="50" charset="-128"/>
              </a:rPr>
              <a:t>最近一ヶ月間のあなたの調子について</a:t>
            </a:r>
            <a:endParaRPr kumimoji="1" lang="en-US" altLang="ja-JP" sz="1600" dirty="0" smtClean="0">
              <a:latin typeface="HG丸ｺﾞｼｯｸM-PRO" panose="020F0600000000000000" pitchFamily="50" charset="-128"/>
              <a:ea typeface="HG丸ｺﾞｼｯｸM-PRO" panose="020F0600000000000000" pitchFamily="50" charset="-128"/>
            </a:endParaRPr>
          </a:p>
          <a:p>
            <a:r>
              <a:rPr kumimoji="1" lang="ja-JP" altLang="en-US" sz="1600" dirty="0">
                <a:latin typeface="HG丸ｺﾞｼｯｸM-PRO" panose="020F0600000000000000" pitchFamily="50" charset="-128"/>
                <a:ea typeface="HG丸ｺﾞｼｯｸM-PRO" panose="020F0600000000000000" pitchFamily="50" charset="-128"/>
              </a:rPr>
              <a:t>　</a:t>
            </a:r>
            <a:r>
              <a:rPr kumimoji="1" lang="ja-JP" altLang="en-US" sz="1600" dirty="0" smtClean="0">
                <a:latin typeface="HG丸ｺﾞｼｯｸM-PRO" panose="020F0600000000000000" pitchFamily="50" charset="-128"/>
                <a:ea typeface="HG丸ｺﾞｼｯｸM-PRO" panose="020F0600000000000000" pitchFamily="50" charset="-128"/>
              </a:rPr>
              <a:t>　ストレス反応の分析</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15" name="テキスト ボックス 14"/>
          <p:cNvSpPr txBox="1"/>
          <p:nvPr/>
        </p:nvSpPr>
        <p:spPr>
          <a:xfrm>
            <a:off x="8384742" y="2603086"/>
            <a:ext cx="3877985" cy="923330"/>
          </a:xfrm>
          <a:prstGeom prst="rect">
            <a:avLst/>
          </a:prstGeom>
          <a:noFill/>
        </p:spPr>
        <p:txBody>
          <a:bodyPr wrap="none" rtlCol="0">
            <a:spAutoFit/>
          </a:bodyPr>
          <a:lstStyle/>
          <a:p>
            <a:r>
              <a:rPr kumimoji="1" lang="en-US" altLang="ja-JP" dirty="0" smtClean="0"/>
              <a:t>3</a:t>
            </a:r>
            <a:r>
              <a:rPr kumimoji="1" lang="ja-JP" altLang="en-US" dirty="0" smtClean="0"/>
              <a:t>）</a:t>
            </a:r>
            <a:r>
              <a:rPr kumimoji="1" lang="ja-JP" altLang="en-US" dirty="0" smtClean="0">
                <a:latin typeface="HG丸ｺﾞｼｯｸM-PRO" panose="020F0600000000000000" pitchFamily="50" charset="-128"/>
                <a:ea typeface="HG丸ｺﾞｼｯｸM-PRO" panose="020F0600000000000000" pitchFamily="50" charset="-128"/>
              </a:rPr>
              <a:t>あなたの周りの方々・満足度</a:t>
            </a:r>
            <a:endParaRPr kumimoji="1" lang="en-US" altLang="ja-JP" dirty="0" smtClean="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　</a:t>
            </a:r>
            <a:r>
              <a:rPr kumimoji="1" lang="ja-JP" altLang="en-US" dirty="0" smtClean="0">
                <a:latin typeface="HG丸ｺﾞｼｯｸM-PRO" panose="020F0600000000000000" pitchFamily="50" charset="-128"/>
                <a:ea typeface="HG丸ｺﾞｼｯｸM-PRO" panose="020F0600000000000000" pitchFamily="50" charset="-128"/>
              </a:rPr>
              <a:t>　ストレス因子とストレス反応の</a:t>
            </a:r>
            <a:endParaRPr kumimoji="1" lang="en-US" altLang="ja-JP" dirty="0" smtClean="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　</a:t>
            </a:r>
            <a:r>
              <a:rPr kumimoji="1" lang="ja-JP" altLang="en-US" dirty="0" smtClean="0">
                <a:latin typeface="HG丸ｺﾞｼｯｸM-PRO" panose="020F0600000000000000" pitchFamily="50" charset="-128"/>
                <a:ea typeface="HG丸ｺﾞｼｯｸM-PRO" panose="020F0600000000000000" pitchFamily="50" charset="-128"/>
              </a:rPr>
              <a:t>　関係を修飾する因子の分析</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6" name="正方形/長方形 15"/>
          <p:cNvSpPr/>
          <p:nvPr/>
        </p:nvSpPr>
        <p:spPr>
          <a:xfrm>
            <a:off x="8066525" y="3687718"/>
            <a:ext cx="4055138" cy="232898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労働省「作業関連疾患の予防に関する研究班」ストレス測定研究グループが平成</a:t>
            </a:r>
            <a:r>
              <a:rPr kumimoji="1" lang="en-US" altLang="ja-JP" dirty="0">
                <a:solidFill>
                  <a:schemeClr val="tx1"/>
                </a:solidFill>
                <a:latin typeface="HG丸ｺﾞｼｯｸM-PRO" panose="020F0600000000000000" pitchFamily="50" charset="-128"/>
                <a:ea typeface="HG丸ｺﾞｼｯｸM-PRO" panose="020F0600000000000000" pitchFamily="50" charset="-128"/>
              </a:rPr>
              <a:t>7</a:t>
            </a:r>
            <a:r>
              <a:rPr kumimoji="1" lang="ja-JP" altLang="en-US" dirty="0">
                <a:solidFill>
                  <a:schemeClr val="tx1"/>
                </a:solidFill>
                <a:latin typeface="HG丸ｺﾞｼｯｸM-PRO" panose="020F0600000000000000" pitchFamily="50" charset="-128"/>
                <a:ea typeface="HG丸ｺﾞｼｯｸM-PRO" panose="020F0600000000000000" pitchFamily="50" charset="-128"/>
              </a:rPr>
              <a:t>年～</a:t>
            </a:r>
            <a:r>
              <a:rPr kumimoji="1" lang="en-US" altLang="ja-JP" dirty="0">
                <a:solidFill>
                  <a:schemeClr val="tx1"/>
                </a:solidFill>
                <a:latin typeface="HG丸ｺﾞｼｯｸM-PRO" panose="020F0600000000000000" pitchFamily="50" charset="-128"/>
                <a:ea typeface="HG丸ｺﾞｼｯｸM-PRO" panose="020F0600000000000000" pitchFamily="50" charset="-128"/>
              </a:rPr>
              <a:t>11</a:t>
            </a:r>
            <a:r>
              <a:rPr kumimoji="1" lang="ja-JP" altLang="en-US" dirty="0">
                <a:solidFill>
                  <a:schemeClr val="tx1"/>
                </a:solidFill>
                <a:latin typeface="HG丸ｺﾞｼｯｸM-PRO" panose="020F0600000000000000" pitchFamily="50" charset="-128"/>
                <a:ea typeface="HG丸ｺﾞｼｯｸM-PRO" panose="020F0600000000000000" pitchFamily="50" charset="-128"/>
              </a:rPr>
              <a:t>年度にかけて作成したもの</a:t>
            </a:r>
            <a:r>
              <a:rPr kumimoji="1" lang="ja-JP" altLang="en-US" dirty="0" smtClean="0">
                <a:solidFill>
                  <a:schemeClr val="tx1"/>
                </a:solidFill>
                <a:latin typeface="HG丸ｺﾞｼｯｸM-PRO" panose="020F0600000000000000" pitchFamily="50" charset="-128"/>
                <a:ea typeface="HG丸ｺﾞｼｯｸM-PRO" panose="020F0600000000000000" pitchFamily="50" charset="-128"/>
              </a:rPr>
              <a:t>である。</a:t>
            </a:r>
            <a:endParaRPr kumimoji="1" lang="en-US" altLang="ja-JP" dirty="0" smtClean="0">
              <a:solidFill>
                <a:schemeClr val="tx1"/>
              </a:solidFill>
              <a:latin typeface="HG丸ｺﾞｼｯｸM-PRO" panose="020F0600000000000000" pitchFamily="50" charset="-128"/>
              <a:ea typeface="HG丸ｺﾞｼｯｸM-PRO" panose="020F0600000000000000" pitchFamily="50" charset="-128"/>
            </a:endParaRPr>
          </a:p>
        </p:txBody>
      </p:sp>
      <p:sp>
        <p:nvSpPr>
          <p:cNvPr id="10" name="右矢印 9"/>
          <p:cNvSpPr/>
          <p:nvPr/>
        </p:nvSpPr>
        <p:spPr>
          <a:xfrm>
            <a:off x="7732223" y="2449198"/>
            <a:ext cx="793583" cy="1430215"/>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9011138" y="3879412"/>
            <a:ext cx="1800493" cy="369332"/>
          </a:xfrm>
          <a:prstGeom prst="rect">
            <a:avLst/>
          </a:prstGeom>
          <a:noFill/>
        </p:spPr>
        <p:txBody>
          <a:bodyPr wrap="none" rtlCol="0">
            <a:spAutoFit/>
          </a:bodyPr>
          <a:lstStyle/>
          <a:p>
            <a:r>
              <a:rPr kumimoji="1" lang="ja-JP" altLang="en-US" dirty="0" smtClean="0">
                <a:solidFill>
                  <a:srgbClr val="FF0000"/>
                </a:solidFill>
                <a:latin typeface="HG丸ｺﾞｼｯｸM-PRO" panose="020F0600000000000000" pitchFamily="50" charset="-128"/>
                <a:ea typeface="HG丸ｺﾞｼｯｸM-PRO" panose="020F0600000000000000" pitchFamily="50" charset="-128"/>
              </a:rPr>
              <a:t>誰が作ったの？</a:t>
            </a:r>
            <a:endParaRPr kumimoji="1" lang="ja-JP" altLang="en-US" dirty="0">
              <a:solidFill>
                <a:srgbClr val="FF0000"/>
              </a:solidFill>
              <a:latin typeface="HG丸ｺﾞｼｯｸM-PRO" panose="020F0600000000000000" pitchFamily="50" charset="-128"/>
              <a:ea typeface="HG丸ｺﾞｼｯｸM-PRO" panose="020F0600000000000000" pitchFamily="50" charset="-128"/>
            </a:endParaRPr>
          </a:p>
        </p:txBody>
      </p:sp>
      <p:sp>
        <p:nvSpPr>
          <p:cNvPr id="18" name="テキスト ボックス 17"/>
          <p:cNvSpPr txBox="1"/>
          <p:nvPr/>
        </p:nvSpPr>
        <p:spPr>
          <a:xfrm>
            <a:off x="8198457" y="5350379"/>
            <a:ext cx="3297974" cy="615553"/>
          </a:xfrm>
          <a:prstGeom prst="rect">
            <a:avLst/>
          </a:prstGeom>
          <a:noFill/>
        </p:spPr>
        <p:txBody>
          <a:bodyPr wrap="square" rtlCol="0">
            <a:spAutoFit/>
          </a:bodyPr>
          <a:lstStyle/>
          <a:p>
            <a:r>
              <a:rPr kumimoji="1" lang="ja-JP" altLang="en-US" sz="1200" dirty="0" smtClean="0"/>
              <a:t>右図参照</a:t>
            </a:r>
            <a:endParaRPr kumimoji="1" lang="en-US" altLang="ja-JP" sz="1200" dirty="0" smtClean="0"/>
          </a:p>
          <a:p>
            <a:r>
              <a:rPr kumimoji="1" lang="ja-JP" altLang="en-US" sz="1100" dirty="0"/>
              <a:t>職業性ストレス簡易調査票（</a:t>
            </a:r>
            <a:r>
              <a:rPr kumimoji="1" lang="en-US" altLang="ja-JP" sz="1100" dirty="0"/>
              <a:t>57</a:t>
            </a:r>
            <a:r>
              <a:rPr kumimoji="1" lang="ja-JP" altLang="en-US" sz="1100" dirty="0"/>
              <a:t>項目）に</a:t>
            </a:r>
            <a:r>
              <a:rPr kumimoji="1" lang="ja-JP" altLang="en-US" sz="1100" dirty="0" smtClean="0"/>
              <a:t>ついて</a:t>
            </a:r>
            <a:endParaRPr kumimoji="1" lang="en-US" altLang="ja-JP" sz="1100" dirty="0" smtClean="0"/>
          </a:p>
          <a:p>
            <a:r>
              <a:rPr kumimoji="1" lang="ja-JP" altLang="en-US" sz="1100" dirty="0" smtClean="0"/>
              <a:t> </a:t>
            </a:r>
            <a:r>
              <a:rPr kumimoji="1" lang="en-US" altLang="ja-JP" sz="1100" dirty="0"/>
              <a:t>http://aneiho.com/stress-check/?p=1237</a:t>
            </a:r>
            <a:endParaRPr kumimoji="1" lang="ja-JP" altLang="en-US" sz="1100" dirty="0"/>
          </a:p>
        </p:txBody>
      </p:sp>
    </p:spTree>
    <p:extLst>
      <p:ext uri="{BB962C8B-B14F-4D97-AF65-F5344CB8AC3E}">
        <p14:creationId xmlns:p14="http://schemas.microsoft.com/office/powerpoint/2010/main" val="3458434146"/>
      </p:ext>
    </p:extLst>
  </p:cSld>
  <p:clrMapOvr>
    <a:masterClrMapping/>
  </p:clrMapOvr>
  <p:transition spd="slow" advTm="27129"/>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4615480" y="1464143"/>
            <a:ext cx="993182" cy="1915175"/>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HG丸ｺﾞｼｯｸM-PRO" panose="020F0600000000000000" pitchFamily="50" charset="-128"/>
              <a:ea typeface="HG丸ｺﾞｼｯｸM-PRO" panose="020F0600000000000000" pitchFamily="50" charset="-128"/>
            </a:endParaRPr>
          </a:p>
        </p:txBody>
      </p:sp>
      <p:sp>
        <p:nvSpPr>
          <p:cNvPr id="2" name="タイトル 1"/>
          <p:cNvSpPr>
            <a:spLocks noGrp="1"/>
          </p:cNvSpPr>
          <p:nvPr>
            <p:ph type="title" idx="4294967295"/>
          </p:nvPr>
        </p:nvSpPr>
        <p:spPr>
          <a:xfrm>
            <a:off x="2825679" y="82064"/>
            <a:ext cx="9604375" cy="1049338"/>
          </a:xfrm>
        </p:spPr>
        <p:txBody>
          <a:bodyPr/>
          <a:lstStyle/>
          <a:p>
            <a:r>
              <a:rPr kumimoji="1" lang="ja-JP" altLang="en-US" dirty="0" smtClean="0">
                <a:latin typeface="HG丸ｺﾞｼｯｸM-PRO" panose="020F0600000000000000" pitchFamily="50" charset="-128"/>
                <a:ea typeface="HG丸ｺﾞｼｯｸM-PRO" panose="020F0600000000000000" pitchFamily="50" charset="-128"/>
              </a:rPr>
              <a:t>ストレスチェック実施手順</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正方形/長方形 3"/>
          <p:cNvSpPr/>
          <p:nvPr/>
        </p:nvSpPr>
        <p:spPr>
          <a:xfrm>
            <a:off x="359299" y="1236663"/>
            <a:ext cx="508485" cy="451977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406119" y="2313354"/>
            <a:ext cx="461665" cy="2169825"/>
          </a:xfrm>
          <a:prstGeom prst="rect">
            <a:avLst/>
          </a:prstGeom>
          <a:noFill/>
        </p:spPr>
        <p:txBody>
          <a:bodyPr vert="eaVert" wrap="non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質問表の配布・記入</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6" name="右矢印 5"/>
          <p:cNvSpPr/>
          <p:nvPr/>
        </p:nvSpPr>
        <p:spPr>
          <a:xfrm>
            <a:off x="945381" y="2948881"/>
            <a:ext cx="547357" cy="898769"/>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570335" y="1236663"/>
            <a:ext cx="469686" cy="4519773"/>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HG丸ｺﾞｼｯｸM-PRO" panose="020F0600000000000000" pitchFamily="50" charset="-128"/>
              <a:ea typeface="HG丸ｺﾞｼｯｸM-PRO" panose="020F0600000000000000" pitchFamily="50" charset="-128"/>
            </a:endParaRPr>
          </a:p>
        </p:txBody>
      </p:sp>
      <p:sp>
        <p:nvSpPr>
          <p:cNvPr id="8" name="テキスト ボックス 7"/>
          <p:cNvSpPr txBox="1"/>
          <p:nvPr/>
        </p:nvSpPr>
        <p:spPr>
          <a:xfrm>
            <a:off x="1559372" y="1504882"/>
            <a:ext cx="430887" cy="4685536"/>
          </a:xfrm>
          <a:prstGeom prst="rect">
            <a:avLst/>
          </a:prstGeom>
          <a:noFill/>
        </p:spPr>
        <p:txBody>
          <a:bodyPr vert="eaVert" wrap="square" rtlCol="0">
            <a:spAutoFit/>
          </a:bodyPr>
          <a:lstStyle/>
          <a:p>
            <a:r>
              <a:rPr kumimoji="1" lang="ja-JP" altLang="en-US" sz="1600" dirty="0">
                <a:latin typeface="HG丸ｺﾞｼｯｸM-PRO" panose="020F0600000000000000" pitchFamily="50" charset="-128"/>
                <a:ea typeface="HG丸ｺﾞｼｯｸM-PRO" panose="020F0600000000000000" pitchFamily="50" charset="-128"/>
              </a:rPr>
              <a:t>ストレス状況の評価・面接指導の要否の判定</a:t>
            </a:r>
          </a:p>
        </p:txBody>
      </p:sp>
      <p:sp>
        <p:nvSpPr>
          <p:cNvPr id="9" name="正方形/長方形 8"/>
          <p:cNvSpPr/>
          <p:nvPr/>
        </p:nvSpPr>
        <p:spPr>
          <a:xfrm>
            <a:off x="2825680" y="3606799"/>
            <a:ext cx="993182" cy="1915175"/>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HG丸ｺﾞｼｯｸM-PRO" panose="020F0600000000000000" pitchFamily="50" charset="-128"/>
              <a:ea typeface="HG丸ｺﾞｼｯｸM-PRO" panose="020F0600000000000000" pitchFamily="50" charset="-128"/>
            </a:endParaRPr>
          </a:p>
        </p:txBody>
      </p:sp>
      <p:sp>
        <p:nvSpPr>
          <p:cNvPr id="10" name="右矢印 9"/>
          <p:cNvSpPr/>
          <p:nvPr/>
        </p:nvSpPr>
        <p:spPr>
          <a:xfrm>
            <a:off x="2149417" y="2948880"/>
            <a:ext cx="547357" cy="898769"/>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091438" y="3606799"/>
            <a:ext cx="461665" cy="1938992"/>
          </a:xfrm>
          <a:prstGeom prst="rect">
            <a:avLst/>
          </a:prstGeom>
          <a:noFill/>
        </p:spPr>
        <p:txBody>
          <a:bodyPr vert="eaVert" wrap="non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本人に結果を通告</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2" name="正方形/長方形 11"/>
          <p:cNvSpPr/>
          <p:nvPr/>
        </p:nvSpPr>
        <p:spPr>
          <a:xfrm>
            <a:off x="2825679" y="1464143"/>
            <a:ext cx="993182" cy="1915175"/>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flipH="1">
            <a:off x="2803198" y="1464143"/>
            <a:ext cx="1015663" cy="1988180"/>
          </a:xfrm>
          <a:prstGeom prst="rect">
            <a:avLst/>
          </a:prstGeom>
          <a:noFill/>
        </p:spPr>
        <p:txBody>
          <a:bodyPr vert="eaVert"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個人の結果を収集し、一定規模として収集分析</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4" name="右矢印 13"/>
          <p:cNvSpPr/>
          <p:nvPr/>
        </p:nvSpPr>
        <p:spPr>
          <a:xfrm>
            <a:off x="3925285" y="2967583"/>
            <a:ext cx="547357" cy="898769"/>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852045" y="1535673"/>
            <a:ext cx="461665" cy="1708160"/>
          </a:xfrm>
          <a:prstGeom prst="rect">
            <a:avLst/>
          </a:prstGeom>
          <a:noFill/>
        </p:spPr>
        <p:txBody>
          <a:bodyPr vert="eaVert" wrap="non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職場環境の改善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7" name="正方形/長方形 16"/>
          <p:cNvSpPr/>
          <p:nvPr/>
        </p:nvSpPr>
        <p:spPr>
          <a:xfrm>
            <a:off x="4604520" y="3618707"/>
            <a:ext cx="993182" cy="1915175"/>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HG丸ｺﾞｼｯｸM-PRO" panose="020F0600000000000000" pitchFamily="50" charset="-128"/>
              <a:ea typeface="HG丸ｺﾞｼｯｸM-PRO" panose="020F0600000000000000" pitchFamily="50" charset="-128"/>
            </a:endParaRPr>
          </a:p>
        </p:txBody>
      </p:sp>
      <p:sp>
        <p:nvSpPr>
          <p:cNvPr id="18" name="テキスト ボックス 17"/>
          <p:cNvSpPr txBox="1"/>
          <p:nvPr/>
        </p:nvSpPr>
        <p:spPr>
          <a:xfrm>
            <a:off x="4684973" y="3722214"/>
            <a:ext cx="461665" cy="1708160"/>
          </a:xfrm>
          <a:prstGeom prst="rect">
            <a:avLst/>
          </a:prstGeom>
          <a:noFill/>
        </p:spPr>
        <p:txBody>
          <a:bodyPr vert="eaVert" wrap="non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医師による面接</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5027036" y="3901707"/>
            <a:ext cx="400110" cy="1978838"/>
          </a:xfrm>
          <a:prstGeom prst="rect">
            <a:avLst/>
          </a:prstGeom>
          <a:noFill/>
        </p:spPr>
        <p:txBody>
          <a:bodyPr vert="eaVert" wrap="square" rtlCol="0">
            <a:spAutoFit/>
          </a:bodyPr>
          <a:lstStyle/>
          <a:p>
            <a:r>
              <a:rPr kumimoji="1" lang="en-US" altLang="ja-JP" sz="1400" dirty="0" smtClean="0">
                <a:latin typeface="HG丸ｺﾞｼｯｸM-PRO" panose="020F0600000000000000" pitchFamily="50" charset="-128"/>
                <a:ea typeface="HG丸ｺﾞｼｯｸM-PRO" panose="020F0600000000000000" pitchFamily="50" charset="-128"/>
              </a:rPr>
              <a:t>※</a:t>
            </a:r>
            <a:r>
              <a:rPr kumimoji="1" lang="ja-JP" altLang="en-US" sz="1400" dirty="0" smtClean="0">
                <a:latin typeface="HG丸ｺﾞｼｯｸM-PRO" panose="020F0600000000000000" pitchFamily="50" charset="-128"/>
                <a:ea typeface="HG丸ｺﾞｼｯｸM-PRO" panose="020F0600000000000000" pitchFamily="50" charset="-128"/>
              </a:rPr>
              <a:t>本人次第で行う</a:t>
            </a:r>
            <a:endParaRPr kumimoji="1" lang="en-US" altLang="ja-JP" sz="1400" dirty="0" smtClean="0">
              <a:latin typeface="HG丸ｺﾞｼｯｸM-PRO" panose="020F0600000000000000" pitchFamily="50" charset="-128"/>
              <a:ea typeface="HG丸ｺﾞｼｯｸM-PRO" panose="020F0600000000000000" pitchFamily="50" charset="-128"/>
            </a:endParaRPr>
          </a:p>
        </p:txBody>
      </p:sp>
      <p:sp>
        <p:nvSpPr>
          <p:cNvPr id="20" name="右矢印 19"/>
          <p:cNvSpPr/>
          <p:nvPr/>
        </p:nvSpPr>
        <p:spPr>
          <a:xfrm>
            <a:off x="5740540" y="2969227"/>
            <a:ext cx="547357" cy="898769"/>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6345357" y="3630616"/>
            <a:ext cx="993182" cy="1915175"/>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HG丸ｺﾞｼｯｸM-PRO" panose="020F0600000000000000" pitchFamily="50" charset="-128"/>
              <a:ea typeface="HG丸ｺﾞｼｯｸM-PRO" panose="020F0600000000000000" pitchFamily="50" charset="-128"/>
            </a:endParaRPr>
          </a:p>
        </p:txBody>
      </p:sp>
      <p:sp>
        <p:nvSpPr>
          <p:cNvPr id="22" name="テキスト ボックス 21"/>
          <p:cNvSpPr txBox="1"/>
          <p:nvPr/>
        </p:nvSpPr>
        <p:spPr>
          <a:xfrm>
            <a:off x="6322876" y="3630616"/>
            <a:ext cx="1015663" cy="2048773"/>
          </a:xfrm>
          <a:prstGeom prst="rect">
            <a:avLst/>
          </a:prstGeom>
          <a:noFill/>
        </p:spPr>
        <p:txBody>
          <a:bodyPr vert="eaVert"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就業上の措置の要否・内容について意見聴取</a:t>
            </a:r>
            <a:endParaRPr kumimoji="1" lang="en-US" altLang="ja-JP" dirty="0" smtClean="0">
              <a:latin typeface="HG丸ｺﾞｼｯｸM-PRO" panose="020F0600000000000000" pitchFamily="50" charset="-128"/>
              <a:ea typeface="HG丸ｺﾞｼｯｸM-PRO" panose="020F0600000000000000" pitchFamily="50" charset="-128"/>
            </a:endParaRPr>
          </a:p>
        </p:txBody>
      </p:sp>
      <p:sp>
        <p:nvSpPr>
          <p:cNvPr id="23" name="正方形/長方形 22"/>
          <p:cNvSpPr/>
          <p:nvPr/>
        </p:nvSpPr>
        <p:spPr>
          <a:xfrm>
            <a:off x="8298990" y="3624260"/>
            <a:ext cx="993182" cy="1915175"/>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HG丸ｺﾞｼｯｸM-PRO" panose="020F0600000000000000" pitchFamily="50" charset="-128"/>
              <a:ea typeface="HG丸ｺﾞｼｯｸM-PRO" panose="020F0600000000000000" pitchFamily="50" charset="-128"/>
            </a:endParaRPr>
          </a:p>
        </p:txBody>
      </p:sp>
      <p:sp>
        <p:nvSpPr>
          <p:cNvPr id="24" name="右矢印 23"/>
          <p:cNvSpPr/>
          <p:nvPr/>
        </p:nvSpPr>
        <p:spPr>
          <a:xfrm>
            <a:off x="7516356" y="2957691"/>
            <a:ext cx="547357" cy="898769"/>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8414161" y="3722214"/>
            <a:ext cx="738664" cy="1891357"/>
          </a:xfrm>
          <a:prstGeom prst="rect">
            <a:avLst/>
          </a:prstGeom>
          <a:noFill/>
        </p:spPr>
        <p:txBody>
          <a:bodyPr vert="eaVert" wrap="square" rtlCol="0">
            <a:spAutoFit/>
          </a:bodyPr>
          <a:lstStyle/>
          <a:p>
            <a:r>
              <a:rPr kumimoji="1" lang="ja-JP" altLang="en-US" dirty="0" smtClean="0">
                <a:latin typeface="HG丸ｺﾞｼｯｸM-PRO" panose="020F0600000000000000" pitchFamily="50" charset="-128"/>
                <a:ea typeface="HG丸ｺﾞｼｯｸM-PRO" panose="020F0600000000000000" pitchFamily="50" charset="-128"/>
              </a:rPr>
              <a:t>就業上の措置の実施</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6" name="右矢印 25"/>
          <p:cNvSpPr/>
          <p:nvPr/>
        </p:nvSpPr>
        <p:spPr>
          <a:xfrm>
            <a:off x="9527449" y="2970655"/>
            <a:ext cx="547357" cy="898769"/>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310083" y="1464143"/>
            <a:ext cx="1445846" cy="405783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テキスト ボックス 28"/>
          <p:cNvSpPr txBox="1"/>
          <p:nvPr/>
        </p:nvSpPr>
        <p:spPr>
          <a:xfrm>
            <a:off x="10786784" y="1688123"/>
            <a:ext cx="492443" cy="3742251"/>
          </a:xfrm>
          <a:prstGeom prst="rect">
            <a:avLst/>
          </a:prstGeom>
          <a:noFill/>
        </p:spPr>
        <p:txBody>
          <a:bodyPr vert="eaVert" wrap="square" rtlCol="0">
            <a:spAutoFit/>
          </a:bodyPr>
          <a:lstStyle/>
          <a:p>
            <a:r>
              <a:rPr kumimoji="1" lang="ja-JP" altLang="en-US" sz="2000" dirty="0" smtClean="0">
                <a:latin typeface="HG丸ｺﾞｼｯｸM-PRO" panose="020F0600000000000000" pitchFamily="50" charset="-128"/>
                <a:ea typeface="HG丸ｺﾞｼｯｸM-PRO" panose="020F0600000000000000" pitchFamily="50" charset="-128"/>
              </a:rPr>
              <a:t>メンタルヘルスを未然に防止</a:t>
            </a:r>
            <a:endParaRPr kumimoji="1" lang="ja-JP" altLang="en-US" sz="2000" dirty="0">
              <a:latin typeface="HG丸ｺﾞｼｯｸM-PRO" panose="020F0600000000000000" pitchFamily="50" charset="-128"/>
              <a:ea typeface="HG丸ｺﾞｼｯｸM-PRO" panose="020F0600000000000000" pitchFamily="50" charset="-128"/>
            </a:endParaRPr>
          </a:p>
        </p:txBody>
      </p:sp>
      <p:sp>
        <p:nvSpPr>
          <p:cNvPr id="30" name="右中かっこ 29"/>
          <p:cNvSpPr/>
          <p:nvPr/>
        </p:nvSpPr>
        <p:spPr>
          <a:xfrm rot="16200000">
            <a:off x="3874560" y="-455369"/>
            <a:ext cx="724137" cy="345706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テキスト ボックス 30"/>
          <p:cNvSpPr txBox="1"/>
          <p:nvPr/>
        </p:nvSpPr>
        <p:spPr>
          <a:xfrm>
            <a:off x="3465466" y="688663"/>
            <a:ext cx="1415772" cy="338554"/>
          </a:xfrm>
          <a:prstGeom prst="rect">
            <a:avLst/>
          </a:prstGeom>
          <a:noFill/>
        </p:spPr>
        <p:txBody>
          <a:bodyPr wrap="none" rtlCol="0">
            <a:spAutoFit/>
          </a:bodyPr>
          <a:lstStyle/>
          <a:p>
            <a:r>
              <a:rPr kumimoji="1" lang="ja-JP" altLang="en-US" sz="1600" dirty="0" smtClean="0">
                <a:latin typeface="HG丸ｺﾞｼｯｸM-PRO" panose="020F0600000000000000" pitchFamily="50" charset="-128"/>
                <a:ea typeface="HG丸ｺﾞｼｯｸM-PRO" panose="020F0600000000000000" pitchFamily="50" charset="-128"/>
              </a:rPr>
              <a:t>事業側の措置</a:t>
            </a:r>
            <a:endParaRPr kumimoji="1" lang="ja-JP" altLang="en-US" sz="1600" dirty="0">
              <a:latin typeface="HG丸ｺﾞｼｯｸM-PRO" panose="020F0600000000000000" pitchFamily="50" charset="-128"/>
              <a:ea typeface="HG丸ｺﾞｼｯｸM-PRO" panose="020F0600000000000000" pitchFamily="50" charset="-128"/>
            </a:endParaRPr>
          </a:p>
        </p:txBody>
      </p:sp>
      <p:sp>
        <p:nvSpPr>
          <p:cNvPr id="33" name="右中かっこ 32"/>
          <p:cNvSpPr/>
          <p:nvPr/>
        </p:nvSpPr>
        <p:spPr>
          <a:xfrm rot="5400000">
            <a:off x="5633683" y="3908855"/>
            <a:ext cx="536406" cy="3457069"/>
          </a:xfrm>
          <a:prstGeom prst="rightBrace">
            <a:avLst>
              <a:gd name="adj1" fmla="val 8333"/>
              <a:gd name="adj2" fmla="val 4841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p:cNvSpPr txBox="1"/>
          <p:nvPr/>
        </p:nvSpPr>
        <p:spPr>
          <a:xfrm>
            <a:off x="5052092" y="5816882"/>
            <a:ext cx="1826141" cy="338554"/>
          </a:xfrm>
          <a:prstGeom prst="rect">
            <a:avLst/>
          </a:prstGeom>
          <a:noFill/>
        </p:spPr>
        <p:txBody>
          <a:bodyPr wrap="none" rtlCol="0">
            <a:spAutoFit/>
          </a:bodyPr>
          <a:lstStyle/>
          <a:p>
            <a:r>
              <a:rPr kumimoji="1" lang="ja-JP" altLang="en-US" sz="1600" dirty="0" smtClean="0">
                <a:latin typeface="HG丸ｺﾞｼｯｸM-PRO" panose="020F0600000000000000" pitchFamily="50" charset="-128"/>
                <a:ea typeface="HG丸ｺﾞｼｯｸM-PRO" panose="020F0600000000000000" pitchFamily="50" charset="-128"/>
              </a:rPr>
              <a:t>ストレスが高い人</a:t>
            </a:r>
            <a:endParaRPr kumimoji="1" lang="ja-JP" altLang="en-US" sz="1600" dirty="0">
              <a:latin typeface="HG丸ｺﾞｼｯｸM-PRO" panose="020F0600000000000000" pitchFamily="50" charset="-128"/>
              <a:ea typeface="HG丸ｺﾞｼｯｸM-PRO" panose="020F0600000000000000" pitchFamily="50" charset="-128"/>
            </a:endParaRPr>
          </a:p>
        </p:txBody>
      </p:sp>
      <p:sp>
        <p:nvSpPr>
          <p:cNvPr id="35" name="楕円 34"/>
          <p:cNvSpPr/>
          <p:nvPr/>
        </p:nvSpPr>
        <p:spPr>
          <a:xfrm>
            <a:off x="6345357" y="1041396"/>
            <a:ext cx="3766386" cy="1738319"/>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65000"/>
                    <a:lumOff val="35000"/>
                  </a:schemeClr>
                </a:solidFill>
                <a:latin typeface="HG丸ｺﾞｼｯｸM-PRO" panose="020F0600000000000000" pitchFamily="50" charset="-128"/>
                <a:ea typeface="HG丸ｺﾞｼｯｸM-PRO" panose="020F0600000000000000" pitchFamily="50" charset="-128"/>
              </a:rPr>
              <a:t>また！ストレスチェックの実施状況は毎年、労働基準監督署に報告しなければならない。</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814699207"/>
      </p:ext>
    </p:extLst>
  </p:cSld>
  <p:clrMapOvr>
    <a:masterClrMapping/>
  </p:clrMapOvr>
  <p:transition spd="slow" advTm="4291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13509" y="2299064"/>
            <a:ext cx="11234056" cy="1107996"/>
          </a:xfrm>
          <a:prstGeom prst="rect">
            <a:avLst/>
          </a:prstGeom>
          <a:noFill/>
        </p:spPr>
        <p:txBody>
          <a:bodyPr wrap="square" rtlCol="0">
            <a:spAutoFit/>
          </a:bodyPr>
          <a:lstStyle/>
          <a:p>
            <a:r>
              <a:rPr kumimoji="1" lang="ja-JP" altLang="en-US" b="1" dirty="0" smtClean="0"/>
              <a:t>では</a:t>
            </a:r>
            <a:endParaRPr kumimoji="1" lang="en-US" altLang="ja-JP" b="1" dirty="0" smtClean="0"/>
          </a:p>
          <a:p>
            <a:r>
              <a:rPr kumimoji="1" lang="ja-JP" altLang="en-US" dirty="0" smtClean="0"/>
              <a:t>　　</a:t>
            </a:r>
            <a:r>
              <a:rPr kumimoji="1" lang="ja-JP" altLang="en-US" sz="4800" b="1" u="sng" dirty="0" smtClean="0">
                <a:solidFill>
                  <a:srgbClr val="C00000"/>
                </a:solidFill>
              </a:rPr>
              <a:t>ストレスチェックの効果</a:t>
            </a:r>
            <a:r>
              <a:rPr kumimoji="1" lang="ja-JP" altLang="en-US" sz="4800" dirty="0" smtClean="0"/>
              <a:t>とは・・・</a:t>
            </a:r>
            <a:endParaRPr kumimoji="1" lang="ja-JP" altLang="en-US" sz="4800" dirty="0"/>
          </a:p>
        </p:txBody>
      </p:sp>
    </p:spTree>
    <p:custDataLst>
      <p:tags r:id="rId1"/>
    </p:custDataLst>
    <p:extLst>
      <p:ext uri="{BB962C8B-B14F-4D97-AF65-F5344CB8AC3E}">
        <p14:creationId xmlns:p14="http://schemas.microsoft.com/office/powerpoint/2010/main" val="3436263280"/>
      </p:ext>
    </p:extLst>
  </p:cSld>
  <p:clrMapOvr>
    <a:masterClrMapping/>
  </p:clrMapOvr>
  <p:transition spd="slow" advTm="553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80">
                                          <p:stCondLst>
                                            <p:cond delay="0"/>
                                          </p:stCondLst>
                                        </p:cTn>
                                        <p:tgtEl>
                                          <p:spTgt spid="2">
                                            <p:txEl>
                                              <p:pRg st="1" end="1"/>
                                            </p:txEl>
                                          </p:spTgt>
                                        </p:tgtEl>
                                      </p:cBhvr>
                                    </p:animEffect>
                                    <p:anim calcmode="lin" valueType="num">
                                      <p:cBhvr>
                                        <p:cTn id="8"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1" end="1"/>
                                            </p:txEl>
                                          </p:spTgt>
                                        </p:tgtEl>
                                      </p:cBhvr>
                                      <p:to x="100000" y="60000"/>
                                    </p:animScale>
                                    <p:animScale>
                                      <p:cBhvr>
                                        <p:cTn id="14" dur="166" decel="50000">
                                          <p:stCondLst>
                                            <p:cond delay="676"/>
                                          </p:stCondLst>
                                        </p:cTn>
                                        <p:tgtEl>
                                          <p:spTgt spid="2">
                                            <p:txEl>
                                              <p:pRg st="1" end="1"/>
                                            </p:txEl>
                                          </p:spTgt>
                                        </p:tgtEl>
                                      </p:cBhvr>
                                      <p:to x="100000" y="100000"/>
                                    </p:animScale>
                                    <p:animScale>
                                      <p:cBhvr>
                                        <p:cTn id="15" dur="26">
                                          <p:stCondLst>
                                            <p:cond delay="1312"/>
                                          </p:stCondLst>
                                        </p:cTn>
                                        <p:tgtEl>
                                          <p:spTgt spid="2">
                                            <p:txEl>
                                              <p:pRg st="1" end="1"/>
                                            </p:txEl>
                                          </p:spTgt>
                                        </p:tgtEl>
                                      </p:cBhvr>
                                      <p:to x="100000" y="80000"/>
                                    </p:animScale>
                                    <p:animScale>
                                      <p:cBhvr>
                                        <p:cTn id="16" dur="166" decel="50000">
                                          <p:stCondLst>
                                            <p:cond delay="1338"/>
                                          </p:stCondLst>
                                        </p:cTn>
                                        <p:tgtEl>
                                          <p:spTgt spid="2">
                                            <p:txEl>
                                              <p:pRg st="1" end="1"/>
                                            </p:txEl>
                                          </p:spTgt>
                                        </p:tgtEl>
                                      </p:cBhvr>
                                      <p:to x="100000" y="100000"/>
                                    </p:animScale>
                                    <p:animScale>
                                      <p:cBhvr>
                                        <p:cTn id="17" dur="26">
                                          <p:stCondLst>
                                            <p:cond delay="1642"/>
                                          </p:stCondLst>
                                        </p:cTn>
                                        <p:tgtEl>
                                          <p:spTgt spid="2">
                                            <p:txEl>
                                              <p:pRg st="1" end="1"/>
                                            </p:txEl>
                                          </p:spTgt>
                                        </p:tgtEl>
                                      </p:cBhvr>
                                      <p:to x="100000" y="90000"/>
                                    </p:animScale>
                                    <p:animScale>
                                      <p:cBhvr>
                                        <p:cTn id="18" dur="166" decel="50000">
                                          <p:stCondLst>
                                            <p:cond delay="1668"/>
                                          </p:stCondLst>
                                        </p:cTn>
                                        <p:tgtEl>
                                          <p:spTgt spid="2">
                                            <p:txEl>
                                              <p:pRg st="1" end="1"/>
                                            </p:txEl>
                                          </p:spTgt>
                                        </p:tgtEl>
                                      </p:cBhvr>
                                      <p:to x="100000" y="100000"/>
                                    </p:animScale>
                                    <p:animScale>
                                      <p:cBhvr>
                                        <p:cTn id="19" dur="26">
                                          <p:stCondLst>
                                            <p:cond delay="1808"/>
                                          </p:stCondLst>
                                        </p:cTn>
                                        <p:tgtEl>
                                          <p:spTgt spid="2">
                                            <p:txEl>
                                              <p:pRg st="1" end="1"/>
                                            </p:txEl>
                                          </p:spTgt>
                                        </p:tgtEl>
                                      </p:cBhvr>
                                      <p:to x="100000" y="95000"/>
                                    </p:animScale>
                                    <p:animScale>
                                      <p:cBhvr>
                                        <p:cTn id="20" dur="166" decel="50000">
                                          <p:stCondLst>
                                            <p:cond delay="1834"/>
                                          </p:stCondLst>
                                        </p:cTn>
                                        <p:tgtEl>
                                          <p:spTgt spid="2">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wipe(down)">
                                      <p:cBhvr>
                                        <p:cTn id="25" dur="580">
                                          <p:stCondLst>
                                            <p:cond delay="0"/>
                                          </p:stCondLst>
                                        </p:cTn>
                                        <p:tgtEl>
                                          <p:spTgt spid="2">
                                            <p:txEl>
                                              <p:pRg st="0" end="0"/>
                                            </p:txEl>
                                          </p:spTgt>
                                        </p:tgtEl>
                                      </p:cBhvr>
                                    </p:animEffect>
                                    <p:anim calcmode="lin" valueType="num">
                                      <p:cBhvr>
                                        <p:cTn id="26"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xEl>
                                              <p:pRg st="0" end="0"/>
                                            </p:txEl>
                                          </p:spTgt>
                                        </p:tgtEl>
                                      </p:cBhvr>
                                      <p:to x="100000" y="60000"/>
                                    </p:animScale>
                                    <p:animScale>
                                      <p:cBhvr>
                                        <p:cTn id="32" dur="166" decel="50000">
                                          <p:stCondLst>
                                            <p:cond delay="676"/>
                                          </p:stCondLst>
                                        </p:cTn>
                                        <p:tgtEl>
                                          <p:spTgt spid="2">
                                            <p:txEl>
                                              <p:pRg st="0" end="0"/>
                                            </p:txEl>
                                          </p:spTgt>
                                        </p:tgtEl>
                                      </p:cBhvr>
                                      <p:to x="100000" y="100000"/>
                                    </p:animScale>
                                    <p:animScale>
                                      <p:cBhvr>
                                        <p:cTn id="33" dur="26">
                                          <p:stCondLst>
                                            <p:cond delay="1312"/>
                                          </p:stCondLst>
                                        </p:cTn>
                                        <p:tgtEl>
                                          <p:spTgt spid="2">
                                            <p:txEl>
                                              <p:pRg st="0" end="0"/>
                                            </p:txEl>
                                          </p:spTgt>
                                        </p:tgtEl>
                                      </p:cBhvr>
                                      <p:to x="100000" y="80000"/>
                                    </p:animScale>
                                    <p:animScale>
                                      <p:cBhvr>
                                        <p:cTn id="34" dur="166" decel="50000">
                                          <p:stCondLst>
                                            <p:cond delay="1338"/>
                                          </p:stCondLst>
                                        </p:cTn>
                                        <p:tgtEl>
                                          <p:spTgt spid="2">
                                            <p:txEl>
                                              <p:pRg st="0" end="0"/>
                                            </p:txEl>
                                          </p:spTgt>
                                        </p:tgtEl>
                                      </p:cBhvr>
                                      <p:to x="100000" y="100000"/>
                                    </p:animScale>
                                    <p:animScale>
                                      <p:cBhvr>
                                        <p:cTn id="35" dur="26">
                                          <p:stCondLst>
                                            <p:cond delay="1642"/>
                                          </p:stCondLst>
                                        </p:cTn>
                                        <p:tgtEl>
                                          <p:spTgt spid="2">
                                            <p:txEl>
                                              <p:pRg st="0" end="0"/>
                                            </p:txEl>
                                          </p:spTgt>
                                        </p:tgtEl>
                                      </p:cBhvr>
                                      <p:to x="100000" y="90000"/>
                                    </p:animScale>
                                    <p:animScale>
                                      <p:cBhvr>
                                        <p:cTn id="36" dur="166" decel="50000">
                                          <p:stCondLst>
                                            <p:cond delay="1668"/>
                                          </p:stCondLst>
                                        </p:cTn>
                                        <p:tgtEl>
                                          <p:spTgt spid="2">
                                            <p:txEl>
                                              <p:pRg st="0" end="0"/>
                                            </p:txEl>
                                          </p:spTgt>
                                        </p:tgtEl>
                                      </p:cBhvr>
                                      <p:to x="100000" y="100000"/>
                                    </p:animScale>
                                    <p:animScale>
                                      <p:cBhvr>
                                        <p:cTn id="37" dur="26">
                                          <p:stCondLst>
                                            <p:cond delay="1808"/>
                                          </p:stCondLst>
                                        </p:cTn>
                                        <p:tgtEl>
                                          <p:spTgt spid="2">
                                            <p:txEl>
                                              <p:pRg st="0" end="0"/>
                                            </p:txEl>
                                          </p:spTgt>
                                        </p:tgtEl>
                                      </p:cBhvr>
                                      <p:to x="100000" y="95000"/>
                                    </p:animScale>
                                    <p:animScale>
                                      <p:cBhvr>
                                        <p:cTn id="38" dur="166" decel="50000">
                                          <p:stCondLst>
                                            <p:cond delay="1834"/>
                                          </p:stCondLst>
                                        </p:cTn>
                                        <p:tgtEl>
                                          <p:spTgt spid="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04800" y="398585"/>
            <a:ext cx="6713415" cy="224301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3" name="図表 2"/>
          <p:cNvGraphicFramePr/>
          <p:nvPr>
            <p:extLst>
              <p:ext uri="{D42A27DB-BD31-4B8C-83A1-F6EECF244321}">
                <p14:modId xmlns:p14="http://schemas.microsoft.com/office/powerpoint/2010/main" val="186016466"/>
              </p:ext>
            </p:extLst>
          </p:nvPr>
        </p:nvGraphicFramePr>
        <p:xfrm>
          <a:off x="437659" y="687755"/>
          <a:ext cx="10832125" cy="56661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テキスト ボックス 3"/>
          <p:cNvSpPr txBox="1"/>
          <p:nvPr/>
        </p:nvSpPr>
        <p:spPr>
          <a:xfrm>
            <a:off x="586154" y="570523"/>
            <a:ext cx="3185487" cy="369332"/>
          </a:xfrm>
          <a:prstGeom prst="rect">
            <a:avLst/>
          </a:prstGeom>
          <a:noFill/>
        </p:spPr>
        <p:txBody>
          <a:bodyPr wrap="none" rtlCol="0">
            <a:spAutoFit/>
          </a:bodyPr>
          <a:lstStyle/>
          <a:p>
            <a:r>
              <a:rPr kumimoji="1" lang="ja-JP" altLang="en-US" b="1" i="1" u="sng" dirty="0" smtClean="0"/>
              <a:t>ストレスチェックを行う目的</a:t>
            </a:r>
            <a:endParaRPr kumimoji="1" lang="ja-JP" altLang="en-US" b="1" i="1" u="sng" dirty="0"/>
          </a:p>
        </p:txBody>
      </p:sp>
      <p:sp>
        <p:nvSpPr>
          <p:cNvPr id="6" name="ストライプ矢印 5"/>
          <p:cNvSpPr/>
          <p:nvPr/>
        </p:nvSpPr>
        <p:spPr>
          <a:xfrm>
            <a:off x="7151074" y="1105877"/>
            <a:ext cx="1164492" cy="828430"/>
          </a:xfrm>
          <a:prstGeom prst="strip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448425" y="1335426"/>
            <a:ext cx="2723823" cy="369332"/>
          </a:xfrm>
          <a:prstGeom prst="rect">
            <a:avLst/>
          </a:prstGeom>
          <a:noFill/>
        </p:spPr>
        <p:txBody>
          <a:bodyPr wrap="none" rtlCol="0">
            <a:spAutoFit/>
          </a:bodyPr>
          <a:lstStyle/>
          <a:p>
            <a:r>
              <a:rPr kumimoji="1" lang="ja-JP" altLang="en-US" dirty="0" smtClean="0"/>
              <a:t>一番重要な目的である。</a:t>
            </a:r>
            <a:endParaRPr kumimoji="1" lang="ja-JP" altLang="en-US" dirty="0"/>
          </a:p>
        </p:txBody>
      </p:sp>
    </p:spTree>
    <p:extLst>
      <p:ext uri="{BB962C8B-B14F-4D97-AF65-F5344CB8AC3E}">
        <p14:creationId xmlns:p14="http://schemas.microsoft.com/office/powerpoint/2010/main" val="3468583598"/>
      </p:ext>
    </p:extLst>
  </p:cSld>
  <p:clrMapOvr>
    <a:masterClrMapping/>
  </p:clrMapOvr>
  <p:transition spd="slow" advTm="37784"/>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乗算 2"/>
          <p:cNvSpPr/>
          <p:nvPr/>
        </p:nvSpPr>
        <p:spPr>
          <a:xfrm>
            <a:off x="2967643" y="423950"/>
            <a:ext cx="5660967" cy="5777346"/>
          </a:xfrm>
          <a:prstGeom prst="mathMultiply">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914401" y="2878666"/>
            <a:ext cx="10956846" cy="707886"/>
          </a:xfrm>
          <a:prstGeom prst="rect">
            <a:avLst/>
          </a:prstGeom>
          <a:noFill/>
        </p:spPr>
        <p:txBody>
          <a:bodyPr wrap="none" rtlCol="0">
            <a:spAutoFit/>
          </a:bodyPr>
          <a:lstStyle/>
          <a:p>
            <a:r>
              <a:rPr kumimoji="1" lang="ja-JP" altLang="en-US" sz="4000" dirty="0" smtClean="0"/>
              <a:t>これで、労働者のストレスが軽減されたか！？</a:t>
            </a:r>
            <a:endParaRPr kumimoji="1" lang="ja-JP" altLang="en-US" sz="4000" dirty="0"/>
          </a:p>
        </p:txBody>
      </p:sp>
      <p:sp>
        <p:nvSpPr>
          <p:cNvPr id="4" name="テキスト ボックス 3"/>
          <p:cNvSpPr txBox="1"/>
          <p:nvPr/>
        </p:nvSpPr>
        <p:spPr>
          <a:xfrm>
            <a:off x="5918662" y="5878130"/>
            <a:ext cx="5262979" cy="369332"/>
          </a:xfrm>
          <a:prstGeom prst="rect">
            <a:avLst/>
          </a:prstGeom>
          <a:noFill/>
        </p:spPr>
        <p:txBody>
          <a:bodyPr wrap="none" rtlCol="0">
            <a:spAutoFit/>
          </a:bodyPr>
          <a:lstStyle/>
          <a:p>
            <a:r>
              <a:rPr kumimoji="1" lang="ja-JP" altLang="en-US" dirty="0" smtClean="0"/>
              <a:t>ストレスチェックについての新たな問題が続出。</a:t>
            </a:r>
            <a:endParaRPr kumimoji="1" lang="en-US" altLang="ja-JP" dirty="0"/>
          </a:p>
        </p:txBody>
      </p:sp>
    </p:spTree>
    <p:custDataLst>
      <p:tags r:id="rId1"/>
    </p:custDataLst>
    <p:extLst>
      <p:ext uri="{BB962C8B-B14F-4D97-AF65-F5344CB8AC3E}">
        <p14:creationId xmlns:p14="http://schemas.microsoft.com/office/powerpoint/2010/main" val="3936080589"/>
      </p:ext>
    </p:extLst>
  </p:cSld>
  <p:clrMapOvr>
    <a:masterClrMapping/>
  </p:clrMapOvr>
  <p:transition spd="slow" advTm="627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80">
                                          <p:stCondLst>
                                            <p:cond delay="0"/>
                                          </p:stCondLst>
                                        </p:cTn>
                                        <p:tgtEl>
                                          <p:spTgt spid="4"/>
                                        </p:tgtEl>
                                      </p:cBhvr>
                                    </p:animEffect>
                                    <p:anim calcmode="lin" valueType="num">
                                      <p:cBhvr>
                                        <p:cTn id="1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9" dur="26">
                                          <p:stCondLst>
                                            <p:cond delay="650"/>
                                          </p:stCondLst>
                                        </p:cTn>
                                        <p:tgtEl>
                                          <p:spTgt spid="4"/>
                                        </p:tgtEl>
                                      </p:cBhvr>
                                      <p:to x="100000" y="60000"/>
                                    </p:animScale>
                                    <p:animScale>
                                      <p:cBhvr>
                                        <p:cTn id="20" dur="166" decel="50000">
                                          <p:stCondLst>
                                            <p:cond delay="676"/>
                                          </p:stCondLst>
                                        </p:cTn>
                                        <p:tgtEl>
                                          <p:spTgt spid="4"/>
                                        </p:tgtEl>
                                      </p:cBhvr>
                                      <p:to x="100000" y="100000"/>
                                    </p:animScale>
                                    <p:animScale>
                                      <p:cBhvr>
                                        <p:cTn id="21" dur="26">
                                          <p:stCondLst>
                                            <p:cond delay="1312"/>
                                          </p:stCondLst>
                                        </p:cTn>
                                        <p:tgtEl>
                                          <p:spTgt spid="4"/>
                                        </p:tgtEl>
                                      </p:cBhvr>
                                      <p:to x="100000" y="80000"/>
                                    </p:animScale>
                                    <p:animScale>
                                      <p:cBhvr>
                                        <p:cTn id="22" dur="166" decel="50000">
                                          <p:stCondLst>
                                            <p:cond delay="1338"/>
                                          </p:stCondLst>
                                        </p:cTn>
                                        <p:tgtEl>
                                          <p:spTgt spid="4"/>
                                        </p:tgtEl>
                                      </p:cBhvr>
                                      <p:to x="100000" y="100000"/>
                                    </p:animScale>
                                    <p:animScale>
                                      <p:cBhvr>
                                        <p:cTn id="23" dur="26">
                                          <p:stCondLst>
                                            <p:cond delay="1642"/>
                                          </p:stCondLst>
                                        </p:cTn>
                                        <p:tgtEl>
                                          <p:spTgt spid="4"/>
                                        </p:tgtEl>
                                      </p:cBhvr>
                                      <p:to x="100000" y="90000"/>
                                    </p:animScale>
                                    <p:animScale>
                                      <p:cBhvr>
                                        <p:cTn id="24" dur="166" decel="50000">
                                          <p:stCondLst>
                                            <p:cond delay="1668"/>
                                          </p:stCondLst>
                                        </p:cTn>
                                        <p:tgtEl>
                                          <p:spTgt spid="4"/>
                                        </p:tgtEl>
                                      </p:cBhvr>
                                      <p:to x="100000" y="100000"/>
                                    </p:animScale>
                                    <p:animScale>
                                      <p:cBhvr>
                                        <p:cTn id="25" dur="26">
                                          <p:stCondLst>
                                            <p:cond delay="1808"/>
                                          </p:stCondLst>
                                        </p:cTn>
                                        <p:tgtEl>
                                          <p:spTgt spid="4"/>
                                        </p:tgtEl>
                                      </p:cBhvr>
                                      <p:to x="100000" y="95000"/>
                                    </p:animScale>
                                    <p:animScale>
                                      <p:cBhvr>
                                        <p:cTn id="2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雲形吹き出し 13"/>
          <p:cNvSpPr/>
          <p:nvPr/>
        </p:nvSpPr>
        <p:spPr>
          <a:xfrm rot="1008374">
            <a:off x="7924105" y="4656033"/>
            <a:ext cx="4137796" cy="1786512"/>
          </a:xfrm>
          <a:prstGeom prst="cloud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a:t>
            </a:r>
            <a:endParaRPr kumimoji="1" lang="ja-JP" altLang="en-US" dirty="0"/>
          </a:p>
        </p:txBody>
      </p:sp>
      <p:sp>
        <p:nvSpPr>
          <p:cNvPr id="6" name="雲形吹き出し 5"/>
          <p:cNvSpPr/>
          <p:nvPr/>
        </p:nvSpPr>
        <p:spPr>
          <a:xfrm rot="942281">
            <a:off x="8034482" y="208938"/>
            <a:ext cx="3980308" cy="1858315"/>
          </a:xfrm>
          <a:prstGeom prst="cloud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ローチャート: 処理 3"/>
          <p:cNvSpPr/>
          <p:nvPr/>
        </p:nvSpPr>
        <p:spPr>
          <a:xfrm>
            <a:off x="974471" y="760044"/>
            <a:ext cx="6820699" cy="866187"/>
          </a:xfrm>
          <a:prstGeom prst="flowChartProcess">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235931" y="268421"/>
            <a:ext cx="8171410" cy="1169551"/>
          </a:xfrm>
          <a:prstGeom prst="rect">
            <a:avLst/>
          </a:prstGeom>
          <a:noFill/>
        </p:spPr>
        <p:txBody>
          <a:bodyPr wrap="square" rtlCol="0">
            <a:spAutoFit/>
          </a:bodyPr>
          <a:lstStyle/>
          <a:p>
            <a:r>
              <a:rPr kumimoji="1" lang="ja-JP" altLang="en-US" sz="2800" dirty="0" smtClean="0"/>
              <a:t>ストレスチェック問題点①</a:t>
            </a:r>
            <a:endParaRPr kumimoji="1" lang="en-US" altLang="ja-JP" sz="2800" dirty="0" smtClean="0"/>
          </a:p>
          <a:p>
            <a:endParaRPr kumimoji="1" lang="en-US" altLang="ja-JP" dirty="0"/>
          </a:p>
          <a:p>
            <a:r>
              <a:rPr kumimoji="1" lang="ja-JP" altLang="en-US" dirty="0"/>
              <a:t>　</a:t>
            </a:r>
            <a:r>
              <a:rPr kumimoji="1" lang="ja-JP" altLang="en-US" dirty="0" smtClean="0"/>
              <a:t>　　　　　　</a:t>
            </a:r>
            <a:r>
              <a:rPr kumimoji="1" lang="ja-JP" altLang="en-US" sz="2400" dirty="0" smtClean="0">
                <a:solidFill>
                  <a:srgbClr val="C00000"/>
                </a:solidFill>
              </a:rPr>
              <a:t>ストレスチェックの受験率の低さ。</a:t>
            </a:r>
            <a:endParaRPr kumimoji="1" lang="ja-JP" altLang="en-US" sz="2400" dirty="0">
              <a:solidFill>
                <a:srgbClr val="C00000"/>
              </a:solidFill>
            </a:endParaRPr>
          </a:p>
        </p:txBody>
      </p:sp>
      <p:sp>
        <p:nvSpPr>
          <p:cNvPr id="5" name="テキスト ボックス 4"/>
          <p:cNvSpPr txBox="1"/>
          <p:nvPr/>
        </p:nvSpPr>
        <p:spPr>
          <a:xfrm rot="689442">
            <a:off x="8314989" y="726482"/>
            <a:ext cx="3655032" cy="923330"/>
          </a:xfrm>
          <a:prstGeom prst="rect">
            <a:avLst/>
          </a:prstGeom>
          <a:noFill/>
        </p:spPr>
        <p:txBody>
          <a:bodyPr wrap="square" rtlCol="0">
            <a:spAutoFit/>
          </a:bodyPr>
          <a:lstStyle/>
          <a:p>
            <a:r>
              <a:rPr kumimoji="1" lang="ja-JP" altLang="en-US" dirty="0" smtClean="0"/>
              <a:t>確かに、</a:t>
            </a:r>
            <a:r>
              <a:rPr kumimoji="1" lang="ja-JP" altLang="en-US" u="sng" dirty="0" smtClean="0"/>
              <a:t>受験する時間</a:t>
            </a:r>
            <a:r>
              <a:rPr kumimoji="1" lang="ja-JP" altLang="en-US" dirty="0" smtClean="0"/>
              <a:t>や</a:t>
            </a:r>
            <a:r>
              <a:rPr kumimoji="1" lang="ja-JP" altLang="en-US" u="sng" dirty="0" smtClean="0"/>
              <a:t>業務での影響</a:t>
            </a:r>
            <a:r>
              <a:rPr kumimoji="1" lang="ja-JP" altLang="en-US" dirty="0" smtClean="0"/>
              <a:t>を考えると納得できなくもない・・・。</a:t>
            </a:r>
            <a:endParaRPr kumimoji="1" lang="ja-JP" altLang="en-US" dirty="0"/>
          </a:p>
        </p:txBody>
      </p:sp>
      <p:sp>
        <p:nvSpPr>
          <p:cNvPr id="7" name="テキスト ボックス 6"/>
          <p:cNvSpPr txBox="1"/>
          <p:nvPr/>
        </p:nvSpPr>
        <p:spPr>
          <a:xfrm>
            <a:off x="320431" y="2117854"/>
            <a:ext cx="4618892" cy="523220"/>
          </a:xfrm>
          <a:prstGeom prst="rect">
            <a:avLst/>
          </a:prstGeom>
          <a:noFill/>
        </p:spPr>
        <p:txBody>
          <a:bodyPr wrap="square" rtlCol="0">
            <a:spAutoFit/>
          </a:bodyPr>
          <a:lstStyle/>
          <a:p>
            <a:r>
              <a:rPr kumimoji="1" lang="ja-JP" altLang="en-US" sz="2800" dirty="0"/>
              <a:t>ストレスチェック</a:t>
            </a:r>
            <a:r>
              <a:rPr kumimoji="1" lang="ja-JP" altLang="en-US" sz="2800" dirty="0" smtClean="0"/>
              <a:t>問題点②</a:t>
            </a:r>
            <a:endParaRPr kumimoji="1" lang="ja-JP" altLang="en-US" sz="2800" dirty="0"/>
          </a:p>
        </p:txBody>
      </p:sp>
      <p:sp>
        <p:nvSpPr>
          <p:cNvPr id="8" name="フローチャート: 処理 7"/>
          <p:cNvSpPr/>
          <p:nvPr/>
        </p:nvSpPr>
        <p:spPr>
          <a:xfrm>
            <a:off x="974468" y="2749487"/>
            <a:ext cx="6820699" cy="866187"/>
          </a:xfrm>
          <a:prstGeom prst="flowChartProcess">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rgbClr val="C00000"/>
                </a:solidFill>
              </a:rPr>
              <a:t>アンケート</a:t>
            </a:r>
            <a:r>
              <a:rPr kumimoji="1" lang="ja-JP" altLang="en-US" sz="2400" dirty="0" smtClean="0">
                <a:solidFill>
                  <a:srgbClr val="C00000"/>
                </a:solidFill>
              </a:rPr>
              <a:t>は年に一回しか行わない。</a:t>
            </a:r>
            <a:endParaRPr kumimoji="1" lang="ja-JP" altLang="en-US" sz="2400" dirty="0">
              <a:solidFill>
                <a:srgbClr val="C00000"/>
              </a:solidFill>
            </a:endParaRPr>
          </a:p>
        </p:txBody>
      </p:sp>
      <p:sp>
        <p:nvSpPr>
          <p:cNvPr id="9" name="テキスト ボックス 8"/>
          <p:cNvSpPr txBox="1"/>
          <p:nvPr/>
        </p:nvSpPr>
        <p:spPr>
          <a:xfrm>
            <a:off x="320431" y="3892061"/>
            <a:ext cx="4493538" cy="523220"/>
          </a:xfrm>
          <a:prstGeom prst="rect">
            <a:avLst/>
          </a:prstGeom>
          <a:noFill/>
        </p:spPr>
        <p:txBody>
          <a:bodyPr wrap="none" rtlCol="0">
            <a:spAutoFit/>
          </a:bodyPr>
          <a:lstStyle/>
          <a:p>
            <a:r>
              <a:rPr kumimoji="1" lang="ja-JP" altLang="en-US" sz="2800" dirty="0"/>
              <a:t>ストレスチェック</a:t>
            </a:r>
            <a:r>
              <a:rPr kumimoji="1" lang="ja-JP" altLang="en-US" sz="2800" dirty="0" smtClean="0"/>
              <a:t>問題点③</a:t>
            </a:r>
            <a:endParaRPr kumimoji="1" lang="ja-JP" altLang="en-US" sz="2800" dirty="0"/>
          </a:p>
        </p:txBody>
      </p:sp>
      <p:sp>
        <p:nvSpPr>
          <p:cNvPr id="11" name="フローチャート: 処理 10"/>
          <p:cNvSpPr/>
          <p:nvPr/>
        </p:nvSpPr>
        <p:spPr>
          <a:xfrm>
            <a:off x="974469" y="4604527"/>
            <a:ext cx="6820699" cy="866187"/>
          </a:xfrm>
          <a:prstGeom prst="flowChartProcess">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rgbClr val="C00000"/>
                </a:solidFill>
              </a:rPr>
              <a:t>50</a:t>
            </a:r>
            <a:r>
              <a:rPr kumimoji="1" lang="ja-JP" altLang="en-US" sz="2400" dirty="0" smtClean="0">
                <a:solidFill>
                  <a:srgbClr val="C00000"/>
                </a:solidFill>
              </a:rPr>
              <a:t>人以上いる事業所でしかアンケートが行われていない。</a:t>
            </a:r>
            <a:endParaRPr kumimoji="1" lang="ja-JP" altLang="en-US" sz="2400" dirty="0">
              <a:solidFill>
                <a:srgbClr val="C00000"/>
              </a:solidFill>
            </a:endParaRPr>
          </a:p>
        </p:txBody>
      </p:sp>
      <p:sp>
        <p:nvSpPr>
          <p:cNvPr id="10" name="雲形吹き出し 9"/>
          <p:cNvSpPr/>
          <p:nvPr/>
        </p:nvSpPr>
        <p:spPr>
          <a:xfrm rot="937990">
            <a:off x="7881232" y="2512782"/>
            <a:ext cx="4115493" cy="1756014"/>
          </a:xfrm>
          <a:prstGeom prst="cloud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じ</a:t>
            </a:r>
            <a:endParaRPr kumimoji="1" lang="ja-JP" altLang="en-US" dirty="0"/>
          </a:p>
        </p:txBody>
      </p:sp>
      <p:sp>
        <p:nvSpPr>
          <p:cNvPr id="13" name="テキスト ボックス 12"/>
          <p:cNvSpPr txBox="1"/>
          <p:nvPr/>
        </p:nvSpPr>
        <p:spPr>
          <a:xfrm rot="764042">
            <a:off x="8382571" y="3034144"/>
            <a:ext cx="3323944" cy="646331"/>
          </a:xfrm>
          <a:prstGeom prst="rect">
            <a:avLst/>
          </a:prstGeom>
          <a:noFill/>
        </p:spPr>
        <p:txBody>
          <a:bodyPr wrap="square" rtlCol="0">
            <a:spAutoFit/>
          </a:bodyPr>
          <a:lstStyle/>
          <a:p>
            <a:r>
              <a:rPr kumimoji="1" lang="ja-JP" altLang="en-US" u="sng" dirty="0"/>
              <a:t>年</a:t>
            </a:r>
            <a:r>
              <a:rPr kumimoji="1" lang="ja-JP" altLang="en-US" u="sng" dirty="0" smtClean="0"/>
              <a:t>に</a:t>
            </a:r>
            <a:r>
              <a:rPr kumimoji="1" lang="ja-JP" altLang="en-US" u="sng" dirty="0"/>
              <a:t>一回だけ</a:t>
            </a:r>
            <a:r>
              <a:rPr kumimoji="1" lang="ja-JP" altLang="en-US" u="sng" dirty="0" smtClean="0"/>
              <a:t>しか義務付けられていない。</a:t>
            </a:r>
            <a:endParaRPr kumimoji="1" lang="en-US" altLang="ja-JP" u="sng" dirty="0" smtClean="0"/>
          </a:p>
        </p:txBody>
      </p:sp>
      <p:sp>
        <p:nvSpPr>
          <p:cNvPr id="15" name="テキスト ボックス 14"/>
          <p:cNvSpPr txBox="1"/>
          <p:nvPr/>
        </p:nvSpPr>
        <p:spPr>
          <a:xfrm rot="841313">
            <a:off x="8363640" y="5074058"/>
            <a:ext cx="3894227" cy="1077218"/>
          </a:xfrm>
          <a:prstGeom prst="rect">
            <a:avLst/>
          </a:prstGeom>
          <a:noFill/>
        </p:spPr>
        <p:txBody>
          <a:bodyPr wrap="square" rtlCol="0">
            <a:spAutoFit/>
          </a:bodyPr>
          <a:lstStyle/>
          <a:p>
            <a:r>
              <a:rPr kumimoji="1" lang="ja-JP" altLang="en-US" sz="1600" u="sng" dirty="0" smtClean="0"/>
              <a:t>産業医の選任義務</a:t>
            </a:r>
            <a:r>
              <a:rPr kumimoji="1" lang="ja-JP" altLang="en-US" sz="1600" dirty="0" smtClean="0"/>
              <a:t>が課されて</a:t>
            </a:r>
            <a:endParaRPr kumimoji="1" lang="en-US" altLang="ja-JP" sz="1600" dirty="0" smtClean="0"/>
          </a:p>
          <a:p>
            <a:r>
              <a:rPr kumimoji="1" lang="ja-JP" altLang="en-US" sz="1600" dirty="0" smtClean="0"/>
              <a:t>いない。</a:t>
            </a:r>
            <a:r>
              <a:rPr kumimoji="1" lang="ja-JP" altLang="en-US" sz="1600" u="sng" dirty="0" smtClean="0"/>
              <a:t>労働者のプライバシー</a:t>
            </a:r>
            <a:r>
              <a:rPr kumimoji="1" lang="ja-JP" altLang="en-US" sz="1600" dirty="0" smtClean="0"/>
              <a:t>に</a:t>
            </a:r>
            <a:endParaRPr kumimoji="1" lang="en-US" altLang="ja-JP" sz="1600" dirty="0" smtClean="0"/>
          </a:p>
          <a:p>
            <a:r>
              <a:rPr kumimoji="1" lang="ja-JP" altLang="en-US" sz="1600" dirty="0" smtClean="0"/>
              <a:t>よる問題が・・・。誰が回答したか</a:t>
            </a:r>
            <a:endParaRPr kumimoji="1" lang="en-US" altLang="ja-JP" sz="1600" dirty="0" smtClean="0"/>
          </a:p>
          <a:p>
            <a:r>
              <a:rPr kumimoji="1" lang="ja-JP" altLang="en-US" sz="1600" dirty="0"/>
              <a:t>特定</a:t>
            </a:r>
            <a:r>
              <a:rPr kumimoji="1" lang="ja-JP" altLang="en-US" sz="1600" dirty="0" smtClean="0"/>
              <a:t>されてしまう可能性。</a:t>
            </a:r>
            <a:endParaRPr kumimoji="1" lang="ja-JP" altLang="en-US" sz="1600" dirty="0"/>
          </a:p>
        </p:txBody>
      </p:sp>
    </p:spTree>
    <p:extLst>
      <p:ext uri="{BB962C8B-B14F-4D97-AF65-F5344CB8AC3E}">
        <p14:creationId xmlns:p14="http://schemas.microsoft.com/office/powerpoint/2010/main" val="826656562"/>
      </p:ext>
    </p:extLst>
  </p:cSld>
  <p:clrMapOvr>
    <a:masterClrMapping/>
  </p:clrMapOvr>
  <p:transition spd="slow" advTm="29531"/>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271221" y="213100"/>
            <a:ext cx="11472619" cy="94152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b="1" dirty="0" smtClean="0">
              <a:solidFill>
                <a:schemeClr val="tx1"/>
              </a:solidFill>
            </a:endParaRPr>
          </a:p>
          <a:p>
            <a:pPr algn="ctr"/>
            <a:r>
              <a:rPr kumimoji="1" lang="ja-JP" altLang="en-US" sz="2000" b="1" dirty="0" smtClean="0">
                <a:solidFill>
                  <a:schemeClr val="tx1"/>
                </a:solidFill>
              </a:rPr>
              <a:t>ストレスチェックへの理解不足によって起こる問題は・・・。</a:t>
            </a:r>
            <a:endParaRPr kumimoji="1" lang="en-US" altLang="ja-JP" sz="2000" b="1" dirty="0" smtClean="0">
              <a:solidFill>
                <a:schemeClr val="tx1"/>
              </a:solidFill>
            </a:endParaRPr>
          </a:p>
          <a:p>
            <a:pPr algn="ctr"/>
            <a:r>
              <a:rPr kumimoji="1" lang="ja-JP" altLang="en-US" sz="1600" b="1" dirty="0" smtClean="0">
                <a:solidFill>
                  <a:schemeClr val="tx1"/>
                </a:solidFill>
              </a:rPr>
              <a:t>　　　　　　　　　</a:t>
            </a:r>
            <a:endParaRPr kumimoji="1" lang="ja-JP" altLang="en-US" sz="1600" b="1" dirty="0">
              <a:solidFill>
                <a:schemeClr val="tx1"/>
              </a:solidFill>
            </a:endParaRPr>
          </a:p>
        </p:txBody>
      </p:sp>
      <p:sp>
        <p:nvSpPr>
          <p:cNvPr id="7" name="テキスト ボックス 6"/>
          <p:cNvSpPr txBox="1"/>
          <p:nvPr/>
        </p:nvSpPr>
        <p:spPr>
          <a:xfrm>
            <a:off x="7544292" y="3706622"/>
            <a:ext cx="4288353" cy="769441"/>
          </a:xfrm>
          <a:prstGeom prst="rect">
            <a:avLst/>
          </a:prstGeom>
          <a:noFill/>
        </p:spPr>
        <p:txBody>
          <a:bodyPr wrap="none" rtlCol="0">
            <a:spAutoFit/>
          </a:bodyPr>
          <a:lstStyle/>
          <a:p>
            <a:r>
              <a:rPr kumimoji="1" lang="ja-JP" altLang="en-US" sz="1600" b="1" dirty="0" smtClean="0"/>
              <a:t>プライバシーが保護されることを知らない。</a:t>
            </a:r>
            <a:endParaRPr kumimoji="1" lang="en-US" altLang="ja-JP" sz="1600" b="1" dirty="0" smtClean="0"/>
          </a:p>
          <a:p>
            <a:r>
              <a:rPr kumimoji="1" lang="ja-JP" altLang="en-US" sz="1600" b="1" dirty="0"/>
              <a:t>　</a:t>
            </a:r>
            <a:r>
              <a:rPr kumimoji="1" lang="ja-JP" altLang="en-US" sz="1600" b="1" dirty="0" smtClean="0"/>
              <a:t>　　　　</a:t>
            </a:r>
            <a:r>
              <a:rPr kumimoji="1" lang="ja-JP" altLang="en-US" sz="1200" b="1" dirty="0" smtClean="0"/>
              <a:t>“上司に伝わってしまうかも・・・”</a:t>
            </a:r>
            <a:endParaRPr kumimoji="1" lang="en-US" altLang="ja-JP" sz="1200" b="1" dirty="0" smtClean="0"/>
          </a:p>
          <a:p>
            <a:r>
              <a:rPr kumimoji="1" lang="ja-JP" altLang="en-US" sz="1200" b="1" dirty="0"/>
              <a:t>　</a:t>
            </a:r>
            <a:r>
              <a:rPr kumimoji="1" lang="ja-JP" altLang="en-US" sz="1200" b="1" dirty="0" smtClean="0"/>
              <a:t>　　　　　“減給させられるかも・・・”</a:t>
            </a:r>
            <a:endParaRPr kumimoji="1" lang="ja-JP" altLang="en-US" sz="1200" b="1" dirty="0"/>
          </a:p>
        </p:txBody>
      </p:sp>
      <p:sp>
        <p:nvSpPr>
          <p:cNvPr id="8" name="爆発 1 7"/>
          <p:cNvSpPr/>
          <p:nvPr/>
        </p:nvSpPr>
        <p:spPr>
          <a:xfrm rot="507910">
            <a:off x="223855" y="771768"/>
            <a:ext cx="3685705" cy="2682421"/>
          </a:xfrm>
          <a:prstGeom prst="irregularSeal1">
            <a:avLst/>
          </a:prstGeom>
          <a:solidFill>
            <a:srgbClr val="F9EB39"/>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目的が分からないため受験しない。</a:t>
            </a:r>
            <a:endParaRPr kumimoji="1" lang="ja-JP" altLang="en-US" b="1" dirty="0">
              <a:solidFill>
                <a:schemeClr val="tx1"/>
              </a:solidFill>
            </a:endParaRPr>
          </a:p>
        </p:txBody>
      </p:sp>
      <p:sp>
        <p:nvSpPr>
          <p:cNvPr id="10" name="爆発 1 9"/>
          <p:cNvSpPr/>
          <p:nvPr/>
        </p:nvSpPr>
        <p:spPr>
          <a:xfrm rot="446404">
            <a:off x="3595147" y="924978"/>
            <a:ext cx="3889562" cy="2544767"/>
          </a:xfrm>
          <a:prstGeom prst="irregularSeal1">
            <a:avLst/>
          </a:prstGeom>
          <a:solidFill>
            <a:srgbClr val="F9EB3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solidFill>
                  <a:schemeClr val="tx1"/>
                </a:solidFill>
              </a:rPr>
              <a:t>自分のためになると知らないでので、真面目な回答をしない。</a:t>
            </a:r>
            <a:endParaRPr kumimoji="1" lang="ja-JP" altLang="en-US" sz="1600" b="1" dirty="0">
              <a:solidFill>
                <a:schemeClr val="tx1"/>
              </a:solidFill>
            </a:endParaRPr>
          </a:p>
        </p:txBody>
      </p:sp>
      <p:sp>
        <p:nvSpPr>
          <p:cNvPr id="11" name="爆発 1 10"/>
          <p:cNvSpPr/>
          <p:nvPr/>
        </p:nvSpPr>
        <p:spPr>
          <a:xfrm>
            <a:off x="7135839" y="871177"/>
            <a:ext cx="4068305" cy="2367366"/>
          </a:xfrm>
          <a:prstGeom prst="irregularSeal1">
            <a:avLst/>
          </a:prstGeom>
          <a:solidFill>
            <a:srgbClr val="F9EB3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solidFill>
                  <a:schemeClr val="tx1"/>
                </a:solidFill>
              </a:rPr>
              <a:t>仕事に影響がでると恐れ、本心で回答しない。</a:t>
            </a:r>
            <a:endParaRPr kumimoji="1" lang="ja-JP" altLang="en-US" sz="1600" b="1" dirty="0">
              <a:solidFill>
                <a:schemeClr val="tx1"/>
              </a:solidFill>
            </a:endParaRPr>
          </a:p>
        </p:txBody>
      </p:sp>
      <p:sp>
        <p:nvSpPr>
          <p:cNvPr id="12" name="下矢印 11"/>
          <p:cNvSpPr/>
          <p:nvPr/>
        </p:nvSpPr>
        <p:spPr>
          <a:xfrm>
            <a:off x="5269518" y="3138302"/>
            <a:ext cx="431210" cy="56832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9106786" y="3138302"/>
            <a:ext cx="431210" cy="56832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671908" y="3768768"/>
            <a:ext cx="3954929" cy="523220"/>
          </a:xfrm>
          <a:prstGeom prst="rect">
            <a:avLst/>
          </a:prstGeom>
          <a:noFill/>
        </p:spPr>
        <p:txBody>
          <a:bodyPr wrap="none" rtlCol="0">
            <a:spAutoFit/>
          </a:bodyPr>
          <a:lstStyle/>
          <a:p>
            <a:r>
              <a:rPr kumimoji="1" lang="ja-JP" altLang="en-US" sz="1400" b="1" dirty="0" smtClean="0"/>
              <a:t>自身のメンタルヘルスを</a:t>
            </a:r>
            <a:endParaRPr kumimoji="1" lang="en-US" altLang="ja-JP" sz="1400" b="1" dirty="0" smtClean="0"/>
          </a:p>
          <a:p>
            <a:r>
              <a:rPr kumimoji="1" lang="ja-JP" altLang="en-US" sz="1400" b="1" dirty="0"/>
              <a:t>　</a:t>
            </a:r>
            <a:r>
              <a:rPr kumimoji="1" lang="ja-JP" altLang="en-US" sz="1400" b="1" dirty="0" smtClean="0"/>
              <a:t>　　　　　　未然に防ぐためだと知らない。</a:t>
            </a:r>
            <a:endParaRPr kumimoji="1" lang="ja-JP" altLang="en-US" sz="1400" b="1" dirty="0"/>
          </a:p>
        </p:txBody>
      </p:sp>
      <p:sp>
        <p:nvSpPr>
          <p:cNvPr id="15" name="下矢印 14"/>
          <p:cNvSpPr/>
          <p:nvPr/>
        </p:nvSpPr>
        <p:spPr>
          <a:xfrm>
            <a:off x="1691764" y="3205123"/>
            <a:ext cx="461074" cy="534691"/>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701298" y="3752399"/>
            <a:ext cx="3057247" cy="307777"/>
          </a:xfrm>
          <a:prstGeom prst="rect">
            <a:avLst/>
          </a:prstGeom>
          <a:noFill/>
        </p:spPr>
        <p:txBody>
          <a:bodyPr wrap="none" rtlCol="0">
            <a:spAutoFit/>
          </a:bodyPr>
          <a:lstStyle/>
          <a:p>
            <a:r>
              <a:rPr kumimoji="1" lang="ja-JP" altLang="en-US" sz="1400" b="1" dirty="0" smtClean="0"/>
              <a:t>どうせこんなものしたって・・・。</a:t>
            </a:r>
            <a:endParaRPr kumimoji="1" lang="ja-JP" altLang="en-US" sz="1400" b="1" dirty="0"/>
          </a:p>
        </p:txBody>
      </p:sp>
      <p:sp>
        <p:nvSpPr>
          <p:cNvPr id="18" name="左中かっこ 17"/>
          <p:cNvSpPr/>
          <p:nvPr/>
        </p:nvSpPr>
        <p:spPr>
          <a:xfrm rot="16200000">
            <a:off x="5617166" y="-122123"/>
            <a:ext cx="701298" cy="952952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p:cNvSpPr txBox="1"/>
          <p:nvPr/>
        </p:nvSpPr>
        <p:spPr>
          <a:xfrm>
            <a:off x="1778431" y="5057190"/>
            <a:ext cx="9058890" cy="923330"/>
          </a:xfrm>
          <a:prstGeom prst="rect">
            <a:avLst/>
          </a:prstGeom>
          <a:noFill/>
        </p:spPr>
        <p:txBody>
          <a:bodyPr wrap="none" rtlCol="0">
            <a:spAutoFit/>
          </a:bodyPr>
          <a:lstStyle/>
          <a:p>
            <a:r>
              <a:rPr kumimoji="1" lang="ja-JP" altLang="en-US" b="1" dirty="0" smtClean="0">
                <a:solidFill>
                  <a:srgbClr val="C00000"/>
                </a:solidFill>
              </a:rPr>
              <a:t>　　　　　　　　　　　　　</a:t>
            </a:r>
            <a:r>
              <a:rPr kumimoji="1" lang="ja-JP" altLang="en-US" b="1" dirty="0" smtClean="0"/>
              <a:t>受験率が低い原因</a:t>
            </a:r>
            <a:endParaRPr kumimoji="1" lang="en-US" altLang="ja-JP" b="1" dirty="0" smtClean="0"/>
          </a:p>
          <a:p>
            <a:r>
              <a:rPr kumimoji="1" lang="ja-JP" altLang="en-US" b="1" dirty="0" smtClean="0">
                <a:solidFill>
                  <a:srgbClr val="C00000"/>
                </a:solidFill>
              </a:rPr>
              <a:t>第一に！最も重要なのはストレスチェックについての説明をしっかりと行うこと。</a:t>
            </a:r>
            <a:endParaRPr kumimoji="1" lang="en-US" altLang="ja-JP" b="1" dirty="0" smtClean="0">
              <a:solidFill>
                <a:srgbClr val="C00000"/>
              </a:solidFill>
            </a:endParaRPr>
          </a:p>
          <a:p>
            <a:r>
              <a:rPr kumimoji="1" lang="ja-JP" altLang="en-US" b="1" dirty="0">
                <a:solidFill>
                  <a:srgbClr val="C00000"/>
                </a:solidFill>
              </a:rPr>
              <a:t>　</a:t>
            </a:r>
            <a:r>
              <a:rPr kumimoji="1" lang="ja-JP" altLang="en-US" b="1" dirty="0" smtClean="0">
                <a:solidFill>
                  <a:srgbClr val="C00000"/>
                </a:solidFill>
              </a:rPr>
              <a:t>　</a:t>
            </a:r>
            <a:r>
              <a:rPr kumimoji="1" lang="ja-JP" altLang="en-US" sz="1600" b="1" u="sng" dirty="0" smtClean="0"/>
              <a:t>事</a:t>
            </a:r>
            <a:r>
              <a:rPr kumimoji="1" lang="ja-JP" altLang="en-US" sz="1600" b="1" u="sng" dirty="0"/>
              <a:t>業者</a:t>
            </a:r>
            <a:r>
              <a:rPr kumimoji="1" lang="ja-JP" altLang="en-US" sz="1600" b="1" u="sng" dirty="0" smtClean="0"/>
              <a:t>はこの制度の説明をする場を設け、受験する時間をつくってあげなければならない。</a:t>
            </a:r>
            <a:endParaRPr kumimoji="1" lang="ja-JP" altLang="en-US" sz="1600" b="1" u="sng" dirty="0"/>
          </a:p>
        </p:txBody>
      </p:sp>
    </p:spTree>
    <p:extLst>
      <p:ext uri="{BB962C8B-B14F-4D97-AF65-F5344CB8AC3E}">
        <p14:creationId xmlns:p14="http://schemas.microsoft.com/office/powerpoint/2010/main" val="1438192831"/>
      </p:ext>
    </p:extLst>
  </p:cSld>
  <p:clrMapOvr>
    <a:masterClrMapping/>
  </p:clrMapOvr>
  <p:transition spd="slow" advTm="36723"/>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1.3|0.3|0.4|0.4"/>
</p:tagLst>
</file>

<file path=ppt/tags/tag2.xml><?xml version="1.0" encoding="utf-8"?>
<p:tagLst xmlns:a="http://schemas.openxmlformats.org/drawingml/2006/main" xmlns:r="http://schemas.openxmlformats.org/officeDocument/2006/relationships" xmlns:p="http://schemas.openxmlformats.org/presentationml/2006/main">
  <p:tag name="TIMING" val="|0.5|1.8|0.9"/>
</p:tagLst>
</file>

<file path=ppt/tags/tag3.xml><?xml version="1.0" encoding="utf-8"?>
<p:tagLst xmlns:a="http://schemas.openxmlformats.org/drawingml/2006/main" xmlns:r="http://schemas.openxmlformats.org/officeDocument/2006/relationships" xmlns:p="http://schemas.openxmlformats.org/presentationml/2006/main">
  <p:tag name="TIMING" val="|1|2.1"/>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TM10001114[[fn=ギャラリー]]</Template>
  <TotalTime>1071</TotalTime>
  <Words>736</Words>
  <Application>Microsoft Office PowerPoint</Application>
  <PresentationFormat>ワイド画面</PresentationFormat>
  <Paragraphs>122</Paragraphs>
  <Slides>14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HG丸ｺﾞｼｯｸM-PRO</vt:lpstr>
      <vt:lpstr>游ゴシック</vt:lpstr>
      <vt:lpstr>游ゴシック Light</vt:lpstr>
      <vt:lpstr>Arial</vt:lpstr>
      <vt:lpstr>Gill Sans MT</vt:lpstr>
      <vt:lpstr>Gallery</vt:lpstr>
      <vt:lpstr>ストレス・マネージメント</vt:lpstr>
      <vt:lpstr>労働者の仕事におけるストレスを解消したい。 　　　　　　～社員のQOL を大切にした経営～</vt:lpstr>
      <vt:lpstr>PowerPoint プレゼンテーション</vt:lpstr>
      <vt:lpstr>ストレスチェック実施手順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　　　　改善策として考えたのは 　　　　　ある時期に一斉にストレスチェックを行うのは　　</vt:lpstr>
      <vt:lpstr>PowerPoint プレゼンテーション</vt:lpstr>
      <vt:lpstr>PowerPoint プレゼンテーション</vt:lpstr>
      <vt:lpstr>実現に向けて</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社員のＱＯＬを大事にした経営</dc:title>
  <dc:creator>Administrator</dc:creator>
  <cp:lastModifiedBy>Administrator</cp:lastModifiedBy>
  <cp:revision>105</cp:revision>
  <dcterms:created xsi:type="dcterms:W3CDTF">2017-11-13T05:44:37Z</dcterms:created>
  <dcterms:modified xsi:type="dcterms:W3CDTF">2017-12-11T06:08:00Z</dcterms:modified>
</cp:coreProperties>
</file>