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14"/>
  </p:notesMasterIdLst>
  <p:handoutMasterIdLst>
    <p:handoutMasterId r:id="rId15"/>
  </p:handoutMasterIdLst>
  <p:sldIdLst>
    <p:sldId id="256" r:id="rId2"/>
    <p:sldId id="257" r:id="rId3"/>
    <p:sldId id="258" r:id="rId4"/>
    <p:sldId id="259" r:id="rId5"/>
    <p:sldId id="260" r:id="rId6"/>
    <p:sldId id="266" r:id="rId7"/>
    <p:sldId id="261" r:id="rId8"/>
    <p:sldId id="267" r:id="rId9"/>
    <p:sldId id="268" r:id="rId10"/>
    <p:sldId id="263" r:id="rId11"/>
    <p:sldId id="269" r:id="rId12"/>
    <p:sldId id="264" r:id="rId13"/>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115" d="100"/>
          <a:sy n="115" d="100"/>
        </p:scale>
        <p:origin x="43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66137BE-CF46-4447-AB0F-C00507DBC702}" type="datetimeFigureOut">
              <a:rPr kumimoji="1" lang="ja-JP" altLang="en-US" smtClean="0"/>
              <a:t>2017/12/11</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B83DB90-250B-4ED6-B4D4-5496D28BE5BF}" type="slidenum">
              <a:rPr kumimoji="1" lang="ja-JP" altLang="en-US" smtClean="0"/>
              <a:t>‹#›</a:t>
            </a:fld>
            <a:endParaRPr kumimoji="1" lang="ja-JP" altLang="en-US"/>
          </a:p>
        </p:txBody>
      </p:sp>
    </p:spTree>
    <p:extLst>
      <p:ext uri="{BB962C8B-B14F-4D97-AF65-F5344CB8AC3E}">
        <p14:creationId xmlns:p14="http://schemas.microsoft.com/office/powerpoint/2010/main" val="4015743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5AAAFF22-B2AF-4A4B-8B00-B142361AFB15}" type="datetimeFigureOut">
              <a:rPr kumimoji="1" lang="ja-JP" altLang="en-US" smtClean="0"/>
              <a:pPr/>
              <a:t>2017/12/11</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E0A243E8-407E-4C38-A592-A04DD9880BCF}" type="slidenum">
              <a:rPr kumimoji="1" lang="ja-JP" altLang="en-US" smtClean="0"/>
              <a:pPr/>
              <a:t>‹#›</a:t>
            </a:fld>
            <a:endParaRPr kumimoji="1" lang="ja-JP" altLang="en-US"/>
          </a:p>
        </p:txBody>
      </p:sp>
    </p:spTree>
    <p:extLst>
      <p:ext uri="{BB962C8B-B14F-4D97-AF65-F5344CB8AC3E}">
        <p14:creationId xmlns:p14="http://schemas.microsoft.com/office/powerpoint/2010/main" val="23245821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411104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52380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49647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3" name="Footer Placeholder 2"/>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72948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195778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03610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1"/>
            <a:ext cx="12192000" cy="97413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6333" y="112296"/>
            <a:ext cx="10571998" cy="625642"/>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106333" y="1058779"/>
            <a:ext cx="11957330" cy="56147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26070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226881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77824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8" name="Footer Placeholder 7"/>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8678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4" name="Footer Placeholder 3"/>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155363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3" name="Footer Placeholder 2"/>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325979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229687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a:prstGeom prst="rect">
            <a:avLst/>
          </a:prstGeom>
        </p:spPr>
        <p:txBody>
          <a:bodyPr/>
          <a:lstStyle/>
          <a:p>
            <a:fld id="{0313C08F-91B9-4A44-B2F9-26BEFCD90D2C}" type="datetimeFigureOut">
              <a:rPr kumimoji="1" lang="ja-JP" altLang="en-US" smtClean="0"/>
              <a:pPr/>
              <a:t>2017/12/11</a:t>
            </a:fld>
            <a:endParaRPr kumimoji="1" lang="ja-JP" altLang="en-US"/>
          </a:p>
        </p:txBody>
      </p:sp>
      <p:sp>
        <p:nvSpPr>
          <p:cNvPr id="6" name="Footer Placeholder 5"/>
          <p:cNvSpPr>
            <a:spLocks noGrp="1"/>
          </p:cNvSpPr>
          <p:nvPr>
            <p:ph type="ftr" sz="quarter" idx="11"/>
          </p:nvPr>
        </p:nvSpPr>
        <p:spPr>
          <a:xfrm>
            <a:off x="590396" y="6041362"/>
            <a:ext cx="3295413"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a:prstGeom prst="rect">
            <a:avLst/>
          </a:prstGeom>
        </p:spPr>
        <p:txBody>
          <a:bodyPr/>
          <a:lstStyle/>
          <a:p>
            <a:fld id="{9E8DF761-F07C-4E5B-98F2-3C28AD976421}" type="slidenum">
              <a:rPr kumimoji="1" lang="ja-JP" altLang="en-US" smtClean="0"/>
              <a:pPr/>
              <a:t>‹#›</a:t>
            </a:fld>
            <a:endParaRPr kumimoji="1" lang="ja-JP" altLang="en-US"/>
          </a:p>
        </p:txBody>
      </p:sp>
    </p:spTree>
    <p:extLst>
      <p:ext uri="{BB962C8B-B14F-4D97-AF65-F5344CB8AC3E}">
        <p14:creationId xmlns:p14="http://schemas.microsoft.com/office/powerpoint/2010/main" val="235153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Freeform 6"/>
          <p:cNvSpPr/>
          <p:nvPr userDrawn="1"/>
        </p:nvSpPr>
        <p:spPr bwMode="auto">
          <a:xfrm>
            <a:off x="11586068" y="6197517"/>
            <a:ext cx="378472" cy="433943"/>
          </a:xfrm>
          <a:custGeom>
            <a:avLst/>
            <a:gdLst>
              <a:gd name="connsiteX0" fmla="*/ 10000 w 10000"/>
              <a:gd name="connsiteY0" fmla="*/ 0 h 10000"/>
              <a:gd name="connsiteX1" fmla="*/ 0 w 10000"/>
              <a:gd name="connsiteY1" fmla="*/ 0 h 10000"/>
              <a:gd name="connsiteX2" fmla="*/ 0 w 10000"/>
              <a:gd name="connsiteY2" fmla="*/ 9426 h 10000"/>
              <a:gd name="connsiteX3" fmla="*/ 1637 w 10000"/>
              <a:gd name="connsiteY3" fmla="*/ 9426 h 10000"/>
              <a:gd name="connsiteX4" fmla="*/ 1950 w 10000"/>
              <a:gd name="connsiteY4" fmla="*/ 9976 h 10000"/>
              <a:gd name="connsiteX5" fmla="*/ 1950 w 10000"/>
              <a:gd name="connsiteY5" fmla="*/ 9976 h 10000"/>
              <a:gd name="connsiteX6" fmla="*/ 1957 w 10000"/>
              <a:gd name="connsiteY6" fmla="*/ 9982 h 10000"/>
              <a:gd name="connsiteX7" fmla="*/ 1967 w 10000"/>
              <a:gd name="connsiteY7" fmla="*/ 9991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91 h 10000"/>
              <a:gd name="connsiteX12" fmla="*/ 2016 w 10000"/>
              <a:gd name="connsiteY12" fmla="*/ 9982 h 10000"/>
              <a:gd name="connsiteX13" fmla="*/ 2023 w 10000"/>
              <a:gd name="connsiteY13" fmla="*/ 9976 h 10000"/>
              <a:gd name="connsiteX14" fmla="*/ 4383 w 10000"/>
              <a:gd name="connsiteY14" fmla="*/ 9657 h 10000"/>
              <a:gd name="connsiteX15" fmla="*/ 10000 w 10000"/>
              <a:gd name="connsiteY15" fmla="*/ 9426 h 10000"/>
              <a:gd name="connsiteX16" fmla="*/ 10000 w 10000"/>
              <a:gd name="connsiteY16" fmla="*/ 0 h 10000"/>
              <a:gd name="connsiteX0" fmla="*/ 10000 w 10000"/>
              <a:gd name="connsiteY0" fmla="*/ 0 h 19225"/>
              <a:gd name="connsiteX1" fmla="*/ 0 w 10000"/>
              <a:gd name="connsiteY1" fmla="*/ 0 h 19225"/>
              <a:gd name="connsiteX2" fmla="*/ 0 w 10000"/>
              <a:gd name="connsiteY2" fmla="*/ 9426 h 19225"/>
              <a:gd name="connsiteX3" fmla="*/ 1637 w 10000"/>
              <a:gd name="connsiteY3" fmla="*/ 9426 h 19225"/>
              <a:gd name="connsiteX4" fmla="*/ 1950 w 10000"/>
              <a:gd name="connsiteY4" fmla="*/ 9976 h 19225"/>
              <a:gd name="connsiteX5" fmla="*/ 1950 w 10000"/>
              <a:gd name="connsiteY5" fmla="*/ 9976 h 19225"/>
              <a:gd name="connsiteX6" fmla="*/ 1957 w 10000"/>
              <a:gd name="connsiteY6" fmla="*/ 9982 h 19225"/>
              <a:gd name="connsiteX7" fmla="*/ 1967 w 10000"/>
              <a:gd name="connsiteY7" fmla="*/ 9991 h 19225"/>
              <a:gd name="connsiteX8" fmla="*/ 1977 w 10000"/>
              <a:gd name="connsiteY8" fmla="*/ 10000 h 19225"/>
              <a:gd name="connsiteX9" fmla="*/ 1986 w 10000"/>
              <a:gd name="connsiteY9" fmla="*/ 10000 h 19225"/>
              <a:gd name="connsiteX10" fmla="*/ 1997 w 10000"/>
              <a:gd name="connsiteY10" fmla="*/ 10000 h 19225"/>
              <a:gd name="connsiteX11" fmla="*/ 2005 w 10000"/>
              <a:gd name="connsiteY11" fmla="*/ 9991 h 19225"/>
              <a:gd name="connsiteX12" fmla="*/ 2016 w 10000"/>
              <a:gd name="connsiteY12" fmla="*/ 9982 h 19225"/>
              <a:gd name="connsiteX13" fmla="*/ 2228 w 10000"/>
              <a:gd name="connsiteY13" fmla="*/ 19225 h 19225"/>
              <a:gd name="connsiteX14" fmla="*/ 4383 w 10000"/>
              <a:gd name="connsiteY14" fmla="*/ 9657 h 19225"/>
              <a:gd name="connsiteX15" fmla="*/ 10000 w 10000"/>
              <a:gd name="connsiteY15" fmla="*/ 9426 h 19225"/>
              <a:gd name="connsiteX16" fmla="*/ 10000 w 10000"/>
              <a:gd name="connsiteY16" fmla="*/ 0 h 19225"/>
              <a:gd name="connsiteX0" fmla="*/ 10000 w 10000"/>
              <a:gd name="connsiteY0" fmla="*/ 0 h 14601"/>
              <a:gd name="connsiteX1" fmla="*/ 0 w 10000"/>
              <a:gd name="connsiteY1" fmla="*/ 0 h 14601"/>
              <a:gd name="connsiteX2" fmla="*/ 0 w 10000"/>
              <a:gd name="connsiteY2" fmla="*/ 9426 h 14601"/>
              <a:gd name="connsiteX3" fmla="*/ 1637 w 10000"/>
              <a:gd name="connsiteY3" fmla="*/ 9426 h 14601"/>
              <a:gd name="connsiteX4" fmla="*/ 1950 w 10000"/>
              <a:gd name="connsiteY4" fmla="*/ 9976 h 14601"/>
              <a:gd name="connsiteX5" fmla="*/ 1950 w 10000"/>
              <a:gd name="connsiteY5" fmla="*/ 9976 h 14601"/>
              <a:gd name="connsiteX6" fmla="*/ 1957 w 10000"/>
              <a:gd name="connsiteY6" fmla="*/ 9982 h 14601"/>
              <a:gd name="connsiteX7" fmla="*/ 1967 w 10000"/>
              <a:gd name="connsiteY7" fmla="*/ 9991 h 14601"/>
              <a:gd name="connsiteX8" fmla="*/ 1977 w 10000"/>
              <a:gd name="connsiteY8" fmla="*/ 10000 h 14601"/>
              <a:gd name="connsiteX9" fmla="*/ 1986 w 10000"/>
              <a:gd name="connsiteY9" fmla="*/ 10000 h 14601"/>
              <a:gd name="connsiteX10" fmla="*/ 1997 w 10000"/>
              <a:gd name="connsiteY10" fmla="*/ 10000 h 14601"/>
              <a:gd name="connsiteX11" fmla="*/ 2005 w 10000"/>
              <a:gd name="connsiteY11" fmla="*/ 9991 h 14601"/>
              <a:gd name="connsiteX12" fmla="*/ 2016 w 10000"/>
              <a:gd name="connsiteY12" fmla="*/ 9982 h 14601"/>
              <a:gd name="connsiteX13" fmla="*/ 2228 w 10000"/>
              <a:gd name="connsiteY13" fmla="*/ 14601 h 14601"/>
              <a:gd name="connsiteX14" fmla="*/ 4383 w 10000"/>
              <a:gd name="connsiteY14" fmla="*/ 9657 h 14601"/>
              <a:gd name="connsiteX15" fmla="*/ 10000 w 10000"/>
              <a:gd name="connsiteY15" fmla="*/ 9426 h 14601"/>
              <a:gd name="connsiteX16" fmla="*/ 10000 w 10000"/>
              <a:gd name="connsiteY16" fmla="*/ 0 h 14601"/>
              <a:gd name="connsiteX0" fmla="*/ 10000 w 10000"/>
              <a:gd name="connsiteY0" fmla="*/ 0 h 13091"/>
              <a:gd name="connsiteX1" fmla="*/ 0 w 10000"/>
              <a:gd name="connsiteY1" fmla="*/ 0 h 13091"/>
              <a:gd name="connsiteX2" fmla="*/ 0 w 10000"/>
              <a:gd name="connsiteY2" fmla="*/ 9426 h 13091"/>
              <a:gd name="connsiteX3" fmla="*/ 1637 w 10000"/>
              <a:gd name="connsiteY3" fmla="*/ 9426 h 13091"/>
              <a:gd name="connsiteX4" fmla="*/ 1950 w 10000"/>
              <a:gd name="connsiteY4" fmla="*/ 9976 h 13091"/>
              <a:gd name="connsiteX5" fmla="*/ 1950 w 10000"/>
              <a:gd name="connsiteY5" fmla="*/ 9976 h 13091"/>
              <a:gd name="connsiteX6" fmla="*/ 1957 w 10000"/>
              <a:gd name="connsiteY6" fmla="*/ 9982 h 13091"/>
              <a:gd name="connsiteX7" fmla="*/ 1967 w 10000"/>
              <a:gd name="connsiteY7" fmla="*/ 9991 h 13091"/>
              <a:gd name="connsiteX8" fmla="*/ 1977 w 10000"/>
              <a:gd name="connsiteY8" fmla="*/ 10000 h 13091"/>
              <a:gd name="connsiteX9" fmla="*/ 1986 w 10000"/>
              <a:gd name="connsiteY9" fmla="*/ 10000 h 13091"/>
              <a:gd name="connsiteX10" fmla="*/ 1997 w 10000"/>
              <a:gd name="connsiteY10" fmla="*/ 10000 h 13091"/>
              <a:gd name="connsiteX11" fmla="*/ 2005 w 10000"/>
              <a:gd name="connsiteY11" fmla="*/ 9991 h 13091"/>
              <a:gd name="connsiteX12" fmla="*/ 2016 w 10000"/>
              <a:gd name="connsiteY12" fmla="*/ 9982 h 13091"/>
              <a:gd name="connsiteX13" fmla="*/ 2978 w 10000"/>
              <a:gd name="connsiteY13" fmla="*/ 13091 h 13091"/>
              <a:gd name="connsiteX14" fmla="*/ 4383 w 10000"/>
              <a:gd name="connsiteY14" fmla="*/ 9657 h 13091"/>
              <a:gd name="connsiteX15" fmla="*/ 10000 w 10000"/>
              <a:gd name="connsiteY15" fmla="*/ 9426 h 13091"/>
              <a:gd name="connsiteX16" fmla="*/ 10000 w 10000"/>
              <a:gd name="connsiteY16" fmla="*/ 0 h 13091"/>
              <a:gd name="connsiteX0" fmla="*/ 10000 w 10000"/>
              <a:gd name="connsiteY0" fmla="*/ 0 h 13091"/>
              <a:gd name="connsiteX1" fmla="*/ 0 w 10000"/>
              <a:gd name="connsiteY1" fmla="*/ 0 h 13091"/>
              <a:gd name="connsiteX2" fmla="*/ 0 w 10000"/>
              <a:gd name="connsiteY2" fmla="*/ 9426 h 13091"/>
              <a:gd name="connsiteX3" fmla="*/ 1637 w 10000"/>
              <a:gd name="connsiteY3" fmla="*/ 9426 h 13091"/>
              <a:gd name="connsiteX4" fmla="*/ 1950 w 10000"/>
              <a:gd name="connsiteY4" fmla="*/ 9976 h 13091"/>
              <a:gd name="connsiteX5" fmla="*/ 1950 w 10000"/>
              <a:gd name="connsiteY5" fmla="*/ 9976 h 13091"/>
              <a:gd name="connsiteX6" fmla="*/ 1957 w 10000"/>
              <a:gd name="connsiteY6" fmla="*/ 9982 h 13091"/>
              <a:gd name="connsiteX7" fmla="*/ 1967 w 10000"/>
              <a:gd name="connsiteY7" fmla="*/ 9991 h 13091"/>
              <a:gd name="connsiteX8" fmla="*/ 1977 w 10000"/>
              <a:gd name="connsiteY8" fmla="*/ 10000 h 13091"/>
              <a:gd name="connsiteX9" fmla="*/ 1986 w 10000"/>
              <a:gd name="connsiteY9" fmla="*/ 10000 h 13091"/>
              <a:gd name="connsiteX10" fmla="*/ 1997 w 10000"/>
              <a:gd name="connsiteY10" fmla="*/ 10000 h 13091"/>
              <a:gd name="connsiteX11" fmla="*/ 2005 w 10000"/>
              <a:gd name="connsiteY11" fmla="*/ 9991 h 13091"/>
              <a:gd name="connsiteX12" fmla="*/ 1766 w 10000"/>
              <a:gd name="connsiteY12" fmla="*/ 9426 h 13091"/>
              <a:gd name="connsiteX13" fmla="*/ 2978 w 10000"/>
              <a:gd name="connsiteY13" fmla="*/ 13091 h 13091"/>
              <a:gd name="connsiteX14" fmla="*/ 4383 w 10000"/>
              <a:gd name="connsiteY14" fmla="*/ 9657 h 13091"/>
              <a:gd name="connsiteX15" fmla="*/ 10000 w 10000"/>
              <a:gd name="connsiteY15" fmla="*/ 9426 h 13091"/>
              <a:gd name="connsiteX16" fmla="*/ 10000 w 10000"/>
              <a:gd name="connsiteY16" fmla="*/ 0 h 13091"/>
              <a:gd name="connsiteX0" fmla="*/ 10000 w 10000"/>
              <a:gd name="connsiteY0" fmla="*/ 0 h 13091"/>
              <a:gd name="connsiteX1" fmla="*/ 0 w 10000"/>
              <a:gd name="connsiteY1" fmla="*/ 0 h 13091"/>
              <a:gd name="connsiteX2" fmla="*/ 0 w 10000"/>
              <a:gd name="connsiteY2" fmla="*/ 9426 h 13091"/>
              <a:gd name="connsiteX3" fmla="*/ 1637 w 10000"/>
              <a:gd name="connsiteY3" fmla="*/ 9426 h 13091"/>
              <a:gd name="connsiteX4" fmla="*/ 1950 w 10000"/>
              <a:gd name="connsiteY4" fmla="*/ 9976 h 13091"/>
              <a:gd name="connsiteX5" fmla="*/ 1950 w 10000"/>
              <a:gd name="connsiteY5" fmla="*/ 9976 h 13091"/>
              <a:gd name="connsiteX6" fmla="*/ 1957 w 10000"/>
              <a:gd name="connsiteY6" fmla="*/ 9982 h 13091"/>
              <a:gd name="connsiteX7" fmla="*/ 1967 w 10000"/>
              <a:gd name="connsiteY7" fmla="*/ 9991 h 13091"/>
              <a:gd name="connsiteX8" fmla="*/ 1977 w 10000"/>
              <a:gd name="connsiteY8" fmla="*/ 10000 h 13091"/>
              <a:gd name="connsiteX9" fmla="*/ 1986 w 10000"/>
              <a:gd name="connsiteY9" fmla="*/ 10000 h 13091"/>
              <a:gd name="connsiteX10" fmla="*/ 1997 w 10000"/>
              <a:gd name="connsiteY10" fmla="*/ 10000 h 13091"/>
              <a:gd name="connsiteX11" fmla="*/ 2005 w 10000"/>
              <a:gd name="connsiteY11" fmla="*/ 9991 h 13091"/>
              <a:gd name="connsiteX12" fmla="*/ 1766 w 10000"/>
              <a:gd name="connsiteY12" fmla="*/ 9426 h 13091"/>
              <a:gd name="connsiteX13" fmla="*/ 3178 w 10000"/>
              <a:gd name="connsiteY13" fmla="*/ 13091 h 13091"/>
              <a:gd name="connsiteX14" fmla="*/ 4383 w 10000"/>
              <a:gd name="connsiteY14" fmla="*/ 9657 h 13091"/>
              <a:gd name="connsiteX15" fmla="*/ 10000 w 10000"/>
              <a:gd name="connsiteY15" fmla="*/ 9426 h 13091"/>
              <a:gd name="connsiteX16" fmla="*/ 10000 w 10000"/>
              <a:gd name="connsiteY16" fmla="*/ 0 h 1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3091">
                <a:moveTo>
                  <a:pt x="10000" y="0"/>
                </a:moveTo>
                <a:lnTo>
                  <a:pt x="0" y="0"/>
                </a:lnTo>
                <a:lnTo>
                  <a:pt x="0" y="9426"/>
                </a:lnTo>
                <a:lnTo>
                  <a:pt x="1637" y="9426"/>
                </a:lnTo>
                <a:lnTo>
                  <a:pt x="1950" y="9976"/>
                </a:lnTo>
                <a:lnTo>
                  <a:pt x="1950" y="9976"/>
                </a:lnTo>
                <a:cubicBezTo>
                  <a:pt x="1952" y="9978"/>
                  <a:pt x="1955" y="9980"/>
                  <a:pt x="1957" y="9982"/>
                </a:cubicBezTo>
                <a:cubicBezTo>
                  <a:pt x="1960" y="9985"/>
                  <a:pt x="1964" y="9988"/>
                  <a:pt x="1967" y="9991"/>
                </a:cubicBezTo>
                <a:cubicBezTo>
                  <a:pt x="1970" y="9994"/>
                  <a:pt x="1974" y="9997"/>
                  <a:pt x="1977" y="10000"/>
                </a:cubicBezTo>
                <a:lnTo>
                  <a:pt x="1986" y="10000"/>
                </a:lnTo>
                <a:lnTo>
                  <a:pt x="1997" y="10000"/>
                </a:lnTo>
                <a:cubicBezTo>
                  <a:pt x="2000" y="9997"/>
                  <a:pt x="2002" y="9994"/>
                  <a:pt x="2005" y="9991"/>
                </a:cubicBezTo>
                <a:cubicBezTo>
                  <a:pt x="2009" y="9988"/>
                  <a:pt x="1762" y="9429"/>
                  <a:pt x="1766" y="9426"/>
                </a:cubicBezTo>
                <a:cubicBezTo>
                  <a:pt x="1768" y="9424"/>
                  <a:pt x="3176" y="13093"/>
                  <a:pt x="3178" y="13091"/>
                </a:cubicBezTo>
                <a:lnTo>
                  <a:pt x="4383" y="9657"/>
                </a:lnTo>
                <a:lnTo>
                  <a:pt x="10000" y="9426"/>
                </a:lnTo>
                <a:lnTo>
                  <a:pt x="1000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11564554" y="5866657"/>
            <a:ext cx="535459" cy="692497"/>
          </a:xfrm>
          <a:prstGeom prst="rect">
            <a:avLst/>
          </a:prstGeom>
          <a:noFill/>
        </p:spPr>
        <p:txBody>
          <a:bodyPr wrap="square" rtlCol="0">
            <a:spAutoFit/>
          </a:bodyPr>
          <a:lstStyle/>
          <a:p>
            <a:r>
              <a:rPr kumimoji="1" lang="ja-JP" altLang="en-US" dirty="0"/>
              <a:t> </a:t>
            </a:r>
            <a:endParaRPr kumimoji="1" lang="en-US" altLang="ja-JP" dirty="0" smtClean="0"/>
          </a:p>
          <a:p>
            <a:endParaRPr kumimoji="1" lang="en-US" altLang="ja-JP" sz="100" dirty="0"/>
          </a:p>
          <a:p>
            <a:fld id="{A645FB87-B358-4974-A8E1-7389E7E8E854}" type="slidenum">
              <a:rPr kumimoji="1" lang="ja-JP" altLang="en-US" smtClean="0">
                <a:solidFill>
                  <a:srgbClr val="FFFFFF"/>
                </a:solidFill>
              </a:rPr>
              <a:pPr/>
              <a:t>‹#›</a:t>
            </a:fld>
            <a:endParaRPr kumimoji="1" lang="en-US" altLang="ja-JP" dirty="0">
              <a:solidFill>
                <a:srgbClr val="FFFFFF"/>
              </a:solidFill>
            </a:endParaRPr>
          </a:p>
          <a:p>
            <a:endParaRPr kumimoji="1" lang="ja-JP" altLang="en-US" sz="100" dirty="0"/>
          </a:p>
        </p:txBody>
      </p:sp>
    </p:spTree>
    <p:extLst>
      <p:ext uri="{BB962C8B-B14F-4D97-AF65-F5344CB8AC3E}">
        <p14:creationId xmlns:p14="http://schemas.microsoft.com/office/powerpoint/2010/main" val="3318092858"/>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uWgNw7VktfY" TargetMode="External"/><Relationship Id="rId2" Type="http://schemas.openxmlformats.org/officeDocument/2006/relationships/hyperlink" Target="https://www.uuum.co.jp/2017/02/28/954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9550" y="1449147"/>
            <a:ext cx="11763375" cy="2971051"/>
          </a:xfrm>
        </p:spPr>
        <p:txBody>
          <a:bodyPr/>
          <a:lstStyle/>
          <a:p>
            <a:r>
              <a:rPr kumimoji="1" lang="en-US" altLang="ja-JP" dirty="0"/>
              <a:t>YouTuber</a:t>
            </a:r>
            <a:r>
              <a:rPr kumimoji="1" lang="ja-JP" altLang="en-US" dirty="0"/>
              <a:t>タイアップ</a:t>
            </a:r>
            <a:r>
              <a:rPr lang="ja-JP" altLang="en-US" dirty="0"/>
              <a:t>動</a:t>
            </a:r>
            <a:r>
              <a:rPr kumimoji="1" lang="ja-JP" altLang="en-US" dirty="0"/>
              <a:t>画における</a:t>
            </a:r>
            <a:r>
              <a:rPr kumimoji="1" lang="en-US" altLang="ja-JP" dirty="0"/>
              <a:t/>
            </a:r>
            <a:br>
              <a:rPr kumimoji="1" lang="en-US" altLang="ja-JP" dirty="0"/>
            </a:br>
            <a:r>
              <a:rPr lang="ja-JP" altLang="en-US" dirty="0"/>
              <a:t>影響力についての研究</a:t>
            </a:r>
            <a:r>
              <a:rPr lang="en-US" altLang="ja-JP" dirty="0"/>
              <a:t/>
            </a:r>
            <a:br>
              <a:rPr lang="en-US" altLang="ja-JP" dirty="0"/>
            </a:br>
            <a:r>
              <a:rPr lang="ja-JP" altLang="en-US" sz="2400" dirty="0"/>
              <a:t>　</a:t>
            </a:r>
            <a:endParaRPr kumimoji="1" lang="ja-JP" altLang="en-US" dirty="0"/>
          </a:p>
        </p:txBody>
      </p:sp>
      <p:sp>
        <p:nvSpPr>
          <p:cNvPr id="3" name="サブタイトル 2"/>
          <p:cNvSpPr>
            <a:spLocks noGrp="1"/>
          </p:cNvSpPr>
          <p:nvPr>
            <p:ph type="subTitle" idx="1"/>
          </p:nvPr>
        </p:nvSpPr>
        <p:spPr>
          <a:xfrm>
            <a:off x="440342" y="5409183"/>
            <a:ext cx="11301789" cy="398059"/>
          </a:xfrm>
        </p:spPr>
        <p:txBody>
          <a:bodyPr/>
          <a:lstStyle/>
          <a:p>
            <a:pPr algn="r"/>
            <a:r>
              <a:rPr kumimoji="1" lang="ja-JP" altLang="en-US" dirty="0"/>
              <a:t>情報・経営システム工学</a:t>
            </a:r>
            <a:r>
              <a:rPr kumimoji="1" lang="ja-JP" altLang="en-US" dirty="0" smtClean="0"/>
              <a:t>課程</a:t>
            </a:r>
            <a:r>
              <a:rPr lang="en-US" altLang="ja-JP" dirty="0" smtClean="0"/>
              <a:t>B1</a:t>
            </a:r>
            <a:r>
              <a:rPr kumimoji="1" lang="ja-JP" altLang="en-US" dirty="0" smtClean="0"/>
              <a:t> </a:t>
            </a:r>
            <a:r>
              <a:rPr kumimoji="1" lang="en-US" altLang="ja-JP" dirty="0"/>
              <a:t>17107790 </a:t>
            </a:r>
            <a:r>
              <a:rPr kumimoji="1" lang="ja-JP" altLang="en-US" dirty="0"/>
              <a:t>三本 大智</a:t>
            </a:r>
          </a:p>
        </p:txBody>
      </p:sp>
    </p:spTree>
    <p:extLst>
      <p:ext uri="{BB962C8B-B14F-4D97-AF65-F5344CB8AC3E}">
        <p14:creationId xmlns:p14="http://schemas.microsoft.com/office/powerpoint/2010/main" val="310666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kumimoji="1" lang="en-US" altLang="ja-JP" dirty="0" smtClean="0"/>
              <a:t>.</a:t>
            </a:r>
            <a:r>
              <a:rPr kumimoji="1" lang="ja-JP" altLang="en-US" dirty="0" smtClean="0"/>
              <a:t>自分</a:t>
            </a:r>
            <a:r>
              <a:rPr kumimoji="1" lang="ja-JP" altLang="en-US" dirty="0"/>
              <a:t>の研究したい</a:t>
            </a:r>
            <a:r>
              <a:rPr kumimoji="1" lang="ja-JP" altLang="en-US" dirty="0" smtClean="0"/>
              <a:t>こと</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lgn="ctr">
              <a:buNone/>
            </a:pPr>
            <a:r>
              <a:rPr lang="ja-JP" altLang="en-US" sz="3600" dirty="0"/>
              <a:t>成功するタイアップ動画内でもその影響の広がり方や</a:t>
            </a:r>
            <a:endParaRPr lang="en-US" altLang="ja-JP" sz="3600" dirty="0"/>
          </a:p>
          <a:p>
            <a:pPr marL="0" indent="0" algn="ctr">
              <a:buNone/>
            </a:pPr>
            <a:r>
              <a:rPr lang="ja-JP" altLang="en-US" sz="3600" dirty="0"/>
              <a:t>プロモーション効果はさまざまである</a:t>
            </a:r>
            <a:endParaRPr lang="en-US" altLang="ja-JP" sz="3600" dirty="0"/>
          </a:p>
          <a:p>
            <a:pPr algn="ctr"/>
            <a:endParaRPr lang="en-US" altLang="ja-JP" sz="3600" dirty="0"/>
          </a:p>
          <a:p>
            <a:pPr marL="0" indent="0" algn="ctr">
              <a:buNone/>
            </a:pPr>
            <a:endParaRPr lang="en-US" altLang="ja-JP" sz="3600" dirty="0"/>
          </a:p>
          <a:p>
            <a:pPr algn="ctr"/>
            <a:endParaRPr lang="en-US" altLang="ja-JP" sz="3600" dirty="0"/>
          </a:p>
          <a:p>
            <a:pPr marL="0" indent="0" algn="ctr">
              <a:buNone/>
            </a:pPr>
            <a:r>
              <a:rPr lang="ja-JP" altLang="en-US" sz="3600" dirty="0"/>
              <a:t>動画の効果を最大限に生かすために、それぞれの</a:t>
            </a:r>
            <a:endParaRPr lang="en-US" altLang="ja-JP" sz="3600" dirty="0"/>
          </a:p>
          <a:p>
            <a:pPr marL="0" indent="0" algn="ctr">
              <a:buNone/>
            </a:pPr>
            <a:r>
              <a:rPr lang="ja-JP" altLang="en-US" sz="3600" dirty="0"/>
              <a:t>タイアップ動画の</a:t>
            </a:r>
            <a:r>
              <a:rPr lang="ja-JP" altLang="en-US" sz="3600" dirty="0" smtClean="0"/>
              <a:t>実例とその効果を研究し、より効果的な動画</a:t>
            </a:r>
            <a:endParaRPr lang="en-US" altLang="ja-JP" sz="3600" dirty="0" smtClean="0"/>
          </a:p>
          <a:p>
            <a:pPr marL="0" indent="0" algn="ctr">
              <a:buNone/>
            </a:pPr>
            <a:r>
              <a:rPr lang="ja-JP" altLang="en-US" sz="3600" dirty="0" err="1" smtClean="0"/>
              <a:t>での</a:t>
            </a:r>
            <a:r>
              <a:rPr lang="ja-JP" altLang="en-US" sz="3600" dirty="0" smtClean="0"/>
              <a:t>プロモーション手法について探っていきたい！</a:t>
            </a:r>
            <a:endParaRPr lang="en-US" altLang="ja-JP" sz="3600" dirty="0"/>
          </a:p>
          <a:p>
            <a:endParaRPr kumimoji="1" lang="ja-JP" altLang="en-US" dirty="0"/>
          </a:p>
        </p:txBody>
      </p:sp>
      <p:sp>
        <p:nvSpPr>
          <p:cNvPr id="4" name="下矢印 28">
            <a:extLst>
              <a:ext uri="{FF2B5EF4-FFF2-40B4-BE49-F238E27FC236}">
                <a16:creationId xmlns:a16="http://schemas.microsoft.com/office/drawing/2014/main" id="{755CC56E-E4E5-4049-8623-F71A3C7B0279}"/>
              </a:ext>
            </a:extLst>
          </p:cNvPr>
          <p:cNvSpPr/>
          <p:nvPr/>
        </p:nvSpPr>
        <p:spPr>
          <a:xfrm>
            <a:off x="5567463" y="2556594"/>
            <a:ext cx="1035070" cy="1492093"/>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endParaRPr kumimoji="1"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706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kumimoji="1" lang="en-US" altLang="ja-JP" dirty="0" smtClean="0"/>
              <a:t>.</a:t>
            </a:r>
            <a:r>
              <a:rPr kumimoji="1" lang="ja-JP" altLang="en-US" dirty="0" smtClean="0"/>
              <a:t>研究を進めるにあたっての懸念</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en-US" altLang="ja-JP" sz="2800" dirty="0" smtClean="0"/>
              <a:t>YouTube</a:t>
            </a:r>
            <a:r>
              <a:rPr kumimoji="1" lang="ja-JP" altLang="en-US" sz="2800" dirty="0" smtClean="0"/>
              <a:t>を使ったプロモーションは最近出現した概念であるため実例が少なくなってしまわないか？</a:t>
            </a:r>
            <a:endParaRPr kumimoji="1" lang="en-US" altLang="ja-JP" sz="2800" dirty="0" smtClean="0"/>
          </a:p>
          <a:p>
            <a:pPr marL="0" indent="0">
              <a:buNone/>
            </a:pPr>
            <a:r>
              <a:rPr lang="ja-JP" altLang="en-US" sz="2800" dirty="0" smtClean="0"/>
              <a:t>⇒有名</a:t>
            </a:r>
            <a:r>
              <a:rPr lang="en-US" altLang="ja-JP" sz="2800" dirty="0" smtClean="0"/>
              <a:t>YouTuber</a:t>
            </a:r>
            <a:r>
              <a:rPr lang="ja-JP" altLang="en-US" sz="2800" dirty="0" smtClean="0"/>
              <a:t>のほとんどが</a:t>
            </a:r>
            <a:r>
              <a:rPr lang="en-US" altLang="ja-JP" sz="2800" dirty="0" smtClean="0">
                <a:solidFill>
                  <a:schemeClr val="accent1"/>
                </a:solidFill>
              </a:rPr>
              <a:t>1</a:t>
            </a:r>
            <a:r>
              <a:rPr lang="ja-JP" altLang="en-US" sz="2800" dirty="0" smtClean="0">
                <a:solidFill>
                  <a:schemeClr val="accent1"/>
                </a:solidFill>
              </a:rPr>
              <a:t>日</a:t>
            </a:r>
            <a:r>
              <a:rPr lang="en-US" altLang="ja-JP" sz="2800" dirty="0" smtClean="0">
                <a:solidFill>
                  <a:schemeClr val="accent1"/>
                </a:solidFill>
              </a:rPr>
              <a:t>1</a:t>
            </a:r>
            <a:r>
              <a:rPr lang="ja-JP" altLang="en-US" sz="2800" dirty="0" smtClean="0">
                <a:solidFill>
                  <a:schemeClr val="accent1"/>
                </a:solidFill>
              </a:rPr>
              <a:t>～</a:t>
            </a:r>
            <a:r>
              <a:rPr lang="en-US" altLang="ja-JP" sz="2800" dirty="0" smtClean="0">
                <a:solidFill>
                  <a:schemeClr val="accent1"/>
                </a:solidFill>
              </a:rPr>
              <a:t>2</a:t>
            </a:r>
            <a:r>
              <a:rPr lang="ja-JP" altLang="en-US" sz="2800" dirty="0" smtClean="0">
                <a:solidFill>
                  <a:schemeClr val="accent1"/>
                </a:solidFill>
              </a:rPr>
              <a:t>本のペース</a:t>
            </a:r>
            <a:r>
              <a:rPr lang="ja-JP" altLang="en-US" sz="2800" dirty="0" smtClean="0"/>
              <a:t>で動画を投稿している点や、この先さらにタイアップ動画の本数が増えるだろうという予測がされている点などから、統計的に考察する場合でも十分な数の標本が抽出できると考えられる</a:t>
            </a:r>
            <a:endParaRPr lang="en-US" altLang="ja-JP" sz="2800" dirty="0" smtClean="0"/>
          </a:p>
          <a:p>
            <a:pPr marL="0" indent="0">
              <a:buNone/>
            </a:pPr>
            <a:endParaRPr lang="en-US" altLang="ja-JP" sz="2800" dirty="0"/>
          </a:p>
          <a:p>
            <a:pPr>
              <a:buFont typeface="Wingdings" panose="05000000000000000000" pitchFamily="2" charset="2"/>
              <a:buChar char="l"/>
            </a:pPr>
            <a:r>
              <a:rPr lang="ja-JP" altLang="en-US" sz="2800" dirty="0" smtClean="0"/>
              <a:t>アカウントを作成しないユーザーが視聴した場合の扱いは？</a:t>
            </a:r>
            <a:endParaRPr lang="en-US" altLang="ja-JP" sz="2800" dirty="0" smtClean="0"/>
          </a:p>
          <a:p>
            <a:pPr marL="0" indent="0">
              <a:buNone/>
            </a:pPr>
            <a:r>
              <a:rPr lang="ja-JP" altLang="en-US" sz="2800" dirty="0" smtClean="0"/>
              <a:t>⇒アカウント非所持者はアナリティクスの一部には「その他」または推定値で数えられる</a:t>
            </a:r>
            <a:endParaRPr lang="en-US" altLang="ja-JP" dirty="0" smtClean="0"/>
          </a:p>
        </p:txBody>
      </p:sp>
    </p:spTree>
    <p:extLst>
      <p:ext uri="{BB962C8B-B14F-4D97-AF65-F5344CB8AC3E}">
        <p14:creationId xmlns:p14="http://schemas.microsoft.com/office/powerpoint/2010/main" val="24609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sz="2400" dirty="0"/>
              <a:t>1.YouTuber</a:t>
            </a:r>
            <a:r>
              <a:rPr lang="ja-JP" altLang="en-US" sz="2400" dirty="0"/>
              <a:t>を活用したタイアップ動画の態度変容効果を</a:t>
            </a:r>
            <a:r>
              <a:rPr lang="ja-JP" altLang="en-US" sz="2400" dirty="0" smtClean="0"/>
              <a:t>検証</a:t>
            </a:r>
            <a:endParaRPr lang="en-US" altLang="ja-JP" sz="2400" dirty="0" smtClean="0"/>
          </a:p>
          <a:p>
            <a:pPr marL="0" indent="0">
              <a:buNone/>
            </a:pPr>
            <a:r>
              <a:rPr lang="en-US" altLang="ja-JP" sz="2400" dirty="0"/>
              <a:t>/</a:t>
            </a:r>
            <a:r>
              <a:rPr lang="en-US" altLang="ja-JP" sz="2400" dirty="0" smtClean="0"/>
              <a:t>UUUM</a:t>
            </a:r>
            <a:r>
              <a:rPr lang="ja-JP" altLang="en-US" sz="2400" dirty="0"/>
              <a:t>株式会社、</a:t>
            </a:r>
            <a:r>
              <a:rPr lang="en-US" altLang="ja-JP" sz="2400" dirty="0"/>
              <a:t>2017</a:t>
            </a:r>
            <a:r>
              <a:rPr lang="ja-JP" altLang="en-US" sz="2400" dirty="0"/>
              <a:t>年</a:t>
            </a:r>
            <a:r>
              <a:rPr lang="en-US" altLang="ja-JP" sz="2400" dirty="0"/>
              <a:t>2</a:t>
            </a:r>
            <a:r>
              <a:rPr lang="ja-JP" altLang="en-US" sz="2400" dirty="0"/>
              <a:t>月</a:t>
            </a:r>
            <a:r>
              <a:rPr lang="en-US" altLang="ja-JP" sz="2400" dirty="0"/>
              <a:t>28</a:t>
            </a:r>
            <a:r>
              <a:rPr lang="ja-JP" altLang="en-US" sz="2400" dirty="0"/>
              <a:t>日</a:t>
            </a:r>
            <a:endParaRPr lang="en-US" altLang="ja-JP" sz="2400" dirty="0"/>
          </a:p>
          <a:p>
            <a:pPr marL="0" indent="0">
              <a:buNone/>
            </a:pPr>
            <a:r>
              <a:rPr lang="en-US" altLang="ja-JP" sz="2400" dirty="0">
                <a:hlinkClick r:id="rId2"/>
              </a:rPr>
              <a:t>https://www.uuum.co.jp/2017/02/28/9541</a:t>
            </a:r>
            <a:endParaRPr lang="en-US" altLang="ja-JP" sz="2400" dirty="0"/>
          </a:p>
          <a:p>
            <a:pPr>
              <a:buFont typeface="Wingdings" panose="05000000000000000000" pitchFamily="2" charset="2"/>
              <a:buChar char="l"/>
            </a:pPr>
            <a:endParaRPr lang="en-US" altLang="ja-JP" sz="2400" dirty="0"/>
          </a:p>
          <a:p>
            <a:pPr>
              <a:buFont typeface="Wingdings" panose="05000000000000000000" pitchFamily="2" charset="2"/>
              <a:buChar char="l"/>
            </a:pPr>
            <a:r>
              <a:rPr lang="en-US" altLang="ja-JP" sz="2400" dirty="0"/>
              <a:t>2. </a:t>
            </a:r>
            <a:r>
              <a:rPr lang="ja-JP" altLang="en-US" sz="2400" dirty="0"/>
              <a:t>★「ママに内緒でおやつ食べちゃった～！ペット</a:t>
            </a:r>
            <a:r>
              <a:rPr lang="ja-JP" altLang="en-US" sz="2400" dirty="0" smtClean="0"/>
              <a:t>」</a:t>
            </a:r>
            <a:endParaRPr lang="en-US" altLang="ja-JP" sz="2400" dirty="0" smtClean="0"/>
          </a:p>
          <a:p>
            <a:pPr marL="0" indent="0">
              <a:buNone/>
            </a:pPr>
            <a:r>
              <a:rPr lang="ja-JP" altLang="en-US" sz="2400" dirty="0" smtClean="0"/>
              <a:t>ジューシードロップポップ</a:t>
            </a:r>
            <a:r>
              <a:rPr lang="ja-JP" altLang="en-US" sz="2400" dirty="0"/>
              <a:t>★</a:t>
            </a:r>
            <a:r>
              <a:rPr lang="en-US" altLang="ja-JP" sz="2400" dirty="0"/>
              <a:t>Juicy Drop Pop</a:t>
            </a:r>
            <a:r>
              <a:rPr lang="ja-JP" altLang="en-US" sz="2400" dirty="0"/>
              <a:t>＆</a:t>
            </a:r>
            <a:r>
              <a:rPr lang="en-US" altLang="ja-JP" sz="2400" dirty="0"/>
              <a:t>Megamouth★</a:t>
            </a:r>
          </a:p>
          <a:p>
            <a:pPr marL="0" indent="0">
              <a:buNone/>
            </a:pPr>
            <a:r>
              <a:rPr lang="en-US" altLang="ja-JP" sz="2400" dirty="0"/>
              <a:t>/</a:t>
            </a:r>
            <a:r>
              <a:rPr lang="ja-JP" altLang="en-US" sz="2400" dirty="0" smtClean="0"/>
              <a:t>プリンセス</a:t>
            </a:r>
            <a:r>
              <a:rPr lang="ja-JP" altLang="en-US" sz="2400" dirty="0"/>
              <a:t>姫</a:t>
            </a:r>
            <a:r>
              <a:rPr lang="ja-JP" altLang="en-US" sz="2400" dirty="0" smtClean="0"/>
              <a:t>スイート</a:t>
            </a:r>
            <a:r>
              <a:rPr lang="en-US" altLang="ja-JP" sz="2400" dirty="0" err="1" smtClean="0"/>
              <a:t>tv</a:t>
            </a:r>
            <a:r>
              <a:rPr lang="en-US" altLang="ja-JP" sz="2400" dirty="0" smtClean="0"/>
              <a:t> </a:t>
            </a:r>
            <a:r>
              <a:rPr lang="en-US" altLang="ja-JP" sz="2400" dirty="0"/>
              <a:t>(2016.9.30</a:t>
            </a:r>
            <a:r>
              <a:rPr lang="ja-JP" altLang="en-US" sz="2400" dirty="0"/>
              <a:t>公開</a:t>
            </a:r>
            <a:r>
              <a:rPr lang="en-US" altLang="ja-JP" sz="2400" dirty="0"/>
              <a:t>)</a:t>
            </a:r>
          </a:p>
          <a:p>
            <a:pPr marL="0" indent="0">
              <a:buNone/>
            </a:pPr>
            <a:r>
              <a:rPr lang="en-US" altLang="ja-JP" sz="2400" dirty="0">
                <a:hlinkClick r:id="rId3"/>
              </a:rPr>
              <a:t>https://</a:t>
            </a:r>
            <a:r>
              <a:rPr lang="en-US" altLang="ja-JP" sz="2400" dirty="0" smtClean="0">
                <a:hlinkClick r:id="rId3"/>
              </a:rPr>
              <a:t>youtu.be/uWgNw7VktfY</a:t>
            </a:r>
            <a:endParaRPr lang="en-US" altLang="ja-JP" sz="2400" dirty="0" smtClean="0"/>
          </a:p>
          <a:p>
            <a:pPr marL="0" indent="0">
              <a:buNone/>
            </a:pPr>
            <a:endParaRPr lang="en-US" altLang="ja-JP" sz="2400" dirty="0" smtClean="0"/>
          </a:p>
          <a:p>
            <a:pPr marL="0" indent="0">
              <a:buNone/>
            </a:pPr>
            <a:endParaRPr lang="en-US" altLang="ja-JP" sz="2800" dirty="0" smtClean="0"/>
          </a:p>
          <a:p>
            <a:pPr>
              <a:buNone/>
            </a:pPr>
            <a:endParaRPr kumimoji="1" lang="ja-JP" altLang="en-US" dirty="0"/>
          </a:p>
        </p:txBody>
      </p:sp>
      <p:sp>
        <p:nvSpPr>
          <p:cNvPr id="4" name="正方形/長方形 3"/>
          <p:cNvSpPr/>
          <p:nvPr/>
        </p:nvSpPr>
        <p:spPr>
          <a:xfrm>
            <a:off x="0" y="5400280"/>
            <a:ext cx="10620216" cy="923330"/>
          </a:xfrm>
          <a:prstGeom prst="rect">
            <a:avLst/>
          </a:prstGeom>
          <a:noFill/>
        </p:spPr>
        <p:txBody>
          <a:bodyPr wrap="none" lIns="91440" tIns="45720" rIns="91440" bIns="45720">
            <a:spAutoFit/>
          </a:bodyPr>
          <a:lstStyle/>
          <a:p>
            <a:pPr algn="ctr"/>
            <a:r>
              <a:rPr lang="ja-JP" alt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ご清聴ありがとうございました！</a:t>
            </a:r>
            <a:endParaRPr lang="ja-JP" alt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30220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テーマ設定の経緯</a:t>
            </a:r>
          </a:p>
        </p:txBody>
      </p:sp>
      <p:sp>
        <p:nvSpPr>
          <p:cNvPr id="5" name="角丸四角形 4"/>
          <p:cNvSpPr/>
          <p:nvPr/>
        </p:nvSpPr>
        <p:spPr>
          <a:xfrm>
            <a:off x="433867" y="1187116"/>
            <a:ext cx="2374781" cy="4901668"/>
          </a:xfrm>
          <a:prstGeom prst="roundRect">
            <a:avLst/>
          </a:prstGeom>
          <a:ln/>
        </p:spPr>
        <p:style>
          <a:lnRef idx="1">
            <a:schemeClr val="accent1"/>
          </a:lnRef>
          <a:fillRef idx="2">
            <a:schemeClr val="accent1"/>
          </a:fillRef>
          <a:effectRef idx="1">
            <a:schemeClr val="accent1"/>
          </a:effectRef>
          <a:fontRef idx="minor">
            <a:schemeClr val="dk1"/>
          </a:fontRef>
        </p:style>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日常での</a:t>
            </a:r>
            <a:r>
              <a:rPr kumimoji="1" lang="en-US" altLang="ja-JP"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YouTube</a:t>
            </a: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利用</a:t>
            </a:r>
          </a:p>
        </p:txBody>
      </p:sp>
      <p:sp>
        <p:nvSpPr>
          <p:cNvPr id="6" name="角丸四角形 5"/>
          <p:cNvSpPr/>
          <p:nvPr/>
        </p:nvSpPr>
        <p:spPr>
          <a:xfrm>
            <a:off x="3408372" y="1201345"/>
            <a:ext cx="2374781" cy="4901668"/>
          </a:xfrm>
          <a:prstGeom prst="roundRect">
            <a:avLst/>
          </a:prstGeom>
          <a:ln/>
        </p:spPr>
        <p:style>
          <a:lnRef idx="1">
            <a:schemeClr val="accent1"/>
          </a:lnRef>
          <a:fillRef idx="2">
            <a:schemeClr val="accent1"/>
          </a:fillRef>
          <a:effectRef idx="1">
            <a:schemeClr val="accent1"/>
          </a:effectRef>
          <a:fontRef idx="minor">
            <a:schemeClr val="dk1"/>
          </a:fontRef>
        </p:style>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タイアップ動画の視聴</a:t>
            </a:r>
          </a:p>
        </p:txBody>
      </p:sp>
      <p:sp>
        <p:nvSpPr>
          <p:cNvPr id="7" name="角丸四角形 6"/>
          <p:cNvSpPr/>
          <p:nvPr/>
        </p:nvSpPr>
        <p:spPr>
          <a:xfrm>
            <a:off x="6377494" y="1219799"/>
            <a:ext cx="2374781" cy="4901668"/>
          </a:xfrm>
          <a:prstGeom prst="roundRect">
            <a:avLst/>
          </a:prstGeom>
          <a:ln/>
        </p:spPr>
        <p:style>
          <a:lnRef idx="1">
            <a:schemeClr val="accent1"/>
          </a:lnRef>
          <a:fillRef idx="2">
            <a:schemeClr val="accent1"/>
          </a:fillRef>
          <a:effectRef idx="1">
            <a:schemeClr val="accent1"/>
          </a:effectRef>
          <a:fontRef idx="minor">
            <a:schemeClr val="dk1"/>
          </a:fontRef>
        </p:style>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48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実際の購買経験</a:t>
            </a:r>
          </a:p>
        </p:txBody>
      </p:sp>
      <p:sp>
        <p:nvSpPr>
          <p:cNvPr id="8" name="角丸四角形 7"/>
          <p:cNvSpPr/>
          <p:nvPr/>
        </p:nvSpPr>
        <p:spPr>
          <a:xfrm>
            <a:off x="9351998" y="1219799"/>
            <a:ext cx="2374781" cy="4901668"/>
          </a:xfrm>
          <a:prstGeom prst="roundRect">
            <a:avLst/>
          </a:prstGeom>
          <a:ln/>
        </p:spPr>
        <p:style>
          <a:lnRef idx="1">
            <a:schemeClr val="accent1"/>
          </a:lnRef>
          <a:fillRef idx="2">
            <a:schemeClr val="accent1"/>
          </a:fillRef>
          <a:effectRef idx="1">
            <a:schemeClr val="accent1"/>
          </a:effectRef>
          <a:fontRef idx="minor">
            <a:schemeClr val="dk1"/>
          </a:fontRef>
        </p:style>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影響力への興味・関心</a:t>
            </a:r>
          </a:p>
        </p:txBody>
      </p:sp>
      <p:cxnSp>
        <p:nvCxnSpPr>
          <p:cNvPr id="14" name="直線コネクタ 13"/>
          <p:cNvCxnSpPr>
            <a:stCxn id="10" idx="2"/>
          </p:cNvCxnSpPr>
          <p:nvPr/>
        </p:nvCxnSpPr>
        <p:spPr>
          <a:xfrm>
            <a:off x="1613866" y="3854085"/>
            <a:ext cx="1428815" cy="1140546"/>
          </a:xfrm>
          <a:prstGeom prst="line">
            <a:avLst/>
          </a:prstGeom>
          <a:ln w="63500"/>
        </p:spPr>
        <p:style>
          <a:lnRef idx="3">
            <a:schemeClr val="accent4"/>
          </a:lnRef>
          <a:fillRef idx="0">
            <a:schemeClr val="accent4"/>
          </a:fillRef>
          <a:effectRef idx="2">
            <a:schemeClr val="accent4"/>
          </a:effectRef>
          <a:fontRef idx="minor">
            <a:schemeClr val="tx1"/>
          </a:fontRef>
        </p:style>
      </p:cxnSp>
      <p:cxnSp>
        <p:nvCxnSpPr>
          <p:cNvPr id="15" name="直線コネクタ 14"/>
          <p:cNvCxnSpPr>
            <a:stCxn id="12" idx="2"/>
          </p:cNvCxnSpPr>
          <p:nvPr/>
        </p:nvCxnSpPr>
        <p:spPr>
          <a:xfrm flipH="1">
            <a:off x="6989259" y="3852118"/>
            <a:ext cx="575625" cy="823154"/>
          </a:xfrm>
          <a:prstGeom prst="line">
            <a:avLst/>
          </a:prstGeom>
          <a:ln w="63500"/>
        </p:spPr>
        <p:style>
          <a:lnRef idx="3">
            <a:schemeClr val="accent4"/>
          </a:lnRef>
          <a:fillRef idx="0">
            <a:schemeClr val="accent4"/>
          </a:fillRef>
          <a:effectRef idx="2">
            <a:schemeClr val="accent4"/>
          </a:effectRef>
          <a:fontRef idx="minor">
            <a:schemeClr val="tx1"/>
          </a:fontRef>
        </p:style>
      </p:cxnSp>
      <p:cxnSp>
        <p:nvCxnSpPr>
          <p:cNvPr id="16" name="直線コネクタ 15"/>
          <p:cNvCxnSpPr>
            <a:stCxn id="11" idx="2"/>
          </p:cNvCxnSpPr>
          <p:nvPr/>
        </p:nvCxnSpPr>
        <p:spPr>
          <a:xfrm>
            <a:off x="4595762" y="3852118"/>
            <a:ext cx="560110" cy="825120"/>
          </a:xfrm>
          <a:prstGeom prst="line">
            <a:avLst/>
          </a:prstGeom>
          <a:ln w="63500"/>
        </p:spPr>
        <p:style>
          <a:lnRef idx="3">
            <a:schemeClr val="accent4"/>
          </a:lnRef>
          <a:fillRef idx="0">
            <a:schemeClr val="accent4"/>
          </a:fillRef>
          <a:effectRef idx="2">
            <a:schemeClr val="accent4"/>
          </a:effectRef>
          <a:fontRef idx="minor">
            <a:schemeClr val="tx1"/>
          </a:fontRef>
        </p:style>
      </p:cxnSp>
      <p:cxnSp>
        <p:nvCxnSpPr>
          <p:cNvPr id="17" name="直線コネクタ 16"/>
          <p:cNvCxnSpPr>
            <a:stCxn id="13" idx="2"/>
          </p:cNvCxnSpPr>
          <p:nvPr/>
        </p:nvCxnSpPr>
        <p:spPr>
          <a:xfrm flipH="1">
            <a:off x="9117965" y="3852120"/>
            <a:ext cx="1421424" cy="1142510"/>
          </a:xfrm>
          <a:prstGeom prst="line">
            <a:avLst/>
          </a:prstGeom>
          <a:ln w="63500"/>
        </p:spPr>
        <p:style>
          <a:lnRef idx="3">
            <a:schemeClr val="accent4"/>
          </a:lnRef>
          <a:fillRef idx="0">
            <a:schemeClr val="accent4"/>
          </a:fillRef>
          <a:effectRef idx="2">
            <a:schemeClr val="accent4"/>
          </a:effectRef>
          <a:fontRef idx="minor">
            <a:schemeClr val="tx1"/>
          </a:fontRef>
        </p:style>
      </p:cxnSp>
      <p:sp>
        <p:nvSpPr>
          <p:cNvPr id="9" name="八角形 8"/>
          <p:cNvSpPr/>
          <p:nvPr/>
        </p:nvSpPr>
        <p:spPr>
          <a:xfrm>
            <a:off x="2788483" y="4677239"/>
            <a:ext cx="6575557" cy="1819814"/>
          </a:xfrm>
          <a:prstGeom prst="octagon">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48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テーマの設定</a:t>
            </a:r>
          </a:p>
        </p:txBody>
      </p:sp>
      <p:sp>
        <p:nvSpPr>
          <p:cNvPr id="10" name="角丸四角形 9"/>
          <p:cNvSpPr/>
          <p:nvPr/>
        </p:nvSpPr>
        <p:spPr>
          <a:xfrm>
            <a:off x="426476" y="1196892"/>
            <a:ext cx="2374781" cy="2657193"/>
          </a:xfrm>
          <a:prstGeom prst="roundRect">
            <a:avLst/>
          </a:prstGeom>
          <a:ln/>
        </p:spPr>
        <p:style>
          <a:lnRef idx="1">
            <a:schemeClr val="accent1"/>
          </a:lnRef>
          <a:fillRef idx="2">
            <a:schemeClr val="accent1"/>
          </a:fillRef>
          <a:effectRef idx="1">
            <a:schemeClr val="accent1"/>
          </a:effectRef>
          <a:fontRef idx="minor">
            <a:schemeClr val="dk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日常での</a:t>
            </a:r>
            <a:r>
              <a:rPr kumimoji="1" lang="en-US" altLang="ja-JP"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YouTube</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利用</a:t>
            </a:r>
          </a:p>
        </p:txBody>
      </p:sp>
      <p:sp>
        <p:nvSpPr>
          <p:cNvPr id="11" name="角丸四角形 10"/>
          <p:cNvSpPr/>
          <p:nvPr/>
        </p:nvSpPr>
        <p:spPr>
          <a:xfrm>
            <a:off x="3408372" y="1196892"/>
            <a:ext cx="2374781" cy="2655227"/>
          </a:xfrm>
          <a:prstGeom prst="roundRect">
            <a:avLst/>
          </a:prstGeom>
          <a:ln/>
        </p:spPr>
        <p:style>
          <a:lnRef idx="1">
            <a:schemeClr val="accent1"/>
          </a:lnRef>
          <a:fillRef idx="2">
            <a:schemeClr val="accent1"/>
          </a:fillRef>
          <a:effectRef idx="1">
            <a:schemeClr val="accent1"/>
          </a:effectRef>
          <a:fontRef idx="minor">
            <a:schemeClr val="dk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タイアップ</a:t>
            </a:r>
            <a:endParaRPr kumimoji="1" lang="en-US" altLang="ja-JP"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動画</a:t>
            </a:r>
            <a:endParaRPr kumimoji="1" lang="en-US" altLang="ja-JP"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の視聴</a:t>
            </a:r>
          </a:p>
        </p:txBody>
      </p:sp>
      <p:sp>
        <p:nvSpPr>
          <p:cNvPr id="12" name="角丸四角形 11"/>
          <p:cNvSpPr/>
          <p:nvPr/>
        </p:nvSpPr>
        <p:spPr>
          <a:xfrm>
            <a:off x="6377494" y="1201344"/>
            <a:ext cx="2374781" cy="2650774"/>
          </a:xfrm>
          <a:prstGeom prst="roundRect">
            <a:avLst/>
          </a:prstGeom>
          <a:ln/>
        </p:spPr>
        <p:style>
          <a:lnRef idx="1">
            <a:schemeClr val="accent1"/>
          </a:lnRef>
          <a:fillRef idx="2">
            <a:schemeClr val="accent1"/>
          </a:fillRef>
          <a:effectRef idx="1">
            <a:schemeClr val="accent1"/>
          </a:effectRef>
          <a:fontRef idx="minor">
            <a:schemeClr val="dk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実際の</a:t>
            </a:r>
            <a:endParaRPr kumimoji="1" lang="en-US" altLang="ja-JP"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6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購買経験</a:t>
            </a:r>
          </a:p>
        </p:txBody>
      </p:sp>
      <p:sp>
        <p:nvSpPr>
          <p:cNvPr id="13" name="角丸四角形 12"/>
          <p:cNvSpPr/>
          <p:nvPr/>
        </p:nvSpPr>
        <p:spPr>
          <a:xfrm>
            <a:off x="9351998" y="1219800"/>
            <a:ext cx="2374781" cy="2632320"/>
          </a:xfrm>
          <a:prstGeom prst="roundRect">
            <a:avLst/>
          </a:prstGeom>
          <a:ln/>
        </p:spPr>
        <p:style>
          <a:lnRef idx="1">
            <a:schemeClr val="accent1"/>
          </a:lnRef>
          <a:fillRef idx="2">
            <a:schemeClr val="accent1"/>
          </a:fillRef>
          <a:effectRef idx="1">
            <a:schemeClr val="accent1"/>
          </a:effectRef>
          <a:fontRef idx="minor">
            <a:schemeClr val="dk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8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影響力への</a:t>
            </a:r>
            <a:endParaRPr kumimoji="1" lang="en-US" altLang="ja-JP" sz="28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3200"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興味・関心</a:t>
            </a:r>
          </a:p>
        </p:txBody>
      </p:sp>
    </p:spTree>
    <p:extLst>
      <p:ext uri="{BB962C8B-B14F-4D97-AF65-F5344CB8AC3E}">
        <p14:creationId xmlns:p14="http://schemas.microsoft.com/office/powerpoint/2010/main" val="28587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par>
                                <p:cTn id="33" presetID="22" presetClass="entr" presetSubtype="1"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タイアップ</a:t>
            </a:r>
            <a:r>
              <a:rPr lang="ja-JP" altLang="en-US" dirty="0"/>
              <a:t>動画のしくみ</a:t>
            </a:r>
            <a:endParaRPr kumimoji="1" lang="ja-JP" altLang="en-US" dirty="0"/>
          </a:p>
        </p:txBody>
      </p:sp>
      <p:pic>
        <p:nvPicPr>
          <p:cNvPr id="4" name="Picture 12" descr="「会社 イラスト」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70" y="1042737"/>
            <a:ext cx="1883618" cy="200249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676060" y="3158929"/>
            <a:ext cx="1157368" cy="523220"/>
          </a:xfrm>
          <a:prstGeom prst="rect">
            <a:avLst/>
          </a:prstGeom>
          <a:noFill/>
        </p:spPr>
        <p:txBody>
          <a:bodyPr wrap="square" rtlCol="0">
            <a:spAutoFit/>
          </a:bodyPr>
          <a:lstStyle/>
          <a:p>
            <a:pPr algn="ctr"/>
            <a:r>
              <a:rPr kumimoji="1" lang="ja-JP" altLang="en-US" sz="2800" dirty="0">
                <a:latin typeface="HGP創英角ｺﾞｼｯｸUB" panose="020B0900000000000000" pitchFamily="50" charset="-128"/>
                <a:ea typeface="HGP創英角ｺﾞｼｯｸUB" panose="020B0900000000000000" pitchFamily="50" charset="-128"/>
              </a:rPr>
              <a:t>企　業</a:t>
            </a:r>
          </a:p>
        </p:txBody>
      </p:sp>
      <p:sp>
        <p:nvSpPr>
          <p:cNvPr id="6" name="下矢印 5"/>
          <p:cNvSpPr/>
          <p:nvPr/>
        </p:nvSpPr>
        <p:spPr>
          <a:xfrm rot="16200000">
            <a:off x="3342786" y="748207"/>
            <a:ext cx="997563" cy="1869402"/>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kumimoji="1" lang="ja-JP" altLang="en-US" sz="2400" b="1" dirty="0"/>
              <a:t>依  頼</a:t>
            </a:r>
          </a:p>
        </p:txBody>
      </p:sp>
      <p:sp>
        <p:nvSpPr>
          <p:cNvPr id="7" name="下矢印 6"/>
          <p:cNvSpPr/>
          <p:nvPr/>
        </p:nvSpPr>
        <p:spPr>
          <a:xfrm rot="16200000">
            <a:off x="3342786" y="2029883"/>
            <a:ext cx="997563" cy="1869402"/>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lang="ja-JP" altLang="en-US" sz="2400" b="1" dirty="0"/>
              <a:t>報  酬</a:t>
            </a:r>
            <a:endParaRPr kumimoji="1" lang="ja-JP" altLang="en-US" sz="2400" b="1" dirty="0"/>
          </a:p>
        </p:txBody>
      </p:sp>
      <p:grpSp>
        <p:nvGrpSpPr>
          <p:cNvPr id="8" name="グループ化 7"/>
          <p:cNvGrpSpPr/>
          <p:nvPr/>
        </p:nvGrpSpPr>
        <p:grpSpPr>
          <a:xfrm>
            <a:off x="5475649" y="1042737"/>
            <a:ext cx="3277370" cy="2002495"/>
            <a:chOff x="4600024" y="1360646"/>
            <a:chExt cx="2297532" cy="1363004"/>
          </a:xfrm>
          <a:solidFill>
            <a:srgbClr val="FFFFFF"/>
          </a:solidFill>
        </p:grpSpPr>
        <p:sp>
          <p:nvSpPr>
            <p:cNvPr id="9" name="角丸四角形 8"/>
            <p:cNvSpPr/>
            <p:nvPr/>
          </p:nvSpPr>
          <p:spPr>
            <a:xfrm>
              <a:off x="4600024" y="1360646"/>
              <a:ext cx="2297532" cy="1363004"/>
            </a:xfrm>
            <a:prstGeom prst="roundRect">
              <a:avLst/>
            </a:prstGeom>
            <a:grp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10" name="図 9"/>
            <p:cNvPicPr>
              <a:picLocks noChangeAspect="1"/>
            </p:cNvPicPr>
            <p:nvPr/>
          </p:nvPicPr>
          <p:blipFill>
            <a:blip r:embed="rId3" cstate="print"/>
            <a:stretch>
              <a:fillRect/>
            </a:stretch>
          </p:blipFill>
          <p:spPr>
            <a:xfrm>
              <a:off x="4756007" y="2089672"/>
              <a:ext cx="1052931" cy="579677"/>
            </a:xfrm>
            <a:prstGeom prst="rect">
              <a:avLst/>
            </a:prstGeom>
            <a:grpFill/>
          </p:spPr>
        </p:pic>
        <p:pic>
          <p:nvPicPr>
            <p:cNvPr id="11" name="図 10"/>
            <p:cNvPicPr>
              <a:picLocks noChangeAspect="1"/>
            </p:cNvPicPr>
            <p:nvPr/>
          </p:nvPicPr>
          <p:blipFill rotWithShape="1">
            <a:blip r:embed="rId4" cstate="print"/>
            <a:srcRect l="21397" t="16891" r="22049" b="15886"/>
            <a:stretch/>
          </p:blipFill>
          <p:spPr>
            <a:xfrm>
              <a:off x="5325172" y="1456068"/>
              <a:ext cx="847234" cy="535426"/>
            </a:xfrm>
            <a:prstGeom prst="rect">
              <a:avLst/>
            </a:prstGeom>
            <a:grpFill/>
          </p:spPr>
        </p:pic>
        <p:pic>
          <p:nvPicPr>
            <p:cNvPr id="12" name="Picture 14" descr="「genesisone」の画像検索結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4241" t="21449" r="32363" b="24026"/>
            <a:stretch/>
          </p:blipFill>
          <p:spPr bwMode="auto">
            <a:xfrm>
              <a:off x="6046265" y="2021770"/>
              <a:ext cx="741328" cy="642511"/>
            </a:xfrm>
            <a:prstGeom prst="rect">
              <a:avLst/>
            </a:prstGeom>
            <a:grpFill/>
            <a:extLst/>
          </p:spPr>
        </p:pic>
      </p:grpSp>
      <p:sp>
        <p:nvSpPr>
          <p:cNvPr id="13" name="テキスト ボックス 12"/>
          <p:cNvSpPr txBox="1"/>
          <p:nvPr/>
        </p:nvSpPr>
        <p:spPr>
          <a:xfrm>
            <a:off x="5475647" y="3162328"/>
            <a:ext cx="3272902" cy="523220"/>
          </a:xfrm>
          <a:prstGeom prst="rect">
            <a:avLst/>
          </a:prstGeom>
          <a:noFill/>
        </p:spPr>
        <p:txBody>
          <a:bodyPr wrap="square" rtlCol="0">
            <a:spAutoFit/>
          </a:bodyPr>
          <a:lstStyle/>
          <a:p>
            <a:pPr algn="ctr"/>
            <a:r>
              <a:rPr lang="en-US" altLang="ja-JP" sz="2800" dirty="0">
                <a:latin typeface="HGP創英角ｺﾞｼｯｸUB" panose="020B0900000000000000" pitchFamily="50" charset="-128"/>
                <a:ea typeface="HGP創英角ｺﾞｼｯｸUB" panose="020B0900000000000000" pitchFamily="50" charset="-128"/>
              </a:rPr>
              <a:t>YouTuber</a:t>
            </a:r>
            <a:r>
              <a:rPr lang="ja-JP" altLang="en-US" sz="2800" dirty="0">
                <a:latin typeface="HGP創英角ｺﾞｼｯｸUB" panose="020B0900000000000000" pitchFamily="50" charset="-128"/>
                <a:ea typeface="HGP創英角ｺﾞｼｯｸUB" panose="020B0900000000000000" pitchFamily="50" charset="-128"/>
              </a:rPr>
              <a:t>事務所等</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grpSp>
        <p:nvGrpSpPr>
          <p:cNvPr id="23" name="グループ化 22"/>
          <p:cNvGrpSpPr/>
          <p:nvPr/>
        </p:nvGrpSpPr>
        <p:grpSpPr>
          <a:xfrm>
            <a:off x="9263158" y="1830223"/>
            <a:ext cx="1951633" cy="1701438"/>
            <a:chOff x="9263158" y="1830223"/>
            <a:chExt cx="1951633" cy="1701438"/>
          </a:xfrm>
        </p:grpSpPr>
        <p:sp>
          <p:nvSpPr>
            <p:cNvPr id="14" name="曲折矢印 13"/>
            <p:cNvSpPr/>
            <p:nvPr/>
          </p:nvSpPr>
          <p:spPr>
            <a:xfrm rot="5400000">
              <a:off x="9388256" y="1705125"/>
              <a:ext cx="1701438" cy="1951633"/>
            </a:xfrm>
            <a:prstGeom prst="bentArrow">
              <a:avLst>
                <a:gd name="adj1" fmla="val 46823"/>
                <a:gd name="adj2" fmla="val 43600"/>
                <a:gd name="adj3" fmla="val 34841"/>
                <a:gd name="adj4" fmla="val 43750"/>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endParaRPr kumimoji="1" lang="ja-JP" altLang="en-US" dirty="0">
                <a:solidFill>
                  <a:schemeClr val="tx1"/>
                </a:solidFill>
              </a:endParaRPr>
            </a:p>
          </p:txBody>
        </p:sp>
        <p:sp>
          <p:nvSpPr>
            <p:cNvPr id="15" name="テキスト ボックス 14"/>
            <p:cNvSpPr txBox="1"/>
            <p:nvPr/>
          </p:nvSpPr>
          <p:spPr>
            <a:xfrm>
              <a:off x="10233050" y="1879012"/>
              <a:ext cx="467133" cy="1631216"/>
            </a:xfrm>
            <a:prstGeom prst="rect">
              <a:avLst/>
            </a:prstGeom>
            <a:noFill/>
          </p:spPr>
          <p:txBody>
            <a:bodyPr wrap="square" rtlCol="0">
              <a:spAutoFit/>
            </a:bodyPr>
            <a:lstStyle/>
            <a:p>
              <a:pPr algn="ctr"/>
              <a:r>
                <a:rPr kumimoji="1" lang="ja-JP" altLang="en-US" sz="2000" b="1" dirty="0"/>
                <a:t>配信者決定</a:t>
              </a:r>
            </a:p>
          </p:txBody>
        </p:sp>
      </p:grpSp>
      <p:pic>
        <p:nvPicPr>
          <p:cNvPr id="16" name="図 15"/>
          <p:cNvPicPr>
            <a:picLocks noChangeAspect="1"/>
          </p:cNvPicPr>
          <p:nvPr/>
        </p:nvPicPr>
        <p:blipFill rotWithShape="1">
          <a:blip r:embed="rId6" cstate="print"/>
          <a:srcRect l="5263" t="8046" r="5263" b="8429"/>
          <a:stretch/>
        </p:blipFill>
        <p:spPr>
          <a:xfrm>
            <a:off x="8448219" y="3729340"/>
            <a:ext cx="2921818" cy="2056867"/>
          </a:xfrm>
          <a:prstGeom prst="rect">
            <a:avLst/>
          </a:prstGeom>
        </p:spPr>
      </p:pic>
      <p:sp>
        <p:nvSpPr>
          <p:cNvPr id="17" name="テキスト ボックス 16"/>
          <p:cNvSpPr txBox="1"/>
          <p:nvPr/>
        </p:nvSpPr>
        <p:spPr>
          <a:xfrm>
            <a:off x="7538674" y="5848328"/>
            <a:ext cx="4204148" cy="523220"/>
          </a:xfrm>
          <a:prstGeom prst="rect">
            <a:avLst/>
          </a:prstGeom>
          <a:noFill/>
        </p:spPr>
        <p:txBody>
          <a:bodyPr wrap="square" rtlCol="0">
            <a:spAutoFit/>
          </a:bodyPr>
          <a:lstStyle/>
          <a:p>
            <a:pPr algn="ctr"/>
            <a:r>
              <a:rPr lang="ja-JP" altLang="en-US" sz="2800" dirty="0">
                <a:latin typeface="HGP創英角ｺﾞｼｯｸUB" panose="020B0900000000000000" pitchFamily="50" charset="-128"/>
                <a:ea typeface="HGP創英角ｺﾞｼｯｸUB" panose="020B0900000000000000" pitchFamily="50" charset="-128"/>
              </a:rPr>
              <a:t>  　タイアップ動画の公開</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
        <p:nvSpPr>
          <p:cNvPr id="18" name="下矢印 17"/>
          <p:cNvSpPr/>
          <p:nvPr/>
        </p:nvSpPr>
        <p:spPr>
          <a:xfrm rot="5400000">
            <a:off x="6465119" y="4154631"/>
            <a:ext cx="1156513" cy="2128432"/>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ja-JP" altLang="en-US" sz="2400" b="1" dirty="0"/>
              <a:t>視聴・反響</a:t>
            </a:r>
          </a:p>
        </p:txBody>
      </p:sp>
      <p:pic>
        <p:nvPicPr>
          <p:cNvPr id="19" name="Picture 2" descr="関連画像"/>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477799" y="3682149"/>
            <a:ext cx="3081527" cy="1989266"/>
          </a:xfrm>
          <a:prstGeom prst="roundRect">
            <a:avLst>
              <a:gd name="adj" fmla="val 8594"/>
            </a:avLst>
          </a:prstGeom>
          <a:solidFill>
            <a:srgbClr val="FFFFFF">
              <a:shade val="85000"/>
            </a:srgbClr>
          </a:solidFill>
          <a:ln w="38100">
            <a:solidFill>
              <a:schemeClr val="bg1"/>
            </a:solidFill>
          </a:ln>
          <a:effectLst/>
          <a:extLst/>
        </p:spPr>
      </p:pic>
      <p:sp>
        <p:nvSpPr>
          <p:cNvPr id="20" name="テキスト ボックス 19"/>
          <p:cNvSpPr txBox="1"/>
          <p:nvPr/>
        </p:nvSpPr>
        <p:spPr>
          <a:xfrm>
            <a:off x="2477799" y="5848328"/>
            <a:ext cx="3081527" cy="523220"/>
          </a:xfrm>
          <a:prstGeom prst="rect">
            <a:avLst/>
          </a:prstGeom>
          <a:noFill/>
        </p:spPr>
        <p:txBody>
          <a:bodyPr wrap="square" rtlCol="0">
            <a:spAutoFit/>
          </a:bodyPr>
          <a:lstStyle/>
          <a:p>
            <a:pPr algn="ctr"/>
            <a:r>
              <a:rPr lang="ja-JP" altLang="en-US" sz="2800" dirty="0">
                <a:latin typeface="HGP創英角ｺﾞｼｯｸUB" panose="020B0900000000000000" pitchFamily="50" charset="-128"/>
                <a:ea typeface="HGP創英角ｺﾞｼｯｸUB" panose="020B0900000000000000" pitchFamily="50" charset="-128"/>
              </a:rPr>
              <a:t>購買意欲の向上</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grpSp>
        <p:nvGrpSpPr>
          <p:cNvPr id="24" name="グループ化 23"/>
          <p:cNvGrpSpPr/>
          <p:nvPr/>
        </p:nvGrpSpPr>
        <p:grpSpPr>
          <a:xfrm>
            <a:off x="106332" y="4042824"/>
            <a:ext cx="1951633" cy="1701439"/>
            <a:chOff x="106332" y="4042824"/>
            <a:chExt cx="1951633" cy="1701439"/>
          </a:xfrm>
        </p:grpSpPr>
        <p:sp>
          <p:nvSpPr>
            <p:cNvPr id="21" name="曲折矢印 20"/>
            <p:cNvSpPr/>
            <p:nvPr/>
          </p:nvSpPr>
          <p:spPr>
            <a:xfrm rot="16200000">
              <a:off x="231430" y="3917727"/>
              <a:ext cx="1701438" cy="1951633"/>
            </a:xfrm>
            <a:prstGeom prst="bentArrow">
              <a:avLst>
                <a:gd name="adj1" fmla="val 46823"/>
                <a:gd name="adj2" fmla="val 43600"/>
                <a:gd name="adj3" fmla="val 33555"/>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solidFill>
                  <a:schemeClr val="tx1"/>
                </a:solidFill>
              </a:endParaRPr>
            </a:p>
          </p:txBody>
        </p:sp>
        <p:sp>
          <p:nvSpPr>
            <p:cNvPr id="22" name="テキスト ボックス 21"/>
            <p:cNvSpPr txBox="1"/>
            <p:nvPr/>
          </p:nvSpPr>
          <p:spPr>
            <a:xfrm>
              <a:off x="572751" y="4042824"/>
              <a:ext cx="616305" cy="1569660"/>
            </a:xfrm>
            <a:prstGeom prst="rect">
              <a:avLst/>
            </a:prstGeom>
            <a:noFill/>
          </p:spPr>
          <p:txBody>
            <a:bodyPr wrap="square" rtlCol="0">
              <a:spAutoFit/>
            </a:bodyPr>
            <a:lstStyle/>
            <a:p>
              <a:pPr algn="ctr"/>
              <a:r>
                <a:rPr lang="ja-JP" altLang="en-US" sz="2400" b="1" dirty="0"/>
                <a:t>売  り上げ</a:t>
              </a:r>
              <a:endParaRPr kumimoji="1" lang="en-US" altLang="ja-JP" sz="2400" b="1" dirty="0"/>
            </a:p>
          </p:txBody>
        </p:sp>
      </p:grpSp>
    </p:spTree>
    <p:extLst>
      <p:ext uri="{BB962C8B-B14F-4D97-AF65-F5344CB8AC3E}">
        <p14:creationId xmlns:p14="http://schemas.microsoft.com/office/powerpoint/2010/main" val="316081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a:t>
            </a:r>
            <a:r>
              <a:rPr kumimoji="1" lang="ja-JP" altLang="en-US" dirty="0"/>
              <a:t>タイアップ動画の成功例</a:t>
            </a:r>
          </a:p>
        </p:txBody>
      </p:sp>
      <p:pic>
        <p:nvPicPr>
          <p:cNvPr id="5" name="図 4"/>
          <p:cNvPicPr>
            <a:picLocks noChangeAspect="1"/>
          </p:cNvPicPr>
          <p:nvPr/>
        </p:nvPicPr>
        <p:blipFill rotWithShape="1">
          <a:blip r:embed="rId2" cstate="print"/>
          <a:srcRect l="1709" t="27078" r="85552" b="60342"/>
          <a:stretch/>
        </p:blipFill>
        <p:spPr>
          <a:xfrm>
            <a:off x="292206" y="1254992"/>
            <a:ext cx="4873352" cy="2659282"/>
          </a:xfrm>
          <a:prstGeom prst="rect">
            <a:avLst/>
          </a:prstGeom>
        </p:spPr>
      </p:pic>
      <p:sp>
        <p:nvSpPr>
          <p:cNvPr id="6" name="正方形/長方形 5"/>
          <p:cNvSpPr/>
          <p:nvPr/>
        </p:nvSpPr>
        <p:spPr>
          <a:xfrm>
            <a:off x="646661" y="4098026"/>
            <a:ext cx="10983432" cy="2554545"/>
          </a:xfrm>
          <a:prstGeom prst="rect">
            <a:avLst/>
          </a:prstGeom>
        </p:spPr>
        <p:txBody>
          <a:bodyPr wrap="square">
            <a:spAutoFit/>
          </a:bodyPr>
          <a:lstStyle/>
          <a:p>
            <a:r>
              <a:rPr lang="ja-JP" altLang="en-US" sz="3200" dirty="0"/>
              <a:t>★「ママに内緒でおやつ食べちゃった～！ペット」</a:t>
            </a:r>
            <a:endParaRPr lang="en-US" altLang="ja-JP" sz="3200" dirty="0"/>
          </a:p>
          <a:p>
            <a:r>
              <a:rPr lang="ja-JP" altLang="en-US" sz="3200" dirty="0"/>
              <a:t>ジューシードロップポップ</a:t>
            </a:r>
            <a:endParaRPr lang="en-US" altLang="ja-JP" sz="3200" dirty="0"/>
          </a:p>
          <a:p>
            <a:r>
              <a:rPr lang="ja-JP" altLang="en-US" sz="3200" dirty="0"/>
              <a:t>★</a:t>
            </a:r>
            <a:r>
              <a:rPr lang="en-US" altLang="ja-JP" sz="3200" dirty="0"/>
              <a:t>Juicy Drop Pop</a:t>
            </a:r>
            <a:r>
              <a:rPr lang="ja-JP" altLang="en-US" sz="3200" dirty="0"/>
              <a:t>＆</a:t>
            </a:r>
            <a:r>
              <a:rPr lang="en-US" altLang="ja-JP" sz="3200" dirty="0"/>
              <a:t>Megamouth★ </a:t>
            </a:r>
          </a:p>
          <a:p>
            <a:r>
              <a:rPr lang="en-US" altLang="ja-JP" sz="3200" dirty="0"/>
              <a:t>(2016.9.30</a:t>
            </a:r>
            <a:r>
              <a:rPr lang="ja-JP" altLang="en-US" sz="3200" dirty="0"/>
              <a:t>公開</a:t>
            </a:r>
            <a:r>
              <a:rPr lang="en-US" altLang="ja-JP" sz="3200" dirty="0"/>
              <a:t>)</a:t>
            </a:r>
            <a:endParaRPr lang="ja-JP" altLang="en-US" sz="3200" dirty="0"/>
          </a:p>
          <a:p>
            <a:r>
              <a:rPr lang="en-US" altLang="ja-JP" sz="3200" dirty="0"/>
              <a:t>―</a:t>
            </a:r>
            <a:r>
              <a:rPr lang="ja-JP" altLang="en-US" sz="3200" dirty="0"/>
              <a:t>プリンセス姫スイートチャンネル</a:t>
            </a:r>
            <a:endParaRPr lang="en-US" altLang="ja-JP" sz="3200" dirty="0"/>
          </a:p>
        </p:txBody>
      </p:sp>
      <p:sp>
        <p:nvSpPr>
          <p:cNvPr id="7" name="雲形吹き出し 6"/>
          <p:cNvSpPr/>
          <p:nvPr/>
        </p:nvSpPr>
        <p:spPr>
          <a:xfrm>
            <a:off x="6672933" y="921690"/>
            <a:ext cx="5053262" cy="2992584"/>
          </a:xfrm>
          <a:prstGeom prst="cloudCallout">
            <a:avLst>
              <a:gd name="adj1" fmla="val -73085"/>
              <a:gd name="adj2" fmla="val 38269"/>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en-US" altLang="ja-JP" sz="2000" dirty="0"/>
          </a:p>
          <a:p>
            <a:r>
              <a:rPr kumimoji="1" lang="ja-JP" altLang="en-US" sz="2000" dirty="0"/>
              <a:t>●視聴者のほとんどが親子であるチャンネル</a:t>
            </a:r>
            <a:endParaRPr kumimoji="1" lang="en-US" altLang="ja-JP" sz="2000" dirty="0"/>
          </a:p>
          <a:p>
            <a:r>
              <a:rPr lang="ja-JP" altLang="en-US" sz="2000" dirty="0"/>
              <a:t>●新発売のお菓子を紹介</a:t>
            </a:r>
            <a:endParaRPr lang="en-US" altLang="ja-JP" sz="2000" dirty="0"/>
          </a:p>
          <a:p>
            <a:r>
              <a:rPr lang="ja-JP" altLang="en-US" sz="2000" dirty="0"/>
              <a:t>する動画</a:t>
            </a:r>
            <a:endParaRPr kumimoji="1" lang="en-US" altLang="ja-JP" sz="2000" dirty="0"/>
          </a:p>
          <a:p>
            <a:r>
              <a:rPr kumimoji="1" lang="ja-JP" altLang="en-US" sz="2000" dirty="0"/>
              <a:t>●</a:t>
            </a:r>
            <a:r>
              <a:rPr kumimoji="1" lang="en-US" altLang="ja-JP" sz="2000" dirty="0"/>
              <a:t>2017</a:t>
            </a:r>
            <a:r>
              <a:rPr kumimoji="1" lang="ja-JP" altLang="en-US" sz="2000" dirty="0"/>
              <a:t>年</a:t>
            </a:r>
            <a:r>
              <a:rPr kumimoji="1" lang="en-US" altLang="ja-JP" sz="2000" dirty="0" smtClean="0"/>
              <a:t>12</a:t>
            </a:r>
            <a:r>
              <a:rPr lang="ja-JP" altLang="en-US" sz="2000" dirty="0" smtClean="0"/>
              <a:t>月</a:t>
            </a:r>
            <a:r>
              <a:rPr lang="en-US" altLang="ja-JP" sz="2000" dirty="0" smtClean="0"/>
              <a:t>1</a:t>
            </a:r>
            <a:r>
              <a:rPr lang="en-US" altLang="ja-JP" sz="2000" dirty="0"/>
              <a:t>1</a:t>
            </a:r>
            <a:r>
              <a:rPr lang="ja-JP" altLang="en-US" sz="2000" dirty="0" smtClean="0"/>
              <a:t>日</a:t>
            </a:r>
            <a:r>
              <a:rPr lang="ja-JP" altLang="en-US" sz="2000" dirty="0"/>
              <a:t>現在、</a:t>
            </a:r>
            <a:endParaRPr lang="en-US" altLang="ja-JP" sz="2000" dirty="0"/>
          </a:p>
          <a:p>
            <a:r>
              <a:rPr lang="ja-JP" altLang="en-US" sz="2000" dirty="0">
                <a:solidFill>
                  <a:schemeClr val="accent3"/>
                </a:solidFill>
              </a:rPr>
              <a:t>再生回数</a:t>
            </a:r>
            <a:r>
              <a:rPr kumimoji="1" lang="en-US" altLang="ja-JP" sz="2000" b="1" dirty="0" smtClean="0">
                <a:solidFill>
                  <a:schemeClr val="accent3"/>
                </a:solidFill>
              </a:rPr>
              <a:t>350</a:t>
            </a:r>
            <a:r>
              <a:rPr kumimoji="1" lang="ja-JP" altLang="en-US" sz="2000" b="1" dirty="0">
                <a:solidFill>
                  <a:schemeClr val="accent3"/>
                </a:solidFill>
              </a:rPr>
              <a:t>万回を突破！</a:t>
            </a:r>
            <a:endParaRPr kumimoji="1" lang="en-US" altLang="ja-JP" sz="2000" b="1" dirty="0">
              <a:solidFill>
                <a:schemeClr val="accent3"/>
              </a:solidFill>
            </a:endParaRPr>
          </a:p>
          <a:p>
            <a:pPr algn="ctr"/>
            <a:endParaRPr kumimoji="1" lang="ja-JP" altLang="en-US" sz="2000" dirty="0"/>
          </a:p>
        </p:txBody>
      </p:sp>
    </p:spTree>
    <p:extLst>
      <p:ext uri="{BB962C8B-B14F-4D97-AF65-F5344CB8AC3E}">
        <p14:creationId xmlns:p14="http://schemas.microsoft.com/office/powerpoint/2010/main" val="3047027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106333" y="112296"/>
            <a:ext cx="10571998" cy="625642"/>
          </a:xfrm>
        </p:spPr>
        <p:txBody>
          <a:bodyPr/>
          <a:lstStyle/>
          <a:p>
            <a:r>
              <a:rPr kumimoji="1" lang="en-US" altLang="ja-JP" dirty="0"/>
              <a:t>3.</a:t>
            </a:r>
            <a:r>
              <a:rPr kumimoji="1" lang="ja-JP" altLang="en-US" dirty="0"/>
              <a:t>タイアップ動画の成功例</a:t>
            </a:r>
          </a:p>
        </p:txBody>
      </p:sp>
      <p:pic>
        <p:nvPicPr>
          <p:cNvPr id="8" name="図 7"/>
          <p:cNvPicPr>
            <a:picLocks noChangeAspect="1"/>
          </p:cNvPicPr>
          <p:nvPr/>
        </p:nvPicPr>
        <p:blipFill rotWithShape="1">
          <a:blip r:embed="rId2" cstate="print"/>
          <a:srcRect l="29385" t="19006" r="29386" b="39513"/>
          <a:stretch/>
        </p:blipFill>
        <p:spPr>
          <a:xfrm>
            <a:off x="106333" y="1098446"/>
            <a:ext cx="11379814" cy="5759554"/>
          </a:xfrm>
          <a:prstGeom prst="rect">
            <a:avLst/>
          </a:prstGeom>
        </p:spPr>
      </p:pic>
    </p:spTree>
    <p:extLst>
      <p:ext uri="{BB962C8B-B14F-4D97-AF65-F5344CB8AC3E}">
        <p14:creationId xmlns:p14="http://schemas.microsoft.com/office/powerpoint/2010/main" val="2947046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106333" y="112296"/>
            <a:ext cx="10571998" cy="625642"/>
          </a:xfrm>
        </p:spPr>
        <p:txBody>
          <a:bodyPr/>
          <a:lstStyle/>
          <a:p>
            <a:r>
              <a:rPr kumimoji="1" lang="en-US" altLang="ja-JP" dirty="0"/>
              <a:t>3.</a:t>
            </a:r>
            <a:r>
              <a:rPr kumimoji="1" lang="ja-JP" altLang="en-US" dirty="0"/>
              <a:t>タイアップ動画の成功例</a:t>
            </a:r>
          </a:p>
        </p:txBody>
      </p:sp>
      <p:pic>
        <p:nvPicPr>
          <p:cNvPr id="8" name="図 7"/>
          <p:cNvPicPr>
            <a:picLocks noChangeAspect="1"/>
          </p:cNvPicPr>
          <p:nvPr/>
        </p:nvPicPr>
        <p:blipFill rotWithShape="1">
          <a:blip r:embed="rId2" cstate="print"/>
          <a:srcRect l="30141" t="59098" r="30199" b="9530"/>
          <a:stretch/>
        </p:blipFill>
        <p:spPr>
          <a:xfrm>
            <a:off x="106332" y="1098446"/>
            <a:ext cx="11443983" cy="5302354"/>
          </a:xfrm>
          <a:prstGeom prst="rect">
            <a:avLst/>
          </a:prstGeom>
        </p:spPr>
      </p:pic>
    </p:spTree>
    <p:extLst>
      <p:ext uri="{BB962C8B-B14F-4D97-AF65-F5344CB8AC3E}">
        <p14:creationId xmlns:p14="http://schemas.microsoft.com/office/powerpoint/2010/main" val="67998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a:t>
            </a:r>
            <a:r>
              <a:rPr lang="en-US" altLang="ja-JP" dirty="0" smtClean="0"/>
              <a:t>3.</a:t>
            </a:r>
            <a:r>
              <a:rPr lang="ja-JP" altLang="en-US" dirty="0" smtClean="0"/>
              <a:t>の例はなぜ成功したのか？</a:t>
            </a:r>
            <a:endParaRPr kumimoji="1" lang="ja-JP" altLang="en-US" dirty="0"/>
          </a:p>
        </p:txBody>
      </p:sp>
      <p:sp>
        <p:nvSpPr>
          <p:cNvPr id="4" name="コンテンツ プレースホルダー 2">
            <a:extLst>
              <a:ext uri="{FF2B5EF4-FFF2-40B4-BE49-F238E27FC236}">
                <a16:creationId xmlns:a16="http://schemas.microsoft.com/office/drawing/2014/main" id="{47A5152B-C23A-4689-966D-C3A078876266}"/>
              </a:ext>
            </a:extLst>
          </p:cNvPr>
          <p:cNvSpPr>
            <a:spLocks noGrp="1"/>
          </p:cNvSpPr>
          <p:nvPr>
            <p:ph idx="1"/>
          </p:nvPr>
        </p:nvSpPr>
        <p:spPr>
          <a:xfrm>
            <a:off x="254668" y="1279358"/>
            <a:ext cx="11664615" cy="5297905"/>
          </a:xfrm>
        </p:spPr>
        <p:txBody>
          <a:bodyPr>
            <a:normAutofit lnSpcReduction="10000"/>
          </a:bodyPr>
          <a:lstStyle/>
          <a:p>
            <a:endParaRPr kumimoji="1" lang="en-US" altLang="ja-JP" dirty="0"/>
          </a:p>
          <a:p>
            <a:pPr>
              <a:buFont typeface="Wingdings" panose="05000000000000000000" pitchFamily="2" charset="2"/>
              <a:buChar char="l"/>
            </a:pPr>
            <a:r>
              <a:rPr lang="ja-JP" altLang="en-US" sz="3600" dirty="0" smtClean="0"/>
              <a:t>企業</a:t>
            </a:r>
            <a:r>
              <a:rPr lang="ja-JP" altLang="en-US" sz="3600" dirty="0"/>
              <a:t>側</a:t>
            </a:r>
            <a:r>
              <a:rPr lang="ja-JP" altLang="en-US" sz="3600" dirty="0" smtClean="0"/>
              <a:t>が</a:t>
            </a:r>
            <a:r>
              <a:rPr lang="ja-JP" altLang="en-US" sz="3600" dirty="0"/>
              <a:t>ターゲット</a:t>
            </a:r>
            <a:r>
              <a:rPr lang="ja-JP" altLang="en-US" sz="3600" dirty="0" smtClean="0"/>
              <a:t>にしている客層と、動画の視聴者層が一致していた</a:t>
            </a:r>
            <a:endParaRPr lang="en-US" altLang="ja-JP" sz="3600" dirty="0"/>
          </a:p>
          <a:p>
            <a:pPr marL="0" indent="0">
              <a:buNone/>
            </a:pPr>
            <a:r>
              <a:rPr lang="ja-JP" altLang="en-US" sz="3600" dirty="0" smtClean="0"/>
              <a:t>⇒</a:t>
            </a:r>
            <a:r>
              <a:rPr lang="en-US" altLang="ja-JP" sz="3600" dirty="0" smtClean="0"/>
              <a:t>YouTube</a:t>
            </a:r>
            <a:r>
              <a:rPr lang="ja-JP" altLang="en-US" sz="3600" dirty="0" smtClean="0"/>
              <a:t>アナリティクス等がうまく活用できていた</a:t>
            </a:r>
            <a:endParaRPr lang="en-US" altLang="ja-JP" sz="3600" dirty="0"/>
          </a:p>
          <a:p>
            <a:pPr>
              <a:buFont typeface="Wingdings" panose="05000000000000000000" pitchFamily="2" charset="2"/>
              <a:buChar char="l"/>
            </a:pPr>
            <a:endParaRPr kumimoji="1" lang="en-US" altLang="ja-JP" sz="3600" dirty="0"/>
          </a:p>
          <a:p>
            <a:pPr>
              <a:buFont typeface="Wingdings" panose="05000000000000000000" pitchFamily="2" charset="2"/>
              <a:buChar char="l"/>
            </a:pPr>
            <a:r>
              <a:rPr lang="ja-JP" altLang="en-US" sz="3600" dirty="0" smtClean="0"/>
              <a:t>事務所</a:t>
            </a:r>
            <a:r>
              <a:rPr lang="ja-JP" altLang="en-US" sz="3600" dirty="0"/>
              <a:t>所属</a:t>
            </a:r>
            <a:r>
              <a:rPr lang="en-US" altLang="ja-JP" sz="3600" dirty="0" smtClean="0"/>
              <a:t>YouTuber</a:t>
            </a:r>
            <a:r>
              <a:rPr lang="ja-JP" altLang="en-US" sz="3600" dirty="0" smtClean="0"/>
              <a:t>であった</a:t>
            </a:r>
            <a:endParaRPr lang="en-US" altLang="ja-JP" sz="3600" dirty="0" smtClean="0"/>
          </a:p>
          <a:p>
            <a:pPr marL="0" indent="0">
              <a:buNone/>
            </a:pPr>
            <a:r>
              <a:rPr kumimoji="1" lang="ja-JP" altLang="en-US" sz="3600" dirty="0" smtClean="0"/>
              <a:t>⇒個人配信者より動画に対する負担が少なく、決まった時間内で配信しなければならない場合には特に</a:t>
            </a:r>
            <a:r>
              <a:rPr kumimoji="1" lang="ja-JP" altLang="en-US" sz="3600" dirty="0" smtClean="0">
                <a:solidFill>
                  <a:schemeClr val="accent1"/>
                </a:solidFill>
              </a:rPr>
              <a:t>企画から配信まですべて</a:t>
            </a:r>
            <a:r>
              <a:rPr lang="ja-JP" altLang="en-US" sz="3600" dirty="0" smtClean="0">
                <a:solidFill>
                  <a:schemeClr val="accent1"/>
                </a:solidFill>
              </a:rPr>
              <a:t>に</a:t>
            </a:r>
            <a:r>
              <a:rPr lang="ja-JP" altLang="en-US" sz="3600" smtClean="0">
                <a:solidFill>
                  <a:schemeClr val="accent1"/>
                </a:solidFill>
              </a:rPr>
              <a:t>時間を</a:t>
            </a:r>
            <a:r>
              <a:rPr lang="ja-JP" altLang="en-US" sz="3600">
                <a:solidFill>
                  <a:schemeClr val="accent1"/>
                </a:solidFill>
              </a:rPr>
              <a:t>掛</a:t>
            </a:r>
            <a:r>
              <a:rPr lang="ja-JP" altLang="en-US" sz="3600" smtClean="0">
                <a:solidFill>
                  <a:schemeClr val="accent1"/>
                </a:solidFill>
              </a:rPr>
              <a:t>ける</a:t>
            </a:r>
            <a:r>
              <a:rPr kumimoji="1" lang="ja-JP" altLang="en-US" sz="3600" smtClean="0">
                <a:solidFill>
                  <a:schemeClr val="accent1"/>
                </a:solidFill>
              </a:rPr>
              <a:t>こと</a:t>
            </a:r>
            <a:r>
              <a:rPr kumimoji="1" lang="ja-JP" altLang="en-US" sz="3600" dirty="0" smtClean="0">
                <a:solidFill>
                  <a:schemeClr val="accent1"/>
                </a:solidFill>
              </a:rPr>
              <a:t>ができる</a:t>
            </a:r>
            <a:endParaRPr kumimoji="1" lang="ja-JP" altLang="en-US" sz="3600" dirty="0">
              <a:solidFill>
                <a:schemeClr val="accent1"/>
              </a:solidFill>
            </a:endParaRPr>
          </a:p>
        </p:txBody>
      </p:sp>
    </p:spTree>
    <p:extLst>
      <p:ext uri="{BB962C8B-B14F-4D97-AF65-F5344CB8AC3E}">
        <p14:creationId xmlns:p14="http://schemas.microsoft.com/office/powerpoint/2010/main" val="59347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YouTube</a:t>
            </a:r>
            <a:r>
              <a:rPr kumimoji="1" lang="ja-JP" altLang="en-US" dirty="0" smtClean="0"/>
              <a:t>アナリティクス</a:t>
            </a:r>
            <a:r>
              <a:rPr kumimoji="1" lang="ja-JP" altLang="en-US" dirty="0" smtClean="0"/>
              <a:t>画面①</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l="15682" t="270" r="1478" b="6421"/>
          <a:stretch/>
        </p:blipFill>
        <p:spPr>
          <a:xfrm>
            <a:off x="212839" y="1403294"/>
            <a:ext cx="8643329" cy="4883206"/>
          </a:xfrm>
          <a:prstGeom prst="rect">
            <a:avLst/>
          </a:prstGeom>
          <a:ln w="38100">
            <a:solidFill>
              <a:schemeClr val="accent1"/>
            </a:solidFill>
          </a:ln>
        </p:spPr>
      </p:pic>
      <p:sp>
        <p:nvSpPr>
          <p:cNvPr id="6" name="テキスト ボックス 5"/>
          <p:cNvSpPr txBox="1"/>
          <p:nvPr/>
        </p:nvSpPr>
        <p:spPr>
          <a:xfrm>
            <a:off x="9029700" y="1247775"/>
            <a:ext cx="2981325" cy="5355312"/>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ja-JP" altLang="en-US" dirty="0" smtClean="0"/>
              <a:t>再生時間</a:t>
            </a:r>
            <a:r>
              <a:rPr kumimoji="1" lang="en-US" altLang="ja-JP" dirty="0" smtClean="0"/>
              <a:t>(</a:t>
            </a:r>
            <a:r>
              <a:rPr kumimoji="1" lang="ja-JP" altLang="en-US" dirty="0" smtClean="0"/>
              <a:t>分</a:t>
            </a:r>
            <a:r>
              <a:rPr kumimoji="1" lang="en-US" altLang="ja-JP" dirty="0" smtClean="0"/>
              <a:t>)</a:t>
            </a:r>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平均視聴時間</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視聴回数</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推定収益</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レスポンス数</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共有数</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再生リスト追加数</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marL="285750" indent="-285750">
              <a:buClr>
                <a:schemeClr val="accent1"/>
              </a:buClr>
              <a:buFont typeface="Wingdings" panose="05000000000000000000" pitchFamily="2" charset="2"/>
              <a:buChar char="l"/>
            </a:pPr>
            <a:r>
              <a:rPr kumimoji="1" lang="ja-JP" altLang="en-US" dirty="0" smtClean="0"/>
              <a:t>チャンネル登録者数</a:t>
            </a:r>
            <a:endParaRPr kumimoji="1" lang="en-US" altLang="ja-JP" dirty="0" smtClean="0"/>
          </a:p>
          <a:p>
            <a:pPr marL="285750" indent="-285750">
              <a:buClr>
                <a:schemeClr val="accent1"/>
              </a:buClr>
              <a:buFont typeface="Wingdings" panose="05000000000000000000" pitchFamily="2" charset="2"/>
              <a:buChar char="l"/>
            </a:pPr>
            <a:endParaRPr kumimoji="1" lang="en-US" altLang="ja-JP" dirty="0"/>
          </a:p>
          <a:p>
            <a:pPr>
              <a:buClr>
                <a:schemeClr val="accent1"/>
              </a:buClr>
            </a:pPr>
            <a:r>
              <a:rPr kumimoji="1" lang="ja-JP" altLang="en-US" dirty="0" smtClean="0"/>
              <a:t>などの推移が</a:t>
            </a:r>
            <a:r>
              <a:rPr kumimoji="1" lang="ja-JP" altLang="en-US" dirty="0" smtClean="0">
                <a:solidFill>
                  <a:schemeClr val="accent1"/>
                </a:solidFill>
              </a:rPr>
              <a:t>リアルタイム</a:t>
            </a:r>
            <a:r>
              <a:rPr kumimoji="1" lang="ja-JP" altLang="en-US" dirty="0" smtClean="0"/>
              <a:t>で見られる</a:t>
            </a:r>
            <a:endParaRPr kumimoji="1" lang="en-US" altLang="ja-JP" dirty="0" smtClean="0"/>
          </a:p>
          <a:p>
            <a:endParaRPr kumimoji="1" lang="ja-JP" altLang="en-US" dirty="0"/>
          </a:p>
        </p:txBody>
      </p:sp>
    </p:spTree>
    <p:extLst>
      <p:ext uri="{BB962C8B-B14F-4D97-AF65-F5344CB8AC3E}">
        <p14:creationId xmlns:p14="http://schemas.microsoft.com/office/powerpoint/2010/main" val="39039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YouTube</a:t>
            </a:r>
            <a:r>
              <a:rPr kumimoji="1" lang="ja-JP" altLang="en-US" dirty="0" smtClean="0"/>
              <a:t>アナリティクス</a:t>
            </a:r>
            <a:r>
              <a:rPr kumimoji="1" lang="ja-JP" altLang="en-US" dirty="0" smtClean="0"/>
              <a:t>画面②</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1133475"/>
            <a:ext cx="6833937" cy="5410200"/>
          </a:xfrm>
          <a:prstGeom prst="rect">
            <a:avLst/>
          </a:prstGeom>
          <a:ln w="38100">
            <a:solidFill>
              <a:schemeClr val="accent1"/>
            </a:solidFill>
          </a:ln>
        </p:spPr>
      </p:pic>
      <p:sp>
        <p:nvSpPr>
          <p:cNvPr id="5" name="テキスト ボックス 4"/>
          <p:cNvSpPr txBox="1"/>
          <p:nvPr/>
        </p:nvSpPr>
        <p:spPr>
          <a:xfrm>
            <a:off x="7543800" y="1724025"/>
            <a:ext cx="4295775" cy="4031873"/>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ja-JP" altLang="en-US" sz="3200" dirty="0" smtClean="0"/>
              <a:t>男女比</a:t>
            </a:r>
            <a:endParaRPr kumimoji="1" lang="en-US" altLang="ja-JP" sz="3200" dirty="0" smtClean="0"/>
          </a:p>
          <a:p>
            <a:pPr marL="285750" indent="-285750">
              <a:buClr>
                <a:schemeClr val="accent1"/>
              </a:buClr>
              <a:buFont typeface="Wingdings" panose="05000000000000000000" pitchFamily="2" charset="2"/>
              <a:buChar char="l"/>
            </a:pPr>
            <a:endParaRPr kumimoji="1" lang="en-US" altLang="ja-JP" sz="3200" dirty="0"/>
          </a:p>
          <a:p>
            <a:pPr marL="285750" indent="-285750">
              <a:buClr>
                <a:schemeClr val="accent1"/>
              </a:buClr>
              <a:buFont typeface="Wingdings" panose="05000000000000000000" pitchFamily="2" charset="2"/>
              <a:buChar char="l"/>
            </a:pPr>
            <a:r>
              <a:rPr kumimoji="1" lang="ja-JP" altLang="en-US" sz="3200" dirty="0" smtClean="0"/>
              <a:t>年齢層</a:t>
            </a:r>
            <a:endParaRPr kumimoji="1" lang="en-US" altLang="ja-JP" sz="3200" dirty="0" smtClean="0"/>
          </a:p>
          <a:p>
            <a:pPr marL="285750" indent="-285750">
              <a:buClr>
                <a:schemeClr val="accent1"/>
              </a:buClr>
              <a:buFont typeface="Wingdings" panose="05000000000000000000" pitchFamily="2" charset="2"/>
              <a:buChar char="l"/>
            </a:pPr>
            <a:endParaRPr kumimoji="1" lang="en-US" altLang="ja-JP" sz="3200" dirty="0"/>
          </a:p>
          <a:p>
            <a:pPr marL="285750" indent="-285750">
              <a:buClr>
                <a:schemeClr val="accent1"/>
              </a:buClr>
              <a:buFont typeface="Wingdings" panose="05000000000000000000" pitchFamily="2" charset="2"/>
              <a:buChar char="l"/>
            </a:pPr>
            <a:r>
              <a:rPr kumimoji="1" lang="ja-JP" altLang="en-US" sz="3200" dirty="0" smtClean="0"/>
              <a:t>国籍</a:t>
            </a:r>
            <a:endParaRPr kumimoji="1" lang="en-US" altLang="ja-JP" sz="3200" dirty="0" smtClean="0"/>
          </a:p>
          <a:p>
            <a:pPr marL="285750" indent="-285750">
              <a:buClr>
                <a:schemeClr val="accent1"/>
              </a:buClr>
              <a:buFont typeface="Wingdings" panose="05000000000000000000" pitchFamily="2" charset="2"/>
              <a:buChar char="l"/>
            </a:pPr>
            <a:endParaRPr kumimoji="1" lang="en-US" altLang="ja-JP" sz="3200" dirty="0"/>
          </a:p>
          <a:p>
            <a:pPr>
              <a:buClr>
                <a:schemeClr val="accent1"/>
              </a:buClr>
            </a:pPr>
            <a:r>
              <a:rPr kumimoji="1" lang="ja-JP" altLang="en-US" sz="3200" dirty="0" smtClean="0"/>
              <a:t>などの関係が</a:t>
            </a:r>
            <a:endParaRPr kumimoji="1" lang="en-US" altLang="ja-JP" sz="3200" dirty="0" smtClean="0"/>
          </a:p>
          <a:p>
            <a:pPr>
              <a:buClr>
                <a:schemeClr val="accent1"/>
              </a:buClr>
            </a:pPr>
            <a:r>
              <a:rPr kumimoji="1" lang="ja-JP" altLang="en-US" sz="3200" dirty="0" smtClean="0"/>
              <a:t>グラフで示されている</a:t>
            </a:r>
            <a:endParaRPr kumimoji="1" lang="ja-JP" altLang="en-US" sz="3200" dirty="0"/>
          </a:p>
        </p:txBody>
      </p:sp>
    </p:spTree>
    <p:extLst>
      <p:ext uri="{BB962C8B-B14F-4D97-AF65-F5344CB8AC3E}">
        <p14:creationId xmlns:p14="http://schemas.microsoft.com/office/powerpoint/2010/main" val="3102437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ユーザー定義 16">
      <a:dk1>
        <a:srgbClr val="000000"/>
      </a:dk1>
      <a:lt1>
        <a:srgbClr val="000000"/>
      </a:lt1>
      <a:dk2>
        <a:srgbClr val="FFFFFF"/>
      </a:dk2>
      <a:lt2>
        <a:srgbClr val="FFFFFF"/>
      </a:lt2>
      <a:accent1>
        <a:srgbClr val="C00000"/>
      </a:accent1>
      <a:accent2>
        <a:srgbClr val="EFB251"/>
      </a:accent2>
      <a:accent3>
        <a:srgbClr val="FFFF00"/>
      </a:accent3>
      <a:accent4>
        <a:srgbClr val="92D050"/>
      </a:accent4>
      <a:accent5>
        <a:srgbClr val="00B0F0"/>
      </a:accent5>
      <a:accent6>
        <a:srgbClr val="7030A0"/>
      </a:accent6>
      <a:hlink>
        <a:srgbClr val="002060"/>
      </a:hlink>
      <a:folHlink>
        <a:srgbClr val="002060"/>
      </a:folHlink>
    </a:clrScheme>
    <a:fontScheme name="クォータブル">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204</TotalTime>
  <Words>535</Words>
  <Application>Microsoft Office PowerPoint</Application>
  <PresentationFormat>ワイド画面</PresentationFormat>
  <Paragraphs>101</Paragraphs>
  <Slides>12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HGP創英角ｺﾞｼｯｸUB</vt:lpstr>
      <vt:lpstr>ＭＳ Ｐゴシック</vt:lpstr>
      <vt:lpstr>ＭＳ ゴシック</vt:lpstr>
      <vt:lpstr>游ゴシック</vt:lpstr>
      <vt:lpstr>Calibri</vt:lpstr>
      <vt:lpstr>Century Gothic</vt:lpstr>
      <vt:lpstr>Wingdings</vt:lpstr>
      <vt:lpstr>Wingdings 2</vt:lpstr>
      <vt:lpstr>クォータブル</vt:lpstr>
      <vt:lpstr>YouTuberタイアップ動画における 影響力についての研究 　</vt:lpstr>
      <vt:lpstr>1.テーマ設定の経緯</vt:lpstr>
      <vt:lpstr>2.タイアップ動画のしくみ</vt:lpstr>
      <vt:lpstr>3.タイアップ動画の成功例</vt:lpstr>
      <vt:lpstr>3.タイアップ動画の成功例</vt:lpstr>
      <vt:lpstr>3.タイアップ動画の成功例</vt:lpstr>
      <vt:lpstr>4.3.の例はなぜ成功したのか？</vt:lpstr>
      <vt:lpstr>＜参考＞YouTubeアナリティクス画面①</vt:lpstr>
      <vt:lpstr>＜参考＞YouTubeアナリティクス画面②</vt:lpstr>
      <vt:lpstr>5.自分の研究したいこと</vt:lpstr>
      <vt:lpstr>6.研究を進めるにあたっての懸念</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26</cp:revision>
  <cp:lastPrinted>2017-12-11T05:39:07Z</cp:lastPrinted>
  <dcterms:created xsi:type="dcterms:W3CDTF">2017-12-04T06:46:10Z</dcterms:created>
  <dcterms:modified xsi:type="dcterms:W3CDTF">2017-12-11T05:51:30Z</dcterms:modified>
</cp:coreProperties>
</file>