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84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2" r:id="rId12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1D90D1E-899E-4395-80AF-555CB4C9257B}">
          <p14:sldIdLst>
            <p14:sldId id="256"/>
            <p14:sldId id="257"/>
            <p14:sldId id="258"/>
            <p14:sldId id="259"/>
            <p14:sldId id="263"/>
            <p14:sldId id="260"/>
            <p14:sldId id="264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6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75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4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38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6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29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2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21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533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7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637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2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882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0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5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0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1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C247EB-1086-4E0C-9070-A0FE2DC984FA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567D3-FB28-4B27-A7B6-17596ED83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7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year.net/service/data/analysis_datamining1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634482"/>
            <a:ext cx="12192000" cy="3081074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/>
              <a:t>マーケティングに活かす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データマイニングの手法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kumimoji="1" lang="ja-JP" altLang="en-US" sz="4000" b="1" dirty="0"/>
              <a:t>　　～</a:t>
            </a:r>
            <a:r>
              <a:rPr lang="ja-JP" altLang="en-US" sz="4000" b="1" dirty="0"/>
              <a:t>未知の結果を予測するためのデータ分析</a:t>
            </a:r>
            <a:r>
              <a:rPr kumimoji="1" lang="ja-JP" altLang="en-US" sz="4000" b="1" dirty="0"/>
              <a:t>～</a:t>
            </a:r>
            <a:endParaRPr kumimoji="1" lang="en-US" altLang="ja-JP" sz="40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　　　　　　　　　　　　　　　　　　　　　　　　</a:t>
            </a:r>
            <a:r>
              <a:rPr kumimoji="1" lang="en-US" altLang="ja-JP" sz="2800" b="1" dirty="0"/>
              <a:t>17107986</a:t>
            </a:r>
            <a:r>
              <a:rPr kumimoji="1" lang="ja-JP" altLang="en-US" sz="2800" b="1" dirty="0"/>
              <a:t>　</a:t>
            </a:r>
            <a:r>
              <a:rPr kumimoji="1" lang="en-US" altLang="ja-JP" sz="2800" b="1" dirty="0"/>
              <a:t> </a:t>
            </a:r>
            <a:r>
              <a:rPr kumimoji="1" lang="ja-JP" altLang="en-US" sz="2800" b="1" dirty="0"/>
              <a:t>門田大輝</a:t>
            </a:r>
          </a:p>
        </p:txBody>
      </p:sp>
    </p:spTree>
    <p:extLst>
      <p:ext uri="{BB962C8B-B14F-4D97-AF65-F5344CB8AC3E}">
        <p14:creationId xmlns:p14="http://schemas.microsoft.com/office/powerpoint/2010/main" val="24608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9C52-943E-4E24-8420-C328A66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75584"/>
            <a:ext cx="10772775" cy="1658198"/>
          </a:xfrm>
        </p:spPr>
        <p:txBody>
          <a:bodyPr>
            <a:normAutofit/>
          </a:bodyPr>
          <a:lstStyle/>
          <a:p>
            <a:r>
              <a:rPr kumimoji="1" lang="ja-JP" altLang="en-US" sz="6600" b="1" dirty="0"/>
              <a:t>終わりに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4EF33-0CFC-405C-BE39-021C04A1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4" y="1371600"/>
            <a:ext cx="11438311" cy="5286895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sz="3600" dirty="0"/>
              <a:t>　</a:t>
            </a:r>
            <a:r>
              <a:rPr lang="ja-JP" altLang="en-US" sz="5900" dirty="0"/>
              <a:t>正直、調べてみたが、あまりよくわからなかった。</a:t>
            </a:r>
            <a:endParaRPr kumimoji="1" lang="en-US" altLang="ja-JP" sz="5900" dirty="0"/>
          </a:p>
          <a:p>
            <a:endParaRPr kumimoji="1" lang="en-US" altLang="ja-JP" sz="4600" dirty="0"/>
          </a:p>
          <a:p>
            <a:r>
              <a:rPr lang="ja-JP" altLang="en-US" sz="3600" dirty="0"/>
              <a:t>　</a:t>
            </a:r>
            <a:r>
              <a:rPr lang="ja-JP" altLang="en-US" sz="5900" dirty="0"/>
              <a:t>データマイニングは数学的要素がとても強いのでこれからも</a:t>
            </a:r>
            <a:r>
              <a:rPr lang="ja-JP" altLang="en-US" sz="5900" dirty="0" err="1"/>
              <a:t>っ</a:t>
            </a:r>
            <a:endParaRPr lang="en-US" altLang="ja-JP" sz="5900" dirty="0"/>
          </a:p>
          <a:p>
            <a:r>
              <a:rPr lang="ja-JP" altLang="en-US" sz="5900" dirty="0"/>
              <a:t>と数学の知識を増やす必要がある。</a:t>
            </a:r>
            <a:endParaRPr lang="en-US" altLang="ja-JP" sz="5900" dirty="0"/>
          </a:p>
          <a:p>
            <a:endParaRPr lang="en-US" altLang="ja-JP" sz="3600" dirty="0"/>
          </a:p>
          <a:p>
            <a:r>
              <a:rPr lang="ja-JP" altLang="en-US" sz="3600" dirty="0"/>
              <a:t>　</a:t>
            </a:r>
            <a:r>
              <a:rPr lang="ja-JP" altLang="en-US" sz="5800" dirty="0"/>
              <a:t>このような知識を使い、将来、</a:t>
            </a:r>
            <a:endParaRPr lang="en-US" altLang="ja-JP" sz="5800" dirty="0"/>
          </a:p>
          <a:p>
            <a:r>
              <a:rPr lang="ja-JP" altLang="en-US" sz="5800" dirty="0"/>
              <a:t>　家具家電業界でのマーケティングに役立てたいと思います。</a:t>
            </a:r>
            <a:endParaRPr lang="en-US" altLang="ja-JP" sz="5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参考文献</a:t>
            </a:r>
            <a:endParaRPr lang="en-US" altLang="ja-JP" sz="1800" dirty="0"/>
          </a:p>
          <a:p>
            <a:r>
              <a:rPr kumimoji="1" lang="ja-JP" altLang="en-US" sz="1800" dirty="0"/>
              <a:t>・「仕事の合間に！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分間データマイニング入門第</a:t>
            </a:r>
            <a:r>
              <a:rPr kumimoji="1" lang="en-US" altLang="ja-JP" sz="1800" dirty="0"/>
              <a:t>1</a:t>
            </a:r>
            <a:r>
              <a:rPr kumimoji="1" lang="ja-JP" altLang="en-US" sz="1800" dirty="0"/>
              <a:t>回」</a:t>
            </a:r>
            <a:endParaRPr kumimoji="1" lang="en-US" altLang="ja-JP" sz="1800" dirty="0"/>
          </a:p>
          <a:p>
            <a:r>
              <a:rPr lang="en-US" altLang="ja-JP" sz="1800" dirty="0">
                <a:hlinkClick r:id="rId2"/>
              </a:rPr>
              <a:t>http://www.netyear.net/service/data/analysis_datamining1.html</a:t>
            </a:r>
            <a:endParaRPr lang="en-US" altLang="ja-JP" sz="1800" dirty="0"/>
          </a:p>
          <a:p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2301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b="1" dirty="0"/>
              <a:t>自分のやりたいこと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665" y="1993599"/>
            <a:ext cx="11095892" cy="4994030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　</a:t>
            </a:r>
            <a:r>
              <a:rPr lang="ja-JP" altLang="en-US" sz="3600" dirty="0"/>
              <a:t>たくさんの統計情報の分析は、経営戦略・マーケティン</a:t>
            </a:r>
            <a:endParaRPr lang="en-US" altLang="ja-JP" sz="3600" dirty="0"/>
          </a:p>
          <a:p>
            <a:r>
              <a:rPr lang="ja-JP" altLang="en-US" sz="3600" dirty="0"/>
              <a:t>グをする上で、とても有効である。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600" b="1" u="sng" dirty="0">
                <a:solidFill>
                  <a:srgbClr val="FF0000"/>
                </a:solidFill>
              </a:rPr>
              <a:t>世の中にある膨大な情報を、データマイニング的手法を</a:t>
            </a:r>
            <a:endParaRPr lang="en-US" altLang="ja-JP" sz="36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3600" b="1" u="sng" dirty="0">
                <a:solidFill>
                  <a:srgbClr val="FF0000"/>
                </a:solidFill>
              </a:rPr>
              <a:t>用いて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、</a:t>
            </a:r>
            <a:r>
              <a:rPr lang="ja-JP" altLang="en-US" sz="3600" b="1" u="sng" dirty="0">
                <a:solidFill>
                  <a:srgbClr val="FF0000"/>
                </a:solidFill>
              </a:rPr>
              <a:t>新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しい</a:t>
            </a:r>
            <a:r>
              <a:rPr lang="ja-JP" altLang="en-US" sz="3600" b="1" u="sng" dirty="0" smtClean="0">
                <a:solidFill>
                  <a:srgbClr val="FF0000"/>
                </a:solidFill>
              </a:rPr>
              <a:t>購買</a:t>
            </a:r>
            <a:r>
              <a:rPr lang="ja-JP" altLang="en-US" sz="3600" b="1" u="sng" dirty="0">
                <a:solidFill>
                  <a:srgbClr val="FF0000"/>
                </a:solidFill>
              </a:rPr>
              <a:t>行動の規則性などの仮説を立てるこ</a:t>
            </a:r>
            <a:endParaRPr lang="en-US" altLang="ja-JP" sz="36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3600" b="1" u="sng" dirty="0">
                <a:solidFill>
                  <a:srgbClr val="FF0000"/>
                </a:solidFill>
              </a:rPr>
              <a:t>とで、マーケティングなどの分野に役立てたい。　</a:t>
            </a:r>
            <a:endParaRPr kumimoji="1" lang="ja-JP" alt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1990" y="52242"/>
            <a:ext cx="8596668" cy="1283657"/>
          </a:xfrm>
        </p:spPr>
        <p:txBody>
          <a:bodyPr>
            <a:normAutofit/>
          </a:bodyPr>
          <a:lstStyle/>
          <a:p>
            <a:r>
              <a:rPr kumimoji="1" lang="ja-JP" altLang="en-US" sz="8000" b="1" i="1" u="sng" dirty="0">
                <a:solidFill>
                  <a:srgbClr val="7030A0"/>
                </a:solidFill>
              </a:rPr>
              <a:t>データマイニング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4872" y="1192696"/>
            <a:ext cx="1184223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sz="2800" b="1" dirty="0">
                <a:latin typeface="+mn-ea"/>
              </a:rPr>
              <a:t>データマイニングとは、</a:t>
            </a:r>
            <a:r>
              <a:rPr lang="ja-JP" altLang="en-US" sz="2800" b="1" u="sng" dirty="0">
                <a:solidFill>
                  <a:srgbClr val="FF0000"/>
                </a:solidFill>
                <a:latin typeface="+mn-ea"/>
              </a:rPr>
              <a:t>企業の収集した大量のデータの集合を分析し、新しい</a:t>
            </a:r>
            <a:endParaRPr lang="en-US" altLang="ja-JP" sz="2800" b="1" u="sng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2800" b="1" u="sng" dirty="0">
                <a:solidFill>
                  <a:srgbClr val="FF0000"/>
                </a:solidFill>
                <a:latin typeface="+mn-ea"/>
              </a:rPr>
              <a:t>規則性・傾向などの「仮説」を発見する手法</a:t>
            </a:r>
            <a:r>
              <a:rPr lang="ja-JP" altLang="en-US" sz="2800" b="1" u="sng" dirty="0">
                <a:latin typeface="+mn-ea"/>
              </a:rPr>
              <a:t>である。</a:t>
            </a:r>
            <a:endParaRPr lang="en-US" altLang="ja-JP" sz="2800" b="1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b="1" u="sng" dirty="0">
                <a:latin typeface="+mn-ea"/>
              </a:rPr>
              <a:t>　</a:t>
            </a:r>
            <a:endParaRPr lang="en-US" altLang="ja-JP" sz="2800" b="1" u="sng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b="1" u="sng" dirty="0">
                <a:latin typeface="+mn-ea"/>
              </a:rPr>
              <a:t>　その仮説は次の３つのいずれかに分けられる。</a:t>
            </a:r>
            <a:endParaRPr lang="en-US" altLang="ja-JP" sz="28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　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endParaRPr lang="en-US" altLang="ja-JP" sz="2800" dirty="0"/>
          </a:p>
        </p:txBody>
      </p:sp>
      <p:sp>
        <p:nvSpPr>
          <p:cNvPr id="6" name="楕円 5"/>
          <p:cNvSpPr/>
          <p:nvPr/>
        </p:nvSpPr>
        <p:spPr>
          <a:xfrm>
            <a:off x="4844538" y="4089298"/>
            <a:ext cx="2542897" cy="166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分類</a:t>
            </a:r>
          </a:p>
        </p:txBody>
      </p:sp>
      <p:sp>
        <p:nvSpPr>
          <p:cNvPr id="7" name="楕円 6"/>
          <p:cNvSpPr/>
          <p:nvPr/>
        </p:nvSpPr>
        <p:spPr>
          <a:xfrm>
            <a:off x="8344577" y="4089298"/>
            <a:ext cx="3340359" cy="166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関連性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C89719-6672-4EAE-BA72-96D7FB668A94}"/>
              </a:ext>
            </a:extLst>
          </p:cNvPr>
          <p:cNvSpPr txBox="1"/>
          <p:nvPr/>
        </p:nvSpPr>
        <p:spPr>
          <a:xfrm>
            <a:off x="1466010" y="3196221"/>
            <a:ext cx="184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200" dirty="0"/>
          </a:p>
          <a:p>
            <a:endParaRPr kumimoji="1" lang="ja-JP" altLang="en-US" sz="7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BD0F712-2FCF-4C9D-9DCF-88F47608EDC7}"/>
              </a:ext>
            </a:extLst>
          </p:cNvPr>
          <p:cNvSpPr/>
          <p:nvPr/>
        </p:nvSpPr>
        <p:spPr>
          <a:xfrm>
            <a:off x="704742" y="4089298"/>
            <a:ext cx="2542897" cy="1660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</a:rPr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9968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E3D57-DD86-45CA-BAFE-4F0E77A1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0"/>
            <a:ext cx="10772775" cy="1658198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rgbClr val="FF0000"/>
                </a:solidFill>
              </a:rPr>
              <a:t>決定木分析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B9818-93DE-446E-963C-2972484C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1179871"/>
            <a:ext cx="11772902" cy="5560142"/>
          </a:xfrm>
        </p:spPr>
        <p:txBody>
          <a:bodyPr>
            <a:normAutofit fontScale="25000" lnSpcReduction="20000"/>
          </a:bodyPr>
          <a:lstStyle/>
          <a:p>
            <a:r>
              <a:rPr lang="ja-JP" altLang="en-US" b="1" dirty="0"/>
              <a:t>　</a:t>
            </a:r>
            <a:r>
              <a:rPr kumimoji="1" lang="ja-JP" altLang="en-US" sz="11200" b="1" dirty="0">
                <a:latin typeface="+mn-ea"/>
              </a:rPr>
              <a:t>この解析方法は、「予測」、「分類」の分野に入る。</a:t>
            </a:r>
            <a:endParaRPr kumimoji="1" lang="en-US" altLang="ja-JP" sz="11200" b="1" dirty="0">
              <a:latin typeface="+mn-ea"/>
            </a:endParaRPr>
          </a:p>
          <a:p>
            <a:endParaRPr kumimoji="1" lang="en-US" altLang="ja-JP" sz="60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6000" b="1" u="sng" dirty="0">
                <a:latin typeface="+mn-ea"/>
              </a:rPr>
              <a:t>　</a:t>
            </a:r>
            <a:r>
              <a:rPr lang="ja-JP" altLang="en-US" sz="11200" b="1" u="sng" dirty="0">
                <a:latin typeface="+mn-ea"/>
              </a:rPr>
              <a:t>　</a:t>
            </a:r>
            <a:r>
              <a:rPr lang="ja-JP" altLang="en-US" sz="11200" b="1" dirty="0">
                <a:latin typeface="+mn-ea"/>
              </a:rPr>
              <a:t>決定木分析を活用する場面は、商品の購入や、サービスの契約な</a:t>
            </a:r>
            <a:endParaRPr lang="en-US" altLang="ja-JP" sz="112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11200" b="1" dirty="0">
                <a:latin typeface="+mn-ea"/>
              </a:rPr>
              <a:t>どである。</a:t>
            </a:r>
            <a:endParaRPr lang="en-US" altLang="ja-JP" sz="11200" b="1" dirty="0">
              <a:latin typeface="+mn-ea"/>
            </a:endParaRPr>
          </a:p>
          <a:p>
            <a:pPr marL="0" indent="0">
              <a:buNone/>
            </a:pPr>
            <a:endParaRPr lang="en-US" altLang="ja-JP" sz="112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11200" b="1" dirty="0">
                <a:solidFill>
                  <a:srgbClr val="92D050"/>
                </a:solidFill>
                <a:latin typeface="+mn-ea"/>
              </a:rPr>
              <a:t>　</a:t>
            </a:r>
            <a:r>
              <a:rPr lang="ja-JP" altLang="en-US" sz="11200" b="1" u="sng" dirty="0">
                <a:solidFill>
                  <a:srgbClr val="92D050"/>
                </a:solidFill>
                <a:latin typeface="+mn-ea"/>
              </a:rPr>
              <a:t>「もしＡが発生したら、その次にＢが発生する」（ＩＦ　ＴＨＥＮ方式）の形</a:t>
            </a:r>
            <a:endParaRPr lang="en-US" altLang="ja-JP" sz="11200" b="1" u="sng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1200" b="1" u="sng" dirty="0">
                <a:solidFill>
                  <a:srgbClr val="92D050"/>
                </a:solidFill>
                <a:latin typeface="+mn-ea"/>
              </a:rPr>
              <a:t>式を用いる。</a:t>
            </a:r>
            <a:endParaRPr lang="en-US" altLang="ja-JP" sz="6000" b="1" u="sng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6000" b="1" dirty="0">
              <a:solidFill>
                <a:srgbClr val="92D05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60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6000" b="1" dirty="0">
                <a:latin typeface="+mn-ea"/>
              </a:rPr>
              <a:t>　</a:t>
            </a:r>
            <a:endParaRPr lang="en-US" altLang="ja-JP" sz="60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6000" b="1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14400" b="1" dirty="0">
                <a:solidFill>
                  <a:srgbClr val="00B0F0"/>
                </a:solidFill>
                <a:latin typeface="+mn-ea"/>
              </a:rPr>
              <a:t>そういった分岐を何回も繰り返すことで顧客の分類が</a:t>
            </a:r>
            <a:endParaRPr lang="en-US" altLang="ja-JP" sz="144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14400" b="1" dirty="0">
                <a:solidFill>
                  <a:srgbClr val="00B0F0"/>
                </a:solidFill>
                <a:latin typeface="+mn-ea"/>
              </a:rPr>
              <a:t>でき、分類された顧客ごとに確率を求めることができる。</a:t>
            </a:r>
            <a:endParaRPr lang="en-US" altLang="ja-JP" sz="144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1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sz="3200" b="1" dirty="0"/>
              <a:t>　</a:t>
            </a:r>
            <a:endParaRPr lang="en-US" altLang="ja-JP" sz="3200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endParaRPr kumimoji="1" lang="en-US" altLang="ja-JP" b="1" dirty="0"/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712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1187" y="-2929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219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　「決定木分析」の簡単な例</a:t>
            </a:r>
            <a:endParaRPr kumimoji="1" lang="en-US" altLang="ja-JP" sz="4800" b="1" dirty="0"/>
          </a:p>
          <a:p>
            <a:r>
              <a:rPr kumimoji="1" lang="ja-JP" altLang="en-US" sz="4800" b="1" dirty="0"/>
              <a:t>　</a:t>
            </a:r>
            <a:r>
              <a:rPr kumimoji="1" lang="ja-JP" altLang="en-US" sz="2800" b="1" dirty="0"/>
              <a:t>目的変数：関西人であるか、ないか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説明変数：阪神ファンであるか、納豆嫌いか、たこやき機を持ってるか、など</a:t>
            </a:r>
            <a:endParaRPr kumimoji="1" lang="en-US" altLang="ja-JP" sz="2800" b="1" dirty="0"/>
          </a:p>
          <a:p>
            <a:endParaRPr kumimoji="1" lang="ja-JP" altLang="en-US" sz="4800" b="1" dirty="0"/>
          </a:p>
        </p:txBody>
      </p:sp>
      <p:sp>
        <p:nvSpPr>
          <p:cNvPr id="5" name="角丸四角形 4"/>
          <p:cNvSpPr/>
          <p:nvPr/>
        </p:nvSpPr>
        <p:spPr>
          <a:xfrm>
            <a:off x="3713584" y="1996752"/>
            <a:ext cx="3881534" cy="742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36172" y="3349693"/>
            <a:ext cx="3393232" cy="737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solidFill>
                  <a:schemeClr val="tx1"/>
                </a:solidFill>
              </a:rPr>
              <a:t>納豆嫌い？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6795795" y="3349694"/>
            <a:ext cx="4587551" cy="737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たこやき機もってる？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01690" y="4879911"/>
            <a:ext cx="2814734" cy="73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>
                <a:solidFill>
                  <a:schemeClr val="tx1"/>
                </a:solidFill>
              </a:rPr>
              <a:t>マクド？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32244" y="1996752"/>
            <a:ext cx="3862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/>
              <a:t>阪神ファン？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667604" y="2750447"/>
            <a:ext cx="1696616" cy="5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6960637" y="2766193"/>
            <a:ext cx="2128933" cy="5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709057" y="4086809"/>
            <a:ext cx="923731" cy="7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632788" y="4086809"/>
            <a:ext cx="1454020" cy="79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862553" y="2522671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22614" y="4086809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1055716" y="5617028"/>
            <a:ext cx="653342" cy="40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359798" y="4086809"/>
            <a:ext cx="8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</a:p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774345" y="2527003"/>
            <a:ext cx="8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</a:p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/>
          <p:cNvCxnSpPr>
            <a:stCxn id="8" idx="2"/>
          </p:cNvCxnSpPr>
          <p:nvPr/>
        </p:nvCxnSpPr>
        <p:spPr>
          <a:xfrm>
            <a:off x="1709057" y="5617028"/>
            <a:ext cx="651758" cy="40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7774345" y="4086809"/>
            <a:ext cx="1315226" cy="9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032033" y="4105469"/>
            <a:ext cx="1810138" cy="9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286584" y="5499727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01690" y="5499726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19788" y="6065159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2111828" y="6049966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3750906" y="4951148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6700936" y="5193745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10069383" y="5203076"/>
            <a:ext cx="1620416" cy="665879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995641" y="5075854"/>
            <a:ext cx="11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7030A0"/>
                </a:solidFill>
              </a:rPr>
              <a:t>関西人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360815" y="6167267"/>
            <a:ext cx="11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7030A0"/>
                </a:solidFill>
              </a:rPr>
              <a:t>関西人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341917" y="5305182"/>
            <a:ext cx="11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7030A0"/>
                </a:solidFill>
              </a:rPr>
              <a:t>関西人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027313" y="5135929"/>
            <a:ext cx="118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chemeClr val="bg2">
                    <a:lumMod val="10000"/>
                  </a:schemeClr>
                </a:solidFill>
              </a:rPr>
              <a:t>関西人以外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6303" y="5994631"/>
            <a:ext cx="118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chemeClr val="bg2">
                    <a:lumMod val="10000"/>
                  </a:schemeClr>
                </a:solidFill>
              </a:rPr>
              <a:t>関西人以外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BC5602-B576-4BBD-B9A2-5F0D8BEC9539}"/>
              </a:ext>
            </a:extLst>
          </p:cNvPr>
          <p:cNvSpPr txBox="1"/>
          <p:nvPr/>
        </p:nvSpPr>
        <p:spPr>
          <a:xfrm>
            <a:off x="9917763" y="4180235"/>
            <a:ext cx="84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YES</a:t>
            </a:r>
          </a:p>
          <a:p>
            <a:pPr algn="ctr"/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7A22455-9F0A-4E9E-B9D7-C4A7E5FC655C}"/>
              </a:ext>
            </a:extLst>
          </p:cNvPr>
          <p:cNvSpPr txBox="1"/>
          <p:nvPr/>
        </p:nvSpPr>
        <p:spPr>
          <a:xfrm>
            <a:off x="7531749" y="4106358"/>
            <a:ext cx="84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NO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8023"/>
            <a:ext cx="12263187" cy="60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5CD24-A3DB-4C21-B438-32D7EB04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3" y="0"/>
            <a:ext cx="10772775" cy="1658198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rgbClr val="FF0000"/>
                </a:solidFill>
              </a:rPr>
              <a:t>クラスター分析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3A800-49C5-4984-A615-A12C4239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13" y="1356852"/>
            <a:ext cx="11566424" cy="5309419"/>
          </a:xfrm>
        </p:spPr>
        <p:txBody>
          <a:bodyPr/>
          <a:lstStyle/>
          <a:p>
            <a:r>
              <a:rPr kumimoji="1" lang="ja-JP" altLang="en-US" dirty="0"/>
              <a:t>　</a:t>
            </a:r>
            <a:r>
              <a:rPr kumimoji="1" lang="ja-JP" altLang="en-US" sz="3600" dirty="0">
                <a:latin typeface="+mn-ea"/>
              </a:rPr>
              <a:t>この解析方法は、「分類」の分野にはいる。</a:t>
            </a:r>
            <a:endParaRPr kumimoji="1" lang="en-US" altLang="ja-JP" sz="3600" dirty="0">
              <a:latin typeface="+mn-ea"/>
            </a:endParaRPr>
          </a:p>
          <a:p>
            <a:r>
              <a:rPr lang="ja-JP" altLang="en-US" sz="3600" dirty="0">
                <a:latin typeface="+mn-ea"/>
              </a:rPr>
              <a:t>　クラスター分析とは、</a:t>
            </a:r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異なる性質のものが混ざり合った集</a:t>
            </a:r>
            <a:endParaRPr lang="en-US" altLang="ja-JP" sz="3600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団から、</a:t>
            </a:r>
            <a:r>
              <a:rPr lang="ja-JP" altLang="en-US" sz="3600" b="1" u="sng" dirty="0">
                <a:solidFill>
                  <a:srgbClr val="FF0000"/>
                </a:solidFill>
                <a:latin typeface="+mn-ea"/>
              </a:rPr>
              <a:t>互いに似た性質をもつ物を集める方法</a:t>
            </a:r>
            <a:r>
              <a:rPr lang="ja-JP" altLang="en-US" sz="3600" dirty="0">
                <a:latin typeface="+mn-ea"/>
              </a:rPr>
              <a:t>である。</a:t>
            </a:r>
            <a:endParaRPr lang="en-US" altLang="ja-JP" sz="3600" dirty="0">
              <a:latin typeface="+mn-ea"/>
            </a:endParaRPr>
          </a:p>
          <a:p>
            <a:endParaRPr lang="en-US" altLang="ja-JP" sz="3600" dirty="0">
              <a:latin typeface="+mn-ea"/>
            </a:endParaRPr>
          </a:p>
          <a:p>
            <a:r>
              <a:rPr kumimoji="1" lang="ja-JP" altLang="en-US" sz="3600" dirty="0">
                <a:latin typeface="+mn-ea"/>
              </a:rPr>
              <a:t>　この解析方法を用いると、</a:t>
            </a:r>
            <a:r>
              <a:rPr kumimoji="1" lang="ja-JP" altLang="en-US" sz="3600" u="sng" dirty="0">
                <a:latin typeface="+mn-ea"/>
              </a:rPr>
              <a:t>ブランドの分類</a:t>
            </a:r>
            <a:r>
              <a:rPr kumimoji="1" lang="ja-JP" altLang="en-US" sz="3600" dirty="0">
                <a:latin typeface="+mn-ea"/>
              </a:rPr>
              <a:t>や</a:t>
            </a:r>
            <a:r>
              <a:rPr kumimoji="1" lang="ja-JP" altLang="en-US" sz="3600" u="sng" dirty="0">
                <a:latin typeface="+mn-ea"/>
              </a:rPr>
              <a:t>イメージワー</a:t>
            </a:r>
            <a:endParaRPr kumimoji="1" lang="en-US" altLang="ja-JP" sz="3600" u="sng" dirty="0">
              <a:latin typeface="+mn-ea"/>
            </a:endParaRPr>
          </a:p>
          <a:p>
            <a:r>
              <a:rPr kumimoji="1" lang="ja-JP" altLang="en-US" sz="3600" u="sng" dirty="0">
                <a:latin typeface="+mn-ea"/>
              </a:rPr>
              <a:t>ドの分類</a:t>
            </a:r>
            <a:r>
              <a:rPr kumimoji="1" lang="ja-JP" altLang="en-US" sz="3600" dirty="0">
                <a:latin typeface="+mn-ea"/>
              </a:rPr>
              <a:t>、</a:t>
            </a:r>
            <a:r>
              <a:rPr kumimoji="1" lang="ja-JP" altLang="en-US" sz="3600" u="sng" dirty="0">
                <a:latin typeface="+mn-ea"/>
              </a:rPr>
              <a:t>生活者の分類</a:t>
            </a:r>
            <a:r>
              <a:rPr kumimoji="1" lang="ja-JP" altLang="en-US" sz="3600" dirty="0">
                <a:latin typeface="+mn-ea"/>
              </a:rPr>
              <a:t>ができるようになる。</a:t>
            </a:r>
            <a:endParaRPr kumimoji="1" lang="en-US" altLang="ja-JP" sz="3600" dirty="0">
              <a:latin typeface="+mn-ea"/>
            </a:endParaRPr>
          </a:p>
          <a:p>
            <a:r>
              <a:rPr lang="ja-JP" altLang="en-US" sz="3600" dirty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45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16E56-8189-4724-9F49-18BFA65A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" y="0"/>
            <a:ext cx="10515600" cy="1371600"/>
          </a:xfrm>
        </p:spPr>
        <p:txBody>
          <a:bodyPr/>
          <a:lstStyle/>
          <a:p>
            <a:r>
              <a:rPr kumimoji="1" lang="ja-JP" altLang="en-US" b="1" u="sng" dirty="0"/>
              <a:t>クラスター分析の例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27031B-A555-4D60-992B-0117611B1501}"/>
              </a:ext>
            </a:extLst>
          </p:cNvPr>
          <p:cNvSpPr txBox="1"/>
          <p:nvPr/>
        </p:nvSpPr>
        <p:spPr>
          <a:xfrm>
            <a:off x="589935" y="1061884"/>
            <a:ext cx="1075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11E7DEAA-7D7D-4A7C-9257-E953FB8C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1884"/>
            <a:ext cx="12192000" cy="5796116"/>
          </a:xfrm>
        </p:spPr>
      </p:pic>
    </p:spTree>
    <p:extLst>
      <p:ext uri="{BB962C8B-B14F-4D97-AF65-F5344CB8AC3E}">
        <p14:creationId xmlns:p14="http://schemas.microsoft.com/office/powerpoint/2010/main" val="3750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72B4D-E7FA-4E13-9CDD-A5C58B8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2" y="0"/>
            <a:ext cx="10772775" cy="1658198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アソシエーション分析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00C8C-7EEE-4CB9-9DC9-E92B10E8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39" y="1327354"/>
            <a:ext cx="11538699" cy="5368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sz="2800" dirty="0"/>
              <a:t>この解析方法は、「関連性」の分野に入る。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b="1" dirty="0"/>
              <a:t>　</a:t>
            </a:r>
            <a:endParaRPr kumimoji="1" lang="en-US" altLang="ja-JP" sz="2800" b="1" dirty="0" smtClean="0"/>
          </a:p>
          <a:p>
            <a:pPr marL="0" indent="0">
              <a:buNone/>
            </a:pPr>
            <a:r>
              <a:rPr lang="ja-JP" altLang="en-US" sz="2800" b="1"/>
              <a:t>　</a:t>
            </a:r>
            <a:r>
              <a:rPr lang="ja-JP" altLang="en-US" sz="2800" b="1" smtClean="0"/>
              <a:t>決定</a:t>
            </a:r>
            <a:r>
              <a:rPr lang="ja-JP" altLang="en-US" sz="2800" b="1" dirty="0"/>
              <a:t>木分析のような形式のルールを検出するが、異なる点はそれぞれのルールが独立していて、なおかつ</a:t>
            </a:r>
            <a:r>
              <a:rPr lang="ja-JP" altLang="en-US" sz="2800" b="1" dirty="0">
                <a:solidFill>
                  <a:srgbClr val="FF0000"/>
                </a:solidFill>
              </a:rPr>
              <a:t>ある指標を用いてルールを評価する</a:t>
            </a:r>
            <a:r>
              <a:rPr lang="ja-JP" altLang="en-US" sz="2800" b="1" dirty="0"/>
              <a:t>ことができることだ。</a:t>
            </a:r>
            <a:endParaRPr lang="en-US" altLang="ja-JP" sz="2800" b="1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ルールを評価する指標は以下３つである。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b="1" dirty="0">
                <a:solidFill>
                  <a:srgbClr val="00B0F0"/>
                </a:solidFill>
              </a:rPr>
              <a:t>・支持度</a:t>
            </a:r>
            <a:endParaRPr lang="en-US" altLang="ja-JP" sz="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rgbClr val="00B0F0"/>
                </a:solidFill>
              </a:rPr>
              <a:t>　・信頼度</a:t>
            </a:r>
            <a:endParaRPr lang="en-US" altLang="ja-JP" sz="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rgbClr val="00B0F0"/>
                </a:solidFill>
              </a:rPr>
              <a:t>　・リフト値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390F3-BD8F-4A77-8815-B9D8507A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32735"/>
            <a:ext cx="10772775" cy="269937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577DC-2943-4C2B-8FC6-1A235F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12" y="314910"/>
            <a:ext cx="11032175" cy="6101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以上３つより、抽出されたルールがすべて有益な示唆になるわけではなく、</a:t>
            </a:r>
            <a:r>
              <a:rPr lang="ja-JP" altLang="en-US" dirty="0">
                <a:solidFill>
                  <a:srgbClr val="FF0000"/>
                </a:solidFill>
              </a:rPr>
              <a:t>３つ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の指標を相互に確認しながらいくつかのルールを選ぶ判断する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AA7DC9-9269-4799-B6BC-8C1232E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743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1850C25-52CF-45AB-8EAD-1782C3890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1707128"/>
            <a:ext cx="12059265" cy="16584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24F1E5A-8C4B-479A-8598-B54C2AFAE5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/>
          <a:stretch/>
        </p:blipFill>
        <p:spPr>
          <a:xfrm>
            <a:off x="8312" y="3547769"/>
            <a:ext cx="12125497" cy="14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930</TotalTime>
  <Words>50</Words>
  <Application>Microsoft Office PowerPoint</Application>
  <PresentationFormat>ワイド画面</PresentationFormat>
  <Paragraphs>110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 2</vt:lpstr>
      <vt:lpstr>HDOfficeLightV0</vt:lpstr>
      <vt:lpstr>メトロポリタン</vt:lpstr>
      <vt:lpstr>マーケティングに活かす データマイニングの手法</vt:lpstr>
      <vt:lpstr>自分のやりたいこと</vt:lpstr>
      <vt:lpstr>データマイニング</vt:lpstr>
      <vt:lpstr>決定木分析</vt:lpstr>
      <vt:lpstr>PowerPoint プレゼンテーション</vt:lpstr>
      <vt:lpstr>クラスター分析</vt:lpstr>
      <vt:lpstr>クラスター分析の例</vt:lpstr>
      <vt:lpstr>アソシエーション分析</vt:lpstr>
      <vt:lpstr>PowerPoint プレゼンテーション</vt:lpstr>
      <vt:lpstr>終わりに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マーケティングにおける統計学</dc:title>
  <dc:creator>Administrator</dc:creator>
  <cp:lastModifiedBy>Administrator</cp:lastModifiedBy>
  <cp:revision>86</cp:revision>
  <cp:lastPrinted>2017-11-27T05:41:34Z</cp:lastPrinted>
  <dcterms:created xsi:type="dcterms:W3CDTF">2017-11-06T06:59:42Z</dcterms:created>
  <dcterms:modified xsi:type="dcterms:W3CDTF">2017-12-11T05:51:55Z</dcterms:modified>
</cp:coreProperties>
</file>