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3" r:id="rId2"/>
    <p:sldId id="310" r:id="rId3"/>
    <p:sldId id="317" r:id="rId4"/>
    <p:sldId id="292" r:id="rId5"/>
    <p:sldId id="308" r:id="rId6"/>
    <p:sldId id="321" r:id="rId7"/>
    <p:sldId id="311" r:id="rId8"/>
    <p:sldId id="314" r:id="rId9"/>
    <p:sldId id="309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FF"/>
    <a:srgbClr val="008000"/>
    <a:srgbClr val="00CC00"/>
    <a:srgbClr val="969696"/>
    <a:srgbClr val="66FF33"/>
    <a:srgbClr val="D6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12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076BBC-F941-4F7D-AD78-4B46D09F2D8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714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35D751-4608-4CF0-B3E6-7904F435DBF4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95CF0-8BD5-4C65-AF64-5D0CB97D08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97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717C9-9CFF-4AA7-93A6-91D87C4267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383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68945-F22E-4E49-8485-6296D8C8078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37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9D1ED-AF98-44BE-9CCF-D9051BB5E51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6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0E0E6-E98E-4124-B16F-47BFB330280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95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8CF82-435A-435E-9606-2B2FF3D9849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775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BC6D9-236B-4BDA-840D-E24C6B7206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276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AD766-F438-49F5-8F84-DEF96082F90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300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00B77-E5D5-4C7B-9BE3-ED1C3597DC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2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64582-4289-498D-929A-7FBABA433D5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021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37D30-3C4E-4028-8058-E078BACEDA2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964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AEA050-C60B-4485-AAB8-0B8AD80B73C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734886" y="2238126"/>
            <a:ext cx="57022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プロジェクト演習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「ユーザーインタフェース」</a:t>
            </a:r>
            <a:endParaRPr lang="en-US" altLang="ja-JP" sz="4000" dirty="0" smtClean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499" y="404664"/>
            <a:ext cx="2686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II</a:t>
            </a:r>
            <a:endParaRPr lang="en-US" altLang="ja-JP" sz="2800" dirty="0">
              <a:latin typeface="Times New Roman" panose="02020603050405020304" pitchFamily="18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97041" y="1916832"/>
            <a:ext cx="774991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ファストフード店（マクドナルド）のレジシステム設計と</a:t>
            </a:r>
            <a:r>
              <a:rPr lang="en-US" altLang="ja-JP" sz="2400" dirty="0" smtClean="0"/>
              <a:t>VB</a:t>
            </a:r>
            <a:r>
              <a:rPr lang="ja-JP" altLang="en-US" sz="2400" dirty="0" smtClean="0"/>
              <a:t>による実装を通じて、基本的なユーザー対話型システムの設計技術、プログラミング技術、およびユーザビリティを考慮したユーザーインタフェース構成技術を身に付ける。</a:t>
            </a:r>
            <a:endParaRPr lang="ja-JP" altLang="en-US" sz="24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プロジェクト演習の目的</a:t>
            </a:r>
            <a:endParaRPr lang="en-US" altLang="ja-JP" dirty="0" smtClean="0"/>
          </a:p>
        </p:txBody>
      </p:sp>
      <p:pic>
        <p:nvPicPr>
          <p:cNvPr id="3078" name="Picture 6" descr="http://xn--n8jlgf8kkk0850r.com/wp-content/uploads/2014/12/original1-580x4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2572172" cy="19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47013" cy="1946275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要求仕様</a:t>
            </a:r>
            <a:br>
              <a:rPr lang="ja-JP" altLang="en-US" sz="4000" smtClean="0"/>
            </a:br>
            <a:r>
              <a:rPr lang="ja-JP" altLang="en-US" sz="4000" smtClean="0"/>
              <a:t>システムフロー</a:t>
            </a:r>
            <a:br>
              <a:rPr lang="ja-JP" altLang="en-US" sz="4000" smtClean="0"/>
            </a:br>
            <a:r>
              <a:rPr lang="ja-JP" altLang="en-US" sz="4000" smtClean="0"/>
              <a:t>必須のコントロール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システムの要求仕様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557338"/>
            <a:ext cx="8820150" cy="3815878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ja-JP" altLang="en-US" sz="2400" dirty="0">
                <a:solidFill>
                  <a:srgbClr val="FF0000"/>
                </a:solidFill>
              </a:rPr>
              <a:t>レジ担当者</a:t>
            </a:r>
            <a:r>
              <a:rPr lang="ja-JP" altLang="en-US" sz="2400" dirty="0" smtClean="0">
                <a:solidFill>
                  <a:srgbClr val="FF0000"/>
                </a:solidFill>
              </a:rPr>
              <a:t>の代わりに、来店者が直接システムを利用して商品を購入する場面を想定する。</a:t>
            </a:r>
            <a:endParaRPr lang="ja-JP" altLang="en-US" sz="2400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ja-JP" altLang="en-US" sz="2400" dirty="0" smtClean="0"/>
              <a:t>システムは</a:t>
            </a:r>
            <a:r>
              <a:rPr lang="ja-JP" altLang="en-US" sz="2400" dirty="0"/>
              <a:t>、</a:t>
            </a:r>
            <a:r>
              <a:rPr lang="ja-JP" altLang="en-US" sz="2400" dirty="0" smtClean="0"/>
              <a:t>マクドナルドで実際に販売している商品のうち、基本的な商品を取り扱える（後述）。</a:t>
            </a:r>
            <a:endParaRPr lang="en-US" altLang="ja-JP" sz="24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ja-JP" altLang="en-US" sz="2400" dirty="0" smtClean="0"/>
              <a:t>各商品を</a:t>
            </a:r>
            <a:r>
              <a:rPr lang="ja-JP" altLang="en-US" sz="2400" dirty="0" smtClean="0">
                <a:solidFill>
                  <a:srgbClr val="FF0000"/>
                </a:solidFill>
              </a:rPr>
              <a:t>単品購入</a:t>
            </a:r>
            <a:r>
              <a:rPr lang="en-US" altLang="ja-JP" sz="2400" dirty="0" smtClean="0">
                <a:solidFill>
                  <a:srgbClr val="FF0000"/>
                </a:solidFill>
              </a:rPr>
              <a:t>/</a:t>
            </a:r>
            <a:r>
              <a:rPr lang="ja-JP" altLang="en-US" sz="2400" dirty="0" smtClean="0">
                <a:solidFill>
                  <a:srgbClr val="FF0000"/>
                </a:solidFill>
              </a:rPr>
              <a:t>セット購入</a:t>
            </a:r>
            <a:r>
              <a:rPr lang="ja-JP" altLang="en-US" sz="2400" dirty="0" smtClean="0"/>
              <a:t>でき、価格が異なる。</a:t>
            </a:r>
            <a:endParaRPr lang="en-US" altLang="ja-JP" sz="24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en-US" altLang="ja-JP" sz="1800" dirty="0" smtClean="0"/>
              <a:t>※</a:t>
            </a:r>
            <a:r>
              <a:rPr lang="ja-JP" altLang="en-US" sz="1800" dirty="0" smtClean="0"/>
              <a:t>クーポン番号の入力や期間限定の特別料金等は不要。</a:t>
            </a:r>
            <a:endParaRPr lang="en-US" altLang="ja-JP" sz="18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 startAt="4"/>
              <a:defRPr/>
            </a:pPr>
            <a:r>
              <a:rPr lang="ja-JP" altLang="en-US" sz="2400" dirty="0" smtClean="0"/>
              <a:t>最低限、</a:t>
            </a:r>
            <a:r>
              <a:rPr lang="ja-JP" altLang="en-US" sz="2400" dirty="0" smtClean="0">
                <a:solidFill>
                  <a:srgbClr val="FF0000"/>
                </a:solidFill>
              </a:rPr>
              <a:t>システムフロー（１）、（２）</a:t>
            </a:r>
            <a:r>
              <a:rPr lang="ja-JP" altLang="en-US" sz="2400" dirty="0" smtClean="0"/>
              <a:t>を満たす。</a:t>
            </a:r>
            <a:endParaRPr lang="en-US" altLang="ja-JP" sz="24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 startAt="4"/>
              <a:defRPr/>
            </a:pPr>
            <a:r>
              <a:rPr lang="ja-JP" altLang="en-US" sz="2400" dirty="0" smtClean="0"/>
              <a:t>「</a:t>
            </a:r>
            <a:r>
              <a:rPr lang="ja-JP" altLang="en-US" sz="2400" dirty="0" smtClean="0">
                <a:solidFill>
                  <a:srgbClr val="FF0000"/>
                </a:solidFill>
              </a:rPr>
              <a:t>必須のコントロール</a:t>
            </a:r>
            <a:r>
              <a:rPr lang="ja-JP" altLang="en-US" sz="2400" dirty="0" smtClean="0"/>
              <a:t>」として挙げているコントロール、またはそれらに相当する機能を必ずユーザーインタフェースに含める。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smtClean="0"/>
              <a:t>システムフロー（１）商品の選択と削除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8497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/>
              <a:t>利用者は、ユーザーインタフェースで購入する商品を選択する。</a:t>
            </a:r>
            <a:endParaRPr lang="en-US" altLang="ja-JP" sz="2000"/>
          </a:p>
        </p:txBody>
      </p:sp>
      <p:sp>
        <p:nvSpPr>
          <p:cNvPr id="2" name="正方形/長方形 1"/>
          <p:cNvSpPr/>
          <p:nvPr/>
        </p:nvSpPr>
        <p:spPr>
          <a:xfrm>
            <a:off x="103188" y="3138488"/>
            <a:ext cx="4572000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600" dirty="0"/>
              <a:t>1-1.</a:t>
            </a:r>
            <a:r>
              <a:rPr lang="ja-JP" altLang="en-US" sz="1600" dirty="0"/>
              <a:t>利用者は、まず、セットメニュー</a:t>
            </a:r>
            <a:r>
              <a:rPr lang="ja-JP" altLang="en-US" sz="1600" dirty="0" smtClean="0"/>
              <a:t>を購入する</a:t>
            </a:r>
            <a:r>
              <a:rPr lang="ja-JP" altLang="en-US" sz="1600" dirty="0"/>
              <a:t>か、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　　　　　単品メニュー</a:t>
            </a:r>
            <a:r>
              <a:rPr lang="ja-JP" altLang="en-US" sz="1600" dirty="0" smtClean="0"/>
              <a:t>を購入する</a:t>
            </a:r>
            <a:r>
              <a:rPr lang="ja-JP" altLang="en-US" sz="1600" dirty="0"/>
              <a:t>かを選択する。</a:t>
            </a:r>
            <a:endParaRPr lang="en-US" altLang="ja-JP" sz="1600" dirty="0"/>
          </a:p>
          <a:p>
            <a:pPr>
              <a:defRPr/>
            </a:pPr>
            <a:endParaRPr lang="en-US" altLang="ja-JP" sz="1600" dirty="0"/>
          </a:p>
          <a:p>
            <a:pPr>
              <a:defRPr/>
            </a:pPr>
            <a:r>
              <a:rPr lang="en-US" altLang="ja-JP" sz="1600" dirty="0"/>
              <a:t>a.</a:t>
            </a:r>
            <a:r>
              <a:rPr lang="ja-JP" altLang="en-US" sz="1600" dirty="0"/>
              <a:t>セットメニューの場合、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システムは、注文可能なセットメニューを表示する。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利用者は、ハンバーガーの種類、サイドメニューの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種類とサイズ、ドリンクの種類とサイズを選択する。</a:t>
            </a:r>
            <a:endParaRPr lang="en-US" altLang="ja-JP" sz="1600" dirty="0"/>
          </a:p>
          <a:p>
            <a:pPr>
              <a:defRPr/>
            </a:pPr>
            <a:endParaRPr lang="en-US" altLang="ja-JP" sz="1600" dirty="0"/>
          </a:p>
          <a:p>
            <a:pPr>
              <a:defRPr/>
            </a:pPr>
            <a:r>
              <a:rPr lang="en-US" altLang="ja-JP" sz="1600" dirty="0"/>
              <a:t>b.</a:t>
            </a:r>
            <a:r>
              <a:rPr lang="ja-JP" altLang="en-US" sz="1600" dirty="0"/>
              <a:t>単品の場合、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システムは、注文可能な単品メニューを表示する。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利用者はメニューから１つ、商品を選択する。</a:t>
            </a:r>
            <a:endParaRPr lang="en-US" altLang="ja-JP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4933950" y="3155950"/>
            <a:ext cx="3887788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600" dirty="0"/>
              <a:t>1-1.</a:t>
            </a:r>
            <a:r>
              <a:rPr lang="ja-JP" altLang="en-US" sz="1600" dirty="0"/>
              <a:t>利用者は、全てのメニューから自由に選択する。</a:t>
            </a:r>
            <a:endParaRPr lang="en-US" altLang="ja-JP" sz="1600" dirty="0"/>
          </a:p>
          <a:p>
            <a:pPr>
              <a:defRPr/>
            </a:pPr>
            <a:endParaRPr lang="en-US" altLang="ja-JP" sz="1600" dirty="0"/>
          </a:p>
          <a:p>
            <a:pPr>
              <a:defRPr/>
            </a:pPr>
            <a:r>
              <a:rPr lang="ja-JP" altLang="en-US" sz="1600" dirty="0" smtClean="0"/>
              <a:t>組み合わせた</a:t>
            </a:r>
            <a:r>
              <a:rPr lang="ja-JP" altLang="en-US" sz="1600" dirty="0"/>
              <a:t>商品</a:t>
            </a:r>
            <a:r>
              <a:rPr lang="ja-JP" altLang="en-US" sz="1600" dirty="0" smtClean="0"/>
              <a:t>により、単品価格、</a:t>
            </a:r>
            <a:r>
              <a:rPr lang="ja-JP" altLang="en-US" sz="1600" dirty="0"/>
              <a:t>セット</a:t>
            </a:r>
            <a:r>
              <a:rPr lang="ja-JP" altLang="en-US" sz="1600" dirty="0" smtClean="0"/>
              <a:t>価格のうち、最も安い組み合わせで価格を計算する。</a:t>
            </a:r>
            <a:endParaRPr lang="en-US" altLang="ja-JP" sz="1600" dirty="0"/>
          </a:p>
        </p:txBody>
      </p:sp>
      <p:sp>
        <p:nvSpPr>
          <p:cNvPr id="6150" name="テキスト ボックス 2"/>
          <p:cNvSpPr txBox="1">
            <a:spLocks noChangeArrowheads="1"/>
          </p:cNvSpPr>
          <p:nvPr/>
        </p:nvSpPr>
        <p:spPr bwMode="auto">
          <a:xfrm>
            <a:off x="1698625" y="272256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一般の方法</a:t>
            </a:r>
          </a:p>
        </p:txBody>
      </p:sp>
      <p:sp>
        <p:nvSpPr>
          <p:cNvPr id="6151" name="テキスト ボックス 6"/>
          <p:cNvSpPr txBox="1">
            <a:spLocks noChangeArrowheads="1"/>
          </p:cNvSpPr>
          <p:nvPr/>
        </p:nvSpPr>
        <p:spPr bwMode="auto">
          <a:xfrm>
            <a:off x="5058836" y="2617788"/>
            <a:ext cx="368722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上級の方法</a:t>
            </a:r>
            <a:endParaRPr lang="en-US" altLang="ja-JP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（店員のように、購入をアシストしてくれる方法）</a:t>
            </a:r>
            <a:endParaRPr lang="en-US" altLang="ja-JP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41563" y="1813164"/>
            <a:ext cx="4110421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/>
              <a:t>選択方法の設計は各自で</a:t>
            </a:r>
            <a:r>
              <a:rPr lang="ja-JP" altLang="en-US" sz="1600" dirty="0" smtClean="0"/>
              <a:t>工夫してください。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たとえば、次のような工程が考えられます。</a:t>
            </a:r>
          </a:p>
        </p:txBody>
      </p:sp>
      <p:sp>
        <p:nvSpPr>
          <p:cNvPr id="6153" name="テキスト ボックス 2"/>
          <p:cNvSpPr txBox="1">
            <a:spLocks noChangeArrowheads="1"/>
          </p:cNvSpPr>
          <p:nvPr/>
        </p:nvSpPr>
        <p:spPr bwMode="auto">
          <a:xfrm>
            <a:off x="5004048" y="4869160"/>
            <a:ext cx="3598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※</a:t>
            </a:r>
            <a:r>
              <a:rPr lang="ja-JP" altLang="en-US" sz="1600" dirty="0" smtClean="0"/>
              <a:t>この計算方法</a:t>
            </a:r>
            <a:r>
              <a:rPr lang="ja-JP" altLang="en-US" sz="1600" dirty="0"/>
              <a:t>は</a:t>
            </a:r>
            <a:r>
              <a:rPr lang="ja-JP" altLang="en-US" sz="1600" dirty="0" smtClean="0"/>
              <a:t>、以前、実際にマクドナルドのレジシステムに存在しましたが、現在は削除されています。</a:t>
            </a:r>
            <a:endParaRPr lang="ja-JP" altLang="en-US" sz="1600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805363" y="2617788"/>
            <a:ext cx="0" cy="405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 smtClean="0"/>
              <a:t>（１）商品の選択と削除　続き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640763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2"/>
            </a:pPr>
            <a:r>
              <a:rPr lang="ja-JP" altLang="en-US" sz="2000" dirty="0"/>
              <a:t>商品を選択したら、利用者</a:t>
            </a:r>
            <a:r>
              <a:rPr lang="ja-JP" altLang="en-US" sz="2000" dirty="0" smtClean="0"/>
              <a:t>は購入リストに</a:t>
            </a:r>
            <a:r>
              <a:rPr lang="ja-JP" altLang="en-US" sz="2000" dirty="0" smtClean="0">
                <a:solidFill>
                  <a:srgbClr val="FF0000"/>
                </a:solidFill>
              </a:rPr>
              <a:t>追加</a:t>
            </a:r>
            <a:r>
              <a:rPr lang="ja-JP" altLang="en-US" sz="2000" dirty="0" smtClean="0"/>
              <a:t>する操作を行う。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AutoNum type="arabicPeriod" startAt="2"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AutoNum type="arabicPeriod" startAt="2"/>
            </a:pPr>
            <a:r>
              <a:rPr lang="ja-JP" altLang="en-US" sz="2000" dirty="0"/>
              <a:t>システムは、選択された商品</a:t>
            </a:r>
            <a:r>
              <a:rPr lang="ja-JP" altLang="en-US" sz="2000" dirty="0" smtClean="0"/>
              <a:t>を</a:t>
            </a:r>
            <a:r>
              <a:rPr lang="ja-JP" altLang="en-US" sz="2000" dirty="0" smtClean="0">
                <a:solidFill>
                  <a:srgbClr val="FF0000"/>
                </a:solidFill>
              </a:rPr>
              <a:t>購入リスト</a:t>
            </a:r>
            <a:r>
              <a:rPr lang="ja-JP" altLang="en-US" sz="2000" dirty="0" smtClean="0"/>
              <a:t>に追加する。</a:t>
            </a:r>
            <a:endParaRPr lang="en-US" altLang="ja-JP" sz="20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場合に応じて、手順１</a:t>
            </a:r>
            <a:r>
              <a:rPr lang="en-US" altLang="ja-JP" sz="1600" dirty="0"/>
              <a:t>.</a:t>
            </a:r>
            <a:r>
              <a:rPr lang="ja-JP" altLang="en-US" sz="1600" dirty="0"/>
              <a:t>で商品を選択したコントロールの状態を</a:t>
            </a:r>
            <a:r>
              <a:rPr lang="ja-JP" altLang="en-US" sz="1600" u="sng" dirty="0"/>
              <a:t>元に戻す</a:t>
            </a:r>
            <a:r>
              <a:rPr lang="ja-JP" altLang="en-US" sz="1600" dirty="0"/>
              <a:t>。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手順</a:t>
            </a:r>
            <a:r>
              <a:rPr lang="en-US" altLang="ja-JP" sz="1600" dirty="0"/>
              <a:t>1.</a:t>
            </a:r>
            <a:r>
              <a:rPr lang="ja-JP" altLang="en-US" sz="1600" dirty="0"/>
              <a:t>～手順</a:t>
            </a:r>
            <a:r>
              <a:rPr lang="en-US" altLang="ja-JP" sz="1600" dirty="0"/>
              <a:t>3.</a:t>
            </a:r>
            <a:r>
              <a:rPr lang="ja-JP" altLang="en-US" sz="1600" dirty="0"/>
              <a:t>は、同時でも構いません）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AutoNum type="arabicPeriod" startAt="2"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ja-JP" altLang="en-US" sz="2000" dirty="0"/>
              <a:t>利用者が他の商品を追加で購入したい場合、手順</a:t>
            </a:r>
            <a:r>
              <a:rPr lang="en-US" altLang="ja-JP" sz="2000" dirty="0"/>
              <a:t>1.</a:t>
            </a:r>
            <a:r>
              <a:rPr lang="ja-JP" altLang="en-US" sz="2000" dirty="0"/>
              <a:t>に戻る。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AutoNum type="arabicPeriod" startAt="2"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ja-JP" altLang="en-US" sz="2000" dirty="0"/>
              <a:t>利用者が購入リストからある商品を</a:t>
            </a:r>
            <a:r>
              <a:rPr lang="ja-JP" altLang="en-US" sz="2000" dirty="0" smtClean="0"/>
              <a:t>選んで</a:t>
            </a:r>
            <a:r>
              <a:rPr lang="ja-JP" altLang="en-US" sz="2000" dirty="0" smtClean="0">
                <a:solidFill>
                  <a:srgbClr val="FF0000"/>
                </a:solidFill>
              </a:rPr>
              <a:t>取り消し</a:t>
            </a:r>
            <a:r>
              <a:rPr lang="ja-JP" altLang="en-US" sz="2000" dirty="0" smtClean="0"/>
              <a:t>操作を行った場合</a:t>
            </a:r>
            <a:r>
              <a:rPr lang="ja-JP" altLang="en-US" sz="2000" dirty="0"/>
              <a:t>、システムは、その商品を購入リストから削除する。</a:t>
            </a:r>
            <a:endParaRPr lang="en-US" altLang="ja-JP" sz="20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/>
              <a:t>（</a:t>
            </a:r>
            <a:r>
              <a:rPr lang="en-US" altLang="ja-JP" sz="1200" dirty="0"/>
              <a:t>※</a:t>
            </a:r>
            <a:r>
              <a:rPr lang="ja-JP" altLang="en-US" sz="1200" dirty="0"/>
              <a:t>「編集」ボタンを押して、購入リストの削除が行える編集のフェーズに入る、といった形式でも構いません）</a:t>
            </a:r>
            <a:endParaRPr lang="en-US" altLang="ja-JP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46241" y="5521325"/>
            <a:ext cx="795655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dirty="0" smtClean="0"/>
              <a:t>※</a:t>
            </a:r>
            <a:r>
              <a:rPr lang="ja-JP" altLang="en-US" dirty="0" smtClean="0"/>
              <a:t>手順</a:t>
            </a:r>
            <a:r>
              <a:rPr lang="en-US" altLang="ja-JP" dirty="0"/>
              <a:t>1.</a:t>
            </a:r>
            <a:r>
              <a:rPr lang="ja-JP" altLang="en-US" dirty="0"/>
              <a:t>～</a:t>
            </a:r>
            <a:r>
              <a:rPr lang="en-US" altLang="ja-JP" dirty="0"/>
              <a:t>5.</a:t>
            </a:r>
            <a:r>
              <a:rPr lang="ja-JP" altLang="en-US" dirty="0"/>
              <a:t>の時点では、商品の</a:t>
            </a:r>
            <a:r>
              <a:rPr lang="ja-JP" altLang="en-US" u="sng" dirty="0"/>
              <a:t>合計</a:t>
            </a:r>
            <a:r>
              <a:rPr lang="ja-JP" altLang="en-US" dirty="0"/>
              <a:t>金額は表示しなくても構いません。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 rot="20648566">
            <a:off x="5971853" y="4073494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 rot="20648566">
            <a:off x="5026735" y="2111543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 rot="20648566">
            <a:off x="5539808" y="1441550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システムフロー（２）商品の購入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056" y="1628800"/>
            <a:ext cx="849788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buFontTx/>
              <a:buAutoNum type="arabicPeriod" startAt="6"/>
              <a:defRPr/>
            </a:pPr>
            <a:r>
              <a:rPr lang="ja-JP" altLang="en-US" dirty="0" smtClean="0"/>
              <a:t>全ての買いたい商品を追加したら、利用者は</a:t>
            </a:r>
            <a:r>
              <a:rPr lang="ja-JP" altLang="en-US" dirty="0" smtClean="0">
                <a:solidFill>
                  <a:srgbClr val="FF0000"/>
                </a:solidFill>
              </a:rPr>
              <a:t>会計</a:t>
            </a:r>
            <a:r>
              <a:rPr lang="ja-JP" altLang="en-US" dirty="0" smtClean="0"/>
              <a:t>操作に移る。</a:t>
            </a:r>
            <a:endParaRPr lang="en-US" altLang="ja-JP" dirty="0" smtClean="0"/>
          </a:p>
          <a:p>
            <a:pPr eaLnBrk="1" hangingPunct="1">
              <a:buFontTx/>
              <a:buAutoNum type="arabicPeriod" startAt="6"/>
              <a:defRPr/>
            </a:pPr>
            <a:endParaRPr lang="ja-JP" altLang="en-US" dirty="0" smtClean="0"/>
          </a:p>
          <a:p>
            <a:pPr eaLnBrk="1" hangingPunct="1">
              <a:buFontTx/>
              <a:buAutoNum type="arabicPeriod" startAt="6"/>
              <a:defRPr/>
            </a:pPr>
            <a:r>
              <a:rPr lang="ja-JP" altLang="en-US" dirty="0" smtClean="0"/>
              <a:t>システムは、購入リストから商品の</a:t>
            </a:r>
            <a:r>
              <a:rPr lang="ja-JP" altLang="en-US" dirty="0" smtClean="0">
                <a:solidFill>
                  <a:srgbClr val="FF0000"/>
                </a:solidFill>
              </a:rPr>
              <a:t>合計金額</a:t>
            </a:r>
            <a:r>
              <a:rPr lang="ja-JP" altLang="en-US" dirty="0" smtClean="0"/>
              <a:t>を計算して、表示する。また、利用者が</a:t>
            </a:r>
            <a:r>
              <a:rPr lang="ja-JP" altLang="en-US" dirty="0" smtClean="0">
                <a:solidFill>
                  <a:srgbClr val="FF0000"/>
                </a:solidFill>
              </a:rPr>
              <a:t>金額を入力</a:t>
            </a:r>
            <a:r>
              <a:rPr lang="ja-JP" altLang="en-US" dirty="0" smtClean="0"/>
              <a:t>し、</a:t>
            </a:r>
            <a:r>
              <a:rPr lang="ja-JP" altLang="en-US" dirty="0" smtClean="0">
                <a:solidFill>
                  <a:srgbClr val="FF0000"/>
                </a:solidFill>
              </a:rPr>
              <a:t>支払う</a:t>
            </a:r>
            <a:r>
              <a:rPr lang="ja-JP" altLang="en-US" dirty="0" smtClean="0"/>
              <a:t>操作を行うインタフェースを表示する。</a:t>
            </a:r>
            <a:endParaRPr lang="en-US" altLang="ja-JP" dirty="0" smtClean="0"/>
          </a:p>
          <a:p>
            <a:pPr eaLnBrk="1" hangingPunct="1">
              <a:buFontTx/>
              <a:buAutoNum type="arabicPeriod" startAt="6"/>
              <a:defRPr/>
            </a:pPr>
            <a:endParaRPr lang="ja-JP" altLang="en-US" dirty="0" smtClean="0"/>
          </a:p>
          <a:p>
            <a:pPr eaLnBrk="1" hangingPunct="1">
              <a:buFontTx/>
              <a:buAutoNum type="arabicPeriod" startAt="6"/>
              <a:defRPr/>
            </a:pPr>
            <a:r>
              <a:rPr lang="ja-JP" altLang="en-US" dirty="0" smtClean="0"/>
              <a:t>利用者は、支払う金額を入力し、支払う操作を行う。</a:t>
            </a:r>
            <a:endParaRPr lang="en-US" altLang="ja-JP" dirty="0" smtClean="0"/>
          </a:p>
          <a:p>
            <a:pPr eaLnBrk="1" hangingPunct="1">
              <a:buFontTx/>
              <a:buAutoNum type="arabicPeriod" startAt="6"/>
              <a:defRPr/>
            </a:pPr>
            <a:endParaRPr lang="ja-JP" altLang="en-US" dirty="0" smtClean="0"/>
          </a:p>
          <a:p>
            <a:pPr eaLnBrk="1" hangingPunct="1">
              <a:buFontTx/>
              <a:buAutoNum type="arabicPeriod" startAt="6"/>
              <a:defRPr/>
            </a:pPr>
            <a:r>
              <a:rPr lang="ja-JP" altLang="en-US" dirty="0" smtClean="0"/>
              <a:t>システムは、合計金額と、利用者が入力した金額との差を計算し、</a:t>
            </a:r>
            <a:endParaRPr lang="en-US" altLang="ja-JP" dirty="0" smtClean="0"/>
          </a:p>
          <a:p>
            <a:pPr marL="0" indent="0" eaLnBrk="1" hangingPunct="1">
              <a:defRPr/>
            </a:pPr>
            <a:r>
              <a:rPr lang="ja-JP" altLang="en-US" dirty="0" smtClean="0"/>
              <a:t>　　以下のように</a:t>
            </a:r>
            <a:r>
              <a:rPr lang="ja-JP" altLang="en-US" dirty="0" smtClean="0">
                <a:solidFill>
                  <a:srgbClr val="FF0000"/>
                </a:solidFill>
              </a:rPr>
              <a:t>結果表示</a:t>
            </a:r>
            <a:r>
              <a:rPr lang="ja-JP" altLang="en-US" dirty="0"/>
              <a:t>す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pPr eaLnBrk="1" hangingPunct="1">
              <a:buFontTx/>
              <a:buAutoNum type="arabicPeriod" startAt="6"/>
              <a:defRPr/>
            </a:pPr>
            <a:endParaRPr lang="ja-JP" altLang="en-US" dirty="0" smtClean="0"/>
          </a:p>
          <a:p>
            <a:pPr eaLnBrk="1" hangingPunct="1">
              <a:defRPr/>
            </a:pPr>
            <a:r>
              <a:rPr lang="ja-JP" altLang="en-US" dirty="0" smtClean="0"/>
              <a:t>　　　</a:t>
            </a:r>
            <a:r>
              <a:rPr lang="ja-JP" altLang="en-US" dirty="0" smtClean="0">
                <a:solidFill>
                  <a:srgbClr val="0066FF"/>
                </a:solidFill>
              </a:rPr>
              <a:t>ありがとうございました！おつりは○○円です。</a:t>
            </a:r>
          </a:p>
          <a:p>
            <a:pPr eaLnBrk="1" hangingPunct="1">
              <a:defRPr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9a.</a:t>
            </a:r>
            <a:r>
              <a:rPr lang="ja-JP" altLang="en-US" dirty="0" smtClean="0"/>
              <a:t>購入できない場合、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/>
              <a:t>　　　システムは以下のように表示する。</a:t>
            </a:r>
          </a:p>
          <a:p>
            <a:pPr eaLnBrk="1" hangingPunct="1">
              <a:defRPr/>
            </a:pPr>
            <a:r>
              <a:rPr lang="ja-JP" altLang="en-US" dirty="0" smtClean="0"/>
              <a:t>　　　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>
                <a:solidFill>
                  <a:srgbClr val="0066FF"/>
                </a:solidFill>
              </a:rPr>
              <a:t>　　　料金が○○円不足しています。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 rot="20648566">
            <a:off x="5683822" y="1369331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 rot="20648566">
            <a:off x="2227439" y="2849358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 rot="20648566">
            <a:off x="3451575" y="2849358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 rot="20648566">
            <a:off x="4747718" y="1985262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 rot="20648566">
            <a:off x="2443464" y="4446124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必須のコントロール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8342" y="1052736"/>
            <a:ext cx="8416801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600" dirty="0" smtClean="0"/>
              <a:t>システムフロー上で指定した各役割</a:t>
            </a:r>
            <a:r>
              <a:rPr lang="ja-JP" altLang="en-US" sz="1600" dirty="0"/>
              <a:t>を担うコントロールが存在していれば</a:t>
            </a:r>
            <a:r>
              <a:rPr lang="ja-JP" altLang="en-US" sz="1600" dirty="0" smtClean="0"/>
              <a:t>、コントロールの種類を変えたり統合したりしても構いません</a:t>
            </a:r>
            <a:r>
              <a:rPr lang="ja-JP" altLang="en-US" sz="1600" dirty="0"/>
              <a:t>。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88342" y="1844824"/>
            <a:ext cx="8443491" cy="47212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購入リスト</a:t>
            </a:r>
            <a:r>
              <a:rPr lang="ja-JP" altLang="en-US" dirty="0" smtClean="0"/>
              <a:t>」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Listbox</a:t>
            </a:r>
            <a:r>
              <a:rPr lang="ja-JP" altLang="en-US" dirty="0" smtClean="0"/>
              <a:t>等</a:t>
            </a:r>
            <a:r>
              <a:rPr lang="en-US" altLang="ja-JP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利用者が追加した商品（セットメニューならセット商品の情報）を表示する。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購入品が追加されると、複数行表示される。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追加</a:t>
            </a:r>
            <a:r>
              <a:rPr lang="ja-JP" altLang="en-US" dirty="0" smtClean="0"/>
              <a:t>」（</a:t>
            </a:r>
            <a:r>
              <a:rPr lang="en-US" altLang="ja-JP" dirty="0" smtClean="0"/>
              <a:t>Button</a:t>
            </a:r>
            <a:r>
              <a:rPr lang="ja-JP" altLang="en-US" dirty="0" smtClean="0"/>
              <a:t>等）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選択された商品を、「購入リスト」に追加する。</a:t>
            </a:r>
            <a:r>
              <a:rPr lang="ja-JP" altLang="en-US" sz="1800" u="sng" dirty="0" smtClean="0"/>
              <a:t>商品選択と同時に追加でも構いません。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利用者が選択したコントロールの状態を元に戻す。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取り消し</a:t>
            </a:r>
            <a:r>
              <a:rPr lang="ja-JP" altLang="en-US" dirty="0" smtClean="0"/>
              <a:t>」（</a:t>
            </a:r>
            <a:r>
              <a:rPr lang="en-US" altLang="ja-JP" dirty="0" smtClean="0"/>
              <a:t>Button</a:t>
            </a:r>
            <a:r>
              <a:rPr lang="ja-JP" altLang="en-US" dirty="0" smtClean="0"/>
              <a:t>等）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購入リストの商品を選択した状態で使用すると、その商品をリストから削除する。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会計</a:t>
            </a:r>
            <a:r>
              <a:rPr lang="ja-JP" altLang="en-US" dirty="0" smtClean="0"/>
              <a:t>」（</a:t>
            </a:r>
            <a:r>
              <a:rPr lang="en-US" altLang="ja-JP" dirty="0" smtClean="0"/>
              <a:t>Button</a:t>
            </a:r>
            <a:r>
              <a:rPr lang="ja-JP" altLang="en-US" dirty="0" smtClean="0"/>
              <a:t>等）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購入リストにある商品の合計金額を計算して、「合計金額」に表示する。また、利用者が支払う金額を入力するコントロールを表示する。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合計金額</a:t>
            </a:r>
            <a:r>
              <a:rPr lang="ja-JP" altLang="en-US" dirty="0" smtClean="0"/>
              <a:t>」（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等）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購入リストの商品の合計金額を表示する。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金額の入力</a:t>
            </a:r>
            <a:r>
              <a:rPr lang="ja-JP" altLang="en-US" dirty="0" smtClean="0"/>
              <a:t>」（</a:t>
            </a:r>
            <a:r>
              <a:rPr lang="en-US" altLang="ja-JP" dirty="0" err="1" smtClean="0"/>
              <a:t>NumericUpDown,TextBox</a:t>
            </a:r>
            <a:r>
              <a:rPr lang="ja-JP" altLang="en-US" dirty="0" smtClean="0"/>
              <a:t>等）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利用者が支払う金額を入力する。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支払う</a:t>
            </a:r>
            <a:r>
              <a:rPr lang="ja-JP" altLang="en-US" dirty="0" smtClean="0"/>
              <a:t>」（</a:t>
            </a:r>
            <a:r>
              <a:rPr lang="en-US" altLang="ja-JP" dirty="0" smtClean="0"/>
              <a:t>Button</a:t>
            </a:r>
            <a:r>
              <a:rPr lang="ja-JP" altLang="en-US" dirty="0" smtClean="0"/>
              <a:t>等）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押されると、システムは合計金額との差を計算して、結果を表示する。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結果表示</a:t>
            </a:r>
            <a:r>
              <a:rPr lang="ja-JP" altLang="en-US" dirty="0" smtClean="0"/>
              <a:t>」（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等）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 smtClean="0"/>
              <a:t>「ありがとうございました！おつりは○○円です」などを表示する。</a:t>
            </a:r>
            <a:endParaRPr lang="en-US" altLang="ja-JP" sz="1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 rot="20648566">
            <a:off x="451502" y="766794"/>
            <a:ext cx="54373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必須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システムの設計～実装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516562"/>
          </a:xfrm>
        </p:spPr>
        <p:txBody>
          <a:bodyPr/>
          <a:lstStyle/>
          <a:p>
            <a:pPr marL="711200" indent="-711200" eaLnBrk="1" hangingPunct="1">
              <a:lnSpc>
                <a:spcPct val="90000"/>
              </a:lnSpc>
              <a:buFontTx/>
              <a:buAutoNum type="romanUcPeriod"/>
            </a:pPr>
            <a:r>
              <a:rPr lang="ja-JP" altLang="en-US" sz="2400" dirty="0" smtClean="0"/>
              <a:t>情報の整理とシステムのデザイン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P01.</a:t>
            </a:r>
            <a:r>
              <a:rPr lang="ja-JP" altLang="en-US" sz="2000" dirty="0" smtClean="0"/>
              <a:t>データの調査</a:t>
            </a:r>
            <a:endParaRPr lang="en-US" altLang="ja-JP" sz="2000" dirty="0" smtClean="0"/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P02.</a:t>
            </a:r>
            <a:r>
              <a:rPr lang="ja-JP" altLang="en-US" sz="2000" dirty="0" smtClean="0"/>
              <a:t>インタフェースのラフスケッチ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P03.</a:t>
            </a:r>
            <a:r>
              <a:rPr lang="ja-JP" altLang="en-US" sz="2000" dirty="0" smtClean="0"/>
              <a:t>コントロール、イベントの整理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P04.</a:t>
            </a:r>
            <a:r>
              <a:rPr lang="ja-JP" altLang="en-US" sz="2000" dirty="0" smtClean="0"/>
              <a:t>データ変数の設計</a:t>
            </a:r>
          </a:p>
          <a:p>
            <a:pPr marL="711200" indent="-711200" eaLnBrk="1" hangingPunct="1">
              <a:lnSpc>
                <a:spcPct val="90000"/>
              </a:lnSpc>
              <a:buFontTx/>
              <a:buAutoNum type="romanUcPeriod"/>
            </a:pPr>
            <a:r>
              <a:rPr lang="ja-JP" altLang="en-US" sz="2400" dirty="0" smtClean="0"/>
              <a:t>プログラミング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P05.</a:t>
            </a:r>
            <a:r>
              <a:rPr lang="ja-JP" altLang="en-US" sz="2000" dirty="0" smtClean="0"/>
              <a:t>プロジェクトの作成と準備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P06.</a:t>
            </a:r>
            <a:r>
              <a:rPr lang="ja-JP" altLang="en-US" sz="2000" dirty="0" smtClean="0"/>
              <a:t>画面（コントロール）のデザイン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P07.</a:t>
            </a:r>
            <a:r>
              <a:rPr lang="ja-JP" altLang="en-US" sz="2000" dirty="0" smtClean="0"/>
              <a:t>合計金額を計算する関数の作成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P08.</a:t>
            </a:r>
            <a:r>
              <a:rPr lang="ja-JP" altLang="en-US" sz="2000" dirty="0" smtClean="0"/>
              <a:t>イベントの実装</a:t>
            </a:r>
          </a:p>
          <a:p>
            <a:pPr marL="711200" indent="-711200" eaLnBrk="1" hangingPunct="1">
              <a:lnSpc>
                <a:spcPct val="90000"/>
              </a:lnSpc>
              <a:buFontTx/>
              <a:buAutoNum type="romanUcPeriod"/>
            </a:pPr>
            <a:r>
              <a:rPr lang="ja-JP" altLang="en-US" sz="2400" dirty="0" smtClean="0"/>
              <a:t>ユーザビリティテストとブラッシュアップ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P09.</a:t>
            </a:r>
            <a:r>
              <a:rPr lang="ja-JP" altLang="en-US" sz="2000" dirty="0" smtClean="0"/>
              <a:t>ユーザビリティテスト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 smtClean="0"/>
              <a:t>P10.</a:t>
            </a:r>
            <a:r>
              <a:rPr lang="ja-JP" altLang="en-US" sz="2000" dirty="0" smtClean="0"/>
              <a:t>ブラッシュアップ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855</Words>
  <Application>Microsoft Office PowerPoint</Application>
  <PresentationFormat>画面に合わせる (4:3)</PresentationFormat>
  <Paragraphs>110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標準デザイン</vt:lpstr>
      <vt:lpstr>PowerPoint プレゼンテーション</vt:lpstr>
      <vt:lpstr>プロジェクト演習の目的</vt:lpstr>
      <vt:lpstr>要求仕様 システムフロー 必須のコントロール</vt:lpstr>
      <vt:lpstr>システムの要求仕様</vt:lpstr>
      <vt:lpstr>システムフロー（１）商品の選択と削除</vt:lpstr>
      <vt:lpstr>（１）商品の選択と削除　続き</vt:lpstr>
      <vt:lpstr>システムフロー（２）商品の購入</vt:lpstr>
      <vt:lpstr>必須のコントロール</vt:lpstr>
      <vt:lpstr>システムの設計～実装</vt:lpstr>
    </vt:vector>
  </TitlesOfParts>
  <Company>長岡技術科学大学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畦原宗之</dc:creator>
  <cp:lastModifiedBy>Kaiseki</cp:lastModifiedBy>
  <cp:revision>372</cp:revision>
  <dcterms:created xsi:type="dcterms:W3CDTF">2005-06-06T02:44:36Z</dcterms:created>
  <dcterms:modified xsi:type="dcterms:W3CDTF">2018-04-16T23:59:36Z</dcterms:modified>
</cp:coreProperties>
</file>