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96" r:id="rId3"/>
    <p:sldId id="297" r:id="rId4"/>
    <p:sldId id="298" r:id="rId5"/>
    <p:sldId id="299" r:id="rId6"/>
    <p:sldId id="300" r:id="rId7"/>
    <p:sldId id="305" r:id="rId8"/>
    <p:sldId id="301" r:id="rId9"/>
    <p:sldId id="302" r:id="rId10"/>
    <p:sldId id="30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2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2018/4/20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mailto:y-akimoto@kjs.nagaokaut.ac.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536580" y="485906"/>
            <a:ext cx="268695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800" dirty="0">
                <a:latin typeface="Times New Roman" pitchFamily="18" charset="0"/>
              </a:rPr>
              <a:t>情報リテラシー</a:t>
            </a:r>
            <a:r>
              <a:rPr lang="en-US" altLang="ja-JP" sz="2800" dirty="0" smtClean="0">
                <a:latin typeface="Times New Roman" pitchFamily="18" charset="0"/>
              </a:rPr>
              <a:t>II</a:t>
            </a:r>
          </a:p>
          <a:p>
            <a:pPr algn="ctr" eaLnBrk="1" hangingPunct="1">
              <a:spcBef>
                <a:spcPct val="0"/>
              </a:spcBef>
              <a:buFontTx/>
              <a:buNone/>
            </a:pPr>
            <a:r>
              <a:rPr lang="en-US" altLang="ja-JP" sz="2800" dirty="0" smtClean="0">
                <a:latin typeface="Times New Roman" pitchFamily="18" charset="0"/>
              </a:rPr>
              <a:t>(</a:t>
            </a:r>
            <a:r>
              <a:rPr lang="ja-JP" altLang="en-US" sz="2800" dirty="0">
                <a:latin typeface="Times New Roman" pitchFamily="18" charset="0"/>
              </a:rPr>
              <a:t>第</a:t>
            </a:r>
            <a:r>
              <a:rPr lang="en-US" altLang="ja-JP" sz="2800" dirty="0">
                <a:latin typeface="Times New Roman" pitchFamily="18" charset="0"/>
              </a:rPr>
              <a:t>1</a:t>
            </a:r>
            <a:r>
              <a:rPr lang="ja-JP" altLang="en-US" sz="2800" dirty="0">
                <a:latin typeface="Times New Roman" pitchFamily="18" charset="0"/>
              </a:rPr>
              <a:t>回</a:t>
            </a:r>
            <a:r>
              <a:rPr lang="en-US" altLang="ja-JP" sz="2800" dirty="0">
                <a:latin typeface="Times New Roman" pitchFamily="18" charset="0"/>
              </a:rPr>
              <a:t>)</a:t>
            </a:r>
          </a:p>
        </p:txBody>
      </p:sp>
      <p:sp>
        <p:nvSpPr>
          <p:cNvPr id="9" name="Text Box 5"/>
          <p:cNvSpPr txBox="1">
            <a:spLocks noChangeArrowheads="1"/>
          </p:cNvSpPr>
          <p:nvPr/>
        </p:nvSpPr>
        <p:spPr bwMode="auto">
          <a:xfrm>
            <a:off x="3650394" y="2016363"/>
            <a:ext cx="24593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4000" dirty="0" smtClean="0">
                <a:latin typeface="Times New Roman" pitchFamily="18" charset="0"/>
              </a:rPr>
              <a:t>ガイダンス</a:t>
            </a:r>
            <a:endParaRPr lang="ja-JP" altLang="en-US" sz="4000" dirty="0">
              <a:latin typeface="Times New Roman" pitchFamily="18" charset="0"/>
            </a:endParaRPr>
          </a:p>
        </p:txBody>
      </p:sp>
      <p:sp>
        <p:nvSpPr>
          <p:cNvPr id="10" name="Text Box 6"/>
          <p:cNvSpPr txBox="1">
            <a:spLocks noChangeArrowheads="1"/>
          </p:cNvSpPr>
          <p:nvPr/>
        </p:nvSpPr>
        <p:spPr bwMode="auto">
          <a:xfrm>
            <a:off x="2915416" y="5239591"/>
            <a:ext cx="3929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dirty="0" smtClean="0">
                <a:latin typeface="Times New Roman" pitchFamily="18" charset="0"/>
              </a:rPr>
              <a:t>情報・経営システム工学専攻</a:t>
            </a:r>
            <a:endParaRPr lang="en-US" altLang="ja-JP" sz="2400" dirty="0" smtClean="0">
              <a:latin typeface="Times New Roman" pitchFamily="18" charset="0"/>
            </a:endParaRPr>
          </a:p>
          <a:p>
            <a:pPr algn="ctr" eaLnBrk="1" hangingPunct="1">
              <a:spcBef>
                <a:spcPct val="0"/>
              </a:spcBef>
              <a:buFontTx/>
              <a:buNone/>
            </a:pPr>
            <a:r>
              <a:rPr lang="ja-JP" altLang="en-US" sz="2400" dirty="0" smtClean="0">
                <a:latin typeface="Times New Roman" pitchFamily="18" charset="0"/>
              </a:rPr>
              <a:t>秋元　頼孝</a:t>
            </a:r>
            <a:endParaRPr lang="ja-JP" altLang="en-US" sz="2400" dirty="0">
              <a:latin typeface="Times New Roman" pitchFamily="18" charset="0"/>
            </a:endParaRPr>
          </a:p>
        </p:txBody>
      </p:sp>
      <p:pic>
        <p:nvPicPr>
          <p:cNvPr id="1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4050127"/>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030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xfrm>
            <a:off x="755650" y="790575"/>
            <a:ext cx="611188" cy="4610100"/>
          </a:xfrm>
        </p:spPr>
        <p:txBody>
          <a:bodyPr/>
          <a:lstStyle/>
          <a:p>
            <a:pPr eaLnBrk="1" hangingPunct="1"/>
            <a:r>
              <a:rPr lang="ja-JP" altLang="en-US" dirty="0" smtClean="0"/>
              <a:t>授業予定表</a:t>
            </a:r>
            <a:endParaRPr lang="ja-JP" altLang="en-US" sz="1800" dirty="0" smtClean="0"/>
          </a:p>
        </p:txBody>
      </p:sp>
      <p:graphicFrame>
        <p:nvGraphicFramePr>
          <p:cNvPr id="2" name="表 1"/>
          <p:cNvGraphicFramePr>
            <a:graphicFrameLocks noGrp="1"/>
          </p:cNvGraphicFramePr>
          <p:nvPr>
            <p:extLst>
              <p:ext uri="{D42A27DB-BD31-4B8C-83A1-F6EECF244321}">
                <p14:modId xmlns:p14="http://schemas.microsoft.com/office/powerpoint/2010/main" val="2763527730"/>
              </p:ext>
            </p:extLst>
          </p:nvPr>
        </p:nvGraphicFramePr>
        <p:xfrm>
          <a:off x="1547812" y="333375"/>
          <a:ext cx="6627813" cy="6201781"/>
        </p:xfrm>
        <a:graphic>
          <a:graphicData uri="http://schemas.openxmlformats.org/drawingml/2006/table">
            <a:tbl>
              <a:tblPr firstRow="1" bandRow="1">
                <a:tableStyleId>{5C22544A-7EE6-4342-B048-85BDC9FD1C3A}</a:tableStyleId>
              </a:tblPr>
              <a:tblGrid>
                <a:gridCol w="391011">
                  <a:extLst>
                    <a:ext uri="{9D8B030D-6E8A-4147-A177-3AD203B41FA5}">
                      <a16:colId xmlns="" xmlns:a16="http://schemas.microsoft.com/office/drawing/2014/main" val="20000"/>
                    </a:ext>
                  </a:extLst>
                </a:gridCol>
                <a:gridCol w="547415">
                  <a:extLst>
                    <a:ext uri="{9D8B030D-6E8A-4147-A177-3AD203B41FA5}">
                      <a16:colId xmlns="" xmlns:a16="http://schemas.microsoft.com/office/drawing/2014/main" val="20001"/>
                    </a:ext>
                  </a:extLst>
                </a:gridCol>
                <a:gridCol w="547415">
                  <a:extLst>
                    <a:ext uri="{9D8B030D-6E8A-4147-A177-3AD203B41FA5}">
                      <a16:colId xmlns="" xmlns:a16="http://schemas.microsoft.com/office/drawing/2014/main" val="20002"/>
                    </a:ext>
                  </a:extLst>
                </a:gridCol>
                <a:gridCol w="547415">
                  <a:extLst>
                    <a:ext uri="{9D8B030D-6E8A-4147-A177-3AD203B41FA5}">
                      <a16:colId xmlns="" xmlns:a16="http://schemas.microsoft.com/office/drawing/2014/main" val="20003"/>
                    </a:ext>
                  </a:extLst>
                </a:gridCol>
                <a:gridCol w="4594557">
                  <a:extLst>
                    <a:ext uri="{9D8B030D-6E8A-4147-A177-3AD203B41FA5}">
                      <a16:colId xmlns="" xmlns:a16="http://schemas.microsoft.com/office/drawing/2014/main" val="20004"/>
                    </a:ext>
                  </a:extLst>
                </a:gridCol>
              </a:tblGrid>
              <a:tr h="370781">
                <a:tc>
                  <a:txBody>
                    <a:bodyPr/>
                    <a:lstStyle/>
                    <a:p>
                      <a:pPr algn="ctr"/>
                      <a:r>
                        <a:rPr kumimoji="1" lang="ja-JP" altLang="en-US" sz="1800" dirty="0" smtClean="0">
                          <a:solidFill>
                            <a:schemeClr val="tx1"/>
                          </a:solidFill>
                        </a:rPr>
                        <a:t>月</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solidFill>
                            <a:schemeClr val="tx1"/>
                          </a:solidFill>
                        </a:rPr>
                        <a:t>日</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solidFill>
                            <a:schemeClr val="tx1"/>
                          </a:solidFill>
                        </a:rPr>
                        <a:t>曜</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solidFill>
                            <a:schemeClr val="tx1"/>
                          </a:solidFill>
                        </a:rPr>
                        <a:t>回</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solidFill>
                            <a:schemeClr val="tx1"/>
                          </a:solidFill>
                        </a:rPr>
                        <a:t>内容</a:t>
                      </a:r>
                      <a:endParaRPr kumimoji="1" lang="ja-JP" altLang="en-US" sz="1800" dirty="0">
                        <a:solidFill>
                          <a:schemeClr val="tx1"/>
                        </a:solidFill>
                      </a:endParaRPr>
                    </a:p>
                  </a:txBody>
                  <a:tcPr marL="91433" marR="91433" marT="45713" marB="45713"/>
                </a:tc>
                <a:extLst>
                  <a:ext uri="{0D108BD9-81ED-4DB2-BD59-A6C34878D82A}">
                    <a16:rowId xmlns="" xmlns:a16="http://schemas.microsoft.com/office/drawing/2014/main" val="10000"/>
                  </a:ext>
                </a:extLst>
              </a:tr>
              <a:tr h="370781">
                <a:tc>
                  <a:txBody>
                    <a:bodyPr/>
                    <a:lstStyle/>
                    <a:p>
                      <a:pPr algn="ctr"/>
                      <a:r>
                        <a:rPr kumimoji="1" lang="en-US" altLang="ja-JP" sz="1800" dirty="0" smtClean="0"/>
                        <a:t>4</a:t>
                      </a:r>
                      <a:endParaRPr kumimoji="1" lang="ja-JP" altLang="en-US" sz="1800" dirty="0"/>
                    </a:p>
                  </a:txBody>
                  <a:tcPr marL="91433" marR="91433" marT="45713" marB="45713"/>
                </a:tc>
                <a:tc>
                  <a:txBody>
                    <a:bodyPr/>
                    <a:lstStyle/>
                    <a:p>
                      <a:pPr algn="r"/>
                      <a:r>
                        <a:rPr kumimoji="1" lang="en-US" altLang="ja-JP" sz="1800" dirty="0" smtClean="0"/>
                        <a:t>17</a:t>
                      </a:r>
                      <a:endParaRPr kumimoji="1" lang="ja-JP" altLang="en-US" sz="1800" dirty="0"/>
                    </a:p>
                  </a:txBody>
                  <a:tcPr marL="91433" marR="91433"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火</a:t>
                      </a:r>
                    </a:p>
                  </a:txBody>
                  <a:tcPr marL="91433" marR="91433" marT="45713" marB="45713"/>
                </a:tc>
                <a:tc>
                  <a:txBody>
                    <a:bodyPr/>
                    <a:lstStyle/>
                    <a:p>
                      <a:pPr algn="ctr"/>
                      <a:r>
                        <a:rPr kumimoji="1" lang="ja-JP" altLang="en-US" sz="1800" dirty="0" smtClean="0"/>
                        <a:t>①</a:t>
                      </a:r>
                      <a:endParaRPr kumimoji="1" lang="ja-JP" altLang="en-US" sz="1800" dirty="0"/>
                    </a:p>
                  </a:txBody>
                  <a:tcPr marL="91433" marR="91433" marT="45713" marB="45713"/>
                </a:tc>
                <a:tc>
                  <a:txBody>
                    <a:bodyPr/>
                    <a:lstStyle/>
                    <a:p>
                      <a:r>
                        <a:rPr lang="ja-JP" altLang="en-US" sz="1800" dirty="0" smtClean="0"/>
                        <a:t>ガイダンス、プログラミングとは</a:t>
                      </a:r>
                      <a:endParaRPr kumimoji="1" lang="ja-JP" altLang="en-US" sz="1800" dirty="0"/>
                    </a:p>
                  </a:txBody>
                  <a:tcPr marL="91433" marR="91433" marT="45713" marB="45713"/>
                </a:tc>
                <a:extLst>
                  <a:ext uri="{0D108BD9-81ED-4DB2-BD59-A6C34878D82A}">
                    <a16:rowId xmlns="" xmlns:a16="http://schemas.microsoft.com/office/drawing/2014/main" val="10001"/>
                  </a:ext>
                </a:extLst>
              </a:tr>
              <a:tr h="370781">
                <a:tc>
                  <a:txBody>
                    <a:bodyPr/>
                    <a:lstStyle/>
                    <a:p>
                      <a:pPr algn="ctr"/>
                      <a:r>
                        <a:rPr kumimoji="1" lang="en-US" altLang="ja-JP" sz="1800" dirty="0" smtClean="0"/>
                        <a:t>4</a:t>
                      </a:r>
                      <a:endParaRPr kumimoji="1" lang="ja-JP" altLang="en-US" sz="1800" dirty="0"/>
                    </a:p>
                  </a:txBody>
                  <a:tcPr marL="91433" marR="91433" marT="45713" marB="45713"/>
                </a:tc>
                <a:tc>
                  <a:txBody>
                    <a:bodyPr/>
                    <a:lstStyle/>
                    <a:p>
                      <a:pPr algn="r"/>
                      <a:r>
                        <a:rPr kumimoji="1" lang="en-US" altLang="ja-JP" sz="1800" dirty="0" smtClean="0"/>
                        <a:t>24</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②</a:t>
                      </a:r>
                      <a:endParaRPr kumimoji="1" lang="ja-JP" altLang="en-US" sz="1800" dirty="0"/>
                    </a:p>
                  </a:txBody>
                  <a:tcPr marL="91433" marR="91433" marT="45713" marB="45713"/>
                </a:tc>
                <a:tc>
                  <a:txBody>
                    <a:bodyPr/>
                    <a:lstStyle/>
                    <a:p>
                      <a:r>
                        <a:rPr lang="ja-JP" altLang="en-US" sz="1800" dirty="0" smtClean="0"/>
                        <a:t>変数、入出力、式と演算子、変数のデータ型</a:t>
                      </a:r>
                      <a:endParaRPr kumimoji="1" lang="ja-JP" altLang="en-US" sz="1800" dirty="0"/>
                    </a:p>
                  </a:txBody>
                  <a:tcPr marL="91433" marR="91433" marT="45713" marB="45713"/>
                </a:tc>
                <a:extLst>
                  <a:ext uri="{0D108BD9-81ED-4DB2-BD59-A6C34878D82A}">
                    <a16:rowId xmlns="" xmlns:a16="http://schemas.microsoft.com/office/drawing/2014/main" val="10002"/>
                  </a:ext>
                </a:extLst>
              </a:tr>
              <a:tr h="370781">
                <a:tc>
                  <a:txBody>
                    <a:bodyPr/>
                    <a:lstStyle/>
                    <a:p>
                      <a:pPr algn="ctr"/>
                      <a:r>
                        <a:rPr kumimoji="1" lang="en-US" altLang="ja-JP" sz="1800" dirty="0" smtClean="0">
                          <a:solidFill>
                            <a:srgbClr val="FF0000"/>
                          </a:solidFill>
                        </a:rPr>
                        <a:t>5</a:t>
                      </a:r>
                      <a:endParaRPr kumimoji="1" lang="ja-JP" altLang="en-US" sz="1800" dirty="0">
                        <a:solidFill>
                          <a:srgbClr val="FF0000"/>
                        </a:solidFill>
                      </a:endParaRPr>
                    </a:p>
                  </a:txBody>
                  <a:tcPr marL="91433" marR="91433" marT="45713" marB="45713"/>
                </a:tc>
                <a:tc>
                  <a:txBody>
                    <a:bodyPr/>
                    <a:lstStyle/>
                    <a:p>
                      <a:pPr algn="r"/>
                      <a:r>
                        <a:rPr kumimoji="1" lang="en-US" altLang="ja-JP" sz="1800" dirty="0" smtClean="0">
                          <a:solidFill>
                            <a:srgbClr val="FF0000"/>
                          </a:solidFill>
                        </a:rPr>
                        <a:t>1</a:t>
                      </a:r>
                      <a:endParaRPr kumimoji="1" lang="ja-JP" altLang="en-US" sz="1800" dirty="0">
                        <a:solidFill>
                          <a:srgbClr val="FF0000"/>
                        </a:solidFill>
                      </a:endParaRPr>
                    </a:p>
                  </a:txBody>
                  <a:tcPr marL="91433" marR="91433" marT="45713" marB="45713"/>
                </a:tc>
                <a:tc>
                  <a:txBody>
                    <a:bodyPr/>
                    <a:lstStyle/>
                    <a:p>
                      <a:pPr algn="ctr"/>
                      <a:r>
                        <a:rPr kumimoji="1" lang="ja-JP" altLang="en-US" sz="1800" dirty="0" smtClean="0">
                          <a:solidFill>
                            <a:srgbClr val="FF0000"/>
                          </a:solidFill>
                        </a:rPr>
                        <a:t>火</a:t>
                      </a:r>
                      <a:endParaRPr kumimoji="1" lang="ja-JP" altLang="en-US" sz="1800" dirty="0">
                        <a:solidFill>
                          <a:srgbClr val="FF0000"/>
                        </a:solidFill>
                      </a:endParaRPr>
                    </a:p>
                  </a:txBody>
                  <a:tcPr marL="91433" marR="91433" marT="45713" marB="45713"/>
                </a:tc>
                <a:tc>
                  <a:txBody>
                    <a:bodyPr/>
                    <a:lstStyle/>
                    <a:p>
                      <a:pPr algn="ctr"/>
                      <a:r>
                        <a:rPr kumimoji="1" lang="ja-JP" altLang="en-US" sz="1800" dirty="0" smtClean="0">
                          <a:solidFill>
                            <a:srgbClr val="FF0000"/>
                          </a:solidFill>
                        </a:rPr>
                        <a:t>⑫</a:t>
                      </a:r>
                      <a:endParaRPr kumimoji="1" lang="ja-JP" altLang="en-US" sz="1800" dirty="0">
                        <a:solidFill>
                          <a:srgbClr val="FF0000"/>
                        </a:solidFill>
                      </a:endParaRPr>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rgbClr val="FF0000"/>
                          </a:solidFill>
                        </a:rPr>
                        <a:t>プロジェクト演習 準備課題</a:t>
                      </a:r>
                      <a:endParaRPr lang="en-US" altLang="ja-JP" sz="18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solidFill>
                            <a:srgbClr val="FF0000"/>
                          </a:solidFill>
                        </a:rPr>
                        <a:t>(</a:t>
                      </a:r>
                      <a:r>
                        <a:rPr lang="ja-JP" altLang="en-US" sz="1800" dirty="0" smtClean="0">
                          <a:solidFill>
                            <a:srgbClr val="FF0000"/>
                          </a:solidFill>
                        </a:rPr>
                        <a:t>学生実験室に来る必要はありません</a:t>
                      </a:r>
                      <a:r>
                        <a:rPr lang="en-US" altLang="ja-JP" sz="1800" dirty="0" smtClean="0">
                          <a:solidFill>
                            <a:srgbClr val="FF0000"/>
                          </a:solidFill>
                        </a:rPr>
                        <a:t>)</a:t>
                      </a:r>
                      <a:endParaRPr lang="ja-JP" altLang="en-US" sz="1800" dirty="0" smtClean="0">
                        <a:solidFill>
                          <a:srgbClr val="FF0000"/>
                        </a:solidFill>
                      </a:endParaRPr>
                    </a:p>
                  </a:txBody>
                  <a:tcPr marL="91433" marR="91433" marT="45713" marB="45713"/>
                </a:tc>
                <a:extLst>
                  <a:ext uri="{0D108BD9-81ED-4DB2-BD59-A6C34878D82A}">
                    <a16:rowId xmlns="" xmlns:a16="http://schemas.microsoft.com/office/drawing/2014/main" val="10003"/>
                  </a:ext>
                </a:extLst>
              </a:tr>
              <a:tr h="370781">
                <a:tc>
                  <a:txBody>
                    <a:bodyPr/>
                    <a:lstStyle/>
                    <a:p>
                      <a:pPr algn="ctr"/>
                      <a:r>
                        <a:rPr kumimoji="1" lang="en-US" altLang="ja-JP" sz="1800" dirty="0" smtClean="0"/>
                        <a:t>5</a:t>
                      </a:r>
                      <a:endParaRPr kumimoji="1" lang="ja-JP" altLang="en-US" sz="1800" dirty="0"/>
                    </a:p>
                  </a:txBody>
                  <a:tcPr marL="91433" marR="91433" marT="45713" marB="45713"/>
                </a:tc>
                <a:tc>
                  <a:txBody>
                    <a:bodyPr/>
                    <a:lstStyle/>
                    <a:p>
                      <a:pPr algn="r"/>
                      <a:r>
                        <a:rPr kumimoji="1" lang="en-US" altLang="ja-JP" sz="1800" dirty="0" smtClean="0"/>
                        <a:t>8</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③</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t>場合に応じた処理</a:t>
                      </a:r>
                    </a:p>
                  </a:txBody>
                  <a:tcPr marL="91433" marR="91433" marT="45713" marB="45713"/>
                </a:tc>
                <a:extLst>
                  <a:ext uri="{0D108BD9-81ED-4DB2-BD59-A6C34878D82A}">
                    <a16:rowId xmlns="" xmlns:a16="http://schemas.microsoft.com/office/drawing/2014/main" val="10004"/>
                  </a:ext>
                </a:extLst>
              </a:tr>
              <a:tr h="370781">
                <a:tc>
                  <a:txBody>
                    <a:bodyPr/>
                    <a:lstStyle/>
                    <a:p>
                      <a:pPr algn="ctr"/>
                      <a:r>
                        <a:rPr kumimoji="1" lang="en-US" altLang="ja-JP" sz="1800" dirty="0" smtClean="0">
                          <a:solidFill>
                            <a:schemeClr val="tx1"/>
                          </a:solidFill>
                        </a:rPr>
                        <a:t>5</a:t>
                      </a:r>
                      <a:endParaRPr kumimoji="1" lang="ja-JP" altLang="en-US" sz="1800" dirty="0">
                        <a:solidFill>
                          <a:schemeClr val="tx1"/>
                        </a:solidFill>
                      </a:endParaRPr>
                    </a:p>
                  </a:txBody>
                  <a:tcPr marL="91433" marR="91433" marT="45713" marB="45713"/>
                </a:tc>
                <a:tc>
                  <a:txBody>
                    <a:bodyPr/>
                    <a:lstStyle/>
                    <a:p>
                      <a:pPr algn="r"/>
                      <a:r>
                        <a:rPr kumimoji="1" lang="en-US" altLang="ja-JP" sz="1800" dirty="0" smtClean="0">
                          <a:solidFill>
                            <a:schemeClr val="tx1"/>
                          </a:solidFill>
                        </a:rPr>
                        <a:t>15</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solidFill>
                            <a:schemeClr val="tx1"/>
                          </a:solidFill>
                        </a:rPr>
                        <a:t>火</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t>④</a:t>
                      </a:r>
                      <a:endParaRPr kumimoji="1" lang="ja-JP" altLang="en-US" sz="1800" dirty="0"/>
                    </a:p>
                  </a:txBody>
                  <a:tcPr marL="91433" marR="91433" marT="45713" marB="45713"/>
                </a:tc>
                <a:tc>
                  <a:txBody>
                    <a:bodyPr/>
                    <a:lstStyle/>
                    <a:p>
                      <a:r>
                        <a:rPr kumimoji="1" lang="ja-JP" altLang="en-US" sz="1800" dirty="0" smtClean="0"/>
                        <a:t>繰り返し処理</a:t>
                      </a:r>
                      <a:endParaRPr kumimoji="1" lang="ja-JP" altLang="en-US" sz="1800" dirty="0"/>
                    </a:p>
                  </a:txBody>
                  <a:tcPr marL="91433" marR="91433" marT="45713" marB="45713"/>
                </a:tc>
                <a:extLst>
                  <a:ext uri="{0D108BD9-81ED-4DB2-BD59-A6C34878D82A}">
                    <a16:rowId xmlns="" xmlns:a16="http://schemas.microsoft.com/office/drawing/2014/main" val="10005"/>
                  </a:ext>
                </a:extLst>
              </a:tr>
              <a:tr h="370781">
                <a:tc>
                  <a:txBody>
                    <a:bodyPr/>
                    <a:lstStyle/>
                    <a:p>
                      <a:pPr algn="ctr"/>
                      <a:r>
                        <a:rPr kumimoji="1" lang="en-US" altLang="ja-JP" sz="1800" dirty="0" smtClean="0"/>
                        <a:t>5</a:t>
                      </a:r>
                      <a:endParaRPr kumimoji="1" lang="ja-JP" altLang="en-US" sz="1800" dirty="0"/>
                    </a:p>
                  </a:txBody>
                  <a:tcPr marL="91433" marR="91433" marT="45713" marB="45713"/>
                </a:tc>
                <a:tc>
                  <a:txBody>
                    <a:bodyPr/>
                    <a:lstStyle/>
                    <a:p>
                      <a:pPr algn="r"/>
                      <a:r>
                        <a:rPr kumimoji="1" lang="en-US" altLang="ja-JP" sz="1800" dirty="0" smtClean="0"/>
                        <a:t>22</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⑤</a:t>
                      </a:r>
                      <a:endParaRPr kumimoji="1" lang="ja-JP" altLang="en-US" sz="1800" dirty="0"/>
                    </a:p>
                  </a:txBody>
                  <a:tcPr marL="91433" marR="91433" marT="45713" marB="45713"/>
                </a:tc>
                <a:tc>
                  <a:txBody>
                    <a:bodyPr/>
                    <a:lstStyle/>
                    <a:p>
                      <a:r>
                        <a:rPr kumimoji="1" lang="ja-JP" altLang="en-US" sz="1800" dirty="0" smtClean="0"/>
                        <a:t>プログラミング演習</a:t>
                      </a:r>
                      <a:endParaRPr kumimoji="1" lang="ja-JP" altLang="en-US" sz="1800" dirty="0">
                        <a:solidFill>
                          <a:srgbClr val="FF0000"/>
                        </a:solidFill>
                      </a:endParaRPr>
                    </a:p>
                  </a:txBody>
                  <a:tcPr marL="91433" marR="91433" marT="45713" marB="45713"/>
                </a:tc>
                <a:extLst>
                  <a:ext uri="{0D108BD9-81ED-4DB2-BD59-A6C34878D82A}">
                    <a16:rowId xmlns="" xmlns:a16="http://schemas.microsoft.com/office/drawing/2014/main" val="10006"/>
                  </a:ext>
                </a:extLst>
              </a:tr>
              <a:tr h="370781">
                <a:tc>
                  <a:txBody>
                    <a:bodyPr/>
                    <a:lstStyle/>
                    <a:p>
                      <a:pPr algn="ctr"/>
                      <a:r>
                        <a:rPr kumimoji="1" lang="en-US" altLang="ja-JP" sz="1800" dirty="0" smtClean="0">
                          <a:solidFill>
                            <a:schemeClr val="tx1"/>
                          </a:solidFill>
                        </a:rPr>
                        <a:t>5</a:t>
                      </a:r>
                      <a:endParaRPr kumimoji="1" lang="ja-JP" altLang="en-US" sz="1800" dirty="0">
                        <a:solidFill>
                          <a:schemeClr val="tx1"/>
                        </a:solidFill>
                      </a:endParaRPr>
                    </a:p>
                  </a:txBody>
                  <a:tcPr marL="91433" marR="91433" marT="45713" marB="45713"/>
                </a:tc>
                <a:tc>
                  <a:txBody>
                    <a:bodyPr/>
                    <a:lstStyle/>
                    <a:p>
                      <a:pPr algn="r"/>
                      <a:r>
                        <a:rPr kumimoji="1" lang="en-US" altLang="ja-JP" sz="1800" dirty="0" smtClean="0">
                          <a:solidFill>
                            <a:schemeClr val="tx1"/>
                          </a:solidFill>
                        </a:rPr>
                        <a:t>29</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solidFill>
                            <a:schemeClr val="tx1"/>
                          </a:solidFill>
                        </a:rPr>
                        <a:t>火</a:t>
                      </a:r>
                      <a:endParaRPr kumimoji="1" lang="ja-JP" altLang="en-US" sz="1800" dirty="0">
                        <a:solidFill>
                          <a:schemeClr val="tx1"/>
                        </a:solidFill>
                      </a:endParaRPr>
                    </a:p>
                  </a:txBody>
                  <a:tcPr marL="91433" marR="91433" marT="45713" marB="45713"/>
                </a:tc>
                <a:tc>
                  <a:txBody>
                    <a:bodyPr/>
                    <a:lstStyle/>
                    <a:p>
                      <a:pPr algn="ctr"/>
                      <a:r>
                        <a:rPr kumimoji="1" lang="ja-JP" altLang="en-US" sz="1800" dirty="0" smtClean="0"/>
                        <a:t>⑥</a:t>
                      </a:r>
                      <a:endParaRPr kumimoji="1" lang="ja-JP" altLang="en-US" sz="1800" dirty="0"/>
                    </a:p>
                  </a:txBody>
                  <a:tcPr marL="91433" marR="91433" marT="45713" marB="45713"/>
                </a:tc>
                <a:tc>
                  <a:txBody>
                    <a:bodyPr/>
                    <a:lstStyle/>
                    <a:p>
                      <a:r>
                        <a:rPr kumimoji="1" lang="ja-JP" altLang="en-US" sz="1800" dirty="0" smtClean="0"/>
                        <a:t>関数　</a:t>
                      </a:r>
                      <a:endParaRPr kumimoji="1" lang="ja-JP" altLang="en-US" sz="1800" dirty="0">
                        <a:solidFill>
                          <a:srgbClr val="FF0000"/>
                        </a:solidFill>
                      </a:endParaRPr>
                    </a:p>
                  </a:txBody>
                  <a:tcPr marL="91433" marR="91433" marT="45713" marB="45713"/>
                </a:tc>
                <a:extLst>
                  <a:ext uri="{0D108BD9-81ED-4DB2-BD59-A6C34878D82A}">
                    <a16:rowId xmlns="" xmlns:a16="http://schemas.microsoft.com/office/drawing/2014/main" val="10007"/>
                  </a:ext>
                </a:extLst>
              </a:tr>
              <a:tr h="370781">
                <a:tc>
                  <a:txBody>
                    <a:bodyPr/>
                    <a:lstStyle/>
                    <a:p>
                      <a:pPr algn="ctr"/>
                      <a:r>
                        <a:rPr kumimoji="1" lang="en-US" altLang="ja-JP" sz="1800" dirty="0" smtClean="0"/>
                        <a:t>6</a:t>
                      </a:r>
                      <a:endParaRPr kumimoji="1" lang="ja-JP" altLang="en-US" sz="1800" dirty="0"/>
                    </a:p>
                  </a:txBody>
                  <a:tcPr marL="91433" marR="91433" marT="45713" marB="45713"/>
                </a:tc>
                <a:tc>
                  <a:txBody>
                    <a:bodyPr/>
                    <a:lstStyle/>
                    <a:p>
                      <a:pPr algn="r"/>
                      <a:r>
                        <a:rPr kumimoji="1" lang="en-US" altLang="ja-JP" sz="1800" dirty="0" smtClean="0"/>
                        <a:t>5</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⑦</a:t>
                      </a:r>
                      <a:endParaRPr kumimoji="1" lang="ja-JP" altLang="en-US" sz="1800" dirty="0"/>
                    </a:p>
                  </a:txBody>
                  <a:tcPr marL="91433" marR="91433" marT="45713" marB="45713"/>
                </a:tc>
                <a:tc>
                  <a:txBody>
                    <a:bodyPr/>
                    <a:lstStyle/>
                    <a:p>
                      <a:r>
                        <a:rPr kumimoji="1" lang="ja-JP" altLang="en-US" sz="1800" dirty="0" smtClean="0"/>
                        <a:t>変数の有効範囲、配列　</a:t>
                      </a:r>
                      <a:r>
                        <a:rPr kumimoji="1" lang="ja-JP" altLang="en-US" sz="1800" dirty="0" smtClean="0">
                          <a:solidFill>
                            <a:srgbClr val="FF0000"/>
                          </a:solidFill>
                        </a:rPr>
                        <a:t>→レポート課題１</a:t>
                      </a:r>
                      <a:endParaRPr kumimoji="1" lang="ja-JP" altLang="en-US" sz="1800" dirty="0"/>
                    </a:p>
                  </a:txBody>
                  <a:tcPr marL="91433" marR="91433" marT="45713" marB="45713"/>
                </a:tc>
                <a:extLst>
                  <a:ext uri="{0D108BD9-81ED-4DB2-BD59-A6C34878D82A}">
                    <a16:rowId xmlns="" xmlns:a16="http://schemas.microsoft.com/office/drawing/2014/main" val="10008"/>
                  </a:ext>
                </a:extLst>
              </a:tr>
              <a:tr h="370781">
                <a:tc>
                  <a:txBody>
                    <a:bodyPr/>
                    <a:lstStyle/>
                    <a:p>
                      <a:pPr algn="ctr"/>
                      <a:r>
                        <a:rPr kumimoji="1" lang="en-US" altLang="ja-JP" sz="1800" dirty="0" smtClean="0"/>
                        <a:t>6</a:t>
                      </a:r>
                      <a:endParaRPr kumimoji="1" lang="ja-JP" altLang="en-US" sz="1800" dirty="0"/>
                    </a:p>
                  </a:txBody>
                  <a:tcPr marL="91433" marR="91433" marT="45713" marB="45713"/>
                </a:tc>
                <a:tc>
                  <a:txBody>
                    <a:bodyPr/>
                    <a:lstStyle/>
                    <a:p>
                      <a:pPr algn="r"/>
                      <a:r>
                        <a:rPr kumimoji="1" lang="en-US" altLang="ja-JP" sz="1800" dirty="0" smtClean="0"/>
                        <a:t>12</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⑧</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ソートアルゴリズム</a:t>
                      </a:r>
                      <a:r>
                        <a:rPr kumimoji="1" lang="en-US" altLang="ja-JP" sz="1800" dirty="0" smtClean="0"/>
                        <a:t>(1)</a:t>
                      </a:r>
                      <a:endParaRPr kumimoji="1" lang="ja-JP" altLang="en-US" sz="1800" dirty="0" smtClean="0"/>
                    </a:p>
                  </a:txBody>
                  <a:tcPr marL="91433" marR="91433" marT="45713" marB="45713"/>
                </a:tc>
                <a:extLst>
                  <a:ext uri="{0D108BD9-81ED-4DB2-BD59-A6C34878D82A}">
                    <a16:rowId xmlns="" xmlns:a16="http://schemas.microsoft.com/office/drawing/2014/main" val="10009"/>
                  </a:ext>
                </a:extLst>
              </a:tr>
              <a:tr h="370781">
                <a:tc>
                  <a:txBody>
                    <a:bodyPr/>
                    <a:lstStyle/>
                    <a:p>
                      <a:pPr algn="ctr"/>
                      <a:r>
                        <a:rPr kumimoji="1" lang="en-US" altLang="ja-JP" sz="1800" dirty="0" smtClean="0"/>
                        <a:t>6</a:t>
                      </a:r>
                      <a:endParaRPr kumimoji="1" lang="ja-JP" altLang="en-US" sz="1800" dirty="0"/>
                    </a:p>
                  </a:txBody>
                  <a:tcPr marL="91433" marR="91433" marT="45713" marB="45713"/>
                </a:tc>
                <a:tc>
                  <a:txBody>
                    <a:bodyPr/>
                    <a:lstStyle/>
                    <a:p>
                      <a:pPr algn="r"/>
                      <a:r>
                        <a:rPr kumimoji="1" lang="en-US" altLang="ja-JP" sz="1800" dirty="0" smtClean="0"/>
                        <a:t>19</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⑨</a:t>
                      </a:r>
                      <a:endParaRPr kumimoji="1" lang="ja-JP" altLang="en-US" sz="1800" dirty="0"/>
                    </a:p>
                  </a:txBody>
                  <a:tcPr marL="91433" marR="91433" marT="45713" marB="45713"/>
                </a:tc>
                <a:tc>
                  <a:txBody>
                    <a:bodyPr/>
                    <a:lstStyle/>
                    <a:p>
                      <a:r>
                        <a:rPr kumimoji="1" lang="ja-JP" altLang="en-US" sz="1800" dirty="0" smtClean="0"/>
                        <a:t>ソートアルゴリズム</a:t>
                      </a:r>
                      <a:r>
                        <a:rPr kumimoji="1" lang="en-US" altLang="ja-JP" sz="1800" dirty="0" smtClean="0"/>
                        <a:t>(2)</a:t>
                      </a:r>
                      <a:r>
                        <a:rPr kumimoji="1" lang="ja-JP" altLang="en-US" sz="1800" dirty="0" smtClean="0"/>
                        <a:t>　</a:t>
                      </a:r>
                      <a:r>
                        <a:rPr kumimoji="1" lang="ja-JP" altLang="en-US" sz="1800" dirty="0" smtClean="0">
                          <a:solidFill>
                            <a:srgbClr val="FF0000"/>
                          </a:solidFill>
                        </a:rPr>
                        <a:t>→レポート課題</a:t>
                      </a:r>
                      <a:r>
                        <a:rPr kumimoji="1" lang="en-US" altLang="ja-JP" sz="1800" dirty="0" smtClean="0">
                          <a:solidFill>
                            <a:srgbClr val="FF0000"/>
                          </a:solidFill>
                        </a:rPr>
                        <a:t>2</a:t>
                      </a:r>
                      <a:endParaRPr kumimoji="1" lang="ja-JP" altLang="en-US" sz="1800" dirty="0"/>
                    </a:p>
                  </a:txBody>
                  <a:tcPr marL="91433" marR="91433" marT="45713" marB="45713"/>
                </a:tc>
                <a:extLst>
                  <a:ext uri="{0D108BD9-81ED-4DB2-BD59-A6C34878D82A}">
                    <a16:rowId xmlns="" xmlns:a16="http://schemas.microsoft.com/office/drawing/2014/main" val="10010"/>
                  </a:ext>
                </a:extLst>
              </a:tr>
              <a:tr h="370781">
                <a:tc>
                  <a:txBody>
                    <a:bodyPr/>
                    <a:lstStyle/>
                    <a:p>
                      <a:pPr algn="ctr"/>
                      <a:r>
                        <a:rPr kumimoji="1" lang="en-US" altLang="ja-JP" sz="1800" dirty="0" smtClean="0"/>
                        <a:t>6</a:t>
                      </a:r>
                      <a:endParaRPr kumimoji="1" lang="ja-JP" altLang="en-US" sz="1800" dirty="0"/>
                    </a:p>
                  </a:txBody>
                  <a:tcPr marL="91433" marR="91433" marT="45713" marB="45713"/>
                </a:tc>
                <a:tc>
                  <a:txBody>
                    <a:bodyPr/>
                    <a:lstStyle/>
                    <a:p>
                      <a:pPr algn="r"/>
                      <a:r>
                        <a:rPr kumimoji="1" lang="en-US" altLang="ja-JP" sz="1800" dirty="0" smtClean="0"/>
                        <a:t>26</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⑩</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ユーザーインタフェース、課題演習</a:t>
                      </a:r>
                      <a:r>
                        <a:rPr kumimoji="1" lang="en-US" altLang="ja-JP" sz="1800" dirty="0" smtClean="0"/>
                        <a:t>(1)</a:t>
                      </a:r>
                      <a:endParaRPr kumimoji="1" lang="ja-JP" altLang="en-US" sz="1800" dirty="0" smtClean="0"/>
                    </a:p>
                  </a:txBody>
                  <a:tcPr marL="91433" marR="91433" marT="45713" marB="45713"/>
                </a:tc>
                <a:extLst>
                  <a:ext uri="{0D108BD9-81ED-4DB2-BD59-A6C34878D82A}">
                    <a16:rowId xmlns="" xmlns:a16="http://schemas.microsoft.com/office/drawing/2014/main" val="10011"/>
                  </a:ext>
                </a:extLst>
              </a:tr>
              <a:tr h="370781">
                <a:tc>
                  <a:txBody>
                    <a:bodyPr/>
                    <a:lstStyle/>
                    <a:p>
                      <a:pPr algn="ctr"/>
                      <a:r>
                        <a:rPr kumimoji="1" lang="en-US" altLang="ja-JP" sz="1800" dirty="0" smtClean="0"/>
                        <a:t>7</a:t>
                      </a:r>
                      <a:endParaRPr kumimoji="1" lang="ja-JP" altLang="en-US" sz="1800" dirty="0"/>
                    </a:p>
                  </a:txBody>
                  <a:tcPr marL="91433" marR="91433" marT="45713" marB="45713"/>
                </a:tc>
                <a:tc>
                  <a:txBody>
                    <a:bodyPr/>
                    <a:lstStyle/>
                    <a:p>
                      <a:pPr algn="r"/>
                      <a:r>
                        <a:rPr kumimoji="1" lang="en-US" altLang="ja-JP" sz="1800" dirty="0" smtClean="0"/>
                        <a:t>3</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⑪</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ユーザビリティ、課題演習</a:t>
                      </a:r>
                      <a:r>
                        <a:rPr kumimoji="1" lang="en-US" altLang="ja-JP" sz="1800" dirty="0" smtClean="0"/>
                        <a:t>(2)</a:t>
                      </a:r>
                      <a:endParaRPr kumimoji="1" lang="ja-JP" altLang="en-US" sz="1800" dirty="0" smtClean="0"/>
                    </a:p>
                  </a:txBody>
                  <a:tcPr marL="91433" marR="91433" marT="45713" marB="45713"/>
                </a:tc>
                <a:extLst>
                  <a:ext uri="{0D108BD9-81ED-4DB2-BD59-A6C34878D82A}">
                    <a16:rowId xmlns="" xmlns:a16="http://schemas.microsoft.com/office/drawing/2014/main" val="10012"/>
                  </a:ext>
                </a:extLst>
              </a:tr>
              <a:tr h="370781">
                <a:tc>
                  <a:txBody>
                    <a:bodyPr/>
                    <a:lstStyle/>
                    <a:p>
                      <a:pPr algn="ctr"/>
                      <a:r>
                        <a:rPr kumimoji="1" lang="en-US" altLang="ja-JP" sz="1800" dirty="0" smtClean="0"/>
                        <a:t>7</a:t>
                      </a:r>
                      <a:endParaRPr kumimoji="1" lang="ja-JP" altLang="en-US" sz="1800" dirty="0"/>
                    </a:p>
                  </a:txBody>
                  <a:tcPr marL="91433" marR="91433" marT="45713" marB="45713"/>
                </a:tc>
                <a:tc>
                  <a:txBody>
                    <a:bodyPr/>
                    <a:lstStyle/>
                    <a:p>
                      <a:pPr algn="r"/>
                      <a:r>
                        <a:rPr kumimoji="1" lang="en-US" altLang="ja-JP" sz="1800" dirty="0" smtClean="0"/>
                        <a:t>10</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⑬</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課題演習</a:t>
                      </a:r>
                      <a:r>
                        <a:rPr kumimoji="1" lang="en-US" altLang="ja-JP" sz="1800" dirty="0" smtClean="0"/>
                        <a:t>(3)</a:t>
                      </a:r>
                      <a:endParaRPr kumimoji="1" lang="ja-JP" altLang="en-US" sz="1800" dirty="0" smtClean="0"/>
                    </a:p>
                  </a:txBody>
                  <a:tcPr marL="91433" marR="91433" marT="45713" marB="45713"/>
                </a:tc>
                <a:extLst>
                  <a:ext uri="{0D108BD9-81ED-4DB2-BD59-A6C34878D82A}">
                    <a16:rowId xmlns="" xmlns:a16="http://schemas.microsoft.com/office/drawing/2014/main" val="10013"/>
                  </a:ext>
                </a:extLst>
              </a:tr>
              <a:tr h="370781">
                <a:tc>
                  <a:txBody>
                    <a:bodyPr/>
                    <a:lstStyle/>
                    <a:p>
                      <a:pPr algn="ctr"/>
                      <a:r>
                        <a:rPr kumimoji="1" lang="en-US" altLang="ja-JP" sz="1800" dirty="0" smtClean="0"/>
                        <a:t>7</a:t>
                      </a:r>
                      <a:endParaRPr kumimoji="1" lang="ja-JP" altLang="en-US" sz="1800" dirty="0"/>
                    </a:p>
                  </a:txBody>
                  <a:tcPr marL="91433" marR="91433" marT="45713" marB="45713"/>
                </a:tc>
                <a:tc>
                  <a:txBody>
                    <a:bodyPr/>
                    <a:lstStyle/>
                    <a:p>
                      <a:pPr algn="r"/>
                      <a:r>
                        <a:rPr kumimoji="1" lang="en-US" altLang="ja-JP" sz="1800" dirty="0" smtClean="0"/>
                        <a:t>17</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⑭</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課題演習</a:t>
                      </a:r>
                      <a:r>
                        <a:rPr kumimoji="1" lang="en-US" altLang="ja-JP" sz="1800" dirty="0" smtClean="0"/>
                        <a:t>(4)</a:t>
                      </a:r>
                      <a:endParaRPr kumimoji="1" lang="ja-JP" altLang="en-US" sz="1800" dirty="0" smtClean="0"/>
                    </a:p>
                  </a:txBody>
                  <a:tcPr marL="91433" marR="91433" marT="45713" marB="45713"/>
                </a:tc>
                <a:extLst>
                  <a:ext uri="{0D108BD9-81ED-4DB2-BD59-A6C34878D82A}">
                    <a16:rowId xmlns="" xmlns:a16="http://schemas.microsoft.com/office/drawing/2014/main" val="10014"/>
                  </a:ext>
                </a:extLst>
              </a:tr>
              <a:tr h="370781">
                <a:tc>
                  <a:txBody>
                    <a:bodyPr/>
                    <a:lstStyle/>
                    <a:p>
                      <a:pPr algn="ctr"/>
                      <a:r>
                        <a:rPr kumimoji="1" lang="en-US" altLang="ja-JP" sz="1800" dirty="0" smtClean="0"/>
                        <a:t>7</a:t>
                      </a:r>
                      <a:endParaRPr kumimoji="1" lang="ja-JP" altLang="en-US" sz="1800" dirty="0"/>
                    </a:p>
                  </a:txBody>
                  <a:tcPr marL="91433" marR="91433" marT="45713" marB="45713"/>
                </a:tc>
                <a:tc>
                  <a:txBody>
                    <a:bodyPr/>
                    <a:lstStyle/>
                    <a:p>
                      <a:pPr algn="r"/>
                      <a:r>
                        <a:rPr kumimoji="1" lang="en-US" altLang="ja-JP" sz="1800" dirty="0" smtClean="0"/>
                        <a:t>24</a:t>
                      </a:r>
                      <a:endParaRPr kumimoji="1" lang="ja-JP" altLang="en-US" sz="1800" dirty="0"/>
                    </a:p>
                  </a:txBody>
                  <a:tcPr marL="91433" marR="91433" marT="45713" marB="45713"/>
                </a:tc>
                <a:tc>
                  <a:txBody>
                    <a:bodyPr/>
                    <a:lstStyle/>
                    <a:p>
                      <a:pPr algn="ctr"/>
                      <a:r>
                        <a:rPr kumimoji="1" lang="ja-JP" altLang="en-US" sz="1800" dirty="0" smtClean="0"/>
                        <a:t>火</a:t>
                      </a:r>
                      <a:endParaRPr kumimoji="1" lang="ja-JP" altLang="en-US" sz="1800" dirty="0"/>
                    </a:p>
                  </a:txBody>
                  <a:tcPr marL="91433" marR="91433" marT="45713" marB="45713"/>
                </a:tc>
                <a:tc>
                  <a:txBody>
                    <a:bodyPr/>
                    <a:lstStyle/>
                    <a:p>
                      <a:pPr algn="ctr"/>
                      <a:r>
                        <a:rPr kumimoji="1" lang="ja-JP" altLang="en-US" sz="1800" dirty="0" smtClean="0"/>
                        <a:t>⑮</a:t>
                      </a:r>
                      <a:endParaRPr kumimoji="1" lang="ja-JP" altLang="en-US" sz="1800" dirty="0"/>
                    </a:p>
                  </a:txBody>
                  <a:tcPr marL="91433" marR="91433"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課題演習</a:t>
                      </a:r>
                      <a:r>
                        <a:rPr kumimoji="1" lang="en-US" altLang="ja-JP" sz="1800" dirty="0" smtClean="0"/>
                        <a:t>(5)</a:t>
                      </a:r>
                      <a:endParaRPr kumimoji="1" lang="ja-JP" altLang="en-US" sz="1800" dirty="0"/>
                    </a:p>
                  </a:txBody>
                  <a:tcPr marL="91433" marR="91433" marT="45713" marB="45713"/>
                </a:tc>
                <a:extLst>
                  <a:ext uri="{0D108BD9-81ED-4DB2-BD59-A6C34878D82A}">
                    <a16:rowId xmlns="" xmlns:a16="http://schemas.microsoft.com/office/drawing/2014/main" val="10015"/>
                  </a:ext>
                </a:extLst>
              </a:tr>
            </a:tbl>
          </a:graphicData>
        </a:graphic>
      </p:graphicFrame>
      <p:sp>
        <p:nvSpPr>
          <p:cNvPr id="4" name="右中かっこ 3"/>
          <p:cNvSpPr/>
          <p:nvPr/>
        </p:nvSpPr>
        <p:spPr>
          <a:xfrm>
            <a:off x="7381875" y="4725144"/>
            <a:ext cx="292100" cy="18002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sp>
        <p:nvSpPr>
          <p:cNvPr id="10348" name="テキスト ボックス 4"/>
          <p:cNvSpPr txBox="1">
            <a:spLocks noChangeArrowheads="1"/>
          </p:cNvSpPr>
          <p:nvPr/>
        </p:nvSpPr>
        <p:spPr bwMode="auto">
          <a:xfrm>
            <a:off x="7707682" y="4913822"/>
            <a:ext cx="461962"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800" dirty="0">
                <a:solidFill>
                  <a:srgbClr val="FF0000"/>
                </a:solidFill>
              </a:rPr>
              <a:t>レポート課題３</a:t>
            </a:r>
          </a:p>
        </p:txBody>
      </p:sp>
    </p:spTree>
    <p:extLst>
      <p:ext uri="{BB962C8B-B14F-4D97-AF65-F5344CB8AC3E}">
        <p14:creationId xmlns:p14="http://schemas.microsoft.com/office/powerpoint/2010/main" val="3270635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mtClean="0"/>
              <a:t>連絡先</a:t>
            </a:r>
          </a:p>
        </p:txBody>
      </p:sp>
      <p:sp>
        <p:nvSpPr>
          <p:cNvPr id="3075" name="Rectangle 3"/>
          <p:cNvSpPr>
            <a:spLocks noGrp="1" noChangeArrowheads="1"/>
          </p:cNvSpPr>
          <p:nvPr>
            <p:ph type="body" idx="1"/>
          </p:nvPr>
        </p:nvSpPr>
        <p:spPr/>
        <p:txBody>
          <a:bodyPr/>
          <a:lstStyle/>
          <a:p>
            <a:pPr eaLnBrk="1" hangingPunct="1"/>
            <a:r>
              <a:rPr lang="ja-JP" altLang="en-US" dirty="0" smtClean="0"/>
              <a:t>氏名：　秋元　頼孝（あきもと　よりたか）</a:t>
            </a:r>
          </a:p>
          <a:p>
            <a:pPr eaLnBrk="1" hangingPunct="1"/>
            <a:r>
              <a:rPr lang="ja-JP" altLang="en-US" dirty="0" smtClean="0"/>
              <a:t>居室：　物質材料・経営情報１号棟</a:t>
            </a:r>
            <a:r>
              <a:rPr lang="en-US" altLang="ja-JP" dirty="0" smtClean="0"/>
              <a:t>304</a:t>
            </a:r>
            <a:r>
              <a:rPr lang="ja-JP" altLang="en-US" dirty="0" smtClean="0"/>
              <a:t>室</a:t>
            </a:r>
          </a:p>
          <a:p>
            <a:r>
              <a:rPr lang="en-US" altLang="ja-JP" dirty="0" smtClean="0">
                <a:hlinkClick r:id="rId2"/>
              </a:rPr>
              <a:t>y-akimoto@kjs.nagaokaut.ac.jp</a:t>
            </a:r>
            <a:endParaRPr lang="en-US" altLang="ja-JP" dirty="0" smtClean="0"/>
          </a:p>
          <a:p>
            <a:r>
              <a:rPr lang="ja-JP" altLang="en-US" dirty="0" smtClean="0"/>
              <a:t>直接会って話したい場合は、メールでアポを取ってください。</a:t>
            </a:r>
            <a:r>
              <a:rPr lang="ja-JP" altLang="en-US" smtClean="0"/>
              <a:t>　</a:t>
            </a:r>
            <a:endParaRPr lang="en-US" altLang="ja-JP" dirty="0" smtClean="0"/>
          </a:p>
        </p:txBody>
      </p:sp>
    </p:spTree>
    <p:extLst>
      <p:ext uri="{BB962C8B-B14F-4D97-AF65-F5344CB8AC3E}">
        <p14:creationId xmlns:p14="http://schemas.microsoft.com/office/powerpoint/2010/main" val="1527513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ja-JP" altLang="en-US" smtClean="0"/>
              <a:t>情報リテラシー</a:t>
            </a:r>
            <a:r>
              <a:rPr lang="en-US" altLang="ja-JP" smtClean="0"/>
              <a:t>II</a:t>
            </a:r>
            <a:r>
              <a:rPr lang="ja-JP" altLang="en-US" smtClean="0"/>
              <a:t>　シラバス</a:t>
            </a:r>
          </a:p>
        </p:txBody>
      </p:sp>
      <p:sp>
        <p:nvSpPr>
          <p:cNvPr id="4099" name="Rectangle 3"/>
          <p:cNvSpPr>
            <a:spLocks noGrp="1" noChangeArrowheads="1"/>
          </p:cNvSpPr>
          <p:nvPr>
            <p:ph type="body" idx="1"/>
          </p:nvPr>
        </p:nvSpPr>
        <p:spPr>
          <a:xfrm>
            <a:off x="457200" y="1600200"/>
            <a:ext cx="8435975" cy="4708525"/>
          </a:xfrm>
        </p:spPr>
        <p:txBody>
          <a:bodyPr/>
          <a:lstStyle/>
          <a:p>
            <a:pPr eaLnBrk="1" hangingPunct="1">
              <a:lnSpc>
                <a:spcPct val="90000"/>
              </a:lnSpc>
              <a:buFontTx/>
              <a:buNone/>
            </a:pPr>
            <a:r>
              <a:rPr lang="en-US" altLang="ja-JP" sz="2800" dirty="0" smtClean="0"/>
              <a:t>■</a:t>
            </a:r>
            <a:r>
              <a:rPr lang="ja-JP" altLang="en-US" sz="2800" dirty="0" smtClean="0"/>
              <a:t>専門基礎科目　実習</a:t>
            </a:r>
          </a:p>
          <a:p>
            <a:pPr eaLnBrk="1" hangingPunct="1">
              <a:lnSpc>
                <a:spcPct val="90000"/>
              </a:lnSpc>
              <a:buFontTx/>
              <a:buNone/>
            </a:pPr>
            <a:r>
              <a:rPr lang="ja-JP" altLang="en-US" sz="2800" dirty="0" smtClean="0"/>
              <a:t>■授業目的および達成目標</a:t>
            </a:r>
          </a:p>
          <a:p>
            <a:pPr eaLnBrk="1" hangingPunct="1">
              <a:lnSpc>
                <a:spcPct val="90000"/>
              </a:lnSpc>
              <a:buFontTx/>
              <a:buNone/>
            </a:pPr>
            <a:r>
              <a:rPr lang="en-US" altLang="ja-JP" sz="2800" dirty="0" smtClean="0"/>
              <a:t>[</a:t>
            </a:r>
            <a:r>
              <a:rPr lang="ja-JP" altLang="en-US" sz="2800" dirty="0" smtClean="0"/>
              <a:t>授業目的</a:t>
            </a:r>
            <a:r>
              <a:rPr lang="en-US" altLang="ja-JP" sz="2800" dirty="0" smtClean="0"/>
              <a:t>]</a:t>
            </a:r>
          </a:p>
          <a:p>
            <a:pPr>
              <a:lnSpc>
                <a:spcPct val="90000"/>
              </a:lnSpc>
              <a:buNone/>
            </a:pPr>
            <a:r>
              <a:rPr lang="ja-JP" altLang="en-US" sz="2800" dirty="0" smtClean="0"/>
              <a:t>　　情報システムおよびそれを駆使した経営システムを具体化するためには、プログラミング言語によるシステム開発が欠かせない。本講義では説明と演習により、プログラミング言語の基本的知識とプログラムの土台となるアルゴリズムに関する知識、それらによる基本的なコンピュータプログラムの開発能力を養うことを目的とする</a:t>
            </a:r>
            <a:r>
              <a:rPr lang="ja-JP" altLang="en-US" sz="2800" dirty="0"/>
              <a:t>。本演習により、学習・教育目標の</a:t>
            </a:r>
            <a:r>
              <a:rPr lang="en-US" altLang="ja-JP" sz="2800" dirty="0"/>
              <a:t>(2-1)(2-2)</a:t>
            </a:r>
            <a:r>
              <a:rPr lang="ja-JP" altLang="en-US" sz="2800" dirty="0"/>
              <a:t>に資する。</a:t>
            </a:r>
            <a:endParaRPr lang="ja-JP" altLang="en-US" sz="2800" dirty="0" smtClean="0"/>
          </a:p>
        </p:txBody>
      </p:sp>
    </p:spTree>
    <p:extLst>
      <p:ext uri="{BB962C8B-B14F-4D97-AF65-F5344CB8AC3E}">
        <p14:creationId xmlns:p14="http://schemas.microsoft.com/office/powerpoint/2010/main" val="3627580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ja-JP" altLang="en-US" smtClean="0"/>
              <a:t>情報リテラシー</a:t>
            </a:r>
            <a:r>
              <a:rPr lang="en-US" altLang="ja-JP" smtClean="0"/>
              <a:t>II</a:t>
            </a:r>
            <a:r>
              <a:rPr lang="ja-JP" altLang="en-US" smtClean="0"/>
              <a:t>　シラバス</a:t>
            </a:r>
          </a:p>
        </p:txBody>
      </p:sp>
      <p:sp>
        <p:nvSpPr>
          <p:cNvPr id="5123" name="Rectangle 3"/>
          <p:cNvSpPr>
            <a:spLocks noGrp="1" noChangeArrowheads="1"/>
          </p:cNvSpPr>
          <p:nvPr>
            <p:ph type="body" idx="1"/>
          </p:nvPr>
        </p:nvSpPr>
        <p:spPr>
          <a:xfrm>
            <a:off x="457200" y="1600200"/>
            <a:ext cx="8435975" cy="5068888"/>
          </a:xfrm>
        </p:spPr>
        <p:txBody>
          <a:bodyPr/>
          <a:lstStyle/>
          <a:p>
            <a:pPr eaLnBrk="1" hangingPunct="1">
              <a:lnSpc>
                <a:spcPct val="80000"/>
              </a:lnSpc>
              <a:buFontTx/>
              <a:buNone/>
            </a:pPr>
            <a:r>
              <a:rPr lang="en-US" altLang="ja-JP" sz="2800" smtClean="0">
                <a:solidFill>
                  <a:srgbClr val="FF0066"/>
                </a:solidFill>
              </a:rPr>
              <a:t>[</a:t>
            </a:r>
            <a:r>
              <a:rPr lang="ja-JP" altLang="en-US" sz="2800" smtClean="0">
                <a:solidFill>
                  <a:srgbClr val="FF0066"/>
                </a:solidFill>
              </a:rPr>
              <a:t>達成目標</a:t>
            </a:r>
            <a:r>
              <a:rPr lang="en-US" altLang="ja-JP" sz="2800" smtClean="0">
                <a:solidFill>
                  <a:srgbClr val="FF0066"/>
                </a:solidFill>
              </a:rPr>
              <a:t>]</a:t>
            </a:r>
          </a:p>
          <a:p>
            <a:pPr eaLnBrk="1" hangingPunct="1">
              <a:lnSpc>
                <a:spcPct val="80000"/>
              </a:lnSpc>
              <a:buFontTx/>
              <a:buNone/>
            </a:pPr>
            <a:r>
              <a:rPr lang="en-US" altLang="ja-JP" sz="2800" smtClean="0">
                <a:solidFill>
                  <a:srgbClr val="FF0066"/>
                </a:solidFill>
              </a:rPr>
              <a:t>(1)</a:t>
            </a:r>
            <a:r>
              <a:rPr lang="ja-JP" altLang="en-US" sz="2800" smtClean="0">
                <a:solidFill>
                  <a:srgbClr val="FF0066"/>
                </a:solidFill>
              </a:rPr>
              <a:t>基本的なコンピュータプログラムを開発できる能力を身につける。</a:t>
            </a:r>
          </a:p>
          <a:p>
            <a:pPr eaLnBrk="1" hangingPunct="1">
              <a:lnSpc>
                <a:spcPct val="80000"/>
              </a:lnSpc>
              <a:buFontTx/>
              <a:buNone/>
            </a:pPr>
            <a:r>
              <a:rPr lang="en-US" altLang="ja-JP" sz="2800" smtClean="0">
                <a:solidFill>
                  <a:srgbClr val="FF0066"/>
                </a:solidFill>
              </a:rPr>
              <a:t>(2)</a:t>
            </a:r>
            <a:r>
              <a:rPr lang="ja-JP" altLang="en-US" sz="2800" smtClean="0">
                <a:solidFill>
                  <a:srgbClr val="FF0066"/>
                </a:solidFill>
              </a:rPr>
              <a:t>アルゴリズムの仕組みや効果等に関する基礎的知識を身につける。</a:t>
            </a:r>
          </a:p>
        </p:txBody>
      </p:sp>
    </p:spTree>
    <p:extLst>
      <p:ext uri="{BB962C8B-B14F-4D97-AF65-F5344CB8AC3E}">
        <p14:creationId xmlns:p14="http://schemas.microsoft.com/office/powerpoint/2010/main" val="856258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ja-JP" altLang="en-US" smtClean="0"/>
              <a:t>情報リテラシー</a:t>
            </a:r>
            <a:r>
              <a:rPr lang="en-US" altLang="ja-JP" smtClean="0"/>
              <a:t>II</a:t>
            </a:r>
            <a:r>
              <a:rPr lang="ja-JP" altLang="en-US" smtClean="0"/>
              <a:t>　シラバス</a:t>
            </a:r>
          </a:p>
        </p:txBody>
      </p:sp>
      <p:sp>
        <p:nvSpPr>
          <p:cNvPr id="6147" name="Rectangle 3"/>
          <p:cNvSpPr>
            <a:spLocks noGrp="1" noChangeArrowheads="1"/>
          </p:cNvSpPr>
          <p:nvPr>
            <p:ph type="body" idx="1"/>
          </p:nvPr>
        </p:nvSpPr>
        <p:spPr/>
        <p:txBody>
          <a:bodyPr/>
          <a:lstStyle/>
          <a:p>
            <a:pPr marL="609600" indent="-609600" eaLnBrk="1" hangingPunct="1">
              <a:buFontTx/>
              <a:buNone/>
            </a:pPr>
            <a:r>
              <a:rPr lang="en-US" altLang="ja-JP" sz="2800" dirty="0" smtClean="0"/>
              <a:t>■</a:t>
            </a:r>
            <a:r>
              <a:rPr lang="ja-JP" altLang="en-US" sz="2800" dirty="0" smtClean="0"/>
              <a:t>授業項目</a:t>
            </a:r>
            <a:endParaRPr lang="en-US" altLang="ja-JP" sz="2800" dirty="0" smtClean="0"/>
          </a:p>
          <a:p>
            <a:pPr marL="609600" indent="-609600">
              <a:buNone/>
            </a:pPr>
            <a:r>
              <a:rPr lang="ja-JP" altLang="en-US" sz="2800" dirty="0"/>
              <a:t>１．プログラミング環境、プログラムの基礎構造</a:t>
            </a:r>
          </a:p>
          <a:p>
            <a:pPr marL="609600" indent="-609600">
              <a:buNone/>
            </a:pPr>
            <a:r>
              <a:rPr lang="ja-JP" altLang="en-US" sz="2800" dirty="0"/>
              <a:t>２．データ型、変数、入出力、演算子</a:t>
            </a:r>
          </a:p>
          <a:p>
            <a:pPr marL="609600" indent="-609600">
              <a:buNone/>
            </a:pPr>
            <a:r>
              <a:rPr lang="ja-JP" altLang="en-US" sz="2800" dirty="0"/>
              <a:t>３．制御文</a:t>
            </a:r>
          </a:p>
          <a:p>
            <a:pPr marL="609600" indent="-609600">
              <a:buNone/>
            </a:pPr>
            <a:r>
              <a:rPr lang="ja-JP" altLang="en-US" sz="2800" dirty="0"/>
              <a:t>４．関数</a:t>
            </a:r>
          </a:p>
          <a:p>
            <a:pPr marL="609600" indent="-609600">
              <a:buNone/>
            </a:pPr>
            <a:r>
              <a:rPr lang="ja-JP" altLang="en-US" sz="2800" dirty="0"/>
              <a:t>５．配列</a:t>
            </a:r>
          </a:p>
          <a:p>
            <a:pPr marL="609600" indent="-609600">
              <a:buNone/>
            </a:pPr>
            <a:r>
              <a:rPr lang="ja-JP" altLang="en-US" sz="2800" dirty="0"/>
              <a:t>６．アルゴリズムの基礎</a:t>
            </a:r>
          </a:p>
          <a:p>
            <a:pPr marL="609600" indent="-609600">
              <a:buNone/>
            </a:pPr>
            <a:r>
              <a:rPr lang="ja-JP" altLang="en-US" sz="2800" dirty="0"/>
              <a:t>７．ユーザーインタフェース </a:t>
            </a:r>
            <a:endParaRPr lang="ja-JP" altLang="en-US" sz="2800" dirty="0" smtClean="0"/>
          </a:p>
        </p:txBody>
      </p:sp>
    </p:spTree>
    <p:extLst>
      <p:ext uri="{BB962C8B-B14F-4D97-AF65-F5344CB8AC3E}">
        <p14:creationId xmlns:p14="http://schemas.microsoft.com/office/powerpoint/2010/main" val="1381062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smtClean="0"/>
              <a:t>授業の進めかた</a:t>
            </a:r>
          </a:p>
        </p:txBody>
      </p:sp>
      <p:sp>
        <p:nvSpPr>
          <p:cNvPr id="7171" name="Rectangle 3"/>
          <p:cNvSpPr>
            <a:spLocks noGrp="1" noChangeArrowheads="1"/>
          </p:cNvSpPr>
          <p:nvPr>
            <p:ph type="body" idx="1"/>
          </p:nvPr>
        </p:nvSpPr>
        <p:spPr>
          <a:xfrm>
            <a:off x="468313" y="1628775"/>
            <a:ext cx="8229600" cy="4525963"/>
          </a:xfrm>
        </p:spPr>
        <p:txBody>
          <a:bodyPr/>
          <a:lstStyle/>
          <a:p>
            <a:pPr>
              <a:lnSpc>
                <a:spcPct val="90000"/>
              </a:lnSpc>
            </a:pPr>
            <a:r>
              <a:rPr lang="ja-JP" altLang="ja-JP" sz="2800" dirty="0"/>
              <a:t>毎週火曜日 ４限～</a:t>
            </a:r>
            <a:r>
              <a:rPr lang="en-US" altLang="ja-JP" sz="2800" dirty="0"/>
              <a:t>5.5</a:t>
            </a:r>
            <a:r>
              <a:rPr lang="ja-JP" altLang="ja-JP" sz="2800" dirty="0"/>
              <a:t>限</a:t>
            </a:r>
            <a:r>
              <a:rPr lang="en-US" altLang="ja-JP" sz="2800" dirty="0"/>
              <a:t>(14:40</a:t>
            </a:r>
            <a:r>
              <a:rPr lang="ja-JP" altLang="ja-JP" sz="2800" dirty="0" smtClean="0"/>
              <a:t>～</a:t>
            </a:r>
            <a:r>
              <a:rPr lang="en-US" altLang="ja-JP" sz="2800" dirty="0" smtClean="0"/>
              <a:t>17:05) </a:t>
            </a:r>
            <a:endParaRPr lang="en-US" altLang="ja-JP" sz="2400" dirty="0" smtClean="0"/>
          </a:p>
          <a:p>
            <a:pPr eaLnBrk="1" hangingPunct="1">
              <a:lnSpc>
                <a:spcPct val="90000"/>
              </a:lnSpc>
            </a:pPr>
            <a:endParaRPr lang="en-US" altLang="ja-JP" sz="2800" dirty="0"/>
          </a:p>
          <a:p>
            <a:pPr eaLnBrk="1" hangingPunct="1">
              <a:lnSpc>
                <a:spcPct val="90000"/>
              </a:lnSpc>
            </a:pPr>
            <a:r>
              <a:rPr lang="ja-JP" altLang="en-US" sz="2800" dirty="0" smtClean="0"/>
              <a:t>授業</a:t>
            </a:r>
            <a:r>
              <a:rPr lang="ja-JP" altLang="en-US" sz="2800" dirty="0" smtClean="0"/>
              <a:t>の前半で説明、適宜練習</a:t>
            </a:r>
          </a:p>
          <a:p>
            <a:pPr eaLnBrk="1" hangingPunct="1">
              <a:lnSpc>
                <a:spcPct val="90000"/>
              </a:lnSpc>
            </a:pPr>
            <a:r>
              <a:rPr lang="ja-JP" altLang="en-US" sz="2800" dirty="0" smtClean="0"/>
              <a:t>後半で、演習問題を解く</a:t>
            </a:r>
          </a:p>
          <a:p>
            <a:pPr eaLnBrk="1" hangingPunct="1">
              <a:lnSpc>
                <a:spcPct val="90000"/>
              </a:lnSpc>
            </a:pPr>
            <a:r>
              <a:rPr lang="ja-JP" altLang="en-US" sz="2800" dirty="0" smtClean="0"/>
              <a:t>演習問題が終了したら、チェックしてもらって退出</a:t>
            </a:r>
          </a:p>
          <a:p>
            <a:pPr>
              <a:lnSpc>
                <a:spcPct val="90000"/>
              </a:lnSpc>
            </a:pPr>
            <a:r>
              <a:rPr lang="en-US" altLang="ja-JP" sz="2800" dirty="0" smtClean="0">
                <a:solidFill>
                  <a:srgbClr val="FF0066"/>
                </a:solidFill>
              </a:rPr>
              <a:t>17:40(</a:t>
            </a:r>
            <a:r>
              <a:rPr lang="ja-JP" altLang="en-US" sz="2800" dirty="0" smtClean="0">
                <a:solidFill>
                  <a:srgbClr val="FF0066"/>
                </a:solidFill>
              </a:rPr>
              <a:t>教員・</a:t>
            </a:r>
            <a:r>
              <a:rPr lang="en-US" altLang="ja-JP" sz="2800" dirty="0" smtClean="0">
                <a:solidFill>
                  <a:srgbClr val="FF0066"/>
                </a:solidFill>
              </a:rPr>
              <a:t>TA</a:t>
            </a:r>
            <a:r>
              <a:rPr lang="ja-JP" altLang="en-US" sz="2800" dirty="0" err="1" smtClean="0">
                <a:solidFill>
                  <a:srgbClr val="FF0066"/>
                </a:solidFill>
              </a:rPr>
              <a:t>が退</a:t>
            </a:r>
            <a:r>
              <a:rPr lang="ja-JP" altLang="en-US" sz="2800" smtClean="0">
                <a:solidFill>
                  <a:srgbClr val="FF0066"/>
                </a:solidFill>
              </a:rPr>
              <a:t>出する時間</a:t>
            </a:r>
            <a:r>
              <a:rPr lang="en-US" altLang="ja-JP" sz="2800" smtClean="0">
                <a:solidFill>
                  <a:srgbClr val="FF0066"/>
                </a:solidFill>
              </a:rPr>
              <a:t>)</a:t>
            </a:r>
            <a:r>
              <a:rPr lang="ja-JP" altLang="en-US" sz="2800" dirty="0" err="1" smtClean="0">
                <a:solidFill>
                  <a:srgbClr val="FF0066"/>
                </a:solidFill>
              </a:rPr>
              <a:t>までに</a:t>
            </a:r>
            <a:r>
              <a:rPr lang="ja-JP" altLang="en-US" sz="2800" dirty="0" smtClean="0">
                <a:solidFill>
                  <a:srgbClr val="FF0066"/>
                </a:solidFill>
              </a:rPr>
              <a:t>演習課題が終わらなかった場合、次回までに終わらせて、次回にチェックしてもらう</a:t>
            </a:r>
          </a:p>
          <a:p>
            <a:pPr eaLnBrk="1" hangingPunct="1">
              <a:lnSpc>
                <a:spcPct val="90000"/>
              </a:lnSpc>
            </a:pPr>
            <a:endParaRPr lang="en-US" altLang="ja-JP" sz="2800" dirty="0" smtClean="0"/>
          </a:p>
        </p:txBody>
      </p:sp>
    </p:spTree>
    <p:extLst>
      <p:ext uri="{BB962C8B-B14F-4D97-AF65-F5344CB8AC3E}">
        <p14:creationId xmlns:p14="http://schemas.microsoft.com/office/powerpoint/2010/main" val="388445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dirty="0" smtClean="0"/>
              <a:t>世界的な教育の動向：</a:t>
            </a:r>
            <a:r>
              <a:rPr lang="en-US" altLang="ja-JP" sz="4000" dirty="0" smtClean="0"/>
              <a:t/>
            </a:r>
            <a:br>
              <a:rPr lang="en-US" altLang="ja-JP" sz="4000" dirty="0" smtClean="0"/>
            </a:br>
            <a:r>
              <a:rPr lang="ja-JP" altLang="en-US" sz="4000" dirty="0" smtClean="0"/>
              <a:t>ティーチングからラーニングへ</a:t>
            </a:r>
            <a:endParaRPr lang="en-US" altLang="ja-JP" sz="4000" dirty="0" smtClean="0"/>
          </a:p>
        </p:txBody>
      </p:sp>
      <p:pic>
        <p:nvPicPr>
          <p:cNvPr id="5" name="Picture 2" descr="「アクティブラーニング ピラミッド」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2"/>
            <a:ext cx="6938195" cy="481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ja-JP" altLang="en-US" smtClean="0"/>
              <a:t>成績評価方法と注意点</a:t>
            </a:r>
          </a:p>
        </p:txBody>
      </p:sp>
      <p:sp>
        <p:nvSpPr>
          <p:cNvPr id="8195" name="Rectangle 3"/>
          <p:cNvSpPr>
            <a:spLocks noGrp="1" noChangeArrowheads="1"/>
          </p:cNvSpPr>
          <p:nvPr>
            <p:ph type="body" idx="1"/>
          </p:nvPr>
        </p:nvSpPr>
        <p:spPr/>
        <p:txBody>
          <a:bodyPr>
            <a:normAutofit/>
          </a:bodyPr>
          <a:lstStyle/>
          <a:p>
            <a:r>
              <a:rPr lang="ja-JP" altLang="en-US" dirty="0"/>
              <a:t>おおむね次のような項目、割合で評価する</a:t>
            </a:r>
            <a:r>
              <a:rPr lang="ja-JP" altLang="en-US" dirty="0" smtClean="0"/>
              <a:t>。</a:t>
            </a:r>
            <a:endParaRPr lang="en-US" altLang="ja-JP" dirty="0" smtClean="0"/>
          </a:p>
          <a:p>
            <a:pPr lvl="1"/>
            <a:r>
              <a:rPr lang="en-US" altLang="ja-JP" dirty="0" smtClean="0"/>
              <a:t>(</a:t>
            </a:r>
            <a:r>
              <a:rPr lang="en-US" altLang="ja-JP" dirty="0"/>
              <a:t>1)</a:t>
            </a:r>
            <a:r>
              <a:rPr lang="ja-JP" altLang="en-US" dirty="0"/>
              <a:t>課題演習</a:t>
            </a:r>
            <a:r>
              <a:rPr lang="en-US" altLang="ja-JP" dirty="0"/>
              <a:t>(40</a:t>
            </a:r>
            <a:r>
              <a:rPr lang="en-US" altLang="ja-JP" dirty="0" smtClean="0"/>
              <a:t>%)</a:t>
            </a:r>
          </a:p>
          <a:p>
            <a:pPr lvl="1"/>
            <a:r>
              <a:rPr lang="en-US" altLang="ja-JP" dirty="0" smtClean="0"/>
              <a:t>(</a:t>
            </a:r>
            <a:r>
              <a:rPr lang="en-US" altLang="ja-JP" dirty="0"/>
              <a:t>2)</a:t>
            </a:r>
            <a:r>
              <a:rPr lang="ja-JP" altLang="en-US" dirty="0"/>
              <a:t>レポート課題</a:t>
            </a:r>
            <a:r>
              <a:rPr lang="en-US" altLang="ja-JP" dirty="0"/>
              <a:t>(40%) </a:t>
            </a:r>
            <a:r>
              <a:rPr lang="ja-JP" altLang="en-US" dirty="0"/>
              <a:t>（３回予定</a:t>
            </a:r>
            <a:r>
              <a:rPr lang="ja-JP" altLang="en-US" dirty="0" smtClean="0"/>
              <a:t>）</a:t>
            </a:r>
            <a:endParaRPr lang="en-US" altLang="ja-JP" dirty="0" smtClean="0"/>
          </a:p>
          <a:p>
            <a:pPr lvl="1"/>
            <a:r>
              <a:rPr lang="en-US" altLang="ja-JP" dirty="0" smtClean="0"/>
              <a:t>(</a:t>
            </a:r>
            <a:r>
              <a:rPr lang="en-US" altLang="ja-JP" dirty="0"/>
              <a:t>3)</a:t>
            </a:r>
            <a:r>
              <a:rPr lang="ja-JP" altLang="en-US" dirty="0"/>
              <a:t>学習態度</a:t>
            </a:r>
            <a:r>
              <a:rPr lang="en-US" altLang="ja-JP" dirty="0"/>
              <a:t>,</a:t>
            </a:r>
            <a:r>
              <a:rPr lang="ja-JP" altLang="en-US" dirty="0"/>
              <a:t>出席（減点方式）</a:t>
            </a:r>
            <a:r>
              <a:rPr lang="en-US" altLang="ja-JP" dirty="0"/>
              <a:t>(20%) </a:t>
            </a:r>
            <a:endParaRPr lang="en-US" altLang="ja-JP" dirty="0" smtClean="0"/>
          </a:p>
          <a:p>
            <a:endParaRPr lang="ja-JP" altLang="en-US" sz="2800" dirty="0" smtClean="0"/>
          </a:p>
          <a:p>
            <a:pPr eaLnBrk="1" hangingPunct="1"/>
            <a:r>
              <a:rPr lang="ja-JP" altLang="en-US" sz="2800" dirty="0" smtClean="0"/>
              <a:t>プログラミングは、知識を順に積み重ねていき、後に行くほど、前の知識を組み合わせて使います。　　　</a:t>
            </a:r>
          </a:p>
          <a:p>
            <a:pPr eaLnBrk="1" hangingPunct="1">
              <a:buFontTx/>
              <a:buNone/>
            </a:pPr>
            <a:r>
              <a:rPr lang="ja-JP" altLang="en-US" sz="2800" dirty="0" smtClean="0"/>
              <a:t>→</a:t>
            </a:r>
            <a:r>
              <a:rPr lang="ja-JP" altLang="en-US" sz="2800" dirty="0" smtClean="0">
                <a:solidFill>
                  <a:srgbClr val="FF0066"/>
                </a:solidFill>
              </a:rPr>
              <a:t>授業を休むと、意味が分からなくなってしまいます。</a:t>
            </a:r>
            <a:endParaRPr lang="ja-JP" altLang="en-US" sz="2800" dirty="0" smtClean="0"/>
          </a:p>
        </p:txBody>
      </p:sp>
    </p:spTree>
    <p:extLst>
      <p:ext uri="{BB962C8B-B14F-4D97-AF65-F5344CB8AC3E}">
        <p14:creationId xmlns:p14="http://schemas.microsoft.com/office/powerpoint/2010/main" val="1628567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ja-JP" altLang="en-US" smtClean="0"/>
              <a:t>欠席する場合</a:t>
            </a:r>
          </a:p>
        </p:txBody>
      </p:sp>
      <p:sp>
        <p:nvSpPr>
          <p:cNvPr id="9219" name="Rectangle 3"/>
          <p:cNvSpPr>
            <a:spLocks noGrp="1" noChangeArrowheads="1"/>
          </p:cNvSpPr>
          <p:nvPr>
            <p:ph type="body" idx="1"/>
          </p:nvPr>
        </p:nvSpPr>
        <p:spPr/>
        <p:txBody>
          <a:bodyPr/>
          <a:lstStyle/>
          <a:p>
            <a:pPr eaLnBrk="1" hangingPunct="1">
              <a:buFontTx/>
              <a:buNone/>
            </a:pPr>
            <a:r>
              <a:rPr lang="ja-JP" altLang="en-US" sz="2800" dirty="0" smtClean="0"/>
              <a:t>やむを得ない理由で授業を欠席する場合は、必ず、事前に（やむを得ない場合は事後に）、</a:t>
            </a:r>
            <a:r>
              <a:rPr lang="ja-JP" altLang="en-US" sz="2800" dirty="0"/>
              <a:t>秋元</a:t>
            </a:r>
            <a:r>
              <a:rPr lang="ja-JP" altLang="en-US" sz="2800" dirty="0" smtClean="0"/>
              <a:t>にメール等で連絡すること。</a:t>
            </a:r>
          </a:p>
          <a:p>
            <a:pPr eaLnBrk="1" hangingPunct="1">
              <a:buFontTx/>
              <a:buNone/>
            </a:pPr>
            <a:endParaRPr lang="ja-JP" altLang="en-US" sz="2800" dirty="0" smtClean="0"/>
          </a:p>
          <a:p>
            <a:pPr eaLnBrk="1" hangingPunct="1">
              <a:buFontTx/>
              <a:buNone/>
            </a:pPr>
            <a:r>
              <a:rPr lang="ja-JP" altLang="en-US" sz="2800" dirty="0" smtClean="0">
                <a:solidFill>
                  <a:srgbClr val="FF0000"/>
                </a:solidFill>
              </a:rPr>
              <a:t>欠席をした日の演習課題も解答して、後日必ずチェックを受けること。</a:t>
            </a:r>
          </a:p>
        </p:txBody>
      </p:sp>
    </p:spTree>
    <p:extLst>
      <p:ext uri="{BB962C8B-B14F-4D97-AF65-F5344CB8AC3E}">
        <p14:creationId xmlns:p14="http://schemas.microsoft.com/office/powerpoint/2010/main" val="2358852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458</Words>
  <Application>Microsoft Office PowerPoint</Application>
  <PresentationFormat>画面に合わせる (4:3)</PresentationFormat>
  <Paragraphs>131</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PowerPoint プレゼンテーション</vt:lpstr>
      <vt:lpstr>連絡先</vt:lpstr>
      <vt:lpstr>情報リテラシーII　シラバス</vt:lpstr>
      <vt:lpstr>情報リテラシーII　シラバス</vt:lpstr>
      <vt:lpstr>情報リテラシーII　シラバス</vt:lpstr>
      <vt:lpstr>授業の進めかた</vt:lpstr>
      <vt:lpstr>世界的な教育の動向： ティーチングからラーニングへ</vt:lpstr>
      <vt:lpstr>成績評価方法と注意点</vt:lpstr>
      <vt:lpstr>欠席する場合</vt:lpstr>
      <vt:lpstr>授業予定表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unehara</dc:creator>
  <cp:lastModifiedBy>Windows ユーザー</cp:lastModifiedBy>
  <cp:revision>59</cp:revision>
  <dcterms:created xsi:type="dcterms:W3CDTF">2015-04-10T04:26:01Z</dcterms:created>
  <dcterms:modified xsi:type="dcterms:W3CDTF">2018-04-19T23:50:37Z</dcterms:modified>
</cp:coreProperties>
</file>