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96" r:id="rId3"/>
    <p:sldId id="297" r:id="rId4"/>
    <p:sldId id="298" r:id="rId5"/>
    <p:sldId id="299" r:id="rId6"/>
    <p:sldId id="300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536580" y="485906"/>
            <a:ext cx="268695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800" dirty="0">
                <a:latin typeface="Times New Roman" pitchFamily="18" charset="0"/>
              </a:rPr>
              <a:t>情報リテラシー</a:t>
            </a:r>
            <a:r>
              <a:rPr lang="en-US" altLang="ja-JP" sz="2800" dirty="0" smtClean="0">
                <a:latin typeface="Times New Roman" pitchFamily="18" charset="0"/>
              </a:rPr>
              <a:t>II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800" dirty="0" smtClean="0">
                <a:latin typeface="Times New Roman" pitchFamily="18" charset="0"/>
              </a:rPr>
              <a:t>(</a:t>
            </a:r>
            <a:r>
              <a:rPr lang="ja-JP" altLang="en-US" sz="2800" dirty="0">
                <a:latin typeface="Times New Roman" pitchFamily="18" charset="0"/>
              </a:rPr>
              <a:t>第</a:t>
            </a:r>
            <a:r>
              <a:rPr lang="en-US" altLang="ja-JP" sz="2800" dirty="0">
                <a:latin typeface="Times New Roman" pitchFamily="18" charset="0"/>
              </a:rPr>
              <a:t>1</a:t>
            </a:r>
            <a:r>
              <a:rPr lang="ja-JP" altLang="en-US" sz="2800" dirty="0">
                <a:latin typeface="Times New Roman" pitchFamily="18" charset="0"/>
              </a:rPr>
              <a:t>回</a:t>
            </a:r>
            <a:r>
              <a:rPr lang="en-US" altLang="ja-JP" sz="2800" dirty="0">
                <a:latin typeface="Times New Roman" pitchFamily="18" charset="0"/>
              </a:rPr>
              <a:t>)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291048" y="2016363"/>
            <a:ext cx="517802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ja-JP" altLang="en-US" sz="4000" dirty="0">
                <a:latin typeface="Times New Roman" pitchFamily="18" charset="0"/>
              </a:rPr>
              <a:t>演習</a:t>
            </a:r>
            <a:r>
              <a:rPr lang="en-US" altLang="ja-JP" sz="4000" dirty="0">
                <a:latin typeface="Times New Roman" pitchFamily="18" charset="0"/>
              </a:rPr>
              <a:t>(1)</a:t>
            </a:r>
            <a:endParaRPr lang="ja-JP" altLang="en-US" sz="4000" dirty="0">
              <a:latin typeface="Times New Roman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 smtClean="0">
                <a:latin typeface="Times New Roman" pitchFamily="18" charset="0"/>
              </a:rPr>
              <a:t>プログラミング言語とは</a:t>
            </a:r>
            <a:endParaRPr lang="en-US" altLang="ja-JP" sz="4000" dirty="0" smtClean="0">
              <a:latin typeface="Times New Roman" pitchFamily="18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915417" y="5239592"/>
            <a:ext cx="392928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>
                <a:latin typeface="Times New Roman" pitchFamily="18" charset="0"/>
              </a:rPr>
              <a:t>情報・経営システム工学専攻</a:t>
            </a:r>
            <a:endParaRPr lang="en-US" altLang="ja-JP" sz="2400" dirty="0" smtClean="0">
              <a:latin typeface="Times New Roman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smtClean="0">
                <a:latin typeface="Times New Roman" pitchFamily="18" charset="0"/>
              </a:rPr>
              <a:t>秋元　頼孝</a:t>
            </a:r>
            <a:endParaRPr lang="ja-JP" altLang="en-US" sz="2400" dirty="0">
              <a:latin typeface="Times New Roman" pitchFamily="18" charset="0"/>
            </a:endParaRPr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050127"/>
            <a:ext cx="1905000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803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演習について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ja-JP" altLang="en-US" sz="2800" dirty="0" smtClean="0">
                <a:solidFill>
                  <a:srgbClr val="FF0000"/>
                </a:solidFill>
              </a:rPr>
              <a:t>演習問題１問ごとに新しいプロジェクトを作成</a:t>
            </a:r>
            <a:r>
              <a:rPr lang="ja-JP" altLang="en-US" sz="2800" dirty="0" smtClean="0"/>
              <a:t>して、それぞれにプログラムを書いてください。</a:t>
            </a:r>
            <a:endParaRPr lang="en-US" altLang="ja-JP" sz="2800" dirty="0" smtClean="0"/>
          </a:p>
          <a:p>
            <a:pPr>
              <a:defRPr/>
            </a:pPr>
            <a:r>
              <a:rPr lang="ja-JP" altLang="en-US" sz="2800" dirty="0"/>
              <a:t>２</a:t>
            </a:r>
            <a:r>
              <a:rPr lang="ja-JP" altLang="en-US" sz="2800" dirty="0" smtClean="0"/>
              <a:t>問とも終わったら、</a:t>
            </a:r>
            <a:r>
              <a:rPr lang="en-US" altLang="ja-JP" sz="2800" dirty="0" smtClean="0"/>
              <a:t>TA</a:t>
            </a:r>
            <a:r>
              <a:rPr lang="ja-JP" altLang="en-US" sz="2800" dirty="0" smtClean="0"/>
              <a:t>の人に動作を確認してもらってください。</a:t>
            </a:r>
            <a:endParaRPr lang="en-US" altLang="ja-JP" sz="2800" dirty="0" smtClean="0"/>
          </a:p>
          <a:p>
            <a:pPr marL="0" indent="0">
              <a:buFontTx/>
              <a:buNone/>
              <a:defRPr/>
            </a:pPr>
            <a:r>
              <a:rPr lang="ja-JP" altLang="en-US" sz="2000" dirty="0" smtClean="0"/>
              <a:t>　　　プログラムの呼び出し方が分からない人は、</a:t>
            </a:r>
            <a:r>
              <a:rPr lang="en-US" altLang="ja-JP" sz="2000" dirty="0" smtClean="0"/>
              <a:t>TA</a:t>
            </a:r>
            <a:r>
              <a:rPr lang="ja-JP" altLang="en-US" sz="2000" dirty="0" smtClean="0"/>
              <a:t>の人に聞いてください。</a:t>
            </a:r>
            <a:endParaRPr lang="en-US" altLang="ja-JP" sz="2000" dirty="0" smtClean="0"/>
          </a:p>
          <a:p>
            <a:pPr>
              <a:defRPr/>
            </a:pPr>
            <a:r>
              <a:rPr lang="en-US" altLang="ja-JP" sz="2800" dirty="0" smtClean="0"/>
              <a:t>OK</a:t>
            </a:r>
            <a:r>
              <a:rPr lang="ja-JP" altLang="en-US" sz="2800" dirty="0" smtClean="0"/>
              <a:t>をもらった人は退出して構いません。</a:t>
            </a:r>
            <a:endParaRPr lang="en-US" altLang="ja-JP" sz="2800" dirty="0" smtClean="0"/>
          </a:p>
          <a:p>
            <a:pPr>
              <a:defRPr/>
            </a:pP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3110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Q1</a:t>
            </a:r>
            <a:r>
              <a:rPr lang="ja-JP" altLang="en-US" dirty="0" smtClean="0"/>
              <a:t>　（準備）</a:t>
            </a:r>
          </a:p>
        </p:txBody>
      </p:sp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179388" y="2276475"/>
            <a:ext cx="8639175" cy="193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ja-JP" altLang="en-US" sz="2000"/>
              <a:t>メニューバー「ファイル</a:t>
            </a:r>
            <a:r>
              <a:rPr lang="en-US" altLang="ja-JP" sz="2000"/>
              <a:t>(F)</a:t>
            </a:r>
            <a:r>
              <a:rPr lang="ja-JP" altLang="en-US" sz="2000"/>
              <a:t>」→</a:t>
            </a:r>
            <a:r>
              <a:rPr lang="ja-JP" altLang="en-US" sz="2000">
                <a:solidFill>
                  <a:srgbClr val="0066FF"/>
                </a:solidFill>
              </a:rPr>
              <a:t>「新しいプロジェクト」を選択</a:t>
            </a:r>
            <a:r>
              <a:rPr lang="ja-JP" altLang="en-US" sz="2000"/>
              <a:t>。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ja-JP" altLang="en-US" sz="2000"/>
              <a:t>「新しいプロジェクト」ダイアログウィンドウが開く。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ja-JP" altLang="en-US" sz="2000"/>
              <a:t>左ペイン「インストールされたテンプレート」で「</a:t>
            </a:r>
            <a:r>
              <a:rPr lang="en-US" altLang="ja-JP" sz="2000"/>
              <a:t>Visual Basic</a:t>
            </a:r>
            <a:r>
              <a:rPr lang="ja-JP" altLang="en-US" sz="2000"/>
              <a:t>」となっていることを確認。</a:t>
            </a:r>
            <a:endParaRPr lang="en-US" altLang="ja-JP" sz="2000"/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ja-JP" altLang="en-US" sz="2000"/>
              <a:t>中央ペインで、</a:t>
            </a:r>
            <a:r>
              <a:rPr lang="ja-JP" altLang="en-US" sz="2000">
                <a:solidFill>
                  <a:srgbClr val="0066FF"/>
                </a:solidFill>
              </a:rPr>
              <a:t>「</a:t>
            </a:r>
            <a:r>
              <a:rPr lang="en-US" altLang="ja-JP" sz="2000">
                <a:solidFill>
                  <a:srgbClr val="0066FF"/>
                </a:solidFill>
              </a:rPr>
              <a:t>Windows</a:t>
            </a:r>
            <a:r>
              <a:rPr lang="ja-JP" altLang="en-US" sz="2000">
                <a:solidFill>
                  <a:srgbClr val="0066FF"/>
                </a:solidFill>
              </a:rPr>
              <a:t>フォームアプリケーション」を選択</a:t>
            </a:r>
            <a:r>
              <a:rPr lang="ja-JP" altLang="en-US" sz="2000"/>
              <a:t>。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ja-JP" altLang="en-US" sz="2000"/>
              <a:t>下の「名前」に「</a:t>
            </a:r>
            <a:r>
              <a:rPr lang="en-US" altLang="ja-JP" sz="2000"/>
              <a:t>S01Q01</a:t>
            </a:r>
            <a:r>
              <a:rPr lang="ja-JP" altLang="en-US" sz="2000"/>
              <a:t>」と入れて、</a:t>
            </a:r>
            <a:r>
              <a:rPr lang="en-US" altLang="ja-JP" sz="2000"/>
              <a:t>OK</a:t>
            </a:r>
            <a:r>
              <a:rPr lang="ja-JP" altLang="en-US" sz="2000"/>
              <a:t>ボタンをクリック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95288" y="1346200"/>
            <a:ext cx="5478462" cy="40005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2000" dirty="0" smtClean="0"/>
              <a:t>新しいプロジェクト「</a:t>
            </a:r>
            <a:r>
              <a:rPr lang="en-US" altLang="ja-JP" sz="2000" dirty="0" smtClean="0">
                <a:solidFill>
                  <a:srgbClr val="FF0000"/>
                </a:solidFill>
              </a:rPr>
              <a:t>S01Q01</a:t>
            </a:r>
            <a:r>
              <a:rPr lang="ja-JP" altLang="en-US" sz="2000" dirty="0" smtClean="0"/>
              <a:t>」を作成してください。</a:t>
            </a:r>
          </a:p>
        </p:txBody>
      </p:sp>
      <p:sp>
        <p:nvSpPr>
          <p:cNvPr id="4101" name="テキスト ボックス 1"/>
          <p:cNvSpPr txBox="1">
            <a:spLocks noChangeArrowheads="1"/>
          </p:cNvSpPr>
          <p:nvPr/>
        </p:nvSpPr>
        <p:spPr bwMode="auto">
          <a:xfrm>
            <a:off x="395288" y="4403725"/>
            <a:ext cx="2781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(</a:t>
            </a:r>
            <a:r>
              <a:rPr lang="ja-JP" altLang="en-US" sz="2400"/>
              <a:t>次のスライドに続く</a:t>
            </a:r>
            <a:r>
              <a:rPr lang="en-US" altLang="ja-JP" sz="2400"/>
              <a:t>)</a:t>
            </a:r>
            <a:endParaRPr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43864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7"/>
          <p:cNvSpPr txBox="1">
            <a:spLocks noChangeArrowheads="1"/>
          </p:cNvSpPr>
          <p:nvPr/>
        </p:nvSpPr>
        <p:spPr bwMode="auto">
          <a:xfrm>
            <a:off x="201612" y="2151063"/>
            <a:ext cx="6674643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利用者が</a:t>
            </a:r>
            <a:r>
              <a:rPr lang="ja-JP" altLang="en-US" sz="2000" dirty="0">
                <a:solidFill>
                  <a:srgbClr val="FF0000"/>
                </a:solidFill>
              </a:rPr>
              <a:t>「こんにちは」と書かれた</a:t>
            </a:r>
            <a:r>
              <a:rPr lang="en-US" altLang="ja-JP" sz="2000" dirty="0"/>
              <a:t>Button1</a:t>
            </a:r>
            <a:r>
              <a:rPr lang="ja-JP" altLang="en-US" sz="2000" dirty="0"/>
              <a:t>をクリックすると、</a:t>
            </a:r>
            <a:endParaRPr lang="en-US" altLang="ja-JP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システムは</a:t>
            </a:r>
            <a:r>
              <a:rPr lang="en-US" altLang="ja-JP" sz="2000" dirty="0"/>
              <a:t>Label1,Label2,Label3,Label4</a:t>
            </a:r>
            <a:r>
              <a:rPr lang="ja-JP" altLang="en-US" sz="2000" dirty="0"/>
              <a:t>に、</a:t>
            </a:r>
            <a:endParaRPr lang="en-US" altLang="ja-JP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それぞれ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solidFill>
                  <a:srgbClr val="0066FF"/>
                </a:solidFill>
              </a:rPr>
              <a:t>こんにちは！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 dirty="0">
              <a:solidFill>
                <a:srgbClr val="0066F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solidFill>
                  <a:srgbClr val="0066FF"/>
                </a:solidFill>
              </a:rPr>
              <a:t>私の名前は○○です。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 dirty="0">
              <a:solidFill>
                <a:srgbClr val="0066F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solidFill>
                  <a:srgbClr val="0066FF"/>
                </a:solidFill>
              </a:rPr>
              <a:t>私は○月生まれです。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 dirty="0">
              <a:solidFill>
                <a:srgbClr val="0066F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solidFill>
                  <a:srgbClr val="0066FF"/>
                </a:solidFill>
              </a:rPr>
              <a:t>私は、○○座です。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 dirty="0">
              <a:solidFill>
                <a:srgbClr val="0066F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と表示する。</a:t>
            </a:r>
            <a:endParaRPr lang="en-US" altLang="ja-JP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（○○の所には、あなたのことを書いてください）</a:t>
            </a:r>
          </a:p>
        </p:txBody>
      </p:sp>
      <p:sp>
        <p:nvSpPr>
          <p:cNvPr id="33795" name="Text Box 8"/>
          <p:cNvSpPr txBox="1">
            <a:spLocks noChangeArrowheads="1"/>
          </p:cNvSpPr>
          <p:nvPr/>
        </p:nvSpPr>
        <p:spPr bwMode="auto">
          <a:xfrm>
            <a:off x="219075" y="1412875"/>
            <a:ext cx="7678738" cy="70802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2000" dirty="0" smtClean="0">
                <a:solidFill>
                  <a:srgbClr val="FF0000"/>
                </a:solidFill>
              </a:rPr>
              <a:t>１つの</a:t>
            </a:r>
            <a:r>
              <a:rPr lang="en-US" altLang="ja-JP" sz="2000" dirty="0" smtClean="0">
                <a:solidFill>
                  <a:srgbClr val="FF0000"/>
                </a:solidFill>
              </a:rPr>
              <a:t>Button</a:t>
            </a:r>
            <a:r>
              <a:rPr lang="ja-JP" altLang="en-US" sz="2000" dirty="0" smtClean="0">
                <a:solidFill>
                  <a:srgbClr val="FF0000"/>
                </a:solidFill>
              </a:rPr>
              <a:t>コントロール</a:t>
            </a:r>
            <a:r>
              <a:rPr lang="ja-JP" altLang="en-US" sz="2000" dirty="0" smtClean="0"/>
              <a:t>と</a:t>
            </a:r>
            <a:r>
              <a:rPr lang="ja-JP" altLang="en-US" sz="2000" dirty="0" smtClean="0">
                <a:solidFill>
                  <a:srgbClr val="FF0000"/>
                </a:solidFill>
              </a:rPr>
              <a:t>４つの</a:t>
            </a:r>
            <a:r>
              <a:rPr lang="en-US" altLang="ja-JP" sz="2000" dirty="0" smtClean="0">
                <a:solidFill>
                  <a:srgbClr val="FF0000"/>
                </a:solidFill>
              </a:rPr>
              <a:t>Label</a:t>
            </a:r>
            <a:r>
              <a:rPr lang="ja-JP" altLang="en-US" sz="2000" dirty="0" smtClean="0">
                <a:solidFill>
                  <a:srgbClr val="FF0000"/>
                </a:solidFill>
              </a:rPr>
              <a:t>コントロール</a:t>
            </a:r>
            <a:r>
              <a:rPr lang="ja-JP" altLang="en-US" sz="2000" dirty="0" smtClean="0"/>
              <a:t>を</a:t>
            </a:r>
            <a:r>
              <a:rPr lang="en-US" altLang="ja-JP" sz="2000" dirty="0" smtClean="0"/>
              <a:t>Form</a:t>
            </a:r>
            <a:r>
              <a:rPr lang="ja-JP" altLang="en-US" sz="2000" dirty="0" smtClean="0"/>
              <a:t>に配置し、</a:t>
            </a:r>
            <a:endParaRPr lang="en-US" altLang="ja-JP" sz="2000" dirty="0" smtClean="0"/>
          </a:p>
          <a:p>
            <a:pPr eaLnBrk="1" hangingPunct="1">
              <a:defRPr/>
            </a:pPr>
            <a:r>
              <a:rPr lang="ja-JP" altLang="en-US" sz="2000" dirty="0" smtClean="0"/>
              <a:t>次</a:t>
            </a:r>
            <a:r>
              <a:rPr lang="ja-JP" altLang="en-US" sz="2000" dirty="0"/>
              <a:t>の</a:t>
            </a:r>
            <a:r>
              <a:rPr lang="ja-JP" altLang="en-US" sz="2000" dirty="0" smtClean="0"/>
              <a:t>ように動作するプログラムを書きなさい。</a:t>
            </a:r>
            <a:endParaRPr lang="en-US" altLang="ja-JP" sz="2000" dirty="0" smtClean="0"/>
          </a:p>
        </p:txBody>
      </p:sp>
      <p:sp>
        <p:nvSpPr>
          <p:cNvPr id="512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Q1</a:t>
            </a:r>
            <a:r>
              <a:rPr lang="ja-JP" altLang="en-US" dirty="0" smtClean="0"/>
              <a:t>　問題</a:t>
            </a:r>
          </a:p>
        </p:txBody>
      </p:sp>
      <p:cxnSp>
        <p:nvCxnSpPr>
          <p:cNvPr id="3" name="直線矢印コネクタ 2"/>
          <p:cNvCxnSpPr/>
          <p:nvPr/>
        </p:nvCxnSpPr>
        <p:spPr>
          <a:xfrm flipH="1">
            <a:off x="1818643" y="2812209"/>
            <a:ext cx="125434" cy="5447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>
            <a:off x="2540379" y="2852837"/>
            <a:ext cx="215429" cy="9364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H="1">
            <a:off x="2648093" y="2852837"/>
            <a:ext cx="890841" cy="18002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H="1">
            <a:off x="2540379" y="2960899"/>
            <a:ext cx="1742465" cy="2394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2996952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81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Q2</a:t>
            </a:r>
            <a:r>
              <a:rPr lang="ja-JP" altLang="en-US" dirty="0" smtClean="0"/>
              <a:t>　（準備）</a:t>
            </a: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251520" y="2805288"/>
            <a:ext cx="8639175" cy="193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ja-JP" altLang="en-US" sz="2000" dirty="0"/>
              <a:t>メニューバー「ファイル</a:t>
            </a:r>
            <a:r>
              <a:rPr lang="en-US" altLang="ja-JP" sz="2000" dirty="0"/>
              <a:t>(F)</a:t>
            </a:r>
            <a:r>
              <a:rPr lang="ja-JP" altLang="en-US" sz="2000" dirty="0"/>
              <a:t>」→</a:t>
            </a:r>
            <a:r>
              <a:rPr lang="ja-JP" altLang="en-US" sz="2000" dirty="0">
                <a:solidFill>
                  <a:srgbClr val="0066FF"/>
                </a:solidFill>
              </a:rPr>
              <a:t>「新しいプロジェクト」を選択</a:t>
            </a:r>
            <a:r>
              <a:rPr lang="ja-JP" altLang="en-US" sz="2000" dirty="0"/>
              <a:t>。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ja-JP" altLang="en-US" sz="2000" dirty="0"/>
              <a:t>「新しいプロジェクト」ダイアログウィンドウが開く。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ja-JP" altLang="en-US" sz="2000" dirty="0"/>
              <a:t>左ペイン「インストールされたテンプレート」で「</a:t>
            </a:r>
            <a:r>
              <a:rPr lang="en-US" altLang="ja-JP" sz="2000" dirty="0"/>
              <a:t>Visual Basic</a:t>
            </a:r>
            <a:r>
              <a:rPr lang="ja-JP" altLang="en-US" sz="2000" dirty="0"/>
              <a:t>」となっていることを確認。</a:t>
            </a:r>
            <a:endParaRPr lang="en-US" altLang="ja-JP" sz="2000" dirty="0"/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ja-JP" altLang="en-US" sz="2000" dirty="0"/>
              <a:t>中央ペインで、</a:t>
            </a:r>
            <a:r>
              <a:rPr lang="ja-JP" altLang="en-US" sz="2000" dirty="0">
                <a:solidFill>
                  <a:srgbClr val="0066FF"/>
                </a:solidFill>
              </a:rPr>
              <a:t>「</a:t>
            </a:r>
            <a:r>
              <a:rPr lang="en-US" altLang="ja-JP" sz="2000" dirty="0">
                <a:solidFill>
                  <a:srgbClr val="0066FF"/>
                </a:solidFill>
              </a:rPr>
              <a:t>Windows</a:t>
            </a:r>
            <a:r>
              <a:rPr lang="ja-JP" altLang="en-US" sz="2000" dirty="0">
                <a:solidFill>
                  <a:srgbClr val="0066FF"/>
                </a:solidFill>
              </a:rPr>
              <a:t>フォームアプリケーション」を選択</a:t>
            </a:r>
            <a:r>
              <a:rPr lang="ja-JP" altLang="en-US" sz="2000" dirty="0"/>
              <a:t>。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ja-JP" altLang="en-US" sz="2000" dirty="0"/>
              <a:t>下の「名前」に「</a:t>
            </a:r>
            <a:r>
              <a:rPr lang="en-US" altLang="ja-JP" sz="2000" dirty="0"/>
              <a:t>S01Q02</a:t>
            </a:r>
            <a:r>
              <a:rPr lang="ja-JP" altLang="en-US" sz="2000" dirty="0"/>
              <a:t>」と入れて、</a:t>
            </a:r>
            <a:r>
              <a:rPr lang="en-US" altLang="ja-JP" sz="2000" dirty="0"/>
              <a:t>OK</a:t>
            </a:r>
            <a:r>
              <a:rPr lang="ja-JP" altLang="en-US" sz="2000" dirty="0"/>
              <a:t>ボタンをクリック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95288" y="1346200"/>
            <a:ext cx="5477782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2000" dirty="0" smtClean="0"/>
              <a:t>新しいプロジェクト「</a:t>
            </a:r>
            <a:r>
              <a:rPr lang="en-US" altLang="ja-JP" sz="2000" dirty="0" smtClean="0">
                <a:solidFill>
                  <a:srgbClr val="FF0000"/>
                </a:solidFill>
              </a:rPr>
              <a:t>S01Q02</a:t>
            </a:r>
            <a:r>
              <a:rPr lang="ja-JP" altLang="en-US" sz="2000" dirty="0" smtClean="0"/>
              <a:t>」を作成してください。</a:t>
            </a:r>
          </a:p>
        </p:txBody>
      </p:sp>
      <p:sp>
        <p:nvSpPr>
          <p:cNvPr id="6149" name="テキスト ボックス 4"/>
          <p:cNvSpPr txBox="1">
            <a:spLocks noChangeArrowheads="1"/>
          </p:cNvSpPr>
          <p:nvPr/>
        </p:nvSpPr>
        <p:spPr bwMode="auto">
          <a:xfrm>
            <a:off x="467420" y="4932538"/>
            <a:ext cx="2781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(</a:t>
            </a:r>
            <a:r>
              <a:rPr lang="ja-JP" altLang="en-US" sz="2400"/>
              <a:t>次のスライドに続く</a:t>
            </a:r>
            <a:r>
              <a:rPr lang="en-US" altLang="ja-JP" sz="2400"/>
              <a:t>)</a:t>
            </a:r>
            <a:endParaRPr lang="ja-JP" altLang="en-US" sz="240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26384" y="1971632"/>
            <a:ext cx="7015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前に作成したプロジェクトが保存されていない場合は、保存の確認の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ダイアログボックスが出ることがありますので、保存してください。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205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65113" y="2268538"/>
            <a:ext cx="602615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ユーザが</a:t>
            </a:r>
            <a:r>
              <a:rPr lang="ja-JP" altLang="en-US" sz="2000" dirty="0">
                <a:solidFill>
                  <a:srgbClr val="FF0000"/>
                </a:solidFill>
              </a:rPr>
              <a:t>「グー」と書かれた</a:t>
            </a:r>
            <a:r>
              <a:rPr lang="en-US" altLang="ja-JP" sz="2000" dirty="0"/>
              <a:t>Button1</a:t>
            </a:r>
            <a:r>
              <a:rPr lang="ja-JP" altLang="en-US" sz="2000" dirty="0"/>
              <a:t>をクリックすると、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システムは</a:t>
            </a:r>
            <a:r>
              <a:rPr lang="en-US" altLang="ja-JP" sz="2000" dirty="0"/>
              <a:t>Label1</a:t>
            </a:r>
            <a:r>
              <a:rPr lang="ja-JP" altLang="en-US" sz="2000" dirty="0"/>
              <a:t>に、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solidFill>
                  <a:srgbClr val="0066FF"/>
                </a:solidFill>
              </a:rPr>
              <a:t>パー！私の勝ちです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と表示する。</a:t>
            </a:r>
            <a:endParaRPr lang="en-US" altLang="ja-JP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ユーザが</a:t>
            </a:r>
            <a:r>
              <a:rPr lang="ja-JP" altLang="en-US" sz="2000" dirty="0">
                <a:solidFill>
                  <a:srgbClr val="FF0000"/>
                </a:solidFill>
              </a:rPr>
              <a:t>「チョキ」と書かれた</a:t>
            </a:r>
            <a:r>
              <a:rPr lang="en-US" altLang="ja-JP" sz="2000" dirty="0"/>
              <a:t>Button2</a:t>
            </a:r>
            <a:r>
              <a:rPr lang="ja-JP" altLang="en-US" sz="2000" dirty="0"/>
              <a:t>をクリックすると、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システムは</a:t>
            </a:r>
            <a:r>
              <a:rPr lang="en-US" altLang="ja-JP" sz="2000" dirty="0"/>
              <a:t>Label1</a:t>
            </a:r>
            <a:r>
              <a:rPr lang="ja-JP" altLang="en-US" sz="2000" dirty="0"/>
              <a:t>に、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solidFill>
                  <a:srgbClr val="0066FF"/>
                </a:solidFill>
              </a:rPr>
              <a:t>パー！私の負けです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と表示する。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ユーザが</a:t>
            </a:r>
            <a:r>
              <a:rPr lang="ja-JP" altLang="en-US" sz="2000" dirty="0">
                <a:solidFill>
                  <a:srgbClr val="FF0000"/>
                </a:solidFill>
              </a:rPr>
              <a:t>「パー」と書かれた</a:t>
            </a:r>
            <a:r>
              <a:rPr lang="en-US" altLang="ja-JP" sz="2000" dirty="0"/>
              <a:t>Button3</a:t>
            </a:r>
            <a:r>
              <a:rPr lang="ja-JP" altLang="en-US" sz="2000" dirty="0"/>
              <a:t>をクリックすると、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システムは</a:t>
            </a:r>
            <a:r>
              <a:rPr lang="en-US" altLang="ja-JP" sz="2000" dirty="0"/>
              <a:t>Label1</a:t>
            </a:r>
            <a:r>
              <a:rPr lang="ja-JP" altLang="en-US" sz="2000" dirty="0"/>
              <a:t>に、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solidFill>
                  <a:srgbClr val="0066FF"/>
                </a:solidFill>
              </a:rPr>
              <a:t>パー！あいこです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と表示する。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265113" y="1341438"/>
            <a:ext cx="7678737" cy="70643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2000" dirty="0" smtClean="0">
                <a:solidFill>
                  <a:srgbClr val="FF0000"/>
                </a:solidFill>
              </a:rPr>
              <a:t>３つの</a:t>
            </a:r>
            <a:r>
              <a:rPr lang="en-US" altLang="ja-JP" sz="2000" dirty="0" smtClean="0">
                <a:solidFill>
                  <a:srgbClr val="FF0000"/>
                </a:solidFill>
              </a:rPr>
              <a:t>Button</a:t>
            </a:r>
            <a:r>
              <a:rPr lang="ja-JP" altLang="en-US" sz="2000" dirty="0" smtClean="0">
                <a:solidFill>
                  <a:srgbClr val="FF0000"/>
                </a:solidFill>
              </a:rPr>
              <a:t>コントロール</a:t>
            </a:r>
            <a:r>
              <a:rPr lang="ja-JP" altLang="en-US" sz="2000" dirty="0" smtClean="0"/>
              <a:t>と</a:t>
            </a:r>
            <a:r>
              <a:rPr lang="ja-JP" altLang="en-US" sz="2000" dirty="0" smtClean="0">
                <a:solidFill>
                  <a:srgbClr val="FF0000"/>
                </a:solidFill>
              </a:rPr>
              <a:t>１つの</a:t>
            </a:r>
            <a:r>
              <a:rPr lang="en-US" altLang="ja-JP" sz="2000" dirty="0" smtClean="0">
                <a:solidFill>
                  <a:srgbClr val="FF0000"/>
                </a:solidFill>
              </a:rPr>
              <a:t>Label</a:t>
            </a:r>
            <a:r>
              <a:rPr lang="ja-JP" altLang="en-US" sz="2000" dirty="0" smtClean="0">
                <a:solidFill>
                  <a:srgbClr val="FF0000"/>
                </a:solidFill>
              </a:rPr>
              <a:t>コントロール</a:t>
            </a:r>
            <a:r>
              <a:rPr lang="ja-JP" altLang="en-US" sz="2000" dirty="0" smtClean="0"/>
              <a:t>を</a:t>
            </a:r>
            <a:r>
              <a:rPr lang="en-US" altLang="ja-JP" sz="2000" dirty="0" smtClean="0"/>
              <a:t>Form</a:t>
            </a:r>
            <a:r>
              <a:rPr lang="ja-JP" altLang="en-US" sz="2000" dirty="0" smtClean="0"/>
              <a:t>に配置し、</a:t>
            </a:r>
            <a:endParaRPr lang="en-US" altLang="ja-JP" sz="2000" dirty="0" smtClean="0"/>
          </a:p>
          <a:p>
            <a:pPr eaLnBrk="1" hangingPunct="1">
              <a:defRPr/>
            </a:pPr>
            <a:r>
              <a:rPr lang="ja-JP" altLang="en-US" sz="2000" dirty="0" smtClean="0"/>
              <a:t>次</a:t>
            </a:r>
            <a:r>
              <a:rPr lang="ja-JP" altLang="en-US" sz="2000" dirty="0"/>
              <a:t>の</a:t>
            </a:r>
            <a:r>
              <a:rPr lang="ja-JP" altLang="en-US" sz="2000" dirty="0" smtClean="0"/>
              <a:t>ように動作するプログラムを書きなさい。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486598"/>
            <a:ext cx="2905125" cy="2857500"/>
          </a:xfrm>
          <a:prstGeom prst="rect">
            <a:avLst/>
          </a:prstGeom>
        </p:spPr>
      </p:pic>
      <p:sp>
        <p:nvSpPr>
          <p:cNvPr id="7" name="タイトル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Q2</a:t>
            </a:r>
            <a:r>
              <a:rPr lang="ja-JP" altLang="en-US" dirty="0" smtClean="0"/>
              <a:t>　問題</a:t>
            </a:r>
          </a:p>
        </p:txBody>
      </p:sp>
    </p:spTree>
    <p:extLst>
      <p:ext uri="{BB962C8B-B14F-4D97-AF65-F5344CB8AC3E}">
        <p14:creationId xmlns:p14="http://schemas.microsoft.com/office/powerpoint/2010/main" val="82866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457</Words>
  <Application>Microsoft Office PowerPoint</Application>
  <PresentationFormat>画面に合わせる (4:3)</PresentationFormat>
  <Paragraphs>63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テーマ</vt:lpstr>
      <vt:lpstr>PowerPoint プレゼンテーション</vt:lpstr>
      <vt:lpstr>演習について</vt:lpstr>
      <vt:lpstr>Q1　（準備）</vt:lpstr>
      <vt:lpstr>Q1　問題</vt:lpstr>
      <vt:lpstr>Q2　（準備）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unehara</dc:creator>
  <cp:lastModifiedBy>Kaiseki</cp:lastModifiedBy>
  <cp:revision>29</cp:revision>
  <dcterms:created xsi:type="dcterms:W3CDTF">2015-04-10T04:26:01Z</dcterms:created>
  <dcterms:modified xsi:type="dcterms:W3CDTF">2018-04-08T23:30:19Z</dcterms:modified>
</cp:coreProperties>
</file>