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1" r:id="rId2"/>
    <p:sldId id="292" r:id="rId3"/>
    <p:sldId id="282" r:id="rId4"/>
    <p:sldId id="261" r:id="rId5"/>
    <p:sldId id="298" r:id="rId6"/>
    <p:sldId id="286" r:id="rId7"/>
    <p:sldId id="296" r:id="rId8"/>
    <p:sldId id="300" r:id="rId9"/>
    <p:sldId id="301" r:id="rId10"/>
    <p:sldId id="294" r:id="rId11"/>
    <p:sldId id="299" r:id="rId12"/>
    <p:sldId id="285" r:id="rId1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6FF33"/>
    <a:srgbClr val="00CC00"/>
    <a:srgbClr val="FF0066"/>
    <a:srgbClr val="969696"/>
    <a:srgbClr val="D6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12" autoAdjust="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833485-CABE-41CA-9580-6F7D34FCC03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02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8EFFFDC-81D1-4768-B768-DB1103DCE5A8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560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5F7EA57-5089-458A-BA4D-09D1E4DC04DB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E5A9267-AC12-4E11-AD32-4F3250A7BF15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CDEC740-E680-4089-B7F7-104D6C60FA03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CDEC740-E680-4089-B7F7-104D6C60FA03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5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AE69520-6773-4C63-85DD-AC2C69F05DA6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CDEC740-E680-4089-B7F7-104D6C60FA03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1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AE69520-6773-4C63-85DD-AC2C69F05DA6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1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CDEC740-E680-4089-B7F7-104D6C60FA03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67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5F7EA57-5089-458A-BA4D-09D1E4DC04DB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6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5A0AE-B426-4809-BB12-AB5565F608A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68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99EDD-0000-4350-BA0B-F9CF2D6FF8E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8787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A02CA-56B0-4B28-B1B8-3071E1FF99A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313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4537F-715F-46A7-9240-75E65C0709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79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08B14-E029-4C4B-9B70-D345E0D5DD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331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BFCD7-6CFD-4FBE-B4F8-D7500363A9E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643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EFED1-273D-405C-9226-7D5F1D4AB66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35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EBD80-8C77-443E-AE30-68CBDCFCCB4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662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81541-91FF-4418-A4DE-DA526C852AF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FD857-1C9C-4219-AF49-D5FE6B17A53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666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C4EB9-4402-4666-A5F9-BF1888B812A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897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B2531C-19A9-4BAC-9A05-35472B24442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3317220" y="2217738"/>
            <a:ext cx="223651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Times New Roman" panose="02020603050405020304" pitchFamily="18" charset="0"/>
              </a:rPr>
              <a:t>演習</a:t>
            </a:r>
            <a:r>
              <a:rPr lang="en-US" altLang="ja-JP" sz="4000" dirty="0" smtClean="0">
                <a:latin typeface="Times New Roman" panose="02020603050405020304" pitchFamily="18" charset="0"/>
              </a:rPr>
              <a:t>(5)</a:t>
            </a:r>
            <a:endParaRPr lang="ja-JP" altLang="en-US" sz="40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復習問題</a:t>
            </a:r>
            <a:endParaRPr lang="ja-JP" altLang="en-US" sz="4000" dirty="0">
              <a:latin typeface="Times New Roman" panose="02020603050405020304" pitchFamily="18" charset="0"/>
            </a:endParaRPr>
          </a:p>
        </p:txBody>
      </p:sp>
      <p:pic>
        <p:nvPicPr>
          <p:cNvPr id="205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52800"/>
            <a:ext cx="1905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536950" y="485775"/>
            <a:ext cx="26860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>
                <a:latin typeface="Times New Roman" panose="02020603050405020304" pitchFamily="18" charset="0"/>
              </a:rPr>
              <a:t>II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Times New Roman" panose="02020603050405020304" pitchFamily="18" charset="0"/>
              </a:rPr>
              <a:t>(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第</a:t>
            </a:r>
            <a:r>
              <a:rPr lang="en-US" altLang="ja-JP" sz="2800" dirty="0" smtClean="0">
                <a:latin typeface="Times New Roman" panose="02020603050405020304" pitchFamily="18" charset="0"/>
              </a:rPr>
              <a:t>5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回</a:t>
            </a:r>
            <a:r>
              <a:rPr lang="en-US" altLang="ja-JP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2914650" y="5240338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1314784" cy="46166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S05Q08</a:t>
            </a:r>
            <a:endParaRPr lang="ja-JP" altLang="en-US" sz="24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4009431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次のようなプログラムを書きなさい。</a:t>
            </a:r>
            <a:endParaRPr lang="en-US" altLang="ja-JP" sz="2000" dirty="0" smtClean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23850" y="1989138"/>
            <a:ext cx="7632526" cy="3477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 dirty="0" smtClean="0"/>
              <a:t>１．利用者は、正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整数を１つ入力する。</a:t>
            </a:r>
            <a:endParaRPr lang="en-US" altLang="ja-JP" sz="2000" dirty="0" smtClean="0"/>
          </a:p>
          <a:p>
            <a:pPr eaLnBrk="1" hangingPunct="1"/>
            <a:endParaRPr lang="ja-JP" altLang="en-US" sz="2000" dirty="0"/>
          </a:p>
          <a:p>
            <a:pPr eaLnBrk="1" hangingPunct="1"/>
            <a:r>
              <a:rPr lang="ja-JP" altLang="en-US" sz="2000" dirty="0" smtClean="0"/>
              <a:t>２．システムは、入力された整数が２以上であるかぎり、次のような計算を繰り返し実行し、値を更新する。</a:t>
            </a:r>
            <a:endParaRPr lang="en-US" altLang="ja-JP" sz="2000" dirty="0" smtClean="0"/>
          </a:p>
          <a:p>
            <a:pPr eaLnBrk="1" hangingPunct="1"/>
            <a:endParaRPr lang="en-US" altLang="ja-JP" sz="2000" dirty="0" smtClean="0"/>
          </a:p>
          <a:p>
            <a:pPr eaLnBrk="1" hangingPunct="1"/>
            <a:r>
              <a:rPr lang="en-US" altLang="ja-JP" sz="2000" dirty="0" smtClean="0"/>
              <a:t>2a.</a:t>
            </a:r>
            <a:r>
              <a:rPr lang="ja-JP" altLang="en-US" sz="2000" dirty="0" smtClean="0"/>
              <a:t>　偶数の場合、２で割る。</a:t>
            </a:r>
            <a:endParaRPr lang="en-US" altLang="ja-JP" sz="2000" dirty="0" smtClean="0"/>
          </a:p>
          <a:p>
            <a:pPr eaLnBrk="1" hangingPunct="1"/>
            <a:r>
              <a:rPr lang="en-US" altLang="ja-JP" sz="2000" dirty="0" smtClean="0"/>
              <a:t>2b.</a:t>
            </a:r>
            <a:r>
              <a:rPr lang="ja-JP" altLang="en-US" sz="2000" dirty="0" smtClean="0"/>
              <a:t>　奇数の場合、３倍して１を加える。</a:t>
            </a:r>
            <a:endParaRPr lang="en-US" altLang="ja-JP" sz="2000" dirty="0" smtClean="0"/>
          </a:p>
          <a:p>
            <a:pPr eaLnBrk="1" hangingPunct="1"/>
            <a:endParaRPr lang="en-US" altLang="ja-JP" sz="2000" dirty="0"/>
          </a:p>
          <a:p>
            <a:pPr eaLnBrk="1" hangingPunct="1"/>
            <a:r>
              <a:rPr lang="ja-JP" altLang="en-US" sz="2000" dirty="0" smtClean="0"/>
              <a:t>この計算を１回実行するたびに、</a:t>
            </a:r>
            <a:endParaRPr lang="en-US" altLang="ja-JP" sz="2000" dirty="0" smtClean="0"/>
          </a:p>
          <a:p>
            <a:pPr eaLnBrk="1" hangingPunct="1"/>
            <a:r>
              <a:rPr lang="ja-JP" altLang="en-US" sz="2000" dirty="0" smtClean="0"/>
              <a:t>結果を</a:t>
            </a:r>
            <a:r>
              <a:rPr lang="ja-JP" altLang="en-US" sz="2000" dirty="0"/>
              <a:t>、</a:t>
            </a:r>
            <a:r>
              <a:rPr lang="ja-JP" altLang="en-US" sz="2000" dirty="0" smtClean="0"/>
              <a:t>例</a:t>
            </a:r>
            <a:r>
              <a:rPr lang="ja-JP" altLang="en-US" sz="2000" dirty="0"/>
              <a:t>のように表示する。</a:t>
            </a:r>
            <a:endParaRPr lang="en-US" altLang="ja-JP" sz="2000" dirty="0"/>
          </a:p>
          <a:p>
            <a:pPr eaLnBrk="1" hangingPunct="1"/>
            <a:endParaRPr lang="ja-JP" altLang="en-US" sz="2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645024"/>
            <a:ext cx="2971800" cy="300037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91680" y="260349"/>
            <a:ext cx="612668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dirty="0" smtClean="0">
                <a:solidFill>
                  <a:srgbClr val="FF0000"/>
                </a:solidFill>
              </a:rPr>
              <a:t>pt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1314784" cy="46166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S05Q09</a:t>
            </a:r>
            <a:endParaRPr lang="ja-JP" altLang="en-US" sz="2400" dirty="0"/>
          </a:p>
        </p:txBody>
      </p:sp>
      <p:sp>
        <p:nvSpPr>
          <p:cNvPr id="4099" name="正方形/長方形 1"/>
          <p:cNvSpPr>
            <a:spLocks noChangeArrowheads="1"/>
          </p:cNvSpPr>
          <p:nvPr/>
        </p:nvSpPr>
        <p:spPr bwMode="auto">
          <a:xfrm>
            <a:off x="323850" y="1700808"/>
            <a:ext cx="8610600" cy="163121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ja-JP" altLang="en-US" sz="2000" dirty="0" smtClean="0">
                <a:solidFill>
                  <a:schemeClr val="tx1"/>
                </a:solidFill>
              </a:rPr>
              <a:t>１．利用者は、正の整数</a:t>
            </a:r>
            <a:r>
              <a:rPr lang="en-US" altLang="ja-JP" sz="2000" dirty="0" smtClean="0">
                <a:solidFill>
                  <a:schemeClr val="tx1"/>
                </a:solidFill>
              </a:rPr>
              <a:t>A</a:t>
            </a:r>
            <a:r>
              <a:rPr lang="ja-JP" altLang="en-US" sz="2000" dirty="0" smtClean="0">
                <a:solidFill>
                  <a:schemeClr val="tx1"/>
                </a:solidFill>
              </a:rPr>
              <a:t>と</a:t>
            </a:r>
            <a:r>
              <a:rPr lang="en-US" altLang="ja-JP" sz="2000" dirty="0" smtClean="0">
                <a:solidFill>
                  <a:schemeClr val="tx1"/>
                </a:solidFill>
              </a:rPr>
              <a:t>B</a:t>
            </a:r>
            <a:r>
              <a:rPr lang="ja-JP" altLang="en-US" sz="2000" dirty="0" smtClean="0">
                <a:solidFill>
                  <a:schemeClr val="tx1"/>
                </a:solidFill>
              </a:rPr>
              <a:t>を入力する。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endParaRPr lang="ja-JP" altLang="en-US" sz="2000" dirty="0">
              <a:solidFill>
                <a:schemeClr val="tx1"/>
              </a:solidFill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２．システムは</a:t>
            </a:r>
            <a:r>
              <a:rPr lang="ja-JP" altLang="en-US" sz="2000" dirty="0">
                <a:solidFill>
                  <a:schemeClr val="tx1"/>
                </a:solidFill>
              </a:rPr>
              <a:t>、整数</a:t>
            </a:r>
            <a:r>
              <a:rPr lang="en-US" altLang="ja-JP" sz="2000" dirty="0">
                <a:solidFill>
                  <a:schemeClr val="tx1"/>
                </a:solidFill>
              </a:rPr>
              <a:t>A</a:t>
            </a:r>
            <a:r>
              <a:rPr lang="ja-JP" altLang="en-US" sz="2000" dirty="0">
                <a:solidFill>
                  <a:schemeClr val="tx1"/>
                </a:solidFill>
              </a:rPr>
              <a:t>の約数の和</a:t>
            </a:r>
            <a:r>
              <a:rPr lang="ja-JP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ja-JP" sz="2000" dirty="0">
                <a:solidFill>
                  <a:schemeClr val="tx1"/>
                </a:solidFill>
              </a:rPr>
              <a:t>A</a:t>
            </a:r>
            <a:r>
              <a:rPr lang="ja-JP" altLang="en-US" sz="2000" dirty="0" smtClean="0">
                <a:solidFill>
                  <a:schemeClr val="tx1"/>
                </a:solidFill>
              </a:rPr>
              <a:t>自身を除く</a:t>
            </a:r>
            <a:r>
              <a:rPr lang="ja-JP" altLang="en-US" sz="2000" dirty="0">
                <a:solidFill>
                  <a:schemeClr val="tx1"/>
                </a:solidFill>
              </a:rPr>
              <a:t>）が整数</a:t>
            </a:r>
            <a:r>
              <a:rPr lang="en-US" altLang="ja-JP" sz="2000" dirty="0">
                <a:solidFill>
                  <a:schemeClr val="tx1"/>
                </a:solidFill>
              </a:rPr>
              <a:t>B</a:t>
            </a:r>
            <a:r>
              <a:rPr lang="ja-JP" altLang="en-US" sz="2000" dirty="0">
                <a:solidFill>
                  <a:schemeClr val="tx1"/>
                </a:solidFill>
              </a:rPr>
              <a:t>に等しく</a:t>
            </a:r>
            <a:r>
              <a:rPr lang="ja-JP" altLang="en-US" sz="2000" dirty="0" smtClean="0">
                <a:solidFill>
                  <a:schemeClr val="tx1"/>
                </a:solidFill>
              </a:rPr>
              <a:t>、更に、整数</a:t>
            </a:r>
            <a:r>
              <a:rPr lang="en-US" altLang="ja-JP" sz="2000" dirty="0">
                <a:solidFill>
                  <a:schemeClr val="tx1"/>
                </a:solidFill>
              </a:rPr>
              <a:t>B</a:t>
            </a:r>
            <a:r>
              <a:rPr lang="ja-JP" altLang="en-US" sz="2000" dirty="0">
                <a:solidFill>
                  <a:schemeClr val="tx1"/>
                </a:solidFill>
              </a:rPr>
              <a:t>の約数の和</a:t>
            </a:r>
            <a:r>
              <a:rPr lang="ja-JP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ja-JP" sz="2000" dirty="0" smtClean="0">
                <a:solidFill>
                  <a:schemeClr val="tx1"/>
                </a:solidFill>
              </a:rPr>
              <a:t>B</a:t>
            </a:r>
            <a:r>
              <a:rPr lang="ja-JP" altLang="en-US" sz="2000" dirty="0" smtClean="0">
                <a:solidFill>
                  <a:schemeClr val="tx1"/>
                </a:solidFill>
              </a:rPr>
              <a:t>自身</a:t>
            </a:r>
            <a:r>
              <a:rPr lang="ja-JP" altLang="en-US" sz="2000" dirty="0">
                <a:solidFill>
                  <a:schemeClr val="tx1"/>
                </a:solidFill>
              </a:rPr>
              <a:t>を除く）</a:t>
            </a:r>
            <a:r>
              <a:rPr lang="ja-JP" altLang="en-US" sz="2000" dirty="0" smtClean="0">
                <a:solidFill>
                  <a:schemeClr val="tx1"/>
                </a:solidFill>
              </a:rPr>
              <a:t>が整数</a:t>
            </a:r>
            <a:r>
              <a:rPr lang="en-US" altLang="ja-JP" sz="2000" dirty="0">
                <a:solidFill>
                  <a:schemeClr val="tx1"/>
                </a:solidFill>
              </a:rPr>
              <a:t>A</a:t>
            </a:r>
            <a:r>
              <a:rPr lang="ja-JP" altLang="en-US" sz="2000" dirty="0">
                <a:solidFill>
                  <a:schemeClr val="tx1"/>
                </a:solidFill>
              </a:rPr>
              <a:t>に等しいとき</a:t>
            </a:r>
            <a:r>
              <a:rPr lang="ja-JP" altLang="en-US" sz="2000" dirty="0" smtClean="0">
                <a:solidFill>
                  <a:schemeClr val="tx1"/>
                </a:solidFill>
              </a:rPr>
              <a:t>、「</a:t>
            </a:r>
            <a:r>
              <a:rPr lang="ja-JP" altLang="en-US" sz="2000" dirty="0" smtClean="0">
                <a:solidFill>
                  <a:srgbClr val="0066FF"/>
                </a:solidFill>
              </a:rPr>
              <a:t>チョーキモチイイ！</a:t>
            </a:r>
            <a:r>
              <a:rPr lang="ja-JP" altLang="en-US" sz="2000" dirty="0" smtClean="0">
                <a:solidFill>
                  <a:schemeClr val="tx1"/>
                </a:solidFill>
              </a:rPr>
              <a:t>」と表示する。そうでないとき、「</a:t>
            </a:r>
            <a:r>
              <a:rPr lang="ja-JP" altLang="en-US" sz="2000" dirty="0" smtClean="0">
                <a:solidFill>
                  <a:srgbClr val="0066FF"/>
                </a:solidFill>
              </a:rPr>
              <a:t>普通かな・・・</a:t>
            </a:r>
            <a:r>
              <a:rPr lang="ja-JP" altLang="en-US" sz="2000" dirty="0" smtClean="0">
                <a:solidFill>
                  <a:schemeClr val="tx1"/>
                </a:solidFill>
              </a:rPr>
              <a:t>」と表示する。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4010025" cy="4000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次のようなプログラムを書きなさい。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1680" y="260349"/>
            <a:ext cx="612668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4</a:t>
            </a:r>
            <a:r>
              <a:rPr kumimoji="1" lang="en-US" altLang="ja-JP" dirty="0" smtClean="0">
                <a:solidFill>
                  <a:srgbClr val="FF0000"/>
                </a:solidFill>
              </a:rPr>
              <a:t>pt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789040"/>
            <a:ext cx="29718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1314784" cy="46166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S05Q10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正方形/長方形 1"/>
              <p:cNvSpPr>
                <a:spLocks noChangeArrowheads="1"/>
              </p:cNvSpPr>
              <p:nvPr/>
            </p:nvSpPr>
            <p:spPr bwMode="auto">
              <a:xfrm>
                <a:off x="323850" y="1614279"/>
                <a:ext cx="8610600" cy="224676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r>
                  <a:rPr lang="ja-JP" altLang="en-US" sz="2000" dirty="0" smtClean="0">
                    <a:solidFill>
                      <a:schemeClr val="tx1"/>
                    </a:solidFill>
                  </a:rPr>
                  <a:t>ある数列の第</a:t>
                </a:r>
                <a:r>
                  <a:rPr lang="en-US" altLang="ja-JP" sz="2000" dirty="0" smtClean="0">
                    <a:solidFill>
                      <a:schemeClr val="tx1"/>
                    </a:solidFill>
                  </a:rPr>
                  <a:t>n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項（</a:t>
                </a:r>
                <a:r>
                  <a:rPr lang="en-US" altLang="ja-JP" sz="2000" dirty="0" smtClean="0">
                    <a:solidFill>
                      <a:schemeClr val="tx1"/>
                    </a:solidFill>
                  </a:rPr>
                  <a:t>n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番目の数値）は、次のように定義されている。</a:t>
                </a:r>
                <a:endParaRPr lang="en-US" altLang="ja-JP" sz="20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ja-JP" sz="20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altLang="ja-JP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ja-JP" sz="2000" dirty="0" smtClean="0">
                    <a:solidFill>
                      <a:schemeClr val="tx1"/>
                    </a:solidFill>
                  </a:rPr>
                  <a:t> = 0</a:t>
                </a:r>
              </a:p>
              <a:p>
                <a:r>
                  <a:rPr lang="en-US" altLang="ja-JP" sz="20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altLang="ja-JP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ja-JP" sz="2000" dirty="0" smtClean="0">
                    <a:solidFill>
                      <a:schemeClr val="tx1"/>
                    </a:solidFill>
                  </a:rPr>
                  <a:t> = 1</a:t>
                </a:r>
              </a:p>
              <a:p>
                <a:r>
                  <a:rPr lang="en-US" altLang="ja-JP" sz="20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altLang="ja-JP" sz="2000" baseline="-25000" dirty="0" smtClean="0">
                    <a:solidFill>
                      <a:schemeClr val="tx1"/>
                    </a:solidFill>
                  </a:rPr>
                  <a:t>n+2</a:t>
                </a:r>
                <a:r>
                  <a:rPr lang="en-US" altLang="ja-JP" sz="2000" dirty="0" smtClean="0">
                    <a:solidFill>
                      <a:schemeClr val="tx1"/>
                    </a:solidFill>
                  </a:rPr>
                  <a:t> = R</a:t>
                </a:r>
                <a:r>
                  <a:rPr lang="en-US" altLang="ja-JP" sz="2000" baseline="-25000" dirty="0" smtClean="0">
                    <a:solidFill>
                      <a:schemeClr val="tx1"/>
                    </a:solidFill>
                  </a:rPr>
                  <a:t>n</a:t>
                </a:r>
                <a:r>
                  <a:rPr lang="en-US" altLang="ja-JP" sz="2000" dirty="0" smtClean="0">
                    <a:solidFill>
                      <a:schemeClr val="tx1"/>
                    </a:solidFill>
                  </a:rPr>
                  <a:t> + R</a:t>
                </a:r>
                <a:r>
                  <a:rPr lang="en-US" altLang="ja-JP" sz="2000" baseline="-25000" dirty="0" smtClean="0">
                    <a:solidFill>
                      <a:schemeClr val="tx1"/>
                    </a:solidFill>
                  </a:rPr>
                  <a:t>n+1  </a:t>
                </a:r>
                <a:r>
                  <a:rPr lang="en-US" altLang="ja-JP" sz="2000" dirty="0" smtClean="0">
                    <a:solidFill>
                      <a:schemeClr val="tx1"/>
                    </a:solidFill>
                  </a:rPr>
                  <a:t>(n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2000" dirty="0" smtClean="0">
                    <a:solidFill>
                      <a:schemeClr val="tx1"/>
                    </a:solidFill>
                  </a:rPr>
                  <a:t>0)</a:t>
                </a:r>
              </a:p>
              <a:p>
                <a:endParaRPr lang="en-US" altLang="ja-JP" sz="2000" dirty="0" smtClean="0">
                  <a:solidFill>
                    <a:schemeClr val="tx1"/>
                  </a:solidFill>
                </a:endParaRPr>
              </a:p>
              <a:p>
                <a:r>
                  <a:rPr lang="ja-JP" altLang="en-US" sz="2000" dirty="0" smtClean="0">
                    <a:solidFill>
                      <a:schemeClr val="tx1"/>
                    </a:solidFill>
                  </a:rPr>
                  <a:t>このとき、利用者が３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以上の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整数</a:t>
                </a:r>
                <a:r>
                  <a:rPr lang="en-US" altLang="ja-JP" sz="2000" dirty="0" smtClean="0">
                    <a:solidFill>
                      <a:schemeClr val="tx1"/>
                    </a:solidFill>
                  </a:rPr>
                  <a:t>n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を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入力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すると、</a:t>
                </a:r>
                <a:endParaRPr lang="en-US" altLang="ja-JP" sz="2000" dirty="0" smtClean="0">
                  <a:solidFill>
                    <a:schemeClr val="tx1"/>
                  </a:solidFill>
                </a:endParaRPr>
              </a:p>
              <a:p>
                <a:r>
                  <a:rPr lang="ja-JP" altLang="en-US" sz="2000" dirty="0" smtClean="0">
                    <a:solidFill>
                      <a:schemeClr val="tx1"/>
                    </a:solidFill>
                  </a:rPr>
                  <a:t>システムは、この数列の第</a:t>
                </a:r>
                <a:r>
                  <a:rPr lang="en-US" altLang="ja-JP" sz="2000" dirty="0" smtClean="0">
                    <a:solidFill>
                      <a:schemeClr val="tx1"/>
                    </a:solidFill>
                  </a:rPr>
                  <a:t>n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項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の値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を計算して出力する</a:t>
                </a:r>
                <a:r>
                  <a:rPr lang="ja-JP" altLang="en-US" sz="2000" dirty="0" smtClean="0">
                    <a:solidFill>
                      <a:schemeClr val="tx1"/>
                    </a:solidFill>
                    <a:latin typeface="ＭＳ Ｐゴシック" pitchFamily="50" charset="-128"/>
                  </a:rPr>
                  <a:t>。</a:t>
                </a:r>
                <a:endParaRPr lang="en-US" altLang="ja-JP" sz="2000" dirty="0" smtClean="0">
                  <a:solidFill>
                    <a:schemeClr val="tx1"/>
                  </a:solidFill>
                  <a:latin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4099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1614279"/>
                <a:ext cx="8610600" cy="2246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4010025" cy="4000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次のようなプログラムを書きなさい。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1680" y="260349"/>
            <a:ext cx="612668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4pt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3861048"/>
            <a:ext cx="2924175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演習問題について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dirty="0" smtClean="0"/>
              <a:t>合計</a:t>
            </a:r>
            <a:r>
              <a:rPr lang="en-US" altLang="ja-JP" u="sng" dirty="0" smtClean="0"/>
              <a:t>8pt</a:t>
            </a:r>
            <a:r>
              <a:rPr lang="ja-JP" altLang="en-US" u="sng" dirty="0" smtClean="0"/>
              <a:t>以上</a:t>
            </a:r>
            <a:r>
              <a:rPr lang="ja-JP" altLang="en-US" dirty="0" smtClean="0"/>
              <a:t>になるよう、問題を自由に選んで解答</a:t>
            </a:r>
            <a:r>
              <a:rPr lang="ja-JP" altLang="en-US" dirty="0"/>
              <a:t>してください。</a:t>
            </a:r>
            <a:endParaRPr lang="en-US" altLang="ja-JP" dirty="0"/>
          </a:p>
          <a:p>
            <a:pPr eaLnBrk="1" hangingPunct="1">
              <a:lnSpc>
                <a:spcPct val="80000"/>
              </a:lnSpc>
            </a:pPr>
            <a:r>
              <a:rPr lang="ja-JP" altLang="en-US" dirty="0" smtClean="0"/>
              <a:t>情報</a:t>
            </a:r>
            <a:r>
              <a:rPr lang="ja-JP" altLang="en-US" dirty="0"/>
              <a:t>処理センターとの接続が不安定に</a:t>
            </a:r>
            <a:r>
              <a:rPr lang="ja-JP" altLang="en-US" dirty="0" smtClean="0"/>
              <a:t>なるとデータ</a:t>
            </a:r>
            <a:r>
              <a:rPr lang="ja-JP" altLang="en-US" dirty="0"/>
              <a:t>の不整合が起こり、プログラムが消えてしまう事がありますので、</a:t>
            </a:r>
            <a:r>
              <a:rPr lang="ja-JP" altLang="en-US" u="sng" dirty="0"/>
              <a:t>１問解答するごと</a:t>
            </a:r>
            <a:r>
              <a:rPr lang="ja-JP" altLang="en-US" u="sng" dirty="0" smtClean="0"/>
              <a:t>に、必ず保存</a:t>
            </a:r>
            <a:r>
              <a:rPr lang="ja-JP" altLang="en-US" u="sng" dirty="0"/>
              <a:t>してください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615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1314784" cy="46166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S05Q01</a:t>
            </a:r>
            <a:endParaRPr lang="ja-JP" altLang="en-US" sz="2400" dirty="0"/>
          </a:p>
        </p:txBody>
      </p:sp>
      <p:sp>
        <p:nvSpPr>
          <p:cNvPr id="4099" name="正方形/長方形 1"/>
          <p:cNvSpPr>
            <a:spLocks noChangeArrowheads="1"/>
          </p:cNvSpPr>
          <p:nvPr/>
        </p:nvSpPr>
        <p:spPr bwMode="auto">
          <a:xfrm>
            <a:off x="366713" y="1909763"/>
            <a:ext cx="5357415" cy="317009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tx1"/>
                </a:solidFill>
              </a:rPr>
              <a:t>１．利用者は、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　　１円玉の枚数、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　　</a:t>
            </a:r>
            <a:r>
              <a:rPr lang="en-US" altLang="ja-JP" sz="2000" dirty="0">
                <a:solidFill>
                  <a:schemeClr val="tx1"/>
                </a:solidFill>
              </a:rPr>
              <a:t>5</a:t>
            </a:r>
            <a:r>
              <a:rPr lang="ja-JP" altLang="en-US" sz="2000" dirty="0">
                <a:solidFill>
                  <a:schemeClr val="tx1"/>
                </a:solidFill>
              </a:rPr>
              <a:t>円玉の枚数、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　　</a:t>
            </a:r>
            <a:r>
              <a:rPr lang="en-US" altLang="ja-JP" sz="2000" dirty="0">
                <a:solidFill>
                  <a:schemeClr val="tx1"/>
                </a:solidFill>
              </a:rPr>
              <a:t>10</a:t>
            </a:r>
            <a:r>
              <a:rPr lang="ja-JP" altLang="en-US" sz="2000" dirty="0">
                <a:solidFill>
                  <a:schemeClr val="tx1"/>
                </a:solidFill>
              </a:rPr>
              <a:t>円玉の枚数、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　　</a:t>
            </a:r>
            <a:r>
              <a:rPr lang="en-US" altLang="ja-JP" sz="2000" dirty="0">
                <a:solidFill>
                  <a:schemeClr val="tx1"/>
                </a:solidFill>
              </a:rPr>
              <a:t>50</a:t>
            </a:r>
            <a:r>
              <a:rPr lang="ja-JP" altLang="en-US" sz="2000" dirty="0">
                <a:solidFill>
                  <a:schemeClr val="tx1"/>
                </a:solidFill>
              </a:rPr>
              <a:t>円玉の枚数、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　　</a:t>
            </a:r>
            <a:r>
              <a:rPr lang="en-US" altLang="ja-JP" sz="2000" dirty="0">
                <a:solidFill>
                  <a:schemeClr val="tx1"/>
                </a:solidFill>
              </a:rPr>
              <a:t>100</a:t>
            </a:r>
            <a:r>
              <a:rPr lang="ja-JP" altLang="en-US" sz="2000" dirty="0">
                <a:solidFill>
                  <a:schemeClr val="tx1"/>
                </a:solidFill>
              </a:rPr>
              <a:t>円玉の枚数、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　　</a:t>
            </a:r>
            <a:r>
              <a:rPr lang="en-US" altLang="ja-JP" sz="2000" dirty="0">
                <a:solidFill>
                  <a:schemeClr val="tx1"/>
                </a:solidFill>
              </a:rPr>
              <a:t>500</a:t>
            </a:r>
            <a:r>
              <a:rPr lang="ja-JP" altLang="en-US" sz="2000" dirty="0">
                <a:solidFill>
                  <a:schemeClr val="tx1"/>
                </a:solidFill>
              </a:rPr>
              <a:t>円玉の枚数を、それぞれ入力する。</a:t>
            </a:r>
          </a:p>
          <a:p>
            <a:endParaRPr lang="ja-JP" altLang="en-US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２．システムは、利用者が入力した各枚数から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　　合計の金額を計算して、結果を表示する。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4009431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次のようなプログラムを書きなさい。</a:t>
            </a:r>
            <a:endParaRPr lang="en-US" altLang="ja-JP" sz="2000" dirty="0">
              <a:latin typeface="Arial"/>
              <a:ea typeface="ＭＳ Ｐゴシック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41587"/>
            <a:ext cx="28765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691680" y="260349"/>
            <a:ext cx="612668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1pt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1314784" cy="46166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S05Q02</a:t>
            </a:r>
            <a:endParaRPr lang="ja-JP" altLang="en-US" sz="2400" dirty="0"/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4009431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次のようなプログラムを書きなさい。</a:t>
            </a:r>
            <a:endParaRPr lang="en-US" altLang="ja-JP" sz="2000" dirty="0" smtClean="0"/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323850" y="1700808"/>
            <a:ext cx="8424614" cy="369331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/>
              <a:t>１．利用者は、例のように</a:t>
            </a:r>
            <a:r>
              <a:rPr lang="ja-JP" altLang="en-US" sz="1800" dirty="0" smtClean="0"/>
              <a:t>、ミサイルを打ち込む</a:t>
            </a:r>
            <a:r>
              <a:rPr lang="en-US" altLang="ja-JP" sz="1800" dirty="0" smtClean="0"/>
              <a:t>x</a:t>
            </a:r>
            <a:r>
              <a:rPr lang="ja-JP" altLang="en-US" sz="1800" dirty="0" smtClean="0"/>
              <a:t>座標、</a:t>
            </a:r>
            <a:r>
              <a:rPr lang="en-US" altLang="ja-JP" sz="1800" dirty="0" smtClean="0"/>
              <a:t>y</a:t>
            </a:r>
            <a:r>
              <a:rPr lang="ja-JP" altLang="en-US" sz="1800" dirty="0" smtClean="0"/>
              <a:t>座標として、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それぞれ１～５の整数を入力する。</a:t>
            </a:r>
            <a:endParaRPr lang="en-US" altLang="ja-JP" sz="1800" dirty="0" smtClean="0"/>
          </a:p>
          <a:p>
            <a:pPr eaLnBrk="1" hangingPunct="1"/>
            <a:endParaRPr lang="ja-JP" altLang="en-US" sz="1800" dirty="0"/>
          </a:p>
          <a:p>
            <a:pPr eaLnBrk="1" hangingPunct="1"/>
            <a:r>
              <a:rPr lang="ja-JP" altLang="en-US" sz="1800" dirty="0"/>
              <a:t>２．システムは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ヒント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のようにして、ランダム</a:t>
            </a:r>
            <a:r>
              <a:rPr lang="ja-JP" altLang="en-US" sz="1800" dirty="0"/>
              <a:t>な</a:t>
            </a:r>
            <a:r>
              <a:rPr lang="en-US" altLang="ja-JP" sz="1800" dirty="0"/>
              <a:t>x</a:t>
            </a:r>
            <a:r>
              <a:rPr lang="ja-JP" altLang="en-US" sz="1800" dirty="0"/>
              <a:t>座標、</a:t>
            </a:r>
            <a:r>
              <a:rPr lang="en-US" altLang="ja-JP" sz="1800" dirty="0"/>
              <a:t>y</a:t>
            </a:r>
            <a:r>
              <a:rPr lang="ja-JP" altLang="en-US" sz="1800" dirty="0"/>
              <a:t>座標</a:t>
            </a:r>
            <a:r>
              <a:rPr lang="ja-JP" altLang="en-US" sz="1800" dirty="0" smtClean="0"/>
              <a:t>を生成する。</a:t>
            </a:r>
            <a:endParaRPr lang="en-US" altLang="ja-JP" sz="1800" dirty="0"/>
          </a:p>
          <a:p>
            <a:pPr eaLnBrk="1" hangingPunct="1"/>
            <a:r>
              <a:rPr lang="ja-JP" altLang="en-US" sz="1800" dirty="0"/>
              <a:t>　　　</a:t>
            </a:r>
            <a:r>
              <a:rPr lang="ja-JP" altLang="en-US" sz="1800" dirty="0" smtClean="0"/>
              <a:t>（ボタン</a:t>
            </a:r>
            <a:r>
              <a:rPr lang="ja-JP" altLang="en-US" sz="1800" dirty="0"/>
              <a:t>を押すたびに新しい座標を生成して</a:t>
            </a:r>
            <a:r>
              <a:rPr lang="ja-JP" altLang="en-US" sz="1800" dirty="0" smtClean="0"/>
              <a:t>よい）</a:t>
            </a:r>
            <a:endParaRPr lang="en-US" altLang="ja-JP" sz="1800" dirty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そして、生成された座標と、利用者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入力とを比較して、結果を次のように表示</a:t>
            </a:r>
            <a:r>
              <a:rPr lang="ja-JP" altLang="en-US" sz="1800" dirty="0"/>
              <a:t>する</a:t>
            </a:r>
            <a:r>
              <a:rPr lang="ja-JP" altLang="en-US" sz="1800" dirty="0" smtClean="0"/>
              <a:t>。</a:t>
            </a:r>
            <a:endParaRPr lang="en-US" altLang="ja-JP" sz="1800" dirty="0"/>
          </a:p>
          <a:p>
            <a:pPr eaLnBrk="1" hangingPunct="1"/>
            <a:endParaRPr lang="en-US" altLang="ja-JP" sz="1800" dirty="0" smtClean="0"/>
          </a:p>
          <a:p>
            <a:pPr eaLnBrk="1" hangingPunct="1"/>
            <a:r>
              <a:rPr lang="en-US" altLang="ja-JP" sz="1800" dirty="0" smtClean="0"/>
              <a:t>a</a:t>
            </a:r>
            <a:r>
              <a:rPr lang="en-US" altLang="ja-JP" sz="1800" dirty="0"/>
              <a:t>. x</a:t>
            </a:r>
            <a:r>
              <a:rPr lang="ja-JP" altLang="en-US" sz="1800" dirty="0"/>
              <a:t>座標、</a:t>
            </a:r>
            <a:r>
              <a:rPr lang="en-US" altLang="ja-JP" sz="1800" dirty="0"/>
              <a:t>y</a:t>
            </a:r>
            <a:r>
              <a:rPr lang="ja-JP" altLang="en-US" sz="1800" dirty="0"/>
              <a:t>座標</a:t>
            </a:r>
            <a:r>
              <a:rPr lang="ja-JP" altLang="en-US" sz="1800" dirty="0" smtClean="0"/>
              <a:t>が当たっていた</a:t>
            </a:r>
            <a:r>
              <a:rPr lang="ja-JP" altLang="en-US" sz="1800" dirty="0"/>
              <a:t>場合。</a:t>
            </a:r>
            <a:endParaRPr lang="en-US" altLang="ja-JP" sz="1800" dirty="0"/>
          </a:p>
          <a:p>
            <a:pPr eaLnBrk="1" hangingPunct="1"/>
            <a:r>
              <a:rPr lang="ja-JP" altLang="en-US" sz="1800" dirty="0"/>
              <a:t>　　「</a:t>
            </a:r>
            <a:r>
              <a:rPr lang="ja-JP" altLang="en-US" sz="1800" dirty="0">
                <a:solidFill>
                  <a:srgbClr val="0066FF"/>
                </a:solidFill>
              </a:rPr>
              <a:t>当たりました！</a:t>
            </a:r>
            <a:r>
              <a:rPr lang="ja-JP" altLang="en-US" sz="1800" dirty="0"/>
              <a:t>」と表示する。</a:t>
            </a:r>
            <a:endParaRPr lang="en-US" altLang="ja-JP" sz="1800" dirty="0"/>
          </a:p>
          <a:p>
            <a:pPr eaLnBrk="1" hangingPunct="1"/>
            <a:r>
              <a:rPr lang="en-US" altLang="ja-JP" sz="1800" dirty="0" smtClean="0"/>
              <a:t>2b</a:t>
            </a:r>
            <a:r>
              <a:rPr lang="en-US" altLang="ja-JP" sz="1800" dirty="0"/>
              <a:t>. x</a:t>
            </a:r>
            <a:r>
              <a:rPr lang="ja-JP" altLang="en-US" sz="1800" dirty="0"/>
              <a:t>座標か</a:t>
            </a:r>
            <a:r>
              <a:rPr lang="en-US" altLang="ja-JP" sz="1800" dirty="0"/>
              <a:t>y</a:t>
            </a:r>
            <a:r>
              <a:rPr lang="ja-JP" altLang="en-US" sz="1800" dirty="0"/>
              <a:t>座標のいずれか</a:t>
            </a:r>
            <a:r>
              <a:rPr lang="ja-JP" altLang="en-US" sz="1800" dirty="0" smtClean="0"/>
              <a:t>が当たっていた場合</a:t>
            </a:r>
            <a:r>
              <a:rPr lang="ja-JP" altLang="en-US" sz="1800" dirty="0"/>
              <a:t>。</a:t>
            </a:r>
            <a:endParaRPr lang="en-US" altLang="ja-JP" sz="1800" dirty="0"/>
          </a:p>
          <a:p>
            <a:pPr eaLnBrk="1" hangingPunct="1"/>
            <a:r>
              <a:rPr lang="ja-JP" altLang="en-US" sz="1800" dirty="0"/>
              <a:t>　　「</a:t>
            </a:r>
            <a:r>
              <a:rPr lang="ja-JP" altLang="en-US" sz="1800" dirty="0">
                <a:solidFill>
                  <a:srgbClr val="0066FF"/>
                </a:solidFill>
              </a:rPr>
              <a:t>おしい！ラインはあたっていました</a:t>
            </a:r>
            <a:r>
              <a:rPr lang="ja-JP" altLang="en-US" sz="1800" dirty="0"/>
              <a:t>」と表示する。</a:t>
            </a:r>
            <a:endParaRPr lang="en-US" altLang="ja-JP" sz="1800" dirty="0"/>
          </a:p>
          <a:p>
            <a:pPr eaLnBrk="1" hangingPunct="1"/>
            <a:r>
              <a:rPr lang="en-US" altLang="ja-JP" sz="1800" dirty="0" smtClean="0"/>
              <a:t>2c</a:t>
            </a:r>
            <a:r>
              <a:rPr lang="en-US" altLang="ja-JP" sz="1800" dirty="0"/>
              <a:t>. </a:t>
            </a:r>
            <a:r>
              <a:rPr lang="ja-JP" altLang="en-US" sz="1800" dirty="0"/>
              <a:t>どちらも外れていた場合。</a:t>
            </a:r>
            <a:endParaRPr lang="en-US" altLang="ja-JP" sz="1800" dirty="0"/>
          </a:p>
          <a:p>
            <a:pPr eaLnBrk="1" hangingPunct="1"/>
            <a:r>
              <a:rPr lang="ja-JP" altLang="en-US" sz="1800" dirty="0"/>
              <a:t>　　「</a:t>
            </a:r>
            <a:r>
              <a:rPr lang="ja-JP" altLang="en-US" sz="1800" dirty="0">
                <a:solidFill>
                  <a:srgbClr val="0066FF"/>
                </a:solidFill>
              </a:rPr>
              <a:t>ハズレです</a:t>
            </a:r>
            <a:r>
              <a:rPr lang="ja-JP" altLang="en-US" sz="1800" dirty="0"/>
              <a:t>」と表示する。</a:t>
            </a:r>
            <a:r>
              <a:rPr lang="en-US" altLang="ja-JP" sz="1800" dirty="0">
                <a:solidFill>
                  <a:srgbClr val="0066FF"/>
                </a:solidFill>
              </a:rPr>
              <a:t>    </a:t>
            </a:r>
            <a:endParaRPr lang="ja-JP" altLang="en-US" sz="18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65574"/>
            <a:ext cx="284956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99079" y="5494885"/>
            <a:ext cx="67143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ja-JP" altLang="en-US" sz="1600" dirty="0" smtClean="0"/>
              <a:t>（ヒント）</a:t>
            </a:r>
            <a:endParaRPr lang="en-US" altLang="ja-JP" sz="1600" dirty="0" smtClean="0"/>
          </a:p>
          <a:p>
            <a:pPr eaLnBrk="1" hangingPunct="1"/>
            <a:r>
              <a:rPr lang="en-US" altLang="ja-JP" sz="1600" dirty="0" smtClean="0"/>
              <a:t>1</a:t>
            </a:r>
            <a:r>
              <a:rPr lang="ja-JP" altLang="en-US" sz="1600" dirty="0"/>
              <a:t>～</a:t>
            </a:r>
            <a:r>
              <a:rPr lang="en-US" altLang="ja-JP" sz="1600" dirty="0"/>
              <a:t>5</a:t>
            </a:r>
            <a:r>
              <a:rPr lang="ja-JP" altLang="en-US" sz="1600" dirty="0" smtClean="0"/>
              <a:t>のうち</a:t>
            </a:r>
            <a:r>
              <a:rPr lang="ja-JP" altLang="en-US" sz="1600" dirty="0"/>
              <a:t>、</a:t>
            </a:r>
            <a:r>
              <a:rPr lang="ja-JP" altLang="en-US" sz="1600" dirty="0" smtClean="0"/>
              <a:t>いずれ</a:t>
            </a:r>
            <a:r>
              <a:rPr lang="ja-JP" altLang="en-US" sz="1600" dirty="0"/>
              <a:t>かのランダムな整数を変数</a:t>
            </a:r>
            <a:r>
              <a:rPr lang="en-US" altLang="ja-JP" sz="1600" dirty="0" err="1"/>
              <a:t>ox,oy</a:t>
            </a:r>
            <a:r>
              <a:rPr lang="ja-JP" altLang="en-US" sz="1600" dirty="0"/>
              <a:t>に代入</a:t>
            </a:r>
            <a:r>
              <a:rPr lang="ja-JP" altLang="en-US" sz="1600" dirty="0" smtClean="0"/>
              <a:t>する</a:t>
            </a:r>
            <a:endParaRPr lang="en-US" altLang="ja-JP" sz="1600" dirty="0"/>
          </a:p>
          <a:p>
            <a:pPr eaLnBrk="1" hangingPunct="1"/>
            <a:r>
              <a:rPr lang="en-US" altLang="ja-JP" sz="1600" dirty="0"/>
              <a:t>Dim </a:t>
            </a:r>
            <a:r>
              <a:rPr lang="en-US" altLang="ja-JP" sz="1600" dirty="0" err="1"/>
              <a:t>cRandom</a:t>
            </a:r>
            <a:r>
              <a:rPr lang="en-US" altLang="ja-JP" sz="1600" dirty="0"/>
              <a:t> As New </a:t>
            </a:r>
            <a:r>
              <a:rPr lang="en-US" altLang="ja-JP" sz="1600" dirty="0" err="1"/>
              <a:t>System.Random</a:t>
            </a:r>
            <a:r>
              <a:rPr lang="en-US" altLang="ja-JP" sz="1600" dirty="0"/>
              <a:t>()</a:t>
            </a:r>
          </a:p>
          <a:p>
            <a:pPr eaLnBrk="1" hangingPunct="1"/>
            <a:r>
              <a:rPr lang="en-US" altLang="ja-JP" sz="1600" dirty="0"/>
              <a:t>Dim ox As Integer = </a:t>
            </a:r>
            <a:r>
              <a:rPr lang="en-US" altLang="ja-JP" sz="1600" dirty="0" err="1"/>
              <a:t>cRandom.Next</a:t>
            </a:r>
            <a:r>
              <a:rPr lang="en-US" altLang="ja-JP" sz="1600" dirty="0"/>
              <a:t>(1, 6)</a:t>
            </a:r>
          </a:p>
          <a:p>
            <a:pPr eaLnBrk="1" hangingPunct="1"/>
            <a:r>
              <a:rPr lang="en-US" altLang="ja-JP" sz="1600" dirty="0"/>
              <a:t>Dim oy As Integer = </a:t>
            </a:r>
            <a:r>
              <a:rPr lang="en-US" altLang="ja-JP" sz="1600" dirty="0" err="1"/>
              <a:t>cRandom.Next</a:t>
            </a:r>
            <a:r>
              <a:rPr lang="en-US" altLang="ja-JP" sz="1600" dirty="0"/>
              <a:t>(1, 6)</a:t>
            </a:r>
            <a:endParaRPr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260349"/>
            <a:ext cx="612668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1pt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1314784" cy="46166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S05Q03</a:t>
            </a:r>
            <a:endParaRPr lang="ja-JP" altLang="en-US" sz="24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4009431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次のようなプログラムを書きなさい。</a:t>
            </a:r>
            <a:endParaRPr lang="en-US" altLang="ja-JP" sz="2000" dirty="0" smtClean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23850" y="1989138"/>
            <a:ext cx="7920558" cy="163121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 dirty="0"/>
              <a:t>１．利用者は、好きな文章と、表示したい回数</a:t>
            </a:r>
            <a:r>
              <a:rPr lang="ja-JP" altLang="en-US" sz="2000" dirty="0" smtClean="0"/>
              <a:t>を以下のように入力</a:t>
            </a:r>
            <a:r>
              <a:rPr lang="ja-JP" altLang="en-US" sz="2000" dirty="0"/>
              <a:t>する。</a:t>
            </a:r>
            <a:endParaRPr lang="en-US" altLang="ja-JP" sz="2000" dirty="0"/>
          </a:p>
          <a:p>
            <a:pPr eaLnBrk="1" hangingPunct="1"/>
            <a:endParaRPr lang="en-US" altLang="ja-JP" sz="2000" dirty="0"/>
          </a:p>
          <a:p>
            <a:pPr eaLnBrk="1" hangingPunct="1"/>
            <a:r>
              <a:rPr lang="ja-JP" altLang="en-US" sz="2000" dirty="0"/>
              <a:t>２．システムは</a:t>
            </a:r>
            <a:r>
              <a:rPr lang="ja-JP" altLang="en-US" sz="2000" dirty="0" smtClean="0"/>
              <a:t>、入力された文章を、入力</a:t>
            </a:r>
            <a:r>
              <a:rPr lang="ja-JP" altLang="en-US" sz="2000" dirty="0"/>
              <a:t>された</a:t>
            </a:r>
            <a:r>
              <a:rPr lang="ja-JP" altLang="en-US" sz="2000" dirty="0" smtClean="0"/>
              <a:t>回数だけ表示</a:t>
            </a:r>
            <a:r>
              <a:rPr lang="ja-JP" altLang="en-US" sz="2000" dirty="0"/>
              <a:t>する。</a:t>
            </a:r>
            <a:endParaRPr lang="en-US" altLang="ja-JP" sz="2000" dirty="0"/>
          </a:p>
          <a:p>
            <a:pPr eaLnBrk="1" hangingPunct="1"/>
            <a:r>
              <a:rPr lang="ja-JP" altLang="en-US" sz="2000" dirty="0"/>
              <a:t>　　</a:t>
            </a:r>
            <a:r>
              <a:rPr lang="ja-JP" altLang="en-US" sz="2000" dirty="0" smtClean="0"/>
              <a:t>ただし、各文章の末尾には</a:t>
            </a:r>
            <a:r>
              <a:rPr lang="ja-JP" altLang="en-US" sz="2000" dirty="0"/>
              <a:t>、例のように</a:t>
            </a:r>
            <a:r>
              <a:rPr lang="ja-JP" altLang="en-US" sz="2000" dirty="0" smtClean="0"/>
              <a:t>、表示</a:t>
            </a:r>
            <a:r>
              <a:rPr lang="ja-JP" altLang="en-US" sz="2000" dirty="0"/>
              <a:t>した回数</a:t>
            </a:r>
            <a:r>
              <a:rPr lang="ja-JP" altLang="en-US" sz="2000" dirty="0" smtClean="0"/>
              <a:t>を</a:t>
            </a:r>
            <a:endParaRPr lang="en-US" altLang="ja-JP" sz="2000" dirty="0" smtClean="0"/>
          </a:p>
          <a:p>
            <a:pPr eaLnBrk="1" hangingPunct="1"/>
            <a:r>
              <a:rPr lang="ja-JP" altLang="en-US" sz="2000" dirty="0"/>
              <a:t>　</a:t>
            </a:r>
            <a:r>
              <a:rPr lang="ja-JP" altLang="en-US" sz="2000" dirty="0" smtClean="0"/>
              <a:t>　「</a:t>
            </a:r>
            <a:r>
              <a:rPr lang="ja-JP" altLang="en-US" sz="2000" dirty="0">
                <a:solidFill>
                  <a:srgbClr val="0066FF"/>
                </a:solidFill>
              </a:rPr>
              <a:t>○○回目！</a:t>
            </a:r>
            <a:r>
              <a:rPr lang="ja-JP" altLang="en-US" sz="2000" dirty="0"/>
              <a:t>」と入れ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>1</a:t>
            </a:r>
            <a:r>
              <a:rPr lang="ja-JP" altLang="en-US" sz="2000" dirty="0"/>
              <a:t>回表示するごとに改行すること。</a:t>
            </a:r>
            <a:endParaRPr lang="en-US" altLang="ja-JP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1680" y="260349"/>
            <a:ext cx="612668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1pt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789040"/>
            <a:ext cx="42957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1314784" cy="46166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S05Q04</a:t>
            </a:r>
            <a:endParaRPr lang="ja-JP" altLang="en-US" sz="2400" dirty="0"/>
          </a:p>
        </p:txBody>
      </p:sp>
      <p:sp>
        <p:nvSpPr>
          <p:cNvPr id="4099" name="正方形/長方形 1"/>
          <p:cNvSpPr>
            <a:spLocks noChangeArrowheads="1"/>
          </p:cNvSpPr>
          <p:nvPr/>
        </p:nvSpPr>
        <p:spPr bwMode="auto">
          <a:xfrm>
            <a:off x="323850" y="1971208"/>
            <a:ext cx="6984453" cy="10156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tx1"/>
                </a:solidFill>
              </a:rPr>
              <a:t>１．利用者は</a:t>
            </a:r>
            <a:r>
              <a:rPr lang="ja-JP" altLang="en-US" sz="2000" dirty="0" smtClean="0">
                <a:solidFill>
                  <a:schemeClr val="tx1"/>
                </a:solidFill>
              </a:rPr>
              <a:t>、正の整数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num</a:t>
            </a:r>
            <a:r>
              <a:rPr lang="ja-JP" altLang="en-US" sz="2000" dirty="0" smtClean="0">
                <a:solidFill>
                  <a:schemeClr val="tx1"/>
                </a:solidFill>
              </a:rPr>
              <a:t>を</a:t>
            </a:r>
            <a:r>
              <a:rPr lang="ja-JP" altLang="en-US" sz="2000" dirty="0">
                <a:solidFill>
                  <a:schemeClr val="tx1"/>
                </a:solidFill>
              </a:rPr>
              <a:t>入力する。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ja-JP" altLang="en-US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２．システムは</a:t>
            </a:r>
            <a:r>
              <a:rPr lang="ja-JP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num</a:t>
            </a:r>
            <a:r>
              <a:rPr lang="ja-JP" altLang="en-US" sz="2000" dirty="0" smtClean="0">
                <a:solidFill>
                  <a:schemeClr val="tx1"/>
                </a:solidFill>
              </a:rPr>
              <a:t>の階乗を計算し、結果を出力</a:t>
            </a:r>
            <a:r>
              <a:rPr lang="ja-JP" altLang="en-US" sz="2000" dirty="0">
                <a:solidFill>
                  <a:schemeClr val="tx1"/>
                </a:solidFill>
              </a:rPr>
              <a:t>する</a:t>
            </a:r>
            <a:r>
              <a:rPr lang="ja-JP" altLang="en-US" sz="2000" dirty="0" smtClean="0">
                <a:solidFill>
                  <a:schemeClr val="tx1"/>
                </a:solidFill>
              </a:rPr>
              <a:t>。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4009431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次のようなプログラムを書きなさい。</a:t>
            </a:r>
            <a:endParaRPr lang="en-US" altLang="ja-JP" sz="2000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573016"/>
            <a:ext cx="2981325" cy="298132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91680" y="260349"/>
            <a:ext cx="612668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r>
              <a:rPr kumimoji="1" lang="en-US" altLang="ja-JP" dirty="0" smtClean="0">
                <a:solidFill>
                  <a:srgbClr val="FF0000"/>
                </a:solidFill>
              </a:rPr>
              <a:t>pt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1314784" cy="46166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S05Q05</a:t>
            </a:r>
            <a:endParaRPr lang="ja-JP" altLang="en-US" sz="24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4009431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次のようなプログラムを書きなさい。</a:t>
            </a:r>
            <a:endParaRPr lang="en-US" altLang="ja-JP" sz="2000" dirty="0" smtClean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23850" y="1989138"/>
            <a:ext cx="8352606" cy="132343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 dirty="0"/>
              <a:t>１．利用者は</a:t>
            </a:r>
            <a:r>
              <a:rPr lang="ja-JP" altLang="en-US" sz="2000" dirty="0" smtClean="0"/>
              <a:t>、２つの正の整数を入力</a:t>
            </a:r>
            <a:r>
              <a:rPr lang="ja-JP" altLang="en-US" sz="2000" dirty="0"/>
              <a:t>する</a:t>
            </a:r>
            <a:r>
              <a:rPr lang="ja-JP" altLang="en-US" sz="2000" dirty="0" smtClean="0"/>
              <a:t>。</a:t>
            </a:r>
            <a:endParaRPr lang="en-US" altLang="ja-JP" sz="2000" dirty="0"/>
          </a:p>
          <a:p>
            <a:pPr eaLnBrk="1" hangingPunct="1"/>
            <a:endParaRPr lang="en-US" altLang="ja-JP" sz="2000" dirty="0"/>
          </a:p>
          <a:p>
            <a:pPr eaLnBrk="1" hangingPunct="1"/>
            <a:r>
              <a:rPr lang="ja-JP" altLang="en-US" sz="2000" dirty="0" smtClean="0"/>
              <a:t>２．システムは、入力された２つの整数と、その間にある全ての整数の和を出力する。</a:t>
            </a:r>
            <a:endParaRPr lang="en-US" altLang="ja-JP" sz="2000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645024"/>
            <a:ext cx="2962275" cy="29718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91680" y="260349"/>
            <a:ext cx="612668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2pt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26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1314784" cy="46166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S05Q06</a:t>
            </a:r>
            <a:endParaRPr lang="ja-JP" altLang="en-US" sz="2400" dirty="0"/>
          </a:p>
        </p:txBody>
      </p:sp>
      <p:sp>
        <p:nvSpPr>
          <p:cNvPr id="4099" name="正方形/長方形 1"/>
          <p:cNvSpPr>
            <a:spLocks noChangeArrowheads="1"/>
          </p:cNvSpPr>
          <p:nvPr/>
        </p:nvSpPr>
        <p:spPr bwMode="auto">
          <a:xfrm>
            <a:off x="323850" y="1971208"/>
            <a:ext cx="6984453" cy="378565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tx1"/>
                </a:solidFill>
              </a:rPr>
              <a:t>１．利用者は</a:t>
            </a:r>
            <a:r>
              <a:rPr lang="ja-JP" altLang="en-US" sz="2000" dirty="0" smtClean="0">
                <a:solidFill>
                  <a:schemeClr val="tx1"/>
                </a:solidFill>
              </a:rPr>
              <a:t>、金額を正の整数で入力</a:t>
            </a:r>
            <a:r>
              <a:rPr lang="ja-JP" altLang="en-US" sz="2000" dirty="0">
                <a:solidFill>
                  <a:schemeClr val="tx1"/>
                </a:solidFill>
              </a:rPr>
              <a:t>する。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ja-JP" altLang="en-US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２．システムは、利用者に入力された金額と同じ額になる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</a:t>
            </a:r>
            <a:r>
              <a:rPr lang="ja-JP" altLang="en-US" sz="2000" dirty="0">
                <a:solidFill>
                  <a:schemeClr val="tx1"/>
                </a:solidFill>
              </a:rPr>
              <a:t>円玉の枚数、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5</a:t>
            </a:r>
            <a:r>
              <a:rPr lang="ja-JP" altLang="en-US" sz="2000" dirty="0">
                <a:solidFill>
                  <a:schemeClr val="tx1"/>
                </a:solidFill>
              </a:rPr>
              <a:t>円玉の枚数、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10</a:t>
            </a:r>
            <a:r>
              <a:rPr lang="ja-JP" altLang="en-US" sz="2000" dirty="0">
                <a:solidFill>
                  <a:schemeClr val="tx1"/>
                </a:solidFill>
              </a:rPr>
              <a:t>円玉の枚数、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50</a:t>
            </a:r>
            <a:r>
              <a:rPr lang="ja-JP" altLang="en-US" sz="2000" dirty="0">
                <a:solidFill>
                  <a:schemeClr val="tx1"/>
                </a:solidFill>
              </a:rPr>
              <a:t>円玉の枚数、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100</a:t>
            </a:r>
            <a:r>
              <a:rPr lang="ja-JP" altLang="en-US" sz="2000" dirty="0">
                <a:solidFill>
                  <a:schemeClr val="tx1"/>
                </a:solidFill>
              </a:rPr>
              <a:t>円玉の枚数、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500</a:t>
            </a:r>
            <a:r>
              <a:rPr lang="ja-JP" altLang="en-US" sz="2000" dirty="0">
                <a:solidFill>
                  <a:schemeClr val="tx1"/>
                </a:solidFill>
              </a:rPr>
              <a:t>円玉の枚数を計算し、</a:t>
            </a: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結果を例のように表示する。</a:t>
            </a:r>
            <a:endParaRPr lang="ja-JP" altLang="en-US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ただし</a:t>
            </a:r>
            <a:r>
              <a:rPr lang="ja-JP" altLang="en-US" sz="2000" dirty="0" smtClean="0">
                <a:solidFill>
                  <a:schemeClr val="tx1"/>
                </a:solidFill>
              </a:rPr>
              <a:t>、硬貨の総枚数</a:t>
            </a:r>
            <a:r>
              <a:rPr lang="ja-JP" altLang="en-US" sz="2000" dirty="0">
                <a:solidFill>
                  <a:schemeClr val="tx1"/>
                </a:solidFill>
              </a:rPr>
              <a:t>が最も</a:t>
            </a:r>
            <a:r>
              <a:rPr lang="ja-JP" altLang="en-US" sz="2000" dirty="0" smtClean="0">
                <a:solidFill>
                  <a:schemeClr val="tx1"/>
                </a:solidFill>
              </a:rPr>
              <a:t>少なくなる</a:t>
            </a:r>
            <a:r>
              <a:rPr lang="ja-JP" altLang="en-US" sz="2000" dirty="0">
                <a:solidFill>
                  <a:schemeClr val="tx1"/>
                </a:solidFill>
              </a:rPr>
              <a:t>よう</a:t>
            </a:r>
            <a:r>
              <a:rPr lang="ja-JP" altLang="en-US" sz="2000" dirty="0" smtClean="0">
                <a:solidFill>
                  <a:schemeClr val="tx1"/>
                </a:solidFill>
              </a:rPr>
              <a:t>に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計算</a:t>
            </a:r>
            <a:r>
              <a:rPr lang="ja-JP" altLang="en-US" sz="2000" dirty="0">
                <a:solidFill>
                  <a:schemeClr val="tx1"/>
                </a:solidFill>
              </a:rPr>
              <a:t>すること</a:t>
            </a:r>
            <a:r>
              <a:rPr lang="ja-JP" altLang="en-US" sz="2000" dirty="0" smtClean="0">
                <a:solidFill>
                  <a:schemeClr val="tx1"/>
                </a:solidFill>
              </a:rPr>
              <a:t>。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4009431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次のようなプログラムを書きなさい。</a:t>
            </a:r>
            <a:endParaRPr lang="en-US" altLang="ja-JP" sz="2000" dirty="0" smtClean="0"/>
          </a:p>
        </p:txBody>
      </p:sp>
      <p:pic>
        <p:nvPicPr>
          <p:cNvPr id="6" name="Picture 4" descr="CapD201005111141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852523"/>
            <a:ext cx="28765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691680" y="260349"/>
            <a:ext cx="612668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2pt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1314784" cy="46166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S05Q07</a:t>
            </a:r>
            <a:endParaRPr lang="ja-JP" altLang="en-US" sz="2400" dirty="0"/>
          </a:p>
        </p:txBody>
      </p:sp>
      <p:sp>
        <p:nvSpPr>
          <p:cNvPr id="3" name="正方形/長方形 1"/>
          <p:cNvSpPr>
            <a:spLocks noChangeArrowheads="1"/>
          </p:cNvSpPr>
          <p:nvPr/>
        </p:nvSpPr>
        <p:spPr bwMode="auto">
          <a:xfrm>
            <a:off x="323850" y="1916832"/>
            <a:ext cx="8610600" cy="10156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ja-JP" altLang="en-US" sz="2000" dirty="0" smtClean="0">
                <a:solidFill>
                  <a:schemeClr val="tx1"/>
                </a:solidFill>
              </a:rPr>
              <a:t>１．利用者は、正の整数を入力する。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endParaRPr lang="ja-JP" altLang="en-US" sz="2000" dirty="0">
              <a:solidFill>
                <a:schemeClr val="tx1"/>
              </a:solidFill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２．システムは、２から入力された数までの素数を順にすべて出力する。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4010025" cy="4000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次のようなプログラムを書きなさい。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717032"/>
            <a:ext cx="3238500" cy="298132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91680" y="260349"/>
            <a:ext cx="612668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dirty="0" smtClean="0">
                <a:solidFill>
                  <a:srgbClr val="FF0000"/>
                </a:solidFill>
              </a:rPr>
              <a:t>pt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46018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MU配色１">
      <a:dk1>
        <a:srgbClr val="000000"/>
      </a:dk1>
      <a:lt1>
        <a:sysClr val="window" lastClr="FFFFFF"/>
      </a:lt1>
      <a:dk2>
        <a:srgbClr val="000000"/>
      </a:dk2>
      <a:lt2>
        <a:srgbClr val="B770FF"/>
      </a:lt2>
      <a:accent1>
        <a:srgbClr val="58B0F4"/>
      </a:accent1>
      <a:accent2>
        <a:srgbClr val="0F9ACC"/>
      </a:accent2>
      <a:accent3>
        <a:srgbClr val="568C11"/>
      </a:accent3>
      <a:accent4>
        <a:srgbClr val="FFFF65"/>
      </a:accent4>
      <a:accent5>
        <a:srgbClr val="FF7B1B"/>
      </a:accent5>
      <a:accent6>
        <a:srgbClr val="F14124"/>
      </a:accent6>
      <a:hlink>
        <a:srgbClr val="000000"/>
      </a:hlink>
      <a:folHlink>
        <a:srgbClr val="0000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687</Words>
  <Application>Microsoft Office PowerPoint</Application>
  <PresentationFormat>画面に合わせる (4:3)</PresentationFormat>
  <Paragraphs>122</Paragraphs>
  <Slides>12</Slides>
  <Notes>10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標準デザイン</vt:lpstr>
      <vt:lpstr>PowerPoint プレゼンテーション</vt:lpstr>
      <vt:lpstr>演習問題について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畦原宗之</dc:creator>
  <cp:lastModifiedBy>Kaiseki</cp:lastModifiedBy>
  <cp:revision>421</cp:revision>
  <dcterms:created xsi:type="dcterms:W3CDTF">2005-06-06T02:44:36Z</dcterms:created>
  <dcterms:modified xsi:type="dcterms:W3CDTF">2018-04-09T00:00:51Z</dcterms:modified>
</cp:coreProperties>
</file>