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91" r:id="rId2"/>
    <p:sldId id="307" r:id="rId3"/>
    <p:sldId id="278" r:id="rId4"/>
    <p:sldId id="282" r:id="rId5"/>
    <p:sldId id="301" r:id="rId6"/>
    <p:sldId id="306" r:id="rId7"/>
    <p:sldId id="305" r:id="rId8"/>
    <p:sldId id="303" r:id="rId9"/>
    <p:sldId id="304" r:id="rId10"/>
    <p:sldId id="309" r:id="rId11"/>
  </p:sldIdLst>
  <p:sldSz cx="9144000" cy="6858000" type="screen4x3"/>
  <p:notesSz cx="6858000" cy="9144000"/>
  <p:defaultTextStyle>
    <a:defPPr>
      <a:defRPr lang="ja-JP"/>
    </a:defPPr>
    <a:lvl1pPr algn="l" rtl="0" fontAlgn="base">
      <a:spcBef>
        <a:spcPct val="0"/>
      </a:spcBef>
      <a:spcAft>
        <a:spcPct val="0"/>
      </a:spcAft>
      <a:defRPr kumimoji="1" sz="2400"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sz="2400"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sz="2400"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sz="2400"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sz="2400"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sz="2400"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sz="2400"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sz="2400"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sz="2400"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66"/>
    <a:srgbClr val="66FF33"/>
    <a:srgbClr val="00CC00"/>
    <a:srgbClr val="969696"/>
    <a:srgbClr val="D6EC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12" autoAdjust="0"/>
  </p:normalViewPr>
  <p:slideViewPr>
    <p:cSldViewPr>
      <p:cViewPr varScale="1">
        <p:scale>
          <a:sx n="115" d="100"/>
          <a:sy n="115" d="100"/>
        </p:scale>
        <p:origin x="-13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ja-JP"/>
          </a:p>
        </p:txBody>
      </p:sp>
      <p:sp>
        <p:nvSpPr>
          <p:cNvPr id="1075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75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075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ja-JP"/>
          </a:p>
        </p:txBody>
      </p:sp>
      <p:sp>
        <p:nvSpPr>
          <p:cNvPr id="1075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8833485-CABE-41CA-9580-6F7D34FCC03B}" type="slidenum">
              <a:rPr lang="en-US" altLang="ja-JP"/>
              <a:pPr/>
              <a:t>‹#›</a:t>
            </a:fld>
            <a:endParaRPr lang="en-US" altLang="ja-JP"/>
          </a:p>
        </p:txBody>
      </p:sp>
    </p:spTree>
    <p:extLst>
      <p:ext uri="{BB962C8B-B14F-4D97-AF65-F5344CB8AC3E}">
        <p14:creationId xmlns:p14="http://schemas.microsoft.com/office/powerpoint/2010/main" val="7245767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eaLnBrk="1" hangingPunct="1">
              <a:spcBef>
                <a:spcPct val="0"/>
              </a:spcBef>
            </a:pPr>
            <a:fld id="{D6B5FC9A-6B90-4F2F-9DEA-A3A60CCDD918}" type="slidenum">
              <a:rPr lang="en-US" altLang="ja-JP">
                <a:ea typeface="ＭＳ Ｐゴシック" panose="020B0600070205080204" pitchFamily="50" charset="-128"/>
              </a:rPr>
              <a:pPr eaLnBrk="1" hangingPunct="1">
                <a:spcBef>
                  <a:spcPct val="0"/>
                </a:spcBef>
              </a:pPr>
              <a:t>3</a:t>
            </a:fld>
            <a:endParaRPr lang="en-US" altLang="ja-JP">
              <a:ea typeface="ＭＳ Ｐゴシック" panose="020B0600070205080204" pitchFamily="50" charset="-128"/>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ja-JP" altLang="ja-JP"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eaLnBrk="1" hangingPunct="1">
              <a:spcBef>
                <a:spcPct val="0"/>
              </a:spcBef>
            </a:pPr>
            <a:fld id="{EE5A9267-AC12-4E11-AD32-4F3250A7BF15}" type="slidenum">
              <a:rPr lang="en-US" altLang="ja-JP">
                <a:ea typeface="ＭＳ Ｐゴシック" panose="020B0600070205080204" pitchFamily="50" charset="-128"/>
              </a:rPr>
              <a:pPr eaLnBrk="1" hangingPunct="1">
                <a:spcBef>
                  <a:spcPct val="0"/>
                </a:spcBef>
              </a:pPr>
              <a:t>4</a:t>
            </a:fld>
            <a:endParaRPr lang="en-US" altLang="ja-JP">
              <a:ea typeface="ＭＳ Ｐゴシック" panose="020B0600070205080204" pitchFamily="50" charset="-128"/>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ja-JP" altLang="ja-JP"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eaLnBrk="1" hangingPunct="1">
              <a:spcBef>
                <a:spcPct val="0"/>
              </a:spcBef>
            </a:pPr>
            <a:fld id="{EE5A9267-AC12-4E11-AD32-4F3250A7BF15}" type="slidenum">
              <a:rPr lang="en-US" altLang="ja-JP">
                <a:ea typeface="ＭＳ Ｐゴシック" panose="020B0600070205080204" pitchFamily="50" charset="-128"/>
              </a:rPr>
              <a:pPr eaLnBrk="1" hangingPunct="1">
                <a:spcBef>
                  <a:spcPct val="0"/>
                </a:spcBef>
              </a:pPr>
              <a:t>5</a:t>
            </a:fld>
            <a:endParaRPr lang="en-US" altLang="ja-JP">
              <a:ea typeface="ＭＳ Ｐゴシック" panose="020B0600070205080204" pitchFamily="50" charset="-128"/>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ja-JP" altLang="ja-JP" smtClean="0">
              <a:latin typeface="Arial" panose="020B0604020202020204" pitchFamily="34" charset="0"/>
            </a:endParaRPr>
          </a:p>
        </p:txBody>
      </p:sp>
    </p:spTree>
    <p:extLst>
      <p:ext uri="{BB962C8B-B14F-4D97-AF65-F5344CB8AC3E}">
        <p14:creationId xmlns:p14="http://schemas.microsoft.com/office/powerpoint/2010/main" val="2214582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eaLnBrk="1" hangingPunct="1">
              <a:spcBef>
                <a:spcPct val="0"/>
              </a:spcBef>
            </a:pPr>
            <a:fld id="{EE5A9267-AC12-4E11-AD32-4F3250A7BF15}" type="slidenum">
              <a:rPr lang="en-US" altLang="ja-JP">
                <a:ea typeface="ＭＳ Ｐゴシック" panose="020B0600070205080204" pitchFamily="50" charset="-128"/>
              </a:rPr>
              <a:pPr eaLnBrk="1" hangingPunct="1">
                <a:spcBef>
                  <a:spcPct val="0"/>
                </a:spcBef>
              </a:pPr>
              <a:t>6</a:t>
            </a:fld>
            <a:endParaRPr lang="en-US" altLang="ja-JP">
              <a:ea typeface="ＭＳ Ｐゴシック" panose="020B0600070205080204" pitchFamily="50" charset="-128"/>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ja-JP" altLang="ja-JP" smtClean="0">
              <a:latin typeface="Arial" panose="020B0604020202020204" pitchFamily="34" charset="0"/>
            </a:endParaRPr>
          </a:p>
        </p:txBody>
      </p:sp>
    </p:spTree>
    <p:extLst>
      <p:ext uri="{BB962C8B-B14F-4D97-AF65-F5344CB8AC3E}">
        <p14:creationId xmlns:p14="http://schemas.microsoft.com/office/powerpoint/2010/main" val="872170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eaLnBrk="1" hangingPunct="1">
              <a:spcBef>
                <a:spcPct val="0"/>
              </a:spcBef>
            </a:pPr>
            <a:fld id="{EE5A9267-AC12-4E11-AD32-4F3250A7BF15}" type="slidenum">
              <a:rPr lang="en-US" altLang="ja-JP">
                <a:ea typeface="ＭＳ Ｐゴシック" panose="020B0600070205080204" pitchFamily="50" charset="-128"/>
              </a:rPr>
              <a:pPr eaLnBrk="1" hangingPunct="1">
                <a:spcBef>
                  <a:spcPct val="0"/>
                </a:spcBef>
              </a:pPr>
              <a:t>7</a:t>
            </a:fld>
            <a:endParaRPr lang="en-US" altLang="ja-JP">
              <a:ea typeface="ＭＳ Ｐゴシック" panose="020B0600070205080204" pitchFamily="50" charset="-128"/>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ja-JP" altLang="ja-JP" smtClean="0">
              <a:latin typeface="Arial" panose="020B0604020202020204" pitchFamily="34" charset="0"/>
            </a:endParaRPr>
          </a:p>
        </p:txBody>
      </p:sp>
    </p:spTree>
    <p:extLst>
      <p:ext uri="{BB962C8B-B14F-4D97-AF65-F5344CB8AC3E}">
        <p14:creationId xmlns:p14="http://schemas.microsoft.com/office/powerpoint/2010/main" val="3240517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eaLnBrk="1" hangingPunct="1">
              <a:spcBef>
                <a:spcPct val="0"/>
              </a:spcBef>
            </a:pPr>
            <a:fld id="{EE5A9267-AC12-4E11-AD32-4F3250A7BF15}" type="slidenum">
              <a:rPr lang="en-US" altLang="ja-JP">
                <a:ea typeface="ＭＳ Ｐゴシック" panose="020B0600070205080204" pitchFamily="50" charset="-128"/>
              </a:rPr>
              <a:pPr eaLnBrk="1" hangingPunct="1">
                <a:spcBef>
                  <a:spcPct val="0"/>
                </a:spcBef>
              </a:pPr>
              <a:t>8</a:t>
            </a:fld>
            <a:endParaRPr lang="en-US" altLang="ja-JP">
              <a:ea typeface="ＭＳ Ｐゴシック" panose="020B0600070205080204" pitchFamily="50" charset="-128"/>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ja-JP" altLang="ja-JP" smtClean="0">
              <a:latin typeface="Arial" panose="020B0604020202020204" pitchFamily="34" charset="0"/>
            </a:endParaRPr>
          </a:p>
        </p:txBody>
      </p:sp>
    </p:spTree>
    <p:extLst>
      <p:ext uri="{BB962C8B-B14F-4D97-AF65-F5344CB8AC3E}">
        <p14:creationId xmlns:p14="http://schemas.microsoft.com/office/powerpoint/2010/main" val="2197709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eaLnBrk="1" hangingPunct="1">
              <a:spcBef>
                <a:spcPct val="0"/>
              </a:spcBef>
            </a:pPr>
            <a:fld id="{75F7EA57-5089-458A-BA4D-09D1E4DC04DB}" type="slidenum">
              <a:rPr lang="en-US" altLang="ja-JP">
                <a:ea typeface="ＭＳ Ｐゴシック" panose="020B0600070205080204" pitchFamily="50" charset="-128"/>
              </a:rPr>
              <a:pPr eaLnBrk="1" hangingPunct="1">
                <a:spcBef>
                  <a:spcPct val="0"/>
                </a:spcBef>
              </a:pPr>
              <a:t>10</a:t>
            </a:fld>
            <a:endParaRPr lang="en-US" altLang="ja-JP">
              <a:ea typeface="ＭＳ Ｐゴシック" panose="020B0600070205080204" pitchFamily="50" charset="-128"/>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ja-JP" altLang="ja-JP"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fld id="{0135A0AE-B426-4809-BB12-AB5565F608A6}" type="slidenum">
              <a:rPr lang="en-US" altLang="ja-JP"/>
              <a:pPr/>
              <a:t>‹#›</a:t>
            </a:fld>
            <a:endParaRPr lang="en-US" altLang="ja-JP"/>
          </a:p>
        </p:txBody>
      </p:sp>
    </p:spTree>
    <p:extLst>
      <p:ext uri="{BB962C8B-B14F-4D97-AF65-F5344CB8AC3E}">
        <p14:creationId xmlns:p14="http://schemas.microsoft.com/office/powerpoint/2010/main" val="76687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fld id="{4F099EDD-0000-4350-BA0B-F9CF2D6FF8E4}" type="slidenum">
              <a:rPr lang="en-US" altLang="ja-JP"/>
              <a:pPr/>
              <a:t>‹#›</a:t>
            </a:fld>
            <a:endParaRPr lang="en-US" altLang="ja-JP"/>
          </a:p>
        </p:txBody>
      </p:sp>
    </p:spTree>
    <p:extLst>
      <p:ext uri="{BB962C8B-B14F-4D97-AF65-F5344CB8AC3E}">
        <p14:creationId xmlns:p14="http://schemas.microsoft.com/office/powerpoint/2010/main" val="3287871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fld id="{18BA02CA-56B0-4B28-B1B8-3071E1FF99A1}" type="slidenum">
              <a:rPr lang="en-US" altLang="ja-JP"/>
              <a:pPr/>
              <a:t>‹#›</a:t>
            </a:fld>
            <a:endParaRPr lang="en-US" altLang="ja-JP"/>
          </a:p>
        </p:txBody>
      </p:sp>
    </p:spTree>
    <p:extLst>
      <p:ext uri="{BB962C8B-B14F-4D97-AF65-F5344CB8AC3E}">
        <p14:creationId xmlns:p14="http://schemas.microsoft.com/office/powerpoint/2010/main" val="2463132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fld id="{3D44537F-715F-46A7-9240-75E65C07097B}" type="slidenum">
              <a:rPr lang="en-US" altLang="ja-JP"/>
              <a:pPr/>
              <a:t>‹#›</a:t>
            </a:fld>
            <a:endParaRPr lang="en-US" altLang="ja-JP"/>
          </a:p>
        </p:txBody>
      </p:sp>
    </p:spTree>
    <p:extLst>
      <p:ext uri="{BB962C8B-B14F-4D97-AF65-F5344CB8AC3E}">
        <p14:creationId xmlns:p14="http://schemas.microsoft.com/office/powerpoint/2010/main" val="2427908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fld id="{41608B14-E029-4C4B-9B70-D345E0D5DDAA}" type="slidenum">
              <a:rPr lang="en-US" altLang="ja-JP"/>
              <a:pPr/>
              <a:t>‹#›</a:t>
            </a:fld>
            <a:endParaRPr lang="en-US" altLang="ja-JP"/>
          </a:p>
        </p:txBody>
      </p:sp>
    </p:spTree>
    <p:extLst>
      <p:ext uri="{BB962C8B-B14F-4D97-AF65-F5344CB8AC3E}">
        <p14:creationId xmlns:p14="http://schemas.microsoft.com/office/powerpoint/2010/main" val="373312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fld id="{9C6BFCD7-6CFD-4FBE-B4F8-D7500363A9E9}" type="slidenum">
              <a:rPr lang="en-US" altLang="ja-JP"/>
              <a:pPr/>
              <a:t>‹#›</a:t>
            </a:fld>
            <a:endParaRPr lang="en-US" altLang="ja-JP"/>
          </a:p>
        </p:txBody>
      </p:sp>
    </p:spTree>
    <p:extLst>
      <p:ext uri="{BB962C8B-B14F-4D97-AF65-F5344CB8AC3E}">
        <p14:creationId xmlns:p14="http://schemas.microsoft.com/office/powerpoint/2010/main" val="1136435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fld id="{1EAEFED1-273D-405C-9226-7D5F1D4AB66A}" type="slidenum">
              <a:rPr lang="en-US" altLang="ja-JP"/>
              <a:pPr/>
              <a:t>‹#›</a:t>
            </a:fld>
            <a:endParaRPr lang="en-US" altLang="ja-JP"/>
          </a:p>
        </p:txBody>
      </p:sp>
    </p:spTree>
    <p:extLst>
      <p:ext uri="{BB962C8B-B14F-4D97-AF65-F5344CB8AC3E}">
        <p14:creationId xmlns:p14="http://schemas.microsoft.com/office/powerpoint/2010/main" val="503500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fld id="{A94EBD80-8C77-443E-AE30-68CBDCFCCB4A}" type="slidenum">
              <a:rPr lang="en-US" altLang="ja-JP"/>
              <a:pPr/>
              <a:t>‹#›</a:t>
            </a:fld>
            <a:endParaRPr lang="en-US" altLang="ja-JP"/>
          </a:p>
        </p:txBody>
      </p:sp>
    </p:spTree>
    <p:extLst>
      <p:ext uri="{BB962C8B-B14F-4D97-AF65-F5344CB8AC3E}">
        <p14:creationId xmlns:p14="http://schemas.microsoft.com/office/powerpoint/2010/main" val="324662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fld id="{68381541-91FF-4418-A4DE-DA526C852AF6}" type="slidenum">
              <a:rPr lang="en-US" altLang="ja-JP"/>
              <a:pPr/>
              <a:t>‹#›</a:t>
            </a:fld>
            <a:endParaRPr lang="en-US" altLang="ja-JP"/>
          </a:p>
        </p:txBody>
      </p:sp>
    </p:spTree>
    <p:extLst>
      <p:ext uri="{BB962C8B-B14F-4D97-AF65-F5344CB8AC3E}">
        <p14:creationId xmlns:p14="http://schemas.microsoft.com/office/powerpoint/2010/main" val="39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fld id="{923FD857-1C9C-4219-AF49-D5FE6B17A531}" type="slidenum">
              <a:rPr lang="en-US" altLang="ja-JP"/>
              <a:pPr/>
              <a:t>‹#›</a:t>
            </a:fld>
            <a:endParaRPr lang="en-US" altLang="ja-JP"/>
          </a:p>
        </p:txBody>
      </p:sp>
    </p:spTree>
    <p:extLst>
      <p:ext uri="{BB962C8B-B14F-4D97-AF65-F5344CB8AC3E}">
        <p14:creationId xmlns:p14="http://schemas.microsoft.com/office/powerpoint/2010/main" val="4136661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fld id="{9B0C4EB9-4402-4666-A5F9-BF1888B812A5}" type="slidenum">
              <a:rPr lang="en-US" altLang="ja-JP"/>
              <a:pPr/>
              <a:t>‹#›</a:t>
            </a:fld>
            <a:endParaRPr lang="en-US" altLang="ja-JP"/>
          </a:p>
        </p:txBody>
      </p:sp>
    </p:spTree>
    <p:extLst>
      <p:ext uri="{BB962C8B-B14F-4D97-AF65-F5344CB8AC3E}">
        <p14:creationId xmlns:p14="http://schemas.microsoft.com/office/powerpoint/2010/main" val="1208978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ja-JP"/>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8B2531C-19A9-4BAC-9A05-35472B244428}" type="slidenum">
              <a:rPr lang="en-US" altLang="ja-JP"/>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3530419" y="2217738"/>
            <a:ext cx="181011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4000" dirty="0" smtClean="0">
                <a:latin typeface="Times New Roman" panose="02020603050405020304" pitchFamily="18" charset="0"/>
              </a:rPr>
              <a:t>演習</a:t>
            </a:r>
            <a:r>
              <a:rPr lang="en-US" altLang="ja-JP" sz="4000" dirty="0" smtClean="0">
                <a:latin typeface="Times New Roman" panose="02020603050405020304" pitchFamily="18" charset="0"/>
              </a:rPr>
              <a:t>(6)</a:t>
            </a:r>
            <a:endParaRPr lang="ja-JP" altLang="en-US" sz="4000" dirty="0" smtClean="0">
              <a:latin typeface="Times New Roman" panose="02020603050405020304" pitchFamily="18" charset="0"/>
            </a:endParaRPr>
          </a:p>
          <a:p>
            <a:pPr algn="ctr" eaLnBrk="1" hangingPunct="1">
              <a:spcBef>
                <a:spcPct val="0"/>
              </a:spcBef>
              <a:buFontTx/>
              <a:buNone/>
            </a:pPr>
            <a:r>
              <a:rPr lang="ja-JP" altLang="en-US" sz="4000" dirty="0" smtClean="0">
                <a:latin typeface="Times New Roman" panose="02020603050405020304" pitchFamily="18" charset="0"/>
              </a:rPr>
              <a:t>関数</a:t>
            </a:r>
            <a:endParaRPr lang="ja-JP" altLang="en-US" sz="4000" dirty="0">
              <a:latin typeface="Times New Roman" panose="02020603050405020304" pitchFamily="18" charset="0"/>
            </a:endParaRPr>
          </a:p>
        </p:txBody>
      </p:sp>
      <p:pic>
        <p:nvPicPr>
          <p:cNvPr id="2051"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200" y="3352800"/>
            <a:ext cx="19050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2" name="Text Box 4"/>
          <p:cNvSpPr txBox="1">
            <a:spLocks noChangeArrowheads="1"/>
          </p:cNvSpPr>
          <p:nvPr/>
        </p:nvSpPr>
        <p:spPr bwMode="auto">
          <a:xfrm>
            <a:off x="3092450" y="419639"/>
            <a:ext cx="26860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800" dirty="0">
                <a:latin typeface="Times New Roman" panose="02020603050405020304" pitchFamily="18" charset="0"/>
              </a:rPr>
              <a:t>情報リテラシー</a:t>
            </a:r>
            <a:r>
              <a:rPr lang="en-US" altLang="ja-JP" sz="2800" dirty="0">
                <a:latin typeface="Times New Roman" panose="02020603050405020304" pitchFamily="18" charset="0"/>
              </a:rPr>
              <a:t>II</a:t>
            </a:r>
          </a:p>
          <a:p>
            <a:pPr algn="ctr" eaLnBrk="1" hangingPunct="1">
              <a:spcBef>
                <a:spcPct val="0"/>
              </a:spcBef>
              <a:buFontTx/>
              <a:buNone/>
            </a:pPr>
            <a:r>
              <a:rPr lang="en-US" altLang="ja-JP" sz="2800" dirty="0">
                <a:latin typeface="Times New Roman" panose="02020603050405020304" pitchFamily="18" charset="0"/>
              </a:rPr>
              <a:t>(</a:t>
            </a:r>
            <a:r>
              <a:rPr lang="ja-JP" altLang="en-US" sz="2800" dirty="0" smtClean="0">
                <a:latin typeface="Times New Roman" panose="02020603050405020304" pitchFamily="18" charset="0"/>
              </a:rPr>
              <a:t>第</a:t>
            </a:r>
            <a:r>
              <a:rPr lang="en-US" altLang="ja-JP" sz="2800" dirty="0">
                <a:latin typeface="Times New Roman" panose="02020603050405020304" pitchFamily="18" charset="0"/>
              </a:rPr>
              <a:t>6</a:t>
            </a:r>
            <a:r>
              <a:rPr lang="ja-JP" altLang="en-US" sz="2800" dirty="0" smtClean="0">
                <a:latin typeface="Times New Roman" panose="02020603050405020304" pitchFamily="18" charset="0"/>
              </a:rPr>
              <a:t>回</a:t>
            </a:r>
            <a:r>
              <a:rPr lang="en-US" altLang="ja-JP" sz="2800" dirty="0">
                <a:latin typeface="Times New Roman" panose="02020603050405020304" pitchFamily="18" charset="0"/>
              </a:rPr>
              <a:t>)</a:t>
            </a:r>
          </a:p>
        </p:txBody>
      </p:sp>
      <p:sp>
        <p:nvSpPr>
          <p:cNvPr id="2053" name="Text Box 6"/>
          <p:cNvSpPr txBox="1">
            <a:spLocks noChangeArrowheads="1"/>
          </p:cNvSpPr>
          <p:nvPr/>
        </p:nvSpPr>
        <p:spPr bwMode="auto">
          <a:xfrm>
            <a:off x="2470150" y="5229200"/>
            <a:ext cx="393065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Times New Roman" panose="02020603050405020304" pitchFamily="18" charset="0"/>
              </a:rPr>
              <a:t>情報・経営システム工学専攻</a:t>
            </a:r>
            <a:endParaRPr lang="en-US" altLang="ja-JP" sz="2400" dirty="0">
              <a:latin typeface="Times New Roman" panose="02020603050405020304" pitchFamily="18" charset="0"/>
            </a:endParaRPr>
          </a:p>
          <a:p>
            <a:pPr algn="ctr" eaLnBrk="1" hangingPunct="1">
              <a:spcBef>
                <a:spcPct val="0"/>
              </a:spcBef>
              <a:buFontTx/>
              <a:buNone/>
            </a:pPr>
            <a:r>
              <a:rPr lang="ja-JP" altLang="en-US" sz="2400" smtClean="0">
                <a:latin typeface="Times New Roman" panose="02020603050405020304" pitchFamily="18" charset="0"/>
              </a:rPr>
              <a:t>秋元　頼孝</a:t>
            </a:r>
            <a:endParaRPr lang="ja-JP" altLang="en-US" sz="2400" dirty="0">
              <a:latin typeface="Times New Roman" panose="02020603050405020304" pitchFamily="18" charset="0"/>
            </a:endParaRPr>
          </a:p>
        </p:txBody>
      </p:sp>
    </p:spTree>
    <p:extLst>
      <p:ext uri="{BB962C8B-B14F-4D97-AF65-F5344CB8AC3E}">
        <p14:creationId xmlns:p14="http://schemas.microsoft.com/office/powerpoint/2010/main" val="824013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1"/>
          <p:cNvSpPr>
            <a:spLocks noChangeArrowheads="1"/>
          </p:cNvSpPr>
          <p:nvPr/>
        </p:nvSpPr>
        <p:spPr bwMode="auto">
          <a:xfrm>
            <a:off x="433432" y="620688"/>
            <a:ext cx="8567737" cy="9239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defRPr/>
            </a:pPr>
            <a:r>
              <a:rPr lang="ja-JP" altLang="en-US" sz="1800" dirty="0" smtClean="0">
                <a:solidFill>
                  <a:schemeClr val="tx1"/>
                </a:solidFill>
                <a:latin typeface="ＭＳ Ｐゴシック" pitchFamily="50" charset="-128"/>
              </a:rPr>
              <a:t>整数</a:t>
            </a:r>
            <a:r>
              <a:rPr lang="en-US" altLang="ja-JP" sz="1800" dirty="0" err="1" smtClean="0">
                <a:solidFill>
                  <a:schemeClr val="tx1"/>
                </a:solidFill>
                <a:latin typeface="ＭＳ Ｐゴシック" pitchFamily="50" charset="-128"/>
              </a:rPr>
              <a:t>num</a:t>
            </a:r>
            <a:r>
              <a:rPr lang="ja-JP" altLang="en-US" sz="1800" dirty="0" smtClean="0">
                <a:solidFill>
                  <a:schemeClr val="tx1"/>
                </a:solidFill>
                <a:latin typeface="ＭＳ Ｐゴシック" pitchFamily="50" charset="-128"/>
              </a:rPr>
              <a:t>に、</a:t>
            </a:r>
            <a:r>
              <a:rPr lang="en-US" altLang="ja-JP" sz="1800" u="sng" dirty="0" smtClean="0">
                <a:solidFill>
                  <a:schemeClr val="tx1"/>
                </a:solidFill>
                <a:latin typeface="ＭＳ Ｐゴシック" pitchFamily="50" charset="-128"/>
              </a:rPr>
              <a:t>1</a:t>
            </a:r>
            <a:r>
              <a:rPr lang="ja-JP" altLang="en-US" sz="1800" u="sng" dirty="0">
                <a:solidFill>
                  <a:schemeClr val="tx1"/>
                </a:solidFill>
                <a:latin typeface="ＭＳ Ｐゴシック" pitchFamily="50" charset="-128"/>
              </a:rPr>
              <a:t>以上</a:t>
            </a:r>
            <a:r>
              <a:rPr lang="en-US" altLang="ja-JP" sz="1800" u="sng" dirty="0">
                <a:solidFill>
                  <a:schemeClr val="tx1"/>
                </a:solidFill>
                <a:latin typeface="ＭＳ Ｐゴシック" pitchFamily="50" charset="-128"/>
              </a:rPr>
              <a:t>N</a:t>
            </a:r>
            <a:r>
              <a:rPr lang="ja-JP" altLang="en-US" sz="1800" u="sng" dirty="0">
                <a:solidFill>
                  <a:schemeClr val="tx1"/>
                </a:solidFill>
                <a:latin typeface="ＭＳ Ｐゴシック" pitchFamily="50" charset="-128"/>
              </a:rPr>
              <a:t>未満</a:t>
            </a:r>
            <a:r>
              <a:rPr lang="ja-JP" altLang="en-US" sz="1800" dirty="0">
                <a:solidFill>
                  <a:schemeClr val="tx1"/>
                </a:solidFill>
                <a:latin typeface="ＭＳ Ｐゴシック" pitchFamily="50" charset="-128"/>
              </a:rPr>
              <a:t>の</a:t>
            </a:r>
            <a:r>
              <a:rPr lang="ja-JP" altLang="en-US" sz="1800" dirty="0" smtClean="0">
                <a:solidFill>
                  <a:schemeClr val="tx1"/>
                </a:solidFill>
                <a:latin typeface="ＭＳ Ｐゴシック" pitchFamily="50" charset="-128"/>
              </a:rPr>
              <a:t>乱数を生成して代入する方法</a:t>
            </a:r>
            <a:endParaRPr lang="en-US" altLang="ja-JP" sz="1800" dirty="0">
              <a:solidFill>
                <a:schemeClr val="tx1"/>
              </a:solidFill>
              <a:latin typeface="ＭＳ Ｐゴシック" pitchFamily="50" charset="-128"/>
            </a:endParaRPr>
          </a:p>
          <a:p>
            <a:pPr>
              <a:defRPr/>
            </a:pPr>
            <a:r>
              <a:rPr lang="en-US" altLang="ja-JP" sz="1800" dirty="0">
                <a:solidFill>
                  <a:schemeClr val="tx1"/>
                </a:solidFill>
                <a:latin typeface="ＭＳ Ｐゴシック" pitchFamily="50" charset="-128"/>
              </a:rPr>
              <a:t>Dim r As New </a:t>
            </a:r>
            <a:r>
              <a:rPr lang="en-US" altLang="ja-JP" sz="1800" dirty="0" err="1">
                <a:solidFill>
                  <a:schemeClr val="tx1"/>
                </a:solidFill>
                <a:latin typeface="ＭＳ Ｐゴシック" pitchFamily="50" charset="-128"/>
              </a:rPr>
              <a:t>System.Random</a:t>
            </a:r>
            <a:r>
              <a:rPr lang="en-US" altLang="ja-JP" sz="1800" dirty="0">
                <a:solidFill>
                  <a:schemeClr val="tx1"/>
                </a:solidFill>
                <a:latin typeface="ＭＳ Ｐゴシック" pitchFamily="50" charset="-128"/>
              </a:rPr>
              <a:t>()</a:t>
            </a:r>
            <a:r>
              <a:rPr lang="ja-JP" altLang="en-US" sz="1800" dirty="0">
                <a:solidFill>
                  <a:schemeClr val="tx1"/>
                </a:solidFill>
                <a:latin typeface="ＭＳ Ｐゴシック" pitchFamily="50" charset="-128"/>
              </a:rPr>
              <a:t>　　</a:t>
            </a:r>
            <a:r>
              <a:rPr lang="ja-JP" altLang="en-US" sz="1800" dirty="0" smtClean="0">
                <a:solidFill>
                  <a:srgbClr val="0066FF"/>
                </a:solidFill>
                <a:latin typeface="ＭＳ Ｐゴシック" pitchFamily="50" charset="-128"/>
              </a:rPr>
              <a:t>←</a:t>
            </a:r>
            <a:r>
              <a:rPr lang="ja-JP" altLang="en-US" sz="1800" dirty="0">
                <a:solidFill>
                  <a:srgbClr val="0066FF"/>
                </a:solidFill>
                <a:latin typeface="ＭＳ Ｐゴシック" pitchFamily="50" charset="-128"/>
              </a:rPr>
              <a:t>実行するプログラムの最初に記述してください</a:t>
            </a:r>
            <a:endParaRPr lang="en-US" altLang="ja-JP" sz="1800" dirty="0">
              <a:solidFill>
                <a:srgbClr val="0066FF"/>
              </a:solidFill>
              <a:latin typeface="ＭＳ Ｐゴシック" pitchFamily="50" charset="-128"/>
            </a:endParaRPr>
          </a:p>
          <a:p>
            <a:pPr>
              <a:defRPr/>
            </a:pPr>
            <a:r>
              <a:rPr lang="en-US" altLang="ja-JP" sz="1800" dirty="0">
                <a:solidFill>
                  <a:schemeClr val="tx1"/>
                </a:solidFill>
                <a:latin typeface="ＭＳ Ｐゴシック" pitchFamily="50" charset="-128"/>
              </a:rPr>
              <a:t>Dim </a:t>
            </a:r>
            <a:r>
              <a:rPr lang="en-US" altLang="ja-JP" sz="1800" dirty="0" err="1">
                <a:solidFill>
                  <a:schemeClr val="tx1"/>
                </a:solidFill>
                <a:latin typeface="ＭＳ Ｐゴシック" pitchFamily="50" charset="-128"/>
              </a:rPr>
              <a:t>num</a:t>
            </a:r>
            <a:r>
              <a:rPr lang="en-US" altLang="ja-JP" sz="1800" dirty="0">
                <a:solidFill>
                  <a:schemeClr val="tx1"/>
                </a:solidFill>
                <a:latin typeface="ＭＳ Ｐゴシック" pitchFamily="50" charset="-128"/>
              </a:rPr>
              <a:t> As Integer = </a:t>
            </a:r>
            <a:r>
              <a:rPr lang="en-US" altLang="ja-JP" sz="1800" dirty="0" err="1">
                <a:solidFill>
                  <a:schemeClr val="tx1"/>
                </a:solidFill>
                <a:latin typeface="ＭＳ Ｐゴシック" pitchFamily="50" charset="-128"/>
              </a:rPr>
              <a:t>r.Next</a:t>
            </a:r>
            <a:r>
              <a:rPr lang="en-US" altLang="ja-JP" sz="1800" dirty="0">
                <a:solidFill>
                  <a:schemeClr val="tx1"/>
                </a:solidFill>
                <a:latin typeface="ＭＳ Ｐゴシック" pitchFamily="50" charset="-128"/>
              </a:rPr>
              <a:t>(1,N)</a:t>
            </a:r>
            <a:endParaRPr lang="ja-JP" altLang="en-US" sz="1800" dirty="0">
              <a:solidFill>
                <a:schemeClr val="tx1"/>
              </a:solidFill>
              <a:latin typeface="ＭＳ Ｐゴシック" pitchFamily="50" charset="-128"/>
            </a:endParaRPr>
          </a:p>
        </p:txBody>
      </p:sp>
      <p:sp>
        <p:nvSpPr>
          <p:cNvPr id="3" name="正方形/長方形 1"/>
          <p:cNvSpPr>
            <a:spLocks noChangeArrowheads="1"/>
          </p:cNvSpPr>
          <p:nvPr/>
        </p:nvSpPr>
        <p:spPr bwMode="auto">
          <a:xfrm>
            <a:off x="428788" y="2073027"/>
            <a:ext cx="8567737" cy="9239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altLang="ja-JP" sz="1800" smtClean="0">
                <a:solidFill>
                  <a:schemeClr val="tx1"/>
                </a:solidFill>
                <a:latin typeface="ＭＳ Ｐゴシック" pitchFamily="50" charset="-128"/>
              </a:rPr>
              <a:t>0.0</a:t>
            </a:r>
            <a:r>
              <a:rPr lang="ja-JP" altLang="en-US" sz="1800" dirty="0">
                <a:solidFill>
                  <a:schemeClr val="tx1"/>
                </a:solidFill>
                <a:latin typeface="ＭＳ Ｐゴシック" pitchFamily="50" charset="-128"/>
              </a:rPr>
              <a:t>以上</a:t>
            </a:r>
            <a:r>
              <a:rPr lang="en-US" altLang="ja-JP" sz="1800" dirty="0">
                <a:solidFill>
                  <a:schemeClr val="tx1"/>
                </a:solidFill>
                <a:latin typeface="ＭＳ Ｐゴシック" pitchFamily="50" charset="-128"/>
              </a:rPr>
              <a:t>1.0</a:t>
            </a:r>
            <a:r>
              <a:rPr lang="ja-JP" altLang="en-US" sz="1800" dirty="0">
                <a:solidFill>
                  <a:schemeClr val="tx1"/>
                </a:solidFill>
                <a:latin typeface="ＭＳ Ｐゴシック" pitchFamily="50" charset="-128"/>
              </a:rPr>
              <a:t>未満の乱数を倍精度浮動小数点数で</a:t>
            </a:r>
            <a:r>
              <a:rPr lang="ja-JP" altLang="en-US" sz="1800" dirty="0" smtClean="0">
                <a:solidFill>
                  <a:schemeClr val="tx1"/>
                </a:solidFill>
                <a:latin typeface="ＭＳ Ｐゴシック" pitchFamily="50" charset="-128"/>
              </a:rPr>
              <a:t>返す方法</a:t>
            </a:r>
            <a:endParaRPr lang="en-US" altLang="ja-JP" sz="1800" dirty="0" smtClean="0">
              <a:solidFill>
                <a:schemeClr val="tx1"/>
              </a:solidFill>
              <a:latin typeface="ＭＳ Ｐゴシック" pitchFamily="50" charset="-128"/>
            </a:endParaRPr>
          </a:p>
          <a:p>
            <a:pPr>
              <a:defRPr/>
            </a:pPr>
            <a:r>
              <a:rPr lang="en-US" altLang="ja-JP" sz="1800" dirty="0" smtClean="0">
                <a:solidFill>
                  <a:schemeClr val="tx1"/>
                </a:solidFill>
                <a:latin typeface="ＭＳ Ｐゴシック" pitchFamily="50" charset="-128"/>
              </a:rPr>
              <a:t>Dim </a:t>
            </a:r>
            <a:r>
              <a:rPr lang="en-US" altLang="ja-JP" sz="1800" dirty="0">
                <a:solidFill>
                  <a:schemeClr val="tx1"/>
                </a:solidFill>
                <a:latin typeface="ＭＳ Ｐゴシック" pitchFamily="50" charset="-128"/>
              </a:rPr>
              <a:t>r As New </a:t>
            </a:r>
            <a:r>
              <a:rPr lang="en-US" altLang="ja-JP" sz="1800" dirty="0" err="1">
                <a:solidFill>
                  <a:schemeClr val="tx1"/>
                </a:solidFill>
                <a:latin typeface="ＭＳ Ｐゴシック" pitchFamily="50" charset="-128"/>
              </a:rPr>
              <a:t>System.Random</a:t>
            </a:r>
            <a:r>
              <a:rPr lang="en-US" altLang="ja-JP" sz="1800" dirty="0">
                <a:solidFill>
                  <a:schemeClr val="tx1"/>
                </a:solidFill>
                <a:latin typeface="ＭＳ Ｐゴシック" pitchFamily="50" charset="-128"/>
              </a:rPr>
              <a:t>()</a:t>
            </a:r>
            <a:r>
              <a:rPr lang="ja-JP" altLang="en-US" sz="1800" dirty="0">
                <a:solidFill>
                  <a:schemeClr val="tx1"/>
                </a:solidFill>
                <a:latin typeface="ＭＳ Ｐゴシック" pitchFamily="50" charset="-128"/>
              </a:rPr>
              <a:t>　　</a:t>
            </a:r>
            <a:r>
              <a:rPr lang="ja-JP" altLang="en-US" sz="1800" dirty="0" smtClean="0">
                <a:solidFill>
                  <a:srgbClr val="0066FF"/>
                </a:solidFill>
                <a:latin typeface="ＭＳ Ｐゴシック" pitchFamily="50" charset="-128"/>
              </a:rPr>
              <a:t>←</a:t>
            </a:r>
            <a:r>
              <a:rPr lang="ja-JP" altLang="en-US" sz="1800" dirty="0">
                <a:solidFill>
                  <a:srgbClr val="0066FF"/>
                </a:solidFill>
                <a:latin typeface="ＭＳ Ｐゴシック" pitchFamily="50" charset="-128"/>
              </a:rPr>
              <a:t>実行するプログラムの最初に記述してください</a:t>
            </a:r>
            <a:endParaRPr lang="en-US" altLang="ja-JP" sz="1800" dirty="0">
              <a:solidFill>
                <a:srgbClr val="0066FF"/>
              </a:solidFill>
              <a:latin typeface="ＭＳ Ｐゴシック" pitchFamily="50" charset="-128"/>
            </a:endParaRPr>
          </a:p>
          <a:p>
            <a:pPr>
              <a:defRPr/>
            </a:pPr>
            <a:r>
              <a:rPr lang="en-US" altLang="ja-JP" sz="1800" dirty="0">
                <a:solidFill>
                  <a:schemeClr val="tx1"/>
                </a:solidFill>
                <a:latin typeface="ＭＳ Ｐゴシック" pitchFamily="50" charset="-128"/>
              </a:rPr>
              <a:t>Dim </a:t>
            </a:r>
            <a:r>
              <a:rPr lang="en-US" altLang="ja-JP" sz="1800" dirty="0" err="1">
                <a:solidFill>
                  <a:schemeClr val="tx1"/>
                </a:solidFill>
                <a:latin typeface="ＭＳ Ｐゴシック" pitchFamily="50" charset="-128"/>
              </a:rPr>
              <a:t>num</a:t>
            </a:r>
            <a:r>
              <a:rPr lang="en-US" altLang="ja-JP" sz="1800" dirty="0">
                <a:solidFill>
                  <a:schemeClr val="tx1"/>
                </a:solidFill>
                <a:latin typeface="ＭＳ Ｐゴシック" pitchFamily="50" charset="-128"/>
              </a:rPr>
              <a:t> </a:t>
            </a:r>
            <a:r>
              <a:rPr lang="en-US" altLang="ja-JP" sz="1800" dirty="0" smtClean="0">
                <a:solidFill>
                  <a:schemeClr val="tx1"/>
                </a:solidFill>
                <a:latin typeface="ＭＳ Ｐゴシック" pitchFamily="50" charset="-128"/>
              </a:rPr>
              <a:t>As </a:t>
            </a:r>
            <a:r>
              <a:rPr lang="en-US" altLang="ja-JP" sz="1800" dirty="0">
                <a:solidFill>
                  <a:schemeClr val="tx1"/>
                </a:solidFill>
                <a:latin typeface="ＭＳ Ｐゴシック" pitchFamily="50" charset="-128"/>
              </a:rPr>
              <a:t>Double = </a:t>
            </a:r>
            <a:r>
              <a:rPr lang="en-US" altLang="ja-JP" sz="1800" dirty="0" err="1">
                <a:solidFill>
                  <a:schemeClr val="tx1"/>
                </a:solidFill>
                <a:latin typeface="ＭＳ Ｐゴシック" pitchFamily="50" charset="-128"/>
              </a:rPr>
              <a:t>r.NextDouble</a:t>
            </a:r>
            <a:r>
              <a:rPr lang="en-US" altLang="ja-JP" sz="1800" dirty="0">
                <a:solidFill>
                  <a:schemeClr val="tx1"/>
                </a:solidFill>
                <a:latin typeface="ＭＳ Ｐゴシック" pitchFamily="50" charset="-128"/>
              </a:rPr>
              <a:t>()</a:t>
            </a:r>
            <a:endParaRPr lang="ja-JP" altLang="en-US" sz="1800" dirty="0">
              <a:solidFill>
                <a:schemeClr val="tx1"/>
              </a:solidFill>
              <a:latin typeface="ＭＳ Ｐゴシック" pitchFamily="50" charset="-128"/>
            </a:endParaRPr>
          </a:p>
        </p:txBody>
      </p:sp>
    </p:spTree>
    <p:extLst>
      <p:ext uri="{BB962C8B-B14F-4D97-AF65-F5344CB8AC3E}">
        <p14:creationId xmlns:p14="http://schemas.microsoft.com/office/powerpoint/2010/main" val="192817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演習問題について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本日の演習では、必ず、各問題で指定されている通りに関数を書いてください。</a:t>
            </a:r>
            <a:endParaRPr kumimoji="1" lang="ja-JP" altLang="en-US" dirty="0"/>
          </a:p>
        </p:txBody>
      </p:sp>
    </p:spTree>
    <p:extLst>
      <p:ext uri="{BB962C8B-B14F-4D97-AF65-F5344CB8AC3E}">
        <p14:creationId xmlns:p14="http://schemas.microsoft.com/office/powerpoint/2010/main" val="1957496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179388" y="260350"/>
            <a:ext cx="1314784" cy="461665"/>
          </a:xfrm>
          <a:prstGeom prst="rect">
            <a:avLst/>
          </a:prstGeom>
          <a:noFill/>
          <a:ln w="9525">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en-US" altLang="ja-JP" sz="2400" dirty="0" smtClean="0"/>
              <a:t>S06Q01</a:t>
            </a:r>
            <a:endParaRPr lang="ja-JP" altLang="en-US" sz="2400" dirty="0"/>
          </a:p>
        </p:txBody>
      </p:sp>
      <p:sp>
        <p:nvSpPr>
          <p:cNvPr id="4100" name="Text Box 6"/>
          <p:cNvSpPr txBox="1">
            <a:spLocks noChangeArrowheads="1"/>
          </p:cNvSpPr>
          <p:nvPr/>
        </p:nvSpPr>
        <p:spPr bwMode="auto">
          <a:xfrm>
            <a:off x="323851" y="908050"/>
            <a:ext cx="8352606" cy="2554545"/>
          </a:xfrm>
          <a:prstGeom prst="rect">
            <a:avLst/>
          </a:prstGeom>
          <a:ln/>
        </p:spPr>
        <p:style>
          <a:lnRef idx="3">
            <a:schemeClr val="lt1"/>
          </a:lnRef>
          <a:fillRef idx="1">
            <a:schemeClr val="accent1"/>
          </a:fillRef>
          <a:effectRef idx="1">
            <a:schemeClr val="accent1"/>
          </a:effectRef>
          <a:fontRef idx="minor">
            <a:schemeClr val="lt1"/>
          </a:fontRef>
        </p:style>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2000" dirty="0" smtClean="0"/>
              <a:t>（</a:t>
            </a:r>
            <a:r>
              <a:rPr lang="ja-JP" altLang="en-US" sz="2000" dirty="0"/>
              <a:t>１）円の半径を受け取ると、その円の面積を求めて答えを返す関数「</a:t>
            </a:r>
            <a:r>
              <a:rPr lang="en-US" altLang="ja-JP" sz="2000" dirty="0" err="1"/>
              <a:t>getCircleMenseki</a:t>
            </a:r>
            <a:r>
              <a:rPr lang="en-US" altLang="ja-JP" sz="2000" dirty="0"/>
              <a:t>( )</a:t>
            </a:r>
            <a:r>
              <a:rPr lang="ja-JP" altLang="en-US" sz="2000" dirty="0"/>
              <a:t>」</a:t>
            </a:r>
            <a:r>
              <a:rPr lang="ja-JP" altLang="en-US" sz="2000" dirty="0" smtClean="0"/>
              <a:t>を書きなさい</a:t>
            </a:r>
            <a:r>
              <a:rPr lang="ja-JP" altLang="en-US" sz="2000" dirty="0"/>
              <a:t>。</a:t>
            </a:r>
          </a:p>
          <a:p>
            <a:pPr eaLnBrk="1" hangingPunct="1"/>
            <a:r>
              <a:rPr lang="en-US" altLang="ja-JP" sz="2000" dirty="0" smtClean="0">
                <a:solidFill>
                  <a:srgbClr val="FF0066"/>
                </a:solidFill>
              </a:rPr>
              <a:t>Private </a:t>
            </a:r>
            <a:r>
              <a:rPr lang="en-US" altLang="ja-JP" sz="2000" dirty="0">
                <a:solidFill>
                  <a:srgbClr val="FF0066"/>
                </a:solidFill>
              </a:rPr>
              <a:t>Function </a:t>
            </a:r>
            <a:r>
              <a:rPr lang="en-US" altLang="ja-JP" sz="2000" dirty="0" err="1">
                <a:solidFill>
                  <a:srgbClr val="FF0066"/>
                </a:solidFill>
              </a:rPr>
              <a:t>getCircleMenseki</a:t>
            </a:r>
            <a:r>
              <a:rPr lang="en-US" altLang="ja-JP" sz="2000" dirty="0">
                <a:solidFill>
                  <a:srgbClr val="FF0066"/>
                </a:solidFill>
              </a:rPr>
              <a:t>(</a:t>
            </a:r>
            <a:r>
              <a:rPr lang="en-US" altLang="ja-JP" sz="2000" dirty="0" err="1">
                <a:solidFill>
                  <a:srgbClr val="FF0066"/>
                </a:solidFill>
              </a:rPr>
              <a:t>ByVal</a:t>
            </a:r>
            <a:r>
              <a:rPr lang="en-US" altLang="ja-JP" sz="2000" dirty="0">
                <a:solidFill>
                  <a:srgbClr val="FF0066"/>
                </a:solidFill>
              </a:rPr>
              <a:t> r As Integer) As Double</a:t>
            </a:r>
          </a:p>
          <a:p>
            <a:pPr eaLnBrk="1" hangingPunct="1"/>
            <a:r>
              <a:rPr lang="ja-JP" altLang="en-US" sz="2000" dirty="0"/>
              <a:t>引数</a:t>
            </a:r>
            <a:r>
              <a:rPr lang="ja-JP" altLang="en-US" sz="2000" dirty="0" smtClean="0"/>
              <a:t>は円</a:t>
            </a:r>
            <a:r>
              <a:rPr lang="ja-JP" altLang="en-US" sz="2000" dirty="0"/>
              <a:t>の半径（整数）</a:t>
            </a:r>
            <a:r>
              <a:rPr lang="en-US" altLang="ja-JP" sz="2000" dirty="0"/>
              <a:t>r</a:t>
            </a:r>
            <a:r>
              <a:rPr lang="ja-JP" altLang="en-US" sz="2000" dirty="0" err="1"/>
              <a:t>、</a:t>
            </a:r>
            <a:r>
              <a:rPr lang="ja-JP" altLang="en-US" sz="2000" dirty="0"/>
              <a:t>戻り値は小数（</a:t>
            </a:r>
            <a:r>
              <a:rPr lang="en-US" altLang="ja-JP" sz="2000" dirty="0"/>
              <a:t>Double</a:t>
            </a:r>
            <a:r>
              <a:rPr lang="ja-JP" altLang="en-US" sz="2000" dirty="0"/>
              <a:t>型）とする。</a:t>
            </a:r>
          </a:p>
          <a:p>
            <a:pPr eaLnBrk="1" hangingPunct="1"/>
            <a:r>
              <a:rPr lang="ja-JP" altLang="en-US" sz="2000" dirty="0"/>
              <a:t>ただし円周率は</a:t>
            </a:r>
            <a:r>
              <a:rPr lang="en-US" altLang="ja-JP" sz="2000" dirty="0"/>
              <a:t>3.14</a:t>
            </a:r>
            <a:r>
              <a:rPr lang="ja-JP" altLang="en-US" sz="2000" dirty="0"/>
              <a:t>とする。</a:t>
            </a:r>
          </a:p>
          <a:p>
            <a:pPr eaLnBrk="1" hangingPunct="1"/>
            <a:endParaRPr lang="en-US" altLang="ja-JP" sz="2000" dirty="0"/>
          </a:p>
          <a:p>
            <a:pPr eaLnBrk="1" hangingPunct="1"/>
            <a:r>
              <a:rPr lang="ja-JP" altLang="en-US" sz="2000" dirty="0"/>
              <a:t>（２）利用者が円の半径を整数で入力すると、（１）の関数</a:t>
            </a:r>
            <a:r>
              <a:rPr lang="ja-JP" altLang="en-US" sz="2000" dirty="0" smtClean="0"/>
              <a:t>を用いて</a:t>
            </a:r>
            <a:r>
              <a:rPr lang="ja-JP" altLang="en-US" sz="2000" dirty="0"/>
              <a:t>、入力された半径を持つ円の面積を出力するプログラム</a:t>
            </a:r>
            <a:r>
              <a:rPr lang="ja-JP" altLang="en-US" sz="2000" dirty="0" smtClean="0"/>
              <a:t>を書きなさい</a:t>
            </a:r>
            <a:r>
              <a:rPr lang="ja-JP" altLang="en-US" sz="2000" dirty="0"/>
              <a:t>。</a:t>
            </a:r>
          </a:p>
        </p:txBody>
      </p:sp>
      <p:sp>
        <p:nvSpPr>
          <p:cNvPr id="11" name="正方形/長方形 2"/>
          <p:cNvSpPr>
            <a:spLocks noChangeArrowheads="1"/>
          </p:cNvSpPr>
          <p:nvPr/>
        </p:nvSpPr>
        <p:spPr bwMode="auto">
          <a:xfrm>
            <a:off x="467544" y="3789040"/>
            <a:ext cx="71691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dirty="0">
                <a:solidFill>
                  <a:srgbClr val="000000"/>
                </a:solidFill>
                <a:latin typeface="+mn-ea"/>
                <a:ea typeface="+mn-ea"/>
              </a:rPr>
              <a:t>（実行例）</a:t>
            </a:r>
            <a:r>
              <a:rPr lang="en-US" altLang="ja-JP" sz="2000" dirty="0">
                <a:solidFill>
                  <a:srgbClr val="000000"/>
                </a:solidFill>
                <a:latin typeface="+mn-ea"/>
                <a:ea typeface="+mn-ea"/>
              </a:rPr>
              <a:t> ※</a:t>
            </a:r>
            <a:r>
              <a:rPr lang="ja-JP" altLang="en-US" sz="2000" dirty="0">
                <a:solidFill>
                  <a:srgbClr val="000000"/>
                </a:solidFill>
                <a:latin typeface="+mn-ea"/>
                <a:ea typeface="+mn-ea"/>
              </a:rPr>
              <a:t>利用者の入力した文字を赤色で表示しています</a:t>
            </a:r>
            <a:endParaRPr lang="en-US" altLang="ja-JP" sz="2000" dirty="0">
              <a:solidFill>
                <a:srgbClr val="000000"/>
              </a:solidFill>
              <a:latin typeface="+mn-ea"/>
              <a:ea typeface="+mn-ea"/>
            </a:endParaRPr>
          </a:p>
          <a:p>
            <a:pPr eaLnBrk="1" hangingPunct="1"/>
            <a:r>
              <a:rPr lang="ja-JP" altLang="en-US" sz="2000" dirty="0">
                <a:solidFill>
                  <a:srgbClr val="000000"/>
                </a:solidFill>
                <a:latin typeface="+mn-ea"/>
                <a:ea typeface="+mn-ea"/>
              </a:rPr>
              <a:t>（入力）</a:t>
            </a:r>
            <a:endParaRPr lang="en-US" altLang="ja-JP" sz="2000" dirty="0">
              <a:solidFill>
                <a:srgbClr val="000000"/>
              </a:solidFill>
              <a:latin typeface="+mn-ea"/>
              <a:ea typeface="+mn-ea"/>
            </a:endParaRPr>
          </a:p>
          <a:p>
            <a:pPr eaLnBrk="1" hangingPunct="1"/>
            <a:r>
              <a:rPr lang="en-US" altLang="ja-JP" sz="2000" dirty="0">
                <a:solidFill>
                  <a:srgbClr val="FF0066"/>
                </a:solidFill>
                <a:latin typeface="+mn-ea"/>
                <a:ea typeface="+mn-ea"/>
              </a:rPr>
              <a:t>13</a:t>
            </a:r>
          </a:p>
          <a:p>
            <a:pPr eaLnBrk="1" hangingPunct="1"/>
            <a:r>
              <a:rPr lang="ja-JP" altLang="en-US" sz="2000" dirty="0">
                <a:solidFill>
                  <a:srgbClr val="000000"/>
                </a:solidFill>
                <a:latin typeface="+mn-ea"/>
                <a:ea typeface="+mn-ea"/>
              </a:rPr>
              <a:t>（出力）</a:t>
            </a:r>
          </a:p>
          <a:p>
            <a:pPr eaLnBrk="1" hangingPunct="1"/>
            <a:r>
              <a:rPr lang="en-US" altLang="ja-JP" sz="2000" dirty="0">
                <a:solidFill>
                  <a:srgbClr val="0066FF"/>
                </a:solidFill>
                <a:latin typeface="+mn-ea"/>
                <a:ea typeface="+mn-ea"/>
              </a:rPr>
              <a:t>530.66</a:t>
            </a:r>
          </a:p>
        </p:txBody>
      </p:sp>
      <p:pic>
        <p:nvPicPr>
          <p:cNvPr id="2" name="図 1"/>
          <p:cNvPicPr>
            <a:picLocks noChangeAspect="1"/>
          </p:cNvPicPr>
          <p:nvPr/>
        </p:nvPicPr>
        <p:blipFill>
          <a:blip r:embed="rId3"/>
          <a:stretch>
            <a:fillRect/>
          </a:stretch>
        </p:blipFill>
        <p:spPr>
          <a:xfrm>
            <a:off x="5796136" y="4293096"/>
            <a:ext cx="2724150" cy="25050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179388" y="260350"/>
            <a:ext cx="1314784" cy="461665"/>
          </a:xfrm>
          <a:prstGeom prst="rect">
            <a:avLst/>
          </a:prstGeom>
          <a:noFill/>
          <a:ln w="9525">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en-US" altLang="ja-JP" sz="2400" dirty="0" smtClean="0"/>
              <a:t>S06Q02</a:t>
            </a:r>
            <a:endParaRPr lang="ja-JP" altLang="en-US" sz="2400" dirty="0"/>
          </a:p>
        </p:txBody>
      </p:sp>
      <p:sp>
        <p:nvSpPr>
          <p:cNvPr id="7" name="Text Box 6"/>
          <p:cNvSpPr txBox="1">
            <a:spLocks noChangeArrowheads="1"/>
          </p:cNvSpPr>
          <p:nvPr/>
        </p:nvSpPr>
        <p:spPr bwMode="auto">
          <a:xfrm>
            <a:off x="323851" y="908050"/>
            <a:ext cx="8352606" cy="2246769"/>
          </a:xfrm>
          <a:prstGeom prst="rect">
            <a:avLst/>
          </a:prstGeom>
          <a:ln/>
        </p:spPr>
        <p:style>
          <a:lnRef idx="3">
            <a:schemeClr val="lt1"/>
          </a:lnRef>
          <a:fillRef idx="1">
            <a:schemeClr val="accent1"/>
          </a:fillRef>
          <a:effectRef idx="1">
            <a:schemeClr val="accent1"/>
          </a:effectRef>
          <a:fontRef idx="minor">
            <a:schemeClr val="lt1"/>
          </a:fontRef>
        </p:style>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2000" dirty="0"/>
              <a:t>（１）３つの正の整数を受け取ると、その平均を計算して返す関数「</a:t>
            </a:r>
            <a:r>
              <a:rPr lang="en-US" altLang="ja-JP" sz="2000" dirty="0" err="1"/>
              <a:t>getAverage</a:t>
            </a:r>
            <a:r>
              <a:rPr lang="en-US" altLang="ja-JP" sz="2000" dirty="0"/>
              <a:t>( )</a:t>
            </a:r>
            <a:r>
              <a:rPr lang="ja-JP" altLang="en-US" sz="2000" dirty="0"/>
              <a:t>」</a:t>
            </a:r>
            <a:r>
              <a:rPr lang="ja-JP" altLang="en-US" sz="2000" dirty="0" smtClean="0"/>
              <a:t>を</a:t>
            </a:r>
            <a:r>
              <a:rPr lang="ja-JP" altLang="en-US" sz="2000" dirty="0"/>
              <a:t>書きなさい</a:t>
            </a:r>
            <a:r>
              <a:rPr lang="ja-JP" altLang="en-US" sz="2000" dirty="0" smtClean="0"/>
              <a:t>。</a:t>
            </a:r>
            <a:endParaRPr lang="ja-JP" altLang="en-US" sz="2000" dirty="0"/>
          </a:p>
          <a:p>
            <a:pPr eaLnBrk="1" hangingPunct="1"/>
            <a:r>
              <a:rPr lang="en-US" altLang="ja-JP" sz="2000" dirty="0">
                <a:solidFill>
                  <a:srgbClr val="FF0066"/>
                </a:solidFill>
              </a:rPr>
              <a:t>Private Function </a:t>
            </a:r>
            <a:r>
              <a:rPr lang="en-US" altLang="ja-JP" sz="2000" dirty="0" err="1" smtClean="0">
                <a:solidFill>
                  <a:srgbClr val="FF0066"/>
                </a:solidFill>
              </a:rPr>
              <a:t>getAverage</a:t>
            </a:r>
            <a:r>
              <a:rPr lang="en-US" altLang="ja-JP" sz="2000" dirty="0" smtClean="0">
                <a:solidFill>
                  <a:srgbClr val="FF0066"/>
                </a:solidFill>
              </a:rPr>
              <a:t>(...) </a:t>
            </a:r>
            <a:r>
              <a:rPr lang="en-US" altLang="ja-JP" sz="2000" dirty="0">
                <a:solidFill>
                  <a:srgbClr val="FF0066"/>
                </a:solidFill>
              </a:rPr>
              <a:t>As Double</a:t>
            </a:r>
          </a:p>
          <a:p>
            <a:pPr eaLnBrk="1" hangingPunct="1"/>
            <a:r>
              <a:rPr lang="ja-JP" altLang="en-US" sz="2000" dirty="0" smtClean="0"/>
              <a:t>引数</a:t>
            </a:r>
            <a:r>
              <a:rPr lang="ja-JP" altLang="en-US" sz="2000" dirty="0"/>
              <a:t>は３つの正の</a:t>
            </a:r>
            <a:r>
              <a:rPr lang="ja-JP" altLang="en-US" sz="2000" dirty="0" smtClean="0"/>
              <a:t>整数、</a:t>
            </a:r>
            <a:r>
              <a:rPr lang="ja-JP" altLang="en-US" sz="2000" dirty="0"/>
              <a:t>戻り値は小数（</a:t>
            </a:r>
            <a:r>
              <a:rPr lang="en-US" altLang="ja-JP" sz="2000" dirty="0"/>
              <a:t>Double</a:t>
            </a:r>
            <a:r>
              <a:rPr lang="ja-JP" altLang="en-US" sz="2000" dirty="0"/>
              <a:t>型）とする。</a:t>
            </a:r>
          </a:p>
          <a:p>
            <a:pPr eaLnBrk="1" hangingPunct="1"/>
            <a:endParaRPr lang="ja-JP" altLang="en-US" sz="2000" dirty="0"/>
          </a:p>
          <a:p>
            <a:pPr eaLnBrk="1" hangingPunct="1"/>
            <a:r>
              <a:rPr lang="ja-JP" altLang="en-US" sz="2000" dirty="0"/>
              <a:t>（２）利用者が３つの正の整数を入力すると、（１）の関数</a:t>
            </a:r>
            <a:r>
              <a:rPr lang="ja-JP" altLang="en-US" sz="2000" dirty="0" smtClean="0"/>
              <a:t>を用いて</a:t>
            </a:r>
            <a:r>
              <a:rPr lang="ja-JP" altLang="en-US" sz="2000" dirty="0"/>
              <a:t>、 平均値を以下の例のように出力するプログラム</a:t>
            </a:r>
            <a:r>
              <a:rPr lang="ja-JP" altLang="en-US" sz="2000" dirty="0" smtClean="0"/>
              <a:t>を</a:t>
            </a:r>
            <a:r>
              <a:rPr lang="ja-JP" altLang="en-US" sz="2000" dirty="0"/>
              <a:t>書きなさい</a:t>
            </a:r>
            <a:r>
              <a:rPr lang="ja-JP" altLang="en-US" sz="2000" dirty="0" smtClean="0"/>
              <a:t>。</a:t>
            </a:r>
            <a:endParaRPr lang="ja-JP" altLang="en-US" sz="2000" dirty="0"/>
          </a:p>
        </p:txBody>
      </p:sp>
      <p:sp>
        <p:nvSpPr>
          <p:cNvPr id="9" name="正方形/長方形 1"/>
          <p:cNvSpPr>
            <a:spLocks noChangeArrowheads="1"/>
          </p:cNvSpPr>
          <p:nvPr/>
        </p:nvSpPr>
        <p:spPr bwMode="auto">
          <a:xfrm>
            <a:off x="468313" y="3535363"/>
            <a:ext cx="76327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dirty="0">
                <a:solidFill>
                  <a:srgbClr val="000000"/>
                </a:solidFill>
                <a:latin typeface="MS UI Gothic" panose="020B0600070205080204" pitchFamily="50" charset="-128"/>
                <a:ea typeface="MS UI Gothic" panose="020B0600070205080204" pitchFamily="50" charset="-128"/>
              </a:rPr>
              <a:t>（実行例）</a:t>
            </a:r>
            <a:r>
              <a:rPr lang="en-US" altLang="ja-JP" sz="2000" dirty="0">
                <a:solidFill>
                  <a:srgbClr val="000000"/>
                </a:solidFill>
              </a:rPr>
              <a:t> ※</a:t>
            </a:r>
            <a:r>
              <a:rPr lang="ja-JP" altLang="en-US" sz="2000" dirty="0">
                <a:solidFill>
                  <a:srgbClr val="000000"/>
                </a:solidFill>
              </a:rPr>
              <a:t>利用者の入力した文字を赤色で表示しています</a:t>
            </a:r>
            <a:endParaRPr lang="en-US" altLang="ja-JP" sz="2000" dirty="0">
              <a:solidFill>
                <a:srgbClr val="000000"/>
              </a:solidFill>
              <a:latin typeface="MS UI Gothic" panose="020B0600070205080204" pitchFamily="50" charset="-128"/>
              <a:ea typeface="MS UI Gothic" panose="020B0600070205080204" pitchFamily="50" charset="-128"/>
            </a:endParaRPr>
          </a:p>
          <a:p>
            <a:pPr eaLnBrk="1" hangingPunct="1"/>
            <a:r>
              <a:rPr lang="ja-JP" altLang="en-US" sz="2000" dirty="0">
                <a:solidFill>
                  <a:srgbClr val="000000"/>
                </a:solidFill>
                <a:latin typeface="MS UI Gothic" panose="020B0600070205080204" pitchFamily="50" charset="-128"/>
                <a:ea typeface="MS UI Gothic" panose="020B0600070205080204" pitchFamily="50" charset="-128"/>
              </a:rPr>
              <a:t>（入力）</a:t>
            </a:r>
            <a:endParaRPr lang="en-US" altLang="ja-JP" sz="2000" dirty="0">
              <a:solidFill>
                <a:srgbClr val="000000"/>
              </a:solidFill>
              <a:latin typeface="MS UI Gothic" panose="020B0600070205080204" pitchFamily="50" charset="-128"/>
              <a:ea typeface="MS UI Gothic" panose="020B0600070205080204" pitchFamily="50" charset="-128"/>
            </a:endParaRPr>
          </a:p>
          <a:p>
            <a:pPr eaLnBrk="1" hangingPunct="1"/>
            <a:r>
              <a:rPr lang="en-US" altLang="ja-JP" sz="2000" dirty="0">
                <a:solidFill>
                  <a:srgbClr val="FF0066"/>
                </a:solidFill>
                <a:latin typeface="MS UI Gothic" panose="020B0600070205080204" pitchFamily="50" charset="-128"/>
                <a:ea typeface="MS UI Gothic" panose="020B0600070205080204" pitchFamily="50" charset="-128"/>
              </a:rPr>
              <a:t>320   127</a:t>
            </a:r>
            <a:r>
              <a:rPr lang="ja-JP" altLang="en-US" sz="2000" dirty="0">
                <a:solidFill>
                  <a:srgbClr val="FF0066"/>
                </a:solidFill>
                <a:latin typeface="MS UI Gothic" panose="020B0600070205080204" pitchFamily="50" charset="-128"/>
                <a:ea typeface="MS UI Gothic" panose="020B0600070205080204" pitchFamily="50" charset="-128"/>
              </a:rPr>
              <a:t>　 </a:t>
            </a:r>
            <a:r>
              <a:rPr lang="en-US" altLang="ja-JP" sz="2000" dirty="0">
                <a:solidFill>
                  <a:srgbClr val="FF0066"/>
                </a:solidFill>
                <a:latin typeface="MS UI Gothic" panose="020B0600070205080204" pitchFamily="50" charset="-128"/>
                <a:ea typeface="MS UI Gothic" panose="020B0600070205080204" pitchFamily="50" charset="-128"/>
              </a:rPr>
              <a:t>89</a:t>
            </a:r>
          </a:p>
          <a:p>
            <a:pPr eaLnBrk="1" hangingPunct="1"/>
            <a:r>
              <a:rPr lang="ja-JP" altLang="en-US" sz="2000" dirty="0">
                <a:solidFill>
                  <a:srgbClr val="000000"/>
                </a:solidFill>
                <a:latin typeface="MS UI Gothic" panose="020B0600070205080204" pitchFamily="50" charset="-128"/>
                <a:ea typeface="MS UI Gothic" panose="020B0600070205080204" pitchFamily="50" charset="-128"/>
              </a:rPr>
              <a:t>（出力）</a:t>
            </a:r>
          </a:p>
          <a:p>
            <a:pPr eaLnBrk="1" hangingPunct="1"/>
            <a:r>
              <a:rPr lang="en-US" altLang="ja-JP" sz="2000" dirty="0">
                <a:solidFill>
                  <a:srgbClr val="0066FF"/>
                </a:solidFill>
                <a:latin typeface="MS UI Gothic" panose="020B0600070205080204" pitchFamily="50" charset="-128"/>
                <a:ea typeface="MS UI Gothic" panose="020B0600070205080204" pitchFamily="50" charset="-128"/>
              </a:rPr>
              <a:t>178.66666667</a:t>
            </a:r>
          </a:p>
        </p:txBody>
      </p:sp>
      <p:pic>
        <p:nvPicPr>
          <p:cNvPr id="2" name="図 1"/>
          <p:cNvPicPr>
            <a:picLocks noChangeAspect="1"/>
          </p:cNvPicPr>
          <p:nvPr/>
        </p:nvPicPr>
        <p:blipFill>
          <a:blip r:embed="rId3"/>
          <a:stretch>
            <a:fillRect/>
          </a:stretch>
        </p:blipFill>
        <p:spPr>
          <a:xfrm>
            <a:off x="5927155" y="3933056"/>
            <a:ext cx="2724150" cy="27908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179388" y="260350"/>
            <a:ext cx="1314784" cy="461665"/>
          </a:xfrm>
          <a:prstGeom prst="rect">
            <a:avLst/>
          </a:prstGeom>
          <a:noFill/>
          <a:ln w="9525">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en-US" altLang="ja-JP" sz="2400" dirty="0" smtClean="0"/>
              <a:t>S06Q03</a:t>
            </a:r>
            <a:endParaRPr lang="ja-JP" altLang="en-US" sz="2400" dirty="0"/>
          </a:p>
        </p:txBody>
      </p:sp>
      <p:sp>
        <p:nvSpPr>
          <p:cNvPr id="7" name="Text Box 6"/>
          <p:cNvSpPr txBox="1">
            <a:spLocks noChangeArrowheads="1"/>
          </p:cNvSpPr>
          <p:nvPr/>
        </p:nvSpPr>
        <p:spPr bwMode="auto">
          <a:xfrm>
            <a:off x="323851" y="908050"/>
            <a:ext cx="8352606" cy="2246769"/>
          </a:xfrm>
          <a:prstGeom prst="rect">
            <a:avLst/>
          </a:prstGeom>
          <a:ln/>
        </p:spPr>
        <p:style>
          <a:lnRef idx="3">
            <a:schemeClr val="lt1"/>
          </a:lnRef>
          <a:fillRef idx="1">
            <a:schemeClr val="accent1"/>
          </a:fillRef>
          <a:effectRef idx="1">
            <a:schemeClr val="accent1"/>
          </a:effectRef>
          <a:fontRef idx="minor">
            <a:schemeClr val="lt1"/>
          </a:fontRef>
        </p:style>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ja-JP" altLang="en-US" sz="2000" dirty="0">
                <a:latin typeface="+mn-ea"/>
                <a:ea typeface="+mn-ea"/>
              </a:rPr>
              <a:t>（１）ある時間（○時間△分□秒）を受け取ると、その時間が何秒間かを計算して</a:t>
            </a:r>
            <a:r>
              <a:rPr lang="ja-JP" altLang="en-US" sz="2000" dirty="0" smtClean="0">
                <a:latin typeface="+mn-ea"/>
                <a:ea typeface="+mn-ea"/>
              </a:rPr>
              <a:t>返す関数「</a:t>
            </a:r>
            <a:r>
              <a:rPr lang="en-US" altLang="ja-JP" sz="2000" dirty="0" err="1">
                <a:latin typeface="+mn-ea"/>
                <a:ea typeface="+mn-ea"/>
              </a:rPr>
              <a:t>getSecond</a:t>
            </a:r>
            <a:r>
              <a:rPr lang="en-US" altLang="ja-JP" sz="2000" dirty="0">
                <a:latin typeface="+mn-ea"/>
                <a:ea typeface="+mn-ea"/>
              </a:rPr>
              <a:t>()</a:t>
            </a:r>
            <a:r>
              <a:rPr lang="ja-JP" altLang="en-US" sz="2000" dirty="0">
                <a:latin typeface="+mn-ea"/>
                <a:ea typeface="+mn-ea"/>
              </a:rPr>
              <a:t>」</a:t>
            </a:r>
            <a:r>
              <a:rPr lang="ja-JP" altLang="en-US" sz="2000" dirty="0" smtClean="0">
                <a:latin typeface="+mn-ea"/>
                <a:ea typeface="+mn-ea"/>
              </a:rPr>
              <a:t>を</a:t>
            </a:r>
            <a:r>
              <a:rPr lang="ja-JP" altLang="en-US" sz="2000" dirty="0"/>
              <a:t>書きなさい</a:t>
            </a:r>
            <a:r>
              <a:rPr lang="ja-JP" altLang="en-US" sz="2000" dirty="0" smtClean="0">
                <a:latin typeface="+mn-ea"/>
                <a:ea typeface="+mn-ea"/>
              </a:rPr>
              <a:t>。</a:t>
            </a:r>
            <a:endParaRPr lang="ja-JP" altLang="en-US" sz="2000" dirty="0">
              <a:latin typeface="+mn-ea"/>
              <a:ea typeface="+mn-ea"/>
            </a:endParaRPr>
          </a:p>
          <a:p>
            <a:pPr eaLnBrk="1" hangingPunct="1">
              <a:defRPr/>
            </a:pPr>
            <a:r>
              <a:rPr lang="en-US" altLang="ja-JP" sz="2000" dirty="0">
                <a:solidFill>
                  <a:srgbClr val="FF0066"/>
                </a:solidFill>
              </a:rPr>
              <a:t>Private Function </a:t>
            </a:r>
            <a:r>
              <a:rPr lang="en-US" altLang="ja-JP" sz="2000" dirty="0" err="1" smtClean="0">
                <a:solidFill>
                  <a:srgbClr val="FF0066"/>
                </a:solidFill>
              </a:rPr>
              <a:t>getSecond</a:t>
            </a:r>
            <a:r>
              <a:rPr lang="en-US" altLang="ja-JP" sz="2000" dirty="0" smtClean="0">
                <a:solidFill>
                  <a:srgbClr val="FF0066"/>
                </a:solidFill>
              </a:rPr>
              <a:t>(...) </a:t>
            </a:r>
            <a:r>
              <a:rPr lang="en-US" altLang="ja-JP" sz="2000" dirty="0">
                <a:solidFill>
                  <a:srgbClr val="FF0066"/>
                </a:solidFill>
              </a:rPr>
              <a:t>As </a:t>
            </a:r>
            <a:r>
              <a:rPr lang="en-US" altLang="ja-JP" sz="2000" dirty="0" smtClean="0">
                <a:solidFill>
                  <a:srgbClr val="FF0066"/>
                </a:solidFill>
              </a:rPr>
              <a:t>...</a:t>
            </a:r>
            <a:endParaRPr lang="en-US" altLang="ja-JP" sz="2000" dirty="0">
              <a:solidFill>
                <a:srgbClr val="FF0066"/>
              </a:solidFill>
            </a:endParaRPr>
          </a:p>
          <a:p>
            <a:pPr eaLnBrk="1" hangingPunct="1">
              <a:defRPr/>
            </a:pPr>
            <a:r>
              <a:rPr lang="ja-JP" altLang="en-US" sz="2000" dirty="0" smtClean="0">
                <a:latin typeface="+mn-ea"/>
                <a:ea typeface="+mn-ea"/>
              </a:rPr>
              <a:t>引数</a:t>
            </a:r>
            <a:r>
              <a:rPr lang="ja-JP" altLang="en-US" sz="2000" dirty="0">
                <a:latin typeface="+mn-ea"/>
                <a:ea typeface="+mn-ea"/>
              </a:rPr>
              <a:t>は時（整数）、分（整数）、秒</a:t>
            </a:r>
            <a:r>
              <a:rPr lang="en-US" altLang="ja-JP" sz="2000" dirty="0">
                <a:latin typeface="+mn-ea"/>
                <a:ea typeface="+mn-ea"/>
              </a:rPr>
              <a:t>(</a:t>
            </a:r>
            <a:r>
              <a:rPr lang="ja-JP" altLang="en-US" sz="2000" dirty="0">
                <a:latin typeface="+mn-ea"/>
                <a:ea typeface="+mn-ea"/>
              </a:rPr>
              <a:t>整数</a:t>
            </a:r>
            <a:r>
              <a:rPr lang="en-US" altLang="ja-JP" sz="2000" dirty="0" smtClean="0">
                <a:latin typeface="+mn-ea"/>
                <a:ea typeface="+mn-ea"/>
              </a:rPr>
              <a:t>)</a:t>
            </a:r>
            <a:r>
              <a:rPr lang="ja-JP" altLang="en-US" sz="2000" dirty="0" err="1" smtClean="0">
                <a:latin typeface="+mn-ea"/>
                <a:ea typeface="+mn-ea"/>
              </a:rPr>
              <a:t>、</a:t>
            </a:r>
            <a:r>
              <a:rPr lang="ja-JP" altLang="en-US" sz="2000" dirty="0">
                <a:latin typeface="+mn-ea"/>
                <a:ea typeface="+mn-ea"/>
              </a:rPr>
              <a:t>戻り値は整数とする。</a:t>
            </a:r>
          </a:p>
          <a:p>
            <a:pPr eaLnBrk="1" hangingPunct="1">
              <a:defRPr/>
            </a:pPr>
            <a:endParaRPr lang="ja-JP" altLang="en-US" sz="2000" dirty="0">
              <a:latin typeface="+mn-ea"/>
              <a:ea typeface="+mn-ea"/>
            </a:endParaRPr>
          </a:p>
          <a:p>
            <a:pPr eaLnBrk="1" hangingPunct="1">
              <a:defRPr/>
            </a:pPr>
            <a:r>
              <a:rPr lang="ja-JP" altLang="en-US" sz="2000" dirty="0">
                <a:latin typeface="+mn-ea"/>
                <a:ea typeface="+mn-ea"/>
              </a:rPr>
              <a:t>（２）利用者</a:t>
            </a:r>
            <a:r>
              <a:rPr lang="ja-JP" altLang="en-US" sz="2000" dirty="0" smtClean="0">
                <a:latin typeface="+mn-ea"/>
                <a:ea typeface="+mn-ea"/>
              </a:rPr>
              <a:t>が時間（時</a:t>
            </a:r>
            <a:r>
              <a:rPr lang="ja-JP" altLang="en-US" sz="2000" dirty="0">
                <a:latin typeface="+mn-ea"/>
                <a:ea typeface="+mn-ea"/>
              </a:rPr>
              <a:t>、分、</a:t>
            </a:r>
            <a:r>
              <a:rPr lang="ja-JP" altLang="en-US" sz="2000" dirty="0" smtClean="0">
                <a:latin typeface="+mn-ea"/>
                <a:ea typeface="+mn-ea"/>
              </a:rPr>
              <a:t>秒）を</a:t>
            </a:r>
            <a:r>
              <a:rPr lang="ja-JP" altLang="en-US" sz="2000" dirty="0">
                <a:latin typeface="+mn-ea"/>
                <a:ea typeface="+mn-ea"/>
              </a:rPr>
              <a:t>それぞれ整数で入力すると、（１）の関数</a:t>
            </a:r>
            <a:r>
              <a:rPr lang="ja-JP" altLang="en-US" sz="2000" dirty="0" smtClean="0">
                <a:latin typeface="+mn-ea"/>
                <a:ea typeface="+mn-ea"/>
              </a:rPr>
              <a:t>を用いて</a:t>
            </a:r>
            <a:r>
              <a:rPr lang="ja-JP" altLang="en-US" sz="2000" dirty="0">
                <a:latin typeface="+mn-ea"/>
                <a:ea typeface="+mn-ea"/>
              </a:rPr>
              <a:t>、以下の例のように出力するプログラム</a:t>
            </a:r>
            <a:r>
              <a:rPr lang="ja-JP" altLang="en-US" sz="2000" dirty="0" smtClean="0">
                <a:latin typeface="+mn-ea"/>
                <a:ea typeface="+mn-ea"/>
              </a:rPr>
              <a:t>を</a:t>
            </a:r>
            <a:r>
              <a:rPr lang="ja-JP" altLang="en-US" sz="2000" dirty="0"/>
              <a:t>書きなさい</a:t>
            </a:r>
            <a:r>
              <a:rPr lang="ja-JP" altLang="en-US" sz="2000" dirty="0" smtClean="0">
                <a:latin typeface="+mn-ea"/>
                <a:ea typeface="+mn-ea"/>
              </a:rPr>
              <a:t>。</a:t>
            </a:r>
            <a:endParaRPr lang="en-US" altLang="ja-JP" sz="2000" dirty="0">
              <a:latin typeface="+mn-ea"/>
              <a:ea typeface="+mn-ea"/>
            </a:endParaRPr>
          </a:p>
        </p:txBody>
      </p:sp>
      <p:sp>
        <p:nvSpPr>
          <p:cNvPr id="5" name="正方形/長方形 1"/>
          <p:cNvSpPr>
            <a:spLocks noChangeArrowheads="1"/>
          </p:cNvSpPr>
          <p:nvPr/>
        </p:nvSpPr>
        <p:spPr bwMode="auto">
          <a:xfrm>
            <a:off x="354480" y="3501008"/>
            <a:ext cx="705643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dirty="0">
                <a:latin typeface="+mn-ea"/>
                <a:ea typeface="+mn-ea"/>
              </a:rPr>
              <a:t>（実行例）</a:t>
            </a:r>
            <a:r>
              <a:rPr lang="en-US" altLang="ja-JP" sz="2000" dirty="0">
                <a:latin typeface="+mn-ea"/>
                <a:ea typeface="+mn-ea"/>
              </a:rPr>
              <a:t>※</a:t>
            </a:r>
            <a:r>
              <a:rPr lang="ja-JP" altLang="en-US" sz="2000" dirty="0">
                <a:latin typeface="+mn-ea"/>
                <a:ea typeface="+mn-ea"/>
              </a:rPr>
              <a:t>利用者の入力した文字を赤色で表示しています</a:t>
            </a:r>
          </a:p>
          <a:p>
            <a:pPr eaLnBrk="1" hangingPunct="1"/>
            <a:r>
              <a:rPr lang="en-US" altLang="ja-JP" sz="2000" dirty="0">
                <a:latin typeface="+mn-ea"/>
                <a:ea typeface="+mn-ea"/>
              </a:rPr>
              <a:t>(</a:t>
            </a:r>
            <a:r>
              <a:rPr lang="ja-JP" altLang="en-US" sz="2000" dirty="0">
                <a:latin typeface="+mn-ea"/>
                <a:ea typeface="+mn-ea"/>
              </a:rPr>
              <a:t>入力</a:t>
            </a:r>
            <a:r>
              <a:rPr lang="en-US" altLang="ja-JP" sz="2000" dirty="0">
                <a:latin typeface="+mn-ea"/>
                <a:ea typeface="+mn-ea"/>
              </a:rPr>
              <a:t>)</a:t>
            </a:r>
          </a:p>
          <a:p>
            <a:pPr eaLnBrk="1" hangingPunct="1"/>
            <a:r>
              <a:rPr lang="en-US" altLang="ja-JP" sz="2000" dirty="0" smtClean="0">
                <a:solidFill>
                  <a:srgbClr val="FF0066"/>
                </a:solidFill>
                <a:latin typeface="+mn-ea"/>
                <a:ea typeface="+mn-ea"/>
              </a:rPr>
              <a:t>1</a:t>
            </a:r>
            <a:r>
              <a:rPr lang="ja-JP" altLang="en-US" sz="2000" dirty="0">
                <a:solidFill>
                  <a:srgbClr val="FF0066"/>
                </a:solidFill>
                <a:latin typeface="+mn-ea"/>
                <a:ea typeface="+mn-ea"/>
              </a:rPr>
              <a:t>　</a:t>
            </a:r>
            <a:r>
              <a:rPr lang="ja-JP" altLang="en-US" sz="2000" dirty="0">
                <a:solidFill>
                  <a:srgbClr val="0066FF"/>
                </a:solidFill>
                <a:latin typeface="+mn-ea"/>
                <a:ea typeface="+mn-ea"/>
              </a:rPr>
              <a:t>時間　　</a:t>
            </a:r>
            <a:r>
              <a:rPr lang="en-US" altLang="ja-JP" sz="2000" dirty="0" smtClean="0">
                <a:solidFill>
                  <a:srgbClr val="FF0066"/>
                </a:solidFill>
                <a:latin typeface="+mn-ea"/>
                <a:ea typeface="+mn-ea"/>
              </a:rPr>
              <a:t>10</a:t>
            </a:r>
            <a:r>
              <a:rPr lang="ja-JP" altLang="en-US" sz="2000" dirty="0">
                <a:solidFill>
                  <a:srgbClr val="FF0066"/>
                </a:solidFill>
                <a:latin typeface="+mn-ea"/>
                <a:ea typeface="+mn-ea"/>
              </a:rPr>
              <a:t>　</a:t>
            </a:r>
            <a:r>
              <a:rPr lang="ja-JP" altLang="en-US" sz="2000" dirty="0">
                <a:solidFill>
                  <a:srgbClr val="0066FF"/>
                </a:solidFill>
                <a:latin typeface="+mn-ea"/>
                <a:ea typeface="+mn-ea"/>
              </a:rPr>
              <a:t>分　　</a:t>
            </a:r>
            <a:r>
              <a:rPr lang="en-US" altLang="ja-JP" sz="2000" dirty="0" smtClean="0">
                <a:solidFill>
                  <a:srgbClr val="FF0066"/>
                </a:solidFill>
                <a:latin typeface="+mn-ea"/>
                <a:ea typeface="+mn-ea"/>
              </a:rPr>
              <a:t>30</a:t>
            </a:r>
            <a:r>
              <a:rPr lang="ja-JP" altLang="en-US" sz="2000" dirty="0">
                <a:solidFill>
                  <a:srgbClr val="FF0066"/>
                </a:solidFill>
                <a:latin typeface="+mn-ea"/>
                <a:ea typeface="+mn-ea"/>
              </a:rPr>
              <a:t>　</a:t>
            </a:r>
            <a:r>
              <a:rPr lang="ja-JP" altLang="en-US" sz="2000" dirty="0">
                <a:solidFill>
                  <a:srgbClr val="0066FF"/>
                </a:solidFill>
                <a:latin typeface="+mn-ea"/>
                <a:ea typeface="+mn-ea"/>
              </a:rPr>
              <a:t>秒</a:t>
            </a:r>
          </a:p>
          <a:p>
            <a:pPr eaLnBrk="1" hangingPunct="1"/>
            <a:r>
              <a:rPr lang="en-US" altLang="ja-JP" sz="2000" dirty="0">
                <a:latin typeface="+mn-ea"/>
                <a:ea typeface="+mn-ea"/>
              </a:rPr>
              <a:t>(</a:t>
            </a:r>
            <a:r>
              <a:rPr lang="ja-JP" altLang="en-US" sz="2000" dirty="0">
                <a:latin typeface="+mn-ea"/>
                <a:ea typeface="+mn-ea"/>
              </a:rPr>
              <a:t>出力</a:t>
            </a:r>
            <a:r>
              <a:rPr lang="en-US" altLang="ja-JP" sz="2000" dirty="0">
                <a:latin typeface="+mn-ea"/>
                <a:ea typeface="+mn-ea"/>
              </a:rPr>
              <a:t>)</a:t>
            </a:r>
          </a:p>
          <a:p>
            <a:pPr eaLnBrk="1" hangingPunct="1"/>
            <a:r>
              <a:rPr lang="en-US" altLang="ja-JP" sz="2000" dirty="0" smtClean="0">
                <a:solidFill>
                  <a:srgbClr val="0066FF"/>
                </a:solidFill>
                <a:latin typeface="+mn-ea"/>
                <a:ea typeface="+mn-ea"/>
              </a:rPr>
              <a:t>4230</a:t>
            </a:r>
            <a:endParaRPr lang="ja-JP" altLang="en-US" sz="2000" dirty="0">
              <a:solidFill>
                <a:srgbClr val="0066FF"/>
              </a:solidFill>
              <a:latin typeface="+mn-ea"/>
              <a:ea typeface="+mn-ea"/>
            </a:endParaRPr>
          </a:p>
        </p:txBody>
      </p:sp>
      <p:pic>
        <p:nvPicPr>
          <p:cNvPr id="2" name="図 1"/>
          <p:cNvPicPr>
            <a:picLocks noChangeAspect="1"/>
          </p:cNvPicPr>
          <p:nvPr/>
        </p:nvPicPr>
        <p:blipFill>
          <a:blip r:embed="rId3"/>
          <a:stretch>
            <a:fillRect/>
          </a:stretch>
        </p:blipFill>
        <p:spPr>
          <a:xfrm>
            <a:off x="5959610" y="3861048"/>
            <a:ext cx="2724150" cy="2790825"/>
          </a:xfrm>
          <a:prstGeom prst="rect">
            <a:avLst/>
          </a:prstGeom>
        </p:spPr>
      </p:pic>
    </p:spTree>
    <p:extLst>
      <p:ext uri="{BB962C8B-B14F-4D97-AF65-F5344CB8AC3E}">
        <p14:creationId xmlns:p14="http://schemas.microsoft.com/office/powerpoint/2010/main" val="1167455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179388" y="260350"/>
            <a:ext cx="1314784" cy="461665"/>
          </a:xfrm>
          <a:prstGeom prst="rect">
            <a:avLst/>
          </a:prstGeom>
          <a:noFill/>
          <a:ln w="9525">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en-US" altLang="ja-JP" sz="2400" dirty="0" smtClean="0"/>
              <a:t>S06Q04</a:t>
            </a:r>
            <a:endParaRPr lang="ja-JP" altLang="en-US" sz="2400" dirty="0"/>
          </a:p>
        </p:txBody>
      </p:sp>
      <p:sp>
        <p:nvSpPr>
          <p:cNvPr id="7" name="Text Box 6"/>
          <p:cNvSpPr txBox="1">
            <a:spLocks noChangeArrowheads="1"/>
          </p:cNvSpPr>
          <p:nvPr/>
        </p:nvSpPr>
        <p:spPr bwMode="auto">
          <a:xfrm>
            <a:off x="323851" y="908050"/>
            <a:ext cx="8352606" cy="2246769"/>
          </a:xfrm>
          <a:prstGeom prst="rect">
            <a:avLst/>
          </a:prstGeom>
          <a:ln/>
        </p:spPr>
        <p:style>
          <a:lnRef idx="3">
            <a:schemeClr val="lt1"/>
          </a:lnRef>
          <a:fillRef idx="1">
            <a:schemeClr val="accent1"/>
          </a:fillRef>
          <a:effectRef idx="1">
            <a:schemeClr val="accent1"/>
          </a:effectRef>
          <a:fontRef idx="minor">
            <a:schemeClr val="lt1"/>
          </a:fontRef>
        </p:style>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ja-JP" altLang="en-US" sz="2000" dirty="0">
                <a:latin typeface="+mn-ea"/>
                <a:ea typeface="+mn-ea"/>
              </a:rPr>
              <a:t>（１）</a:t>
            </a:r>
            <a:r>
              <a:rPr lang="ja-JP" altLang="en-US" sz="2000" dirty="0" smtClean="0">
                <a:latin typeface="+mn-ea"/>
                <a:ea typeface="+mn-ea"/>
              </a:rPr>
              <a:t>ある時間を秒数で受け取る</a:t>
            </a:r>
            <a:r>
              <a:rPr lang="ja-JP" altLang="en-US" sz="2000" dirty="0">
                <a:latin typeface="+mn-ea"/>
                <a:ea typeface="+mn-ea"/>
              </a:rPr>
              <a:t>と、その</a:t>
            </a:r>
            <a:r>
              <a:rPr lang="ja-JP" altLang="en-US" sz="2000" dirty="0" smtClean="0">
                <a:latin typeface="+mn-ea"/>
                <a:ea typeface="+mn-ea"/>
              </a:rPr>
              <a:t>時間が○時間△分□秒かを計算</a:t>
            </a:r>
            <a:r>
              <a:rPr lang="ja-JP" altLang="en-US" sz="2000" dirty="0">
                <a:latin typeface="+mn-ea"/>
                <a:ea typeface="+mn-ea"/>
              </a:rPr>
              <a:t>して</a:t>
            </a:r>
            <a:r>
              <a:rPr lang="ja-JP" altLang="en-US" sz="2000" dirty="0" smtClean="0">
                <a:latin typeface="+mn-ea"/>
                <a:ea typeface="+mn-ea"/>
              </a:rPr>
              <a:t>返す関数「</a:t>
            </a:r>
            <a:r>
              <a:rPr lang="en-US" altLang="ja-JP" sz="2000" dirty="0" err="1" smtClean="0">
                <a:latin typeface="+mn-ea"/>
                <a:ea typeface="+mn-ea"/>
              </a:rPr>
              <a:t>getTime</a:t>
            </a:r>
            <a:r>
              <a:rPr lang="en-US" altLang="ja-JP" sz="2000" dirty="0" smtClean="0">
                <a:latin typeface="+mn-ea"/>
                <a:ea typeface="+mn-ea"/>
              </a:rPr>
              <a:t>()</a:t>
            </a:r>
            <a:r>
              <a:rPr lang="ja-JP" altLang="en-US" sz="2000" dirty="0">
                <a:latin typeface="+mn-ea"/>
                <a:ea typeface="+mn-ea"/>
              </a:rPr>
              <a:t>」</a:t>
            </a:r>
            <a:r>
              <a:rPr lang="ja-JP" altLang="en-US" sz="2000" dirty="0" smtClean="0">
                <a:latin typeface="+mn-ea"/>
                <a:ea typeface="+mn-ea"/>
              </a:rPr>
              <a:t>を</a:t>
            </a:r>
            <a:r>
              <a:rPr lang="ja-JP" altLang="en-US" sz="2000" dirty="0"/>
              <a:t>書きなさい</a:t>
            </a:r>
            <a:r>
              <a:rPr lang="ja-JP" altLang="en-US" sz="2000" dirty="0" smtClean="0">
                <a:latin typeface="+mn-ea"/>
                <a:ea typeface="+mn-ea"/>
              </a:rPr>
              <a:t>。</a:t>
            </a:r>
            <a:endParaRPr lang="ja-JP" altLang="en-US" sz="2000" dirty="0">
              <a:latin typeface="+mn-ea"/>
              <a:ea typeface="+mn-ea"/>
            </a:endParaRPr>
          </a:p>
          <a:p>
            <a:pPr eaLnBrk="1" hangingPunct="1">
              <a:defRPr/>
            </a:pPr>
            <a:r>
              <a:rPr lang="en-US" altLang="ja-JP" sz="2000" dirty="0">
                <a:solidFill>
                  <a:srgbClr val="FF0066"/>
                </a:solidFill>
              </a:rPr>
              <a:t>Private Function </a:t>
            </a:r>
            <a:r>
              <a:rPr lang="en-US" altLang="ja-JP" sz="2000" dirty="0" err="1" smtClean="0">
                <a:solidFill>
                  <a:srgbClr val="FF0066"/>
                </a:solidFill>
              </a:rPr>
              <a:t>getTime</a:t>
            </a:r>
            <a:r>
              <a:rPr lang="en-US" altLang="ja-JP" sz="2000" dirty="0" smtClean="0">
                <a:solidFill>
                  <a:srgbClr val="FF0066"/>
                </a:solidFill>
              </a:rPr>
              <a:t>(...) </a:t>
            </a:r>
            <a:r>
              <a:rPr lang="en-US" altLang="ja-JP" sz="2000" dirty="0">
                <a:solidFill>
                  <a:srgbClr val="FF0066"/>
                </a:solidFill>
              </a:rPr>
              <a:t>As </a:t>
            </a:r>
            <a:r>
              <a:rPr lang="en-US" altLang="ja-JP" sz="2000" dirty="0" smtClean="0">
                <a:solidFill>
                  <a:srgbClr val="FF0066"/>
                </a:solidFill>
              </a:rPr>
              <a:t>...</a:t>
            </a:r>
            <a:endParaRPr lang="en-US" altLang="ja-JP" sz="2000" dirty="0">
              <a:solidFill>
                <a:srgbClr val="FF0066"/>
              </a:solidFill>
            </a:endParaRPr>
          </a:p>
          <a:p>
            <a:pPr eaLnBrk="1" hangingPunct="1">
              <a:defRPr/>
            </a:pPr>
            <a:r>
              <a:rPr lang="ja-JP" altLang="en-US" sz="2000" dirty="0" smtClean="0">
                <a:latin typeface="+mn-ea"/>
                <a:ea typeface="+mn-ea"/>
              </a:rPr>
              <a:t>引数は秒（</a:t>
            </a:r>
            <a:r>
              <a:rPr lang="ja-JP" altLang="en-US" sz="2000" dirty="0">
                <a:latin typeface="+mn-ea"/>
                <a:ea typeface="+mn-ea"/>
              </a:rPr>
              <a:t>整数</a:t>
            </a:r>
            <a:r>
              <a:rPr lang="ja-JP" altLang="en-US" sz="2000" dirty="0" smtClean="0">
                <a:latin typeface="+mn-ea"/>
                <a:ea typeface="+mn-ea"/>
              </a:rPr>
              <a:t>）、</a:t>
            </a:r>
            <a:r>
              <a:rPr lang="ja-JP" altLang="en-US" sz="2000" dirty="0">
                <a:latin typeface="+mn-ea"/>
                <a:ea typeface="+mn-ea"/>
              </a:rPr>
              <a:t>戻り値</a:t>
            </a:r>
            <a:r>
              <a:rPr lang="ja-JP" altLang="en-US" sz="2000" dirty="0" smtClean="0">
                <a:latin typeface="+mn-ea"/>
                <a:ea typeface="+mn-ea"/>
              </a:rPr>
              <a:t>は</a:t>
            </a:r>
            <a:r>
              <a:rPr lang="ja-JP" altLang="en-US" sz="2000" dirty="0">
                <a:latin typeface="+mn-ea"/>
              </a:rPr>
              <a:t>「○時間△分□</a:t>
            </a:r>
            <a:r>
              <a:rPr lang="ja-JP" altLang="en-US" sz="2000" dirty="0" smtClean="0">
                <a:latin typeface="+mn-ea"/>
              </a:rPr>
              <a:t>秒」という</a:t>
            </a:r>
            <a:r>
              <a:rPr lang="ja-JP" altLang="en-US" sz="2000" u="sng" dirty="0" smtClean="0">
                <a:latin typeface="+mn-ea"/>
              </a:rPr>
              <a:t>文字列</a:t>
            </a:r>
            <a:r>
              <a:rPr lang="ja-JP" altLang="en-US" sz="2000" dirty="0" smtClean="0">
                <a:latin typeface="+mn-ea"/>
                <a:ea typeface="+mn-ea"/>
              </a:rPr>
              <a:t>と</a:t>
            </a:r>
            <a:r>
              <a:rPr lang="ja-JP" altLang="en-US" sz="2000" dirty="0">
                <a:latin typeface="+mn-ea"/>
                <a:ea typeface="+mn-ea"/>
              </a:rPr>
              <a:t>する。</a:t>
            </a:r>
          </a:p>
          <a:p>
            <a:pPr eaLnBrk="1" hangingPunct="1">
              <a:defRPr/>
            </a:pPr>
            <a:endParaRPr lang="ja-JP" altLang="en-US" sz="2000" dirty="0">
              <a:latin typeface="+mn-ea"/>
              <a:ea typeface="+mn-ea"/>
            </a:endParaRPr>
          </a:p>
          <a:p>
            <a:pPr eaLnBrk="1" hangingPunct="1">
              <a:defRPr/>
            </a:pPr>
            <a:r>
              <a:rPr lang="ja-JP" altLang="en-US" sz="2000" dirty="0">
                <a:latin typeface="+mn-ea"/>
                <a:ea typeface="+mn-ea"/>
              </a:rPr>
              <a:t>（２）利用者</a:t>
            </a:r>
            <a:r>
              <a:rPr lang="ja-JP" altLang="en-US" sz="2000" dirty="0" smtClean="0">
                <a:latin typeface="+mn-ea"/>
                <a:ea typeface="+mn-ea"/>
              </a:rPr>
              <a:t>が時間を秒で</a:t>
            </a:r>
            <a:r>
              <a:rPr lang="ja-JP" altLang="en-US" sz="2000" dirty="0">
                <a:latin typeface="+mn-ea"/>
                <a:ea typeface="+mn-ea"/>
              </a:rPr>
              <a:t>入力すると、（１）の関数</a:t>
            </a:r>
            <a:r>
              <a:rPr lang="ja-JP" altLang="en-US" sz="2000" dirty="0" smtClean="0">
                <a:latin typeface="+mn-ea"/>
                <a:ea typeface="+mn-ea"/>
              </a:rPr>
              <a:t>を用いて</a:t>
            </a:r>
            <a:r>
              <a:rPr lang="ja-JP" altLang="en-US" sz="2000" dirty="0">
                <a:latin typeface="+mn-ea"/>
                <a:ea typeface="+mn-ea"/>
              </a:rPr>
              <a:t>、以下の例のように出力するプログラム</a:t>
            </a:r>
            <a:r>
              <a:rPr lang="ja-JP" altLang="en-US" sz="2000" dirty="0" smtClean="0">
                <a:latin typeface="+mn-ea"/>
                <a:ea typeface="+mn-ea"/>
              </a:rPr>
              <a:t>を</a:t>
            </a:r>
            <a:r>
              <a:rPr lang="ja-JP" altLang="en-US" sz="2000" dirty="0"/>
              <a:t>書きなさい</a:t>
            </a:r>
            <a:r>
              <a:rPr lang="ja-JP" altLang="en-US" sz="2000" dirty="0" smtClean="0">
                <a:latin typeface="+mn-ea"/>
                <a:ea typeface="+mn-ea"/>
              </a:rPr>
              <a:t>。</a:t>
            </a:r>
            <a:endParaRPr lang="en-US" altLang="ja-JP" sz="2000" dirty="0">
              <a:latin typeface="+mn-ea"/>
              <a:ea typeface="+mn-ea"/>
            </a:endParaRPr>
          </a:p>
        </p:txBody>
      </p:sp>
      <p:sp>
        <p:nvSpPr>
          <p:cNvPr id="5" name="正方形/長方形 1"/>
          <p:cNvSpPr>
            <a:spLocks noChangeArrowheads="1"/>
          </p:cNvSpPr>
          <p:nvPr/>
        </p:nvSpPr>
        <p:spPr bwMode="auto">
          <a:xfrm>
            <a:off x="395536" y="3325923"/>
            <a:ext cx="705643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dirty="0">
                <a:latin typeface="+mn-ea"/>
                <a:ea typeface="+mn-ea"/>
              </a:rPr>
              <a:t>（実行例）</a:t>
            </a:r>
            <a:r>
              <a:rPr lang="en-US" altLang="ja-JP" sz="2000" dirty="0">
                <a:latin typeface="+mn-ea"/>
                <a:ea typeface="+mn-ea"/>
              </a:rPr>
              <a:t>※</a:t>
            </a:r>
            <a:r>
              <a:rPr lang="ja-JP" altLang="en-US" sz="2000" dirty="0">
                <a:latin typeface="+mn-ea"/>
                <a:ea typeface="+mn-ea"/>
              </a:rPr>
              <a:t>利用者の入力した文字を赤色で表示しています</a:t>
            </a:r>
          </a:p>
          <a:p>
            <a:pPr eaLnBrk="1" hangingPunct="1"/>
            <a:r>
              <a:rPr lang="en-US" altLang="ja-JP" sz="2000" dirty="0">
                <a:latin typeface="+mn-ea"/>
                <a:ea typeface="+mn-ea"/>
              </a:rPr>
              <a:t>(</a:t>
            </a:r>
            <a:r>
              <a:rPr lang="ja-JP" altLang="en-US" sz="2000" dirty="0">
                <a:latin typeface="+mn-ea"/>
                <a:ea typeface="+mn-ea"/>
              </a:rPr>
              <a:t>入力</a:t>
            </a:r>
            <a:r>
              <a:rPr lang="en-US" altLang="ja-JP" sz="2000" dirty="0">
                <a:latin typeface="+mn-ea"/>
                <a:ea typeface="+mn-ea"/>
              </a:rPr>
              <a:t>)</a:t>
            </a:r>
          </a:p>
          <a:p>
            <a:pPr eaLnBrk="1" hangingPunct="1"/>
            <a:r>
              <a:rPr lang="en-US" altLang="ja-JP" sz="2000" dirty="0" smtClean="0">
                <a:solidFill>
                  <a:srgbClr val="FF0066"/>
                </a:solidFill>
                <a:latin typeface="+mn-ea"/>
                <a:ea typeface="+mn-ea"/>
              </a:rPr>
              <a:t>4230</a:t>
            </a:r>
            <a:r>
              <a:rPr lang="ja-JP" altLang="en-US" sz="2000" dirty="0" smtClean="0">
                <a:solidFill>
                  <a:srgbClr val="0066FF"/>
                </a:solidFill>
                <a:latin typeface="+mn-ea"/>
                <a:ea typeface="+mn-ea"/>
              </a:rPr>
              <a:t>　秒</a:t>
            </a:r>
            <a:endParaRPr lang="ja-JP" altLang="en-US" sz="2000" dirty="0">
              <a:solidFill>
                <a:srgbClr val="0066FF"/>
              </a:solidFill>
              <a:latin typeface="+mn-ea"/>
              <a:ea typeface="+mn-ea"/>
            </a:endParaRPr>
          </a:p>
          <a:p>
            <a:pPr eaLnBrk="1" hangingPunct="1"/>
            <a:r>
              <a:rPr lang="en-US" altLang="ja-JP" sz="2000" dirty="0">
                <a:latin typeface="+mn-ea"/>
                <a:ea typeface="+mn-ea"/>
              </a:rPr>
              <a:t>(</a:t>
            </a:r>
            <a:r>
              <a:rPr lang="ja-JP" altLang="en-US" sz="2000" dirty="0">
                <a:latin typeface="+mn-ea"/>
                <a:ea typeface="+mn-ea"/>
              </a:rPr>
              <a:t>出力</a:t>
            </a:r>
            <a:r>
              <a:rPr lang="en-US" altLang="ja-JP" sz="2000" dirty="0">
                <a:latin typeface="+mn-ea"/>
                <a:ea typeface="+mn-ea"/>
              </a:rPr>
              <a:t>)</a:t>
            </a:r>
          </a:p>
          <a:p>
            <a:pPr eaLnBrk="1" hangingPunct="1"/>
            <a:r>
              <a:rPr lang="ja-JP" altLang="en-US" sz="2000" dirty="0" smtClean="0">
                <a:solidFill>
                  <a:srgbClr val="0066FF"/>
                </a:solidFill>
                <a:latin typeface="+mn-ea"/>
                <a:ea typeface="+mn-ea"/>
              </a:rPr>
              <a:t>１時間</a:t>
            </a:r>
            <a:r>
              <a:rPr lang="en-US" altLang="ja-JP" sz="2000" dirty="0" smtClean="0">
                <a:solidFill>
                  <a:srgbClr val="0066FF"/>
                </a:solidFill>
                <a:latin typeface="+mn-ea"/>
                <a:ea typeface="+mn-ea"/>
              </a:rPr>
              <a:t>10</a:t>
            </a:r>
            <a:r>
              <a:rPr lang="ja-JP" altLang="en-US" sz="2000" dirty="0" smtClean="0">
                <a:solidFill>
                  <a:srgbClr val="0066FF"/>
                </a:solidFill>
                <a:latin typeface="+mn-ea"/>
                <a:ea typeface="+mn-ea"/>
              </a:rPr>
              <a:t>分</a:t>
            </a:r>
            <a:r>
              <a:rPr lang="en-US" altLang="ja-JP" sz="2000" dirty="0" smtClean="0">
                <a:solidFill>
                  <a:srgbClr val="0066FF"/>
                </a:solidFill>
                <a:latin typeface="+mn-ea"/>
                <a:ea typeface="+mn-ea"/>
              </a:rPr>
              <a:t>30</a:t>
            </a:r>
            <a:r>
              <a:rPr lang="ja-JP" altLang="en-US" sz="2000" dirty="0" smtClean="0">
                <a:solidFill>
                  <a:srgbClr val="0066FF"/>
                </a:solidFill>
                <a:latin typeface="+mn-ea"/>
                <a:ea typeface="+mn-ea"/>
              </a:rPr>
              <a:t>秒</a:t>
            </a:r>
            <a:endParaRPr lang="ja-JP" altLang="en-US" sz="2000" dirty="0">
              <a:solidFill>
                <a:srgbClr val="0066FF"/>
              </a:solidFill>
              <a:latin typeface="+mn-ea"/>
              <a:ea typeface="+mn-ea"/>
            </a:endParaRPr>
          </a:p>
        </p:txBody>
      </p:sp>
      <p:sp>
        <p:nvSpPr>
          <p:cNvPr id="2" name="テキスト ボックス 1"/>
          <p:cNvSpPr txBox="1"/>
          <p:nvPr/>
        </p:nvSpPr>
        <p:spPr>
          <a:xfrm>
            <a:off x="417646" y="5805264"/>
            <a:ext cx="4923143" cy="92333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sz="1800" dirty="0" smtClean="0">
                <a:solidFill>
                  <a:srgbClr val="0066FF"/>
                </a:solidFill>
              </a:rPr>
              <a:t>（ヒント）</a:t>
            </a:r>
            <a:endParaRPr lang="en-US" altLang="ja-JP" sz="1800" dirty="0" smtClean="0">
              <a:solidFill>
                <a:srgbClr val="0066FF"/>
              </a:solidFill>
            </a:endParaRPr>
          </a:p>
          <a:p>
            <a:r>
              <a:rPr kumimoji="1" lang="ja-JP" altLang="en-US" sz="1800" dirty="0" smtClean="0">
                <a:solidFill>
                  <a:srgbClr val="0066FF"/>
                </a:solidFill>
              </a:rPr>
              <a:t>割り算の答えの整数部分を求める演算子：</a:t>
            </a:r>
            <a:r>
              <a:rPr lang="en-US" altLang="ja-JP" sz="1800" dirty="0" smtClean="0">
                <a:solidFill>
                  <a:srgbClr val="0066FF"/>
                </a:solidFill>
              </a:rPr>
              <a:t>\</a:t>
            </a:r>
          </a:p>
          <a:p>
            <a:r>
              <a:rPr kumimoji="1" lang="ja-JP" altLang="en-US" sz="1800" dirty="0" smtClean="0">
                <a:solidFill>
                  <a:srgbClr val="0066FF"/>
                </a:solidFill>
              </a:rPr>
              <a:t>割り算の答えの余りの部分を求める演算子：</a:t>
            </a:r>
            <a:r>
              <a:rPr kumimoji="1" lang="en-US" altLang="ja-JP" sz="1800" dirty="0" smtClean="0">
                <a:solidFill>
                  <a:srgbClr val="0066FF"/>
                </a:solidFill>
              </a:rPr>
              <a:t>Mod</a:t>
            </a:r>
            <a:endParaRPr kumimoji="1" lang="ja-JP" altLang="en-US" sz="1800" dirty="0">
              <a:solidFill>
                <a:srgbClr val="0066FF"/>
              </a:solidFill>
            </a:endParaRPr>
          </a:p>
        </p:txBody>
      </p:sp>
      <p:pic>
        <p:nvPicPr>
          <p:cNvPr id="3" name="図 2"/>
          <p:cNvPicPr>
            <a:picLocks noChangeAspect="1"/>
          </p:cNvPicPr>
          <p:nvPr/>
        </p:nvPicPr>
        <p:blipFill>
          <a:blip r:embed="rId3"/>
          <a:stretch>
            <a:fillRect/>
          </a:stretch>
        </p:blipFill>
        <p:spPr>
          <a:xfrm>
            <a:off x="5580112" y="3793753"/>
            <a:ext cx="2724150" cy="2790825"/>
          </a:xfrm>
          <a:prstGeom prst="rect">
            <a:avLst/>
          </a:prstGeom>
        </p:spPr>
      </p:pic>
    </p:spTree>
    <p:extLst>
      <p:ext uri="{BB962C8B-B14F-4D97-AF65-F5344CB8AC3E}">
        <p14:creationId xmlns:p14="http://schemas.microsoft.com/office/powerpoint/2010/main" val="3556030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a:stretch>
            <a:fillRect/>
          </a:stretch>
        </p:blipFill>
        <p:spPr>
          <a:xfrm>
            <a:off x="3353941" y="3839686"/>
            <a:ext cx="2724150" cy="2790825"/>
          </a:xfrm>
          <a:prstGeom prst="rect">
            <a:avLst/>
          </a:prstGeom>
        </p:spPr>
      </p:pic>
      <p:sp>
        <p:nvSpPr>
          <p:cNvPr id="5122" name="Text Box 3"/>
          <p:cNvSpPr txBox="1">
            <a:spLocks noChangeArrowheads="1"/>
          </p:cNvSpPr>
          <p:nvPr/>
        </p:nvSpPr>
        <p:spPr bwMode="auto">
          <a:xfrm>
            <a:off x="179388" y="260350"/>
            <a:ext cx="1486304" cy="461665"/>
          </a:xfrm>
          <a:prstGeom prst="rect">
            <a:avLst/>
          </a:prstGeom>
          <a:noFill/>
          <a:ln w="9525">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en-US" altLang="ja-JP" sz="2400" dirty="0" smtClean="0"/>
              <a:t>S06SP01</a:t>
            </a:r>
            <a:endParaRPr lang="ja-JP" altLang="en-US" sz="2400" dirty="0"/>
          </a:p>
        </p:txBody>
      </p:sp>
      <p:sp>
        <p:nvSpPr>
          <p:cNvPr id="7" name="Text Box 6"/>
          <p:cNvSpPr txBox="1">
            <a:spLocks noChangeArrowheads="1"/>
          </p:cNvSpPr>
          <p:nvPr/>
        </p:nvSpPr>
        <p:spPr bwMode="auto">
          <a:xfrm>
            <a:off x="323851" y="908050"/>
            <a:ext cx="8352606" cy="1323439"/>
          </a:xfrm>
          <a:prstGeom prst="rect">
            <a:avLst/>
          </a:prstGeom>
          <a:ln/>
        </p:spPr>
        <p:style>
          <a:lnRef idx="3">
            <a:schemeClr val="lt1"/>
          </a:lnRef>
          <a:fillRef idx="1">
            <a:schemeClr val="accent1"/>
          </a:fillRef>
          <a:effectRef idx="1">
            <a:schemeClr val="accent1"/>
          </a:effectRef>
          <a:fontRef idx="minor">
            <a:schemeClr val="lt1"/>
          </a:fontRef>
        </p:style>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ja-JP" altLang="en-US" sz="2000" dirty="0" smtClean="0">
                <a:latin typeface="+mn-ea"/>
                <a:ea typeface="+mn-ea"/>
              </a:rPr>
              <a:t>利用者が２つの時刻（時</a:t>
            </a:r>
            <a:r>
              <a:rPr lang="ja-JP" altLang="en-US" sz="2000" dirty="0">
                <a:latin typeface="+mn-ea"/>
                <a:ea typeface="+mn-ea"/>
              </a:rPr>
              <a:t>、分、</a:t>
            </a:r>
            <a:r>
              <a:rPr lang="ja-JP" altLang="en-US" sz="2000" dirty="0" smtClean="0">
                <a:latin typeface="+mn-ea"/>
                <a:ea typeface="+mn-ea"/>
              </a:rPr>
              <a:t>秒）を</a:t>
            </a:r>
            <a:r>
              <a:rPr lang="ja-JP" altLang="en-US" sz="2000" dirty="0">
                <a:latin typeface="+mn-ea"/>
                <a:ea typeface="+mn-ea"/>
              </a:rPr>
              <a:t>それぞれ整数で入力すると</a:t>
            </a:r>
            <a:r>
              <a:rPr lang="ja-JP" altLang="en-US" sz="2000" dirty="0" smtClean="0">
                <a:latin typeface="+mn-ea"/>
                <a:ea typeface="+mn-ea"/>
              </a:rPr>
              <a:t>、</a:t>
            </a:r>
            <a:r>
              <a:rPr lang="ja-JP" altLang="en-US" sz="2000" u="sng" dirty="0" smtClean="0">
                <a:latin typeface="+mn-ea"/>
                <a:ea typeface="+mn-ea"/>
              </a:rPr>
              <a:t>基本問題で作成した</a:t>
            </a:r>
            <a:r>
              <a:rPr lang="en-US" altLang="ja-JP" sz="2000" u="sng" dirty="0" err="1" smtClean="0">
                <a:latin typeface="+mn-ea"/>
                <a:ea typeface="+mn-ea"/>
              </a:rPr>
              <a:t>getSecond</a:t>
            </a:r>
            <a:r>
              <a:rPr lang="en-US" altLang="ja-JP" sz="2000" u="sng" dirty="0" smtClean="0">
                <a:latin typeface="+mn-ea"/>
                <a:ea typeface="+mn-ea"/>
              </a:rPr>
              <a:t>()</a:t>
            </a:r>
            <a:r>
              <a:rPr lang="ja-JP" altLang="en-US" sz="2000" u="sng" dirty="0" smtClean="0">
                <a:latin typeface="+mn-ea"/>
                <a:ea typeface="+mn-ea"/>
              </a:rPr>
              <a:t>と</a:t>
            </a:r>
            <a:r>
              <a:rPr lang="en-US" altLang="ja-JP" sz="2000" u="sng" dirty="0" err="1" smtClean="0">
                <a:latin typeface="+mn-ea"/>
                <a:ea typeface="+mn-ea"/>
              </a:rPr>
              <a:t>getTime</a:t>
            </a:r>
            <a:r>
              <a:rPr lang="en-US" altLang="ja-JP" sz="2000" u="sng" dirty="0" smtClean="0">
                <a:latin typeface="+mn-ea"/>
                <a:ea typeface="+mn-ea"/>
              </a:rPr>
              <a:t>()</a:t>
            </a:r>
            <a:r>
              <a:rPr lang="ja-JP" altLang="en-US" sz="2000" u="sng" dirty="0" smtClean="0">
                <a:latin typeface="+mn-ea"/>
                <a:ea typeface="+mn-ea"/>
              </a:rPr>
              <a:t>を用いて</a:t>
            </a:r>
            <a:r>
              <a:rPr lang="ja-JP" altLang="en-US" sz="2000" dirty="0">
                <a:latin typeface="+mn-ea"/>
                <a:ea typeface="+mn-ea"/>
              </a:rPr>
              <a:t>、以下の例のように出力するプログラム</a:t>
            </a:r>
            <a:r>
              <a:rPr lang="ja-JP" altLang="en-US" sz="2000" dirty="0" smtClean="0">
                <a:latin typeface="+mn-ea"/>
                <a:ea typeface="+mn-ea"/>
              </a:rPr>
              <a:t>を</a:t>
            </a:r>
            <a:r>
              <a:rPr lang="ja-JP" altLang="en-US" sz="2000" dirty="0"/>
              <a:t>書きなさい</a:t>
            </a:r>
            <a:r>
              <a:rPr lang="ja-JP" altLang="en-US" sz="2000" dirty="0" smtClean="0">
                <a:latin typeface="+mn-ea"/>
                <a:ea typeface="+mn-ea"/>
              </a:rPr>
              <a:t>。</a:t>
            </a:r>
            <a:endParaRPr lang="en-US" altLang="ja-JP" sz="2000" dirty="0" smtClean="0">
              <a:latin typeface="+mn-ea"/>
              <a:ea typeface="+mn-ea"/>
            </a:endParaRPr>
          </a:p>
          <a:p>
            <a:pPr eaLnBrk="1" hangingPunct="1">
              <a:defRPr/>
            </a:pPr>
            <a:r>
              <a:rPr lang="ja-JP" altLang="en-US" sz="2000" dirty="0" smtClean="0">
                <a:latin typeface="+mn-ea"/>
                <a:ea typeface="+mn-ea"/>
              </a:rPr>
              <a:t>ただし、各時刻は</a:t>
            </a:r>
            <a:r>
              <a:rPr lang="en-US" altLang="ja-JP" sz="2000" dirty="0" smtClean="0">
                <a:latin typeface="+mn-ea"/>
                <a:ea typeface="+mn-ea"/>
              </a:rPr>
              <a:t>24</a:t>
            </a:r>
            <a:r>
              <a:rPr lang="ja-JP" altLang="en-US" sz="2000" dirty="0" smtClean="0">
                <a:latin typeface="+mn-ea"/>
                <a:ea typeface="+mn-ea"/>
              </a:rPr>
              <a:t>時間制で入力することと</a:t>
            </a:r>
            <a:r>
              <a:rPr lang="ja-JP" altLang="en-US" sz="2000" dirty="0">
                <a:latin typeface="+mn-ea"/>
                <a:ea typeface="+mn-ea"/>
              </a:rPr>
              <a:t>し</a:t>
            </a:r>
            <a:r>
              <a:rPr lang="ja-JP" altLang="en-US" sz="2000" dirty="0" smtClean="0">
                <a:latin typeface="+mn-ea"/>
                <a:ea typeface="+mn-ea"/>
              </a:rPr>
              <a:t>、</a:t>
            </a:r>
            <a:r>
              <a:rPr lang="en-US" altLang="ja-JP" sz="2000" dirty="0" smtClean="0">
                <a:latin typeface="+mn-ea"/>
                <a:ea typeface="+mn-ea"/>
              </a:rPr>
              <a:t>24</a:t>
            </a:r>
            <a:r>
              <a:rPr lang="ja-JP" altLang="en-US" sz="2000" dirty="0" smtClean="0">
                <a:latin typeface="+mn-ea"/>
                <a:ea typeface="+mn-ea"/>
              </a:rPr>
              <a:t>時間以上は考えない。</a:t>
            </a:r>
            <a:endParaRPr lang="en-US" altLang="ja-JP" sz="2000" dirty="0">
              <a:latin typeface="+mn-ea"/>
              <a:ea typeface="+mn-ea"/>
            </a:endParaRPr>
          </a:p>
        </p:txBody>
      </p:sp>
      <p:sp>
        <p:nvSpPr>
          <p:cNvPr id="5" name="正方形/長方形 1"/>
          <p:cNvSpPr>
            <a:spLocks noChangeArrowheads="1"/>
          </p:cNvSpPr>
          <p:nvPr/>
        </p:nvSpPr>
        <p:spPr bwMode="auto">
          <a:xfrm>
            <a:off x="323851" y="2708920"/>
            <a:ext cx="756084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dirty="0">
                <a:latin typeface="+mn-ea"/>
                <a:ea typeface="+mn-ea"/>
              </a:rPr>
              <a:t>（実行例）</a:t>
            </a:r>
            <a:r>
              <a:rPr lang="en-US" altLang="ja-JP" sz="2000" dirty="0">
                <a:latin typeface="+mn-ea"/>
                <a:ea typeface="+mn-ea"/>
              </a:rPr>
              <a:t>※</a:t>
            </a:r>
            <a:r>
              <a:rPr lang="ja-JP" altLang="en-US" sz="2000" dirty="0">
                <a:latin typeface="+mn-ea"/>
                <a:ea typeface="+mn-ea"/>
              </a:rPr>
              <a:t>利用者の入力した文字を赤色で表示しています</a:t>
            </a:r>
          </a:p>
          <a:p>
            <a:pPr eaLnBrk="1" hangingPunct="1"/>
            <a:r>
              <a:rPr lang="en-US" altLang="ja-JP" sz="2000" dirty="0">
                <a:latin typeface="+mn-ea"/>
                <a:ea typeface="+mn-ea"/>
              </a:rPr>
              <a:t>(</a:t>
            </a:r>
            <a:r>
              <a:rPr lang="ja-JP" altLang="en-US" sz="2000" dirty="0">
                <a:latin typeface="+mn-ea"/>
                <a:ea typeface="+mn-ea"/>
              </a:rPr>
              <a:t>入力</a:t>
            </a:r>
            <a:r>
              <a:rPr lang="en-US" altLang="ja-JP" sz="2000" dirty="0">
                <a:latin typeface="+mn-ea"/>
                <a:ea typeface="+mn-ea"/>
              </a:rPr>
              <a:t>)</a:t>
            </a:r>
          </a:p>
          <a:p>
            <a:pPr eaLnBrk="1" hangingPunct="1"/>
            <a:r>
              <a:rPr lang="ja-JP" altLang="en-US" sz="2000" dirty="0" smtClean="0">
                <a:solidFill>
                  <a:srgbClr val="FF0066"/>
                </a:solidFill>
                <a:latin typeface="+mn-ea"/>
                <a:ea typeface="+mn-ea"/>
              </a:rPr>
              <a:t>９</a:t>
            </a:r>
            <a:r>
              <a:rPr lang="ja-JP" altLang="en-US" sz="2000" dirty="0">
                <a:solidFill>
                  <a:srgbClr val="FF0066"/>
                </a:solidFill>
                <a:latin typeface="+mn-ea"/>
                <a:ea typeface="+mn-ea"/>
              </a:rPr>
              <a:t>　</a:t>
            </a:r>
            <a:r>
              <a:rPr lang="ja-JP" altLang="en-US" sz="2000" dirty="0" smtClean="0">
                <a:solidFill>
                  <a:srgbClr val="FF0066"/>
                </a:solidFill>
                <a:latin typeface="+mn-ea"/>
                <a:ea typeface="+mn-ea"/>
              </a:rPr>
              <a:t>　</a:t>
            </a:r>
            <a:r>
              <a:rPr lang="ja-JP" altLang="en-US" sz="2000" dirty="0" smtClean="0">
                <a:solidFill>
                  <a:srgbClr val="0066FF"/>
                </a:solidFill>
                <a:latin typeface="+mn-ea"/>
                <a:ea typeface="+mn-ea"/>
              </a:rPr>
              <a:t>時</a:t>
            </a:r>
            <a:r>
              <a:rPr lang="ja-JP" altLang="en-US" sz="2000" dirty="0">
                <a:solidFill>
                  <a:srgbClr val="0066FF"/>
                </a:solidFill>
                <a:latin typeface="+mn-ea"/>
                <a:ea typeface="+mn-ea"/>
              </a:rPr>
              <a:t>　　</a:t>
            </a:r>
            <a:r>
              <a:rPr lang="ja-JP" altLang="en-US" sz="2000" dirty="0" smtClean="0">
                <a:solidFill>
                  <a:srgbClr val="FF0066"/>
                </a:solidFill>
                <a:latin typeface="+mn-ea"/>
                <a:ea typeface="+mn-ea"/>
              </a:rPr>
              <a:t>１５</a:t>
            </a:r>
            <a:r>
              <a:rPr lang="ja-JP" altLang="en-US" sz="2000" dirty="0">
                <a:solidFill>
                  <a:srgbClr val="FF0066"/>
                </a:solidFill>
                <a:latin typeface="+mn-ea"/>
                <a:ea typeface="+mn-ea"/>
              </a:rPr>
              <a:t>　</a:t>
            </a:r>
            <a:r>
              <a:rPr lang="ja-JP" altLang="en-US" sz="2000" dirty="0">
                <a:solidFill>
                  <a:srgbClr val="0066FF"/>
                </a:solidFill>
                <a:latin typeface="+mn-ea"/>
                <a:ea typeface="+mn-ea"/>
              </a:rPr>
              <a:t>分　　</a:t>
            </a:r>
            <a:r>
              <a:rPr lang="ja-JP" altLang="en-US" sz="2000" dirty="0" smtClean="0">
                <a:solidFill>
                  <a:srgbClr val="FF0066"/>
                </a:solidFill>
                <a:latin typeface="+mn-ea"/>
                <a:ea typeface="+mn-ea"/>
              </a:rPr>
              <a:t>２０</a:t>
            </a:r>
            <a:r>
              <a:rPr lang="ja-JP" altLang="en-US" sz="2000" dirty="0">
                <a:solidFill>
                  <a:srgbClr val="FF0066"/>
                </a:solidFill>
                <a:latin typeface="+mn-ea"/>
                <a:ea typeface="+mn-ea"/>
              </a:rPr>
              <a:t>　</a:t>
            </a:r>
            <a:r>
              <a:rPr lang="ja-JP" altLang="en-US" sz="2000" dirty="0" smtClean="0">
                <a:solidFill>
                  <a:srgbClr val="0066FF"/>
                </a:solidFill>
                <a:latin typeface="+mn-ea"/>
                <a:ea typeface="+mn-ea"/>
              </a:rPr>
              <a:t>秒　から</a:t>
            </a:r>
            <a:endParaRPr lang="en-US" altLang="ja-JP" sz="2000" dirty="0" smtClean="0">
              <a:solidFill>
                <a:srgbClr val="0066FF"/>
              </a:solidFill>
              <a:latin typeface="+mn-ea"/>
              <a:ea typeface="+mn-ea"/>
            </a:endParaRPr>
          </a:p>
          <a:p>
            <a:pPr eaLnBrk="1" hangingPunct="1"/>
            <a:r>
              <a:rPr lang="ja-JP" altLang="en-US" sz="2000" dirty="0" smtClean="0">
                <a:solidFill>
                  <a:srgbClr val="FF0066"/>
                </a:solidFill>
                <a:latin typeface="+mn-ea"/>
              </a:rPr>
              <a:t>４　</a:t>
            </a:r>
            <a:r>
              <a:rPr lang="ja-JP" altLang="en-US" sz="2000" dirty="0">
                <a:solidFill>
                  <a:srgbClr val="FF0066"/>
                </a:solidFill>
                <a:latin typeface="+mn-ea"/>
              </a:rPr>
              <a:t>　</a:t>
            </a:r>
            <a:r>
              <a:rPr lang="ja-JP" altLang="en-US" sz="2000" dirty="0">
                <a:solidFill>
                  <a:srgbClr val="0066FF"/>
                </a:solidFill>
                <a:latin typeface="+mn-ea"/>
              </a:rPr>
              <a:t>時　　</a:t>
            </a:r>
            <a:r>
              <a:rPr lang="ja-JP" altLang="en-US" sz="2000" dirty="0" smtClean="0">
                <a:solidFill>
                  <a:srgbClr val="FF0066"/>
                </a:solidFill>
                <a:latin typeface="+mn-ea"/>
              </a:rPr>
              <a:t>３０</a:t>
            </a:r>
            <a:r>
              <a:rPr lang="ja-JP" altLang="en-US" sz="2000" dirty="0">
                <a:solidFill>
                  <a:srgbClr val="FF0066"/>
                </a:solidFill>
                <a:latin typeface="+mn-ea"/>
              </a:rPr>
              <a:t>　</a:t>
            </a:r>
            <a:r>
              <a:rPr lang="ja-JP" altLang="en-US" sz="2000" dirty="0">
                <a:solidFill>
                  <a:srgbClr val="0066FF"/>
                </a:solidFill>
                <a:latin typeface="+mn-ea"/>
              </a:rPr>
              <a:t>分　　</a:t>
            </a:r>
            <a:r>
              <a:rPr lang="ja-JP" altLang="en-US" sz="2000" dirty="0" smtClean="0">
                <a:solidFill>
                  <a:srgbClr val="FF0066"/>
                </a:solidFill>
                <a:latin typeface="+mn-ea"/>
              </a:rPr>
              <a:t>１</a:t>
            </a:r>
            <a:r>
              <a:rPr lang="ja-JP" altLang="en-US" sz="2000" dirty="0">
                <a:solidFill>
                  <a:srgbClr val="FF0066"/>
                </a:solidFill>
                <a:latin typeface="+mn-ea"/>
              </a:rPr>
              <a:t>０　</a:t>
            </a:r>
            <a:r>
              <a:rPr lang="ja-JP" altLang="en-US" sz="2000" dirty="0">
                <a:solidFill>
                  <a:srgbClr val="0066FF"/>
                </a:solidFill>
                <a:latin typeface="+mn-ea"/>
              </a:rPr>
              <a:t>秒　</a:t>
            </a:r>
            <a:r>
              <a:rPr lang="ja-JP" altLang="en-US" sz="2000" dirty="0" smtClean="0">
                <a:solidFill>
                  <a:srgbClr val="0066FF"/>
                </a:solidFill>
                <a:latin typeface="+mn-ea"/>
              </a:rPr>
              <a:t>まで</a:t>
            </a:r>
            <a:endParaRPr lang="ja-JP" altLang="en-US" sz="2000" dirty="0">
              <a:solidFill>
                <a:srgbClr val="0066FF"/>
              </a:solidFill>
              <a:latin typeface="+mn-ea"/>
            </a:endParaRPr>
          </a:p>
          <a:p>
            <a:pPr eaLnBrk="1" hangingPunct="1"/>
            <a:r>
              <a:rPr lang="en-US" altLang="ja-JP" sz="2000" dirty="0" smtClean="0">
                <a:latin typeface="+mn-ea"/>
                <a:ea typeface="+mn-ea"/>
              </a:rPr>
              <a:t>(</a:t>
            </a:r>
            <a:r>
              <a:rPr lang="ja-JP" altLang="en-US" sz="2000" dirty="0">
                <a:latin typeface="+mn-ea"/>
                <a:ea typeface="+mn-ea"/>
              </a:rPr>
              <a:t>出力</a:t>
            </a:r>
            <a:r>
              <a:rPr lang="en-US" altLang="ja-JP" sz="2000" dirty="0">
                <a:latin typeface="+mn-ea"/>
                <a:ea typeface="+mn-ea"/>
              </a:rPr>
              <a:t>)</a:t>
            </a:r>
          </a:p>
          <a:p>
            <a:pPr eaLnBrk="1" hangingPunct="1"/>
            <a:r>
              <a:rPr lang="en-US" altLang="ja-JP" sz="2000" dirty="0" smtClean="0">
                <a:solidFill>
                  <a:srgbClr val="0066FF"/>
                </a:solidFill>
                <a:latin typeface="+mn-ea"/>
                <a:ea typeface="+mn-ea"/>
              </a:rPr>
              <a:t>19</a:t>
            </a:r>
            <a:r>
              <a:rPr lang="ja-JP" altLang="en-US" sz="2000" dirty="0" smtClean="0">
                <a:solidFill>
                  <a:srgbClr val="0066FF"/>
                </a:solidFill>
                <a:latin typeface="+mn-ea"/>
                <a:ea typeface="+mn-ea"/>
              </a:rPr>
              <a:t>時間</a:t>
            </a:r>
            <a:r>
              <a:rPr lang="en-US" altLang="ja-JP" sz="2000" dirty="0" smtClean="0">
                <a:solidFill>
                  <a:srgbClr val="0066FF"/>
                </a:solidFill>
                <a:latin typeface="+mn-ea"/>
                <a:ea typeface="+mn-ea"/>
              </a:rPr>
              <a:t>14</a:t>
            </a:r>
            <a:r>
              <a:rPr lang="ja-JP" altLang="en-US" sz="2000" dirty="0" smtClean="0">
                <a:solidFill>
                  <a:srgbClr val="0066FF"/>
                </a:solidFill>
                <a:latin typeface="+mn-ea"/>
                <a:ea typeface="+mn-ea"/>
              </a:rPr>
              <a:t>分</a:t>
            </a:r>
            <a:r>
              <a:rPr lang="en-US" altLang="ja-JP" sz="2000" dirty="0" smtClean="0">
                <a:solidFill>
                  <a:srgbClr val="0066FF"/>
                </a:solidFill>
                <a:latin typeface="+mn-ea"/>
                <a:ea typeface="+mn-ea"/>
              </a:rPr>
              <a:t>50</a:t>
            </a:r>
            <a:r>
              <a:rPr lang="ja-JP" altLang="en-US" sz="2000" dirty="0" smtClean="0">
                <a:solidFill>
                  <a:srgbClr val="0066FF"/>
                </a:solidFill>
                <a:latin typeface="+mn-ea"/>
                <a:ea typeface="+mn-ea"/>
              </a:rPr>
              <a:t>秒</a:t>
            </a:r>
            <a:endParaRPr lang="en-US" altLang="ja-JP" sz="2000" dirty="0" smtClean="0">
              <a:solidFill>
                <a:srgbClr val="0066FF"/>
              </a:solidFill>
              <a:latin typeface="+mn-ea"/>
              <a:ea typeface="+mn-ea"/>
            </a:endParaRPr>
          </a:p>
          <a:p>
            <a:pPr eaLnBrk="1" hangingPunct="1"/>
            <a:endParaRPr lang="en-US" altLang="ja-JP" sz="2000" dirty="0">
              <a:solidFill>
                <a:srgbClr val="0066FF"/>
              </a:solidFill>
              <a:latin typeface="+mn-ea"/>
              <a:ea typeface="+mn-ea"/>
            </a:endParaRPr>
          </a:p>
          <a:p>
            <a:pPr eaLnBrk="1" hangingPunct="1"/>
            <a:r>
              <a:rPr lang="en-US" altLang="ja-JP" sz="2000" dirty="0">
                <a:latin typeface="+mn-ea"/>
              </a:rPr>
              <a:t>(</a:t>
            </a:r>
            <a:r>
              <a:rPr lang="ja-JP" altLang="en-US" sz="2000" dirty="0">
                <a:latin typeface="+mn-ea"/>
              </a:rPr>
              <a:t>入力</a:t>
            </a:r>
            <a:r>
              <a:rPr lang="en-US" altLang="ja-JP" sz="2000" dirty="0">
                <a:latin typeface="+mn-ea"/>
              </a:rPr>
              <a:t>)</a:t>
            </a:r>
          </a:p>
          <a:p>
            <a:pPr eaLnBrk="1" hangingPunct="1"/>
            <a:r>
              <a:rPr lang="ja-JP" altLang="en-US" sz="2000" dirty="0" smtClean="0">
                <a:solidFill>
                  <a:srgbClr val="FF0066"/>
                </a:solidFill>
                <a:latin typeface="+mn-ea"/>
              </a:rPr>
              <a:t>７　</a:t>
            </a:r>
            <a:r>
              <a:rPr lang="ja-JP" altLang="en-US" sz="2000" dirty="0">
                <a:solidFill>
                  <a:srgbClr val="FF0066"/>
                </a:solidFill>
                <a:latin typeface="+mn-ea"/>
              </a:rPr>
              <a:t>　</a:t>
            </a:r>
            <a:r>
              <a:rPr lang="ja-JP" altLang="en-US" sz="2000" dirty="0">
                <a:solidFill>
                  <a:srgbClr val="0066FF"/>
                </a:solidFill>
                <a:latin typeface="+mn-ea"/>
              </a:rPr>
              <a:t>時　　</a:t>
            </a:r>
            <a:r>
              <a:rPr lang="ja-JP" altLang="en-US" sz="2000" dirty="0" smtClean="0">
                <a:solidFill>
                  <a:srgbClr val="FF0066"/>
                </a:solidFill>
                <a:latin typeface="+mn-ea"/>
              </a:rPr>
              <a:t>５５</a:t>
            </a:r>
            <a:r>
              <a:rPr lang="ja-JP" altLang="en-US" sz="2000" dirty="0">
                <a:solidFill>
                  <a:srgbClr val="FF0066"/>
                </a:solidFill>
                <a:latin typeface="+mn-ea"/>
              </a:rPr>
              <a:t>　</a:t>
            </a:r>
            <a:r>
              <a:rPr lang="ja-JP" altLang="en-US" sz="2000" dirty="0">
                <a:solidFill>
                  <a:srgbClr val="0066FF"/>
                </a:solidFill>
                <a:latin typeface="+mn-ea"/>
              </a:rPr>
              <a:t>分　　</a:t>
            </a:r>
            <a:r>
              <a:rPr lang="ja-JP" altLang="en-US" sz="2000" dirty="0" smtClean="0">
                <a:solidFill>
                  <a:srgbClr val="FF0066"/>
                </a:solidFill>
                <a:latin typeface="+mn-ea"/>
              </a:rPr>
              <a:t>１０</a:t>
            </a:r>
            <a:r>
              <a:rPr lang="ja-JP" altLang="en-US" sz="2000" dirty="0">
                <a:solidFill>
                  <a:srgbClr val="FF0066"/>
                </a:solidFill>
                <a:latin typeface="+mn-ea"/>
              </a:rPr>
              <a:t>　</a:t>
            </a:r>
            <a:r>
              <a:rPr lang="ja-JP" altLang="en-US" sz="2000" dirty="0">
                <a:solidFill>
                  <a:srgbClr val="0066FF"/>
                </a:solidFill>
                <a:latin typeface="+mn-ea"/>
              </a:rPr>
              <a:t>秒　から</a:t>
            </a:r>
            <a:endParaRPr lang="en-US" altLang="ja-JP" sz="2000" dirty="0">
              <a:solidFill>
                <a:srgbClr val="0066FF"/>
              </a:solidFill>
              <a:latin typeface="+mn-ea"/>
            </a:endParaRPr>
          </a:p>
          <a:p>
            <a:pPr eaLnBrk="1" hangingPunct="1"/>
            <a:r>
              <a:rPr lang="ja-JP" altLang="en-US" sz="2000" dirty="0" smtClean="0">
                <a:solidFill>
                  <a:srgbClr val="FF0066"/>
                </a:solidFill>
                <a:latin typeface="+mn-ea"/>
              </a:rPr>
              <a:t>１８</a:t>
            </a:r>
            <a:r>
              <a:rPr lang="ja-JP" altLang="en-US" sz="2000" dirty="0">
                <a:solidFill>
                  <a:srgbClr val="FF0066"/>
                </a:solidFill>
                <a:latin typeface="+mn-ea"/>
              </a:rPr>
              <a:t>　</a:t>
            </a:r>
            <a:r>
              <a:rPr lang="ja-JP" altLang="en-US" sz="2000" dirty="0">
                <a:solidFill>
                  <a:srgbClr val="0066FF"/>
                </a:solidFill>
                <a:latin typeface="+mn-ea"/>
              </a:rPr>
              <a:t>時　　</a:t>
            </a:r>
            <a:r>
              <a:rPr lang="ja-JP" altLang="en-US" sz="2000" dirty="0" smtClean="0">
                <a:solidFill>
                  <a:srgbClr val="FF0066"/>
                </a:solidFill>
                <a:latin typeface="+mn-ea"/>
              </a:rPr>
              <a:t>２</a:t>
            </a:r>
            <a:r>
              <a:rPr lang="ja-JP" altLang="en-US" sz="2000" dirty="0">
                <a:solidFill>
                  <a:srgbClr val="FF0066"/>
                </a:solidFill>
                <a:latin typeface="+mn-ea"/>
              </a:rPr>
              <a:t>　</a:t>
            </a:r>
            <a:r>
              <a:rPr lang="ja-JP" altLang="en-US" sz="2000" dirty="0" smtClean="0">
                <a:solidFill>
                  <a:srgbClr val="FF0066"/>
                </a:solidFill>
                <a:latin typeface="+mn-ea"/>
              </a:rPr>
              <a:t>　</a:t>
            </a:r>
            <a:r>
              <a:rPr lang="ja-JP" altLang="en-US" sz="2000" dirty="0" smtClean="0">
                <a:solidFill>
                  <a:srgbClr val="0066FF"/>
                </a:solidFill>
                <a:latin typeface="+mn-ea"/>
              </a:rPr>
              <a:t>分</a:t>
            </a:r>
            <a:r>
              <a:rPr lang="ja-JP" altLang="en-US" sz="2000" dirty="0">
                <a:solidFill>
                  <a:srgbClr val="0066FF"/>
                </a:solidFill>
                <a:latin typeface="+mn-ea"/>
              </a:rPr>
              <a:t>　　</a:t>
            </a:r>
            <a:r>
              <a:rPr lang="ja-JP" altLang="en-US" sz="2000" dirty="0" smtClean="0">
                <a:solidFill>
                  <a:srgbClr val="FF0066"/>
                </a:solidFill>
                <a:latin typeface="+mn-ea"/>
              </a:rPr>
              <a:t>５</a:t>
            </a:r>
            <a:r>
              <a:rPr lang="ja-JP" altLang="en-US" sz="2000" dirty="0">
                <a:solidFill>
                  <a:srgbClr val="FF0066"/>
                </a:solidFill>
                <a:latin typeface="+mn-ea"/>
              </a:rPr>
              <a:t>　</a:t>
            </a:r>
            <a:r>
              <a:rPr lang="ja-JP" altLang="en-US" sz="2000" dirty="0" smtClean="0">
                <a:solidFill>
                  <a:srgbClr val="FF0066"/>
                </a:solidFill>
                <a:latin typeface="+mn-ea"/>
              </a:rPr>
              <a:t>　</a:t>
            </a:r>
            <a:r>
              <a:rPr lang="ja-JP" altLang="en-US" sz="2000" dirty="0" smtClean="0">
                <a:solidFill>
                  <a:srgbClr val="0066FF"/>
                </a:solidFill>
                <a:latin typeface="+mn-ea"/>
              </a:rPr>
              <a:t>秒</a:t>
            </a:r>
            <a:r>
              <a:rPr lang="ja-JP" altLang="en-US" sz="2000" dirty="0">
                <a:solidFill>
                  <a:srgbClr val="0066FF"/>
                </a:solidFill>
                <a:latin typeface="+mn-ea"/>
              </a:rPr>
              <a:t>　まで</a:t>
            </a:r>
          </a:p>
          <a:p>
            <a:pPr eaLnBrk="1" hangingPunct="1"/>
            <a:r>
              <a:rPr lang="en-US" altLang="ja-JP" sz="2000" dirty="0">
                <a:latin typeface="+mn-ea"/>
              </a:rPr>
              <a:t>(</a:t>
            </a:r>
            <a:r>
              <a:rPr lang="ja-JP" altLang="en-US" sz="2000" dirty="0">
                <a:latin typeface="+mn-ea"/>
              </a:rPr>
              <a:t>出力</a:t>
            </a:r>
            <a:r>
              <a:rPr lang="en-US" altLang="ja-JP" sz="2000" dirty="0">
                <a:latin typeface="+mn-ea"/>
              </a:rPr>
              <a:t>)</a:t>
            </a:r>
          </a:p>
          <a:p>
            <a:pPr eaLnBrk="1" hangingPunct="1"/>
            <a:r>
              <a:rPr lang="en-US" altLang="ja-JP" sz="2000" dirty="0" smtClean="0">
                <a:solidFill>
                  <a:srgbClr val="0066FF"/>
                </a:solidFill>
                <a:latin typeface="+mn-ea"/>
              </a:rPr>
              <a:t>10</a:t>
            </a:r>
            <a:r>
              <a:rPr lang="ja-JP" altLang="en-US" sz="2000" dirty="0" smtClean="0">
                <a:solidFill>
                  <a:srgbClr val="0066FF"/>
                </a:solidFill>
                <a:latin typeface="+mn-ea"/>
              </a:rPr>
              <a:t>時間</a:t>
            </a:r>
            <a:r>
              <a:rPr lang="en-US" altLang="ja-JP" sz="2000" dirty="0">
                <a:solidFill>
                  <a:srgbClr val="0066FF"/>
                </a:solidFill>
                <a:latin typeface="+mn-ea"/>
              </a:rPr>
              <a:t>6</a:t>
            </a:r>
            <a:r>
              <a:rPr lang="ja-JP" altLang="en-US" sz="2000" dirty="0" smtClean="0">
                <a:solidFill>
                  <a:srgbClr val="0066FF"/>
                </a:solidFill>
                <a:latin typeface="+mn-ea"/>
              </a:rPr>
              <a:t>分</a:t>
            </a:r>
            <a:r>
              <a:rPr lang="en-US" altLang="ja-JP" sz="2000" dirty="0" smtClean="0">
                <a:solidFill>
                  <a:srgbClr val="0066FF"/>
                </a:solidFill>
                <a:latin typeface="+mn-ea"/>
              </a:rPr>
              <a:t>55</a:t>
            </a:r>
            <a:r>
              <a:rPr lang="ja-JP" altLang="en-US" sz="2000" dirty="0" smtClean="0">
                <a:solidFill>
                  <a:srgbClr val="0066FF"/>
                </a:solidFill>
                <a:latin typeface="+mn-ea"/>
              </a:rPr>
              <a:t>秒</a:t>
            </a:r>
            <a:endParaRPr lang="ja-JP" altLang="en-US" sz="2000" dirty="0">
              <a:solidFill>
                <a:srgbClr val="0066FF"/>
              </a:solidFill>
              <a:latin typeface="+mn-ea"/>
            </a:endParaRPr>
          </a:p>
        </p:txBody>
      </p:sp>
      <p:sp>
        <p:nvSpPr>
          <p:cNvPr id="2" name="テキスト ボックス 1"/>
          <p:cNvSpPr txBox="1"/>
          <p:nvPr/>
        </p:nvSpPr>
        <p:spPr>
          <a:xfrm>
            <a:off x="2483768" y="2232858"/>
            <a:ext cx="6473247" cy="369332"/>
          </a:xfrm>
          <a:prstGeom prst="rect">
            <a:avLst/>
          </a:prstGeom>
          <a:noFill/>
        </p:spPr>
        <p:txBody>
          <a:bodyPr wrap="none" rtlCol="0">
            <a:spAutoFit/>
          </a:bodyPr>
          <a:lstStyle/>
          <a:p>
            <a:r>
              <a:rPr kumimoji="1" lang="en-US" altLang="ja-JP" sz="1800" dirty="0" smtClean="0"/>
              <a:t>※</a:t>
            </a:r>
            <a:r>
              <a:rPr lang="ja-JP" altLang="en-US" sz="1800" dirty="0"/>
              <a:t>関数を</a:t>
            </a:r>
            <a:r>
              <a:rPr kumimoji="1" lang="ja-JP" altLang="en-US" sz="1800" dirty="0" smtClean="0"/>
              <a:t>各プロジェクトからこのプロジェクトにコピーしてください。</a:t>
            </a:r>
            <a:endParaRPr kumimoji="1" lang="ja-JP" altLang="en-US" sz="1800" dirty="0"/>
          </a:p>
        </p:txBody>
      </p:sp>
      <p:cxnSp>
        <p:nvCxnSpPr>
          <p:cNvPr id="4" name="直線矢印コネクタ 3"/>
          <p:cNvCxnSpPr/>
          <p:nvPr/>
        </p:nvCxnSpPr>
        <p:spPr>
          <a:xfrm flipH="1" flipV="1">
            <a:off x="4716016" y="1556792"/>
            <a:ext cx="1656184" cy="72008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6" name="図 5"/>
          <p:cNvPicPr>
            <a:picLocks noChangeAspect="1"/>
          </p:cNvPicPr>
          <p:nvPr/>
        </p:nvPicPr>
        <p:blipFill>
          <a:blip r:embed="rId4"/>
          <a:stretch>
            <a:fillRect/>
          </a:stretch>
        </p:blipFill>
        <p:spPr>
          <a:xfrm>
            <a:off x="6227388" y="3835223"/>
            <a:ext cx="2724150" cy="2790825"/>
          </a:xfrm>
          <a:prstGeom prst="rect">
            <a:avLst/>
          </a:prstGeom>
        </p:spPr>
      </p:pic>
    </p:spTree>
    <p:extLst>
      <p:ext uri="{BB962C8B-B14F-4D97-AF65-F5344CB8AC3E}">
        <p14:creationId xmlns:p14="http://schemas.microsoft.com/office/powerpoint/2010/main" val="1908934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179388" y="260350"/>
            <a:ext cx="1486304" cy="461665"/>
          </a:xfrm>
          <a:prstGeom prst="rect">
            <a:avLst/>
          </a:prstGeom>
          <a:noFill/>
          <a:ln w="9525">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en-US" altLang="ja-JP" sz="2400" dirty="0" smtClean="0"/>
              <a:t>S06SP02</a:t>
            </a:r>
            <a:endParaRPr lang="ja-JP" altLang="en-US" sz="2400" dirty="0"/>
          </a:p>
        </p:txBody>
      </p:sp>
      <p:sp>
        <p:nvSpPr>
          <p:cNvPr id="7" name="Text Box 6"/>
          <p:cNvSpPr txBox="1">
            <a:spLocks noChangeArrowheads="1"/>
          </p:cNvSpPr>
          <p:nvPr/>
        </p:nvSpPr>
        <p:spPr bwMode="auto">
          <a:xfrm>
            <a:off x="323851" y="908050"/>
            <a:ext cx="8352606" cy="2246769"/>
          </a:xfrm>
          <a:prstGeom prst="rect">
            <a:avLst/>
          </a:prstGeom>
          <a:ln/>
        </p:spPr>
        <p:style>
          <a:lnRef idx="3">
            <a:schemeClr val="lt1"/>
          </a:lnRef>
          <a:fillRef idx="1">
            <a:schemeClr val="accent1"/>
          </a:fillRef>
          <a:effectRef idx="1">
            <a:schemeClr val="accent1"/>
          </a:effectRef>
          <a:fontRef idx="minor">
            <a:schemeClr val="lt1"/>
          </a:fontRef>
        </p:style>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ja-JP" altLang="en-US" sz="2000" dirty="0">
                <a:latin typeface="+mn-ea"/>
                <a:ea typeface="+mn-ea"/>
              </a:rPr>
              <a:t>（１）次のような関数「</a:t>
            </a:r>
            <a:r>
              <a:rPr lang="en-US" altLang="ja-JP" sz="2000" dirty="0" err="1">
                <a:latin typeface="+mn-ea"/>
                <a:ea typeface="+mn-ea"/>
              </a:rPr>
              <a:t>getPai</a:t>
            </a:r>
            <a:r>
              <a:rPr lang="en-US" altLang="ja-JP" sz="2000" dirty="0">
                <a:latin typeface="+mn-ea"/>
                <a:ea typeface="+mn-ea"/>
              </a:rPr>
              <a:t>()</a:t>
            </a:r>
            <a:r>
              <a:rPr lang="ja-JP" altLang="en-US" sz="2000" dirty="0">
                <a:latin typeface="+mn-ea"/>
                <a:ea typeface="+mn-ea"/>
              </a:rPr>
              <a:t>」を作成しなさい。</a:t>
            </a:r>
          </a:p>
          <a:p>
            <a:pPr eaLnBrk="1" hangingPunct="1">
              <a:defRPr/>
            </a:pPr>
            <a:r>
              <a:rPr lang="ja-JP" altLang="en-US" sz="2000" dirty="0">
                <a:latin typeface="+mn-ea"/>
                <a:ea typeface="+mn-ea"/>
              </a:rPr>
              <a:t>引数：繰り返し</a:t>
            </a:r>
            <a:r>
              <a:rPr lang="ja-JP" altLang="en-US" sz="2000" dirty="0" smtClean="0">
                <a:latin typeface="+mn-ea"/>
                <a:ea typeface="+mn-ea"/>
              </a:rPr>
              <a:t>回数（整数）</a:t>
            </a:r>
            <a:endParaRPr lang="ja-JP" altLang="en-US" sz="2000" dirty="0">
              <a:latin typeface="+mn-ea"/>
              <a:ea typeface="+mn-ea"/>
            </a:endParaRPr>
          </a:p>
          <a:p>
            <a:pPr eaLnBrk="1" hangingPunct="1">
              <a:defRPr/>
            </a:pPr>
            <a:r>
              <a:rPr lang="ja-JP" altLang="en-US" sz="2000" dirty="0">
                <a:latin typeface="+mn-ea"/>
                <a:ea typeface="+mn-ea"/>
              </a:rPr>
              <a:t>戻り値：円周率</a:t>
            </a:r>
            <a:r>
              <a:rPr lang="en-US" altLang="ja-JP" sz="2000" dirty="0">
                <a:latin typeface="+mn-ea"/>
                <a:ea typeface="+mn-ea"/>
              </a:rPr>
              <a:t>π</a:t>
            </a:r>
            <a:r>
              <a:rPr lang="ja-JP" altLang="en-US" sz="2000" dirty="0">
                <a:latin typeface="+mn-ea"/>
                <a:ea typeface="+mn-ea"/>
              </a:rPr>
              <a:t>の</a:t>
            </a:r>
            <a:r>
              <a:rPr lang="ja-JP" altLang="en-US" sz="2000" dirty="0" smtClean="0">
                <a:latin typeface="+mn-ea"/>
                <a:ea typeface="+mn-ea"/>
              </a:rPr>
              <a:t>予想値（小数）</a:t>
            </a:r>
            <a:endParaRPr lang="ja-JP" altLang="en-US" sz="2000" dirty="0">
              <a:latin typeface="+mn-ea"/>
              <a:ea typeface="+mn-ea"/>
            </a:endParaRPr>
          </a:p>
          <a:p>
            <a:pPr eaLnBrk="1" hangingPunct="1">
              <a:defRPr/>
            </a:pPr>
            <a:r>
              <a:rPr lang="en-US" altLang="ja-JP" sz="2000" dirty="0" err="1">
                <a:latin typeface="+mn-ea"/>
                <a:ea typeface="+mn-ea"/>
              </a:rPr>
              <a:t>getPai</a:t>
            </a:r>
            <a:r>
              <a:rPr lang="en-US" altLang="ja-JP" sz="2000" dirty="0">
                <a:latin typeface="+mn-ea"/>
                <a:ea typeface="+mn-ea"/>
              </a:rPr>
              <a:t>() </a:t>
            </a:r>
            <a:r>
              <a:rPr lang="ja-JP" altLang="en-US" sz="2000" dirty="0">
                <a:latin typeface="+mn-ea"/>
                <a:ea typeface="+mn-ea"/>
              </a:rPr>
              <a:t>は</a:t>
            </a:r>
            <a:r>
              <a:rPr lang="ja-JP" altLang="en-US" sz="2000" dirty="0" smtClean="0">
                <a:latin typeface="+mn-ea"/>
                <a:ea typeface="+mn-ea"/>
              </a:rPr>
              <a:t>、</a:t>
            </a:r>
            <a:r>
              <a:rPr lang="ja-JP" altLang="en-US" sz="2000" dirty="0">
                <a:latin typeface="+mn-ea"/>
                <a:ea typeface="+mn-ea"/>
              </a:rPr>
              <a:t>次</a:t>
            </a:r>
            <a:r>
              <a:rPr lang="ja-JP" altLang="en-US" sz="2000" dirty="0" smtClean="0">
                <a:latin typeface="+mn-ea"/>
                <a:ea typeface="+mn-ea"/>
              </a:rPr>
              <a:t>のスライドで説明する方法で、</a:t>
            </a:r>
            <a:r>
              <a:rPr lang="ja-JP" altLang="en-US" sz="2000" dirty="0">
                <a:latin typeface="+mn-ea"/>
                <a:ea typeface="+mn-ea"/>
              </a:rPr>
              <a:t>円周率</a:t>
            </a:r>
            <a:r>
              <a:rPr lang="en-US" altLang="ja-JP" sz="2000" dirty="0">
                <a:latin typeface="+mn-ea"/>
                <a:ea typeface="+mn-ea"/>
              </a:rPr>
              <a:t>π</a:t>
            </a:r>
            <a:r>
              <a:rPr lang="ja-JP" altLang="en-US" sz="2000" dirty="0">
                <a:latin typeface="+mn-ea"/>
                <a:ea typeface="+mn-ea"/>
              </a:rPr>
              <a:t>の値を予想する。</a:t>
            </a:r>
          </a:p>
          <a:p>
            <a:pPr eaLnBrk="1" hangingPunct="1">
              <a:defRPr/>
            </a:pPr>
            <a:endParaRPr lang="ja-JP" altLang="en-US" sz="2000" dirty="0">
              <a:latin typeface="+mn-ea"/>
              <a:ea typeface="+mn-ea"/>
            </a:endParaRPr>
          </a:p>
          <a:p>
            <a:pPr eaLnBrk="1" hangingPunct="1">
              <a:defRPr/>
            </a:pPr>
            <a:r>
              <a:rPr lang="ja-JP" altLang="en-US" sz="2000" dirty="0">
                <a:latin typeface="+mn-ea"/>
                <a:ea typeface="+mn-ea"/>
              </a:rPr>
              <a:t>（２）利用者</a:t>
            </a:r>
            <a:r>
              <a:rPr lang="ja-JP" altLang="en-US" sz="2000" dirty="0" smtClean="0">
                <a:latin typeface="+mn-ea"/>
                <a:ea typeface="+mn-ea"/>
              </a:rPr>
              <a:t>が繰り返し</a:t>
            </a:r>
            <a:r>
              <a:rPr lang="ja-JP" altLang="en-US" sz="2000" dirty="0">
                <a:latin typeface="+mn-ea"/>
                <a:ea typeface="+mn-ea"/>
              </a:rPr>
              <a:t>回数を入力すると、（１）の関数</a:t>
            </a:r>
            <a:r>
              <a:rPr lang="ja-JP" altLang="en-US" sz="2000" dirty="0" smtClean="0">
                <a:latin typeface="+mn-ea"/>
                <a:ea typeface="+mn-ea"/>
              </a:rPr>
              <a:t>を用いて</a:t>
            </a:r>
            <a:r>
              <a:rPr lang="ja-JP" altLang="en-US" sz="2000" dirty="0">
                <a:latin typeface="+mn-ea"/>
                <a:ea typeface="+mn-ea"/>
              </a:rPr>
              <a:t>、得られた円周率</a:t>
            </a:r>
            <a:r>
              <a:rPr lang="en-US" altLang="ja-JP" sz="2000" dirty="0">
                <a:latin typeface="+mn-ea"/>
                <a:ea typeface="+mn-ea"/>
              </a:rPr>
              <a:t>π</a:t>
            </a:r>
            <a:r>
              <a:rPr lang="ja-JP" altLang="en-US" sz="2000" dirty="0">
                <a:latin typeface="+mn-ea"/>
                <a:ea typeface="+mn-ea"/>
              </a:rPr>
              <a:t>の予想結果を以下の例のように出力するプログラムを作成しなさい。</a:t>
            </a:r>
          </a:p>
        </p:txBody>
      </p:sp>
      <p:sp>
        <p:nvSpPr>
          <p:cNvPr id="5" name="正方形/長方形 1"/>
          <p:cNvSpPr>
            <a:spLocks noChangeArrowheads="1"/>
          </p:cNvSpPr>
          <p:nvPr/>
        </p:nvSpPr>
        <p:spPr bwMode="auto">
          <a:xfrm>
            <a:off x="323849" y="3573463"/>
            <a:ext cx="8352607"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dirty="0">
                <a:latin typeface="+mn-ea"/>
                <a:ea typeface="+mn-ea"/>
              </a:rPr>
              <a:t>（実行例）</a:t>
            </a:r>
            <a:r>
              <a:rPr lang="en-US" altLang="ja-JP" sz="2000" dirty="0">
                <a:latin typeface="+mn-ea"/>
                <a:ea typeface="+mn-ea"/>
              </a:rPr>
              <a:t> ※</a:t>
            </a:r>
            <a:r>
              <a:rPr lang="ja-JP" altLang="en-US" sz="2000" dirty="0">
                <a:latin typeface="+mn-ea"/>
                <a:ea typeface="+mn-ea"/>
              </a:rPr>
              <a:t>利用者の入力した文字を赤色で表示しています</a:t>
            </a:r>
          </a:p>
          <a:p>
            <a:pPr eaLnBrk="1" hangingPunct="1"/>
            <a:r>
              <a:rPr lang="ja-JP" altLang="en-US" sz="2000" dirty="0">
                <a:latin typeface="+mn-ea"/>
                <a:ea typeface="+mn-ea"/>
              </a:rPr>
              <a:t>（入力）</a:t>
            </a:r>
          </a:p>
          <a:p>
            <a:pPr eaLnBrk="1" hangingPunct="1"/>
            <a:r>
              <a:rPr lang="en-US" altLang="ja-JP" sz="2000" dirty="0">
                <a:solidFill>
                  <a:srgbClr val="FF0066"/>
                </a:solidFill>
                <a:latin typeface="+mn-ea"/>
                <a:ea typeface="+mn-ea"/>
              </a:rPr>
              <a:t>1000000</a:t>
            </a:r>
            <a:r>
              <a:rPr lang="ja-JP" altLang="en-US" sz="2000" dirty="0">
                <a:latin typeface="+mn-ea"/>
                <a:ea typeface="+mn-ea"/>
              </a:rPr>
              <a:t>回</a:t>
            </a:r>
          </a:p>
          <a:p>
            <a:pPr eaLnBrk="1" hangingPunct="1"/>
            <a:r>
              <a:rPr lang="ja-JP" altLang="en-US" sz="2000" dirty="0">
                <a:latin typeface="+mn-ea"/>
                <a:ea typeface="+mn-ea"/>
              </a:rPr>
              <a:t>（出力）</a:t>
            </a:r>
          </a:p>
          <a:p>
            <a:pPr eaLnBrk="1" hangingPunct="1"/>
            <a:r>
              <a:rPr lang="en-US" altLang="ja-JP" sz="2000" dirty="0">
                <a:solidFill>
                  <a:srgbClr val="0066FF"/>
                </a:solidFill>
                <a:latin typeface="+mn-ea"/>
                <a:ea typeface="+mn-ea"/>
              </a:rPr>
              <a:t>3.14712</a:t>
            </a:r>
          </a:p>
          <a:p>
            <a:pPr eaLnBrk="1" hangingPunct="1"/>
            <a:endParaRPr lang="en-US" altLang="ja-JP" sz="2000" dirty="0">
              <a:solidFill>
                <a:srgbClr val="0066FF"/>
              </a:solidFill>
              <a:latin typeface="+mn-ea"/>
              <a:ea typeface="+mn-ea"/>
            </a:endParaRPr>
          </a:p>
          <a:p>
            <a:pPr eaLnBrk="1" hangingPunct="1"/>
            <a:endParaRPr lang="en-US" altLang="ja-JP" sz="2000" dirty="0">
              <a:solidFill>
                <a:srgbClr val="0066FF"/>
              </a:solidFill>
              <a:latin typeface="+mn-ea"/>
              <a:ea typeface="+mn-ea"/>
            </a:endParaRPr>
          </a:p>
          <a:p>
            <a:pPr eaLnBrk="1" hangingPunct="1"/>
            <a:r>
              <a:rPr lang="ja-JP" altLang="en-US" sz="2000" dirty="0" smtClean="0">
                <a:solidFill>
                  <a:srgbClr val="0066FF"/>
                </a:solidFill>
                <a:latin typeface="+mn-ea"/>
                <a:ea typeface="+mn-ea"/>
              </a:rPr>
              <a:t>　　　　　　　　　　　　　　　　　　　　　　　　　　　　　　　　　</a:t>
            </a:r>
            <a:endParaRPr lang="ja-JP" altLang="en-US" sz="2000" dirty="0">
              <a:solidFill>
                <a:srgbClr val="0066FF"/>
              </a:solidFill>
              <a:latin typeface="+mn-ea"/>
              <a:ea typeface="+mn-ea"/>
            </a:endParaRPr>
          </a:p>
        </p:txBody>
      </p:sp>
      <p:pic>
        <p:nvPicPr>
          <p:cNvPr id="2" name="図 1"/>
          <p:cNvPicPr>
            <a:picLocks noChangeAspect="1"/>
          </p:cNvPicPr>
          <p:nvPr/>
        </p:nvPicPr>
        <p:blipFill>
          <a:blip r:embed="rId3"/>
          <a:stretch>
            <a:fillRect/>
          </a:stretch>
        </p:blipFill>
        <p:spPr>
          <a:xfrm>
            <a:off x="5931819" y="3973573"/>
            <a:ext cx="2724150" cy="2790825"/>
          </a:xfrm>
          <a:prstGeom prst="rect">
            <a:avLst/>
          </a:prstGeom>
        </p:spPr>
      </p:pic>
      <p:sp>
        <p:nvSpPr>
          <p:cNvPr id="3" name="正方形/長方形 2"/>
          <p:cNvSpPr/>
          <p:nvPr/>
        </p:nvSpPr>
        <p:spPr>
          <a:xfrm>
            <a:off x="6499257" y="3182144"/>
            <a:ext cx="2177199" cy="400110"/>
          </a:xfrm>
          <a:prstGeom prst="rect">
            <a:avLst/>
          </a:prstGeom>
        </p:spPr>
        <p:txBody>
          <a:bodyPr wrap="none">
            <a:spAutoFit/>
          </a:bodyPr>
          <a:lstStyle/>
          <a:p>
            <a:pPr eaLnBrk="1" hangingPunct="1"/>
            <a:r>
              <a:rPr lang="ja-JP" altLang="en-US" sz="2000" dirty="0">
                <a:solidFill>
                  <a:srgbClr val="0066FF"/>
                </a:solidFill>
                <a:latin typeface="+mn-ea"/>
              </a:rPr>
              <a:t>次のスライドに続く</a:t>
            </a:r>
          </a:p>
        </p:txBody>
      </p:sp>
    </p:spTree>
    <p:extLst>
      <p:ext uri="{BB962C8B-B14F-4D97-AF65-F5344CB8AC3E}">
        <p14:creationId xmlns:p14="http://schemas.microsoft.com/office/powerpoint/2010/main" val="1614952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8"/>
          <p:cNvSpPr txBox="1">
            <a:spLocks noChangeArrowheads="1"/>
          </p:cNvSpPr>
          <p:nvPr/>
        </p:nvSpPr>
        <p:spPr bwMode="auto">
          <a:xfrm>
            <a:off x="8140408" y="404813"/>
            <a:ext cx="793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ja-JP" altLang="en-US" sz="1800">
                <a:solidFill>
                  <a:srgbClr val="0066FF"/>
                </a:solidFill>
              </a:rPr>
              <a:t>領域</a:t>
            </a:r>
            <a:r>
              <a:rPr lang="en-US" altLang="ja-JP" sz="1800">
                <a:solidFill>
                  <a:srgbClr val="0066FF"/>
                </a:solidFill>
              </a:rPr>
              <a:t>B</a:t>
            </a:r>
            <a:endParaRPr lang="en-US" altLang="ja-JP" sz="1800"/>
          </a:p>
        </p:txBody>
      </p:sp>
      <p:sp>
        <p:nvSpPr>
          <p:cNvPr id="3" name="Rectangle 24"/>
          <p:cNvSpPr>
            <a:spLocks noChangeArrowheads="1"/>
          </p:cNvSpPr>
          <p:nvPr/>
        </p:nvSpPr>
        <p:spPr bwMode="auto">
          <a:xfrm>
            <a:off x="8213433" y="865188"/>
            <a:ext cx="576262" cy="57626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endParaRPr lang="ja-JP" altLang="en-US" sz="1800"/>
          </a:p>
        </p:txBody>
      </p:sp>
      <p:sp>
        <p:nvSpPr>
          <p:cNvPr id="4" name="Oval 25"/>
          <p:cNvSpPr>
            <a:spLocks noChangeArrowheads="1"/>
          </p:cNvSpPr>
          <p:nvPr/>
        </p:nvSpPr>
        <p:spPr bwMode="auto">
          <a:xfrm>
            <a:off x="7637170" y="865188"/>
            <a:ext cx="1152525" cy="1081087"/>
          </a:xfrm>
          <a:prstGeom prst="ellipse">
            <a:avLst/>
          </a:prstGeom>
          <a:solidFill>
            <a:schemeClr val="bg1"/>
          </a:solidFill>
          <a:ln w="952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endParaRPr lang="ja-JP" altLang="en-US" sz="1800"/>
          </a:p>
        </p:txBody>
      </p:sp>
      <p:sp>
        <p:nvSpPr>
          <p:cNvPr id="5" name="Rectangle 26"/>
          <p:cNvSpPr>
            <a:spLocks noChangeArrowheads="1"/>
          </p:cNvSpPr>
          <p:nvPr/>
        </p:nvSpPr>
        <p:spPr bwMode="auto">
          <a:xfrm>
            <a:off x="7565733" y="865188"/>
            <a:ext cx="647700" cy="10810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endParaRPr lang="ja-JP" altLang="en-US" sz="1800"/>
          </a:p>
        </p:txBody>
      </p:sp>
      <p:sp>
        <p:nvSpPr>
          <p:cNvPr id="6" name="Rectangle 27"/>
          <p:cNvSpPr>
            <a:spLocks noChangeArrowheads="1"/>
          </p:cNvSpPr>
          <p:nvPr/>
        </p:nvSpPr>
        <p:spPr bwMode="auto">
          <a:xfrm>
            <a:off x="7637170" y="1441450"/>
            <a:ext cx="1152525" cy="620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ja-JP" sz="1800"/>
          </a:p>
        </p:txBody>
      </p:sp>
      <p:sp>
        <p:nvSpPr>
          <p:cNvPr id="7" name="Oval 39"/>
          <p:cNvSpPr>
            <a:spLocks noChangeArrowheads="1"/>
          </p:cNvSpPr>
          <p:nvPr/>
        </p:nvSpPr>
        <p:spPr bwMode="auto">
          <a:xfrm>
            <a:off x="6543383" y="908050"/>
            <a:ext cx="1152525" cy="1081088"/>
          </a:xfrm>
          <a:prstGeom prst="ellipse">
            <a:avLst/>
          </a:prstGeom>
          <a:solidFill>
            <a:srgbClr val="FF0066"/>
          </a:solidFill>
          <a:ln w="952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endParaRPr lang="ja-JP" altLang="en-US" sz="1800"/>
          </a:p>
        </p:txBody>
      </p:sp>
      <p:sp>
        <p:nvSpPr>
          <p:cNvPr id="8" name="Rectangle 40"/>
          <p:cNvSpPr>
            <a:spLocks noChangeArrowheads="1"/>
          </p:cNvSpPr>
          <p:nvPr/>
        </p:nvSpPr>
        <p:spPr bwMode="auto">
          <a:xfrm>
            <a:off x="6471945" y="908050"/>
            <a:ext cx="647700" cy="10810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endParaRPr lang="ja-JP" altLang="en-US" sz="1800"/>
          </a:p>
        </p:txBody>
      </p:sp>
      <p:sp>
        <p:nvSpPr>
          <p:cNvPr id="9" name="Rectangle 41"/>
          <p:cNvSpPr>
            <a:spLocks noChangeArrowheads="1"/>
          </p:cNvSpPr>
          <p:nvPr/>
        </p:nvSpPr>
        <p:spPr bwMode="auto">
          <a:xfrm>
            <a:off x="6543383" y="1484313"/>
            <a:ext cx="1152525" cy="620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ja-JP" sz="1800"/>
          </a:p>
        </p:txBody>
      </p:sp>
      <p:sp>
        <p:nvSpPr>
          <p:cNvPr id="10" name="Rectangle 4"/>
          <p:cNvSpPr>
            <a:spLocks noChangeArrowheads="1"/>
          </p:cNvSpPr>
          <p:nvPr/>
        </p:nvSpPr>
        <p:spPr bwMode="auto">
          <a:xfrm>
            <a:off x="1588" y="5108575"/>
            <a:ext cx="91440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ja-JP" altLang="en-US" sz="1600" dirty="0" smtClean="0">
                <a:solidFill>
                  <a:srgbClr val="0066FF"/>
                </a:solidFill>
                <a:latin typeface="MS UI Gothic" panose="020B0600070205080204" pitchFamily="50" charset="-128"/>
                <a:ea typeface="MS UI Gothic" panose="020B0600070205080204" pitchFamily="50" charset="-128"/>
              </a:rPr>
              <a:t>（ヒント）</a:t>
            </a:r>
            <a:endParaRPr lang="ja-JP" altLang="en-US" sz="1600" dirty="0">
              <a:solidFill>
                <a:srgbClr val="0066FF"/>
              </a:solidFill>
              <a:latin typeface="MS UI Gothic" panose="020B0600070205080204" pitchFamily="50" charset="-128"/>
              <a:ea typeface="MS UI Gothic" panose="020B0600070205080204" pitchFamily="50" charset="-128"/>
            </a:endParaRPr>
          </a:p>
          <a:p>
            <a:pPr eaLnBrk="1" hangingPunct="1">
              <a:spcBef>
                <a:spcPct val="0"/>
              </a:spcBef>
              <a:buFontTx/>
              <a:buNone/>
            </a:pPr>
            <a:r>
              <a:rPr lang="ja-JP" altLang="en-US" sz="1600" dirty="0">
                <a:solidFill>
                  <a:srgbClr val="0066FF"/>
                </a:solidFill>
                <a:latin typeface="MS UI Gothic" panose="020B0600070205080204" pitchFamily="50" charset="-128"/>
                <a:ea typeface="MS UI Gothic" panose="020B0600070205080204" pitchFamily="50" charset="-128"/>
              </a:rPr>
              <a:t>　「</a:t>
            </a:r>
            <a:r>
              <a:rPr lang="en-US" altLang="ja-JP" sz="1600" dirty="0" smtClean="0">
                <a:solidFill>
                  <a:srgbClr val="0066FF"/>
                </a:solidFill>
                <a:latin typeface="MS UI Gothic" panose="020B0600070205080204" pitchFamily="50" charset="-128"/>
                <a:ea typeface="MS UI Gothic" panose="020B0600070205080204" pitchFamily="50" charset="-128"/>
              </a:rPr>
              <a:t>x</a:t>
            </a:r>
            <a:r>
              <a:rPr lang="ja-JP" altLang="en-US" sz="1600" dirty="0" smtClean="0">
                <a:solidFill>
                  <a:srgbClr val="0066FF"/>
                </a:solidFill>
                <a:latin typeface="MS UI Gothic" panose="020B0600070205080204" pitchFamily="50" charset="-128"/>
                <a:ea typeface="MS UI Gothic" panose="020B0600070205080204" pitchFamily="50" charset="-128"/>
              </a:rPr>
              <a:t>と</a:t>
            </a:r>
            <a:r>
              <a:rPr lang="en-US" altLang="ja-JP" sz="1600" dirty="0" smtClean="0">
                <a:solidFill>
                  <a:srgbClr val="0066FF"/>
                </a:solidFill>
                <a:latin typeface="MS UI Gothic" panose="020B0600070205080204" pitchFamily="50" charset="-128"/>
                <a:ea typeface="MS UI Gothic" panose="020B0600070205080204" pitchFamily="50" charset="-128"/>
              </a:rPr>
              <a:t>y</a:t>
            </a:r>
            <a:r>
              <a:rPr lang="ja-JP" altLang="en-US" sz="1600" dirty="0" smtClean="0">
                <a:solidFill>
                  <a:srgbClr val="0066FF"/>
                </a:solidFill>
                <a:latin typeface="MS UI Gothic" panose="020B0600070205080204" pitchFamily="50" charset="-128"/>
                <a:ea typeface="MS UI Gothic" panose="020B0600070205080204" pitchFamily="50" charset="-128"/>
              </a:rPr>
              <a:t>の値を乱数で生成する。この点（</a:t>
            </a:r>
            <a:r>
              <a:rPr lang="en-US" altLang="ja-JP" sz="1600" dirty="0" err="1" smtClean="0">
                <a:solidFill>
                  <a:srgbClr val="0066FF"/>
                </a:solidFill>
                <a:latin typeface="MS UI Gothic" panose="020B0600070205080204" pitchFamily="50" charset="-128"/>
                <a:ea typeface="MS UI Gothic" panose="020B0600070205080204" pitchFamily="50" charset="-128"/>
              </a:rPr>
              <a:t>x,y</a:t>
            </a:r>
            <a:r>
              <a:rPr lang="en-US" altLang="ja-JP" sz="1600" dirty="0" smtClean="0">
                <a:solidFill>
                  <a:srgbClr val="0066FF"/>
                </a:solidFill>
                <a:latin typeface="MS UI Gothic" panose="020B0600070205080204" pitchFamily="50" charset="-128"/>
                <a:ea typeface="MS UI Gothic" panose="020B0600070205080204" pitchFamily="50" charset="-128"/>
              </a:rPr>
              <a:t>)</a:t>
            </a:r>
            <a:r>
              <a:rPr lang="ja-JP" altLang="en-US" sz="1600" dirty="0" smtClean="0">
                <a:solidFill>
                  <a:srgbClr val="0066FF"/>
                </a:solidFill>
                <a:latin typeface="MS UI Gothic" panose="020B0600070205080204" pitchFamily="50" charset="-128"/>
                <a:ea typeface="MS UI Gothic" panose="020B0600070205080204" pitchFamily="50" charset="-128"/>
              </a:rPr>
              <a:t>が</a:t>
            </a:r>
            <a:r>
              <a:rPr lang="ja-JP" altLang="en-US" sz="1600" u="sng" dirty="0">
                <a:solidFill>
                  <a:srgbClr val="0066FF"/>
                </a:solidFill>
                <a:latin typeface="MS UI Gothic" panose="020B0600070205080204" pitchFamily="50" charset="-128"/>
                <a:ea typeface="MS UI Gothic" panose="020B0600070205080204" pitchFamily="50" charset="-128"/>
              </a:rPr>
              <a:t>領域</a:t>
            </a:r>
            <a:r>
              <a:rPr lang="en-US" altLang="ja-JP" sz="1600" u="sng" dirty="0" smtClean="0">
                <a:solidFill>
                  <a:srgbClr val="0066FF"/>
                </a:solidFill>
                <a:latin typeface="MS UI Gothic" panose="020B0600070205080204" pitchFamily="50" charset="-128"/>
                <a:ea typeface="MS UI Gothic" panose="020B0600070205080204" pitchFamily="50" charset="-128"/>
              </a:rPr>
              <a:t>A</a:t>
            </a:r>
            <a:r>
              <a:rPr lang="ja-JP" altLang="en-US" sz="1600" u="sng" dirty="0" smtClean="0">
                <a:solidFill>
                  <a:srgbClr val="0066FF"/>
                </a:solidFill>
                <a:latin typeface="MS UI Gothic" panose="020B0600070205080204" pitchFamily="50" charset="-128"/>
                <a:ea typeface="MS UI Gothic" panose="020B0600070205080204" pitchFamily="50" charset="-128"/>
              </a:rPr>
              <a:t>の中にある</a:t>
            </a:r>
            <a:r>
              <a:rPr lang="ja-JP" altLang="en-US" sz="1600" dirty="0">
                <a:solidFill>
                  <a:srgbClr val="0066FF"/>
                </a:solidFill>
                <a:latin typeface="MS UI Gothic" panose="020B0600070205080204" pitchFamily="50" charset="-128"/>
                <a:ea typeface="MS UI Gothic" panose="020B0600070205080204" pitchFamily="50" charset="-128"/>
              </a:rPr>
              <a:t>ならば</a:t>
            </a:r>
            <a:r>
              <a:rPr lang="ja-JP" altLang="en-US" sz="1600" dirty="0" smtClean="0">
                <a:solidFill>
                  <a:srgbClr val="0066FF"/>
                </a:solidFill>
                <a:latin typeface="MS UI Gothic" panose="020B0600070205080204" pitchFamily="50" charset="-128"/>
                <a:ea typeface="MS UI Gothic" panose="020B0600070205080204" pitchFamily="50" charset="-128"/>
              </a:rPr>
              <a:t>、</a:t>
            </a:r>
            <a:r>
              <a:rPr lang="en-US" altLang="ja-JP" sz="1600" dirty="0" err="1" smtClean="0">
                <a:solidFill>
                  <a:srgbClr val="0066FF"/>
                </a:solidFill>
                <a:latin typeface="MS UI Gothic" panose="020B0600070205080204" pitchFamily="50" charset="-128"/>
                <a:ea typeface="MS UI Gothic" panose="020B0600070205080204" pitchFamily="50" charset="-128"/>
              </a:rPr>
              <a:t>numA</a:t>
            </a:r>
            <a:r>
              <a:rPr lang="ja-JP" altLang="en-US" sz="1600" dirty="0" smtClean="0">
                <a:solidFill>
                  <a:srgbClr val="0066FF"/>
                </a:solidFill>
                <a:latin typeface="MS UI Gothic" panose="020B0600070205080204" pitchFamily="50" charset="-128"/>
                <a:ea typeface="MS UI Gothic" panose="020B0600070205080204" pitchFamily="50" charset="-128"/>
              </a:rPr>
              <a:t>を</a:t>
            </a:r>
            <a:r>
              <a:rPr lang="ja-JP" altLang="en-US" sz="1600" dirty="0">
                <a:solidFill>
                  <a:srgbClr val="0066FF"/>
                </a:solidFill>
                <a:latin typeface="MS UI Gothic" panose="020B0600070205080204" pitchFamily="50" charset="-128"/>
                <a:ea typeface="MS UI Gothic" panose="020B0600070205080204" pitchFamily="50" charset="-128"/>
              </a:rPr>
              <a:t>１増やす。</a:t>
            </a:r>
          </a:p>
          <a:p>
            <a:pPr eaLnBrk="1" hangingPunct="1">
              <a:spcBef>
                <a:spcPct val="0"/>
              </a:spcBef>
              <a:buFontTx/>
              <a:buNone/>
            </a:pPr>
            <a:r>
              <a:rPr lang="ja-JP" altLang="en-US" sz="1600" dirty="0">
                <a:solidFill>
                  <a:srgbClr val="0066FF"/>
                </a:solidFill>
                <a:latin typeface="MS UI Gothic" panose="020B0600070205080204" pitchFamily="50" charset="-128"/>
                <a:ea typeface="MS UI Gothic" panose="020B0600070205080204" pitchFamily="50" charset="-128"/>
              </a:rPr>
              <a:t>　　領域</a:t>
            </a:r>
            <a:r>
              <a:rPr lang="en-US" altLang="ja-JP" sz="1600" dirty="0">
                <a:solidFill>
                  <a:srgbClr val="0066FF"/>
                </a:solidFill>
                <a:latin typeface="MS UI Gothic" panose="020B0600070205080204" pitchFamily="50" charset="-128"/>
                <a:ea typeface="MS UI Gothic" panose="020B0600070205080204" pitchFamily="50" charset="-128"/>
              </a:rPr>
              <a:t>B</a:t>
            </a:r>
            <a:r>
              <a:rPr lang="ja-JP" altLang="en-US" sz="1600" dirty="0">
                <a:solidFill>
                  <a:srgbClr val="0066FF"/>
                </a:solidFill>
                <a:latin typeface="MS UI Gothic" panose="020B0600070205080204" pitchFamily="50" charset="-128"/>
                <a:ea typeface="MS UI Gothic" panose="020B0600070205080204" pitchFamily="50" charset="-128"/>
              </a:rPr>
              <a:t>に含まれるならば</a:t>
            </a:r>
            <a:r>
              <a:rPr lang="ja-JP" altLang="en-US" sz="1600" dirty="0" smtClean="0">
                <a:solidFill>
                  <a:srgbClr val="0066FF"/>
                </a:solidFill>
                <a:latin typeface="MS UI Gothic" panose="020B0600070205080204" pitchFamily="50" charset="-128"/>
                <a:ea typeface="MS UI Gothic" panose="020B0600070205080204" pitchFamily="50" charset="-128"/>
              </a:rPr>
              <a:t>、</a:t>
            </a:r>
            <a:r>
              <a:rPr lang="en-US" altLang="ja-JP" sz="1600" dirty="0" err="1" smtClean="0">
                <a:solidFill>
                  <a:srgbClr val="0066FF"/>
                </a:solidFill>
                <a:latin typeface="MS UI Gothic" panose="020B0600070205080204" pitchFamily="50" charset="-128"/>
                <a:ea typeface="MS UI Gothic" panose="020B0600070205080204" pitchFamily="50" charset="-128"/>
              </a:rPr>
              <a:t>numB</a:t>
            </a:r>
            <a:r>
              <a:rPr lang="ja-JP" altLang="en-US" sz="1600" dirty="0" smtClean="0">
                <a:solidFill>
                  <a:srgbClr val="0066FF"/>
                </a:solidFill>
                <a:latin typeface="MS UI Gothic" panose="020B0600070205080204" pitchFamily="50" charset="-128"/>
                <a:ea typeface="MS UI Gothic" panose="020B0600070205080204" pitchFamily="50" charset="-128"/>
              </a:rPr>
              <a:t>を</a:t>
            </a:r>
            <a:r>
              <a:rPr lang="en-US" altLang="ja-JP" sz="1600" dirty="0">
                <a:solidFill>
                  <a:srgbClr val="0066FF"/>
                </a:solidFill>
                <a:latin typeface="MS UI Gothic" panose="020B0600070205080204" pitchFamily="50" charset="-128"/>
                <a:ea typeface="MS UI Gothic" panose="020B0600070205080204" pitchFamily="50" charset="-128"/>
              </a:rPr>
              <a:t>1</a:t>
            </a:r>
            <a:r>
              <a:rPr lang="ja-JP" altLang="en-US" sz="1600" dirty="0">
                <a:solidFill>
                  <a:srgbClr val="0066FF"/>
                </a:solidFill>
                <a:latin typeface="MS UI Gothic" panose="020B0600070205080204" pitchFamily="50" charset="-128"/>
                <a:ea typeface="MS UI Gothic" panose="020B0600070205080204" pitchFamily="50" charset="-128"/>
              </a:rPr>
              <a:t>増やす</a:t>
            </a:r>
            <a:r>
              <a:rPr lang="ja-JP" altLang="en-US" sz="1600" dirty="0" smtClean="0">
                <a:solidFill>
                  <a:srgbClr val="0066FF"/>
                </a:solidFill>
                <a:latin typeface="MS UI Gothic" panose="020B0600070205080204" pitchFamily="50" charset="-128"/>
                <a:ea typeface="MS UI Gothic" panose="020B0600070205080204" pitchFamily="50" charset="-128"/>
              </a:rPr>
              <a:t>。」という操作を、引数として受け取った繰り返し回数</a:t>
            </a:r>
            <a:r>
              <a:rPr lang="ja-JP" altLang="en-US" sz="1600" dirty="0" err="1" smtClean="0">
                <a:solidFill>
                  <a:srgbClr val="0066FF"/>
                </a:solidFill>
                <a:latin typeface="MS UI Gothic" panose="020B0600070205080204" pitchFamily="50" charset="-128"/>
                <a:ea typeface="MS UI Gothic" panose="020B0600070205080204" pitchFamily="50" charset="-128"/>
              </a:rPr>
              <a:t>ぶん</a:t>
            </a:r>
            <a:r>
              <a:rPr lang="ja-JP" altLang="en-US" sz="1600" dirty="0" smtClean="0">
                <a:solidFill>
                  <a:srgbClr val="0066FF"/>
                </a:solidFill>
                <a:latin typeface="MS UI Gothic" panose="020B0600070205080204" pitchFamily="50" charset="-128"/>
                <a:ea typeface="MS UI Gothic" panose="020B0600070205080204" pitchFamily="50" charset="-128"/>
              </a:rPr>
              <a:t>実行する。</a:t>
            </a:r>
            <a:endParaRPr lang="ja-JP" altLang="en-US" sz="1600" dirty="0">
              <a:solidFill>
                <a:srgbClr val="0066FF"/>
              </a:solidFill>
              <a:latin typeface="MS UI Gothic" panose="020B0600070205080204" pitchFamily="50" charset="-128"/>
              <a:ea typeface="MS UI Gothic" panose="020B0600070205080204" pitchFamily="50" charset="-128"/>
            </a:endParaRPr>
          </a:p>
          <a:p>
            <a:pPr eaLnBrk="1" hangingPunct="1">
              <a:spcBef>
                <a:spcPct val="0"/>
              </a:spcBef>
              <a:buFontTx/>
              <a:buNone/>
            </a:pPr>
            <a:r>
              <a:rPr lang="ja-JP" altLang="en-US" sz="1600" dirty="0">
                <a:solidFill>
                  <a:srgbClr val="0066FF"/>
                </a:solidFill>
                <a:latin typeface="MS UI Gothic" panose="020B0600070205080204" pitchFamily="50" charset="-128"/>
                <a:ea typeface="MS UI Gothic" panose="020B0600070205080204" pitchFamily="50" charset="-128"/>
              </a:rPr>
              <a:t>　</a:t>
            </a:r>
            <a:r>
              <a:rPr lang="en-US" altLang="ja-JP" sz="1600" dirty="0" err="1" smtClean="0">
                <a:solidFill>
                  <a:srgbClr val="0066FF"/>
                </a:solidFill>
                <a:latin typeface="MS UI Gothic" panose="020B0600070205080204" pitchFamily="50" charset="-128"/>
                <a:ea typeface="MS UI Gothic" panose="020B0600070205080204" pitchFamily="50" charset="-128"/>
              </a:rPr>
              <a:t>numA</a:t>
            </a:r>
            <a:r>
              <a:rPr lang="ja-JP" altLang="en-US" sz="1600" dirty="0" smtClean="0">
                <a:solidFill>
                  <a:srgbClr val="0066FF"/>
                </a:solidFill>
                <a:latin typeface="MS UI Gothic" panose="020B0600070205080204" pitchFamily="50" charset="-128"/>
                <a:ea typeface="MS UI Gothic" panose="020B0600070205080204" pitchFamily="50" charset="-128"/>
              </a:rPr>
              <a:t>と</a:t>
            </a:r>
            <a:r>
              <a:rPr lang="en-US" altLang="ja-JP" sz="1600" dirty="0" err="1" smtClean="0">
                <a:solidFill>
                  <a:srgbClr val="0066FF"/>
                </a:solidFill>
                <a:latin typeface="MS UI Gothic" panose="020B0600070205080204" pitchFamily="50" charset="-128"/>
                <a:ea typeface="MS UI Gothic" panose="020B0600070205080204" pitchFamily="50" charset="-128"/>
              </a:rPr>
              <a:t>numB</a:t>
            </a:r>
            <a:r>
              <a:rPr lang="ja-JP" altLang="en-US" sz="1600" dirty="0" smtClean="0">
                <a:solidFill>
                  <a:srgbClr val="0066FF"/>
                </a:solidFill>
                <a:latin typeface="MS UI Gothic" panose="020B0600070205080204" pitchFamily="50" charset="-128"/>
                <a:ea typeface="MS UI Gothic" panose="020B0600070205080204" pitchFamily="50" charset="-128"/>
              </a:rPr>
              <a:t>の</a:t>
            </a:r>
            <a:r>
              <a:rPr lang="ja-JP" altLang="en-US" sz="1600" dirty="0">
                <a:solidFill>
                  <a:srgbClr val="0066FF"/>
                </a:solidFill>
                <a:latin typeface="MS UI Gothic" panose="020B0600070205080204" pitchFamily="50" charset="-128"/>
                <a:ea typeface="MS UI Gothic" panose="020B0600070205080204" pitchFamily="50" charset="-128"/>
              </a:rPr>
              <a:t>結果から、</a:t>
            </a:r>
            <a:r>
              <a:rPr lang="en-US" altLang="ja-JP" sz="1600" dirty="0">
                <a:solidFill>
                  <a:srgbClr val="0066FF"/>
                </a:solidFill>
                <a:latin typeface="MS UI Gothic" panose="020B0600070205080204" pitchFamily="50" charset="-128"/>
                <a:ea typeface="MS UI Gothic" panose="020B0600070205080204" pitchFamily="50" charset="-128"/>
              </a:rPr>
              <a:t>π</a:t>
            </a:r>
            <a:r>
              <a:rPr lang="ja-JP" altLang="en-US" sz="1600" dirty="0">
                <a:solidFill>
                  <a:srgbClr val="0066FF"/>
                </a:solidFill>
                <a:latin typeface="MS UI Gothic" panose="020B0600070205080204" pitchFamily="50" charset="-128"/>
                <a:ea typeface="MS UI Gothic" panose="020B0600070205080204" pitchFamily="50" charset="-128"/>
              </a:rPr>
              <a:t>の値を</a:t>
            </a:r>
            <a:r>
              <a:rPr lang="ja-JP" altLang="en-US" sz="1600" dirty="0">
                <a:solidFill>
                  <a:srgbClr val="0066FF"/>
                </a:solidFill>
              </a:rPr>
              <a:t>式①で</a:t>
            </a:r>
            <a:r>
              <a:rPr lang="ja-JP" altLang="en-US" sz="1600" dirty="0" smtClean="0">
                <a:solidFill>
                  <a:srgbClr val="0066FF"/>
                </a:solidFill>
              </a:rPr>
              <a:t>求める。</a:t>
            </a:r>
            <a:endParaRPr lang="ja-JP" altLang="en-US" sz="1600" dirty="0">
              <a:solidFill>
                <a:srgbClr val="0066FF"/>
              </a:solidFill>
            </a:endParaRPr>
          </a:p>
          <a:p>
            <a:pPr eaLnBrk="1" hangingPunct="1">
              <a:spcBef>
                <a:spcPct val="0"/>
              </a:spcBef>
              <a:buFontTx/>
              <a:buNone/>
            </a:pPr>
            <a:endParaRPr lang="ja-JP" altLang="en-US" sz="1600" i="1" dirty="0">
              <a:solidFill>
                <a:srgbClr val="0066FF"/>
              </a:solidFill>
            </a:endParaRPr>
          </a:p>
          <a:p>
            <a:pPr eaLnBrk="1" hangingPunct="1">
              <a:spcBef>
                <a:spcPct val="0"/>
              </a:spcBef>
              <a:buFontTx/>
              <a:buNone/>
            </a:pPr>
            <a:r>
              <a:rPr lang="ja-JP" altLang="en-US" sz="1600" dirty="0" smtClean="0">
                <a:solidFill>
                  <a:srgbClr val="0066FF"/>
                </a:solidFill>
              </a:rPr>
              <a:t>（更に</a:t>
            </a:r>
            <a:r>
              <a:rPr lang="ja-JP" altLang="en-US" sz="1600" dirty="0">
                <a:solidFill>
                  <a:srgbClr val="0066FF"/>
                </a:solidFill>
              </a:rPr>
              <a:t>ヒント）上の文の、「</a:t>
            </a:r>
            <a:r>
              <a:rPr lang="ja-JP" altLang="en-US" sz="1600" u="sng" dirty="0">
                <a:solidFill>
                  <a:srgbClr val="0066FF"/>
                </a:solidFill>
              </a:rPr>
              <a:t>領域</a:t>
            </a:r>
            <a:r>
              <a:rPr lang="en-US" altLang="ja-JP" sz="1600" u="sng" dirty="0" smtClean="0">
                <a:solidFill>
                  <a:srgbClr val="0066FF"/>
                </a:solidFill>
              </a:rPr>
              <a:t>A</a:t>
            </a:r>
            <a:r>
              <a:rPr lang="ja-JP" altLang="en-US" sz="1600" u="sng" dirty="0" smtClean="0">
                <a:solidFill>
                  <a:srgbClr val="0066FF"/>
                </a:solidFill>
              </a:rPr>
              <a:t>の中にある</a:t>
            </a:r>
            <a:r>
              <a:rPr lang="ja-JP" altLang="en-US" sz="1600" u="sng" dirty="0">
                <a:solidFill>
                  <a:srgbClr val="0066FF"/>
                </a:solidFill>
              </a:rPr>
              <a:t>」</a:t>
            </a:r>
            <a:r>
              <a:rPr lang="ja-JP" altLang="en-US" sz="1600" dirty="0">
                <a:solidFill>
                  <a:srgbClr val="0066FF"/>
                </a:solidFill>
              </a:rPr>
              <a:t>をどう計算するかがポイント。　</a:t>
            </a:r>
            <a:r>
              <a:rPr lang="en-US" altLang="ja-JP" sz="1000" dirty="0">
                <a:solidFill>
                  <a:srgbClr val="0066FF"/>
                </a:solidFill>
              </a:rPr>
              <a:t>(0, 0)</a:t>
            </a:r>
            <a:r>
              <a:rPr lang="ja-JP" altLang="en-US" sz="1000" dirty="0">
                <a:solidFill>
                  <a:srgbClr val="0066FF"/>
                </a:solidFill>
              </a:rPr>
              <a:t>と</a:t>
            </a:r>
            <a:r>
              <a:rPr lang="en-US" altLang="ja-JP" sz="1000" dirty="0">
                <a:solidFill>
                  <a:srgbClr val="0066FF"/>
                </a:solidFill>
              </a:rPr>
              <a:t>(x, y)</a:t>
            </a:r>
            <a:r>
              <a:rPr lang="ja-JP" altLang="en-US" sz="1000" dirty="0">
                <a:solidFill>
                  <a:srgbClr val="0066FF"/>
                </a:solidFill>
              </a:rPr>
              <a:t>との距離が・・・</a:t>
            </a:r>
            <a:endParaRPr lang="ja-JP" altLang="en-US" sz="1000" dirty="0">
              <a:solidFill>
                <a:srgbClr val="0066FF"/>
              </a:solidFill>
              <a:latin typeface="MS UI Gothic" panose="020B0600070205080204" pitchFamily="50" charset="-128"/>
              <a:ea typeface="MS UI Gothic" panose="020B0600070205080204" pitchFamily="50" charset="-128"/>
            </a:endParaRPr>
          </a:p>
        </p:txBody>
      </p:sp>
      <p:sp>
        <p:nvSpPr>
          <p:cNvPr id="11" name="Rectangle 2"/>
          <p:cNvSpPr>
            <a:spLocks noChangeArrowheads="1"/>
          </p:cNvSpPr>
          <p:nvPr/>
        </p:nvSpPr>
        <p:spPr bwMode="auto">
          <a:xfrm>
            <a:off x="2452819" y="3966905"/>
            <a:ext cx="576262" cy="57626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endParaRPr lang="ja-JP" altLang="en-US" sz="1800"/>
          </a:p>
        </p:txBody>
      </p:sp>
      <p:sp>
        <p:nvSpPr>
          <p:cNvPr id="13" name="Oval 6"/>
          <p:cNvSpPr>
            <a:spLocks noChangeArrowheads="1"/>
          </p:cNvSpPr>
          <p:nvPr/>
        </p:nvSpPr>
        <p:spPr bwMode="auto">
          <a:xfrm>
            <a:off x="797056" y="3968492"/>
            <a:ext cx="1152525" cy="1081088"/>
          </a:xfrm>
          <a:prstGeom prst="ellipse">
            <a:avLst/>
          </a:prstGeom>
          <a:solidFill>
            <a:srgbClr val="FF0066"/>
          </a:solidFill>
          <a:ln w="952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endParaRPr lang="ja-JP" altLang="en-US" sz="1800"/>
          </a:p>
        </p:txBody>
      </p:sp>
      <p:sp>
        <p:nvSpPr>
          <p:cNvPr id="14" name="Rectangle 9"/>
          <p:cNvSpPr>
            <a:spLocks noChangeArrowheads="1"/>
          </p:cNvSpPr>
          <p:nvPr/>
        </p:nvSpPr>
        <p:spPr bwMode="auto">
          <a:xfrm>
            <a:off x="725619" y="3968492"/>
            <a:ext cx="647700" cy="10810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endParaRPr lang="ja-JP" altLang="en-US" sz="1800"/>
          </a:p>
        </p:txBody>
      </p:sp>
      <p:sp>
        <p:nvSpPr>
          <p:cNvPr id="15" name="Rectangle 10"/>
          <p:cNvSpPr>
            <a:spLocks noChangeArrowheads="1"/>
          </p:cNvSpPr>
          <p:nvPr/>
        </p:nvSpPr>
        <p:spPr bwMode="auto">
          <a:xfrm>
            <a:off x="797056" y="4544755"/>
            <a:ext cx="1152525" cy="620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ja-JP" sz="1800"/>
          </a:p>
        </p:txBody>
      </p:sp>
      <p:sp>
        <p:nvSpPr>
          <p:cNvPr id="16" name="Text Box 13"/>
          <p:cNvSpPr txBox="1">
            <a:spLocks noChangeArrowheads="1"/>
          </p:cNvSpPr>
          <p:nvPr/>
        </p:nvSpPr>
        <p:spPr bwMode="auto">
          <a:xfrm>
            <a:off x="6975183" y="404813"/>
            <a:ext cx="793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ja-JP" altLang="en-US" sz="1800">
                <a:solidFill>
                  <a:srgbClr val="FF0066"/>
                </a:solidFill>
              </a:rPr>
              <a:t>領域</a:t>
            </a:r>
            <a:r>
              <a:rPr lang="en-US" altLang="ja-JP" sz="1800">
                <a:solidFill>
                  <a:srgbClr val="FF0066"/>
                </a:solidFill>
              </a:rPr>
              <a:t>A</a:t>
            </a:r>
            <a:endParaRPr lang="en-US" altLang="ja-JP" sz="1800"/>
          </a:p>
        </p:txBody>
      </p:sp>
      <p:sp>
        <p:nvSpPr>
          <p:cNvPr id="17" name="Text Box 29"/>
          <p:cNvSpPr txBox="1">
            <a:spLocks noChangeArrowheads="1"/>
          </p:cNvSpPr>
          <p:nvPr/>
        </p:nvSpPr>
        <p:spPr bwMode="auto">
          <a:xfrm>
            <a:off x="2452819" y="4471730"/>
            <a:ext cx="628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ja-JP" altLang="en-US" sz="1400">
                <a:latin typeface="MS UI Gothic" panose="020B0600070205080204" pitchFamily="50" charset="-128"/>
                <a:ea typeface="MS UI Gothic" panose="020B0600070205080204" pitchFamily="50" charset="-128"/>
              </a:rPr>
              <a:t>面積：</a:t>
            </a:r>
          </a:p>
          <a:p>
            <a:pPr eaLnBrk="1" hangingPunct="1">
              <a:spcBef>
                <a:spcPct val="0"/>
              </a:spcBef>
              <a:buFontTx/>
              <a:buNone/>
            </a:pPr>
            <a:r>
              <a:rPr lang="en-US" altLang="ja-JP" sz="1400">
                <a:latin typeface="MS UI Gothic" panose="020B0600070205080204" pitchFamily="50" charset="-128"/>
                <a:ea typeface="MS UI Gothic" panose="020B0600070205080204" pitchFamily="50" charset="-128"/>
              </a:rPr>
              <a:t>1*1</a:t>
            </a:r>
          </a:p>
        </p:txBody>
      </p:sp>
      <p:sp>
        <p:nvSpPr>
          <p:cNvPr id="18" name="Text Box 30"/>
          <p:cNvSpPr txBox="1">
            <a:spLocks noChangeArrowheads="1"/>
          </p:cNvSpPr>
          <p:nvPr/>
        </p:nvSpPr>
        <p:spPr bwMode="auto">
          <a:xfrm>
            <a:off x="941519" y="4471730"/>
            <a:ext cx="12731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ja-JP" altLang="en-US" sz="1400">
                <a:latin typeface="MS UI Gothic" panose="020B0600070205080204" pitchFamily="50" charset="-128"/>
                <a:ea typeface="MS UI Gothic" panose="020B0600070205080204" pitchFamily="50" charset="-128"/>
              </a:rPr>
              <a:t>　　　面積：</a:t>
            </a:r>
          </a:p>
          <a:p>
            <a:pPr eaLnBrk="1" hangingPunct="1">
              <a:spcBef>
                <a:spcPct val="0"/>
              </a:spcBef>
              <a:buFontTx/>
              <a:buNone/>
            </a:pPr>
            <a:r>
              <a:rPr lang="en-US" altLang="ja-JP" sz="1400">
                <a:latin typeface="MS UI Gothic" panose="020B0600070205080204" pitchFamily="50" charset="-128"/>
                <a:ea typeface="MS UI Gothic" panose="020B0600070205080204" pitchFamily="50" charset="-128"/>
              </a:rPr>
              <a:t>(π * 1 * 1) /4</a:t>
            </a:r>
          </a:p>
        </p:txBody>
      </p:sp>
      <p:sp>
        <p:nvSpPr>
          <p:cNvPr id="19" name="Text Box 31"/>
          <p:cNvSpPr txBox="1">
            <a:spLocks noChangeArrowheads="1"/>
          </p:cNvSpPr>
          <p:nvPr/>
        </p:nvSpPr>
        <p:spPr bwMode="auto">
          <a:xfrm>
            <a:off x="2021019" y="3939917"/>
            <a:ext cx="296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en-US" altLang="ja-JP"/>
              <a:t>:</a:t>
            </a:r>
          </a:p>
        </p:txBody>
      </p:sp>
      <p:sp>
        <p:nvSpPr>
          <p:cNvPr id="20" name="Text Box 32"/>
          <p:cNvSpPr txBox="1">
            <a:spLocks noChangeArrowheads="1"/>
          </p:cNvSpPr>
          <p:nvPr/>
        </p:nvSpPr>
        <p:spPr bwMode="auto">
          <a:xfrm>
            <a:off x="3173544" y="3966905"/>
            <a:ext cx="4222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en-US" altLang="ja-JP"/>
              <a:t>=</a:t>
            </a:r>
          </a:p>
        </p:txBody>
      </p:sp>
      <p:sp>
        <p:nvSpPr>
          <p:cNvPr id="21" name="Text Box 33"/>
          <p:cNvSpPr txBox="1">
            <a:spLocks noChangeArrowheads="1"/>
          </p:cNvSpPr>
          <p:nvPr/>
        </p:nvSpPr>
        <p:spPr bwMode="auto">
          <a:xfrm>
            <a:off x="3676781" y="3966905"/>
            <a:ext cx="38892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en-US" altLang="ja-JP" dirty="0" err="1" smtClean="0">
                <a:latin typeface="MS UI Gothic" panose="020B0600070205080204" pitchFamily="50" charset="-128"/>
                <a:ea typeface="MS UI Gothic" panose="020B0600070205080204" pitchFamily="50" charset="-128"/>
              </a:rPr>
              <a:t>numA</a:t>
            </a:r>
            <a:r>
              <a:rPr lang="en-US" altLang="ja-JP" dirty="0" smtClean="0">
                <a:latin typeface="MS UI Gothic" panose="020B0600070205080204" pitchFamily="50" charset="-128"/>
                <a:ea typeface="MS UI Gothic" panose="020B0600070205080204" pitchFamily="50" charset="-128"/>
              </a:rPr>
              <a:t> </a:t>
            </a:r>
            <a:r>
              <a:rPr lang="en-US" altLang="ja-JP" dirty="0">
                <a:latin typeface="MS UI Gothic" panose="020B0600070205080204" pitchFamily="50" charset="-128"/>
                <a:ea typeface="MS UI Gothic" panose="020B0600070205080204" pitchFamily="50" charset="-128"/>
              </a:rPr>
              <a:t>: </a:t>
            </a:r>
            <a:r>
              <a:rPr lang="en-US" altLang="ja-JP" dirty="0" err="1" smtClean="0">
                <a:latin typeface="MS UI Gothic" panose="020B0600070205080204" pitchFamily="50" charset="-128"/>
                <a:ea typeface="MS UI Gothic" panose="020B0600070205080204" pitchFamily="50" charset="-128"/>
              </a:rPr>
              <a:t>numA</a:t>
            </a:r>
            <a:r>
              <a:rPr lang="en-US" altLang="ja-JP" dirty="0" smtClean="0">
                <a:latin typeface="MS UI Gothic" panose="020B0600070205080204" pitchFamily="50" charset="-128"/>
                <a:ea typeface="MS UI Gothic" panose="020B0600070205080204" pitchFamily="50" charset="-128"/>
              </a:rPr>
              <a:t> </a:t>
            </a:r>
            <a:r>
              <a:rPr lang="en-US" altLang="ja-JP" dirty="0">
                <a:latin typeface="MS UI Gothic" panose="020B0600070205080204" pitchFamily="50" charset="-128"/>
                <a:ea typeface="MS UI Gothic" panose="020B0600070205080204" pitchFamily="50" charset="-128"/>
              </a:rPr>
              <a:t>+ </a:t>
            </a:r>
            <a:r>
              <a:rPr lang="en-US" altLang="ja-JP" dirty="0" err="1" smtClean="0">
                <a:latin typeface="MS UI Gothic" panose="020B0600070205080204" pitchFamily="50" charset="-128"/>
                <a:ea typeface="MS UI Gothic" panose="020B0600070205080204" pitchFamily="50" charset="-128"/>
              </a:rPr>
              <a:t>numB</a:t>
            </a:r>
            <a:endParaRPr lang="en-US" altLang="ja-JP" dirty="0">
              <a:latin typeface="MS UI Gothic" panose="020B0600070205080204" pitchFamily="50" charset="-128"/>
              <a:ea typeface="MS UI Gothic" panose="020B0600070205080204" pitchFamily="50" charset="-128"/>
            </a:endParaRPr>
          </a:p>
        </p:txBody>
      </p:sp>
      <p:sp>
        <p:nvSpPr>
          <p:cNvPr id="22" name="Text Box 49"/>
          <p:cNvSpPr txBox="1">
            <a:spLocks noChangeArrowheads="1"/>
          </p:cNvSpPr>
          <p:nvPr/>
        </p:nvSpPr>
        <p:spPr bwMode="auto">
          <a:xfrm>
            <a:off x="1933138" y="4903682"/>
            <a:ext cx="44037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ja-JP" altLang="en-US" sz="1800" dirty="0"/>
              <a:t>図２．面積比</a:t>
            </a:r>
            <a:r>
              <a:rPr lang="ja-JP" altLang="en-US" sz="1800" dirty="0" smtClean="0"/>
              <a:t>と、点の数</a:t>
            </a:r>
            <a:r>
              <a:rPr lang="en-US" altLang="ja-JP" sz="1800" dirty="0" err="1" smtClean="0"/>
              <a:t>numA,numB</a:t>
            </a:r>
            <a:r>
              <a:rPr lang="ja-JP" altLang="en-US" sz="1800" dirty="0" smtClean="0"/>
              <a:t>の</a:t>
            </a:r>
            <a:r>
              <a:rPr lang="ja-JP" altLang="en-US" sz="1800" dirty="0"/>
              <a:t>対応</a:t>
            </a:r>
          </a:p>
        </p:txBody>
      </p:sp>
      <p:sp>
        <p:nvSpPr>
          <p:cNvPr id="23" name="Text Box 50"/>
          <p:cNvSpPr txBox="1">
            <a:spLocks noChangeArrowheads="1"/>
          </p:cNvSpPr>
          <p:nvPr/>
        </p:nvSpPr>
        <p:spPr bwMode="auto">
          <a:xfrm>
            <a:off x="7192670" y="1557338"/>
            <a:ext cx="165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ja-JP" altLang="en-US" sz="1800"/>
              <a:t>図１．領域</a:t>
            </a:r>
            <a:r>
              <a:rPr lang="en-US" altLang="ja-JP" sz="1800"/>
              <a:t>A</a:t>
            </a:r>
            <a:r>
              <a:rPr lang="ja-JP" altLang="en-US" sz="1800"/>
              <a:t>と</a:t>
            </a:r>
            <a:r>
              <a:rPr lang="en-US" altLang="ja-JP" sz="1800"/>
              <a:t>B</a:t>
            </a:r>
          </a:p>
        </p:txBody>
      </p:sp>
      <p:sp>
        <p:nvSpPr>
          <p:cNvPr id="24" name="Line 51"/>
          <p:cNvSpPr>
            <a:spLocks noChangeShapeType="1"/>
          </p:cNvSpPr>
          <p:nvPr/>
        </p:nvSpPr>
        <p:spPr bwMode="auto">
          <a:xfrm flipV="1">
            <a:off x="7119645" y="1104900"/>
            <a:ext cx="466725" cy="379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 name="Text Box 52"/>
          <p:cNvSpPr txBox="1">
            <a:spLocks noChangeArrowheads="1"/>
          </p:cNvSpPr>
          <p:nvPr/>
        </p:nvSpPr>
        <p:spPr bwMode="auto">
          <a:xfrm>
            <a:off x="7264108" y="1196975"/>
            <a:ext cx="7413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ja-JP" altLang="en-US" sz="1400"/>
              <a:t>半径</a:t>
            </a:r>
            <a:r>
              <a:rPr lang="en-US" altLang="ja-JP" sz="1400"/>
              <a:t>=1</a:t>
            </a:r>
          </a:p>
        </p:txBody>
      </p:sp>
      <p:sp>
        <p:nvSpPr>
          <p:cNvPr id="26" name="Rectangle 53"/>
          <p:cNvSpPr>
            <a:spLocks noChangeArrowheads="1"/>
          </p:cNvSpPr>
          <p:nvPr/>
        </p:nvSpPr>
        <p:spPr bwMode="auto">
          <a:xfrm>
            <a:off x="8205495" y="863600"/>
            <a:ext cx="569913" cy="6111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endParaRPr lang="ja-JP" altLang="en-US" sz="1800"/>
          </a:p>
        </p:txBody>
      </p:sp>
      <p:sp>
        <p:nvSpPr>
          <p:cNvPr id="27" name="Text Box 54"/>
          <p:cNvSpPr txBox="1">
            <a:spLocks noChangeArrowheads="1"/>
          </p:cNvSpPr>
          <p:nvPr/>
        </p:nvSpPr>
        <p:spPr bwMode="auto">
          <a:xfrm>
            <a:off x="8127708" y="1125538"/>
            <a:ext cx="6619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en-US" altLang="ja-JP" sz="1400"/>
              <a:t>1</a:t>
            </a:r>
            <a:r>
              <a:rPr lang="ja-JP" altLang="en-US" sz="1400"/>
              <a:t>辺</a:t>
            </a:r>
            <a:r>
              <a:rPr lang="en-US" altLang="ja-JP" sz="1400"/>
              <a:t>=1</a:t>
            </a:r>
          </a:p>
        </p:txBody>
      </p:sp>
      <p:sp>
        <p:nvSpPr>
          <p:cNvPr id="28" name="Line 55"/>
          <p:cNvSpPr>
            <a:spLocks noChangeShapeType="1"/>
          </p:cNvSpPr>
          <p:nvPr/>
        </p:nvSpPr>
        <p:spPr bwMode="auto">
          <a:xfrm flipH="1">
            <a:off x="7264108" y="692150"/>
            <a:ext cx="21590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9" name="Line 56"/>
          <p:cNvSpPr>
            <a:spLocks noChangeShapeType="1"/>
          </p:cNvSpPr>
          <p:nvPr/>
        </p:nvSpPr>
        <p:spPr bwMode="auto">
          <a:xfrm flipH="1">
            <a:off x="8632533" y="692150"/>
            <a:ext cx="71437" cy="2174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 name="Text Box 15"/>
          <p:cNvSpPr txBox="1">
            <a:spLocks noChangeArrowheads="1"/>
          </p:cNvSpPr>
          <p:nvPr/>
        </p:nvSpPr>
        <p:spPr bwMode="auto">
          <a:xfrm>
            <a:off x="0" y="404813"/>
            <a:ext cx="8964488"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pPr>
            <a:r>
              <a:rPr lang="ja-JP" altLang="en-US" sz="1800" dirty="0" smtClean="0"/>
              <a:t>関数</a:t>
            </a:r>
            <a:r>
              <a:rPr lang="en-US" altLang="ja-JP" sz="1800" dirty="0" err="1" smtClean="0"/>
              <a:t>getPai</a:t>
            </a:r>
            <a:r>
              <a:rPr lang="en-US" altLang="ja-JP" sz="1800" dirty="0" smtClean="0"/>
              <a:t>()</a:t>
            </a:r>
            <a:r>
              <a:rPr lang="ja-JP" altLang="en-US" sz="1800" dirty="0" smtClean="0"/>
              <a:t>は、次のような方法で</a:t>
            </a:r>
            <a:r>
              <a:rPr lang="ja-JP" altLang="en-US" sz="1800" dirty="0" smtClean="0">
                <a:latin typeface="+mn-ea"/>
              </a:rPr>
              <a:t>円周率</a:t>
            </a:r>
            <a:r>
              <a:rPr lang="en-US" altLang="ja-JP" sz="1800" dirty="0">
                <a:latin typeface="+mn-ea"/>
              </a:rPr>
              <a:t>π</a:t>
            </a:r>
            <a:r>
              <a:rPr lang="ja-JP" altLang="en-US" sz="1800" dirty="0">
                <a:latin typeface="+mn-ea"/>
              </a:rPr>
              <a:t>の値を予想</a:t>
            </a:r>
            <a:r>
              <a:rPr lang="ja-JP" altLang="en-US" sz="1800" dirty="0" smtClean="0">
                <a:latin typeface="+mn-ea"/>
              </a:rPr>
              <a:t>する。</a:t>
            </a:r>
            <a:endParaRPr lang="ja-JP" altLang="en-US" sz="1800" dirty="0"/>
          </a:p>
          <a:p>
            <a:pPr eaLnBrk="1" hangingPunct="1">
              <a:spcBef>
                <a:spcPct val="0"/>
              </a:spcBef>
              <a:buFontTx/>
              <a:buNone/>
            </a:pPr>
            <a:endParaRPr lang="ja-JP" altLang="en-US" sz="1800" dirty="0">
              <a:solidFill>
                <a:srgbClr val="FF0066"/>
              </a:solidFill>
            </a:endParaRPr>
          </a:p>
          <a:p>
            <a:pPr eaLnBrk="1" hangingPunct="1">
              <a:spcBef>
                <a:spcPct val="0"/>
              </a:spcBef>
              <a:buFontTx/>
              <a:buNone/>
            </a:pPr>
            <a:r>
              <a:rPr lang="en-US" altLang="ja-JP" sz="1600" dirty="0" smtClean="0"/>
              <a:t>(1) x-y</a:t>
            </a:r>
            <a:r>
              <a:rPr lang="ja-JP" altLang="en-US" sz="1600" dirty="0" smtClean="0"/>
              <a:t>平面上のある点</a:t>
            </a:r>
            <a:r>
              <a:rPr lang="en-US" altLang="ja-JP" sz="1600" dirty="0" smtClean="0"/>
              <a:t>(</a:t>
            </a:r>
            <a:r>
              <a:rPr lang="en-US" altLang="ja-JP" sz="1600" dirty="0" err="1" smtClean="0"/>
              <a:t>x,y</a:t>
            </a:r>
            <a:r>
              <a:rPr lang="en-US" altLang="ja-JP" sz="1600" dirty="0" smtClean="0"/>
              <a:t>)</a:t>
            </a:r>
            <a:r>
              <a:rPr lang="ja-JP" altLang="en-US" sz="1600" dirty="0" smtClean="0"/>
              <a:t>を考える。</a:t>
            </a:r>
            <a:r>
              <a:rPr lang="en-US" altLang="ja-JP" sz="1600" dirty="0" err="1" smtClean="0"/>
              <a:t>x,y</a:t>
            </a:r>
            <a:r>
              <a:rPr lang="ja-JP" altLang="en-US" sz="1600" dirty="0" smtClean="0"/>
              <a:t>の値はともに</a:t>
            </a:r>
            <a:r>
              <a:rPr lang="en-US" altLang="ja-JP" sz="1600" dirty="0" smtClean="0"/>
              <a:t>0.0~1.0</a:t>
            </a:r>
            <a:r>
              <a:rPr lang="ja-JP" altLang="en-US" sz="1600" dirty="0" smtClean="0"/>
              <a:t>の実数とする。</a:t>
            </a:r>
            <a:endParaRPr lang="ja-JP" altLang="en-US" sz="1600" dirty="0"/>
          </a:p>
          <a:p>
            <a:pPr eaLnBrk="1" hangingPunct="1">
              <a:spcBef>
                <a:spcPct val="0"/>
              </a:spcBef>
              <a:buFontTx/>
              <a:buNone/>
            </a:pPr>
            <a:r>
              <a:rPr lang="ja-JP" altLang="en-US" sz="1600" dirty="0"/>
              <a:t>　　</a:t>
            </a:r>
            <a:r>
              <a:rPr lang="ja-JP" altLang="en-US" sz="1600" dirty="0" smtClean="0"/>
              <a:t>このとき、点</a:t>
            </a:r>
            <a:r>
              <a:rPr lang="en-US" altLang="ja-JP" sz="1600" dirty="0" smtClean="0"/>
              <a:t>(</a:t>
            </a:r>
            <a:r>
              <a:rPr lang="en-US" altLang="ja-JP" sz="1600" dirty="0" err="1" smtClean="0"/>
              <a:t>x,y</a:t>
            </a:r>
            <a:r>
              <a:rPr lang="en-US" altLang="ja-JP" sz="1600" dirty="0" smtClean="0"/>
              <a:t>)</a:t>
            </a:r>
            <a:r>
              <a:rPr lang="ja-JP" altLang="en-US" sz="1600" dirty="0" smtClean="0"/>
              <a:t>は、</a:t>
            </a:r>
            <a:r>
              <a:rPr lang="en-US" altLang="ja-JP" sz="1600" dirty="0" smtClean="0"/>
              <a:t>1</a:t>
            </a:r>
            <a:r>
              <a:rPr lang="ja-JP" altLang="en-US" sz="1600" dirty="0"/>
              <a:t>辺が</a:t>
            </a:r>
            <a:r>
              <a:rPr lang="en-US" altLang="ja-JP" sz="1600" dirty="0" smtClean="0"/>
              <a:t>1.0</a:t>
            </a:r>
            <a:r>
              <a:rPr lang="ja-JP" altLang="en-US" sz="1600" dirty="0" smtClean="0"/>
              <a:t>の</a:t>
            </a:r>
            <a:r>
              <a:rPr lang="ja-JP" altLang="en-US" sz="1600" dirty="0"/>
              <a:t>正方形の中の、ある１点となる。</a:t>
            </a:r>
          </a:p>
          <a:p>
            <a:pPr eaLnBrk="1" hangingPunct="1">
              <a:spcBef>
                <a:spcPct val="0"/>
              </a:spcBef>
              <a:buFontTx/>
              <a:buNone/>
            </a:pPr>
            <a:r>
              <a:rPr lang="en-US" altLang="ja-JP" sz="1600" dirty="0" smtClean="0"/>
              <a:t>(2)</a:t>
            </a:r>
            <a:r>
              <a:rPr lang="ja-JP" altLang="en-US" sz="1600" dirty="0" smtClean="0"/>
              <a:t> 図</a:t>
            </a:r>
            <a:r>
              <a:rPr lang="ja-JP" altLang="en-US" sz="1600" dirty="0"/>
              <a:t>１のように、半径</a:t>
            </a:r>
            <a:r>
              <a:rPr lang="en-US" altLang="ja-JP" sz="1600" dirty="0"/>
              <a:t>1.0</a:t>
            </a:r>
            <a:r>
              <a:rPr lang="ja-JP" altLang="en-US" sz="1600" dirty="0"/>
              <a:t>の円</a:t>
            </a:r>
            <a:r>
              <a:rPr lang="ja-JP" altLang="en-US" sz="1600" dirty="0" smtClean="0"/>
              <a:t>の</a:t>
            </a:r>
            <a:r>
              <a:rPr lang="en-US" altLang="ja-JP" sz="1600" dirty="0" smtClean="0"/>
              <a:t>4</a:t>
            </a:r>
            <a:r>
              <a:rPr lang="ja-JP" altLang="en-US" sz="1600" dirty="0" smtClean="0"/>
              <a:t>分の</a:t>
            </a:r>
            <a:r>
              <a:rPr lang="en-US" altLang="ja-JP" sz="1600" dirty="0" smtClean="0"/>
              <a:t>1</a:t>
            </a:r>
            <a:r>
              <a:rPr lang="ja-JP" altLang="en-US" sz="1600" dirty="0" smtClean="0"/>
              <a:t>の</a:t>
            </a:r>
            <a:r>
              <a:rPr lang="ja-JP" altLang="en-US" sz="1600" dirty="0"/>
              <a:t>部分を領域</a:t>
            </a:r>
            <a:r>
              <a:rPr lang="en-US" altLang="ja-JP" sz="1600" dirty="0"/>
              <a:t>A</a:t>
            </a:r>
            <a:r>
              <a:rPr lang="ja-JP" altLang="en-US" sz="1600" dirty="0"/>
              <a:t>とし</a:t>
            </a:r>
            <a:r>
              <a:rPr lang="ja-JP" altLang="en-US" sz="1600" dirty="0" smtClean="0"/>
              <a:t>、</a:t>
            </a:r>
            <a:endParaRPr lang="en-US" altLang="ja-JP" sz="1600" dirty="0" smtClean="0"/>
          </a:p>
          <a:p>
            <a:pPr eaLnBrk="1" hangingPunct="1">
              <a:spcBef>
                <a:spcPct val="0"/>
              </a:spcBef>
              <a:buFontTx/>
              <a:buNone/>
            </a:pPr>
            <a:r>
              <a:rPr lang="ja-JP" altLang="en-US" sz="1600" dirty="0"/>
              <a:t>　</a:t>
            </a:r>
            <a:r>
              <a:rPr lang="ja-JP" altLang="en-US" sz="1600" dirty="0" smtClean="0"/>
              <a:t>　</a:t>
            </a:r>
            <a:r>
              <a:rPr lang="en-US" altLang="ja-JP" sz="1600" dirty="0" smtClean="0"/>
              <a:t>1</a:t>
            </a:r>
            <a:r>
              <a:rPr lang="ja-JP" altLang="en-US" sz="1600" dirty="0" smtClean="0"/>
              <a:t>辺が</a:t>
            </a:r>
            <a:r>
              <a:rPr lang="en-US" altLang="ja-JP" sz="1600" dirty="0"/>
              <a:t>1.0</a:t>
            </a:r>
            <a:r>
              <a:rPr lang="ja-JP" altLang="en-US" sz="1600" dirty="0" smtClean="0"/>
              <a:t>の正方形から領域</a:t>
            </a:r>
            <a:r>
              <a:rPr lang="en-US" altLang="ja-JP" sz="1600" dirty="0"/>
              <a:t>A</a:t>
            </a:r>
            <a:r>
              <a:rPr lang="ja-JP" altLang="en-US" sz="1600" dirty="0"/>
              <a:t>を引いた部分を領域</a:t>
            </a:r>
            <a:r>
              <a:rPr lang="en-US" altLang="ja-JP" sz="1600" dirty="0"/>
              <a:t>B</a:t>
            </a:r>
            <a:r>
              <a:rPr lang="ja-JP" altLang="en-US" sz="1600" dirty="0"/>
              <a:t>とする。</a:t>
            </a:r>
          </a:p>
          <a:p>
            <a:pPr eaLnBrk="1" hangingPunct="1">
              <a:spcBef>
                <a:spcPct val="0"/>
              </a:spcBef>
              <a:buFontTx/>
              <a:buNone/>
            </a:pPr>
            <a:r>
              <a:rPr lang="en-US" altLang="ja-JP" sz="1600" dirty="0" smtClean="0"/>
              <a:t>(</a:t>
            </a:r>
            <a:r>
              <a:rPr lang="en-US" altLang="ja-JP" sz="1600" dirty="0"/>
              <a:t>3</a:t>
            </a:r>
            <a:r>
              <a:rPr lang="en-US" altLang="ja-JP" sz="1600" dirty="0" smtClean="0"/>
              <a:t>)</a:t>
            </a:r>
            <a:r>
              <a:rPr lang="ja-JP" altLang="en-US" sz="1600" dirty="0"/>
              <a:t> </a:t>
            </a:r>
            <a:r>
              <a:rPr lang="en-US" altLang="ja-JP" sz="1600" dirty="0" smtClean="0"/>
              <a:t>(1)</a:t>
            </a:r>
            <a:r>
              <a:rPr lang="ja-JP" altLang="en-US" sz="1600" dirty="0" smtClean="0"/>
              <a:t>の</a:t>
            </a:r>
            <a:r>
              <a:rPr lang="en-US" altLang="ja-JP" sz="1600" dirty="0" err="1" smtClean="0"/>
              <a:t>x,y</a:t>
            </a:r>
            <a:r>
              <a:rPr lang="ja-JP" altLang="en-US" sz="1600" dirty="0" smtClean="0"/>
              <a:t>の値を一様乱数として、ランダムな点を何度も繰り返し生成するとする。このとき、領域</a:t>
            </a:r>
            <a:r>
              <a:rPr lang="en-US" altLang="ja-JP" sz="1600" dirty="0" smtClean="0"/>
              <a:t>A</a:t>
            </a:r>
            <a:r>
              <a:rPr lang="ja-JP" altLang="en-US" sz="1600" dirty="0" smtClean="0"/>
              <a:t>内に生成された全ての点の数を</a:t>
            </a:r>
            <a:r>
              <a:rPr lang="en-US" altLang="ja-JP" sz="1600" dirty="0" err="1" smtClean="0"/>
              <a:t>numA</a:t>
            </a:r>
            <a:r>
              <a:rPr lang="ja-JP" altLang="en-US" sz="1600" dirty="0" err="1" smtClean="0"/>
              <a:t>、</a:t>
            </a:r>
            <a:r>
              <a:rPr lang="ja-JP" altLang="en-US" sz="1600" dirty="0" smtClean="0"/>
              <a:t>領域</a:t>
            </a:r>
            <a:r>
              <a:rPr lang="en-US" altLang="ja-JP" sz="1600" dirty="0" smtClean="0"/>
              <a:t>B</a:t>
            </a:r>
            <a:r>
              <a:rPr lang="ja-JP" altLang="en-US" sz="1600" dirty="0" smtClean="0"/>
              <a:t>内に生成された全ての点の数を</a:t>
            </a:r>
            <a:r>
              <a:rPr lang="en-US" altLang="ja-JP" sz="1600" dirty="0" err="1" smtClean="0"/>
              <a:t>numB</a:t>
            </a:r>
            <a:r>
              <a:rPr lang="ja-JP" altLang="en-US" sz="1600" dirty="0" smtClean="0"/>
              <a:t>とおく。</a:t>
            </a:r>
            <a:endParaRPr lang="en-US" altLang="ja-JP" sz="1600" dirty="0" smtClean="0"/>
          </a:p>
          <a:p>
            <a:pPr eaLnBrk="1" hangingPunct="1">
              <a:spcBef>
                <a:spcPct val="0"/>
              </a:spcBef>
              <a:buFontTx/>
              <a:buNone/>
            </a:pPr>
            <a:r>
              <a:rPr lang="en-US" altLang="ja-JP" sz="1600" dirty="0" smtClean="0"/>
              <a:t>(4)</a:t>
            </a:r>
            <a:r>
              <a:rPr lang="ja-JP" altLang="en-US" sz="1600" dirty="0" smtClean="0"/>
              <a:t>領域</a:t>
            </a:r>
            <a:r>
              <a:rPr lang="en-US" altLang="ja-JP" sz="1600" dirty="0" smtClean="0"/>
              <a:t>A</a:t>
            </a:r>
            <a:r>
              <a:rPr lang="ja-JP" altLang="en-US" sz="1600" dirty="0" smtClean="0"/>
              <a:t>と、</a:t>
            </a:r>
            <a:r>
              <a:rPr lang="en-US" altLang="ja-JP" sz="1600" dirty="0"/>
              <a:t> 1</a:t>
            </a:r>
            <a:r>
              <a:rPr lang="ja-JP" altLang="en-US" sz="1600" dirty="0"/>
              <a:t>辺</a:t>
            </a:r>
            <a:r>
              <a:rPr lang="en-US" altLang="ja-JP" sz="1600" dirty="0"/>
              <a:t>1.0</a:t>
            </a:r>
            <a:r>
              <a:rPr lang="ja-JP" altLang="en-US" sz="1600" dirty="0"/>
              <a:t>の</a:t>
            </a:r>
            <a:r>
              <a:rPr lang="ja-JP" altLang="en-US" sz="1600" dirty="0" smtClean="0"/>
              <a:t>正方形全体</a:t>
            </a:r>
            <a:r>
              <a:rPr lang="en-US" altLang="ja-JP" sz="1600" dirty="0" smtClean="0"/>
              <a:t>(</a:t>
            </a:r>
            <a:r>
              <a:rPr lang="ja-JP" altLang="en-US" sz="1600" dirty="0" smtClean="0"/>
              <a:t>つまり領域</a:t>
            </a:r>
            <a:r>
              <a:rPr lang="en-US" altLang="ja-JP" sz="1600" dirty="0" smtClean="0"/>
              <a:t>A+</a:t>
            </a:r>
            <a:r>
              <a:rPr lang="ja-JP" altLang="en-US" sz="1600" dirty="0" smtClean="0"/>
              <a:t>領域</a:t>
            </a:r>
            <a:r>
              <a:rPr lang="en-US" altLang="ja-JP" sz="1600" dirty="0" smtClean="0"/>
              <a:t>B)</a:t>
            </a:r>
            <a:r>
              <a:rPr lang="ja-JP" altLang="en-US" sz="1600" dirty="0" smtClean="0"/>
              <a:t>について考える。</a:t>
            </a:r>
            <a:endParaRPr lang="en-US" altLang="ja-JP" sz="1600" dirty="0" smtClean="0">
              <a:latin typeface="+mn-ea"/>
            </a:endParaRPr>
          </a:p>
          <a:p>
            <a:pPr eaLnBrk="1" hangingPunct="1">
              <a:spcBef>
                <a:spcPct val="0"/>
              </a:spcBef>
              <a:buFontTx/>
              <a:buNone/>
            </a:pPr>
            <a:r>
              <a:rPr lang="ja-JP" altLang="en-US" sz="1600" dirty="0"/>
              <a:t>　</a:t>
            </a:r>
            <a:r>
              <a:rPr lang="ja-JP" altLang="en-US" sz="1600" dirty="0" smtClean="0"/>
              <a:t>　図２のように、この面積の比と、各</a:t>
            </a:r>
            <a:r>
              <a:rPr lang="ja-JP" altLang="en-US" sz="1600" dirty="0"/>
              <a:t>領域</a:t>
            </a:r>
            <a:r>
              <a:rPr lang="ja-JP" altLang="en-US" sz="1600" dirty="0" smtClean="0"/>
              <a:t>に入ったランダムな点の数</a:t>
            </a:r>
            <a:r>
              <a:rPr lang="en-US" altLang="ja-JP" sz="1600" dirty="0" err="1" smtClean="0"/>
              <a:t>numA,numB</a:t>
            </a:r>
            <a:r>
              <a:rPr lang="ja-JP" altLang="en-US" sz="1600" dirty="0" smtClean="0"/>
              <a:t>の比は等しい。</a:t>
            </a:r>
            <a:endParaRPr lang="en-US" altLang="ja-JP" sz="1600" dirty="0" smtClean="0"/>
          </a:p>
          <a:p>
            <a:pPr eaLnBrk="1" hangingPunct="1">
              <a:spcBef>
                <a:spcPct val="0"/>
              </a:spcBef>
              <a:buFontTx/>
              <a:buNone/>
            </a:pPr>
            <a:r>
              <a:rPr lang="ja-JP" altLang="en-US" sz="1600" dirty="0"/>
              <a:t>　</a:t>
            </a:r>
            <a:r>
              <a:rPr lang="ja-JP" altLang="en-US" sz="1600" dirty="0" smtClean="0"/>
              <a:t>　よって、円の面積の公式と正方形の面積の公式から、次</a:t>
            </a:r>
            <a:r>
              <a:rPr lang="ja-JP" altLang="en-US" sz="1600" dirty="0"/>
              <a:t>の式が成立する。 </a:t>
            </a:r>
            <a:endParaRPr lang="en-US" altLang="ja-JP" sz="1600" dirty="0"/>
          </a:p>
          <a:p>
            <a:pPr eaLnBrk="1" hangingPunct="1">
              <a:spcBef>
                <a:spcPct val="0"/>
              </a:spcBef>
              <a:buFontTx/>
              <a:buNone/>
            </a:pPr>
            <a:r>
              <a:rPr lang="en-US" altLang="ja-JP" sz="1600" dirty="0">
                <a:latin typeface="MS UI Gothic" panose="020B0600070205080204" pitchFamily="50" charset="-128"/>
                <a:ea typeface="MS UI Gothic" panose="020B0600070205080204" pitchFamily="50" charset="-128"/>
              </a:rPr>
              <a:t>    { (π * 1 * 1) /4 } : {1 * 1 }</a:t>
            </a:r>
            <a:r>
              <a:rPr lang="en-US" altLang="ja-JP" sz="1600" dirty="0"/>
              <a:t> = </a:t>
            </a:r>
            <a:r>
              <a:rPr lang="en-US" altLang="ja-JP" sz="1600" dirty="0" err="1" smtClean="0"/>
              <a:t>numA</a:t>
            </a:r>
            <a:r>
              <a:rPr lang="en-US" altLang="ja-JP" sz="1600" dirty="0" smtClean="0"/>
              <a:t> </a:t>
            </a:r>
            <a:r>
              <a:rPr lang="en-US" altLang="ja-JP" sz="1600" dirty="0"/>
              <a:t>: </a:t>
            </a:r>
            <a:r>
              <a:rPr lang="en-US" altLang="ja-JP" sz="1600" dirty="0" err="1" smtClean="0"/>
              <a:t>numA</a:t>
            </a:r>
            <a:r>
              <a:rPr lang="en-US" altLang="ja-JP" sz="1600" dirty="0" smtClean="0"/>
              <a:t> </a:t>
            </a:r>
            <a:r>
              <a:rPr lang="en-US" altLang="ja-JP" sz="1600" dirty="0"/>
              <a:t>+ </a:t>
            </a:r>
            <a:r>
              <a:rPr lang="en-US" altLang="ja-JP" sz="1600" dirty="0" err="1" smtClean="0"/>
              <a:t>numB</a:t>
            </a:r>
            <a:endParaRPr lang="en-US" altLang="ja-JP" sz="1600" dirty="0"/>
          </a:p>
          <a:p>
            <a:pPr eaLnBrk="1" hangingPunct="1">
              <a:spcBef>
                <a:spcPct val="0"/>
              </a:spcBef>
              <a:buFontTx/>
              <a:buNone/>
            </a:pPr>
            <a:r>
              <a:rPr lang="en-US" altLang="ja-JP" sz="1600" dirty="0"/>
              <a:t>   </a:t>
            </a:r>
            <a:r>
              <a:rPr lang="ja-JP" altLang="en-US" sz="1600" dirty="0" smtClean="0"/>
              <a:t>上式を変形し、</a:t>
            </a:r>
            <a:r>
              <a:rPr lang="en-US" altLang="ja-JP" sz="1600" dirty="0" smtClean="0">
                <a:latin typeface="+mn-ea"/>
              </a:rPr>
              <a:t> </a:t>
            </a:r>
            <a:r>
              <a:rPr lang="en-US" altLang="ja-JP" sz="1600" dirty="0">
                <a:latin typeface="+mn-ea"/>
              </a:rPr>
              <a:t>π</a:t>
            </a:r>
            <a:r>
              <a:rPr lang="ja-JP" altLang="en-US" sz="1600" dirty="0" smtClean="0"/>
              <a:t>は</a:t>
            </a:r>
            <a:r>
              <a:rPr lang="ja-JP" altLang="en-US" sz="1600" dirty="0"/>
              <a:t>次のよう</a:t>
            </a:r>
            <a:r>
              <a:rPr lang="ja-JP" altLang="en-US" sz="1600" dirty="0" smtClean="0"/>
              <a:t>に予想できる</a:t>
            </a:r>
            <a:r>
              <a:rPr lang="ja-JP" altLang="en-US" sz="1600" dirty="0"/>
              <a:t>。</a:t>
            </a:r>
          </a:p>
          <a:p>
            <a:pPr eaLnBrk="1" hangingPunct="1">
              <a:spcBef>
                <a:spcPct val="0"/>
              </a:spcBef>
              <a:buFontTx/>
              <a:buNone/>
            </a:pPr>
            <a:r>
              <a:rPr lang="ja-JP" altLang="en-US" sz="1600" dirty="0"/>
              <a:t>　　</a:t>
            </a:r>
            <a:r>
              <a:rPr lang="en-US" altLang="ja-JP" sz="1600" dirty="0">
                <a:latin typeface="+mn-ea"/>
              </a:rPr>
              <a:t> π </a:t>
            </a:r>
            <a:r>
              <a:rPr lang="en-US" altLang="ja-JP" sz="1600" dirty="0" smtClean="0"/>
              <a:t>= </a:t>
            </a:r>
            <a:r>
              <a:rPr lang="en-US" altLang="ja-JP" sz="1600" dirty="0"/>
              <a:t>4</a:t>
            </a:r>
            <a:r>
              <a:rPr lang="en-US" altLang="ja-JP" sz="1600" dirty="0">
                <a:latin typeface="MS UI Gothic" panose="020B0600070205080204" pitchFamily="50" charset="-128"/>
                <a:ea typeface="MS UI Gothic" panose="020B0600070205080204" pitchFamily="50" charset="-128"/>
              </a:rPr>
              <a:t> * </a:t>
            </a:r>
            <a:r>
              <a:rPr lang="en-US" altLang="ja-JP" sz="1600" dirty="0" err="1" smtClean="0"/>
              <a:t>numA</a:t>
            </a:r>
            <a:r>
              <a:rPr lang="en-US" altLang="ja-JP" sz="1600" dirty="0" smtClean="0"/>
              <a:t> </a:t>
            </a:r>
            <a:r>
              <a:rPr lang="en-US" altLang="ja-JP" sz="1600" dirty="0"/>
              <a:t>/ ( </a:t>
            </a:r>
            <a:r>
              <a:rPr lang="en-US" altLang="ja-JP" sz="1600" dirty="0" err="1" smtClean="0"/>
              <a:t>numA</a:t>
            </a:r>
            <a:r>
              <a:rPr lang="en-US" altLang="ja-JP" sz="1600" dirty="0" smtClean="0"/>
              <a:t> </a:t>
            </a:r>
            <a:r>
              <a:rPr lang="en-US" altLang="ja-JP" sz="1600" dirty="0"/>
              <a:t>+ </a:t>
            </a:r>
            <a:r>
              <a:rPr lang="en-US" altLang="ja-JP" sz="1600" dirty="0" err="1" smtClean="0"/>
              <a:t>numB</a:t>
            </a:r>
            <a:r>
              <a:rPr lang="en-US" altLang="ja-JP" sz="1600" dirty="0" smtClean="0"/>
              <a:t> </a:t>
            </a:r>
            <a:r>
              <a:rPr lang="en-US" altLang="ja-JP" sz="1600" dirty="0"/>
              <a:t>) </a:t>
            </a:r>
            <a:r>
              <a:rPr lang="ja-JP" altLang="en-US" sz="1600" dirty="0"/>
              <a:t>・・・ ①</a:t>
            </a:r>
          </a:p>
        </p:txBody>
      </p:sp>
    </p:spTree>
    <p:extLst>
      <p:ext uri="{BB962C8B-B14F-4D97-AF65-F5344CB8AC3E}">
        <p14:creationId xmlns:p14="http://schemas.microsoft.com/office/powerpoint/2010/main" val="2476927761"/>
      </p:ext>
    </p:extLst>
  </p:cSld>
  <p:clrMapOvr>
    <a:masterClrMapping/>
  </p:clrMapOvr>
</p:sld>
</file>

<file path=ppt/theme/theme1.xml><?xml version="1.0" encoding="utf-8"?>
<a:theme xmlns:a="http://schemas.openxmlformats.org/drawingml/2006/main" name="標準デザイン">
  <a:themeElements>
    <a:clrScheme name="MU配色１">
      <a:dk1>
        <a:srgbClr val="000000"/>
      </a:dk1>
      <a:lt1>
        <a:sysClr val="window" lastClr="FFFFFF"/>
      </a:lt1>
      <a:dk2>
        <a:srgbClr val="000000"/>
      </a:dk2>
      <a:lt2>
        <a:srgbClr val="B770FF"/>
      </a:lt2>
      <a:accent1>
        <a:srgbClr val="58B0F4"/>
      </a:accent1>
      <a:accent2>
        <a:srgbClr val="0F9ACC"/>
      </a:accent2>
      <a:accent3>
        <a:srgbClr val="568C11"/>
      </a:accent3>
      <a:accent4>
        <a:srgbClr val="FFFF65"/>
      </a:accent4>
      <a:accent5>
        <a:srgbClr val="FF7B1B"/>
      </a:accent5>
      <a:accent6>
        <a:srgbClr val="F14124"/>
      </a:accent6>
      <a:hlink>
        <a:srgbClr val="000000"/>
      </a:hlink>
      <a:folHlink>
        <a:srgbClr val="0000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2660</TotalTime>
  <Words>897</Words>
  <Application>Microsoft Office PowerPoint</Application>
  <PresentationFormat>画面に合わせる (4:3)</PresentationFormat>
  <Paragraphs>133</Paragraphs>
  <Slides>10</Slides>
  <Notes>7</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標準デザイン</vt:lpstr>
      <vt:lpstr>PowerPoint プレゼンテーション</vt:lpstr>
      <vt:lpstr>演習問題について</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長岡技術科学大学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畦原宗之</dc:creator>
  <cp:lastModifiedBy>Windows ユーザー</cp:lastModifiedBy>
  <cp:revision>447</cp:revision>
  <dcterms:created xsi:type="dcterms:W3CDTF">2005-06-06T02:44:36Z</dcterms:created>
  <dcterms:modified xsi:type="dcterms:W3CDTF">2018-04-26T06:13:26Z</dcterms:modified>
</cp:coreProperties>
</file>