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" y="744"/>
      </p:cViewPr>
      <p:guideLst>
        <p:guide orient="horz" pos="2160"/>
        <p:guide pos="2880"/>
        <p:guide orient="horz" pos="2260"/>
        <p:guide orient="horz" pos="23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0436A-D5D8-4858-96FE-980EC8E87687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79DB-9B38-4088-B333-30073B525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77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F8D7450-2E6D-49CA-A0A4-FB6B62E88068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15795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487246C-FCE3-40EF-89B0-9D01136A92C0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26474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D343F0-CF49-4EFB-8122-80D02B70B1B7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50607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5EF880B-DB04-42FC-9839-1ACA0180E0E0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72730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B76F8B0-CFBE-4E8E-B070-407DBE1B7F65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10307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50C673-8BFE-4BAA-B58D-60F920BB0828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28120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94A4A77-C548-4988-BBCC-A993F34907A3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63651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D365166E-2897-4746-BC7D-CFF741B060F7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29181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331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1821ADD5-39AD-4C7B-965D-866C942667BC}" type="slidenum">
              <a:rPr lang="en-US" altLang="ja-JP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8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203485" y="2238126"/>
            <a:ext cx="67649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レポート課題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「関数を使ったプログラミング」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2499" y="404664"/>
            <a:ext cx="2686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II</a:t>
            </a:r>
            <a:endParaRPr lang="en-US" altLang="ja-JP" sz="2800" dirty="0">
              <a:latin typeface="Times New Roman" panose="02020603050405020304" pitchFamily="18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20649" y="5229200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>
          <a:xfrm>
            <a:off x="467544" y="2348880"/>
            <a:ext cx="7772400" cy="1470025"/>
          </a:xfrm>
        </p:spPr>
        <p:txBody>
          <a:bodyPr/>
          <a:lstStyle/>
          <a:p>
            <a:r>
              <a:rPr lang="ja-JP" altLang="en-US" sz="4000" dirty="0" smtClean="0"/>
              <a:t>（参考）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「コントロール配列」の自作と</a:t>
            </a:r>
            <a:r>
              <a:rPr lang="ja-JP" altLang="en-US" sz="4000" dirty="0"/>
              <a:t>利用</a:t>
            </a:r>
            <a:endParaRPr lang="ja-JP" altLang="en-US" sz="4000" dirty="0" smtClean="0"/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971600" y="4149080"/>
            <a:ext cx="714169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「</a:t>
            </a:r>
            <a:r>
              <a:rPr lang="en-US" altLang="ja-JP" sz="1800" dirty="0" smtClean="0"/>
              <a:t>Button</a:t>
            </a:r>
            <a:r>
              <a:rPr lang="ja-JP" altLang="en-US" sz="1800" dirty="0" smtClean="0"/>
              <a:t>コントロール」など、これまで利用されてきたコントロールも、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自作の「配列」として、繰り返し処理で取り扱うことができます。</a:t>
            </a:r>
            <a:endParaRPr lang="en-US" altLang="ja-JP" sz="1800" dirty="0" smtClean="0"/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このスライド以降の説明を利用しなくても課題は提出できますが、</a:t>
            </a:r>
            <a:endParaRPr lang="en-US" altLang="ja-JP" sz="1800" dirty="0" smtClean="0"/>
          </a:p>
          <a:p>
            <a:pPr eaLnBrk="1" hangingPunct="1"/>
            <a:r>
              <a:rPr lang="ja-JP" altLang="en-US" sz="2400" dirty="0" smtClean="0">
                <a:solidFill>
                  <a:srgbClr val="FF0000"/>
                </a:solidFill>
              </a:rPr>
              <a:t>利用すると、劇的にコード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短く書くことができます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eaLnBrk="1" hangingPunct="1"/>
            <a:r>
              <a:rPr lang="ja-JP" altLang="en-US" sz="1800" dirty="0" smtClean="0"/>
              <a:t>難しくはありませんので、プログラムが好きな人は挑戦</a:t>
            </a:r>
            <a:r>
              <a:rPr lang="ja-JP" altLang="en-US" sz="1800" dirty="0"/>
              <a:t>してみてください</a:t>
            </a:r>
            <a:r>
              <a:rPr lang="ja-JP" altLang="en-US" sz="1800" dirty="0" smtClean="0"/>
              <a:t>。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18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(</a:t>
            </a:r>
            <a:r>
              <a:rPr lang="ja-JP" altLang="en-US" smtClean="0"/>
              <a:t>基礎</a:t>
            </a:r>
            <a:r>
              <a:rPr lang="en-US" altLang="ja-JP" smtClean="0"/>
              <a:t>)</a:t>
            </a:r>
            <a:r>
              <a:rPr lang="ja-JP" altLang="en-US" smtClean="0"/>
              <a:t>オブジェクトの参照渡し</a:t>
            </a:r>
          </a:p>
        </p:txBody>
      </p:sp>
      <p:sp>
        <p:nvSpPr>
          <p:cNvPr id="24579" name="Rectangle 21"/>
          <p:cNvSpPr>
            <a:spLocks noChangeArrowheads="1"/>
          </p:cNvSpPr>
          <p:nvPr/>
        </p:nvSpPr>
        <p:spPr bwMode="auto">
          <a:xfrm>
            <a:off x="1187624" y="2479005"/>
            <a:ext cx="6186487" cy="13239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dirty="0"/>
              <a:t>Private Sub Button1_Click(…) Handles Button1.Click</a:t>
            </a:r>
          </a:p>
          <a:p>
            <a:pPr eaLnBrk="1" hangingPunct="1">
              <a:defRPr/>
            </a:pPr>
            <a:r>
              <a:rPr lang="en-US" altLang="ja-JP" dirty="0"/>
              <a:t>     Dim </a:t>
            </a:r>
            <a:r>
              <a:rPr lang="en-US" altLang="ja-JP" dirty="0" err="1"/>
              <a:t>str</a:t>
            </a:r>
            <a:r>
              <a:rPr lang="en-US" altLang="ja-JP" dirty="0"/>
              <a:t> As String = TextBox1.Text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FF0066"/>
                </a:solidFill>
              </a:rPr>
              <a:t>     </a:t>
            </a:r>
            <a:r>
              <a:rPr lang="en-US" altLang="ja-JP" dirty="0"/>
              <a:t>Example( </a:t>
            </a:r>
            <a:r>
              <a:rPr lang="en-US" altLang="ja-JP" dirty="0" err="1"/>
              <a:t>str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66"/>
                </a:solidFill>
              </a:rPr>
              <a:t>Label1</a:t>
            </a:r>
            <a:r>
              <a:rPr lang="en-US" altLang="ja-JP" dirty="0"/>
              <a:t> )</a:t>
            </a:r>
          </a:p>
          <a:p>
            <a:pPr eaLnBrk="1" hangingPunct="1">
              <a:defRPr/>
            </a:pPr>
            <a:r>
              <a:rPr lang="en-US" altLang="ja-JP" dirty="0"/>
              <a:t>End Sub</a:t>
            </a:r>
          </a:p>
        </p:txBody>
      </p:sp>
      <p:sp>
        <p:nvSpPr>
          <p:cNvPr id="24580" name="Text Box 20"/>
          <p:cNvSpPr txBox="1">
            <a:spLocks noChangeArrowheads="1"/>
          </p:cNvSpPr>
          <p:nvPr/>
        </p:nvSpPr>
        <p:spPr bwMode="auto">
          <a:xfrm>
            <a:off x="1209849" y="4933280"/>
            <a:ext cx="5894387" cy="10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smtClean="0"/>
              <a:t>Public Sub Example(str As String, </a:t>
            </a:r>
            <a:r>
              <a:rPr lang="en-US" altLang="ja-JP" sz="2000" smtClean="0">
                <a:solidFill>
                  <a:srgbClr val="FF0066"/>
                </a:solidFill>
              </a:rPr>
              <a:t>obj As Object </a:t>
            </a:r>
            <a:r>
              <a:rPr lang="en-US" altLang="ja-JP" sz="2000" smtClean="0"/>
              <a:t>)  </a:t>
            </a:r>
          </a:p>
          <a:p>
            <a:pPr eaLnBrk="1" hangingPunct="1">
              <a:defRPr/>
            </a:pPr>
            <a:r>
              <a:rPr lang="ja-JP" altLang="en-US" sz="2000" smtClean="0"/>
              <a:t>　　</a:t>
            </a:r>
            <a:r>
              <a:rPr lang="en-US" altLang="ja-JP" sz="2000" smtClean="0">
                <a:solidFill>
                  <a:srgbClr val="FF0066"/>
                </a:solidFill>
              </a:rPr>
              <a:t>obj.Text</a:t>
            </a:r>
            <a:r>
              <a:rPr lang="en-US" altLang="ja-JP" sz="2000" smtClean="0"/>
              <a:t> = “</a:t>
            </a:r>
            <a:r>
              <a:rPr lang="ja-JP" altLang="en-US" sz="2000" smtClean="0"/>
              <a:t>趣味は</a:t>
            </a:r>
            <a:r>
              <a:rPr lang="en-US" altLang="ja-JP" sz="2000" smtClean="0"/>
              <a:t>” &amp; str &amp; “</a:t>
            </a:r>
            <a:r>
              <a:rPr lang="ja-JP" altLang="en-US" sz="2000" smtClean="0"/>
              <a:t>です。”</a:t>
            </a:r>
          </a:p>
          <a:p>
            <a:pPr eaLnBrk="1" hangingPunct="1">
              <a:defRPr/>
            </a:pPr>
            <a:r>
              <a:rPr lang="en-US" altLang="ja-JP" sz="2000" smtClean="0"/>
              <a:t>End Function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11936" y="3655342"/>
            <a:ext cx="3081338" cy="64611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dirty="0"/>
              <a:t>コントロールを</a:t>
            </a:r>
            <a:r>
              <a:rPr lang="en-US" altLang="ja-JP" dirty="0"/>
              <a:t>Object</a:t>
            </a:r>
            <a:r>
              <a:rPr lang="ja-JP" altLang="en-US" dirty="0"/>
              <a:t>型として</a:t>
            </a:r>
            <a:endParaRPr lang="en-US" altLang="ja-JP" dirty="0"/>
          </a:p>
          <a:p>
            <a:pPr eaLnBrk="1" hangingPunct="1">
              <a:defRPr/>
            </a:pPr>
            <a:r>
              <a:rPr lang="ja-JP" altLang="en-US" dirty="0"/>
              <a:t>渡すことができる</a:t>
            </a:r>
            <a:endParaRPr lang="en-US" altLang="ja-JP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780011" y="3534692"/>
            <a:ext cx="1943100" cy="1398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766475" y="1470023"/>
            <a:ext cx="702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Button</a:t>
            </a:r>
            <a:r>
              <a:rPr kumimoji="1" lang="ja-JP" altLang="en-US" dirty="0" smtClean="0"/>
              <a:t>」や「</a:t>
            </a:r>
            <a:r>
              <a:rPr kumimoji="1" lang="en-US" altLang="ja-JP" dirty="0" smtClean="0"/>
              <a:t>Label</a:t>
            </a:r>
            <a:r>
              <a:rPr kumimoji="1" lang="ja-JP" altLang="en-US" dirty="0" smtClean="0"/>
              <a:t>」などを「コントロール」といいますが、コントロールは、</a:t>
            </a:r>
            <a:endParaRPr kumimoji="1"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プログラム中で</a:t>
            </a:r>
            <a:r>
              <a:rPr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も</a:t>
            </a:r>
            <a:r>
              <a:rPr lang="ja-JP" altLang="en-US" dirty="0" smtClean="0"/>
              <a:t>取り扱うことができます。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1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2364461"/>
            <a:ext cx="8229600" cy="1224136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ja-JP" altLang="en-US" dirty="0" smtClean="0"/>
              <a:t>コントロールの配列の自作</a:t>
            </a:r>
            <a:endParaRPr lang="en-US" altLang="ja-JP" dirty="0" smtClean="0"/>
          </a:p>
          <a:p>
            <a:pPr marL="514350" indent="-514350">
              <a:buFontTx/>
              <a:buAutoNum type="arabicPeriod"/>
            </a:pPr>
            <a:r>
              <a:rPr lang="ja-JP" altLang="en-US" dirty="0" smtClean="0"/>
              <a:t>イベントハンドラの自作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853981"/>
            <a:ext cx="830868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まずはコントロールが要素に入った、オリジナルの「コントロール配列」を自作して、</a:t>
            </a:r>
            <a:endParaRPr kumimoji="1" lang="en-US" altLang="ja-JP" dirty="0" smtClean="0"/>
          </a:p>
          <a:p>
            <a:r>
              <a:rPr lang="ja-JP" altLang="en-US" dirty="0" smtClean="0"/>
              <a:t>その「コントロール配列」が動いた時に実行されるイベントプロシージャを自作します。</a:t>
            </a:r>
            <a:endParaRPr kumimoji="1" lang="ja-JP" altLang="en-US" dirty="0"/>
          </a:p>
        </p:txBody>
      </p:sp>
      <p:sp>
        <p:nvSpPr>
          <p:cNvPr id="2" name="額縁 1"/>
          <p:cNvSpPr/>
          <p:nvPr/>
        </p:nvSpPr>
        <p:spPr>
          <a:xfrm>
            <a:off x="2123728" y="4077072"/>
            <a:ext cx="1152128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Button1</a:t>
            </a:r>
            <a:endParaRPr kumimoji="1" lang="ja-JP" altLang="en-US" dirty="0"/>
          </a:p>
        </p:txBody>
      </p:sp>
      <p:sp>
        <p:nvSpPr>
          <p:cNvPr id="5" name="額縁 4"/>
          <p:cNvSpPr/>
          <p:nvPr/>
        </p:nvSpPr>
        <p:spPr>
          <a:xfrm>
            <a:off x="2267744" y="5085184"/>
            <a:ext cx="1152128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Button2</a:t>
            </a:r>
            <a:endParaRPr kumimoji="1" lang="ja-JP" altLang="en-US" dirty="0"/>
          </a:p>
        </p:txBody>
      </p:sp>
      <p:sp>
        <p:nvSpPr>
          <p:cNvPr id="6" name="額縁 5"/>
          <p:cNvSpPr/>
          <p:nvPr/>
        </p:nvSpPr>
        <p:spPr>
          <a:xfrm>
            <a:off x="3131839" y="4581128"/>
            <a:ext cx="1152128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Button3</a:t>
            </a:r>
            <a:endParaRPr kumimoji="1" lang="ja-JP" altLang="en-US" dirty="0"/>
          </a:p>
        </p:txBody>
      </p:sp>
      <p:sp>
        <p:nvSpPr>
          <p:cNvPr id="7" name="額縁 6"/>
          <p:cNvSpPr/>
          <p:nvPr/>
        </p:nvSpPr>
        <p:spPr>
          <a:xfrm>
            <a:off x="3076145" y="5559215"/>
            <a:ext cx="1263515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Button88</a:t>
            </a:r>
            <a:endParaRPr kumimoji="1" lang="ja-JP" altLang="en-US" dirty="0"/>
          </a:p>
        </p:txBody>
      </p:sp>
      <p:sp>
        <p:nvSpPr>
          <p:cNvPr id="8" name="額縁 7"/>
          <p:cNvSpPr/>
          <p:nvPr/>
        </p:nvSpPr>
        <p:spPr>
          <a:xfrm>
            <a:off x="1549218" y="5661248"/>
            <a:ext cx="1222582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Button13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588224" y="3212423"/>
            <a:ext cx="166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MyButton</a:t>
            </a:r>
            <a:r>
              <a:rPr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額縁 10"/>
          <p:cNvSpPr/>
          <p:nvPr/>
        </p:nvSpPr>
        <p:spPr>
          <a:xfrm>
            <a:off x="6626532" y="3674088"/>
            <a:ext cx="1656184" cy="516014"/>
          </a:xfrm>
          <a:prstGeom prst="bevel">
            <a:avLst>
              <a:gd name="adj" fmla="val 17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MyButton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2" name="額縁 11"/>
          <p:cNvSpPr/>
          <p:nvPr/>
        </p:nvSpPr>
        <p:spPr>
          <a:xfrm>
            <a:off x="6626532" y="4322160"/>
            <a:ext cx="1656184" cy="516014"/>
          </a:xfrm>
          <a:prstGeom prst="bevel">
            <a:avLst>
              <a:gd name="adj" fmla="val 17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MyButton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3" name="額縁 12"/>
          <p:cNvSpPr/>
          <p:nvPr/>
        </p:nvSpPr>
        <p:spPr>
          <a:xfrm>
            <a:off x="6632940" y="5733256"/>
            <a:ext cx="1656184" cy="516014"/>
          </a:xfrm>
          <a:prstGeom prst="bevel">
            <a:avLst>
              <a:gd name="adj" fmla="val 17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MyButton</a:t>
            </a:r>
            <a:r>
              <a:rPr kumimoji="1" lang="en-US" altLang="ja-JP" sz="1600" dirty="0" smtClean="0"/>
              <a:t>(100)</a:t>
            </a:r>
            <a:endParaRPr kumimoji="1" lang="ja-JP" altLang="en-US" sz="16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7461032" y="4941168"/>
            <a:ext cx="0" cy="72008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4716016" y="4437112"/>
            <a:ext cx="1440160" cy="1554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0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438" y="1417638"/>
            <a:ext cx="87661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同じ種類のコントロールがフォーム内に複数存在する場合、コントロールを配列として扱えることができれば、コードを反復処理で書けるなど、便利なことがあります。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たとえば・・・</a:t>
            </a:r>
            <a:endParaRPr lang="en-US" altLang="ja-JP" sz="1800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コントロールの配列化</a:t>
            </a:r>
            <a:endParaRPr lang="en-US" altLang="ja-JP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403797" y="2507431"/>
            <a:ext cx="1655762" cy="2554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1000" dirty="0"/>
              <a:t>        </a:t>
            </a:r>
            <a:r>
              <a:rPr lang="en-US" altLang="ja-JP" sz="1000" dirty="0"/>
              <a:t>Button1.Text = 1</a:t>
            </a:r>
          </a:p>
          <a:p>
            <a:pPr eaLnBrk="1" hangingPunct="1">
              <a:defRPr/>
            </a:pPr>
            <a:r>
              <a:rPr lang="en-US" altLang="ja-JP" sz="1000" dirty="0"/>
              <a:t>        Button2.Text = 2</a:t>
            </a:r>
          </a:p>
          <a:p>
            <a:pPr eaLnBrk="1" hangingPunct="1">
              <a:defRPr/>
            </a:pPr>
            <a:r>
              <a:rPr lang="en-US" altLang="ja-JP" sz="1000" dirty="0"/>
              <a:t>        Button3.Text = 3</a:t>
            </a:r>
          </a:p>
          <a:p>
            <a:pPr eaLnBrk="1" hangingPunct="1">
              <a:defRPr/>
            </a:pPr>
            <a:r>
              <a:rPr lang="en-US" altLang="ja-JP" sz="1000" dirty="0"/>
              <a:t>        Button4.Text = 4</a:t>
            </a:r>
          </a:p>
          <a:p>
            <a:pPr eaLnBrk="1" hangingPunct="1">
              <a:defRPr/>
            </a:pPr>
            <a:r>
              <a:rPr lang="en-US" altLang="ja-JP" sz="1000" dirty="0"/>
              <a:t>        Button5.Text = 5</a:t>
            </a:r>
          </a:p>
          <a:p>
            <a:pPr eaLnBrk="1" hangingPunct="1">
              <a:defRPr/>
            </a:pPr>
            <a:r>
              <a:rPr lang="en-US" altLang="ja-JP" sz="1000" dirty="0"/>
              <a:t>        Button6.Text = 6</a:t>
            </a:r>
          </a:p>
          <a:p>
            <a:pPr eaLnBrk="1" hangingPunct="1">
              <a:defRPr/>
            </a:pPr>
            <a:r>
              <a:rPr lang="en-US" altLang="ja-JP" sz="1000" dirty="0"/>
              <a:t>        Button7.Text = 7</a:t>
            </a:r>
          </a:p>
          <a:p>
            <a:pPr eaLnBrk="1" hangingPunct="1">
              <a:defRPr/>
            </a:pPr>
            <a:r>
              <a:rPr lang="en-US" altLang="ja-JP" sz="1000" dirty="0"/>
              <a:t>        Button8.Text = 8</a:t>
            </a:r>
          </a:p>
          <a:p>
            <a:pPr eaLnBrk="1" hangingPunct="1">
              <a:defRPr/>
            </a:pPr>
            <a:r>
              <a:rPr lang="en-US" altLang="ja-JP" sz="1000" dirty="0"/>
              <a:t>        Button9.Text = 9</a:t>
            </a:r>
          </a:p>
          <a:p>
            <a:pPr eaLnBrk="1" hangingPunct="1">
              <a:defRPr/>
            </a:pPr>
            <a:r>
              <a:rPr lang="en-US" altLang="ja-JP" sz="1000" dirty="0"/>
              <a:t>        Button10.Text = 10</a:t>
            </a:r>
          </a:p>
          <a:p>
            <a:pPr eaLnBrk="1" hangingPunct="1">
              <a:defRPr/>
            </a:pPr>
            <a:r>
              <a:rPr lang="en-US" altLang="ja-JP" sz="1000" dirty="0"/>
              <a:t>        Button11.Text = 11</a:t>
            </a:r>
          </a:p>
          <a:p>
            <a:pPr eaLnBrk="1" hangingPunct="1">
              <a:defRPr/>
            </a:pPr>
            <a:r>
              <a:rPr lang="en-US" altLang="ja-JP" sz="1000" dirty="0"/>
              <a:t>        Button12.Text = 12</a:t>
            </a:r>
          </a:p>
          <a:p>
            <a:pPr eaLnBrk="1" hangingPunct="1">
              <a:defRPr/>
            </a:pPr>
            <a:r>
              <a:rPr lang="en-US" altLang="ja-JP" sz="1000" dirty="0"/>
              <a:t>        Button13.Text = 13</a:t>
            </a:r>
          </a:p>
          <a:p>
            <a:pPr eaLnBrk="1" hangingPunct="1">
              <a:defRPr/>
            </a:pPr>
            <a:r>
              <a:rPr lang="en-US" altLang="ja-JP" sz="1000" dirty="0"/>
              <a:t>        Button14.Text = 14</a:t>
            </a:r>
          </a:p>
          <a:p>
            <a:pPr eaLnBrk="1" hangingPunct="1">
              <a:defRPr/>
            </a:pPr>
            <a:r>
              <a:rPr lang="en-US" altLang="ja-JP" sz="1000" dirty="0"/>
              <a:t>        Button15.Text = 15</a:t>
            </a:r>
          </a:p>
          <a:p>
            <a:pPr eaLnBrk="1" hangingPunct="1">
              <a:defRPr/>
            </a:pPr>
            <a:r>
              <a:rPr lang="en-US" altLang="ja-JP" sz="1000" dirty="0"/>
              <a:t>        Button16.Text = 0</a:t>
            </a:r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1222619" y="5517232"/>
            <a:ext cx="6410729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この</a:t>
            </a:r>
            <a:r>
              <a:rPr lang="en-US" altLang="ja-JP" sz="1800" dirty="0" err="1"/>
              <a:t>ppt</a:t>
            </a:r>
            <a:r>
              <a:rPr lang="ja-JP" altLang="en-US" sz="1800" dirty="0"/>
              <a:t>では、すでに存在するコントロールを、自作の配列変数に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入れて取り扱う方法を説明します。</a:t>
            </a:r>
            <a:endParaRPr lang="en-US" altLang="ja-JP" sz="1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27984" y="2924944"/>
            <a:ext cx="3311525" cy="1323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/>
              <a:t>  For i As Integer = 1 to 15</a:t>
            </a:r>
          </a:p>
          <a:p>
            <a:pPr eaLnBrk="1" hangingPunct="1">
              <a:defRPr/>
            </a:pPr>
            <a:r>
              <a:rPr lang="en-US" altLang="ja-JP" dirty="0"/>
              <a:t>        </a:t>
            </a:r>
            <a:r>
              <a:rPr lang="en-US" altLang="ja-JP" dirty="0">
                <a:solidFill>
                  <a:srgbClr val="FF0000"/>
                </a:solidFill>
              </a:rPr>
              <a:t>MyButton(i)</a:t>
            </a:r>
            <a:r>
              <a:rPr lang="en-US" altLang="ja-JP" dirty="0"/>
              <a:t>.Text = i</a:t>
            </a:r>
          </a:p>
          <a:p>
            <a:pPr eaLnBrk="1" hangingPunct="1">
              <a:defRPr/>
            </a:pPr>
            <a:r>
              <a:rPr lang="en-US" altLang="ja-JP" dirty="0"/>
              <a:t>  Next</a:t>
            </a:r>
          </a:p>
          <a:p>
            <a:pPr eaLnBrk="1" hangingPunct="1">
              <a:defRPr/>
            </a:pPr>
            <a:r>
              <a:rPr lang="en-US" altLang="ja-JP" dirty="0"/>
              <a:t>  </a:t>
            </a:r>
            <a:r>
              <a:rPr lang="en-US" altLang="ja-JP" dirty="0">
                <a:solidFill>
                  <a:srgbClr val="FF0000"/>
                </a:solidFill>
              </a:rPr>
              <a:t>MyButton(16)</a:t>
            </a:r>
            <a:r>
              <a:rPr lang="en-US" altLang="ja-JP" dirty="0"/>
              <a:t>.Text = 0</a:t>
            </a:r>
          </a:p>
        </p:txBody>
      </p:sp>
      <p:sp>
        <p:nvSpPr>
          <p:cNvPr id="2" name="右矢印 1"/>
          <p:cNvSpPr/>
          <p:nvPr/>
        </p:nvSpPr>
        <p:spPr>
          <a:xfrm>
            <a:off x="3348484" y="3285306"/>
            <a:ext cx="790575" cy="7921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0110168">
            <a:off x="6742642" y="580516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めっちゃ</a:t>
            </a:r>
            <a:r>
              <a:rPr kumimoji="1"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便利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1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コントロール配列の自作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08013" y="4403725"/>
            <a:ext cx="52601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dirty="0"/>
              <a:t>Private </a:t>
            </a:r>
            <a:r>
              <a:rPr lang="en-US" altLang="ja-JP" dirty="0">
                <a:solidFill>
                  <a:srgbClr val="0066FF"/>
                </a:solidFill>
              </a:rPr>
              <a:t>MyButton() </a:t>
            </a:r>
            <a:r>
              <a:rPr lang="en-US" altLang="ja-JP" dirty="0"/>
              <a:t>As System.Windows.Forms.</a:t>
            </a:r>
            <a:r>
              <a:rPr lang="en-US" altLang="ja-JP" dirty="0">
                <a:solidFill>
                  <a:srgbClr val="FF0066"/>
                </a:solidFill>
              </a:rPr>
              <a:t>Button</a:t>
            </a:r>
          </a:p>
        </p:txBody>
      </p:sp>
      <p:sp>
        <p:nvSpPr>
          <p:cNvPr id="8196" name="テキスト ボックス 3"/>
          <p:cNvSpPr txBox="1">
            <a:spLocks noChangeArrowheads="1"/>
          </p:cNvSpPr>
          <p:nvPr/>
        </p:nvSpPr>
        <p:spPr bwMode="auto">
          <a:xfrm>
            <a:off x="403225" y="3792538"/>
            <a:ext cx="7770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(1) </a:t>
            </a:r>
            <a:r>
              <a:rPr lang="ja-JP" altLang="en-US" sz="2000"/>
              <a:t>モジュール変数として、コントロールを順に入れる配列を宣言する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41813" y="5384800"/>
            <a:ext cx="4114800" cy="123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dirty="0">
                <a:solidFill>
                  <a:srgbClr val="FF0066"/>
                </a:solidFill>
              </a:rPr>
              <a:t>配列に入れるコントロールの種類</a:t>
            </a:r>
            <a:endParaRPr lang="en-US" altLang="ja-JP" dirty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altLang="ja-JP" sz="1800" dirty="0"/>
              <a:t>※</a:t>
            </a:r>
            <a:r>
              <a:rPr lang="ja-JP" altLang="en-US" sz="1800" dirty="0"/>
              <a:t>同じ配列に、</a:t>
            </a:r>
            <a:r>
              <a:rPr lang="en-US" altLang="ja-JP" sz="1800" dirty="0"/>
              <a:t>2</a:t>
            </a:r>
            <a:r>
              <a:rPr lang="ja-JP" altLang="en-US" sz="1800" dirty="0"/>
              <a:t>種類以上のコントロール</a:t>
            </a:r>
            <a:endParaRPr lang="en-US" altLang="ja-JP" sz="1800" dirty="0"/>
          </a:p>
          <a:p>
            <a:pPr eaLnBrk="1" hangingPunct="1">
              <a:defRPr/>
            </a:pPr>
            <a:r>
              <a:rPr lang="ja-JP" altLang="en-US" sz="1800" dirty="0"/>
              <a:t>（例えば</a:t>
            </a:r>
            <a:r>
              <a:rPr lang="en-US" altLang="ja-JP" sz="1800" dirty="0"/>
              <a:t>Button</a:t>
            </a:r>
            <a:r>
              <a:rPr lang="ja-JP" altLang="en-US" sz="1800" dirty="0"/>
              <a:t>と</a:t>
            </a:r>
            <a:r>
              <a:rPr lang="en-US" altLang="ja-JP" sz="1800" dirty="0" err="1"/>
              <a:t>TextBox</a:t>
            </a:r>
            <a:r>
              <a:rPr lang="ja-JP" altLang="en-US" sz="1800" dirty="0"/>
              <a:t>）を同時に入れることはできません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5364088" y="4746625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941513" y="4746625"/>
            <a:ext cx="0" cy="638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917575" y="5375275"/>
            <a:ext cx="2352675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dirty="0">
                <a:solidFill>
                  <a:srgbClr val="0066FF"/>
                </a:solidFill>
              </a:rPr>
              <a:t>コントロール配列名</a:t>
            </a:r>
            <a:endParaRPr lang="en-US" altLang="ja-JP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ja-JP" altLang="en-US" dirty="0">
                <a:solidFill>
                  <a:srgbClr val="0066FF"/>
                </a:solidFill>
              </a:rPr>
              <a:t>（好きな名前でよい）</a:t>
            </a:r>
          </a:p>
        </p:txBody>
      </p:sp>
      <p:sp>
        <p:nvSpPr>
          <p:cNvPr id="8201" name="テキスト ボックス 3"/>
          <p:cNvSpPr txBox="1">
            <a:spLocks noChangeArrowheads="1"/>
          </p:cNvSpPr>
          <p:nvPr/>
        </p:nvSpPr>
        <p:spPr bwMode="auto">
          <a:xfrm>
            <a:off x="403225" y="1698625"/>
            <a:ext cx="4545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(0) Form</a:t>
            </a:r>
            <a:r>
              <a:rPr lang="ja-JP" altLang="en-US" sz="2000"/>
              <a:t>上に、複数の</a:t>
            </a:r>
            <a:r>
              <a:rPr lang="en-US" altLang="ja-JP" sz="2000"/>
              <a:t>Button</a:t>
            </a:r>
            <a:r>
              <a:rPr lang="ja-JP" altLang="en-US" sz="2000"/>
              <a:t>を配置する</a:t>
            </a:r>
          </a:p>
        </p:txBody>
      </p:sp>
      <p:pic>
        <p:nvPicPr>
          <p:cNvPr id="820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1611313"/>
            <a:ext cx="16414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テキスト ボックス 1"/>
          <p:cNvSpPr txBox="1">
            <a:spLocks noChangeArrowheads="1"/>
          </p:cNvSpPr>
          <p:nvPr/>
        </p:nvSpPr>
        <p:spPr bwMode="auto">
          <a:xfrm>
            <a:off x="1996189" y="2609850"/>
            <a:ext cx="4237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　</a:t>
            </a:r>
            <a:r>
              <a:rPr lang="en-US" altLang="ja-JP" sz="2000" dirty="0"/>
              <a:t>Button1, Button2, … , Button16</a:t>
            </a:r>
            <a:endParaRPr lang="ja-JP" altLang="en-US" sz="2000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240463" y="2790825"/>
            <a:ext cx="820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7061200" y="1898650"/>
            <a:ext cx="1550988" cy="143986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6" y="410900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次のコードを追加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161840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（１５パズルの例）</a:t>
            </a:r>
            <a:endParaRPr kumimoji="1" lang="ja-JP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3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コントロール配列の</a:t>
            </a:r>
            <a:r>
              <a:rPr lang="ja-JP" altLang="en-US" dirty="0"/>
              <a:t>自作</a:t>
            </a:r>
            <a:endParaRPr lang="ja-JP" altLang="en-US" dirty="0" smtClean="0"/>
          </a:p>
        </p:txBody>
      </p:sp>
      <p:sp>
        <p:nvSpPr>
          <p:cNvPr id="9219" name="テキスト ボックス 3"/>
          <p:cNvSpPr txBox="1">
            <a:spLocks noChangeArrowheads="1"/>
          </p:cNvSpPr>
          <p:nvPr/>
        </p:nvSpPr>
        <p:spPr bwMode="auto">
          <a:xfrm>
            <a:off x="334963" y="1341438"/>
            <a:ext cx="852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(2) </a:t>
            </a:r>
            <a:r>
              <a:rPr lang="ja-JP" altLang="en-US" sz="2000"/>
              <a:t>コントロール配列を生成し、配列要素に対応するコントロールを代入する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39750" y="2000250"/>
            <a:ext cx="8135938" cy="2554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/>
              <a:t>Private Sub </a:t>
            </a:r>
            <a:r>
              <a:rPr lang="en-US" altLang="ja-JP" dirty="0" err="1"/>
              <a:t>ConnectControls</a:t>
            </a:r>
            <a:r>
              <a:rPr lang="en-US" altLang="ja-JP" dirty="0"/>
              <a:t>()</a:t>
            </a:r>
          </a:p>
          <a:p>
            <a:pPr eaLnBrk="1" hangingPunct="1">
              <a:defRPr/>
            </a:pPr>
            <a:r>
              <a:rPr lang="en-US" altLang="ja-JP" dirty="0"/>
              <a:t>        </a:t>
            </a:r>
            <a:r>
              <a:rPr lang="en-US" altLang="ja-JP" dirty="0">
                <a:solidFill>
                  <a:srgbClr val="FF0066"/>
                </a:solidFill>
              </a:rPr>
              <a:t>MyButton = New System.Windows.Forms.Button(16) {}</a:t>
            </a:r>
          </a:p>
          <a:p>
            <a:pPr eaLnBrk="1" hangingPunct="1">
              <a:defRPr/>
            </a:pPr>
            <a:r>
              <a:rPr lang="ja-JP" altLang="en-US" dirty="0"/>
              <a:t>        </a:t>
            </a:r>
            <a:r>
              <a:rPr lang="en-US" altLang="ja-JP" dirty="0">
                <a:solidFill>
                  <a:srgbClr val="0066FF"/>
                </a:solidFill>
              </a:rPr>
              <a:t>MyButton(1) = Button1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0066FF"/>
                </a:solidFill>
              </a:rPr>
              <a:t>        </a:t>
            </a:r>
            <a:r>
              <a:rPr lang="en-US" altLang="ja-JP" dirty="0" err="1">
                <a:solidFill>
                  <a:srgbClr val="0066FF"/>
                </a:solidFill>
              </a:rPr>
              <a:t>MyButton</a:t>
            </a:r>
            <a:r>
              <a:rPr lang="en-US" altLang="ja-JP" dirty="0">
                <a:solidFill>
                  <a:srgbClr val="0066FF"/>
                </a:solidFill>
              </a:rPr>
              <a:t>(2) = Button2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0066FF"/>
                </a:solidFill>
              </a:rPr>
              <a:t>        </a:t>
            </a:r>
            <a:r>
              <a:rPr lang="en-US" altLang="ja-JP" dirty="0" err="1">
                <a:solidFill>
                  <a:srgbClr val="0066FF"/>
                </a:solidFill>
              </a:rPr>
              <a:t>MyButton</a:t>
            </a:r>
            <a:r>
              <a:rPr lang="en-US" altLang="ja-JP" dirty="0">
                <a:solidFill>
                  <a:srgbClr val="0066FF"/>
                </a:solidFill>
              </a:rPr>
              <a:t>(3) = Button3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0066FF"/>
                </a:solidFill>
              </a:rPr>
              <a:t>        </a:t>
            </a:r>
            <a:r>
              <a:rPr lang="ja-JP" altLang="en-US" dirty="0">
                <a:solidFill>
                  <a:srgbClr val="0066FF"/>
                </a:solidFill>
              </a:rPr>
              <a:t>・・・</a:t>
            </a:r>
            <a:endParaRPr lang="en-US" altLang="ja-JP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ja-JP" altLang="en-US" dirty="0">
                <a:solidFill>
                  <a:srgbClr val="0066FF"/>
                </a:solidFill>
              </a:rPr>
              <a:t>        </a:t>
            </a:r>
            <a:r>
              <a:rPr lang="en-US" altLang="ja-JP" dirty="0">
                <a:solidFill>
                  <a:srgbClr val="0066FF"/>
                </a:solidFill>
              </a:rPr>
              <a:t>MyButton(16) = Button16</a:t>
            </a:r>
          </a:p>
          <a:p>
            <a:pPr eaLnBrk="1" hangingPunct="1">
              <a:defRPr/>
            </a:pPr>
            <a:r>
              <a:rPr lang="en-US" altLang="ja-JP" dirty="0"/>
              <a:t>End Sub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92725" y="2878138"/>
            <a:ext cx="3024188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dirty="0">
                <a:solidFill>
                  <a:srgbClr val="FF0066"/>
                </a:solidFill>
              </a:rPr>
              <a:t>コントロール配列の生成</a:t>
            </a:r>
            <a:endParaRPr lang="en-US" altLang="ja-JP" dirty="0">
              <a:solidFill>
                <a:srgbClr val="FF0066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49763" y="3581400"/>
            <a:ext cx="3024187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dirty="0">
                <a:solidFill>
                  <a:srgbClr val="0066FF"/>
                </a:solidFill>
              </a:rPr>
              <a:t>コントロールの代入</a:t>
            </a:r>
            <a:endParaRPr lang="en-US" altLang="ja-JP" dirty="0">
              <a:solidFill>
                <a:srgbClr val="0066FF"/>
              </a:solidFill>
            </a:endParaRPr>
          </a:p>
        </p:txBody>
      </p:sp>
      <p:sp>
        <p:nvSpPr>
          <p:cNvPr id="9" name="右中かっこ 8"/>
          <p:cNvSpPr/>
          <p:nvPr/>
        </p:nvSpPr>
        <p:spPr>
          <a:xfrm>
            <a:off x="4067175" y="2708275"/>
            <a:ext cx="360363" cy="1512888"/>
          </a:xfrm>
          <a:prstGeom prst="rightBrace">
            <a:avLst>
              <a:gd name="adj1" fmla="val 8333"/>
              <a:gd name="adj2" fmla="val 6970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156325" y="2614613"/>
            <a:ext cx="0" cy="263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25" name="テキスト ボックス 3"/>
          <p:cNvSpPr txBox="1">
            <a:spLocks noChangeArrowheads="1"/>
          </p:cNvSpPr>
          <p:nvPr/>
        </p:nvSpPr>
        <p:spPr bwMode="auto">
          <a:xfrm>
            <a:off x="347663" y="5045075"/>
            <a:ext cx="80746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(3) </a:t>
            </a:r>
            <a:r>
              <a:rPr lang="en-US" altLang="ja-JP" sz="2000" dirty="0" smtClean="0"/>
              <a:t>(2)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Form</a:t>
            </a:r>
            <a:r>
              <a:rPr lang="ja-JP" altLang="en-US" sz="2000" dirty="0"/>
              <a:t>の</a:t>
            </a:r>
            <a:r>
              <a:rPr lang="en-US" altLang="ja-JP" sz="2000" dirty="0"/>
              <a:t>Load</a:t>
            </a:r>
            <a:r>
              <a:rPr lang="ja-JP" altLang="en-US" sz="2000" dirty="0" smtClean="0"/>
              <a:t>イベント（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を開いた時に実行される）で実行する</a:t>
            </a:r>
            <a:endParaRPr lang="ja-JP" altLang="en-US" sz="2000" dirty="0"/>
          </a:p>
        </p:txBody>
      </p:sp>
      <p:sp>
        <p:nvSpPr>
          <p:cNvPr id="2" name="正方形/長方形 1"/>
          <p:cNvSpPr/>
          <p:nvPr/>
        </p:nvSpPr>
        <p:spPr>
          <a:xfrm>
            <a:off x="539750" y="5871861"/>
            <a:ext cx="8208963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1400" dirty="0"/>
              <a:t> Private Sub Form1_Load(sender As </a:t>
            </a:r>
            <a:r>
              <a:rPr lang="en-US" altLang="ja-JP" sz="1400" dirty="0" err="1"/>
              <a:t>System.Object</a:t>
            </a:r>
            <a:r>
              <a:rPr lang="en-US" altLang="ja-JP" sz="1400" dirty="0"/>
              <a:t>, e As </a:t>
            </a:r>
            <a:r>
              <a:rPr lang="en-US" altLang="ja-JP" sz="1400" dirty="0" err="1"/>
              <a:t>System.EventArgs</a:t>
            </a:r>
            <a:r>
              <a:rPr lang="en-US" altLang="ja-JP" sz="1400" dirty="0"/>
              <a:t>) Handles </a:t>
            </a:r>
            <a:r>
              <a:rPr lang="en-US" altLang="ja-JP" sz="1400" dirty="0" err="1"/>
              <a:t>MyBase.Load</a:t>
            </a:r>
            <a:endParaRPr lang="en-US" altLang="ja-JP" sz="1400" dirty="0"/>
          </a:p>
          <a:p>
            <a:pPr eaLnBrk="1" hangingPunct="1">
              <a:defRPr/>
            </a:pPr>
            <a:r>
              <a:rPr lang="en-US" altLang="ja-JP" sz="1400" dirty="0"/>
              <a:t>        </a:t>
            </a:r>
            <a:r>
              <a:rPr lang="en-US" altLang="ja-JP" sz="1400" b="1" dirty="0" err="1">
                <a:solidFill>
                  <a:srgbClr val="FF0000"/>
                </a:solidFill>
              </a:rPr>
              <a:t>ConnectControls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()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ja-JP" sz="1400" dirty="0"/>
              <a:t>End Sub</a:t>
            </a:r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7584" y="169148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次のコードを追加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2101" y="556639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次のコードを追加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5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211263"/>
            <a:ext cx="8642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ここまで</a:t>
            </a:r>
            <a:r>
              <a:rPr lang="ja-JP" altLang="en-US" sz="1800" dirty="0" smtClean="0"/>
              <a:t>で自作の「コントロール配列」ができました。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次</a:t>
            </a:r>
            <a:r>
              <a:rPr lang="ja-JP" altLang="en-US" sz="1800" dirty="0" smtClean="0"/>
              <a:t>に、</a:t>
            </a:r>
            <a:r>
              <a:rPr lang="ja-JP" altLang="en-US" sz="1800" dirty="0" smtClean="0">
                <a:solidFill>
                  <a:srgbClr val="FF0000"/>
                </a:solidFill>
              </a:rPr>
              <a:t>各コントロール</a:t>
            </a:r>
            <a:r>
              <a:rPr lang="ja-JP" altLang="en-US" sz="1800" dirty="0">
                <a:solidFill>
                  <a:srgbClr val="FF0000"/>
                </a:solidFill>
              </a:rPr>
              <a:t>でイベントが起こったら実行されるプロシージャ（イベントハンドラ）</a:t>
            </a:r>
            <a:r>
              <a:rPr lang="ja-JP" altLang="en-US" sz="1800" dirty="0"/>
              <a:t>を自作する</a:t>
            </a:r>
            <a:r>
              <a:rPr lang="ja-JP" altLang="en-US" sz="1800" dirty="0" smtClean="0"/>
              <a:t>こともできます</a:t>
            </a:r>
            <a:r>
              <a:rPr lang="ja-JP" altLang="en-US" sz="1800" dirty="0"/>
              <a:t>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たとえば・・・</a:t>
            </a:r>
            <a:endParaRPr lang="en-US" altLang="ja-JP" sz="1800" dirty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47675" y="26035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イベントハンドラの自作</a:t>
            </a:r>
            <a:endParaRPr lang="en-US" altLang="ja-JP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619672" y="2261527"/>
            <a:ext cx="6249987" cy="2246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1000" dirty="0"/>
              <a:t>    </a:t>
            </a:r>
            <a:r>
              <a:rPr lang="en-US" altLang="ja-JP" sz="1000" dirty="0"/>
              <a:t>Private Sub Button1_Click(sender As </a:t>
            </a:r>
            <a:r>
              <a:rPr lang="en-US" altLang="ja-JP" sz="1000" dirty="0" err="1"/>
              <a:t>System.Object</a:t>
            </a:r>
            <a:r>
              <a:rPr lang="en-US" altLang="ja-JP" sz="1000" dirty="0"/>
              <a:t>, e As </a:t>
            </a:r>
            <a:r>
              <a:rPr lang="en-US" altLang="ja-JP" sz="1000" dirty="0" err="1"/>
              <a:t>System.EventArgs</a:t>
            </a:r>
            <a:r>
              <a:rPr lang="en-US" altLang="ja-JP" sz="1000" dirty="0"/>
              <a:t>) Handles Button1.Click</a:t>
            </a:r>
          </a:p>
          <a:p>
            <a:pPr eaLnBrk="1" hangingPunct="1">
              <a:defRPr/>
            </a:pPr>
            <a:r>
              <a:rPr lang="en-US" altLang="ja-JP" sz="1000" dirty="0"/>
              <a:t>        </a:t>
            </a:r>
            <a:r>
              <a:rPr lang="ja-JP" altLang="en-US" sz="1000" dirty="0"/>
              <a:t>・・・</a:t>
            </a:r>
            <a:endParaRPr lang="en-US" altLang="ja-JP" sz="1000" dirty="0"/>
          </a:p>
          <a:p>
            <a:pPr eaLnBrk="1" hangingPunct="1">
              <a:defRPr/>
            </a:pPr>
            <a:r>
              <a:rPr lang="en-US" altLang="ja-JP" sz="1000" dirty="0"/>
              <a:t>    End Sub</a:t>
            </a:r>
          </a:p>
          <a:p>
            <a:pPr eaLnBrk="1" hangingPunct="1">
              <a:defRPr/>
            </a:pPr>
            <a:endParaRPr lang="ja-JP" altLang="en-US" sz="1000" dirty="0"/>
          </a:p>
          <a:p>
            <a:pPr eaLnBrk="1" hangingPunct="1">
              <a:defRPr/>
            </a:pPr>
            <a:r>
              <a:rPr lang="en-US" altLang="ja-JP" sz="1000" dirty="0"/>
              <a:t>    Private Sub Button2_Click(sender As </a:t>
            </a:r>
            <a:r>
              <a:rPr lang="en-US" altLang="ja-JP" sz="1000" dirty="0" err="1"/>
              <a:t>System.Object</a:t>
            </a:r>
            <a:r>
              <a:rPr lang="en-US" altLang="ja-JP" sz="1000" dirty="0"/>
              <a:t>, e As </a:t>
            </a:r>
            <a:r>
              <a:rPr lang="en-US" altLang="ja-JP" sz="1000" dirty="0" err="1"/>
              <a:t>System.EventArgs</a:t>
            </a:r>
            <a:r>
              <a:rPr lang="en-US" altLang="ja-JP" sz="1000" dirty="0"/>
              <a:t>) Handles Button2.Click</a:t>
            </a:r>
          </a:p>
          <a:p>
            <a:pPr eaLnBrk="1" hangingPunct="1">
              <a:defRPr/>
            </a:pPr>
            <a:r>
              <a:rPr lang="en-US" altLang="ja-JP" sz="1000" dirty="0"/>
              <a:t>        </a:t>
            </a:r>
            <a:r>
              <a:rPr lang="ja-JP" altLang="en-US" sz="1000" dirty="0"/>
              <a:t>・・・</a:t>
            </a:r>
            <a:endParaRPr lang="en-US" altLang="ja-JP" sz="1000" dirty="0"/>
          </a:p>
          <a:p>
            <a:pPr eaLnBrk="1" hangingPunct="1">
              <a:defRPr/>
            </a:pPr>
            <a:r>
              <a:rPr lang="en-US" altLang="ja-JP" sz="1000" dirty="0"/>
              <a:t>    End Sub</a:t>
            </a:r>
          </a:p>
          <a:p>
            <a:pPr eaLnBrk="1" hangingPunct="1">
              <a:defRPr/>
            </a:pPr>
            <a:r>
              <a:rPr lang="ja-JP" altLang="en-US" sz="1000" dirty="0"/>
              <a:t>　　・</a:t>
            </a:r>
            <a:endParaRPr lang="en-US" altLang="ja-JP" sz="1000" dirty="0"/>
          </a:p>
          <a:p>
            <a:pPr eaLnBrk="1" hangingPunct="1">
              <a:defRPr/>
            </a:pPr>
            <a:r>
              <a:rPr lang="ja-JP" altLang="en-US" sz="1000" dirty="0"/>
              <a:t>　　・</a:t>
            </a:r>
            <a:endParaRPr lang="en-US" altLang="ja-JP" sz="1000" dirty="0"/>
          </a:p>
          <a:p>
            <a:pPr eaLnBrk="1" hangingPunct="1">
              <a:defRPr/>
            </a:pPr>
            <a:r>
              <a:rPr lang="ja-JP" altLang="en-US" sz="1000" dirty="0"/>
              <a:t>　　・</a:t>
            </a:r>
            <a:endParaRPr lang="en-US" altLang="ja-JP" sz="1000" dirty="0"/>
          </a:p>
          <a:p>
            <a:pPr eaLnBrk="1" hangingPunct="1">
              <a:defRPr/>
            </a:pPr>
            <a:r>
              <a:rPr lang="ja-JP" altLang="en-US" sz="1000" dirty="0"/>
              <a:t>　　・</a:t>
            </a:r>
          </a:p>
          <a:p>
            <a:pPr eaLnBrk="1" hangingPunct="1">
              <a:defRPr/>
            </a:pPr>
            <a:r>
              <a:rPr lang="en-US" altLang="ja-JP" sz="1000" dirty="0"/>
              <a:t>    Private Sub Button16_Click(sender As </a:t>
            </a:r>
            <a:r>
              <a:rPr lang="en-US" altLang="ja-JP" sz="1000" dirty="0" err="1"/>
              <a:t>System.Object</a:t>
            </a:r>
            <a:r>
              <a:rPr lang="en-US" altLang="ja-JP" sz="1000" dirty="0"/>
              <a:t>, e As </a:t>
            </a:r>
            <a:r>
              <a:rPr lang="en-US" altLang="ja-JP" sz="1000" dirty="0" err="1"/>
              <a:t>System.EventArgs</a:t>
            </a:r>
            <a:r>
              <a:rPr lang="en-US" altLang="ja-JP" sz="1000" dirty="0"/>
              <a:t>) Handles Button16.Click</a:t>
            </a:r>
          </a:p>
          <a:p>
            <a:pPr eaLnBrk="1" hangingPunct="1">
              <a:defRPr/>
            </a:pPr>
            <a:r>
              <a:rPr lang="en-US" altLang="ja-JP" sz="1000" dirty="0"/>
              <a:t>         </a:t>
            </a:r>
            <a:r>
              <a:rPr lang="ja-JP" altLang="en-US" sz="1000" dirty="0"/>
              <a:t>・・・</a:t>
            </a:r>
            <a:endParaRPr lang="en-US" altLang="ja-JP" sz="1000" dirty="0"/>
          </a:p>
          <a:p>
            <a:pPr eaLnBrk="1" hangingPunct="1">
              <a:defRPr/>
            </a:pPr>
            <a:r>
              <a:rPr lang="en-US" altLang="ja-JP" sz="1000" dirty="0"/>
              <a:t>   End Sub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5099050"/>
            <a:ext cx="7634287" cy="738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1400" dirty="0"/>
              <a:t>Private Sub </a:t>
            </a:r>
            <a:r>
              <a:rPr lang="en-US" altLang="ja-JP" sz="1400" dirty="0">
                <a:solidFill>
                  <a:srgbClr val="FF0066"/>
                </a:solidFill>
              </a:rPr>
              <a:t>MyButtons_Click</a:t>
            </a:r>
            <a:r>
              <a:rPr lang="en-US" altLang="ja-JP" sz="1400" dirty="0"/>
              <a:t>(</a:t>
            </a:r>
            <a:r>
              <a:rPr lang="en-US" altLang="ja-JP" sz="1400" dirty="0" err="1"/>
              <a:t>ByVal</a:t>
            </a:r>
            <a:r>
              <a:rPr lang="en-US" altLang="ja-JP" sz="1400" dirty="0"/>
              <a:t> sender As </a:t>
            </a:r>
            <a:r>
              <a:rPr lang="en-US" altLang="ja-JP" sz="1400" dirty="0" err="1"/>
              <a:t>System.Object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ByVal</a:t>
            </a:r>
            <a:r>
              <a:rPr lang="en-US" altLang="ja-JP" sz="1400" dirty="0"/>
              <a:t> e As </a:t>
            </a:r>
            <a:r>
              <a:rPr lang="en-US" altLang="ja-JP" sz="1400" dirty="0" err="1"/>
              <a:t>System.EventArgs</a:t>
            </a:r>
            <a:r>
              <a:rPr lang="en-US" altLang="ja-JP" sz="1400" dirty="0"/>
              <a:t>)</a:t>
            </a:r>
          </a:p>
          <a:p>
            <a:pPr eaLnBrk="1" hangingPunct="1">
              <a:defRPr/>
            </a:pPr>
            <a:r>
              <a:rPr lang="ja-JP" altLang="en-US" sz="1400" dirty="0"/>
              <a:t>　　　・・・</a:t>
            </a:r>
            <a:endParaRPr lang="en-US" altLang="ja-JP" sz="1400" dirty="0"/>
          </a:p>
          <a:p>
            <a:pPr eaLnBrk="1" hangingPunct="1">
              <a:defRPr/>
            </a:pPr>
            <a:r>
              <a:rPr lang="en-US" altLang="ja-JP" sz="1400" dirty="0"/>
              <a:t>End Sub</a:t>
            </a:r>
          </a:p>
        </p:txBody>
      </p:sp>
      <p:sp>
        <p:nvSpPr>
          <p:cNvPr id="2" name="右矢印 1"/>
          <p:cNvSpPr/>
          <p:nvPr/>
        </p:nvSpPr>
        <p:spPr>
          <a:xfrm rot="5400000">
            <a:off x="4175920" y="4307681"/>
            <a:ext cx="792162" cy="7905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247" name="テキスト ボックス 1"/>
          <p:cNvSpPr txBox="1">
            <a:spLocks noChangeArrowheads="1"/>
          </p:cNvSpPr>
          <p:nvPr/>
        </p:nvSpPr>
        <p:spPr bwMode="auto">
          <a:xfrm>
            <a:off x="474663" y="5949950"/>
            <a:ext cx="7908925" cy="7064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コントロール配列のイベントハンドラで、コントロール配列の添え字だけを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変更すれば済むような処理をまとめて書けます。</a:t>
            </a:r>
          </a:p>
        </p:txBody>
      </p:sp>
      <p:sp>
        <p:nvSpPr>
          <p:cNvPr id="3" name="テキスト ボックス 2"/>
          <p:cNvSpPr txBox="1"/>
          <p:nvPr/>
        </p:nvSpPr>
        <p:spPr>
          <a:xfrm rot="20110168">
            <a:off x="7430130" y="623788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めっちゃ</a:t>
            </a:r>
            <a:r>
              <a:rPr kumimoji="1"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便利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8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自作イベントハンドラ</a:t>
            </a:r>
            <a:r>
              <a:rPr lang="en-US" altLang="ja-JP" smtClean="0"/>
              <a:t>(1)</a:t>
            </a:r>
            <a:endParaRPr lang="ja-JP" altLang="en-US" smtClean="0"/>
          </a:p>
        </p:txBody>
      </p:sp>
      <p:sp>
        <p:nvSpPr>
          <p:cNvPr id="12291" name="テキスト ボックス 3"/>
          <p:cNvSpPr txBox="1">
            <a:spLocks noChangeArrowheads="1"/>
          </p:cNvSpPr>
          <p:nvPr/>
        </p:nvSpPr>
        <p:spPr bwMode="auto">
          <a:xfrm>
            <a:off x="334963" y="1341438"/>
            <a:ext cx="760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(1) </a:t>
            </a:r>
            <a:r>
              <a:rPr lang="ja-JP" altLang="en-US" sz="2000"/>
              <a:t>コントロール配列のイベントを処理するイベントハンドラを作成する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66825" y="2851262"/>
            <a:ext cx="862965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/>
              <a:t>Private Sub </a:t>
            </a:r>
            <a:r>
              <a:rPr lang="en-US" altLang="ja-JP" dirty="0">
                <a:solidFill>
                  <a:srgbClr val="0066FF"/>
                </a:solidFill>
              </a:rPr>
              <a:t>MyButtons_Click</a:t>
            </a:r>
            <a:r>
              <a:rPr lang="en-US" altLang="ja-JP" sz="1400" dirty="0"/>
              <a:t>(</a:t>
            </a:r>
            <a:r>
              <a:rPr lang="en-US" altLang="ja-JP" sz="1400" dirty="0" err="1"/>
              <a:t>ByVal</a:t>
            </a:r>
            <a:r>
              <a:rPr lang="en-US" altLang="ja-JP" sz="1400" dirty="0"/>
              <a:t> sender As </a:t>
            </a:r>
            <a:r>
              <a:rPr lang="en-US" altLang="ja-JP" sz="1400" dirty="0" err="1"/>
              <a:t>System.Object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ByVal</a:t>
            </a:r>
            <a:r>
              <a:rPr lang="en-US" altLang="ja-JP" sz="1400" dirty="0"/>
              <a:t> e As </a:t>
            </a:r>
            <a:r>
              <a:rPr lang="en-US" altLang="ja-JP" sz="1400" dirty="0" err="1"/>
              <a:t>System.EventArgs</a:t>
            </a:r>
            <a:r>
              <a:rPr lang="en-US" altLang="ja-JP" dirty="0"/>
              <a:t>)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FF0066"/>
                </a:solidFill>
              </a:rPr>
              <a:t>        </a:t>
            </a:r>
            <a:r>
              <a:rPr lang="en-US" altLang="ja-JP" dirty="0">
                <a:solidFill>
                  <a:schemeClr val="tx1"/>
                </a:solidFill>
              </a:rPr>
              <a:t>Dim index As Integer = </a:t>
            </a:r>
            <a:r>
              <a:rPr lang="en-US" altLang="ja-JP" dirty="0" err="1">
                <a:solidFill>
                  <a:srgbClr val="FF0066"/>
                </a:solidFill>
              </a:rPr>
              <a:t>Array.IndexOf</a:t>
            </a:r>
            <a:r>
              <a:rPr lang="en-US" altLang="ja-JP" dirty="0">
                <a:solidFill>
                  <a:srgbClr val="FF0066"/>
                </a:solidFill>
              </a:rPr>
              <a:t>(MyButton, sender)</a:t>
            </a:r>
          </a:p>
          <a:p>
            <a:pPr eaLnBrk="1" hangingPunct="1">
              <a:defRPr/>
            </a:pPr>
            <a:r>
              <a:rPr lang="ja-JP" altLang="en-US" dirty="0">
                <a:solidFill>
                  <a:schemeClr val="tx1"/>
                </a:solidFill>
              </a:rPr>
              <a:t>　　　</a:t>
            </a:r>
            <a:r>
              <a:rPr lang="en-US" altLang="ja-JP" dirty="0">
                <a:solidFill>
                  <a:srgbClr val="0066FF"/>
                </a:solidFill>
              </a:rPr>
              <a:t>’</a:t>
            </a:r>
            <a:r>
              <a:rPr lang="ja-JP" altLang="en-US" dirty="0">
                <a:solidFill>
                  <a:srgbClr val="0066FF"/>
                </a:solidFill>
              </a:rPr>
              <a:t>以下、実行したい処理</a:t>
            </a:r>
            <a:endParaRPr lang="en-US" altLang="ja-JP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dirty="0">
                <a:solidFill>
                  <a:srgbClr val="0066FF"/>
                </a:solidFill>
              </a:rPr>
              <a:t>       ‘If index = 1 Then…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0066FF"/>
                </a:solidFill>
              </a:rPr>
              <a:t>       ‘</a:t>
            </a:r>
            <a:r>
              <a:rPr lang="en-US" altLang="ja-JP" dirty="0" err="1">
                <a:solidFill>
                  <a:srgbClr val="0066FF"/>
                </a:solidFill>
              </a:rPr>
              <a:t>ElseIf</a:t>
            </a:r>
            <a:r>
              <a:rPr lang="en-US" altLang="ja-JP" dirty="0">
                <a:solidFill>
                  <a:srgbClr val="0066FF"/>
                </a:solidFill>
              </a:rPr>
              <a:t> index = 2 Then… </a:t>
            </a:r>
            <a:r>
              <a:rPr lang="ja-JP" altLang="en-US" dirty="0">
                <a:solidFill>
                  <a:srgbClr val="0066FF"/>
                </a:solidFill>
              </a:rPr>
              <a:t>などなど</a:t>
            </a:r>
            <a:r>
              <a:rPr lang="ja-JP" altLang="en-US" dirty="0" smtClean="0">
                <a:solidFill>
                  <a:srgbClr val="0066FF"/>
                </a:solidFill>
              </a:rPr>
              <a:t>、受け取った</a:t>
            </a:r>
            <a:r>
              <a:rPr lang="en-US" altLang="ja-JP" dirty="0" smtClean="0">
                <a:solidFill>
                  <a:srgbClr val="0066FF"/>
                </a:solidFill>
              </a:rPr>
              <a:t>index</a:t>
            </a:r>
            <a:r>
              <a:rPr lang="ja-JP" altLang="en-US" dirty="0">
                <a:solidFill>
                  <a:srgbClr val="0066FF"/>
                </a:solidFill>
              </a:rPr>
              <a:t>の値に応じた処理が書ける。</a:t>
            </a:r>
            <a:endParaRPr lang="en-US" altLang="ja-JP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dirty="0"/>
              <a:t>End Sub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71775" y="4881563"/>
            <a:ext cx="5761038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 err="1">
                <a:solidFill>
                  <a:srgbClr val="FF0066"/>
                </a:solidFill>
              </a:rPr>
              <a:t>MyButton</a:t>
            </a:r>
            <a:r>
              <a:rPr lang="ja-JP" altLang="en-US" dirty="0">
                <a:solidFill>
                  <a:srgbClr val="FF0066"/>
                </a:solidFill>
              </a:rPr>
              <a:t>のうち、イベントが起こったコントロールの配列番号を取得できます</a:t>
            </a:r>
            <a:r>
              <a:rPr lang="en-US" altLang="ja-JP" dirty="0">
                <a:solidFill>
                  <a:srgbClr val="FF0066"/>
                </a:solidFill>
              </a:rPr>
              <a:t>(1</a:t>
            </a:r>
            <a:r>
              <a:rPr lang="ja-JP" altLang="en-US" dirty="0">
                <a:solidFill>
                  <a:srgbClr val="FF0066"/>
                </a:solidFill>
              </a:rPr>
              <a:t>～</a:t>
            </a:r>
            <a:r>
              <a:rPr lang="en-US" altLang="ja-JP" dirty="0">
                <a:solidFill>
                  <a:srgbClr val="FF0066"/>
                </a:solidFill>
              </a:rPr>
              <a:t>16</a:t>
            </a:r>
            <a:r>
              <a:rPr lang="ja-JP" altLang="en-US" dirty="0">
                <a:solidFill>
                  <a:srgbClr val="FF0066"/>
                </a:solidFill>
              </a:rPr>
              <a:t>の整数</a:t>
            </a:r>
            <a:r>
              <a:rPr lang="en-US" altLang="ja-JP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8888" y="1873250"/>
            <a:ext cx="5167312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dirty="0">
                <a:solidFill>
                  <a:srgbClr val="0066FF"/>
                </a:solidFill>
              </a:rPr>
              <a:t>自作イベントハンドラ名（好きな名前でよい）</a:t>
            </a:r>
            <a:endParaRPr lang="en-US" altLang="ja-JP" dirty="0">
              <a:solidFill>
                <a:srgbClr val="0066FF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608913" y="3502025"/>
            <a:ext cx="0" cy="1379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2771775" y="2273300"/>
            <a:ext cx="0" cy="650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6876256" y="2751249"/>
            <a:ext cx="53975" cy="200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98" name="テキスト ボックス 2"/>
          <p:cNvSpPr txBox="1">
            <a:spLocks noChangeArrowheads="1"/>
          </p:cNvSpPr>
          <p:nvPr/>
        </p:nvSpPr>
        <p:spPr bwMode="auto">
          <a:xfrm>
            <a:off x="6426200" y="2444193"/>
            <a:ext cx="204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66FF"/>
                </a:solidFill>
              </a:rPr>
              <a:t>引数はこの通りに書く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" y="2554843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次のコードを追加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3013462" y="3476387"/>
            <a:ext cx="30243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自作イベントハンドラ</a:t>
            </a:r>
            <a:r>
              <a:rPr lang="en-US" altLang="ja-JP" smtClean="0"/>
              <a:t>(2)</a:t>
            </a:r>
            <a:endParaRPr lang="ja-JP" altLang="en-US" smtClean="0"/>
          </a:p>
        </p:txBody>
      </p:sp>
      <p:sp>
        <p:nvSpPr>
          <p:cNvPr id="14339" name="テキスト ボックス 3"/>
          <p:cNvSpPr txBox="1">
            <a:spLocks noChangeArrowheads="1"/>
          </p:cNvSpPr>
          <p:nvPr/>
        </p:nvSpPr>
        <p:spPr bwMode="auto">
          <a:xfrm>
            <a:off x="334963" y="1341438"/>
            <a:ext cx="8275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(2) </a:t>
            </a:r>
            <a:r>
              <a:rPr lang="ja-JP" altLang="en-US" sz="2000"/>
              <a:t>コントロール配列にイベントを追加し、自作イベントハンドラに関連付ける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38163" y="1966401"/>
            <a:ext cx="8137525" cy="16303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/>
              <a:t> Private Sub ConnectEvents()</a:t>
            </a:r>
          </a:p>
          <a:p>
            <a:pPr eaLnBrk="1" hangingPunct="1">
              <a:defRPr/>
            </a:pPr>
            <a:r>
              <a:rPr lang="en-US" altLang="ja-JP" dirty="0"/>
              <a:t>        For i As Integer = 1 To 16</a:t>
            </a:r>
          </a:p>
          <a:p>
            <a:pPr eaLnBrk="1" hangingPunct="1">
              <a:defRPr/>
            </a:pPr>
            <a:r>
              <a:rPr lang="en-US" altLang="ja-JP" dirty="0"/>
              <a:t>            </a:t>
            </a:r>
            <a:r>
              <a:rPr lang="en-US" altLang="ja-JP" dirty="0">
                <a:solidFill>
                  <a:srgbClr val="FF0066"/>
                </a:solidFill>
              </a:rPr>
              <a:t>AddHandler</a:t>
            </a:r>
            <a:r>
              <a:rPr lang="en-US" altLang="ja-JP" dirty="0"/>
              <a:t> MyButton(i).Click, AddressOf </a:t>
            </a:r>
            <a:r>
              <a:rPr lang="en-US" altLang="ja-JP" dirty="0">
                <a:solidFill>
                  <a:srgbClr val="0066FF"/>
                </a:solidFill>
              </a:rPr>
              <a:t>MyButtons_Click</a:t>
            </a:r>
          </a:p>
          <a:p>
            <a:pPr eaLnBrk="1" hangingPunct="1">
              <a:defRPr/>
            </a:pPr>
            <a:r>
              <a:rPr lang="en-US" altLang="ja-JP" dirty="0"/>
              <a:t>        Next</a:t>
            </a:r>
          </a:p>
          <a:p>
            <a:pPr eaLnBrk="1" hangingPunct="1">
              <a:defRPr/>
            </a:pPr>
            <a:r>
              <a:rPr lang="en-US" altLang="ja-JP" dirty="0"/>
              <a:t> End Sub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32211" y="3997176"/>
            <a:ext cx="6280150" cy="101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solidFill>
                  <a:srgbClr val="FF0066"/>
                </a:solidFill>
              </a:rPr>
              <a:t>MyButton(i)</a:t>
            </a:r>
            <a:r>
              <a:rPr lang="ja-JP" altLang="en-US" dirty="0">
                <a:solidFill>
                  <a:srgbClr val="FF0066"/>
                </a:solidFill>
              </a:rPr>
              <a:t>に、「</a:t>
            </a:r>
            <a:r>
              <a:rPr lang="en-US" altLang="ja-JP" dirty="0">
                <a:solidFill>
                  <a:srgbClr val="FF0066"/>
                </a:solidFill>
              </a:rPr>
              <a:t>Click</a:t>
            </a:r>
            <a:r>
              <a:rPr lang="ja-JP" altLang="en-US" dirty="0">
                <a:solidFill>
                  <a:srgbClr val="FF0066"/>
                </a:solidFill>
              </a:rPr>
              <a:t>」というイベントハンドラを追加する</a:t>
            </a:r>
            <a:endParaRPr lang="en-US" altLang="ja-JP" dirty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ja-JP" altLang="en-US" dirty="0">
                <a:solidFill>
                  <a:schemeClr val="tx1"/>
                </a:solidFill>
              </a:rPr>
              <a:t>追加したイベントが起こると、「</a:t>
            </a:r>
            <a:r>
              <a:rPr lang="en-US" altLang="ja-JP" dirty="0">
                <a:solidFill>
                  <a:schemeClr val="tx1"/>
                </a:solidFill>
              </a:rPr>
              <a:t>MyButtons_Click()</a:t>
            </a:r>
            <a:r>
              <a:rPr lang="ja-JP" altLang="en-US" dirty="0">
                <a:solidFill>
                  <a:schemeClr val="tx1"/>
                </a:solidFill>
              </a:rPr>
              <a:t>」を実行するように関連付ける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54277" y="1893524"/>
            <a:ext cx="2808288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dirty="0">
                <a:solidFill>
                  <a:srgbClr val="0066FF"/>
                </a:solidFill>
              </a:rPr>
              <a:t>自作イベントハンドラ名</a:t>
            </a:r>
            <a:endParaRPr lang="en-US" altLang="ja-JP" dirty="0">
              <a:solidFill>
                <a:srgbClr val="0066FF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907704" y="2864926"/>
            <a:ext cx="0" cy="1152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5940152" y="2293574"/>
            <a:ext cx="0" cy="369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45" name="テキスト ボックス 3"/>
          <p:cNvSpPr txBox="1">
            <a:spLocks noChangeArrowheads="1"/>
          </p:cNvSpPr>
          <p:nvPr/>
        </p:nvSpPr>
        <p:spPr bwMode="auto">
          <a:xfrm>
            <a:off x="334963" y="5159375"/>
            <a:ext cx="80746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dirty="0"/>
              <a:t>(3) (2)</a:t>
            </a:r>
            <a:r>
              <a:rPr lang="ja-JP" altLang="en-US" sz="2000" dirty="0"/>
              <a:t>を</a:t>
            </a:r>
            <a:r>
              <a:rPr lang="en-US" altLang="ja-JP" sz="2000" dirty="0"/>
              <a:t>Form</a:t>
            </a:r>
            <a:r>
              <a:rPr lang="ja-JP" altLang="en-US" sz="2000" dirty="0"/>
              <a:t>の</a:t>
            </a:r>
            <a:r>
              <a:rPr lang="en-US" altLang="ja-JP" sz="2000" dirty="0"/>
              <a:t>Load</a:t>
            </a:r>
            <a:r>
              <a:rPr lang="ja-JP" altLang="en-US" sz="2000" dirty="0"/>
              <a:t>イベント（</a:t>
            </a:r>
            <a:r>
              <a:rPr lang="en-US" altLang="ja-JP" sz="2000" dirty="0"/>
              <a:t>Form</a:t>
            </a:r>
            <a:r>
              <a:rPr lang="ja-JP" altLang="en-US" sz="2000" dirty="0"/>
              <a:t>を開いた時に実行される）で実行する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06413" y="5884863"/>
            <a:ext cx="8208962" cy="954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1400" dirty="0"/>
              <a:t>Private Sub Form1_Load(sender As </a:t>
            </a:r>
            <a:r>
              <a:rPr lang="en-US" altLang="ja-JP" sz="1400" dirty="0" err="1"/>
              <a:t>System.Object</a:t>
            </a:r>
            <a:r>
              <a:rPr lang="en-US" altLang="ja-JP" sz="1400" dirty="0"/>
              <a:t>, e As </a:t>
            </a:r>
            <a:r>
              <a:rPr lang="en-US" altLang="ja-JP" sz="1400" dirty="0" err="1"/>
              <a:t>System.EventArgs</a:t>
            </a:r>
            <a:r>
              <a:rPr lang="en-US" altLang="ja-JP" sz="1400" dirty="0"/>
              <a:t>) Handles </a:t>
            </a:r>
            <a:r>
              <a:rPr lang="en-US" altLang="ja-JP" sz="1400" dirty="0" err="1"/>
              <a:t>MyBase.Load</a:t>
            </a:r>
            <a:endParaRPr lang="en-US" altLang="ja-JP" sz="1400" dirty="0"/>
          </a:p>
          <a:p>
            <a:pPr eaLnBrk="1" hangingPunct="1">
              <a:defRPr/>
            </a:pPr>
            <a:r>
              <a:rPr lang="en-US" altLang="ja-JP" sz="1400" dirty="0"/>
              <a:t>      </a:t>
            </a:r>
            <a:r>
              <a:rPr lang="en-US" altLang="ja-JP" sz="1400" dirty="0" err="1" smtClean="0"/>
              <a:t>ConnectControls</a:t>
            </a:r>
            <a:r>
              <a:rPr lang="en-US" altLang="ja-JP" sz="1400" dirty="0" smtClean="0"/>
              <a:t>()</a:t>
            </a:r>
            <a:endParaRPr lang="en-US" altLang="ja-JP" sz="1400" dirty="0"/>
          </a:p>
          <a:p>
            <a:pPr eaLnBrk="1" hangingPunct="1">
              <a:defRPr/>
            </a:pPr>
            <a:r>
              <a:rPr lang="ja-JP" altLang="en-US" sz="1400" dirty="0"/>
              <a:t>      </a:t>
            </a:r>
            <a:r>
              <a:rPr lang="en-US" altLang="ja-JP" sz="1400" b="1" dirty="0" err="1" smtClean="0">
                <a:solidFill>
                  <a:srgbClr val="FF0000"/>
                </a:solidFill>
              </a:rPr>
              <a:t>ConnectEvents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()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ja-JP" sz="1400" dirty="0"/>
              <a:t>End Sub</a:t>
            </a:r>
            <a:endParaRPr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6907" y="170553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次のコードを追加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3568" y="558893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次のコードを追加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8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>
          <a:xfrm>
            <a:off x="539552" y="427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まとめ</a:t>
            </a:r>
            <a:r>
              <a:rPr lang="ja-JP" altLang="en-US" sz="3100" dirty="0" smtClean="0"/>
              <a:t>（以下をそのまま使えばほぼ完了）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07950" y="1484313"/>
            <a:ext cx="8856663" cy="550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1100" dirty="0"/>
              <a:t>Public Class Form1</a:t>
            </a:r>
          </a:p>
          <a:p>
            <a:pPr eaLnBrk="1" hangingPunct="1">
              <a:defRPr/>
            </a:pPr>
            <a:r>
              <a:rPr lang="ja-JP" altLang="en-US" sz="1100" dirty="0"/>
              <a:t>　</a:t>
            </a:r>
            <a:r>
              <a:rPr lang="en-US" altLang="ja-JP" sz="1100" dirty="0"/>
              <a:t>Private </a:t>
            </a:r>
            <a:r>
              <a:rPr lang="en-US" altLang="ja-JP" sz="1100" dirty="0" err="1">
                <a:solidFill>
                  <a:schemeClr val="tx1"/>
                </a:solidFill>
              </a:rPr>
              <a:t>MyButton</a:t>
            </a:r>
            <a:r>
              <a:rPr lang="en-US" altLang="ja-JP" sz="1100" dirty="0">
                <a:solidFill>
                  <a:schemeClr val="tx1"/>
                </a:solidFill>
              </a:rPr>
              <a:t>() As </a:t>
            </a:r>
            <a:r>
              <a:rPr lang="en-US" altLang="ja-JP" sz="1100" dirty="0" err="1">
                <a:solidFill>
                  <a:schemeClr val="tx1"/>
                </a:solidFill>
              </a:rPr>
              <a:t>System.Windows.Forms.Button</a:t>
            </a:r>
            <a:r>
              <a:rPr lang="en-US" altLang="ja-JP" sz="1100" dirty="0">
                <a:solidFill>
                  <a:schemeClr val="tx1"/>
                </a:solidFill>
              </a:rPr>
              <a:t>  </a:t>
            </a:r>
            <a:r>
              <a:rPr lang="en-US" altLang="ja-JP" sz="1100" dirty="0">
                <a:solidFill>
                  <a:srgbClr val="0066FF"/>
                </a:solidFill>
              </a:rPr>
              <a:t>‘</a:t>
            </a:r>
            <a:r>
              <a:rPr lang="ja-JP" altLang="en-US" sz="1100" dirty="0">
                <a:solidFill>
                  <a:srgbClr val="0066FF"/>
                </a:solidFill>
              </a:rPr>
              <a:t>自作コントロール配列名の宣言。</a:t>
            </a:r>
            <a:r>
              <a:rPr lang="en-US" altLang="ja-JP" sz="1100" dirty="0">
                <a:solidFill>
                  <a:srgbClr val="0066FF"/>
                </a:solidFill>
              </a:rPr>
              <a:t>Button</a:t>
            </a:r>
            <a:r>
              <a:rPr lang="ja-JP" altLang="en-US" sz="1100" dirty="0">
                <a:solidFill>
                  <a:srgbClr val="0066FF"/>
                </a:solidFill>
              </a:rPr>
              <a:t>なら </a:t>
            </a:r>
            <a:r>
              <a:rPr lang="en-US" altLang="ja-JP" sz="1100" dirty="0" err="1">
                <a:solidFill>
                  <a:srgbClr val="0066FF"/>
                </a:solidFill>
              </a:rPr>
              <a:t>System.Windows.Forms.Button</a:t>
            </a:r>
            <a:endParaRPr lang="en-US" altLang="ja-JP" sz="1100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endParaRPr lang="ja-JP" altLang="en-US" sz="1100" dirty="0"/>
          </a:p>
          <a:p>
            <a:pPr eaLnBrk="1" hangingPunct="1">
              <a:defRPr/>
            </a:pPr>
            <a:r>
              <a:rPr lang="ja-JP" altLang="en-US" sz="1100" dirty="0"/>
              <a:t>　</a:t>
            </a:r>
            <a:r>
              <a:rPr lang="en-US" altLang="ja-JP" sz="1100" dirty="0"/>
              <a:t>Private Sub </a:t>
            </a:r>
            <a:r>
              <a:rPr lang="en-US" altLang="ja-JP" sz="1100" dirty="0" err="1"/>
              <a:t>ConnectControls</a:t>
            </a:r>
            <a:r>
              <a:rPr lang="en-US" altLang="ja-JP" sz="1100" dirty="0"/>
              <a:t>()</a:t>
            </a:r>
          </a:p>
          <a:p>
            <a:pPr eaLnBrk="1" hangingPunct="1">
              <a:defRPr/>
            </a:pPr>
            <a:r>
              <a:rPr lang="en-US" altLang="ja-JP" sz="1100" dirty="0"/>
              <a:t>        </a:t>
            </a:r>
            <a:r>
              <a:rPr lang="en-US" altLang="ja-JP" sz="1100" dirty="0" err="1">
                <a:solidFill>
                  <a:schemeClr val="tx1"/>
                </a:solidFill>
              </a:rPr>
              <a:t>MyButton</a:t>
            </a:r>
            <a:r>
              <a:rPr lang="en-US" altLang="ja-JP" sz="1100" dirty="0">
                <a:solidFill>
                  <a:schemeClr val="tx1"/>
                </a:solidFill>
              </a:rPr>
              <a:t> = New </a:t>
            </a:r>
            <a:r>
              <a:rPr lang="en-US" altLang="ja-JP" sz="1100" dirty="0" err="1">
                <a:solidFill>
                  <a:schemeClr val="tx1"/>
                </a:solidFill>
              </a:rPr>
              <a:t>System.Windows.Forms.Button</a:t>
            </a:r>
            <a:r>
              <a:rPr lang="en-US" altLang="ja-JP" sz="1100" dirty="0">
                <a:solidFill>
                  <a:schemeClr val="tx1"/>
                </a:solidFill>
              </a:rPr>
              <a:t>(16) {}</a:t>
            </a: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r>
              <a:rPr lang="ja-JP" altLang="en-US" sz="1100" dirty="0">
                <a:solidFill>
                  <a:srgbClr val="FF0066"/>
                </a:solidFill>
              </a:rPr>
              <a:t>　</a:t>
            </a:r>
            <a:r>
              <a:rPr lang="en-US" altLang="ja-JP" sz="1100" dirty="0">
                <a:solidFill>
                  <a:srgbClr val="0066FF"/>
                </a:solidFill>
              </a:rPr>
              <a:t> ‘</a:t>
            </a:r>
            <a:r>
              <a:rPr lang="ja-JP" altLang="en-US" sz="1100" dirty="0">
                <a:solidFill>
                  <a:srgbClr val="0066FF"/>
                </a:solidFill>
              </a:rPr>
              <a:t>自作コントロール配列要素それぞれに実際の</a:t>
            </a:r>
            <a:r>
              <a:rPr lang="en-US" altLang="ja-JP" sz="1100" dirty="0">
                <a:solidFill>
                  <a:srgbClr val="0066FF"/>
                </a:solidFill>
              </a:rPr>
              <a:t>Button</a:t>
            </a:r>
            <a:r>
              <a:rPr lang="ja-JP" altLang="en-US" sz="1100" dirty="0">
                <a:solidFill>
                  <a:srgbClr val="0066FF"/>
                </a:solidFill>
              </a:rPr>
              <a:t>を割り当てる</a:t>
            </a:r>
            <a:endParaRPr lang="en-US" altLang="ja-JP" sz="1100" dirty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ja-JP" sz="1100" dirty="0" err="1">
                <a:solidFill>
                  <a:schemeClr val="tx1"/>
                </a:solidFill>
              </a:rPr>
              <a:t>MyButton</a:t>
            </a:r>
            <a:r>
              <a:rPr lang="en-US" altLang="ja-JP" sz="1100" dirty="0">
                <a:solidFill>
                  <a:schemeClr val="tx1"/>
                </a:solidFill>
              </a:rPr>
              <a:t>(1) = Button1</a:t>
            </a:r>
            <a:r>
              <a:rPr lang="en-US" altLang="ja-JP" sz="1100" dirty="0">
                <a:solidFill>
                  <a:srgbClr val="0066FF"/>
                </a:solidFill>
              </a:rPr>
              <a:t> </a:t>
            </a:r>
            <a:r>
              <a:rPr lang="ja-JP" altLang="en-US" sz="1100" dirty="0">
                <a:solidFill>
                  <a:srgbClr val="0066FF"/>
                </a:solidFill>
              </a:rPr>
              <a:t>　</a:t>
            </a:r>
            <a:endParaRPr lang="en-US" altLang="ja-JP" sz="1100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        </a:t>
            </a:r>
            <a:r>
              <a:rPr lang="en-US" altLang="ja-JP" sz="1100" dirty="0" err="1">
                <a:solidFill>
                  <a:schemeClr val="tx1"/>
                </a:solidFill>
              </a:rPr>
              <a:t>MyButton</a:t>
            </a:r>
            <a:r>
              <a:rPr lang="en-US" altLang="ja-JP" sz="1100" dirty="0">
                <a:solidFill>
                  <a:schemeClr val="tx1"/>
                </a:solidFill>
              </a:rPr>
              <a:t>(2) = Button2</a:t>
            </a:r>
          </a:p>
          <a:p>
            <a:pPr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        </a:t>
            </a:r>
            <a:r>
              <a:rPr lang="en-US" altLang="ja-JP" sz="1100" dirty="0" err="1">
                <a:solidFill>
                  <a:schemeClr val="tx1"/>
                </a:solidFill>
              </a:rPr>
              <a:t>MyButton</a:t>
            </a:r>
            <a:r>
              <a:rPr lang="en-US" altLang="ja-JP" sz="1100" dirty="0">
                <a:solidFill>
                  <a:schemeClr val="tx1"/>
                </a:solidFill>
              </a:rPr>
              <a:t>(3) = Button3</a:t>
            </a:r>
          </a:p>
          <a:p>
            <a:pPr eaLnBrk="1" hangingPunct="1">
              <a:defRPr/>
            </a:pPr>
            <a:r>
              <a:rPr lang="en-US" altLang="ja-JP" sz="1100" dirty="0">
                <a:solidFill>
                  <a:srgbClr val="FF0066"/>
                </a:solidFill>
              </a:rPr>
              <a:t>        </a:t>
            </a:r>
            <a:r>
              <a:rPr lang="en-US" altLang="ja-JP" sz="1100" dirty="0">
                <a:solidFill>
                  <a:srgbClr val="0066FF"/>
                </a:solidFill>
              </a:rPr>
              <a:t>‘</a:t>
            </a:r>
            <a:r>
              <a:rPr lang="ja-JP" altLang="en-US" sz="1100" dirty="0">
                <a:solidFill>
                  <a:srgbClr val="0066FF"/>
                </a:solidFill>
              </a:rPr>
              <a:t>・・・</a:t>
            </a:r>
            <a:r>
              <a:rPr lang="en-US" altLang="ja-JP" sz="1100" dirty="0">
                <a:solidFill>
                  <a:srgbClr val="0066FF"/>
                </a:solidFill>
              </a:rPr>
              <a:t>(</a:t>
            </a:r>
            <a:r>
              <a:rPr lang="ja-JP" altLang="en-US" sz="1100" dirty="0">
                <a:solidFill>
                  <a:srgbClr val="0066FF"/>
                </a:solidFill>
              </a:rPr>
              <a:t>省略</a:t>
            </a:r>
            <a:r>
              <a:rPr lang="en-US" altLang="ja-JP" sz="1100" dirty="0">
                <a:solidFill>
                  <a:srgbClr val="0066FF"/>
                </a:solidFill>
              </a:rPr>
              <a:t>)</a:t>
            </a:r>
            <a:r>
              <a:rPr lang="ja-JP" altLang="en-US" sz="1100" dirty="0">
                <a:solidFill>
                  <a:srgbClr val="0066FF"/>
                </a:solidFill>
              </a:rPr>
              <a:t>・・・</a:t>
            </a:r>
            <a:endParaRPr lang="en-US" altLang="ja-JP" sz="1100" b="1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ja-JP" sz="1100" dirty="0" err="1">
                <a:solidFill>
                  <a:schemeClr val="tx1"/>
                </a:solidFill>
              </a:rPr>
              <a:t>MyButton</a:t>
            </a:r>
            <a:r>
              <a:rPr lang="en-US" altLang="ja-JP" sz="1100" dirty="0">
                <a:solidFill>
                  <a:schemeClr val="tx1"/>
                </a:solidFill>
              </a:rPr>
              <a:t>(16) = Button16</a:t>
            </a:r>
          </a:p>
          <a:p>
            <a:pPr eaLnBrk="1" hangingPunct="1">
              <a:defRPr/>
            </a:pPr>
            <a:r>
              <a:rPr lang="ja-JP" altLang="en-US" sz="1100" dirty="0"/>
              <a:t>　</a:t>
            </a:r>
            <a:r>
              <a:rPr lang="en-US" altLang="ja-JP" sz="1100" dirty="0"/>
              <a:t>End Sub</a:t>
            </a:r>
          </a:p>
          <a:p>
            <a:pPr eaLnBrk="1" hangingPunct="1">
              <a:defRPr/>
            </a:pPr>
            <a:endParaRPr lang="en-US" altLang="ja-JP" sz="1100" dirty="0"/>
          </a:p>
          <a:p>
            <a:pPr eaLnBrk="1" hangingPunct="1">
              <a:defRPr/>
            </a:pPr>
            <a:r>
              <a:rPr lang="ja-JP" altLang="en-US" sz="1100" dirty="0"/>
              <a:t>　</a:t>
            </a:r>
            <a:r>
              <a:rPr lang="en-US" altLang="ja-JP" sz="1100" dirty="0"/>
              <a:t>Private Sub </a:t>
            </a:r>
            <a:r>
              <a:rPr lang="en-US" altLang="ja-JP" sz="1100" dirty="0" err="1"/>
              <a:t>ConnectEvents</a:t>
            </a:r>
            <a:r>
              <a:rPr lang="en-US" altLang="ja-JP" sz="1100" dirty="0"/>
              <a:t>()</a:t>
            </a:r>
          </a:p>
          <a:p>
            <a:pPr eaLnBrk="1" hangingPunct="1">
              <a:defRPr/>
            </a:pPr>
            <a:r>
              <a:rPr lang="en-US" altLang="ja-JP" sz="1100" dirty="0"/>
              <a:t>        For </a:t>
            </a:r>
            <a:r>
              <a:rPr lang="en-US" altLang="ja-JP" sz="1100" dirty="0" err="1"/>
              <a:t>i</a:t>
            </a:r>
            <a:r>
              <a:rPr lang="en-US" altLang="ja-JP" sz="1100" dirty="0"/>
              <a:t> As Integer = 1 To 16</a:t>
            </a:r>
          </a:p>
          <a:p>
            <a:pPr eaLnBrk="1" hangingPunct="1">
              <a:defRPr/>
            </a:pPr>
            <a:r>
              <a:rPr lang="en-US" altLang="ja-JP" sz="1100" dirty="0"/>
              <a:t>            </a:t>
            </a:r>
            <a:r>
              <a:rPr lang="en-US" altLang="ja-JP" sz="1100" dirty="0" err="1">
                <a:solidFill>
                  <a:schemeClr val="tx1"/>
                </a:solidFill>
              </a:rPr>
              <a:t>AddHandler</a:t>
            </a: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</a:rPr>
              <a:t>MyButton</a:t>
            </a:r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i</a:t>
            </a:r>
            <a:r>
              <a:rPr lang="en-US" altLang="ja-JP" sz="1100" dirty="0">
                <a:solidFill>
                  <a:schemeClr val="tx1"/>
                </a:solidFill>
              </a:rPr>
              <a:t>).Click, </a:t>
            </a:r>
            <a:r>
              <a:rPr lang="en-US" altLang="ja-JP" sz="1100" dirty="0" err="1">
                <a:solidFill>
                  <a:schemeClr val="tx1"/>
                </a:solidFill>
              </a:rPr>
              <a:t>AddressOf</a:t>
            </a: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</a:rPr>
              <a:t>MyButtons_Click</a:t>
            </a: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r>
              <a:rPr lang="ja-JP" altLang="en-US" sz="1100" dirty="0">
                <a:solidFill>
                  <a:srgbClr val="0066FF"/>
                </a:solidFill>
              </a:rPr>
              <a:t>　</a:t>
            </a:r>
            <a:r>
              <a:rPr lang="en-US" altLang="ja-JP" sz="1100" dirty="0">
                <a:solidFill>
                  <a:srgbClr val="0066FF"/>
                </a:solidFill>
              </a:rPr>
              <a:t> ‘Click</a:t>
            </a:r>
            <a:r>
              <a:rPr lang="ja-JP" altLang="en-US" sz="1100" dirty="0">
                <a:solidFill>
                  <a:srgbClr val="0066FF"/>
                </a:solidFill>
              </a:rPr>
              <a:t>イベントを</a:t>
            </a:r>
            <a:r>
              <a:rPr lang="en-US" altLang="ja-JP" sz="1100" dirty="0" err="1">
                <a:solidFill>
                  <a:srgbClr val="0066FF"/>
                </a:solidFill>
              </a:rPr>
              <a:t>MyButtons_Click</a:t>
            </a:r>
            <a:r>
              <a:rPr lang="ja-JP" altLang="en-US" sz="1100" dirty="0">
                <a:solidFill>
                  <a:srgbClr val="0066FF"/>
                </a:solidFill>
              </a:rPr>
              <a:t>という自作イベントハンドラに割り当てる</a:t>
            </a:r>
            <a:endParaRPr lang="en-US" altLang="ja-JP" sz="1100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ja-JP" altLang="en-US" sz="1100" dirty="0">
                <a:solidFill>
                  <a:srgbClr val="0066FF"/>
                </a:solidFill>
              </a:rPr>
              <a:t>        </a:t>
            </a:r>
            <a:r>
              <a:rPr lang="en-US" altLang="ja-JP" sz="1100" dirty="0"/>
              <a:t>Next</a:t>
            </a:r>
          </a:p>
          <a:p>
            <a:pPr eaLnBrk="1" hangingPunct="1">
              <a:defRPr/>
            </a:pPr>
            <a:r>
              <a:rPr lang="ja-JP" altLang="en-US" sz="1100" dirty="0"/>
              <a:t>　</a:t>
            </a:r>
            <a:r>
              <a:rPr lang="en-US" altLang="ja-JP" sz="1100" dirty="0"/>
              <a:t>End Sub</a:t>
            </a:r>
          </a:p>
          <a:p>
            <a:pPr eaLnBrk="1" hangingPunct="1">
              <a:defRPr/>
            </a:pPr>
            <a:endParaRPr lang="en-US" altLang="ja-JP" sz="1100" dirty="0"/>
          </a:p>
          <a:p>
            <a:pPr eaLnBrk="1" hangingPunct="1">
              <a:defRPr/>
            </a:pPr>
            <a:r>
              <a:rPr lang="ja-JP" altLang="en-US" sz="1100" dirty="0"/>
              <a:t>　</a:t>
            </a:r>
            <a:r>
              <a:rPr lang="en-US" altLang="ja-JP" sz="1100" dirty="0"/>
              <a:t>Private Sub Form1_Load(sender As Object, e As </a:t>
            </a:r>
            <a:r>
              <a:rPr lang="en-US" altLang="ja-JP" sz="1100" dirty="0" err="1"/>
              <a:t>System.EventArgs</a:t>
            </a:r>
            <a:r>
              <a:rPr lang="en-US" altLang="ja-JP" sz="1100" dirty="0"/>
              <a:t>) Handles </a:t>
            </a:r>
            <a:r>
              <a:rPr lang="en-US" altLang="ja-JP" sz="1100" dirty="0" err="1"/>
              <a:t>Me.Load</a:t>
            </a:r>
            <a:r>
              <a:rPr lang="ja-JP" altLang="en-US" sz="1100" dirty="0"/>
              <a:t>　　</a:t>
            </a:r>
            <a:r>
              <a:rPr lang="en-US" altLang="ja-JP" sz="1100" dirty="0" smtClean="0">
                <a:solidFill>
                  <a:srgbClr val="0066FF"/>
                </a:solidFill>
              </a:rPr>
              <a:t>‘Form1</a:t>
            </a:r>
            <a:r>
              <a:rPr lang="ja-JP" altLang="en-US" sz="1100" dirty="0" smtClean="0">
                <a:solidFill>
                  <a:srgbClr val="0066FF"/>
                </a:solidFill>
              </a:rPr>
              <a:t>起動</a:t>
            </a:r>
            <a:r>
              <a:rPr lang="ja-JP" altLang="en-US" sz="1100" dirty="0">
                <a:solidFill>
                  <a:srgbClr val="0066FF"/>
                </a:solidFill>
              </a:rPr>
              <a:t>時に２つの関数を実行</a:t>
            </a:r>
            <a:endParaRPr lang="en-US" altLang="ja-JP" sz="1100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sz="1100" dirty="0"/>
              <a:t>        </a:t>
            </a:r>
            <a:r>
              <a:rPr lang="en-US" altLang="ja-JP" sz="1100" dirty="0" err="1"/>
              <a:t>ConnectControls</a:t>
            </a:r>
            <a:r>
              <a:rPr lang="en-US" altLang="ja-JP" sz="1100" dirty="0"/>
              <a:t>()</a:t>
            </a:r>
          </a:p>
          <a:p>
            <a:pPr eaLnBrk="1" hangingPunct="1">
              <a:defRPr/>
            </a:pPr>
            <a:r>
              <a:rPr lang="en-US" altLang="ja-JP" sz="1100" dirty="0"/>
              <a:t>        </a:t>
            </a:r>
            <a:r>
              <a:rPr lang="en-US" altLang="ja-JP" sz="1100" dirty="0" err="1"/>
              <a:t>ConnectEvents</a:t>
            </a:r>
            <a:r>
              <a:rPr lang="en-US" altLang="ja-JP" sz="1100" dirty="0"/>
              <a:t>()</a:t>
            </a:r>
            <a:endParaRPr lang="ja-JP" altLang="en-US" sz="1100" dirty="0"/>
          </a:p>
          <a:p>
            <a:pPr eaLnBrk="1" hangingPunct="1">
              <a:defRPr/>
            </a:pPr>
            <a:r>
              <a:rPr lang="ja-JP" altLang="en-US" sz="1100" dirty="0"/>
              <a:t>　</a:t>
            </a:r>
            <a:r>
              <a:rPr lang="en-US" altLang="ja-JP" sz="1100" dirty="0"/>
              <a:t>End Sub</a:t>
            </a:r>
          </a:p>
          <a:p>
            <a:pPr eaLnBrk="1" hangingPunct="1">
              <a:defRPr/>
            </a:pPr>
            <a:endParaRPr lang="en-US" altLang="ja-JP" sz="1100" dirty="0"/>
          </a:p>
          <a:p>
            <a:pPr eaLnBrk="1" hangingPunct="1">
              <a:defRPr/>
            </a:pPr>
            <a:r>
              <a:rPr lang="ja-JP" altLang="en-US" sz="1100" dirty="0"/>
              <a:t>　</a:t>
            </a:r>
            <a:r>
              <a:rPr lang="en-US" altLang="ja-JP" sz="1100" dirty="0"/>
              <a:t>Private Sub </a:t>
            </a:r>
            <a:r>
              <a:rPr lang="en-US" altLang="ja-JP" sz="1100" dirty="0" err="1">
                <a:solidFill>
                  <a:srgbClr val="0066FF"/>
                </a:solidFill>
              </a:rPr>
              <a:t>MyButtons_Click</a:t>
            </a:r>
            <a:r>
              <a:rPr lang="en-US" altLang="ja-JP" sz="1100" dirty="0"/>
              <a:t>(</a:t>
            </a:r>
            <a:r>
              <a:rPr lang="en-US" altLang="ja-JP" sz="1100" dirty="0" err="1"/>
              <a:t>ByVal</a:t>
            </a:r>
            <a:r>
              <a:rPr lang="en-US" altLang="ja-JP" sz="1100" dirty="0"/>
              <a:t> sender As </a:t>
            </a:r>
            <a:r>
              <a:rPr lang="en-US" altLang="ja-JP" sz="1100" dirty="0" err="1"/>
              <a:t>System.Object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ByVal</a:t>
            </a:r>
            <a:r>
              <a:rPr lang="en-US" altLang="ja-JP" sz="1100" dirty="0"/>
              <a:t> e As </a:t>
            </a:r>
            <a:r>
              <a:rPr lang="en-US" altLang="ja-JP" sz="1100" dirty="0" err="1"/>
              <a:t>System.EventArgs</a:t>
            </a:r>
            <a:r>
              <a:rPr lang="en-US" altLang="ja-JP" sz="1100" dirty="0"/>
              <a:t>)</a:t>
            </a:r>
          </a:p>
          <a:p>
            <a:pPr eaLnBrk="1" hangingPunct="1">
              <a:defRPr/>
            </a:pPr>
            <a:r>
              <a:rPr lang="en-US" altLang="ja-JP" sz="1100" dirty="0">
                <a:solidFill>
                  <a:srgbClr val="FF0066"/>
                </a:solidFill>
              </a:rPr>
              <a:t>        </a:t>
            </a:r>
            <a:r>
              <a:rPr lang="en-US" altLang="ja-JP" sz="1100" dirty="0"/>
              <a:t>Dim index As Integer = </a:t>
            </a:r>
            <a:r>
              <a:rPr lang="en-US" altLang="ja-JP" sz="1100" dirty="0" err="1">
                <a:solidFill>
                  <a:schemeClr val="tx1"/>
                </a:solidFill>
              </a:rPr>
              <a:t>Array.IndexOf</a:t>
            </a:r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MyButton</a:t>
            </a:r>
            <a:r>
              <a:rPr lang="en-US" altLang="ja-JP" sz="1100" dirty="0">
                <a:solidFill>
                  <a:schemeClr val="tx1"/>
                </a:solidFill>
              </a:rPr>
              <a:t>, sender)</a:t>
            </a:r>
            <a:r>
              <a:rPr lang="ja-JP" altLang="en-US" sz="1100" dirty="0">
                <a:solidFill>
                  <a:srgbClr val="FF0066"/>
                </a:solidFill>
              </a:rPr>
              <a:t>　　　</a:t>
            </a:r>
            <a:r>
              <a:rPr lang="en-US" altLang="ja-JP" sz="1100" dirty="0">
                <a:solidFill>
                  <a:srgbClr val="0066FF"/>
                </a:solidFill>
              </a:rPr>
              <a:t>‘Click</a:t>
            </a:r>
            <a:r>
              <a:rPr lang="ja-JP" altLang="en-US" sz="1100" dirty="0">
                <a:solidFill>
                  <a:srgbClr val="0066FF"/>
                </a:solidFill>
              </a:rPr>
              <a:t>イベントが起こったとき</a:t>
            </a:r>
            <a:r>
              <a:rPr lang="ja-JP" altLang="en-US" sz="1100" dirty="0" smtClean="0">
                <a:solidFill>
                  <a:srgbClr val="0066FF"/>
                </a:solidFill>
              </a:rPr>
              <a:t>、何番のボタンが押されたか配列</a:t>
            </a:r>
            <a:r>
              <a:rPr lang="ja-JP" altLang="en-US" sz="1100" dirty="0">
                <a:solidFill>
                  <a:srgbClr val="0066FF"/>
                </a:solidFill>
              </a:rPr>
              <a:t>番号を</a:t>
            </a:r>
            <a:r>
              <a:rPr lang="en-US" altLang="ja-JP" sz="1100" dirty="0">
                <a:solidFill>
                  <a:srgbClr val="0066FF"/>
                </a:solidFill>
              </a:rPr>
              <a:t>index</a:t>
            </a:r>
            <a:r>
              <a:rPr lang="ja-JP" altLang="en-US" sz="1100" dirty="0">
                <a:solidFill>
                  <a:srgbClr val="0066FF"/>
                </a:solidFill>
              </a:rPr>
              <a:t>に取得</a:t>
            </a:r>
            <a:endParaRPr lang="en-US" altLang="ja-JP" sz="1100" dirty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ja-JP" altLang="en-US" sz="1100" dirty="0"/>
              <a:t>　　　</a:t>
            </a:r>
            <a:r>
              <a:rPr lang="en-US" altLang="ja-JP" sz="1100" dirty="0">
                <a:solidFill>
                  <a:srgbClr val="0066FF"/>
                </a:solidFill>
              </a:rPr>
              <a:t>’</a:t>
            </a:r>
            <a:r>
              <a:rPr lang="ja-JP" altLang="en-US" sz="1100" dirty="0">
                <a:solidFill>
                  <a:srgbClr val="0066FF"/>
                </a:solidFill>
              </a:rPr>
              <a:t>以下、実行したい処理</a:t>
            </a:r>
            <a:endParaRPr lang="en-US" altLang="ja-JP" sz="1100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en-US" altLang="ja-JP" sz="1100" dirty="0">
                <a:solidFill>
                  <a:srgbClr val="0066FF"/>
                </a:solidFill>
              </a:rPr>
              <a:t>           ‘If index = 1 Then…</a:t>
            </a:r>
          </a:p>
          <a:p>
            <a:pPr eaLnBrk="1" hangingPunct="1">
              <a:defRPr/>
            </a:pPr>
            <a:r>
              <a:rPr lang="en-US" altLang="ja-JP" sz="1100" dirty="0">
                <a:solidFill>
                  <a:srgbClr val="0066FF"/>
                </a:solidFill>
              </a:rPr>
              <a:t>           ‘</a:t>
            </a:r>
            <a:r>
              <a:rPr lang="en-US" altLang="ja-JP" sz="1100" dirty="0" err="1">
                <a:solidFill>
                  <a:srgbClr val="0066FF"/>
                </a:solidFill>
              </a:rPr>
              <a:t>ElseIf</a:t>
            </a:r>
            <a:r>
              <a:rPr lang="en-US" altLang="ja-JP" sz="1100" dirty="0">
                <a:solidFill>
                  <a:srgbClr val="0066FF"/>
                </a:solidFill>
              </a:rPr>
              <a:t> index = 2 Then… </a:t>
            </a:r>
            <a:r>
              <a:rPr lang="ja-JP" altLang="en-US" sz="1100" dirty="0">
                <a:solidFill>
                  <a:srgbClr val="0066FF"/>
                </a:solidFill>
              </a:rPr>
              <a:t>などなど</a:t>
            </a:r>
            <a:endParaRPr lang="en-US" altLang="ja-JP" sz="1100" dirty="0">
              <a:solidFill>
                <a:srgbClr val="0066FF"/>
              </a:solidFill>
            </a:endParaRPr>
          </a:p>
          <a:p>
            <a:pPr eaLnBrk="1" hangingPunct="1">
              <a:defRPr/>
            </a:pPr>
            <a:r>
              <a:rPr lang="ja-JP" altLang="en-US" sz="1100" dirty="0"/>
              <a:t>　</a:t>
            </a:r>
            <a:r>
              <a:rPr lang="en-US" altLang="ja-JP" sz="1100" dirty="0"/>
              <a:t>End Sub</a:t>
            </a:r>
          </a:p>
          <a:p>
            <a:pPr eaLnBrk="1" hangingPunct="1">
              <a:defRPr/>
            </a:pPr>
            <a:endParaRPr lang="en-US" altLang="ja-JP" sz="1100" dirty="0"/>
          </a:p>
          <a:p>
            <a:pPr eaLnBrk="1" hangingPunct="1">
              <a:defRPr/>
            </a:pPr>
            <a:r>
              <a:rPr lang="en-US" altLang="ja-JP" sz="1100" dirty="0"/>
              <a:t>End Class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9632" y="846541"/>
            <a:ext cx="6731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自作ボタン配列「</a:t>
            </a:r>
            <a:r>
              <a:rPr lang="en-US" altLang="ja-JP" dirty="0" err="1" smtClean="0"/>
              <a:t>MyButton</a:t>
            </a:r>
            <a:r>
              <a:rPr lang="en-US" altLang="ja-JP" dirty="0" smtClean="0"/>
              <a:t>()</a:t>
            </a:r>
            <a:r>
              <a:rPr lang="ja-JP" altLang="en-US" dirty="0" smtClean="0"/>
              <a:t>」と、自作ハンドラ「</a:t>
            </a:r>
            <a:r>
              <a:rPr lang="en-US" altLang="ja-JP" dirty="0" err="1" smtClean="0"/>
              <a:t>MyButtons_Click</a:t>
            </a:r>
            <a:r>
              <a:rPr lang="en-US" altLang="ja-JP" dirty="0" smtClean="0"/>
              <a:t>()</a:t>
            </a:r>
            <a:r>
              <a:rPr lang="ja-JP" altLang="en-US" dirty="0" smtClean="0"/>
              <a:t>」を</a:t>
            </a:r>
            <a:endParaRPr lang="en-US" altLang="ja-JP" dirty="0" smtClean="0"/>
          </a:p>
          <a:p>
            <a:r>
              <a:rPr lang="ja-JP" altLang="en-US" dirty="0" smtClean="0"/>
              <a:t>ぜひ活用してみてください。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1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ja-JP" altLang="en-US" dirty="0" smtClean="0"/>
              <a:t>レポート課題の注意事項・評価方法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3500438"/>
            <a:ext cx="8229600" cy="237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000" dirty="0" smtClean="0">
                <a:solidFill>
                  <a:srgbClr val="FF0000"/>
                </a:solidFill>
              </a:rPr>
              <a:t>第一に、レポートの完成度を評価します</a:t>
            </a:r>
            <a:r>
              <a:rPr lang="ja-JP" altLang="en-US" sz="2000" dirty="0" smtClean="0"/>
              <a:t>。簡潔で的を絞り、省略しすぎず、読み手が理解しやすい記述を心がけてください。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dirty="0" smtClean="0"/>
              <a:t>第二に、プログラムのコードを評価します。工夫の度合いに応じ、加点します。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dirty="0" smtClean="0"/>
              <a:t>他の人と情報交換をしてもよいですが、丸写しはダメです。非常に似た内容であった場合、２人とも減点します。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dirty="0" smtClean="0">
                <a:solidFill>
                  <a:srgbClr val="FF0000"/>
                </a:solidFill>
              </a:rPr>
              <a:t>提出期限を過ぎると減点します</a:t>
            </a:r>
            <a:r>
              <a:rPr lang="ja-JP" altLang="en-US" sz="2000" dirty="0" smtClean="0"/>
              <a:t>。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900113" y="1700213"/>
            <a:ext cx="7127875" cy="8318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提出する前に、プログラムが動作することを十分に確認してください。</a:t>
            </a:r>
            <a:r>
              <a:rPr lang="ja-JP" altLang="en-US" sz="2400" dirty="0">
                <a:solidFill>
                  <a:srgbClr val="FF0000"/>
                </a:solidFill>
              </a:rPr>
              <a:t>動作しないと評価できません。</a:t>
            </a:r>
          </a:p>
        </p:txBody>
      </p:sp>
    </p:spTree>
    <p:extLst>
      <p:ext uri="{BB962C8B-B14F-4D97-AF65-F5344CB8AC3E}">
        <p14:creationId xmlns:p14="http://schemas.microsoft.com/office/powerpoint/2010/main" val="6818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9388" y="1268413"/>
            <a:ext cx="8713787" cy="2952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50825" y="1341438"/>
            <a:ext cx="84248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配布した２つ</a:t>
            </a:r>
            <a:r>
              <a:rPr lang="ja-JP" altLang="en-US" sz="2000" dirty="0"/>
              <a:t>のゲームのプログラムは、関数を</a:t>
            </a:r>
            <a:r>
              <a:rPr lang="ja-JP" altLang="en-US" sz="2000" dirty="0" smtClean="0"/>
              <a:t>利用すると、ちょっと楽になります。</a:t>
            </a:r>
            <a:endParaRPr lang="en-US" altLang="ja-JP" sz="200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レポート課題について</a:t>
            </a:r>
            <a:endParaRPr lang="en-US" altLang="ja-JP" dirty="0" smtClean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39750" y="2081213"/>
            <a:ext cx="2338388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dirty="0"/>
              <a:t>（１）１５パズル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（２）ライツアウト</a:t>
            </a:r>
            <a:endParaRPr lang="en-US" altLang="ja-JP" dirty="0"/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179388" y="4508500"/>
            <a:ext cx="8713787" cy="13239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作成したプログラムについて、</a:t>
            </a:r>
            <a:endParaRPr lang="en-US" altLang="ja-JP" dirty="0" smtClean="0"/>
          </a:p>
          <a:p>
            <a:pPr eaLnBrk="1" hangingPunct="1">
              <a:defRPr/>
            </a:pPr>
            <a:r>
              <a:rPr lang="ja-JP" altLang="en-US" dirty="0" smtClean="0"/>
              <a:t>関数を利用する事で、関数を利用しない場合と比較してプログラムが「分かり易くなる」点や、「短くなる」点など、改良される点を</a:t>
            </a:r>
            <a:r>
              <a:rPr lang="ja-JP" altLang="en-US" dirty="0" smtClean="0">
                <a:solidFill>
                  <a:srgbClr val="FF0000"/>
                </a:solidFill>
              </a:rPr>
              <a:t>レポートしてく</a:t>
            </a:r>
            <a:r>
              <a:rPr lang="ja-JP" altLang="en-US" dirty="0">
                <a:solidFill>
                  <a:srgbClr val="FF0000"/>
                </a:solidFill>
              </a:rPr>
              <a:t>だ</a:t>
            </a:r>
            <a:r>
              <a:rPr lang="ja-JP" altLang="en-US" dirty="0" smtClean="0">
                <a:solidFill>
                  <a:srgbClr val="FF0000"/>
                </a:solidFill>
              </a:rPr>
              <a:t>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eaLnBrk="1" hangingPunct="1">
              <a:defRPr/>
            </a:pPr>
            <a:r>
              <a:rPr lang="ja-JP" altLang="en-US" dirty="0" smtClean="0"/>
              <a:t>（逆に言えば、「関数を使わないと大変な点」でもよい）</a:t>
            </a:r>
            <a:endParaRPr lang="en-US" altLang="ja-JP" dirty="0" smtClean="0"/>
          </a:p>
        </p:txBody>
      </p:sp>
      <p:sp>
        <p:nvSpPr>
          <p:cNvPr id="3079" name="正方形/長方形 3"/>
          <p:cNvSpPr>
            <a:spLocks noChangeArrowheads="1"/>
          </p:cNvSpPr>
          <p:nvPr/>
        </p:nvSpPr>
        <p:spPr bwMode="auto">
          <a:xfrm>
            <a:off x="395288" y="2789238"/>
            <a:ext cx="828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なるべく関数を利用して、</a:t>
            </a:r>
            <a:r>
              <a:rPr lang="ja-JP" altLang="en-US" sz="2000" dirty="0"/>
              <a:t>この２つのゲームのプログラムを作成してください。</a:t>
            </a:r>
            <a:endParaRPr lang="en-US" altLang="ja-JP" sz="2000" dirty="0"/>
          </a:p>
        </p:txBody>
      </p:sp>
      <p:sp>
        <p:nvSpPr>
          <p:cNvPr id="3080" name="正方形/長方形 5"/>
          <p:cNvSpPr>
            <a:spLocks noChangeArrowheads="1"/>
          </p:cNvSpPr>
          <p:nvPr/>
        </p:nvSpPr>
        <p:spPr bwMode="auto">
          <a:xfrm>
            <a:off x="539750" y="3357563"/>
            <a:ext cx="7940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※</a:t>
            </a:r>
            <a:r>
              <a:rPr lang="ja-JP" altLang="en-US" sz="2000"/>
              <a:t>最初は関数を利用しないでプログラムを作成し、関数を利用するプログラムに改良していく形でも構いません。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1291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提出期限、提出物と提出方法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ja-JP" altLang="en-US" sz="2000" dirty="0" smtClean="0"/>
              <a:t>提出</a:t>
            </a:r>
            <a:r>
              <a:rPr lang="ja-JP" altLang="en-US" sz="2000" dirty="0"/>
              <a:t>期限：</a:t>
            </a:r>
            <a:r>
              <a:rPr lang="en-US" altLang="ja-JP" sz="2000" dirty="0"/>
              <a:t>6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19</a:t>
            </a:r>
            <a:r>
              <a:rPr lang="ja-JP" altLang="en-US" sz="2000" dirty="0" smtClean="0"/>
              <a:t>日</a:t>
            </a:r>
            <a:r>
              <a:rPr lang="en-US" altLang="ja-JP" sz="2000" dirty="0"/>
              <a:t>(</a:t>
            </a:r>
            <a:r>
              <a:rPr lang="ja-JP" altLang="en-US" sz="2000" dirty="0"/>
              <a:t>火</a:t>
            </a:r>
            <a:r>
              <a:rPr lang="en-US" altLang="ja-JP" sz="2000" dirty="0"/>
              <a:t>) 13:00</a:t>
            </a:r>
          </a:p>
          <a:p>
            <a:pPr marL="457200" lvl="1" indent="0">
              <a:buFontTx/>
              <a:buNone/>
              <a:defRPr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提出</a:t>
            </a:r>
            <a:r>
              <a:rPr lang="ja-JP" altLang="en-US" sz="2000" dirty="0"/>
              <a:t>期限を守ること。期限を過ぎると減点します。</a:t>
            </a:r>
          </a:p>
          <a:p>
            <a:pPr>
              <a:defRPr/>
            </a:pPr>
            <a:endParaRPr lang="en-US" altLang="ja-JP" sz="2000" dirty="0"/>
          </a:p>
          <a:p>
            <a:pPr marL="0" indent="0">
              <a:buFontTx/>
              <a:buNone/>
              <a:defRPr/>
            </a:pPr>
            <a:r>
              <a:rPr lang="ja-JP" altLang="en-US" sz="2000" dirty="0" smtClean="0"/>
              <a:t>提出物と提出方法</a:t>
            </a:r>
            <a:endParaRPr lang="en-US" altLang="ja-JP" sz="2000" dirty="0" smtClean="0"/>
          </a:p>
          <a:p>
            <a:pPr>
              <a:defRPr/>
            </a:pPr>
            <a:r>
              <a:rPr lang="ja-JP" altLang="en-US" sz="2000" dirty="0" smtClean="0"/>
              <a:t>「</a:t>
            </a:r>
            <a:r>
              <a:rPr lang="en-US" altLang="ja-JP" sz="2000" dirty="0" smtClean="0">
                <a:solidFill>
                  <a:srgbClr val="008000"/>
                </a:solidFill>
              </a:rPr>
              <a:t>\\mis\【WORK】\B2\</a:t>
            </a:r>
            <a:r>
              <a:rPr lang="ja-JP" altLang="en-US" sz="2000" dirty="0" smtClean="0">
                <a:solidFill>
                  <a:srgbClr val="008000"/>
                </a:solidFill>
              </a:rPr>
              <a:t>自分の名前</a:t>
            </a:r>
            <a:r>
              <a:rPr lang="ja-JP" altLang="en-US" sz="2000" dirty="0" smtClean="0"/>
              <a:t>」のフォルダの中に、「</a:t>
            </a:r>
            <a:r>
              <a:rPr lang="ja-JP" altLang="en-US" sz="2000" dirty="0" smtClean="0">
                <a:solidFill>
                  <a:srgbClr val="0066FF"/>
                </a:solidFill>
              </a:rPr>
              <a:t>情報リテラシー</a:t>
            </a:r>
            <a:r>
              <a:rPr lang="en-US" altLang="ja-JP" sz="2000" dirty="0" smtClean="0">
                <a:solidFill>
                  <a:srgbClr val="0066FF"/>
                </a:solidFill>
              </a:rPr>
              <a:t>II</a:t>
            </a:r>
            <a:r>
              <a:rPr lang="ja-JP" altLang="en-US" sz="2000" dirty="0" smtClean="0">
                <a:solidFill>
                  <a:srgbClr val="0066FF"/>
                </a:solidFill>
              </a:rPr>
              <a:t>レポート課題</a:t>
            </a:r>
            <a:r>
              <a:rPr lang="en-US" altLang="ja-JP" sz="2000" dirty="0" smtClean="0">
                <a:solidFill>
                  <a:srgbClr val="0066FF"/>
                </a:solidFill>
              </a:rPr>
              <a:t>(</a:t>
            </a:r>
            <a:r>
              <a:rPr lang="ja-JP" altLang="en-US" sz="2000" dirty="0" smtClean="0">
                <a:solidFill>
                  <a:srgbClr val="0066FF"/>
                </a:solidFill>
              </a:rPr>
              <a:t>関数</a:t>
            </a:r>
            <a:r>
              <a:rPr lang="en-US" altLang="ja-JP" sz="2000" dirty="0" smtClean="0">
                <a:solidFill>
                  <a:srgbClr val="0066FF"/>
                </a:solidFill>
              </a:rPr>
              <a:t>)</a:t>
            </a:r>
            <a:r>
              <a:rPr lang="ja-JP" altLang="en-US" sz="2000" dirty="0" smtClean="0"/>
              <a:t>」という名前のフォルダを作成し、その中に</a:t>
            </a:r>
            <a:r>
              <a:rPr lang="ja-JP" altLang="en-US" sz="2000" dirty="0"/>
              <a:t>以下</a:t>
            </a:r>
            <a:r>
              <a:rPr lang="ja-JP" altLang="en-US" sz="2000" dirty="0" smtClean="0"/>
              <a:t>を堤出すること。</a:t>
            </a:r>
            <a:endParaRPr lang="en-US" altLang="ja-JP" sz="2000" dirty="0" smtClean="0"/>
          </a:p>
          <a:p>
            <a:pPr lvl="1">
              <a:defRPr/>
            </a:pPr>
            <a:r>
              <a:rPr lang="ja-JP" altLang="en-US" sz="1800" dirty="0" smtClean="0">
                <a:solidFill>
                  <a:srgbClr val="FF0000"/>
                </a:solidFill>
              </a:rPr>
              <a:t>作成した</a:t>
            </a:r>
            <a:r>
              <a:rPr lang="en-US" altLang="ja-JP" sz="1800" dirty="0" smtClean="0">
                <a:solidFill>
                  <a:srgbClr val="FF0000"/>
                </a:solidFill>
              </a:rPr>
              <a:t>2</a:t>
            </a:r>
            <a:r>
              <a:rPr lang="ja-JP" altLang="en-US" sz="1800" dirty="0" smtClean="0">
                <a:solidFill>
                  <a:srgbClr val="FF0000"/>
                </a:solidFill>
              </a:rPr>
              <a:t>種類のプロジェクトのフォルダ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ja-JP" altLang="en-US" sz="1800" dirty="0" smtClean="0">
                <a:solidFill>
                  <a:srgbClr val="FF0000"/>
                </a:solidFill>
              </a:rPr>
              <a:t>レポートの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docx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</a:t>
            </a:r>
            <a:endParaRPr lang="en-US" altLang="ja-JP" sz="1800" dirty="0" smtClean="0"/>
          </a:p>
          <a:p>
            <a:pPr>
              <a:defRPr/>
            </a:pPr>
            <a:r>
              <a:rPr lang="ja-JP" altLang="en-US" sz="2000" dirty="0" smtClean="0"/>
              <a:t>教員が提出物を受け取ったら、フォルダ名に</a:t>
            </a:r>
            <a:r>
              <a:rPr lang="en-US" altLang="ja-JP" sz="2000" dirty="0" smtClean="0">
                <a:solidFill>
                  <a:srgbClr val="0066FF"/>
                </a:solidFill>
              </a:rPr>
              <a:t>【</a:t>
            </a:r>
            <a:r>
              <a:rPr lang="ja-JP" altLang="en-US" sz="2000" dirty="0" smtClean="0">
                <a:solidFill>
                  <a:srgbClr val="0066FF"/>
                </a:solidFill>
              </a:rPr>
              <a:t>確認済</a:t>
            </a:r>
            <a:r>
              <a:rPr lang="en-US" altLang="ja-JP" sz="2000" dirty="0" smtClean="0">
                <a:solidFill>
                  <a:srgbClr val="0066FF"/>
                </a:solidFill>
              </a:rPr>
              <a:t>】</a:t>
            </a:r>
            <a:r>
              <a:rPr lang="ja-JP" altLang="en-US" sz="2000" dirty="0" smtClean="0"/>
              <a:t>と付けます。</a:t>
            </a:r>
          </a:p>
          <a:p>
            <a:pPr>
              <a:defRPr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37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7223125" cy="9540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/>
              <a:t>配布されたプロジェクトをもとに、</a:t>
            </a:r>
            <a:endParaRPr lang="en-US" altLang="ja-JP" sz="2800" dirty="0" smtClean="0"/>
          </a:p>
          <a:p>
            <a:pPr eaLnBrk="1" hangingPunct="1">
              <a:defRPr/>
            </a:pPr>
            <a:r>
              <a:rPr lang="ja-JP" altLang="en-US" sz="2800" dirty="0" smtClean="0"/>
              <a:t>「</a:t>
            </a:r>
            <a:r>
              <a:rPr lang="en-US" altLang="ja-JP" sz="2800" dirty="0" smtClean="0"/>
              <a:t>15</a:t>
            </a:r>
            <a:r>
              <a:rPr lang="ja-JP" altLang="en-US" sz="2800" dirty="0" smtClean="0"/>
              <a:t>パズル」ゲームのプログラムを完成させる。</a:t>
            </a:r>
            <a:endParaRPr lang="en-US" altLang="ja-JP" sz="28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（１）</a:t>
            </a:r>
            <a:r>
              <a:rPr lang="en-US" altLang="ja-JP" smtClean="0"/>
              <a:t>15</a:t>
            </a:r>
            <a:r>
              <a:rPr lang="ja-JP" altLang="en-US" smtClean="0"/>
              <a:t>パズル</a:t>
            </a:r>
            <a:endParaRPr lang="en-US" altLang="ja-JP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57563"/>
            <a:ext cx="21717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73463"/>
            <a:ext cx="36480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6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8131" y="1391334"/>
            <a:ext cx="8567737" cy="5078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FF0066"/>
                </a:solidFill>
              </a:rPr>
              <a:t>インタフェースの構成：</a:t>
            </a:r>
            <a:endParaRPr lang="en-US" altLang="ja-JP" sz="18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ja-JP" altLang="en-US" sz="1800" dirty="0" smtClean="0"/>
              <a:t>ウィンドウには、</a:t>
            </a:r>
            <a:r>
              <a:rPr lang="en-US" altLang="ja-JP" sz="1800" dirty="0" smtClean="0"/>
              <a:t>0~15</a:t>
            </a:r>
            <a:r>
              <a:rPr lang="ja-JP" altLang="en-US" sz="1800" dirty="0" smtClean="0"/>
              <a:t>の数字の表示された</a:t>
            </a:r>
            <a:r>
              <a:rPr lang="en-US" altLang="ja-JP" sz="1800" dirty="0" smtClean="0"/>
              <a:t>16</a:t>
            </a:r>
            <a:r>
              <a:rPr lang="ja-JP" altLang="en-US" sz="1800" dirty="0" smtClean="0"/>
              <a:t>個の正方形のボタンがある。また、ゲームをリセットするためのリセットボタンがある。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FF0066"/>
                </a:solidFill>
              </a:rPr>
              <a:t>ゲームのルールと操作方法：</a:t>
            </a:r>
            <a:endParaRPr lang="en-US" altLang="ja-JP" sz="18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ja-JP" altLang="en-US" sz="1800" dirty="0" smtClean="0"/>
              <a:t>ゲームを開始する時点で、</a:t>
            </a:r>
            <a:r>
              <a:rPr lang="en-US" altLang="ja-JP" sz="1800" dirty="0"/>
              <a:t> 16</a:t>
            </a:r>
            <a:r>
              <a:rPr lang="ja-JP" altLang="en-US" sz="1800" dirty="0"/>
              <a:t>個のボタンに、</a:t>
            </a:r>
            <a:r>
              <a:rPr lang="en-US" altLang="ja-JP" sz="1800" dirty="0"/>
              <a:t>0</a:t>
            </a:r>
            <a:r>
              <a:rPr lang="ja-JP" altLang="en-US" sz="1800" dirty="0"/>
              <a:t>～</a:t>
            </a:r>
            <a:r>
              <a:rPr lang="en-US" altLang="ja-JP" sz="1800" dirty="0"/>
              <a:t>15</a:t>
            </a:r>
            <a:r>
              <a:rPr lang="ja-JP" altLang="en-US" sz="1800" dirty="0"/>
              <a:t>の数字</a:t>
            </a:r>
            <a:r>
              <a:rPr lang="ja-JP" altLang="en-US" sz="1800" dirty="0" smtClean="0"/>
              <a:t>が１つずつランダム</a:t>
            </a:r>
            <a:r>
              <a:rPr lang="ja-JP" altLang="en-US" sz="1800" dirty="0"/>
              <a:t>に表示</a:t>
            </a:r>
            <a:r>
              <a:rPr lang="ja-JP" altLang="en-US" sz="1800" dirty="0" smtClean="0"/>
              <a:t>されている。利用者が押した正方形のボタン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の隣</a:t>
            </a:r>
            <a:r>
              <a:rPr lang="ja-JP" altLang="en-US" sz="1800" dirty="0"/>
              <a:t>（</a:t>
            </a:r>
            <a:r>
              <a:rPr lang="ja-JP" altLang="en-US" sz="1800" dirty="0" smtClean="0"/>
              <a:t>上下左右</a:t>
            </a:r>
            <a:r>
              <a:rPr lang="ja-JP" altLang="en-US" sz="1800" dirty="0"/>
              <a:t>いずれか）</a:t>
            </a:r>
            <a:r>
              <a:rPr lang="ja-JP" altLang="en-US" sz="1800" dirty="0" smtClean="0"/>
              <a:t>が「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」と表示されたボタン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であったときに限り、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の数字が入れ替わる。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（</a:t>
            </a:r>
            <a:r>
              <a:rPr lang="en-US" altLang="ja-JP" sz="1800" dirty="0" smtClean="0"/>
              <a:t>※</a:t>
            </a:r>
            <a:r>
              <a:rPr lang="ja-JP" altLang="en-US" sz="1800" dirty="0" smtClean="0"/>
              <a:t>ただし、端にあるボタンを押しても、他方の端にあるボタンは反転しない）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FF0066"/>
                </a:solidFill>
              </a:rPr>
              <a:t>ゲームのクリア条件：</a:t>
            </a:r>
            <a:endParaRPr lang="en-US" altLang="ja-JP" sz="18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altLang="ja-JP" sz="1800" dirty="0" smtClean="0"/>
              <a:t>16</a:t>
            </a:r>
            <a:r>
              <a:rPr lang="ja-JP" altLang="en-US" sz="1800" dirty="0" smtClean="0"/>
              <a:t>個の正方形ボタンの左上から右下の順に、</a:t>
            </a:r>
            <a:r>
              <a:rPr lang="en-US" altLang="ja-JP" sz="1800" dirty="0" smtClean="0"/>
              <a:t>1,2,3,…,14,15,0</a:t>
            </a:r>
            <a:r>
              <a:rPr lang="ja-JP" altLang="en-US" sz="1800" dirty="0" smtClean="0"/>
              <a:t>と数字を並べると、ゲームクリアとなり、画面に「</a:t>
            </a:r>
            <a:r>
              <a:rPr lang="ja-JP" altLang="en-US" sz="1800" dirty="0" smtClean="0">
                <a:solidFill>
                  <a:srgbClr val="0066FF"/>
                </a:solidFill>
              </a:rPr>
              <a:t>ゲームクリア！</a:t>
            </a:r>
            <a:r>
              <a:rPr lang="ja-JP" altLang="en-US" sz="1800" dirty="0" smtClean="0"/>
              <a:t>」と表示される。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FF0066"/>
                </a:solidFill>
              </a:rPr>
              <a:t>「リセット」ボタン：</a:t>
            </a:r>
            <a:endParaRPr lang="en-US" altLang="ja-JP" sz="18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ja-JP" altLang="en-US" sz="1800" dirty="0"/>
              <a:t>配布した</a:t>
            </a:r>
            <a:r>
              <a:rPr lang="ja-JP" altLang="en-US" sz="1800" dirty="0" smtClean="0"/>
              <a:t>プロジェクトのプログラムをそのまま使用すること。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利用者が「リセット」ボタンを押すと、</a:t>
            </a:r>
            <a:r>
              <a:rPr lang="en-US" altLang="ja-JP" sz="1800" dirty="0" smtClean="0"/>
              <a:t>16</a:t>
            </a:r>
            <a:r>
              <a:rPr lang="ja-JP" altLang="en-US" sz="1800" dirty="0" smtClean="0"/>
              <a:t>個のボタンに、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～</a:t>
            </a:r>
            <a:r>
              <a:rPr lang="en-US" altLang="ja-JP" sz="1800" dirty="0" smtClean="0"/>
              <a:t>15</a:t>
            </a:r>
            <a:r>
              <a:rPr lang="ja-JP" altLang="en-US" sz="1800" dirty="0" smtClean="0"/>
              <a:t>の数字が１つずつランダムに表示される。（</a:t>
            </a:r>
            <a:r>
              <a:rPr lang="en-US" altLang="ja-JP" sz="1800" dirty="0"/>
              <a:t>※</a:t>
            </a:r>
            <a:r>
              <a:rPr lang="ja-JP" altLang="en-US" sz="1800" dirty="0"/>
              <a:t>ただし、常に解ける問題とは限りません）</a:t>
            </a:r>
            <a:endParaRPr lang="en-US" altLang="ja-JP" sz="1800" dirty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プログラムの要件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40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7546975" cy="9540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/>
              <a:t>配布されたプロジェクトをもとに、</a:t>
            </a:r>
            <a:endParaRPr lang="en-US" altLang="ja-JP" sz="2800" dirty="0" smtClean="0"/>
          </a:p>
          <a:p>
            <a:pPr eaLnBrk="1" hangingPunct="1">
              <a:defRPr/>
            </a:pPr>
            <a:r>
              <a:rPr lang="ja-JP" altLang="en-US" sz="2800" dirty="0" smtClean="0"/>
              <a:t>「ライツアウト」ゲームのプログラムを完成させる。</a:t>
            </a:r>
            <a:endParaRPr lang="en-US" altLang="ja-JP" sz="2800" dirty="0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（２）ライツアウト</a:t>
            </a:r>
            <a:endParaRPr lang="en-US" altLang="ja-JP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52738"/>
            <a:ext cx="22098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 descr="C:\Users\unehara\Desktop\20050702_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3644900"/>
            <a:ext cx="4608513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567737" cy="5078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FF0066"/>
                </a:solidFill>
              </a:rPr>
              <a:t>インタフェースの構成：</a:t>
            </a:r>
            <a:endParaRPr lang="en-US" altLang="ja-JP" sz="18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ja-JP" altLang="en-US" sz="1800" dirty="0" smtClean="0"/>
              <a:t>ウィンドウには、</a:t>
            </a:r>
            <a:r>
              <a:rPr lang="en-US" altLang="ja-JP" sz="1800" dirty="0" smtClean="0"/>
              <a:t>25</a:t>
            </a:r>
            <a:r>
              <a:rPr lang="ja-JP" altLang="en-US" sz="1800" dirty="0" smtClean="0"/>
              <a:t>個の正方形のボタンがある。各ボタンには色がついており、</a:t>
            </a:r>
            <a:r>
              <a:rPr lang="ja-JP" altLang="en-US" sz="1800" u="sng" dirty="0" smtClean="0"/>
              <a:t>赤色は</a:t>
            </a:r>
            <a:r>
              <a:rPr lang="en-US" altLang="ja-JP" sz="1800" u="sng" dirty="0" smtClean="0"/>
              <a:t>ON</a:t>
            </a:r>
            <a:r>
              <a:rPr lang="ja-JP" altLang="en-US" sz="1800" u="sng" dirty="0" err="1" smtClean="0"/>
              <a:t>、</a:t>
            </a:r>
            <a:r>
              <a:rPr lang="ja-JP" altLang="en-US" sz="1800" u="sng" dirty="0" smtClean="0"/>
              <a:t>青色は</a:t>
            </a:r>
            <a:r>
              <a:rPr lang="en-US" altLang="ja-JP" sz="1800" u="sng" dirty="0" smtClean="0"/>
              <a:t>OFF</a:t>
            </a:r>
            <a:r>
              <a:rPr lang="ja-JP" altLang="en-US" sz="1800" u="sng" dirty="0" smtClean="0"/>
              <a:t>の意味を持っている</a:t>
            </a:r>
            <a:r>
              <a:rPr lang="ja-JP" altLang="en-US" sz="1800" dirty="0" smtClean="0"/>
              <a:t>。また、ゲーム</a:t>
            </a:r>
            <a:r>
              <a:rPr lang="ja-JP" altLang="en-US" sz="1800" dirty="0"/>
              <a:t>をリセットするためのリセットボタンがある。</a:t>
            </a:r>
            <a:endParaRPr lang="en-US" altLang="ja-JP" sz="1800" dirty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FF0066"/>
                </a:solidFill>
              </a:rPr>
              <a:t>ゲームのルールと操作方法：</a:t>
            </a:r>
            <a:endParaRPr lang="en-US" altLang="ja-JP" sz="18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altLang="ja-JP" sz="1800" dirty="0"/>
              <a:t>25</a:t>
            </a:r>
            <a:r>
              <a:rPr lang="ja-JP" altLang="en-US" sz="1800" dirty="0"/>
              <a:t>個の</a:t>
            </a:r>
            <a:r>
              <a:rPr lang="ja-JP" altLang="en-US" sz="1800" dirty="0" smtClean="0"/>
              <a:t>うち、ランダムに</a:t>
            </a:r>
            <a:r>
              <a:rPr lang="en-US" altLang="ja-JP" sz="1800" dirty="0" smtClean="0"/>
              <a:t>10</a:t>
            </a:r>
            <a:r>
              <a:rPr lang="ja-JP" altLang="en-US" sz="1800" dirty="0"/>
              <a:t>個が</a:t>
            </a:r>
            <a:r>
              <a:rPr lang="en-US" altLang="ja-JP" sz="1800" dirty="0"/>
              <a:t>ON(</a:t>
            </a:r>
            <a:r>
              <a:rPr lang="ja-JP" altLang="en-US" sz="1800" dirty="0"/>
              <a:t>赤色</a:t>
            </a:r>
            <a:r>
              <a:rPr lang="en-US" altLang="ja-JP" sz="1800" dirty="0"/>
              <a:t>)</a:t>
            </a:r>
            <a:r>
              <a:rPr lang="ja-JP" altLang="en-US" sz="1800" dirty="0"/>
              <a:t>になっている状態でゲームを開始する。</a:t>
            </a:r>
            <a:endParaRPr lang="en-US" altLang="ja-JP" sz="1800" dirty="0"/>
          </a:p>
          <a:p>
            <a:pPr eaLnBrk="1" hangingPunct="1">
              <a:defRPr/>
            </a:pPr>
            <a:r>
              <a:rPr lang="ja-JP" altLang="en-US" sz="1800" dirty="0" smtClean="0"/>
              <a:t>利用者があるボタンを押すと、そのボタンと、その上下左右にあるボタンの</a:t>
            </a:r>
            <a:r>
              <a:rPr lang="en-US" altLang="ja-JP" sz="1800" dirty="0" smtClean="0"/>
              <a:t>ON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OFF</a:t>
            </a:r>
            <a:r>
              <a:rPr lang="ja-JP" altLang="en-US" sz="1800" dirty="0" smtClean="0"/>
              <a:t>が反転する。</a:t>
            </a:r>
            <a:r>
              <a:rPr lang="en-US" altLang="ja-JP" sz="1800" dirty="0" smtClean="0"/>
              <a:t>※</a:t>
            </a:r>
            <a:r>
              <a:rPr lang="ja-JP" altLang="en-US" sz="1800" dirty="0" smtClean="0"/>
              <a:t>ただし、端にあるボタンを押しても、他方の端にあるボタンは反転しない。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FF0066"/>
                </a:solidFill>
              </a:rPr>
              <a:t>ゲームのクリア条件：</a:t>
            </a:r>
            <a:endParaRPr lang="en-US" altLang="ja-JP" sz="18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altLang="ja-JP" sz="1800" dirty="0" smtClean="0"/>
              <a:t>25</a:t>
            </a:r>
            <a:r>
              <a:rPr lang="ja-JP" altLang="en-US" sz="1800" dirty="0" smtClean="0"/>
              <a:t>個の正方形ボタンの色をすべて</a:t>
            </a:r>
            <a:r>
              <a:rPr lang="en-US" altLang="ja-JP" sz="1800" dirty="0" smtClean="0"/>
              <a:t>OFF</a:t>
            </a:r>
            <a:r>
              <a:rPr lang="ja-JP" altLang="en-US" sz="1800" dirty="0" smtClean="0"/>
              <a:t>にすると、ゲームクリアとなり、画面に「</a:t>
            </a:r>
            <a:r>
              <a:rPr lang="ja-JP" altLang="en-US" sz="1800" dirty="0" smtClean="0">
                <a:solidFill>
                  <a:srgbClr val="0066FF"/>
                </a:solidFill>
              </a:rPr>
              <a:t>ゲームクリア！</a:t>
            </a:r>
            <a:r>
              <a:rPr lang="ja-JP" altLang="en-US" sz="1800" dirty="0" smtClean="0"/>
              <a:t>」と表示される。</a:t>
            </a:r>
            <a:r>
              <a:rPr lang="ja-JP" altLang="en-US" sz="1800" dirty="0"/>
              <a:t> （</a:t>
            </a:r>
            <a:r>
              <a:rPr lang="en-US" altLang="ja-JP" sz="1800" dirty="0"/>
              <a:t>※</a:t>
            </a:r>
            <a:r>
              <a:rPr lang="ja-JP" altLang="en-US" sz="1800" dirty="0"/>
              <a:t>ただし、ゲームは常にクリアできるとは限りません）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FF0066"/>
                </a:solidFill>
              </a:rPr>
              <a:t>ゲームのリセット：</a:t>
            </a:r>
            <a:endParaRPr lang="en-US" altLang="ja-JP" sz="18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ja-JP" altLang="en-US" sz="1800" dirty="0" smtClean="0"/>
              <a:t>配布したプロジェクトのプログラムをそのまま使用すること。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利用者がリセットボタンを押すと、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システムは、</a:t>
            </a:r>
            <a:r>
              <a:rPr lang="en-US" altLang="ja-JP" sz="1800" dirty="0" smtClean="0"/>
              <a:t>25</a:t>
            </a:r>
            <a:r>
              <a:rPr lang="ja-JP" altLang="en-US" sz="1800" dirty="0" smtClean="0"/>
              <a:t>個のボタンのうち、ランダムに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個を</a:t>
            </a:r>
            <a:r>
              <a:rPr lang="en-US" altLang="ja-JP" sz="1800" dirty="0" smtClean="0"/>
              <a:t>ON</a:t>
            </a:r>
            <a:r>
              <a:rPr lang="ja-JP" altLang="en-US" sz="1800" dirty="0"/>
              <a:t>（</a:t>
            </a:r>
            <a:r>
              <a:rPr lang="ja-JP" altLang="en-US" sz="1800" dirty="0" smtClean="0"/>
              <a:t>その他を</a:t>
            </a:r>
            <a:r>
              <a:rPr lang="en-US" altLang="ja-JP" sz="1800" dirty="0" smtClean="0"/>
              <a:t>OFF</a:t>
            </a:r>
            <a:r>
              <a:rPr lang="ja-JP" altLang="en-US" sz="1800" dirty="0" smtClean="0"/>
              <a:t>）にする。</a:t>
            </a:r>
            <a:endParaRPr lang="en-US" altLang="ja-JP" sz="1800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プログラムの要件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179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（参考）</a:t>
            </a:r>
            <a:r>
              <a:rPr lang="en-US" altLang="ja-JP" dirty="0" smtClean="0"/>
              <a:t>Button</a:t>
            </a:r>
            <a:r>
              <a:rPr lang="ja-JP" altLang="en-US" dirty="0" smtClean="0"/>
              <a:t>の色</a:t>
            </a:r>
          </a:p>
        </p:txBody>
      </p:sp>
      <p:sp>
        <p:nvSpPr>
          <p:cNvPr id="10243" name="テキスト ボックス 2"/>
          <p:cNvSpPr txBox="1">
            <a:spLocks noChangeArrowheads="1"/>
          </p:cNvSpPr>
          <p:nvPr/>
        </p:nvSpPr>
        <p:spPr bwMode="auto">
          <a:xfrm>
            <a:off x="271463" y="1557338"/>
            <a:ext cx="820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800" dirty="0"/>
              <a:t>Button</a:t>
            </a:r>
            <a:r>
              <a:rPr lang="ja-JP" altLang="en-US" sz="1800" dirty="0"/>
              <a:t>の色を調べたいときは、</a:t>
            </a:r>
            <a:r>
              <a:rPr lang="en-US" altLang="ja-JP" sz="1800" dirty="0"/>
              <a:t>『</a:t>
            </a:r>
            <a:r>
              <a:rPr lang="en-US" altLang="ja-JP" sz="1800" dirty="0" err="1">
                <a:solidFill>
                  <a:srgbClr val="00B050"/>
                </a:solidFill>
              </a:rPr>
              <a:t>backcolor</a:t>
            </a:r>
            <a:r>
              <a:rPr lang="en-US" altLang="ja-JP" sz="1800" dirty="0"/>
              <a:t>』</a:t>
            </a:r>
            <a:r>
              <a:rPr lang="ja-JP" altLang="en-US" sz="1800" dirty="0"/>
              <a:t>プロパティを参照してください。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赤のとき、このプロパティの値は</a:t>
            </a:r>
            <a:r>
              <a:rPr lang="en-US" altLang="ja-JP" sz="1800" dirty="0"/>
              <a:t>『</a:t>
            </a:r>
            <a:r>
              <a:rPr lang="en-US" altLang="ja-JP" sz="1800" dirty="0" err="1">
                <a:solidFill>
                  <a:srgbClr val="FF0066"/>
                </a:solidFill>
              </a:rPr>
              <a:t>Color.Red</a:t>
            </a:r>
            <a:r>
              <a:rPr lang="en-US" altLang="ja-JP" sz="1800" dirty="0"/>
              <a:t>』</a:t>
            </a:r>
            <a:r>
              <a:rPr lang="ja-JP" altLang="en-US" sz="1800" dirty="0"/>
              <a:t>です。青のときは</a:t>
            </a:r>
            <a:r>
              <a:rPr lang="en-US" altLang="ja-JP" sz="1800" dirty="0"/>
              <a:t>『</a:t>
            </a:r>
            <a:r>
              <a:rPr lang="en-US" altLang="ja-JP" sz="1800" dirty="0" err="1">
                <a:solidFill>
                  <a:srgbClr val="FF0066"/>
                </a:solidFill>
              </a:rPr>
              <a:t>Color.Cyan</a:t>
            </a:r>
            <a:r>
              <a:rPr lang="en-US" altLang="ja-JP" sz="1800" dirty="0"/>
              <a:t>』</a:t>
            </a:r>
            <a:r>
              <a:rPr lang="ja-JP" altLang="en-US" sz="1800" dirty="0"/>
              <a:t>です。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同様に、ボタンの色を変えたいときは、このプロパティを変えてください。</a:t>
            </a:r>
            <a:endParaRPr lang="en-US" altLang="ja-JP" sz="1800" dirty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ja-JP" altLang="en-US" sz="1800" dirty="0"/>
              <a:t>例）</a:t>
            </a:r>
            <a:endParaRPr lang="en-US" altLang="ja-JP" sz="1800" dirty="0"/>
          </a:p>
          <a:p>
            <a:pPr eaLnBrk="1" hangingPunct="1"/>
            <a:r>
              <a:rPr lang="en-US" altLang="ja-JP" sz="1800" dirty="0"/>
              <a:t>If Button13.</a:t>
            </a:r>
            <a:r>
              <a:rPr lang="en-US" altLang="ja-JP" sz="1800" dirty="0">
                <a:solidFill>
                  <a:srgbClr val="00B050"/>
                </a:solidFill>
              </a:rPr>
              <a:t>backcolor</a:t>
            </a:r>
            <a:r>
              <a:rPr lang="en-US" altLang="ja-JP" sz="1800" dirty="0"/>
              <a:t> = </a:t>
            </a:r>
            <a:r>
              <a:rPr lang="en-US" altLang="ja-JP" sz="1800" dirty="0" err="1">
                <a:solidFill>
                  <a:srgbClr val="FF0066"/>
                </a:solidFill>
              </a:rPr>
              <a:t>Color.Red</a:t>
            </a:r>
            <a:r>
              <a:rPr lang="en-US" altLang="ja-JP" sz="1800" dirty="0"/>
              <a:t> Then</a:t>
            </a:r>
            <a:r>
              <a:rPr lang="ja-JP" altLang="en-US" sz="1800" dirty="0"/>
              <a:t>     </a:t>
            </a:r>
            <a:r>
              <a:rPr lang="en-US" altLang="ja-JP" sz="1800" dirty="0">
                <a:solidFill>
                  <a:srgbClr val="0066FF"/>
                </a:solidFill>
              </a:rPr>
              <a:t>‘Button13</a:t>
            </a:r>
            <a:r>
              <a:rPr lang="ja-JP" altLang="en-US" sz="1800" dirty="0">
                <a:solidFill>
                  <a:srgbClr val="0066FF"/>
                </a:solidFill>
              </a:rPr>
              <a:t>の</a:t>
            </a:r>
            <a:r>
              <a:rPr lang="en-US" altLang="ja-JP" sz="1800" dirty="0" err="1">
                <a:solidFill>
                  <a:srgbClr val="0066FF"/>
                </a:solidFill>
              </a:rPr>
              <a:t>backcolor</a:t>
            </a:r>
            <a:r>
              <a:rPr lang="ja-JP" altLang="en-US" sz="1800" dirty="0">
                <a:solidFill>
                  <a:srgbClr val="0066FF"/>
                </a:solidFill>
              </a:rPr>
              <a:t>が赤のとき</a:t>
            </a:r>
            <a:endParaRPr lang="en-US" altLang="ja-JP" sz="1800" dirty="0">
              <a:solidFill>
                <a:srgbClr val="0066FF"/>
              </a:solidFill>
            </a:endParaRPr>
          </a:p>
          <a:p>
            <a:pPr eaLnBrk="1" hangingPunct="1"/>
            <a:r>
              <a:rPr lang="en-US" altLang="ja-JP" sz="1800" dirty="0"/>
              <a:t>    Button13.</a:t>
            </a:r>
            <a:r>
              <a:rPr lang="en-US" altLang="ja-JP" sz="1800" dirty="0">
                <a:solidFill>
                  <a:srgbClr val="00B050"/>
                </a:solidFill>
              </a:rPr>
              <a:t>backcolor</a:t>
            </a:r>
            <a:r>
              <a:rPr lang="en-US" altLang="ja-JP" sz="1800" dirty="0"/>
              <a:t> = </a:t>
            </a:r>
            <a:r>
              <a:rPr lang="en-US" altLang="ja-JP" sz="1800" dirty="0" err="1">
                <a:solidFill>
                  <a:srgbClr val="FF0066"/>
                </a:solidFill>
              </a:rPr>
              <a:t>Color.Cyan</a:t>
            </a:r>
            <a:r>
              <a:rPr lang="en-US" altLang="ja-JP" sz="1800" dirty="0"/>
              <a:t>           </a:t>
            </a:r>
            <a:r>
              <a:rPr lang="en-US" altLang="ja-JP" sz="1800" dirty="0">
                <a:solidFill>
                  <a:srgbClr val="0066FF"/>
                </a:solidFill>
              </a:rPr>
              <a:t>‘Button13</a:t>
            </a:r>
            <a:r>
              <a:rPr lang="ja-JP" altLang="en-US" sz="1800" dirty="0">
                <a:solidFill>
                  <a:srgbClr val="0066FF"/>
                </a:solidFill>
              </a:rPr>
              <a:t>の</a:t>
            </a:r>
            <a:r>
              <a:rPr lang="en-US" altLang="ja-JP" sz="1800" dirty="0" err="1">
                <a:solidFill>
                  <a:srgbClr val="0066FF"/>
                </a:solidFill>
              </a:rPr>
              <a:t>backcolor</a:t>
            </a:r>
            <a:r>
              <a:rPr lang="ja-JP" altLang="en-US" sz="1800" dirty="0">
                <a:solidFill>
                  <a:srgbClr val="0066FF"/>
                </a:solidFill>
              </a:rPr>
              <a:t>を青にする</a:t>
            </a:r>
            <a:endParaRPr lang="en-US" altLang="ja-JP" sz="1800" dirty="0">
              <a:solidFill>
                <a:srgbClr val="0066FF"/>
              </a:solidFill>
            </a:endParaRPr>
          </a:p>
          <a:p>
            <a:pPr eaLnBrk="1" hangingPunct="1"/>
            <a:r>
              <a:rPr lang="en-US" altLang="ja-JP" sz="1800" dirty="0"/>
              <a:t>End If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807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1911</Words>
  <Application>Microsoft Office PowerPoint</Application>
  <PresentationFormat>画面に合わせる (4:3)</PresentationFormat>
  <Paragraphs>256</Paragraphs>
  <Slides>19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游ゴシック</vt:lpstr>
      <vt:lpstr>Arial</vt:lpstr>
      <vt:lpstr>Calibri</vt:lpstr>
      <vt:lpstr>Times New Roman</vt:lpstr>
      <vt:lpstr>Office テーマ</vt:lpstr>
      <vt:lpstr>PowerPoint プレゼンテーション</vt:lpstr>
      <vt:lpstr>レポート課題の注意事項・評価方法</vt:lpstr>
      <vt:lpstr>レポート課題について</vt:lpstr>
      <vt:lpstr>提出期限、提出物と提出方法</vt:lpstr>
      <vt:lpstr>（１）15パズル</vt:lpstr>
      <vt:lpstr>プログラムの要件</vt:lpstr>
      <vt:lpstr>（２）ライツアウト</vt:lpstr>
      <vt:lpstr>プログラムの要件</vt:lpstr>
      <vt:lpstr>（参考）Buttonの色</vt:lpstr>
      <vt:lpstr>（参考） 「コントロール配列」の自作と利用</vt:lpstr>
      <vt:lpstr>(基礎)オブジェクトの参照渡し</vt:lpstr>
      <vt:lpstr>PowerPoint プレゼンテーション</vt:lpstr>
      <vt:lpstr>コントロールの配列化</vt:lpstr>
      <vt:lpstr>コントロール配列の自作</vt:lpstr>
      <vt:lpstr>コントロール配列の自作</vt:lpstr>
      <vt:lpstr>イベントハンドラの自作</vt:lpstr>
      <vt:lpstr>自作イベントハンドラ(1)</vt:lpstr>
      <vt:lpstr>自作イベントハンドラ(2)</vt:lpstr>
      <vt:lpstr>まとめ（以下をそのまま使えばほぼ完了）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Administrator</cp:lastModifiedBy>
  <cp:revision>66</cp:revision>
  <dcterms:created xsi:type="dcterms:W3CDTF">2015-05-27T02:59:04Z</dcterms:created>
  <dcterms:modified xsi:type="dcterms:W3CDTF">2018-06-17T17:11:50Z</dcterms:modified>
</cp:coreProperties>
</file>