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5" r:id="rId3"/>
    <p:sldId id="286" r:id="rId4"/>
    <p:sldId id="287" r:id="rId5"/>
    <p:sldId id="288" r:id="rId6"/>
    <p:sldId id="289" r:id="rId7"/>
    <p:sldId id="290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0" y="726"/>
      </p:cViewPr>
      <p:guideLst>
        <p:guide orient="horz" pos="2160"/>
        <p:guide pos="2880"/>
        <p:guide orient="horz" pos="2260"/>
        <p:guide orient="horz" pos="23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911210" y="2238126"/>
            <a:ext cx="53495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演習</a:t>
            </a:r>
            <a:r>
              <a:rPr lang="en-US" altLang="ja-JP" sz="4000" dirty="0" smtClean="0">
                <a:latin typeface="Times New Roman" panose="02020603050405020304" pitchFamily="18" charset="0"/>
              </a:rPr>
              <a:t>(8)</a:t>
            </a:r>
            <a:endParaRPr lang="ja-JP" altLang="en-US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「ソートアルゴリズム</a:t>
            </a:r>
            <a:r>
              <a:rPr lang="en-US" altLang="ja-JP" sz="4000" dirty="0" smtClean="0">
                <a:latin typeface="Times New Roman" panose="02020603050405020304" pitchFamily="18" charset="0"/>
              </a:rPr>
              <a:t>(1)</a:t>
            </a:r>
            <a:r>
              <a:rPr lang="ja-JP" altLang="en-US" sz="4000" dirty="0" smtClean="0">
                <a:latin typeface="Times New Roman" panose="02020603050405020304" pitchFamily="18" charset="0"/>
              </a:rPr>
              <a:t>」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演習問題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2950" y="404664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Times New Roman" panose="02020603050405020304" pitchFamily="18" charset="0"/>
              </a:rPr>
              <a:t>(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8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回</a:t>
            </a:r>
            <a:r>
              <a:rPr lang="en-US" altLang="ja-JP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620649" y="5229200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3158" y="211052"/>
            <a:ext cx="8748712" cy="101566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</a:t>
            </a:r>
            <a:r>
              <a:rPr lang="ja-JP" altLang="en-US" sz="2000" dirty="0" smtClean="0">
                <a:latin typeface="+mn-ea"/>
                <a:ea typeface="+mn-ea"/>
              </a:rPr>
              <a:t>１．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ja-JP" altLang="en-US" sz="2000" dirty="0" smtClean="0">
                <a:latin typeface="+mn-ea"/>
                <a:ea typeface="+mn-ea"/>
              </a:rPr>
              <a:t>のプログラムは、ソートアルゴリズムの１つである「シェルソート」を行う関数「</a:t>
            </a:r>
            <a:r>
              <a:rPr lang="en-US" altLang="ja-JP" sz="2000" dirty="0" err="1" smtClean="0">
                <a:latin typeface="+mn-ea"/>
                <a:ea typeface="+mn-ea"/>
              </a:rPr>
              <a:t>ShellSort</a:t>
            </a:r>
            <a:r>
              <a:rPr lang="en-US" altLang="ja-JP" sz="2000" dirty="0" smtClean="0">
                <a:latin typeface="+mn-ea"/>
                <a:ea typeface="+mn-ea"/>
              </a:rPr>
              <a:t>()</a:t>
            </a:r>
            <a:r>
              <a:rPr lang="ja-JP" altLang="en-US" sz="2000" dirty="0" smtClean="0">
                <a:latin typeface="+mn-ea"/>
                <a:ea typeface="+mn-ea"/>
              </a:rPr>
              <a:t>」の一部です。配布資料を参考にして、関数を完成させなさい。</a:t>
            </a:r>
            <a:endParaRPr lang="ja-JP" altLang="en-US" sz="1800" dirty="0" smtClean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9552" y="1556792"/>
            <a:ext cx="4968552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/>
              <a:t>Private Sub </a:t>
            </a:r>
            <a:r>
              <a:rPr lang="en-US" altLang="ja-JP" dirty="0" err="1"/>
              <a:t>ShellSort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        Dim space As Integer = 0</a:t>
            </a:r>
          </a:p>
          <a:p>
            <a:r>
              <a:rPr lang="en-US" altLang="ja-JP" dirty="0"/>
              <a:t>        While space &lt; </a:t>
            </a:r>
            <a:r>
              <a:rPr lang="en-US" altLang="ja-JP" dirty="0" err="1"/>
              <a:t>Data.Length</a:t>
            </a:r>
            <a:r>
              <a:rPr lang="en-US" altLang="ja-JP" dirty="0"/>
              <a:t> - 1</a:t>
            </a:r>
          </a:p>
          <a:p>
            <a:r>
              <a:rPr lang="en-US" altLang="ja-JP" dirty="0"/>
              <a:t>            space = 3 * space + 1</a:t>
            </a:r>
          </a:p>
          <a:p>
            <a:r>
              <a:rPr lang="en-US" altLang="ja-JP" dirty="0"/>
              <a:t>        End </a:t>
            </a:r>
            <a:r>
              <a:rPr lang="en-US" altLang="ja-JP" dirty="0" smtClean="0"/>
              <a:t>While</a:t>
            </a:r>
          </a:p>
          <a:p>
            <a:endParaRPr lang="en-US" altLang="ja-JP" dirty="0"/>
          </a:p>
          <a:p>
            <a:r>
              <a:rPr lang="en-US" altLang="ja-JP" dirty="0"/>
              <a:t>        While space &gt; 1</a:t>
            </a:r>
          </a:p>
          <a:p>
            <a:r>
              <a:rPr lang="en-US" altLang="ja-JP" dirty="0"/>
              <a:t>            space = </a:t>
            </a:r>
            <a:r>
              <a:rPr lang="en-US" altLang="ja-JP" dirty="0" smtClean="0"/>
              <a:t>space \ 3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End </a:t>
            </a:r>
            <a:r>
              <a:rPr lang="en-US" altLang="ja-JP" dirty="0"/>
              <a:t>While</a:t>
            </a:r>
          </a:p>
          <a:p>
            <a:r>
              <a:rPr lang="en-US" altLang="ja-JP" dirty="0"/>
              <a:t>    End Sub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45" y="1819247"/>
            <a:ext cx="492392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この部分では、配布資料の通り、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配列要素を飛ばす間隔「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space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」</a:t>
            </a:r>
            <a:r>
              <a:rPr kumimoji="1" lang="ja-JP" altLang="en-US" sz="1200" dirty="0" smtClean="0"/>
              <a:t>を、比較的効率の良いソートができる</a:t>
            </a:r>
            <a:r>
              <a:rPr lang="ja-JP" altLang="en-US" sz="1200" dirty="0" smtClean="0"/>
              <a:t>「</a:t>
            </a:r>
            <a:r>
              <a:rPr kumimoji="1" lang="en-US" altLang="ja-JP" sz="1200" dirty="0" smtClean="0"/>
              <a:t>A</a:t>
            </a:r>
            <a:r>
              <a:rPr kumimoji="1" lang="en-US" altLang="ja-JP" sz="1200" baseline="-25000" dirty="0" smtClean="0"/>
              <a:t>k+1</a:t>
            </a:r>
            <a:r>
              <a:rPr kumimoji="1" lang="en-US" altLang="ja-JP" sz="1200" dirty="0" smtClean="0"/>
              <a:t>=3</a:t>
            </a:r>
            <a:r>
              <a:rPr kumimoji="1" lang="en-US" altLang="ja-JP" sz="1200" baseline="-25000" dirty="0" smtClean="0"/>
              <a:t>Ak</a:t>
            </a:r>
            <a:r>
              <a:rPr kumimoji="1" lang="en-US" altLang="ja-JP" sz="1200" dirty="0" smtClean="0"/>
              <a:t>+1</a:t>
            </a:r>
            <a:r>
              <a:rPr kumimoji="1" lang="ja-JP" altLang="en-US" sz="1200" dirty="0" smtClean="0"/>
              <a:t>」の計算で</a:t>
            </a:r>
            <a:r>
              <a:rPr lang="ja-JP" altLang="en-US" sz="1200" dirty="0" smtClean="0"/>
              <a:t>求めています。</a:t>
            </a:r>
            <a:endParaRPr lang="en-US" altLang="ja-JP" sz="1200" dirty="0" smtClean="0"/>
          </a:p>
          <a:p>
            <a:r>
              <a:rPr lang="ja-JP" altLang="en-US" sz="1200" dirty="0" smtClean="0"/>
              <a:t>例えば配列長</a:t>
            </a:r>
            <a:r>
              <a:rPr lang="en-US" altLang="ja-JP" sz="1200" dirty="0" smtClean="0"/>
              <a:t>10</a:t>
            </a:r>
            <a:r>
              <a:rPr lang="ja-JP" altLang="en-US" sz="1200" dirty="0" smtClean="0"/>
              <a:t>なら、</a:t>
            </a:r>
            <a:r>
              <a:rPr lang="en-US" altLang="ja-JP" sz="1200" dirty="0" smtClean="0"/>
              <a:t>space</a:t>
            </a:r>
            <a:r>
              <a:rPr lang="ja-JP" altLang="en-US" sz="1200" dirty="0" smtClean="0"/>
              <a:t>は</a:t>
            </a:r>
            <a:r>
              <a:rPr lang="en-US" altLang="ja-JP" sz="1200" dirty="0" smtClean="0"/>
              <a:t>0</a:t>
            </a:r>
            <a:r>
              <a:rPr lang="ja-JP" altLang="en-US" sz="1200" dirty="0" smtClean="0"/>
              <a:t>→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→</a:t>
            </a:r>
            <a:r>
              <a:rPr lang="en-US" altLang="ja-JP" sz="1200" dirty="0" smtClean="0"/>
              <a:t>4</a:t>
            </a:r>
            <a:r>
              <a:rPr lang="ja-JP" altLang="en-US" sz="1200" dirty="0" smtClean="0"/>
              <a:t>→</a:t>
            </a:r>
            <a:r>
              <a:rPr lang="en-US" altLang="ja-JP" sz="1200" dirty="0" smtClean="0"/>
              <a:t>13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更新</a:t>
            </a:r>
            <a:r>
              <a:rPr lang="ja-JP" altLang="en-US" sz="1200" dirty="0" smtClean="0"/>
              <a:t>され、</a:t>
            </a:r>
            <a:r>
              <a:rPr lang="en-US" altLang="ja-JP" sz="1200" dirty="0" smtClean="0"/>
              <a:t>13</a:t>
            </a:r>
            <a:r>
              <a:rPr lang="ja-JP" altLang="en-US" sz="1200" dirty="0" smtClean="0"/>
              <a:t>と計算されます。</a:t>
            </a:r>
            <a:endParaRPr lang="en-US" altLang="ja-JP" sz="1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95132" y="3296603"/>
            <a:ext cx="4475905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 smtClean="0"/>
              <a:t>space&gt;1</a:t>
            </a:r>
            <a:r>
              <a:rPr lang="ja-JP" altLang="en-US" sz="1200" dirty="0" smtClean="0"/>
              <a:t>である間、毎回、現在の</a:t>
            </a:r>
            <a:r>
              <a:rPr lang="en-US" altLang="ja-JP" sz="1200" dirty="0" smtClean="0"/>
              <a:t>space</a:t>
            </a:r>
            <a:r>
              <a:rPr lang="ja-JP" altLang="en-US" sz="1200" dirty="0" smtClean="0"/>
              <a:t>の値をもとに、新たな</a:t>
            </a:r>
            <a:r>
              <a:rPr lang="en-US" altLang="ja-JP" sz="1200" dirty="0" smtClean="0"/>
              <a:t>space</a:t>
            </a:r>
            <a:r>
              <a:rPr lang="ja-JP" altLang="en-US" sz="1200" dirty="0" smtClean="0"/>
              <a:t>の</a:t>
            </a:r>
            <a:endParaRPr lang="en-US" altLang="ja-JP" sz="1200" dirty="0" smtClean="0"/>
          </a:p>
          <a:p>
            <a:r>
              <a:rPr lang="ja-JP" altLang="en-US" sz="1200" dirty="0" smtClean="0"/>
              <a:t>値を計算、更新します。</a:t>
            </a:r>
            <a:endParaRPr lang="en-US" altLang="ja-JP" sz="1200" dirty="0" smtClean="0"/>
          </a:p>
          <a:p>
            <a:r>
              <a:rPr lang="ja-JP" altLang="en-US" sz="1200" dirty="0" smtClean="0"/>
              <a:t>例えば配列長</a:t>
            </a:r>
            <a:r>
              <a:rPr lang="en-US" altLang="ja-JP" sz="1200" dirty="0" smtClean="0"/>
              <a:t>10</a:t>
            </a:r>
            <a:r>
              <a:rPr lang="ja-JP" altLang="en-US" sz="1200" dirty="0" smtClean="0"/>
              <a:t>なら、最初のソートの際に設定される</a:t>
            </a:r>
            <a:r>
              <a:rPr lang="en-US" altLang="ja-JP" sz="1200" dirty="0" smtClean="0"/>
              <a:t>space</a:t>
            </a:r>
            <a:r>
              <a:rPr lang="ja-JP" altLang="en-US" sz="1200" dirty="0" smtClean="0"/>
              <a:t>は</a:t>
            </a:r>
            <a:endParaRPr lang="en-US" altLang="ja-JP" sz="1200" dirty="0" smtClean="0"/>
          </a:p>
          <a:p>
            <a:r>
              <a:rPr lang="en-US" altLang="ja-JP" sz="1200" smtClean="0"/>
              <a:t>13 ÷ 3 </a:t>
            </a:r>
            <a:r>
              <a:rPr lang="en-US" altLang="ja-JP" sz="1200" dirty="0" smtClean="0"/>
              <a:t>= 4 </a:t>
            </a:r>
            <a:r>
              <a:rPr lang="ja-JP" altLang="en-US" sz="1200" dirty="0" smtClean="0"/>
              <a:t>と計算されます。</a:t>
            </a:r>
            <a:endParaRPr lang="en-US" altLang="ja-JP" sz="1200" dirty="0" smtClean="0"/>
          </a:p>
        </p:txBody>
      </p:sp>
      <p:sp>
        <p:nvSpPr>
          <p:cNvPr id="9" name="角丸四角形 8"/>
          <p:cNvSpPr/>
          <p:nvPr/>
        </p:nvSpPr>
        <p:spPr>
          <a:xfrm>
            <a:off x="1403648" y="3789468"/>
            <a:ext cx="2592288" cy="11080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ここ</a:t>
            </a:r>
            <a:r>
              <a:rPr lang="ja-JP" altLang="en-US" dirty="0" smtClean="0"/>
              <a:t>に入るプログラムを考えてください。</a:t>
            </a:r>
            <a:endParaRPr kumimoji="1" lang="ja-JP" altLang="en-US" dirty="0"/>
          </a:p>
        </p:txBody>
      </p:sp>
      <p:sp>
        <p:nvSpPr>
          <p:cNvPr id="10" name="右中かっこ 9"/>
          <p:cNvSpPr/>
          <p:nvPr/>
        </p:nvSpPr>
        <p:spPr>
          <a:xfrm>
            <a:off x="3842792" y="1819247"/>
            <a:ext cx="153144" cy="101566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275856" y="3582894"/>
            <a:ext cx="1019276" cy="975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2735129" y="3438878"/>
            <a:ext cx="1560003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9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547664" y="2060848"/>
            <a:ext cx="4895850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dirty="0" smtClean="0">
                <a:solidFill>
                  <a:srgbClr val="0066FF"/>
                </a:solidFill>
              </a:rPr>
              <a:t>挿入ソートのプログラム</a:t>
            </a:r>
            <a:endParaRPr lang="en-US" altLang="ja-JP" dirty="0" smtClean="0">
              <a:solidFill>
                <a:srgbClr val="0066FF"/>
              </a:solidFill>
            </a:endParaRPr>
          </a:p>
          <a:p>
            <a:pPr>
              <a:defRPr/>
            </a:pPr>
            <a:endParaRPr lang="ja-JP" altLang="en-US" dirty="0">
              <a:solidFill>
                <a:srgbClr val="0066FF"/>
              </a:solidFill>
            </a:endParaRPr>
          </a:p>
          <a:p>
            <a:pPr>
              <a:defRPr/>
            </a:pPr>
            <a:r>
              <a:rPr lang="en-US" altLang="ja-JP" dirty="0"/>
              <a:t>        For </a:t>
            </a:r>
            <a:r>
              <a:rPr lang="en-US" altLang="ja-JP" dirty="0" err="1"/>
              <a:t>i</a:t>
            </a:r>
            <a:r>
              <a:rPr lang="en-US" altLang="ja-JP" dirty="0"/>
              <a:t> As Integer =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 To </a:t>
            </a:r>
            <a:r>
              <a:rPr lang="en-US" altLang="ja-JP" dirty="0" err="1"/>
              <a:t>Data.Length</a:t>
            </a:r>
            <a:r>
              <a:rPr lang="en-US" altLang="ja-JP" dirty="0"/>
              <a:t> - 1</a:t>
            </a:r>
          </a:p>
          <a:p>
            <a:pPr>
              <a:defRPr/>
            </a:pPr>
            <a:r>
              <a:rPr lang="pt-BR" altLang="ja-JP" dirty="0"/>
              <a:t>            Dim temp As Integer = Data(i)</a:t>
            </a:r>
          </a:p>
          <a:p>
            <a:pPr>
              <a:defRPr/>
            </a:pPr>
            <a:r>
              <a:rPr lang="en-US" altLang="ja-JP" dirty="0"/>
              <a:t>            Dim j As Integer = </a:t>
            </a:r>
            <a:r>
              <a:rPr lang="en-US" altLang="ja-JP" dirty="0" err="1"/>
              <a:t>i</a:t>
            </a:r>
            <a:r>
              <a:rPr lang="en-US" altLang="ja-JP" dirty="0"/>
              <a:t> -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pPr>
              <a:defRPr/>
            </a:pPr>
            <a:r>
              <a:rPr lang="en-US" altLang="ja-JP" dirty="0"/>
              <a:t>            While Data(j) &gt; </a:t>
            </a:r>
            <a:r>
              <a:rPr lang="en-US" altLang="ja-JP" dirty="0" smtClean="0"/>
              <a:t>temp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                </a:t>
            </a:r>
            <a:r>
              <a:rPr lang="en-US" altLang="ja-JP" dirty="0"/>
              <a:t>Data(j +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) = Data(j)</a:t>
            </a:r>
            <a:endParaRPr lang="ja-JP" altLang="en-US" dirty="0"/>
          </a:p>
          <a:p>
            <a:pPr>
              <a:defRPr/>
            </a:pPr>
            <a:r>
              <a:rPr lang="en-US" altLang="ja-JP" dirty="0"/>
              <a:t>                j = j </a:t>
            </a:r>
            <a:r>
              <a:rPr lang="en-US" altLang="ja-JP" dirty="0" smtClean="0"/>
              <a:t>– 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</a:p>
          <a:p>
            <a:pPr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　　　　　</a:t>
            </a:r>
            <a:r>
              <a:rPr lang="en-US" altLang="ja-JP" dirty="0" smtClean="0">
                <a:solidFill>
                  <a:schemeClr val="tx1"/>
                </a:solidFill>
              </a:rPr>
              <a:t> If j &lt; 0 Then Exit While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ja-JP" dirty="0"/>
              <a:t>             End While</a:t>
            </a:r>
          </a:p>
          <a:p>
            <a:pPr>
              <a:defRPr/>
            </a:pPr>
            <a:r>
              <a:rPr lang="en-US" altLang="ja-JP" dirty="0"/>
              <a:t>            Data(j +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) = temp</a:t>
            </a:r>
          </a:p>
          <a:p>
            <a:pPr>
              <a:defRPr/>
            </a:pPr>
            <a:r>
              <a:rPr lang="en-US" altLang="ja-JP" dirty="0"/>
              <a:t>         </a:t>
            </a:r>
            <a:r>
              <a:rPr lang="en-US" altLang="ja-JP" dirty="0" smtClean="0"/>
              <a:t>Next</a:t>
            </a:r>
          </a:p>
          <a:p>
            <a:pPr>
              <a:defRPr/>
            </a:pPr>
            <a:endParaRPr lang="en-US" altLang="ja-JP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288" y="476672"/>
            <a:ext cx="79672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Arial" charset="0"/>
                <a:ea typeface="MS UI Gothic" pitchFamily="50" charset="-128"/>
              </a:rPr>
              <a:t>(</a:t>
            </a:r>
            <a:r>
              <a:rPr lang="ja-JP" altLang="en-US" sz="2000" dirty="0">
                <a:latin typeface="Arial" charset="0"/>
                <a:ea typeface="MS UI Gothic" pitchFamily="50" charset="-128"/>
              </a:rPr>
              <a:t>ヒント</a:t>
            </a:r>
            <a:r>
              <a:rPr lang="en-US" altLang="ja-JP" sz="2000" dirty="0">
                <a:latin typeface="Arial" charset="0"/>
                <a:ea typeface="MS UI Gothic" pitchFamily="50" charset="-128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Arial" charset="0"/>
                <a:ea typeface="MS UI Gothic" pitchFamily="50" charset="-128"/>
              </a:rPr>
              <a:t>シェルソートって、結局のところ、</a:t>
            </a:r>
            <a:r>
              <a:rPr lang="ja-JP" altLang="en-US" sz="2000" u="sng" dirty="0">
                <a:latin typeface="Arial" charset="0"/>
                <a:ea typeface="MS UI Gothic" pitchFamily="50" charset="-128"/>
              </a:rPr>
              <a:t>挿入ソート</a:t>
            </a:r>
            <a:r>
              <a:rPr lang="ja-JP" altLang="en-US" sz="2000" dirty="0">
                <a:latin typeface="Arial" charset="0"/>
                <a:ea typeface="MS UI Gothic" pitchFamily="50" charset="-128"/>
              </a:rPr>
              <a:t>を</a:t>
            </a:r>
            <a:r>
              <a:rPr lang="en-US" altLang="ja-JP" sz="2000" dirty="0">
                <a:solidFill>
                  <a:srgbClr val="FF0000"/>
                </a:solidFill>
                <a:latin typeface="Arial" charset="0"/>
                <a:ea typeface="MS UI Gothic" pitchFamily="50" charset="-128"/>
              </a:rPr>
              <a:t>space</a:t>
            </a:r>
            <a:r>
              <a:rPr lang="ja-JP" altLang="en-US" sz="2000" dirty="0" smtClean="0">
                <a:solidFill>
                  <a:srgbClr val="FF0000"/>
                </a:solidFill>
                <a:latin typeface="Arial" charset="0"/>
                <a:ea typeface="MS UI Gothic" pitchFamily="50" charset="-128"/>
              </a:rPr>
              <a:t>の</a:t>
            </a:r>
            <a:r>
              <a:rPr lang="ja-JP" altLang="en-US" sz="2000" dirty="0">
                <a:solidFill>
                  <a:srgbClr val="FF0000"/>
                </a:solidFill>
                <a:latin typeface="Arial" charset="0"/>
                <a:ea typeface="MS UI Gothic" pitchFamily="50" charset="-128"/>
              </a:rPr>
              <a:t>間隔</a:t>
            </a:r>
            <a:r>
              <a:rPr lang="ja-JP" altLang="en-US" sz="2000" dirty="0" smtClean="0">
                <a:solidFill>
                  <a:srgbClr val="FF0000"/>
                </a:solidFill>
                <a:latin typeface="Arial" charset="0"/>
                <a:ea typeface="MS UI Gothic" pitchFamily="50" charset="-128"/>
              </a:rPr>
              <a:t>ずつ</a:t>
            </a:r>
            <a:r>
              <a:rPr lang="ja-JP" altLang="en-US" sz="2000" dirty="0">
                <a:solidFill>
                  <a:srgbClr val="FF0000"/>
                </a:solidFill>
                <a:latin typeface="Arial" charset="0"/>
                <a:ea typeface="MS UI Gothic" pitchFamily="50" charset="-128"/>
              </a:rPr>
              <a:t>飛ばしながら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2000" dirty="0">
                <a:latin typeface="Arial" charset="0"/>
                <a:ea typeface="MS UI Gothic" pitchFamily="50" charset="-128"/>
              </a:rPr>
              <a:t>やっているだけです</a:t>
            </a:r>
            <a:r>
              <a:rPr lang="ja-JP" altLang="en-US" sz="2000" dirty="0" smtClean="0">
                <a:latin typeface="Arial" charset="0"/>
                <a:ea typeface="MS UI Gothic" pitchFamily="50" charset="-128"/>
              </a:rPr>
              <a:t>から・・・？</a:t>
            </a:r>
            <a:endParaRPr lang="ja-JP" altLang="en-US" sz="2000" dirty="0">
              <a:latin typeface="Arial" charset="0"/>
              <a:ea typeface="MS UI Gothic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4067944" y="1196752"/>
            <a:ext cx="347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3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00213"/>
            <a:ext cx="47720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3"/>
          <p:cNvSpPr txBox="1">
            <a:spLocks noChangeArrowheads="1"/>
          </p:cNvSpPr>
          <p:nvPr/>
        </p:nvSpPr>
        <p:spPr bwMode="auto">
          <a:xfrm>
            <a:off x="315118" y="332656"/>
            <a:ext cx="6948487" cy="101600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Q2.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「シェルソート」ボタンを押すと、</a:t>
            </a:r>
            <a:r>
              <a:rPr lang="en-US" altLang="ja-JP" sz="2000" dirty="0" smtClean="0">
                <a:latin typeface="+mn-ea"/>
                <a:ea typeface="+mn-ea"/>
              </a:rPr>
              <a:t>Data()</a:t>
            </a:r>
            <a:r>
              <a:rPr lang="ja-JP" altLang="en-US" sz="2000" dirty="0" smtClean="0">
                <a:latin typeface="+mn-ea"/>
                <a:ea typeface="+mn-ea"/>
              </a:rPr>
              <a:t>をシェルソートでソートして</a:t>
            </a:r>
            <a:endParaRPr lang="en-US" altLang="ja-JP" sz="2000" dirty="0" smtClean="0"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>
                <a:latin typeface="+mn-ea"/>
                <a:ea typeface="+mn-ea"/>
              </a:rPr>
              <a:t>結果</a:t>
            </a:r>
            <a:r>
              <a:rPr lang="ja-JP" altLang="en-US" sz="2000" dirty="0" smtClean="0">
                <a:latin typeface="+mn-ea"/>
                <a:ea typeface="+mn-ea"/>
              </a:rPr>
              <a:t>を</a:t>
            </a:r>
            <a:r>
              <a:rPr lang="en-US" altLang="ja-JP" sz="2000" dirty="0" smtClean="0">
                <a:latin typeface="+mn-ea"/>
                <a:ea typeface="+mn-ea"/>
              </a:rPr>
              <a:t>TextBox2</a:t>
            </a:r>
            <a:r>
              <a:rPr lang="ja-JP" altLang="en-US" sz="2000" dirty="0" smtClean="0">
                <a:latin typeface="+mn-ea"/>
                <a:ea typeface="+mn-ea"/>
              </a:rPr>
              <a:t>に表示するプログラムを作成しなさい。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 flipH="1">
            <a:off x="4427538" y="4941888"/>
            <a:ext cx="2447925" cy="71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6948488" y="4792663"/>
            <a:ext cx="1438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ボタンを追加</a:t>
            </a:r>
          </a:p>
        </p:txBody>
      </p:sp>
    </p:spTree>
    <p:extLst>
      <p:ext uri="{BB962C8B-B14F-4D97-AF65-F5344CB8AC3E}">
        <p14:creationId xmlns:p14="http://schemas.microsoft.com/office/powerpoint/2010/main" val="84106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188640"/>
            <a:ext cx="8424862" cy="1323975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Q3.</a:t>
            </a:r>
            <a:endParaRPr lang="ja-JP" altLang="en-US" sz="2000" dirty="0" smtClean="0"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以下の</a:t>
            </a:r>
            <a:r>
              <a:rPr lang="en-US" altLang="ja-JP" sz="2000" dirty="0" smtClean="0">
                <a:latin typeface="+mn-ea"/>
                <a:ea typeface="+mn-ea"/>
              </a:rPr>
              <a:t>Benchmark()</a:t>
            </a:r>
            <a:r>
              <a:rPr lang="ja-JP" altLang="en-US" sz="2000" dirty="0" smtClean="0">
                <a:latin typeface="+mn-ea"/>
                <a:ea typeface="+mn-ea"/>
              </a:rPr>
              <a:t>は、授業で作成した４種類のソートアルゴリズムの処理速度を比較し、結果を出力する関数です。この関数をプログラムにそのままコピーしなさい。</a:t>
            </a:r>
            <a:endParaRPr lang="ja-JP" altLang="en-US" sz="800" dirty="0" smtClean="0">
              <a:latin typeface="+mn-ea"/>
              <a:ea typeface="+mn-ea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39750" y="1747838"/>
            <a:ext cx="7272610" cy="50167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>
                <a:solidFill>
                  <a:srgbClr val="0000FF"/>
                </a:solidFill>
              </a:rPr>
              <a:t>  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簡易ベンチマーク　４種類のソートアルゴリズムを</a:t>
            </a:r>
            <a:r>
              <a:rPr lang="en-US" altLang="ja-JP" sz="800" dirty="0" err="1">
                <a:solidFill>
                  <a:srgbClr val="0000FF"/>
                </a:solidFill>
              </a:rPr>
              <a:t>repeatNum</a:t>
            </a:r>
            <a:r>
              <a:rPr lang="ja-JP" altLang="en-US" sz="800" dirty="0">
                <a:solidFill>
                  <a:srgbClr val="0000FF"/>
                </a:solidFill>
              </a:rPr>
              <a:t>回試行した際の平均所要時間を計算し、</a:t>
            </a:r>
            <a:r>
              <a:rPr lang="en-US" altLang="ja-JP" sz="800" dirty="0" err="1">
                <a:solidFill>
                  <a:srgbClr val="0000FF"/>
                </a:solidFill>
              </a:rPr>
              <a:t>Obj</a:t>
            </a:r>
            <a:r>
              <a:rPr lang="ja-JP" altLang="en-US" sz="800" dirty="0">
                <a:solidFill>
                  <a:srgbClr val="0000FF"/>
                </a:solidFill>
              </a:rPr>
              <a:t>に結果をテキスト出力する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>
                <a:solidFill>
                  <a:srgbClr val="0000FF"/>
                </a:solidFill>
              </a:rPr>
              <a:t>   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引数：：　</a:t>
            </a:r>
            <a:r>
              <a:rPr lang="en-US" altLang="ja-JP" sz="800" dirty="0" err="1">
                <a:solidFill>
                  <a:srgbClr val="0000FF"/>
                </a:solidFill>
              </a:rPr>
              <a:t>numOfData</a:t>
            </a:r>
            <a:r>
              <a:rPr lang="ja-JP" altLang="en-US" sz="800" dirty="0">
                <a:solidFill>
                  <a:srgbClr val="0000FF"/>
                </a:solidFill>
              </a:rPr>
              <a:t>：</a:t>
            </a:r>
            <a:r>
              <a:rPr lang="en-US" altLang="ja-JP" sz="800" dirty="0">
                <a:solidFill>
                  <a:srgbClr val="0000FF"/>
                </a:solidFill>
              </a:rPr>
              <a:t>Data()</a:t>
            </a:r>
            <a:r>
              <a:rPr lang="ja-JP" altLang="en-US" sz="800" dirty="0">
                <a:solidFill>
                  <a:srgbClr val="0000FF"/>
                </a:solidFill>
              </a:rPr>
              <a:t>の配列長、</a:t>
            </a:r>
            <a:r>
              <a:rPr lang="en-US" altLang="ja-JP" sz="800" dirty="0" err="1">
                <a:solidFill>
                  <a:srgbClr val="0000FF"/>
                </a:solidFill>
              </a:rPr>
              <a:t>repeatNum</a:t>
            </a:r>
            <a:r>
              <a:rPr lang="ja-JP" altLang="en-US" sz="800" dirty="0">
                <a:solidFill>
                  <a:srgbClr val="0000FF"/>
                </a:solidFill>
              </a:rPr>
              <a:t>：繰り返し回数、 </a:t>
            </a:r>
            <a:r>
              <a:rPr lang="en-US" altLang="ja-JP" sz="800" dirty="0" err="1">
                <a:solidFill>
                  <a:srgbClr val="0000FF"/>
                </a:solidFill>
              </a:rPr>
              <a:t>Obj</a:t>
            </a:r>
            <a:r>
              <a:rPr lang="ja-JP" altLang="en-US" sz="800" dirty="0">
                <a:solidFill>
                  <a:srgbClr val="0000FF"/>
                </a:solidFill>
              </a:rPr>
              <a:t>：結果を出力する先の</a:t>
            </a:r>
            <a:r>
              <a:rPr lang="en-US" altLang="ja-JP" sz="800" dirty="0" err="1">
                <a:solidFill>
                  <a:srgbClr val="0000FF"/>
                </a:solidFill>
              </a:rPr>
              <a:t>TextBox</a:t>
            </a:r>
            <a:endParaRPr lang="en-US" altLang="ja-JP" sz="800" dirty="0">
              <a:solidFill>
                <a:srgbClr val="0000F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Private Sub Benchmark(</a:t>
            </a:r>
            <a:r>
              <a:rPr lang="en-US" altLang="ja-JP" sz="800" dirty="0" err="1"/>
              <a:t>ByVal</a:t>
            </a:r>
            <a:r>
              <a:rPr lang="en-US" altLang="ja-JP" sz="800" dirty="0"/>
              <a:t> </a:t>
            </a:r>
            <a:r>
              <a:rPr lang="en-US" altLang="ja-JP" sz="800" dirty="0" err="1"/>
              <a:t>numOfData</a:t>
            </a:r>
            <a:r>
              <a:rPr lang="en-US" altLang="ja-JP" sz="800" dirty="0"/>
              <a:t> As Integer, </a:t>
            </a:r>
            <a:r>
              <a:rPr lang="en-US" altLang="ja-JP" sz="800" dirty="0" err="1"/>
              <a:t>ByVal</a:t>
            </a:r>
            <a:r>
              <a:rPr lang="en-US" altLang="ja-JP" sz="800" dirty="0"/>
              <a:t> 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 As Integer, </a:t>
            </a:r>
            <a:r>
              <a:rPr lang="en-US" altLang="ja-JP" sz="800" dirty="0" err="1"/>
              <a:t>ByVal</a:t>
            </a:r>
            <a:r>
              <a:rPr lang="en-US" altLang="ja-JP" sz="800" dirty="0"/>
              <a:t> </a:t>
            </a:r>
            <a:r>
              <a:rPr lang="en-US" altLang="ja-JP" sz="800" dirty="0" err="1"/>
              <a:t>Obj</a:t>
            </a:r>
            <a:r>
              <a:rPr lang="en-US" altLang="ja-JP" sz="800" dirty="0"/>
              <a:t> As </a:t>
            </a:r>
            <a:r>
              <a:rPr lang="en-US" altLang="ja-JP" sz="800" dirty="0" err="1"/>
              <a:t>TextBox</a:t>
            </a:r>
            <a:r>
              <a:rPr lang="en-US" altLang="ja-JP" sz="8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Dim i As Integer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Dim 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 As </a:t>
            </a:r>
            <a:r>
              <a:rPr lang="en-US" altLang="ja-JP" sz="800" dirty="0" err="1"/>
              <a:t>DateTime</a:t>
            </a:r>
            <a:r>
              <a:rPr lang="en-US" altLang="ja-JP" sz="800" dirty="0"/>
              <a:t>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開始時刻の記録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/>
              <a:t>        </a:t>
            </a:r>
            <a:r>
              <a:rPr lang="en-US" altLang="ja-JP" sz="800" dirty="0"/>
              <a:t>Dim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 As </a:t>
            </a:r>
            <a:r>
              <a:rPr lang="en-US" altLang="ja-JP" sz="800" dirty="0" err="1"/>
              <a:t>DateTime</a:t>
            </a:r>
            <a:r>
              <a:rPr lang="en-US" altLang="ja-JP" sz="800" dirty="0"/>
              <a:t>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終了時刻の記録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/>
              <a:t>        </a:t>
            </a:r>
            <a:r>
              <a:rPr lang="en-US" altLang="ja-JP" sz="800" dirty="0"/>
              <a:t>Dim 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(4) As Double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各アルゴリズムの合計所要時間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/>
              <a:t>        </a:t>
            </a:r>
            <a:r>
              <a:rPr lang="en-US" altLang="ja-JP" sz="800" dirty="0"/>
              <a:t>For i = 1 To </a:t>
            </a:r>
            <a:r>
              <a:rPr lang="en-US" altLang="ja-JP" sz="800" dirty="0" err="1"/>
              <a:t>repeatNum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GenerateData</a:t>
            </a:r>
            <a:r>
              <a:rPr lang="en-US" altLang="ja-JP" sz="800" dirty="0"/>
              <a:t>(</a:t>
            </a:r>
            <a:r>
              <a:rPr lang="en-US" altLang="ja-JP" sz="800" dirty="0" err="1"/>
              <a:t>numOfData</a:t>
            </a:r>
            <a:r>
              <a:rPr lang="en-US" altLang="ja-JP" sz="8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saveData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InsertionSort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(1) +=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(i).Subtract(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(i)).</a:t>
            </a:r>
            <a:r>
              <a:rPr lang="en-US" altLang="ja-JP" sz="800" dirty="0" err="1"/>
              <a:t>TotalMilliseconds</a:t>
            </a:r>
            <a:r>
              <a:rPr lang="en-US" altLang="ja-JP" sz="800" dirty="0"/>
              <a:t> </a:t>
            </a:r>
            <a:r>
              <a:rPr lang="en-US" altLang="ja-JP" sz="800" dirty="0">
                <a:solidFill>
                  <a:srgbClr val="0000FF"/>
                </a:solidFill>
              </a:rPr>
              <a:t>'</a:t>
            </a:r>
            <a:r>
              <a:rPr lang="ja-JP" altLang="en-US" sz="800" dirty="0">
                <a:solidFill>
                  <a:srgbClr val="0000FF"/>
                </a:solidFill>
              </a:rPr>
              <a:t>２つの時刻の間隔の計算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800" dirty="0"/>
              <a:t>            </a:t>
            </a:r>
            <a:r>
              <a:rPr lang="en-US" altLang="ja-JP" sz="800" dirty="0" err="1"/>
              <a:t>loadData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SelectionSort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(2) +=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(i).Subtract(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(i)).</a:t>
            </a:r>
            <a:r>
              <a:rPr lang="en-US" altLang="ja-JP" sz="800" dirty="0" err="1"/>
              <a:t>TotalMilliseconds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loadData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BubbleSort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(3) +=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(i).Subtract(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(i)).</a:t>
            </a:r>
            <a:r>
              <a:rPr lang="en-US" altLang="ja-JP" sz="800" dirty="0" err="1"/>
              <a:t>TotalMilliseconds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loadData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ShellSort</a:t>
            </a:r>
            <a:r>
              <a:rPr lang="en-US" altLang="ja-JP" sz="800" dirty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 = </a:t>
            </a:r>
            <a:r>
              <a:rPr lang="en-US" altLang="ja-JP" sz="800" dirty="0" err="1"/>
              <a:t>DateTime.Now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    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(4) += </a:t>
            </a:r>
            <a:r>
              <a:rPr lang="en-US" altLang="ja-JP" sz="800" dirty="0" err="1"/>
              <a:t>endTime</a:t>
            </a:r>
            <a:r>
              <a:rPr lang="en-US" altLang="ja-JP" sz="800" dirty="0"/>
              <a:t>(i).Subtract(</a:t>
            </a:r>
            <a:r>
              <a:rPr lang="en-US" altLang="ja-JP" sz="800" dirty="0" err="1"/>
              <a:t>startTime</a:t>
            </a:r>
            <a:r>
              <a:rPr lang="en-US" altLang="ja-JP" sz="800" dirty="0"/>
              <a:t>(i)).</a:t>
            </a:r>
            <a:r>
              <a:rPr lang="en-US" altLang="ja-JP" sz="800" dirty="0" err="1"/>
              <a:t>TotalMilliseconds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Num</a:t>
            </a:r>
            <a:r>
              <a:rPr lang="en-US" altLang="ja-JP" sz="800" dirty="0"/>
              <a:t> of Data:" &amp; (</a:t>
            </a:r>
            <a:r>
              <a:rPr lang="en-US" altLang="ja-JP" sz="800" dirty="0" err="1"/>
              <a:t>Data.Length</a:t>
            </a:r>
            <a:r>
              <a:rPr lang="en-US" altLang="ja-JP" sz="800" dirty="0"/>
              <a:t> - 1)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Num</a:t>
            </a:r>
            <a:r>
              <a:rPr lang="en-US" altLang="ja-JP" sz="800" dirty="0"/>
              <a:t> of Repetition:" &amp; </a:t>
            </a:r>
            <a:r>
              <a:rPr lang="en-US" altLang="ja-JP" sz="800" dirty="0" err="1"/>
              <a:t>repeatNum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"------"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InsertionSort</a:t>
            </a:r>
            <a:r>
              <a:rPr lang="en-US" altLang="ja-JP" sz="800" dirty="0"/>
              <a:t>:" &amp; (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(1) / 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SelectionSort</a:t>
            </a:r>
            <a:r>
              <a:rPr lang="en-US" altLang="ja-JP" sz="800" dirty="0"/>
              <a:t>:" &amp; (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(2) / 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BubbleSort</a:t>
            </a:r>
            <a:r>
              <a:rPr lang="en-US" altLang="ja-JP" sz="800" dirty="0"/>
              <a:t>:" &amp; (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(3) / 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    </a:t>
            </a:r>
            <a:r>
              <a:rPr lang="en-US" altLang="ja-JP" sz="800" dirty="0" err="1"/>
              <a:t>Obj.Text</a:t>
            </a:r>
            <a:r>
              <a:rPr lang="en-US" altLang="ja-JP" sz="800" dirty="0"/>
              <a:t> &amp;= </a:t>
            </a:r>
            <a:r>
              <a:rPr lang="en-US" altLang="ja-JP" sz="800" dirty="0" err="1"/>
              <a:t>vbCrLf</a:t>
            </a:r>
            <a:r>
              <a:rPr lang="en-US" altLang="ja-JP" sz="800" dirty="0"/>
              <a:t> &amp; "</a:t>
            </a:r>
            <a:r>
              <a:rPr lang="en-US" altLang="ja-JP" sz="800" dirty="0" err="1"/>
              <a:t>ShellSort</a:t>
            </a:r>
            <a:r>
              <a:rPr lang="en-US" altLang="ja-JP" sz="800" dirty="0"/>
              <a:t>:" &amp; (</a:t>
            </a:r>
            <a:r>
              <a:rPr lang="en-US" altLang="ja-JP" sz="800" dirty="0" err="1"/>
              <a:t>totalTime</a:t>
            </a:r>
            <a:r>
              <a:rPr lang="en-US" altLang="ja-JP" sz="800" dirty="0"/>
              <a:t>(4) / </a:t>
            </a:r>
            <a:r>
              <a:rPr lang="en-US" altLang="ja-JP" sz="800" dirty="0" err="1"/>
              <a:t>repeatNum</a:t>
            </a:r>
            <a:r>
              <a:rPr lang="en-US" altLang="ja-JP" sz="800" dirty="0"/>
              <a:t>) &amp; </a:t>
            </a:r>
            <a:r>
              <a:rPr lang="en-US" altLang="ja-JP" sz="800" dirty="0" err="1"/>
              <a:t>vbCrLf</a:t>
            </a:r>
            <a:endParaRPr lang="en-US" altLang="ja-JP" sz="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/>
              <a:t>    End </a:t>
            </a:r>
            <a:r>
              <a:rPr lang="en-US" altLang="ja-JP" sz="800" dirty="0" smtClean="0"/>
              <a:t>Sub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156006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14324" y="279401"/>
            <a:ext cx="8569325" cy="101566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Q4.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 smtClean="0">
                <a:latin typeface="+mn-ea"/>
                <a:ea typeface="+mn-ea"/>
              </a:rPr>
              <a:t>「ベンチマーク」ボタンをクリックすると次のようにベンチマークを実行するプログラムを書きなさい。</a:t>
            </a:r>
            <a:endParaRPr lang="en-US" altLang="ja-JP" sz="2000" dirty="0" smtClean="0">
              <a:solidFill>
                <a:srgbClr val="0066FF"/>
              </a:solidFill>
              <a:latin typeface="+mn-ea"/>
              <a:ea typeface="+mn-ea"/>
            </a:endParaRPr>
          </a:p>
        </p:txBody>
      </p:sp>
      <p:pic>
        <p:nvPicPr>
          <p:cNvPr id="3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4" y="2619375"/>
            <a:ext cx="47720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74"/>
          <p:cNvSpPr>
            <a:spLocks noChangeArrowheads="1"/>
          </p:cNvSpPr>
          <p:nvPr/>
        </p:nvSpPr>
        <p:spPr bwMode="auto">
          <a:xfrm>
            <a:off x="298749" y="1853575"/>
            <a:ext cx="8580437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Sub </a:t>
            </a:r>
            <a:r>
              <a:rPr lang="ja-JP" altLang="en-US" sz="1600" dirty="0"/>
              <a:t>ベンチマーク</a:t>
            </a:r>
            <a:r>
              <a:rPr lang="en-US" altLang="ja-JP" sz="1600" dirty="0"/>
              <a:t>_click(sender As </a:t>
            </a:r>
            <a:r>
              <a:rPr lang="en-US" altLang="ja-JP" sz="1600" dirty="0" err="1"/>
              <a:t>System.Object</a:t>
            </a:r>
            <a:r>
              <a:rPr lang="en-US" altLang="ja-JP" sz="1600" dirty="0"/>
              <a:t>, e As </a:t>
            </a:r>
            <a:r>
              <a:rPr lang="en-US" altLang="ja-JP" sz="1600" dirty="0" err="1"/>
              <a:t>System.EventArgs</a:t>
            </a:r>
            <a:r>
              <a:rPr lang="en-US" altLang="ja-JP" sz="1600" dirty="0"/>
              <a:t>) Handles </a:t>
            </a:r>
            <a:r>
              <a:rPr lang="en-US" altLang="ja-JP" sz="1600" dirty="0" smtClean="0"/>
              <a:t>Button6_Click</a:t>
            </a:r>
            <a:endParaRPr lang="en-US" altLang="ja-JP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ja-JP" sz="1600" dirty="0"/>
              <a:t>        Dim numOfData As Integer = TextBox3.Text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        Benchmark(</a:t>
            </a:r>
            <a:r>
              <a:rPr lang="en-US" altLang="ja-JP" sz="1600" dirty="0" err="1"/>
              <a:t>numOfData</a:t>
            </a:r>
            <a:r>
              <a:rPr lang="en-US" altLang="ja-JP" sz="1600" dirty="0"/>
              <a:t>, 10, TextBox2)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End Sub</a:t>
            </a:r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244926" y="3049782"/>
            <a:ext cx="3736975" cy="92392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S UI Gothic" pitchFamily="50" charset="-128"/>
              </a:rPr>
              <a:t>４種類のソートを</a:t>
            </a:r>
            <a:r>
              <a:rPr lang="en-US" altLang="ja-JP" sz="1800" dirty="0">
                <a:solidFill>
                  <a:srgbClr val="FF0000"/>
                </a:solidFill>
                <a:latin typeface="MS UI Gothic" pitchFamily="50" charset="-128"/>
              </a:rPr>
              <a:t>10</a:t>
            </a:r>
            <a:r>
              <a:rPr lang="ja-JP" altLang="en-US" sz="1800" dirty="0" smtClean="0">
                <a:solidFill>
                  <a:srgbClr val="FF0000"/>
                </a:solidFill>
                <a:latin typeface="MS UI Gothic" pitchFamily="50" charset="-128"/>
              </a:rPr>
              <a:t>回</a:t>
            </a:r>
            <a:r>
              <a:rPr lang="ja-JP" altLang="en-US" sz="1800" dirty="0" smtClean="0">
                <a:latin typeface="MS UI Gothic" pitchFamily="50" charset="-128"/>
              </a:rPr>
              <a:t>ずつ試行</a:t>
            </a:r>
            <a:r>
              <a:rPr lang="ja-JP" altLang="en-US" sz="1800" dirty="0">
                <a:latin typeface="MS UI Gothic" pitchFamily="50" charset="-128"/>
              </a:rPr>
              <a:t>し、</a:t>
            </a:r>
            <a:endParaRPr lang="en-US" altLang="ja-JP" sz="1800" dirty="0">
              <a:latin typeface="MS UI Gothic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S UI Gothic" pitchFamily="50" charset="-128"/>
              </a:rPr>
              <a:t>結果（かかった時間の平均）を</a:t>
            </a:r>
            <a:endParaRPr lang="en-US" altLang="ja-JP" sz="1800" dirty="0">
              <a:latin typeface="MS UI Gothic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MS UI Gothic" pitchFamily="50" charset="-128"/>
              </a:rPr>
              <a:t>TextBox2</a:t>
            </a:r>
            <a:r>
              <a:rPr lang="ja-JP" altLang="en-US" sz="1800" dirty="0">
                <a:latin typeface="MS UI Gothic" pitchFamily="50" charset="-128"/>
              </a:rPr>
              <a:t>に</a:t>
            </a:r>
            <a:r>
              <a:rPr lang="ja-JP" altLang="en-US" sz="1800" dirty="0" smtClean="0">
                <a:latin typeface="MS UI Gothic" pitchFamily="50" charset="-128"/>
              </a:rPr>
              <a:t>出力する。</a:t>
            </a:r>
            <a:endParaRPr lang="ja-JP" altLang="en-US" sz="1800" dirty="0">
              <a:latin typeface="MS UI Gothic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286" y="1272623"/>
            <a:ext cx="6158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下</a:t>
            </a:r>
            <a:r>
              <a:rPr kumimoji="1" lang="ja-JP" altLang="en-US" dirty="0" smtClean="0"/>
              <a:t>図の通りに、まず配列長（データの数）を入力する</a:t>
            </a:r>
            <a:r>
              <a:rPr kumimoji="1" lang="en-US" altLang="ja-JP" dirty="0" smtClean="0"/>
              <a:t>TextBox3</a:t>
            </a:r>
            <a:r>
              <a:rPr lang="ja-JP" altLang="en-US" dirty="0" err="1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ベンチマークを実行する</a:t>
            </a:r>
            <a:r>
              <a:rPr lang="en-US" altLang="ja-JP" dirty="0" smtClean="0"/>
              <a:t>Button6</a:t>
            </a:r>
            <a:r>
              <a:rPr lang="ja-JP" altLang="en-US" dirty="0" smtClean="0"/>
              <a:t>を追加すること。</a:t>
            </a:r>
            <a:endParaRPr lang="en-US" altLang="ja-JP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5652120" y="2996952"/>
            <a:ext cx="1728192" cy="9361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>
            <a:off x="4378107" y="2219003"/>
            <a:ext cx="171002" cy="371574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49109" y="2279205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この</a:t>
            </a:r>
            <a:r>
              <a:rPr lang="ja-JP" altLang="en-US" sz="1400" dirty="0"/>
              <a:t>通りに</a:t>
            </a:r>
            <a:r>
              <a:rPr lang="ja-JP" altLang="en-US" sz="1400" dirty="0" smtClean="0"/>
              <a:t>書くこと。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2339752" y="2586982"/>
            <a:ext cx="576064" cy="55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4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71729"/>
              </p:ext>
            </p:extLst>
          </p:nvPr>
        </p:nvGraphicFramePr>
        <p:xfrm>
          <a:off x="431800" y="2060575"/>
          <a:ext cx="8353425" cy="299147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配列長　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データ数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回繰り返し試行した場合の各ソートアルゴリズムの所要時間の平均値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単位：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msec)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挿入ソートの場合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1.56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24.96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101.4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402.48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選択ソートの場合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1.56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31.2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126.36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503.88</a:t>
                      </a:r>
                      <a:endParaRPr kumimoji="1" lang="ja-JP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1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バブルソートの場合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4.68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159.12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638.04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2558.4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シェルソートの場合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0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0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1.56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1.56</a:t>
                      </a:r>
                      <a:endParaRPr kumimoji="1" lang="ja-JP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49" y="332656"/>
            <a:ext cx="8569325" cy="132343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 smtClean="0">
                <a:latin typeface="+mn-ea"/>
                <a:ea typeface="+mn-ea"/>
              </a:rPr>
              <a:t>Q5.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>
                <a:latin typeface="+mn-ea"/>
                <a:ea typeface="+mn-ea"/>
              </a:rPr>
              <a:t>配列長が </a:t>
            </a:r>
            <a:r>
              <a:rPr lang="en-US" altLang="ja-JP" sz="2000" dirty="0">
                <a:latin typeface="+mn-ea"/>
                <a:ea typeface="+mn-ea"/>
              </a:rPr>
              <a:t>1000, 5000, 10000, 20000 </a:t>
            </a:r>
            <a:r>
              <a:rPr lang="ja-JP" altLang="en-US" sz="2000" dirty="0">
                <a:latin typeface="+mn-ea"/>
                <a:ea typeface="+mn-ea"/>
              </a:rPr>
              <a:t>の場合について、各ソートアルゴリズムがソートにかかった時間（平均値）をまとめた下の表を埋めなさい。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>
                <a:latin typeface="+mn-ea"/>
                <a:ea typeface="+mn-ea"/>
              </a:rPr>
              <a:t>結果から考察し、気付いたことを２点以上説明してください。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31719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591</Words>
  <Application>Microsoft Office PowerPoint</Application>
  <PresentationFormat>画面に合わせる (4:3)</PresentationFormat>
  <Paragraphs>131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MS UI Gothic</vt:lpstr>
      <vt:lpstr>Arial</vt:lpstr>
      <vt:lpstr>Calibri</vt:lpstr>
      <vt:lpstr>Times New Roman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Administrator</cp:lastModifiedBy>
  <cp:revision>62</cp:revision>
  <dcterms:created xsi:type="dcterms:W3CDTF">2015-05-27T02:59:04Z</dcterms:created>
  <dcterms:modified xsi:type="dcterms:W3CDTF">2018-06-12T08:40:11Z</dcterms:modified>
</cp:coreProperties>
</file>