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84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85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CC"/>
    <a:srgbClr val="FF33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 autoAdjust="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536950" y="485775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smtClean="0">
                <a:latin typeface="Times New Roman" panose="02020603050405020304" pitchFamily="18" charset="0"/>
              </a:rPr>
              <a:t>8</a:t>
            </a:r>
            <a:r>
              <a:rPr lang="ja-JP" altLang="en-US" sz="280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403179" y="2016125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Times New Roman" panose="02020603050405020304" pitchFamily="18" charset="0"/>
              </a:rPr>
              <a:t>ソート</a:t>
            </a:r>
            <a:r>
              <a:rPr lang="ja-JP" altLang="en-US" sz="4000" dirty="0" smtClean="0">
                <a:latin typeface="Times New Roman" panose="02020603050405020304" pitchFamily="18" charset="0"/>
              </a:rPr>
              <a:t>アルゴリズム</a:t>
            </a:r>
            <a:r>
              <a:rPr lang="en-US" altLang="ja-JP" sz="4000" dirty="0" smtClean="0">
                <a:latin typeface="Times New Roman" panose="02020603050405020304" pitchFamily="18" charset="0"/>
              </a:rPr>
              <a:t>(1)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49713"/>
            <a:ext cx="19050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4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83568" y="1052736"/>
            <a:ext cx="7772400" cy="1362075"/>
          </a:xfrm>
        </p:spPr>
        <p:txBody>
          <a:bodyPr/>
          <a:lstStyle/>
          <a:p>
            <a:r>
              <a:rPr kumimoji="1" lang="ja-JP" altLang="en-US" dirty="0" smtClean="0"/>
              <a:t>挿入ソート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(Insertion Sort)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6871" y="2595116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配られたトランプのカードを並べ替える方法に近いソートアルゴリズム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364003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挿入ソートのイメージ</a:t>
            </a:r>
            <a:endParaRPr kumimoji="1" lang="ja-JP" altLang="en-US" dirty="0"/>
          </a:p>
        </p:txBody>
      </p:sp>
      <p:sp>
        <p:nvSpPr>
          <p:cNvPr id="6" name="AutoShape 89"/>
          <p:cNvSpPr>
            <a:spLocks noChangeArrowheads="1"/>
          </p:cNvSpPr>
          <p:nvPr/>
        </p:nvSpPr>
        <p:spPr bwMode="auto">
          <a:xfrm>
            <a:off x="539750" y="60213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7" name="AutoShape 90"/>
          <p:cNvSpPr>
            <a:spLocks noChangeArrowheads="1"/>
          </p:cNvSpPr>
          <p:nvPr/>
        </p:nvSpPr>
        <p:spPr bwMode="auto">
          <a:xfrm>
            <a:off x="1258888" y="60213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8" name="AutoShape 100"/>
          <p:cNvSpPr>
            <a:spLocks noChangeArrowheads="1"/>
          </p:cNvSpPr>
          <p:nvPr/>
        </p:nvSpPr>
        <p:spPr bwMode="auto">
          <a:xfrm>
            <a:off x="1979613" y="602138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9" name="AutoShape 71"/>
          <p:cNvSpPr>
            <a:spLocks noChangeArrowheads="1"/>
          </p:cNvSpPr>
          <p:nvPr/>
        </p:nvSpPr>
        <p:spPr bwMode="auto">
          <a:xfrm>
            <a:off x="611188" y="27813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10" name="AutoShape 34"/>
          <p:cNvSpPr>
            <a:spLocks noChangeArrowheads="1"/>
          </p:cNvSpPr>
          <p:nvPr/>
        </p:nvSpPr>
        <p:spPr bwMode="auto">
          <a:xfrm>
            <a:off x="1330325" y="27813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11" name="AutoShape 35"/>
          <p:cNvSpPr>
            <a:spLocks noChangeArrowheads="1"/>
          </p:cNvSpPr>
          <p:nvPr/>
        </p:nvSpPr>
        <p:spPr bwMode="auto">
          <a:xfrm>
            <a:off x="2051050" y="27813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2" name="AutoShape 36"/>
          <p:cNvSpPr>
            <a:spLocks noChangeArrowheads="1"/>
          </p:cNvSpPr>
          <p:nvPr/>
        </p:nvSpPr>
        <p:spPr bwMode="auto">
          <a:xfrm>
            <a:off x="2771775" y="27813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3" name="AutoShape 37"/>
          <p:cNvSpPr>
            <a:spLocks noChangeArrowheads="1"/>
          </p:cNvSpPr>
          <p:nvPr/>
        </p:nvSpPr>
        <p:spPr bwMode="auto">
          <a:xfrm>
            <a:off x="3490913" y="27813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14" name="AutoShape 38"/>
          <p:cNvSpPr>
            <a:spLocks noChangeArrowheads="1"/>
          </p:cNvSpPr>
          <p:nvPr/>
        </p:nvSpPr>
        <p:spPr bwMode="auto">
          <a:xfrm>
            <a:off x="4284663" y="184467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5" name="AutoShape 39"/>
          <p:cNvSpPr>
            <a:spLocks noChangeArrowheads="1"/>
          </p:cNvSpPr>
          <p:nvPr/>
        </p:nvSpPr>
        <p:spPr bwMode="auto">
          <a:xfrm>
            <a:off x="4930775" y="27813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6" name="AutoShape 40"/>
          <p:cNvSpPr>
            <a:spLocks noChangeArrowheads="1"/>
          </p:cNvSpPr>
          <p:nvPr/>
        </p:nvSpPr>
        <p:spPr bwMode="auto">
          <a:xfrm>
            <a:off x="5651500" y="27813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6372225" y="27813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8" name="AutoShape 42"/>
          <p:cNvSpPr>
            <a:spLocks noChangeArrowheads="1"/>
          </p:cNvSpPr>
          <p:nvPr/>
        </p:nvSpPr>
        <p:spPr bwMode="auto">
          <a:xfrm>
            <a:off x="7091363" y="27813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9" name="AutoShape 43"/>
          <p:cNvSpPr>
            <a:spLocks noChangeArrowheads="1"/>
          </p:cNvSpPr>
          <p:nvPr/>
        </p:nvSpPr>
        <p:spPr bwMode="auto">
          <a:xfrm>
            <a:off x="7812088" y="27813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0" name="AutoShape 75"/>
          <p:cNvSpPr>
            <a:spLocks noChangeArrowheads="1"/>
          </p:cNvSpPr>
          <p:nvPr/>
        </p:nvSpPr>
        <p:spPr bwMode="auto">
          <a:xfrm>
            <a:off x="539750" y="45799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1" name="AutoShape 76"/>
          <p:cNvSpPr>
            <a:spLocks noChangeArrowheads="1"/>
          </p:cNvSpPr>
          <p:nvPr/>
        </p:nvSpPr>
        <p:spPr bwMode="auto">
          <a:xfrm>
            <a:off x="1258888" y="45799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22" name="AutoShape 77"/>
          <p:cNvSpPr>
            <a:spLocks noChangeArrowheads="1"/>
          </p:cNvSpPr>
          <p:nvPr/>
        </p:nvSpPr>
        <p:spPr bwMode="auto">
          <a:xfrm>
            <a:off x="1979613" y="45799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3" name="AutoShape 78"/>
          <p:cNvSpPr>
            <a:spLocks noChangeArrowheads="1"/>
          </p:cNvSpPr>
          <p:nvPr/>
        </p:nvSpPr>
        <p:spPr bwMode="auto">
          <a:xfrm>
            <a:off x="2700338" y="45799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4" name="AutoShape 79"/>
          <p:cNvSpPr>
            <a:spLocks noChangeArrowheads="1"/>
          </p:cNvSpPr>
          <p:nvPr/>
        </p:nvSpPr>
        <p:spPr bwMode="auto">
          <a:xfrm>
            <a:off x="4140200" y="45799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5" name="AutoShape 80"/>
          <p:cNvSpPr>
            <a:spLocks noChangeArrowheads="1"/>
          </p:cNvSpPr>
          <p:nvPr/>
        </p:nvSpPr>
        <p:spPr bwMode="auto">
          <a:xfrm>
            <a:off x="4859338" y="45799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6" name="AutoShape 81"/>
          <p:cNvSpPr>
            <a:spLocks noChangeArrowheads="1"/>
          </p:cNvSpPr>
          <p:nvPr/>
        </p:nvSpPr>
        <p:spPr bwMode="auto">
          <a:xfrm>
            <a:off x="5580063" y="45799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7" name="AutoShape 82"/>
          <p:cNvSpPr>
            <a:spLocks noChangeArrowheads="1"/>
          </p:cNvSpPr>
          <p:nvPr/>
        </p:nvSpPr>
        <p:spPr bwMode="auto">
          <a:xfrm>
            <a:off x="6300788" y="45799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8" name="AutoShape 83"/>
          <p:cNvSpPr>
            <a:spLocks noChangeArrowheads="1"/>
          </p:cNvSpPr>
          <p:nvPr/>
        </p:nvSpPr>
        <p:spPr bwMode="auto">
          <a:xfrm>
            <a:off x="7019925" y="45799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9" name="AutoShape 84"/>
          <p:cNvSpPr>
            <a:spLocks noChangeArrowheads="1"/>
          </p:cNvSpPr>
          <p:nvPr/>
        </p:nvSpPr>
        <p:spPr bwMode="auto">
          <a:xfrm>
            <a:off x="7740650" y="45799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0" name="AutoShape 85"/>
          <p:cNvSpPr>
            <a:spLocks noChangeArrowheads="1"/>
          </p:cNvSpPr>
          <p:nvPr/>
        </p:nvSpPr>
        <p:spPr bwMode="auto">
          <a:xfrm>
            <a:off x="1619250" y="364331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1" name="Text Box 86"/>
          <p:cNvSpPr txBox="1">
            <a:spLocks noChangeArrowheads="1"/>
          </p:cNvSpPr>
          <p:nvPr/>
        </p:nvSpPr>
        <p:spPr bwMode="auto">
          <a:xfrm>
            <a:off x="5559425" y="1987550"/>
            <a:ext cx="334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「４７はどこに入る・・・？」</a:t>
            </a: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2484438" y="3716338"/>
            <a:ext cx="2674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「この間に入るな。」</a:t>
            </a:r>
          </a:p>
        </p:txBody>
      </p:sp>
      <p:sp>
        <p:nvSpPr>
          <p:cNvPr id="33" name="Line 88"/>
          <p:cNvSpPr>
            <a:spLocks noChangeShapeType="1"/>
          </p:cNvSpPr>
          <p:nvPr/>
        </p:nvSpPr>
        <p:spPr bwMode="auto">
          <a:xfrm>
            <a:off x="1979613" y="41481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" name="AutoShape 91"/>
          <p:cNvSpPr>
            <a:spLocks noChangeArrowheads="1"/>
          </p:cNvSpPr>
          <p:nvPr/>
        </p:nvSpPr>
        <p:spPr bwMode="auto">
          <a:xfrm>
            <a:off x="2698750" y="60213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5" name="AutoShape 92"/>
          <p:cNvSpPr>
            <a:spLocks noChangeArrowheads="1"/>
          </p:cNvSpPr>
          <p:nvPr/>
        </p:nvSpPr>
        <p:spPr bwMode="auto">
          <a:xfrm>
            <a:off x="3419475" y="60213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6" name="AutoShape 93"/>
          <p:cNvSpPr>
            <a:spLocks noChangeArrowheads="1"/>
          </p:cNvSpPr>
          <p:nvPr/>
        </p:nvSpPr>
        <p:spPr bwMode="auto">
          <a:xfrm>
            <a:off x="4140200" y="60213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37" name="AutoShape 94"/>
          <p:cNvSpPr>
            <a:spLocks noChangeArrowheads="1"/>
          </p:cNvSpPr>
          <p:nvPr/>
        </p:nvSpPr>
        <p:spPr bwMode="auto">
          <a:xfrm>
            <a:off x="4859338" y="60213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8" name="AutoShape 95"/>
          <p:cNvSpPr>
            <a:spLocks noChangeArrowheads="1"/>
          </p:cNvSpPr>
          <p:nvPr/>
        </p:nvSpPr>
        <p:spPr bwMode="auto">
          <a:xfrm>
            <a:off x="5580063" y="60213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9" name="AutoShape 96"/>
          <p:cNvSpPr>
            <a:spLocks noChangeArrowheads="1"/>
          </p:cNvSpPr>
          <p:nvPr/>
        </p:nvSpPr>
        <p:spPr bwMode="auto">
          <a:xfrm>
            <a:off x="6300788" y="60213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40" name="AutoShape 97"/>
          <p:cNvSpPr>
            <a:spLocks noChangeArrowheads="1"/>
          </p:cNvSpPr>
          <p:nvPr/>
        </p:nvSpPr>
        <p:spPr bwMode="auto">
          <a:xfrm>
            <a:off x="7019925" y="60213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1" name="AutoShape 98"/>
          <p:cNvSpPr>
            <a:spLocks noChangeArrowheads="1"/>
          </p:cNvSpPr>
          <p:nvPr/>
        </p:nvSpPr>
        <p:spPr bwMode="auto">
          <a:xfrm>
            <a:off x="7740650" y="60213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42" name="Line 101"/>
          <p:cNvSpPr>
            <a:spLocks noChangeShapeType="1"/>
          </p:cNvSpPr>
          <p:nvPr/>
        </p:nvSpPr>
        <p:spPr bwMode="auto">
          <a:xfrm flipV="1">
            <a:off x="4643438" y="25638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" name="Text Box 102"/>
          <p:cNvSpPr txBox="1">
            <a:spLocks noChangeArrowheads="1"/>
          </p:cNvSpPr>
          <p:nvPr/>
        </p:nvSpPr>
        <p:spPr bwMode="auto">
          <a:xfrm>
            <a:off x="3203575" y="5445125"/>
            <a:ext cx="217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「よいしょっと。」</a:t>
            </a:r>
          </a:p>
        </p:txBody>
      </p:sp>
    </p:spTree>
    <p:extLst>
      <p:ext uri="{BB962C8B-B14F-4D97-AF65-F5344CB8AC3E}">
        <p14:creationId xmlns:p14="http://schemas.microsoft.com/office/powerpoint/2010/main" val="144776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動作例</a:t>
            </a:r>
            <a:endParaRPr kumimoji="1" lang="ja-JP" altLang="en-US" dirty="0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388938" y="2016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1108075" y="2016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1828800" y="2016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2549525" y="2016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3268663" y="2016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3989388" y="2016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4708525" y="2016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50" name="AutoShape 11"/>
          <p:cNvSpPr>
            <a:spLocks noChangeArrowheads="1"/>
          </p:cNvSpPr>
          <p:nvPr/>
        </p:nvSpPr>
        <p:spPr bwMode="auto">
          <a:xfrm>
            <a:off x="5429250" y="2016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51" name="AutoShape 12"/>
          <p:cNvSpPr>
            <a:spLocks noChangeArrowheads="1"/>
          </p:cNvSpPr>
          <p:nvPr/>
        </p:nvSpPr>
        <p:spPr bwMode="auto">
          <a:xfrm>
            <a:off x="6149975" y="2016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52" name="AutoShape 13"/>
          <p:cNvSpPr>
            <a:spLocks noChangeArrowheads="1"/>
          </p:cNvSpPr>
          <p:nvPr/>
        </p:nvSpPr>
        <p:spPr bwMode="auto">
          <a:xfrm>
            <a:off x="6869113" y="2016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53" name="AutoShape 14"/>
          <p:cNvSpPr>
            <a:spLocks noChangeArrowheads="1"/>
          </p:cNvSpPr>
          <p:nvPr/>
        </p:nvSpPr>
        <p:spPr bwMode="auto">
          <a:xfrm>
            <a:off x="7589838" y="2016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441325" y="27559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(0)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1181100" y="273685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(1)</a:t>
            </a: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1901825" y="273685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(2)</a:t>
            </a: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2620963" y="273685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(3)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41688" y="273685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(4)</a:t>
            </a: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4041775" y="27559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(5)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4781550" y="273685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(6)</a:t>
            </a:r>
          </a:p>
        </p:txBody>
      </p:sp>
      <p:sp>
        <p:nvSpPr>
          <p:cNvPr id="61" name="Text Box 34"/>
          <p:cNvSpPr txBox="1">
            <a:spLocks noChangeArrowheads="1"/>
          </p:cNvSpPr>
          <p:nvPr/>
        </p:nvSpPr>
        <p:spPr bwMode="auto">
          <a:xfrm>
            <a:off x="5502275" y="273685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(7)</a:t>
            </a:r>
          </a:p>
        </p:txBody>
      </p: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6221413" y="273685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(8)</a:t>
            </a:r>
          </a:p>
        </p:txBody>
      </p:sp>
      <p:sp>
        <p:nvSpPr>
          <p:cNvPr id="63" name="Text Box 36"/>
          <p:cNvSpPr txBox="1">
            <a:spLocks noChangeArrowheads="1"/>
          </p:cNvSpPr>
          <p:nvPr/>
        </p:nvSpPr>
        <p:spPr bwMode="auto">
          <a:xfrm>
            <a:off x="6942138" y="273685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(9)</a:t>
            </a:r>
          </a:p>
        </p:txBody>
      </p: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7661275" y="273685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(10)</a:t>
            </a:r>
          </a:p>
        </p:txBody>
      </p:sp>
      <p:sp>
        <p:nvSpPr>
          <p:cNvPr id="65" name="Text Box 38"/>
          <p:cNvSpPr txBox="1">
            <a:spLocks noChangeArrowheads="1"/>
          </p:cNvSpPr>
          <p:nvPr/>
        </p:nvSpPr>
        <p:spPr bwMode="auto">
          <a:xfrm>
            <a:off x="1116013" y="4335463"/>
            <a:ext cx="6321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temp</a:t>
            </a:r>
            <a:r>
              <a:rPr lang="ja-JP" altLang="en-US" sz="2400"/>
              <a:t>という箱に、</a:t>
            </a:r>
            <a:r>
              <a:rPr lang="en-US" altLang="ja-JP" sz="2400"/>
              <a:t>Data(1)</a:t>
            </a:r>
            <a:r>
              <a:rPr lang="ja-JP" altLang="en-US" sz="2400"/>
              <a:t>の値をコピーしておく。</a:t>
            </a:r>
          </a:p>
        </p:txBody>
      </p:sp>
      <p:sp>
        <p:nvSpPr>
          <p:cNvPr id="66" name="AutoShape 39"/>
          <p:cNvSpPr>
            <a:spLocks noChangeArrowheads="1"/>
          </p:cNvSpPr>
          <p:nvPr/>
        </p:nvSpPr>
        <p:spPr bwMode="auto">
          <a:xfrm>
            <a:off x="322263" y="5588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67" name="AutoShape 40"/>
          <p:cNvSpPr>
            <a:spLocks noChangeArrowheads="1"/>
          </p:cNvSpPr>
          <p:nvPr/>
        </p:nvSpPr>
        <p:spPr bwMode="auto">
          <a:xfrm>
            <a:off x="1041400" y="5588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68" name="AutoShape 41"/>
          <p:cNvSpPr>
            <a:spLocks noChangeArrowheads="1"/>
          </p:cNvSpPr>
          <p:nvPr/>
        </p:nvSpPr>
        <p:spPr bwMode="auto">
          <a:xfrm>
            <a:off x="1762125" y="5588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69" name="AutoShape 42"/>
          <p:cNvSpPr>
            <a:spLocks noChangeArrowheads="1"/>
          </p:cNvSpPr>
          <p:nvPr/>
        </p:nvSpPr>
        <p:spPr bwMode="auto">
          <a:xfrm>
            <a:off x="2482850" y="5588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0" name="AutoShape 43"/>
          <p:cNvSpPr>
            <a:spLocks noChangeArrowheads="1"/>
          </p:cNvSpPr>
          <p:nvPr/>
        </p:nvSpPr>
        <p:spPr bwMode="auto">
          <a:xfrm>
            <a:off x="3201988" y="5588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71" name="AutoShape 44"/>
          <p:cNvSpPr>
            <a:spLocks noChangeArrowheads="1"/>
          </p:cNvSpPr>
          <p:nvPr/>
        </p:nvSpPr>
        <p:spPr bwMode="auto">
          <a:xfrm>
            <a:off x="3922713" y="5588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72" name="AutoShape 45"/>
          <p:cNvSpPr>
            <a:spLocks noChangeArrowheads="1"/>
          </p:cNvSpPr>
          <p:nvPr/>
        </p:nvSpPr>
        <p:spPr bwMode="auto">
          <a:xfrm>
            <a:off x="4641850" y="5588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73" name="AutoShape 46"/>
          <p:cNvSpPr>
            <a:spLocks noChangeArrowheads="1"/>
          </p:cNvSpPr>
          <p:nvPr/>
        </p:nvSpPr>
        <p:spPr bwMode="auto">
          <a:xfrm>
            <a:off x="5362575" y="5588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74" name="AutoShape 47"/>
          <p:cNvSpPr>
            <a:spLocks noChangeArrowheads="1"/>
          </p:cNvSpPr>
          <p:nvPr/>
        </p:nvSpPr>
        <p:spPr bwMode="auto">
          <a:xfrm>
            <a:off x="6083300" y="5588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75" name="AutoShape 48"/>
          <p:cNvSpPr>
            <a:spLocks noChangeArrowheads="1"/>
          </p:cNvSpPr>
          <p:nvPr/>
        </p:nvSpPr>
        <p:spPr bwMode="auto">
          <a:xfrm>
            <a:off x="6802438" y="5588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76" name="AutoShape 49"/>
          <p:cNvSpPr>
            <a:spLocks noChangeArrowheads="1"/>
          </p:cNvSpPr>
          <p:nvPr/>
        </p:nvSpPr>
        <p:spPr bwMode="auto">
          <a:xfrm>
            <a:off x="7523163" y="5588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1042988" y="486886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78" name="Line 54"/>
          <p:cNvSpPr>
            <a:spLocks noChangeShapeType="1"/>
          </p:cNvSpPr>
          <p:nvPr/>
        </p:nvSpPr>
        <p:spPr bwMode="auto">
          <a:xfrm flipV="1">
            <a:off x="1457325" y="5462588"/>
            <a:ext cx="0" cy="21748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79" name="テキスト ボックス 42"/>
          <p:cNvSpPr txBox="1">
            <a:spLocks noChangeArrowheads="1"/>
          </p:cNvSpPr>
          <p:nvPr/>
        </p:nvSpPr>
        <p:spPr bwMode="auto">
          <a:xfrm>
            <a:off x="244475" y="1439863"/>
            <a:ext cx="1416050" cy="461962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初期状態</a:t>
            </a: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2843213" y="3830638"/>
            <a:ext cx="3216275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Data(1)</a:t>
            </a:r>
            <a:r>
              <a:rPr lang="ja-JP" altLang="en-US" sz="2400"/>
              <a:t>について考える</a:t>
            </a:r>
          </a:p>
        </p:txBody>
      </p:sp>
      <p:sp>
        <p:nvSpPr>
          <p:cNvPr id="81" name="Text Box 72"/>
          <p:cNvSpPr txBox="1">
            <a:spLocks noChangeArrowheads="1"/>
          </p:cNvSpPr>
          <p:nvPr/>
        </p:nvSpPr>
        <p:spPr bwMode="auto">
          <a:xfrm>
            <a:off x="1889125" y="4940300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←temp</a:t>
            </a:r>
          </a:p>
        </p:txBody>
      </p:sp>
    </p:spTree>
    <p:extLst>
      <p:ext uri="{BB962C8B-B14F-4D97-AF65-F5344CB8AC3E}">
        <p14:creationId xmlns:p14="http://schemas.microsoft.com/office/powerpoint/2010/main" val="419952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6"/>
          <p:cNvSpPr>
            <a:spLocks noChangeArrowheads="1"/>
          </p:cNvSpPr>
          <p:nvPr/>
        </p:nvSpPr>
        <p:spPr bwMode="auto">
          <a:xfrm>
            <a:off x="4873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12065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19272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6" name="AutoShape 29"/>
          <p:cNvSpPr>
            <a:spLocks noChangeArrowheads="1"/>
          </p:cNvSpPr>
          <p:nvPr/>
        </p:nvSpPr>
        <p:spPr bwMode="auto">
          <a:xfrm>
            <a:off x="26479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" name="AutoShape 30"/>
          <p:cNvSpPr>
            <a:spLocks noChangeArrowheads="1"/>
          </p:cNvSpPr>
          <p:nvPr/>
        </p:nvSpPr>
        <p:spPr bwMode="auto">
          <a:xfrm>
            <a:off x="336708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8" name="AutoShape 31"/>
          <p:cNvSpPr>
            <a:spLocks noChangeArrowheads="1"/>
          </p:cNvSpPr>
          <p:nvPr/>
        </p:nvSpPr>
        <p:spPr bwMode="auto">
          <a:xfrm>
            <a:off x="408781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auto">
          <a:xfrm>
            <a:off x="48069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55276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1" name="AutoShape 34"/>
          <p:cNvSpPr>
            <a:spLocks noChangeArrowheads="1"/>
          </p:cNvSpPr>
          <p:nvPr/>
        </p:nvSpPr>
        <p:spPr bwMode="auto">
          <a:xfrm>
            <a:off x="62484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2" name="AutoShape 35"/>
          <p:cNvSpPr>
            <a:spLocks noChangeArrowheads="1"/>
          </p:cNvSpPr>
          <p:nvPr/>
        </p:nvSpPr>
        <p:spPr bwMode="auto">
          <a:xfrm>
            <a:off x="69675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3" name="AutoShape 36"/>
          <p:cNvSpPr>
            <a:spLocks noChangeArrowheads="1"/>
          </p:cNvSpPr>
          <p:nvPr/>
        </p:nvSpPr>
        <p:spPr bwMode="auto">
          <a:xfrm>
            <a:off x="76882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1208088" y="171450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15" name="AutoShape 40"/>
          <p:cNvSpPr>
            <a:spLocks noChangeArrowheads="1"/>
          </p:cNvSpPr>
          <p:nvPr/>
        </p:nvSpPr>
        <p:spPr bwMode="auto">
          <a:xfrm>
            <a:off x="396875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16" name="AutoShape 41"/>
          <p:cNvSpPr>
            <a:spLocks noChangeArrowheads="1"/>
          </p:cNvSpPr>
          <p:nvPr/>
        </p:nvSpPr>
        <p:spPr bwMode="auto">
          <a:xfrm>
            <a:off x="111601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17" name="AutoShape 42"/>
          <p:cNvSpPr>
            <a:spLocks noChangeArrowheads="1"/>
          </p:cNvSpPr>
          <p:nvPr/>
        </p:nvSpPr>
        <p:spPr bwMode="auto">
          <a:xfrm>
            <a:off x="1836738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8" name="AutoShape 43"/>
          <p:cNvSpPr>
            <a:spLocks noChangeArrowheads="1"/>
          </p:cNvSpPr>
          <p:nvPr/>
        </p:nvSpPr>
        <p:spPr bwMode="auto">
          <a:xfrm>
            <a:off x="255746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276600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0" name="AutoShape 45"/>
          <p:cNvSpPr>
            <a:spLocks noChangeArrowheads="1"/>
          </p:cNvSpPr>
          <p:nvPr/>
        </p:nvSpPr>
        <p:spPr bwMode="auto">
          <a:xfrm>
            <a:off x="3997325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1" name="AutoShape 46"/>
          <p:cNvSpPr>
            <a:spLocks noChangeArrowheads="1"/>
          </p:cNvSpPr>
          <p:nvPr/>
        </p:nvSpPr>
        <p:spPr bwMode="auto">
          <a:xfrm>
            <a:off x="471646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2" name="AutoShape 47"/>
          <p:cNvSpPr>
            <a:spLocks noChangeArrowheads="1"/>
          </p:cNvSpPr>
          <p:nvPr/>
        </p:nvSpPr>
        <p:spPr bwMode="auto">
          <a:xfrm>
            <a:off x="5437188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3" name="AutoShape 48"/>
          <p:cNvSpPr>
            <a:spLocks noChangeArrowheads="1"/>
          </p:cNvSpPr>
          <p:nvPr/>
        </p:nvSpPr>
        <p:spPr bwMode="auto">
          <a:xfrm>
            <a:off x="615791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4" name="AutoShape 49"/>
          <p:cNvSpPr>
            <a:spLocks noChangeArrowheads="1"/>
          </p:cNvSpPr>
          <p:nvPr/>
        </p:nvSpPr>
        <p:spPr bwMode="auto">
          <a:xfrm>
            <a:off x="6877050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5" name="AutoShape 50"/>
          <p:cNvSpPr>
            <a:spLocks noChangeArrowheads="1"/>
          </p:cNvSpPr>
          <p:nvPr/>
        </p:nvSpPr>
        <p:spPr bwMode="auto">
          <a:xfrm>
            <a:off x="7597775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6" name="AutoShape 51"/>
          <p:cNvSpPr>
            <a:spLocks noChangeArrowheads="1"/>
          </p:cNvSpPr>
          <p:nvPr/>
        </p:nvSpPr>
        <p:spPr bwMode="auto">
          <a:xfrm>
            <a:off x="271463" y="58769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7" name="AutoShape 52"/>
          <p:cNvSpPr>
            <a:spLocks noChangeArrowheads="1"/>
          </p:cNvSpPr>
          <p:nvPr/>
        </p:nvSpPr>
        <p:spPr bwMode="auto">
          <a:xfrm>
            <a:off x="990600" y="58769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28" name="AutoShape 53"/>
          <p:cNvSpPr>
            <a:spLocks noChangeArrowheads="1"/>
          </p:cNvSpPr>
          <p:nvPr/>
        </p:nvSpPr>
        <p:spPr bwMode="auto">
          <a:xfrm>
            <a:off x="1711325" y="58769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9" name="AutoShape 54"/>
          <p:cNvSpPr>
            <a:spLocks noChangeArrowheads="1"/>
          </p:cNvSpPr>
          <p:nvPr/>
        </p:nvSpPr>
        <p:spPr bwMode="auto">
          <a:xfrm>
            <a:off x="2432050" y="58769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0" name="AutoShape 55"/>
          <p:cNvSpPr>
            <a:spLocks noChangeArrowheads="1"/>
          </p:cNvSpPr>
          <p:nvPr/>
        </p:nvSpPr>
        <p:spPr bwMode="auto">
          <a:xfrm>
            <a:off x="3151188" y="58769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31" name="AutoShape 56"/>
          <p:cNvSpPr>
            <a:spLocks noChangeArrowheads="1"/>
          </p:cNvSpPr>
          <p:nvPr/>
        </p:nvSpPr>
        <p:spPr bwMode="auto">
          <a:xfrm>
            <a:off x="3871913" y="58769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2" name="AutoShape 57"/>
          <p:cNvSpPr>
            <a:spLocks noChangeArrowheads="1"/>
          </p:cNvSpPr>
          <p:nvPr/>
        </p:nvSpPr>
        <p:spPr bwMode="auto">
          <a:xfrm>
            <a:off x="4591050" y="58769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3" name="AutoShape 58"/>
          <p:cNvSpPr>
            <a:spLocks noChangeArrowheads="1"/>
          </p:cNvSpPr>
          <p:nvPr/>
        </p:nvSpPr>
        <p:spPr bwMode="auto">
          <a:xfrm>
            <a:off x="5311775" y="58769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4" name="AutoShape 59"/>
          <p:cNvSpPr>
            <a:spLocks noChangeArrowheads="1"/>
          </p:cNvSpPr>
          <p:nvPr/>
        </p:nvSpPr>
        <p:spPr bwMode="auto">
          <a:xfrm>
            <a:off x="6032500" y="58769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5" name="AutoShape 60"/>
          <p:cNvSpPr>
            <a:spLocks noChangeArrowheads="1"/>
          </p:cNvSpPr>
          <p:nvPr/>
        </p:nvSpPr>
        <p:spPr bwMode="auto">
          <a:xfrm>
            <a:off x="6751638" y="58769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6" name="AutoShape 61"/>
          <p:cNvSpPr>
            <a:spLocks noChangeArrowheads="1"/>
          </p:cNvSpPr>
          <p:nvPr/>
        </p:nvSpPr>
        <p:spPr bwMode="auto">
          <a:xfrm>
            <a:off x="7472363" y="58769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113116" y="2608711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808038" y="3735388"/>
            <a:ext cx="64508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Data(0)</a:t>
            </a:r>
            <a:r>
              <a:rPr lang="ja-JP" altLang="en-US" sz="2000" dirty="0"/>
              <a:t>の値は、</a:t>
            </a:r>
            <a:r>
              <a:rPr lang="en-US" altLang="ja-JP" sz="2000" dirty="0"/>
              <a:t>temp</a:t>
            </a:r>
            <a:r>
              <a:rPr lang="ja-JP" altLang="en-US" sz="2000" dirty="0"/>
              <a:t>より小さい。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ということは、</a:t>
            </a:r>
            <a:r>
              <a:rPr lang="en-US" altLang="ja-JP" sz="2000" dirty="0">
                <a:solidFill>
                  <a:srgbClr val="FF0066"/>
                </a:solidFill>
              </a:rPr>
              <a:t>Data(0)</a:t>
            </a:r>
            <a:r>
              <a:rPr lang="ja-JP" altLang="en-US" sz="2000" dirty="0">
                <a:solidFill>
                  <a:srgbClr val="FF0066"/>
                </a:solidFill>
              </a:rPr>
              <a:t>の次に</a:t>
            </a:r>
            <a:r>
              <a:rPr lang="en-US" altLang="ja-JP" sz="2000" dirty="0">
                <a:solidFill>
                  <a:srgbClr val="FF0066"/>
                </a:solidFill>
              </a:rPr>
              <a:t>temp</a:t>
            </a:r>
            <a:r>
              <a:rPr lang="ja-JP" altLang="en-US" sz="2000" dirty="0">
                <a:solidFill>
                  <a:srgbClr val="FF0066"/>
                </a:solidFill>
              </a:rPr>
              <a:t>の値を挿入すればよい。</a:t>
            </a:r>
            <a:endParaRPr lang="ja-JP" altLang="en-US" sz="2000" dirty="0"/>
          </a:p>
        </p:txBody>
      </p:sp>
      <p:sp>
        <p:nvSpPr>
          <p:cNvPr id="39" name="Text Box 64"/>
          <p:cNvSpPr txBox="1">
            <a:spLocks noChangeArrowheads="1"/>
          </p:cNvSpPr>
          <p:nvPr/>
        </p:nvSpPr>
        <p:spPr bwMode="auto">
          <a:xfrm>
            <a:off x="791617" y="4559934"/>
            <a:ext cx="616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Data(1)</a:t>
            </a:r>
            <a:r>
              <a:rPr lang="ja-JP" altLang="en-US" sz="2000" dirty="0"/>
              <a:t>の値を</a:t>
            </a:r>
            <a:r>
              <a:rPr lang="en-US" altLang="ja-JP" sz="2000" dirty="0"/>
              <a:t>temp</a:t>
            </a:r>
            <a:r>
              <a:rPr lang="ja-JP" altLang="en-US" sz="2000" dirty="0"/>
              <a:t>とする。（結果的にそのままの位置）</a:t>
            </a:r>
          </a:p>
        </p:txBody>
      </p:sp>
      <p:sp>
        <p:nvSpPr>
          <p:cNvPr id="41" name="Line 68"/>
          <p:cNvSpPr>
            <a:spLocks noChangeShapeType="1"/>
          </p:cNvSpPr>
          <p:nvPr/>
        </p:nvSpPr>
        <p:spPr bwMode="auto">
          <a:xfrm>
            <a:off x="0" y="1700213"/>
            <a:ext cx="8964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" name="Text Box 69"/>
          <p:cNvSpPr txBox="1">
            <a:spLocks noChangeArrowheads="1"/>
          </p:cNvSpPr>
          <p:nvPr/>
        </p:nvSpPr>
        <p:spPr bwMode="auto">
          <a:xfrm>
            <a:off x="5292725" y="115888"/>
            <a:ext cx="32575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Data(1)</a:t>
            </a:r>
            <a:r>
              <a:rPr lang="ja-JP" altLang="en-US" sz="2400"/>
              <a:t>について考え中</a:t>
            </a: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2124075" y="260350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←temp</a:t>
            </a:r>
          </a:p>
        </p:txBody>
      </p:sp>
      <p:sp>
        <p:nvSpPr>
          <p:cNvPr id="44" name="AutoShape 37"/>
          <p:cNvSpPr>
            <a:spLocks noChangeArrowheads="1"/>
          </p:cNvSpPr>
          <p:nvPr/>
        </p:nvSpPr>
        <p:spPr bwMode="auto">
          <a:xfrm>
            <a:off x="396875" y="1962151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754063" y="2593975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テキスト ボックス 52"/>
          <p:cNvSpPr txBox="1">
            <a:spLocks noChangeArrowheads="1"/>
          </p:cNvSpPr>
          <p:nvPr/>
        </p:nvSpPr>
        <p:spPr bwMode="auto">
          <a:xfrm>
            <a:off x="1186748" y="2286001"/>
            <a:ext cx="3836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ここに</a:t>
            </a:r>
            <a:r>
              <a:rPr lang="ja-JP" altLang="en-US" sz="2000" dirty="0" smtClean="0"/>
              <a:t>挿入するかどうか</a:t>
            </a:r>
            <a:r>
              <a:rPr lang="ja-JP" altLang="en-US" sz="2000" dirty="0"/>
              <a:t>を考える。</a:t>
            </a:r>
          </a:p>
        </p:txBody>
      </p:sp>
      <p:sp>
        <p:nvSpPr>
          <p:cNvPr id="49" name="テキスト ボックス 56"/>
          <p:cNvSpPr txBox="1">
            <a:spLocks noChangeArrowheads="1"/>
          </p:cNvSpPr>
          <p:nvPr/>
        </p:nvSpPr>
        <p:spPr bwMode="auto">
          <a:xfrm>
            <a:off x="74285" y="261092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accent6"/>
                </a:solidFill>
              </a:rPr>
              <a:t>比較</a:t>
            </a: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989261" y="5740821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AutoShape 37"/>
          <p:cNvSpPr>
            <a:spLocks noChangeArrowheads="1"/>
          </p:cNvSpPr>
          <p:nvPr/>
        </p:nvSpPr>
        <p:spPr bwMode="auto">
          <a:xfrm>
            <a:off x="395536" y="5085184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7357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1"/>
          <p:cNvSpPr>
            <a:spLocks noChangeArrowheads="1"/>
          </p:cNvSpPr>
          <p:nvPr/>
        </p:nvSpPr>
        <p:spPr bwMode="auto">
          <a:xfrm>
            <a:off x="271463" y="5715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53"/>
          <p:cNvSpPr>
            <a:spLocks noChangeArrowheads="1"/>
          </p:cNvSpPr>
          <p:nvPr/>
        </p:nvSpPr>
        <p:spPr bwMode="auto">
          <a:xfrm>
            <a:off x="971550" y="57324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" name="AutoShape 26"/>
          <p:cNvSpPr>
            <a:spLocks noChangeArrowheads="1"/>
          </p:cNvSpPr>
          <p:nvPr/>
        </p:nvSpPr>
        <p:spPr bwMode="auto">
          <a:xfrm>
            <a:off x="4873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12065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19272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26479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336708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408781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0" name="AutoShape 32"/>
          <p:cNvSpPr>
            <a:spLocks noChangeArrowheads="1"/>
          </p:cNvSpPr>
          <p:nvPr/>
        </p:nvSpPr>
        <p:spPr bwMode="auto">
          <a:xfrm>
            <a:off x="48069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1" name="AutoShape 33"/>
          <p:cNvSpPr>
            <a:spLocks noChangeArrowheads="1"/>
          </p:cNvSpPr>
          <p:nvPr/>
        </p:nvSpPr>
        <p:spPr bwMode="auto">
          <a:xfrm>
            <a:off x="55276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2" name="AutoShape 34"/>
          <p:cNvSpPr>
            <a:spLocks noChangeArrowheads="1"/>
          </p:cNvSpPr>
          <p:nvPr/>
        </p:nvSpPr>
        <p:spPr bwMode="auto">
          <a:xfrm>
            <a:off x="62484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3" name="AutoShape 35"/>
          <p:cNvSpPr>
            <a:spLocks noChangeArrowheads="1"/>
          </p:cNvSpPr>
          <p:nvPr/>
        </p:nvSpPr>
        <p:spPr bwMode="auto">
          <a:xfrm>
            <a:off x="69675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76882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1908175" y="17145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6" name="AutoShape 40"/>
          <p:cNvSpPr>
            <a:spLocks noChangeArrowheads="1"/>
          </p:cNvSpPr>
          <p:nvPr/>
        </p:nvSpPr>
        <p:spPr bwMode="auto">
          <a:xfrm>
            <a:off x="396875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111601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18" name="AutoShape 42"/>
          <p:cNvSpPr>
            <a:spLocks noChangeArrowheads="1"/>
          </p:cNvSpPr>
          <p:nvPr/>
        </p:nvSpPr>
        <p:spPr bwMode="auto">
          <a:xfrm>
            <a:off x="1836738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9" name="AutoShape 43"/>
          <p:cNvSpPr>
            <a:spLocks noChangeArrowheads="1"/>
          </p:cNvSpPr>
          <p:nvPr/>
        </p:nvSpPr>
        <p:spPr bwMode="auto">
          <a:xfrm>
            <a:off x="255746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276600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1" name="AutoShape 45"/>
          <p:cNvSpPr>
            <a:spLocks noChangeArrowheads="1"/>
          </p:cNvSpPr>
          <p:nvPr/>
        </p:nvSpPr>
        <p:spPr bwMode="auto">
          <a:xfrm>
            <a:off x="3997325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2" name="AutoShape 46"/>
          <p:cNvSpPr>
            <a:spLocks noChangeArrowheads="1"/>
          </p:cNvSpPr>
          <p:nvPr/>
        </p:nvSpPr>
        <p:spPr bwMode="auto">
          <a:xfrm>
            <a:off x="471646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3" name="AutoShape 47"/>
          <p:cNvSpPr>
            <a:spLocks noChangeArrowheads="1"/>
          </p:cNvSpPr>
          <p:nvPr/>
        </p:nvSpPr>
        <p:spPr bwMode="auto">
          <a:xfrm>
            <a:off x="5437188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4" name="AutoShape 48"/>
          <p:cNvSpPr>
            <a:spLocks noChangeArrowheads="1"/>
          </p:cNvSpPr>
          <p:nvPr/>
        </p:nvSpPr>
        <p:spPr bwMode="auto">
          <a:xfrm>
            <a:off x="615791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5" name="AutoShape 49"/>
          <p:cNvSpPr>
            <a:spLocks noChangeArrowheads="1"/>
          </p:cNvSpPr>
          <p:nvPr/>
        </p:nvSpPr>
        <p:spPr bwMode="auto">
          <a:xfrm>
            <a:off x="6877050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6" name="AutoShape 50"/>
          <p:cNvSpPr>
            <a:spLocks noChangeArrowheads="1"/>
          </p:cNvSpPr>
          <p:nvPr/>
        </p:nvSpPr>
        <p:spPr bwMode="auto">
          <a:xfrm>
            <a:off x="7597775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7" name="AutoShape 52"/>
          <p:cNvSpPr>
            <a:spLocks noChangeArrowheads="1"/>
          </p:cNvSpPr>
          <p:nvPr/>
        </p:nvSpPr>
        <p:spPr bwMode="auto">
          <a:xfrm>
            <a:off x="1692275" y="57324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8" name="AutoShape 54"/>
          <p:cNvSpPr>
            <a:spLocks noChangeArrowheads="1"/>
          </p:cNvSpPr>
          <p:nvPr/>
        </p:nvSpPr>
        <p:spPr bwMode="auto">
          <a:xfrm>
            <a:off x="2432050" y="5715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9" name="AutoShape 55"/>
          <p:cNvSpPr>
            <a:spLocks noChangeArrowheads="1"/>
          </p:cNvSpPr>
          <p:nvPr/>
        </p:nvSpPr>
        <p:spPr bwMode="auto">
          <a:xfrm>
            <a:off x="3151188" y="5715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30" name="AutoShape 56"/>
          <p:cNvSpPr>
            <a:spLocks noChangeArrowheads="1"/>
          </p:cNvSpPr>
          <p:nvPr/>
        </p:nvSpPr>
        <p:spPr bwMode="auto">
          <a:xfrm>
            <a:off x="3871913" y="5715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1" name="AutoShape 57"/>
          <p:cNvSpPr>
            <a:spLocks noChangeArrowheads="1"/>
          </p:cNvSpPr>
          <p:nvPr/>
        </p:nvSpPr>
        <p:spPr bwMode="auto">
          <a:xfrm>
            <a:off x="4591050" y="5715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2" name="AutoShape 58"/>
          <p:cNvSpPr>
            <a:spLocks noChangeArrowheads="1"/>
          </p:cNvSpPr>
          <p:nvPr/>
        </p:nvSpPr>
        <p:spPr bwMode="auto">
          <a:xfrm>
            <a:off x="5311775" y="5715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3" name="AutoShape 59"/>
          <p:cNvSpPr>
            <a:spLocks noChangeArrowheads="1"/>
          </p:cNvSpPr>
          <p:nvPr/>
        </p:nvSpPr>
        <p:spPr bwMode="auto">
          <a:xfrm>
            <a:off x="6032500" y="5715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4" name="AutoShape 60"/>
          <p:cNvSpPr>
            <a:spLocks noChangeArrowheads="1"/>
          </p:cNvSpPr>
          <p:nvPr/>
        </p:nvSpPr>
        <p:spPr bwMode="auto">
          <a:xfrm>
            <a:off x="6751638" y="5715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5" name="AutoShape 61"/>
          <p:cNvSpPr>
            <a:spLocks noChangeArrowheads="1"/>
          </p:cNvSpPr>
          <p:nvPr/>
        </p:nvSpPr>
        <p:spPr bwMode="auto">
          <a:xfrm>
            <a:off x="7472363" y="5715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8" name="Line 68"/>
          <p:cNvSpPr>
            <a:spLocks noChangeShapeType="1"/>
          </p:cNvSpPr>
          <p:nvPr/>
        </p:nvSpPr>
        <p:spPr bwMode="auto">
          <a:xfrm>
            <a:off x="0" y="1700213"/>
            <a:ext cx="8964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Text Box 69"/>
          <p:cNvSpPr txBox="1">
            <a:spLocks noChangeArrowheads="1"/>
          </p:cNvSpPr>
          <p:nvPr/>
        </p:nvSpPr>
        <p:spPr bwMode="auto">
          <a:xfrm>
            <a:off x="5292725" y="115888"/>
            <a:ext cx="32575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Data(2)</a:t>
            </a:r>
            <a:r>
              <a:rPr lang="ja-JP" altLang="en-US" sz="2400"/>
              <a:t>について考え中</a:t>
            </a:r>
          </a:p>
        </p:txBody>
      </p:sp>
      <p:sp>
        <p:nvSpPr>
          <p:cNvPr id="40" name="Text Box 72"/>
          <p:cNvSpPr txBox="1">
            <a:spLocks noChangeArrowheads="1"/>
          </p:cNvSpPr>
          <p:nvPr/>
        </p:nvSpPr>
        <p:spPr bwMode="auto">
          <a:xfrm>
            <a:off x="2824163" y="260350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←temp</a:t>
            </a:r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808038" y="3735388"/>
            <a:ext cx="64508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Data(1)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値は</a:t>
            </a:r>
            <a:r>
              <a:rPr lang="ja-JP" altLang="en-US" sz="2000" dirty="0"/>
              <a:t>、</a:t>
            </a:r>
            <a:r>
              <a:rPr lang="en-US" altLang="ja-JP" sz="2000" dirty="0" smtClean="0"/>
              <a:t>temp</a:t>
            </a:r>
            <a:r>
              <a:rPr lang="ja-JP" altLang="en-US" sz="2000" dirty="0" smtClean="0"/>
              <a:t>の値より</a:t>
            </a:r>
            <a:r>
              <a:rPr lang="ja-JP" altLang="en-US" sz="2000" dirty="0"/>
              <a:t>小さい。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ということは、</a:t>
            </a:r>
            <a:r>
              <a:rPr lang="en-US" altLang="ja-JP" sz="2000" u="sng" dirty="0"/>
              <a:t>Data(1)</a:t>
            </a:r>
            <a:r>
              <a:rPr lang="ja-JP" altLang="en-US" sz="2000" u="sng" dirty="0"/>
              <a:t>の次に</a:t>
            </a:r>
            <a:r>
              <a:rPr lang="en-US" altLang="ja-JP" sz="2000" u="sng" dirty="0"/>
              <a:t>temp</a:t>
            </a:r>
            <a:r>
              <a:rPr lang="ja-JP" altLang="en-US" sz="2000" u="sng" dirty="0"/>
              <a:t>の値を挿入</a:t>
            </a:r>
            <a:r>
              <a:rPr lang="ja-JP" altLang="en-US" sz="2000" dirty="0"/>
              <a:t>すればよい。</a:t>
            </a:r>
          </a:p>
        </p:txBody>
      </p:sp>
      <p:sp>
        <p:nvSpPr>
          <p:cNvPr id="48" name="Text Box 64"/>
          <p:cNvSpPr txBox="1">
            <a:spLocks noChangeArrowheads="1"/>
          </p:cNvSpPr>
          <p:nvPr/>
        </p:nvSpPr>
        <p:spPr bwMode="auto">
          <a:xfrm>
            <a:off x="808038" y="4559496"/>
            <a:ext cx="616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Data(1)</a:t>
            </a:r>
            <a:r>
              <a:rPr lang="ja-JP" altLang="en-US" sz="2000" dirty="0"/>
              <a:t>の値を</a:t>
            </a:r>
            <a:r>
              <a:rPr lang="en-US" altLang="ja-JP" sz="2000" dirty="0"/>
              <a:t>temp</a:t>
            </a:r>
            <a:r>
              <a:rPr lang="ja-JP" altLang="en-US" sz="2000" dirty="0"/>
              <a:t>とする。（結果的にそのままの位置）</a:t>
            </a:r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>
            <a:off x="1728788" y="2686415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0" name="AutoShape 37"/>
          <p:cNvSpPr>
            <a:spLocks noChangeArrowheads="1"/>
          </p:cNvSpPr>
          <p:nvPr/>
        </p:nvSpPr>
        <p:spPr bwMode="auto">
          <a:xfrm>
            <a:off x="1135063" y="203077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492251" y="2662602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テキスト ボックス 52"/>
          <p:cNvSpPr txBox="1">
            <a:spLocks noChangeArrowheads="1"/>
          </p:cNvSpPr>
          <p:nvPr/>
        </p:nvSpPr>
        <p:spPr bwMode="auto">
          <a:xfrm>
            <a:off x="1924936" y="2354628"/>
            <a:ext cx="3836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ここに</a:t>
            </a:r>
            <a:r>
              <a:rPr lang="ja-JP" altLang="en-US" sz="2000" dirty="0" smtClean="0"/>
              <a:t>挿入するか</a:t>
            </a:r>
            <a:r>
              <a:rPr lang="ja-JP" altLang="en-US" sz="2000" dirty="0"/>
              <a:t>どうかを考える。</a:t>
            </a:r>
          </a:p>
        </p:txBody>
      </p:sp>
      <p:sp>
        <p:nvSpPr>
          <p:cNvPr id="53" name="テキスト ボックス 56"/>
          <p:cNvSpPr txBox="1">
            <a:spLocks noChangeArrowheads="1"/>
          </p:cNvSpPr>
          <p:nvPr/>
        </p:nvSpPr>
        <p:spPr bwMode="auto">
          <a:xfrm>
            <a:off x="812473" y="2679548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accent6"/>
                </a:solidFill>
              </a:rPr>
              <a:t>比較</a:t>
            </a:r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>
            <a:off x="1657350" y="5612176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AutoShape 37"/>
          <p:cNvSpPr>
            <a:spLocks noChangeArrowheads="1"/>
          </p:cNvSpPr>
          <p:nvPr/>
        </p:nvSpPr>
        <p:spPr bwMode="auto">
          <a:xfrm>
            <a:off x="1063625" y="4956539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130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4143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1334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8542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574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940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1478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733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4546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1753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89451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76152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3348038" y="18891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23850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1042988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1763713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2484438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3203575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3924300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4643438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5364163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6084888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6804025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7524750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5" name="AutoShape 28"/>
          <p:cNvSpPr>
            <a:spLocks noChangeArrowheads="1"/>
          </p:cNvSpPr>
          <p:nvPr/>
        </p:nvSpPr>
        <p:spPr bwMode="auto">
          <a:xfrm>
            <a:off x="250825" y="55165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969963" y="5516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1690688" y="5516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>
            <a:off x="2411413" y="5516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3130550" y="5516563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3851275" y="55165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1" name="AutoShape 34"/>
          <p:cNvSpPr>
            <a:spLocks noChangeArrowheads="1"/>
          </p:cNvSpPr>
          <p:nvPr/>
        </p:nvSpPr>
        <p:spPr bwMode="auto">
          <a:xfrm>
            <a:off x="4570413" y="5516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2" name="AutoShape 35"/>
          <p:cNvSpPr>
            <a:spLocks noChangeArrowheads="1"/>
          </p:cNvSpPr>
          <p:nvPr/>
        </p:nvSpPr>
        <p:spPr bwMode="auto">
          <a:xfrm>
            <a:off x="5291138" y="5516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auto">
          <a:xfrm>
            <a:off x="6011863" y="5516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6731000" y="55165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5" name="AutoShape 38"/>
          <p:cNvSpPr>
            <a:spLocks noChangeArrowheads="1"/>
          </p:cNvSpPr>
          <p:nvPr/>
        </p:nvSpPr>
        <p:spPr bwMode="auto">
          <a:xfrm>
            <a:off x="7451725" y="55165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539750" y="3644900"/>
            <a:ext cx="71112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Data(3)</a:t>
            </a:r>
            <a:r>
              <a:rPr lang="ja-JP" altLang="en-US" sz="2000" dirty="0"/>
              <a:t>の値は、</a:t>
            </a:r>
            <a:r>
              <a:rPr lang="en-US" altLang="ja-JP" sz="2000" dirty="0"/>
              <a:t>temp</a:t>
            </a:r>
            <a:r>
              <a:rPr lang="ja-JP" altLang="en-US" sz="2000" dirty="0"/>
              <a:t>より大きかった。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ということは</a:t>
            </a:r>
            <a:r>
              <a:rPr lang="ja-JP" altLang="en-US" sz="2000" dirty="0" smtClean="0"/>
              <a:t>、</a:t>
            </a:r>
            <a:r>
              <a:rPr lang="en-US" altLang="ja-JP" sz="2000" u="sng" dirty="0" smtClean="0"/>
              <a:t>temp</a:t>
            </a:r>
            <a:r>
              <a:rPr lang="ja-JP" altLang="en-US" sz="2000" u="sng" dirty="0" smtClean="0"/>
              <a:t>は少なくとも</a:t>
            </a:r>
            <a:r>
              <a:rPr lang="en-US" altLang="ja-JP" sz="2000" u="sng" dirty="0" smtClean="0"/>
              <a:t>Data(3</a:t>
            </a:r>
            <a:r>
              <a:rPr lang="en-US" altLang="ja-JP" sz="2000" u="sng" dirty="0"/>
              <a:t>)</a:t>
            </a:r>
            <a:r>
              <a:rPr lang="ja-JP" altLang="en-US" sz="2000" u="sng" dirty="0"/>
              <a:t>より前</a:t>
            </a:r>
            <a:r>
              <a:rPr lang="ja-JP" altLang="en-US" sz="2000" dirty="0"/>
              <a:t>に挿入される。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Data(3)</a:t>
            </a:r>
            <a:r>
              <a:rPr lang="ja-JP" altLang="en-US" sz="2000" dirty="0"/>
              <a:t>はひとつ後ろにずらして、</a:t>
            </a:r>
            <a:r>
              <a:rPr lang="en-US" altLang="ja-JP" sz="2000" dirty="0"/>
              <a:t>Data(4)</a:t>
            </a:r>
            <a:r>
              <a:rPr lang="ja-JP" altLang="en-US" sz="2000" dirty="0"/>
              <a:t>の値を</a:t>
            </a:r>
            <a:r>
              <a:rPr lang="en-US" altLang="ja-JP" sz="2000" dirty="0"/>
              <a:t>Data(3)</a:t>
            </a:r>
            <a:r>
              <a:rPr lang="ja-JP" altLang="en-US" sz="2000" dirty="0"/>
              <a:t>とする。</a:t>
            </a: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2843213" y="6237288"/>
            <a:ext cx="647700" cy="260350"/>
          </a:xfrm>
          <a:prstGeom prst="curvedUpArrow">
            <a:avLst>
              <a:gd name="adj1" fmla="val 49756"/>
              <a:gd name="adj2" fmla="val 9951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5292725" y="115888"/>
            <a:ext cx="32575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Data(4)</a:t>
            </a:r>
            <a:r>
              <a:rPr lang="ja-JP" altLang="en-US" sz="2400"/>
              <a:t>について考え中</a:t>
            </a: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0" y="0"/>
            <a:ext cx="311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（</a:t>
            </a:r>
            <a:r>
              <a:rPr lang="en-US" altLang="ja-JP" sz="2400"/>
              <a:t>Data(3)</a:t>
            </a:r>
            <a:r>
              <a:rPr lang="ja-JP" altLang="en-US" sz="2400"/>
              <a:t>も、そのまま）</a:t>
            </a: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3112051" y="2500461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" name="AutoShape 37"/>
          <p:cNvSpPr>
            <a:spLocks noChangeArrowheads="1"/>
          </p:cNvSpPr>
          <p:nvPr/>
        </p:nvSpPr>
        <p:spPr bwMode="auto">
          <a:xfrm>
            <a:off x="2518326" y="1844824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59</a:t>
            </a:r>
            <a:endParaRPr lang="en-US" altLang="ja-JP" sz="2400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2875514" y="2476648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テキスト ボックス 52"/>
          <p:cNvSpPr txBox="1">
            <a:spLocks noChangeArrowheads="1"/>
          </p:cNvSpPr>
          <p:nvPr/>
        </p:nvSpPr>
        <p:spPr bwMode="auto">
          <a:xfrm>
            <a:off x="3308199" y="2168674"/>
            <a:ext cx="3836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ここに</a:t>
            </a:r>
            <a:r>
              <a:rPr lang="ja-JP" altLang="en-US" sz="2000" dirty="0" smtClean="0"/>
              <a:t>挿入するか</a:t>
            </a:r>
            <a:r>
              <a:rPr lang="ja-JP" altLang="en-US" sz="2000" dirty="0"/>
              <a:t>どうかを考える。</a:t>
            </a:r>
          </a:p>
        </p:txBody>
      </p:sp>
      <p:sp>
        <p:nvSpPr>
          <p:cNvPr id="51" name="テキスト ボックス 56"/>
          <p:cNvSpPr txBox="1">
            <a:spLocks noChangeArrowheads="1"/>
          </p:cNvSpPr>
          <p:nvPr/>
        </p:nvSpPr>
        <p:spPr bwMode="auto">
          <a:xfrm>
            <a:off x="2195736" y="2493594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accent6"/>
                </a:solidFill>
              </a:rPr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70100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8"/>
          <p:cNvSpPr>
            <a:spLocks noChangeArrowheads="1"/>
          </p:cNvSpPr>
          <p:nvPr/>
        </p:nvSpPr>
        <p:spPr bwMode="auto">
          <a:xfrm>
            <a:off x="250825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96996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1690688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31"/>
          <p:cNvSpPr>
            <a:spLocks noChangeArrowheads="1"/>
          </p:cNvSpPr>
          <p:nvPr/>
        </p:nvSpPr>
        <p:spPr bwMode="auto">
          <a:xfrm>
            <a:off x="241141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" name="AutoShape 32"/>
          <p:cNvSpPr>
            <a:spLocks noChangeArrowheads="1"/>
          </p:cNvSpPr>
          <p:nvPr/>
        </p:nvSpPr>
        <p:spPr bwMode="auto">
          <a:xfrm>
            <a:off x="3130550" y="2852738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3851275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57041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5291138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6011863" y="28527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1" name="AutoShape 37"/>
          <p:cNvSpPr>
            <a:spLocks noChangeArrowheads="1"/>
          </p:cNvSpPr>
          <p:nvPr/>
        </p:nvSpPr>
        <p:spPr bwMode="auto">
          <a:xfrm>
            <a:off x="6731000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38"/>
          <p:cNvSpPr>
            <a:spLocks noChangeArrowheads="1"/>
          </p:cNvSpPr>
          <p:nvPr/>
        </p:nvSpPr>
        <p:spPr bwMode="auto">
          <a:xfrm>
            <a:off x="7451725" y="28527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1042988" y="4654550"/>
            <a:ext cx="3175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Data(3)</a:t>
            </a:r>
            <a:r>
              <a:rPr lang="ja-JP" altLang="en-US" sz="2000" dirty="0"/>
              <a:t>の値を</a:t>
            </a:r>
            <a:r>
              <a:rPr lang="en-US" altLang="ja-JP" sz="2000" dirty="0"/>
              <a:t>temp</a:t>
            </a:r>
            <a:r>
              <a:rPr lang="ja-JP" altLang="en-US" sz="2000" dirty="0"/>
              <a:t>とする。</a:t>
            </a:r>
          </a:p>
        </p:txBody>
      </p:sp>
      <p:sp>
        <p:nvSpPr>
          <p:cNvPr id="14" name="AutoShape 43"/>
          <p:cNvSpPr>
            <a:spLocks noChangeArrowheads="1"/>
          </p:cNvSpPr>
          <p:nvPr/>
        </p:nvSpPr>
        <p:spPr bwMode="auto">
          <a:xfrm>
            <a:off x="250825" y="59483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15" name="AutoShape 44"/>
          <p:cNvSpPr>
            <a:spLocks noChangeArrowheads="1"/>
          </p:cNvSpPr>
          <p:nvPr/>
        </p:nvSpPr>
        <p:spPr bwMode="auto">
          <a:xfrm>
            <a:off x="969963" y="5948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16" name="AutoShape 45"/>
          <p:cNvSpPr>
            <a:spLocks noChangeArrowheads="1"/>
          </p:cNvSpPr>
          <p:nvPr/>
        </p:nvSpPr>
        <p:spPr bwMode="auto">
          <a:xfrm>
            <a:off x="1690688" y="5948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7" name="AutoShape 46"/>
          <p:cNvSpPr>
            <a:spLocks noChangeArrowheads="1"/>
          </p:cNvSpPr>
          <p:nvPr/>
        </p:nvSpPr>
        <p:spPr bwMode="auto">
          <a:xfrm>
            <a:off x="2411413" y="594836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18" name="AutoShape 47"/>
          <p:cNvSpPr>
            <a:spLocks noChangeArrowheads="1"/>
          </p:cNvSpPr>
          <p:nvPr/>
        </p:nvSpPr>
        <p:spPr bwMode="auto">
          <a:xfrm>
            <a:off x="3130550" y="5948363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9" name="AutoShape 48"/>
          <p:cNvSpPr>
            <a:spLocks noChangeArrowheads="1"/>
          </p:cNvSpPr>
          <p:nvPr/>
        </p:nvSpPr>
        <p:spPr bwMode="auto">
          <a:xfrm>
            <a:off x="3851275" y="59483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4570413" y="5948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5291138" y="5948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6011863" y="5948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3" name="AutoShape 52"/>
          <p:cNvSpPr>
            <a:spLocks noChangeArrowheads="1"/>
          </p:cNvSpPr>
          <p:nvPr/>
        </p:nvSpPr>
        <p:spPr bwMode="auto">
          <a:xfrm>
            <a:off x="6731000" y="59483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4" name="AutoShape 53"/>
          <p:cNvSpPr>
            <a:spLocks noChangeArrowheads="1"/>
          </p:cNvSpPr>
          <p:nvPr/>
        </p:nvSpPr>
        <p:spPr bwMode="auto">
          <a:xfrm>
            <a:off x="7451725" y="59483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1000920" y="3797369"/>
            <a:ext cx="64508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Data(2)</a:t>
            </a:r>
            <a:r>
              <a:rPr lang="ja-JP" altLang="en-US" sz="2000" dirty="0"/>
              <a:t>の値は、</a:t>
            </a:r>
            <a:r>
              <a:rPr lang="en-US" altLang="ja-JP" sz="2000" dirty="0" smtClean="0"/>
              <a:t>temp</a:t>
            </a:r>
            <a:r>
              <a:rPr lang="ja-JP" altLang="en-US" sz="2000" dirty="0"/>
              <a:t>より小さい。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ということは、</a:t>
            </a:r>
            <a:r>
              <a:rPr lang="en-US" altLang="ja-JP" sz="2000" u="sng" dirty="0"/>
              <a:t>Data(2)</a:t>
            </a:r>
            <a:r>
              <a:rPr lang="ja-JP" altLang="en-US" sz="2000" u="sng" dirty="0"/>
              <a:t>の次に</a:t>
            </a:r>
            <a:r>
              <a:rPr lang="en-US" altLang="ja-JP" sz="2000" u="sng" dirty="0"/>
              <a:t>temp</a:t>
            </a:r>
            <a:r>
              <a:rPr lang="ja-JP" altLang="en-US" sz="2000" u="sng" dirty="0"/>
              <a:t>の値を挿入</a:t>
            </a:r>
            <a:r>
              <a:rPr lang="ja-JP" altLang="en-US" sz="2000" dirty="0"/>
              <a:t>すればよい。</a:t>
            </a: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4143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11334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8542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2574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32940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401478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733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54546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>
            <a:off x="61753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>
            <a:off x="689451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4" name="AutoShape 13"/>
          <p:cNvSpPr>
            <a:spLocks noChangeArrowheads="1"/>
          </p:cNvSpPr>
          <p:nvPr/>
        </p:nvSpPr>
        <p:spPr bwMode="auto">
          <a:xfrm>
            <a:off x="76152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45" name="AutoShape 14"/>
          <p:cNvSpPr>
            <a:spLocks noChangeArrowheads="1"/>
          </p:cNvSpPr>
          <p:nvPr/>
        </p:nvSpPr>
        <p:spPr bwMode="auto">
          <a:xfrm>
            <a:off x="3348038" y="18891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0" y="18446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5292725" y="115888"/>
            <a:ext cx="32575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Data(4)</a:t>
            </a:r>
            <a:r>
              <a:rPr lang="ja-JP" altLang="en-US" sz="2400"/>
              <a:t>について考え中</a:t>
            </a:r>
          </a:p>
        </p:txBody>
      </p:sp>
      <p:sp>
        <p:nvSpPr>
          <p:cNvPr id="48" name="Line 62"/>
          <p:cNvSpPr>
            <a:spLocks noChangeShapeType="1"/>
          </p:cNvSpPr>
          <p:nvPr/>
        </p:nvSpPr>
        <p:spPr bwMode="auto">
          <a:xfrm>
            <a:off x="2339745" y="2644477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AutoShape 37"/>
          <p:cNvSpPr>
            <a:spLocks noChangeArrowheads="1"/>
          </p:cNvSpPr>
          <p:nvPr/>
        </p:nvSpPr>
        <p:spPr bwMode="auto">
          <a:xfrm>
            <a:off x="1746020" y="1988840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59</a:t>
            </a:r>
            <a:endParaRPr lang="en-US" altLang="ja-JP" sz="24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2103208" y="2620664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テキスト ボックス 52"/>
          <p:cNvSpPr txBox="1">
            <a:spLocks noChangeArrowheads="1"/>
          </p:cNvSpPr>
          <p:nvPr/>
        </p:nvSpPr>
        <p:spPr bwMode="auto">
          <a:xfrm>
            <a:off x="2535893" y="2312690"/>
            <a:ext cx="3836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ここに</a:t>
            </a:r>
            <a:r>
              <a:rPr lang="ja-JP" altLang="en-US" sz="2000" dirty="0" smtClean="0"/>
              <a:t>挿入するか</a:t>
            </a:r>
            <a:r>
              <a:rPr lang="ja-JP" altLang="en-US" sz="2000" dirty="0"/>
              <a:t>どうかを考える。</a:t>
            </a:r>
          </a:p>
        </p:txBody>
      </p:sp>
      <p:sp>
        <p:nvSpPr>
          <p:cNvPr id="52" name="テキスト ボックス 56"/>
          <p:cNvSpPr txBox="1">
            <a:spLocks noChangeArrowheads="1"/>
          </p:cNvSpPr>
          <p:nvPr/>
        </p:nvSpPr>
        <p:spPr bwMode="auto">
          <a:xfrm>
            <a:off x="1423430" y="263761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accent6"/>
                </a:solidFill>
              </a:rPr>
              <a:t>比較</a:t>
            </a:r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2285405" y="5786909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AutoShape 37"/>
          <p:cNvSpPr>
            <a:spLocks noChangeArrowheads="1"/>
          </p:cNvSpPr>
          <p:nvPr/>
        </p:nvSpPr>
        <p:spPr bwMode="auto">
          <a:xfrm>
            <a:off x="1691680" y="5131272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59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8263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143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1334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8542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74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2940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1478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733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4546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1753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89451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6152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003675" y="18891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2385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104298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1763713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48443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203575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392430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464343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5364163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608488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6804025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752475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250825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>
            <a:off x="96996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1690688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241141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auto">
          <a:xfrm>
            <a:off x="3130550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3851275" y="5112221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457041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5291138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3" name="AutoShape 35"/>
          <p:cNvSpPr>
            <a:spLocks noChangeArrowheads="1"/>
          </p:cNvSpPr>
          <p:nvPr/>
        </p:nvSpPr>
        <p:spPr bwMode="auto">
          <a:xfrm>
            <a:off x="601186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4" name="AutoShape 36"/>
          <p:cNvSpPr>
            <a:spLocks noChangeArrowheads="1"/>
          </p:cNvSpPr>
          <p:nvPr/>
        </p:nvSpPr>
        <p:spPr bwMode="auto">
          <a:xfrm>
            <a:off x="6731000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5" name="AutoShape 37"/>
          <p:cNvSpPr>
            <a:spLocks noChangeArrowheads="1"/>
          </p:cNvSpPr>
          <p:nvPr/>
        </p:nvSpPr>
        <p:spPr bwMode="auto">
          <a:xfrm>
            <a:off x="7451725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1042988" y="3816821"/>
            <a:ext cx="4132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temp</a:t>
            </a:r>
            <a:r>
              <a:rPr lang="ja-JP" altLang="en-US" sz="2000" dirty="0"/>
              <a:t>は</a:t>
            </a:r>
            <a:r>
              <a:rPr lang="en-US" altLang="ja-JP" sz="2000" dirty="0"/>
              <a:t>Data(4)</a:t>
            </a:r>
            <a:r>
              <a:rPr lang="ja-JP" altLang="en-US" sz="2000" dirty="0"/>
              <a:t>より前に挿入される。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Data(5)</a:t>
            </a:r>
            <a:r>
              <a:rPr lang="ja-JP" altLang="en-US" sz="2000" dirty="0"/>
              <a:t>の値を</a:t>
            </a:r>
            <a:r>
              <a:rPr lang="en-US" altLang="ja-JP" sz="2000" dirty="0"/>
              <a:t>Data(4)</a:t>
            </a:r>
            <a:r>
              <a:rPr lang="ja-JP" altLang="en-US" sz="2000" dirty="0"/>
              <a:t>とする。</a:t>
            </a: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AutoShape 42"/>
          <p:cNvSpPr>
            <a:spLocks noChangeArrowheads="1"/>
          </p:cNvSpPr>
          <p:nvPr/>
        </p:nvSpPr>
        <p:spPr bwMode="auto">
          <a:xfrm>
            <a:off x="3492500" y="5832946"/>
            <a:ext cx="647700" cy="260350"/>
          </a:xfrm>
          <a:prstGeom prst="curvedUpArrow">
            <a:avLst>
              <a:gd name="adj1" fmla="val 49756"/>
              <a:gd name="adj2" fmla="val 9951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5292725" y="115888"/>
            <a:ext cx="32575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Data(5)</a:t>
            </a:r>
            <a:r>
              <a:rPr lang="ja-JP" altLang="en-US" sz="2400"/>
              <a:t>について考え中</a:t>
            </a:r>
          </a:p>
        </p:txBody>
      </p:sp>
      <p:sp>
        <p:nvSpPr>
          <p:cNvPr id="44" name="Line 62"/>
          <p:cNvSpPr>
            <a:spLocks noChangeShapeType="1"/>
          </p:cNvSpPr>
          <p:nvPr/>
        </p:nvSpPr>
        <p:spPr bwMode="auto">
          <a:xfrm>
            <a:off x="3832131" y="2744266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AutoShape 37"/>
          <p:cNvSpPr>
            <a:spLocks noChangeArrowheads="1"/>
          </p:cNvSpPr>
          <p:nvPr/>
        </p:nvSpPr>
        <p:spPr bwMode="auto">
          <a:xfrm>
            <a:off x="3238406" y="2088629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47</a:t>
            </a:r>
            <a:endParaRPr lang="en-US" altLang="ja-JP" sz="2400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595594" y="2720453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テキスト ボックス 52"/>
          <p:cNvSpPr txBox="1">
            <a:spLocks noChangeArrowheads="1"/>
          </p:cNvSpPr>
          <p:nvPr/>
        </p:nvSpPr>
        <p:spPr bwMode="auto">
          <a:xfrm>
            <a:off x="4028279" y="2412479"/>
            <a:ext cx="3836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ここに</a:t>
            </a:r>
            <a:r>
              <a:rPr lang="ja-JP" altLang="en-US" sz="2000" dirty="0" smtClean="0"/>
              <a:t>挿入するか</a:t>
            </a:r>
            <a:r>
              <a:rPr lang="ja-JP" altLang="en-US" sz="2000" dirty="0"/>
              <a:t>どうかを考える。</a:t>
            </a:r>
          </a:p>
        </p:txBody>
      </p:sp>
      <p:sp>
        <p:nvSpPr>
          <p:cNvPr id="48" name="テキスト ボックス 56"/>
          <p:cNvSpPr txBox="1">
            <a:spLocks noChangeArrowheads="1"/>
          </p:cNvSpPr>
          <p:nvPr/>
        </p:nvSpPr>
        <p:spPr bwMode="auto">
          <a:xfrm>
            <a:off x="2915816" y="2737399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accent6"/>
                </a:solidFill>
              </a:rPr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49870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143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1334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8542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74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2940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1478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733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4546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1753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89451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6152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030857" y="146592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5292725" y="115888"/>
            <a:ext cx="32575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Data(5)</a:t>
            </a:r>
            <a:r>
              <a:rPr lang="ja-JP" altLang="en-US" sz="2400"/>
              <a:t>について考え中</a:t>
            </a:r>
          </a:p>
        </p:txBody>
      </p:sp>
      <p:sp>
        <p:nvSpPr>
          <p:cNvPr id="44" name="AutoShape 16"/>
          <p:cNvSpPr>
            <a:spLocks noChangeArrowheads="1"/>
          </p:cNvSpPr>
          <p:nvPr/>
        </p:nvSpPr>
        <p:spPr bwMode="auto">
          <a:xfrm>
            <a:off x="32385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45" name="AutoShape 17"/>
          <p:cNvSpPr>
            <a:spLocks noChangeArrowheads="1"/>
          </p:cNvSpPr>
          <p:nvPr/>
        </p:nvSpPr>
        <p:spPr bwMode="auto">
          <a:xfrm>
            <a:off x="104298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6" name="AutoShape 18"/>
          <p:cNvSpPr>
            <a:spLocks noChangeArrowheads="1"/>
          </p:cNvSpPr>
          <p:nvPr/>
        </p:nvSpPr>
        <p:spPr bwMode="auto">
          <a:xfrm>
            <a:off x="1763713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47" name="AutoShape 19"/>
          <p:cNvSpPr>
            <a:spLocks noChangeArrowheads="1"/>
          </p:cNvSpPr>
          <p:nvPr/>
        </p:nvSpPr>
        <p:spPr bwMode="auto">
          <a:xfrm>
            <a:off x="248443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48" name="AutoShape 20"/>
          <p:cNvSpPr>
            <a:spLocks noChangeArrowheads="1"/>
          </p:cNvSpPr>
          <p:nvPr/>
        </p:nvSpPr>
        <p:spPr bwMode="auto">
          <a:xfrm>
            <a:off x="3203575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49" name="AutoShape 21"/>
          <p:cNvSpPr>
            <a:spLocks noChangeArrowheads="1"/>
          </p:cNvSpPr>
          <p:nvPr/>
        </p:nvSpPr>
        <p:spPr bwMode="auto">
          <a:xfrm>
            <a:off x="392430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50" name="AutoShape 22"/>
          <p:cNvSpPr>
            <a:spLocks noChangeArrowheads="1"/>
          </p:cNvSpPr>
          <p:nvPr/>
        </p:nvSpPr>
        <p:spPr bwMode="auto">
          <a:xfrm>
            <a:off x="464343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51" name="AutoShape 23"/>
          <p:cNvSpPr>
            <a:spLocks noChangeArrowheads="1"/>
          </p:cNvSpPr>
          <p:nvPr/>
        </p:nvSpPr>
        <p:spPr bwMode="auto">
          <a:xfrm>
            <a:off x="5364163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52" name="AutoShape 24"/>
          <p:cNvSpPr>
            <a:spLocks noChangeArrowheads="1"/>
          </p:cNvSpPr>
          <p:nvPr/>
        </p:nvSpPr>
        <p:spPr bwMode="auto">
          <a:xfrm>
            <a:off x="608488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6804025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752475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55" name="AutoShape 27"/>
          <p:cNvSpPr>
            <a:spLocks noChangeArrowheads="1"/>
          </p:cNvSpPr>
          <p:nvPr/>
        </p:nvSpPr>
        <p:spPr bwMode="auto">
          <a:xfrm>
            <a:off x="250825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56" name="AutoShape 28"/>
          <p:cNvSpPr>
            <a:spLocks noChangeArrowheads="1"/>
          </p:cNvSpPr>
          <p:nvPr/>
        </p:nvSpPr>
        <p:spPr bwMode="auto">
          <a:xfrm>
            <a:off x="96996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57" name="AutoShape 29"/>
          <p:cNvSpPr>
            <a:spLocks noChangeArrowheads="1"/>
          </p:cNvSpPr>
          <p:nvPr/>
        </p:nvSpPr>
        <p:spPr bwMode="auto">
          <a:xfrm>
            <a:off x="1690688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8" name="AutoShape 30"/>
          <p:cNvSpPr>
            <a:spLocks noChangeArrowheads="1"/>
          </p:cNvSpPr>
          <p:nvPr/>
        </p:nvSpPr>
        <p:spPr bwMode="auto">
          <a:xfrm>
            <a:off x="241141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59" name="AutoShape 31"/>
          <p:cNvSpPr>
            <a:spLocks noChangeArrowheads="1"/>
          </p:cNvSpPr>
          <p:nvPr/>
        </p:nvSpPr>
        <p:spPr bwMode="auto">
          <a:xfrm>
            <a:off x="3130550" y="5112221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59</a:t>
            </a:r>
            <a:endParaRPr lang="en-US" altLang="ja-JP" sz="2400" dirty="0"/>
          </a:p>
        </p:txBody>
      </p:sp>
      <p:sp>
        <p:nvSpPr>
          <p:cNvPr id="60" name="AutoShape 32"/>
          <p:cNvSpPr>
            <a:spLocks noChangeArrowheads="1"/>
          </p:cNvSpPr>
          <p:nvPr/>
        </p:nvSpPr>
        <p:spPr bwMode="auto">
          <a:xfrm>
            <a:off x="3851275" y="5112221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1" name="AutoShape 33"/>
          <p:cNvSpPr>
            <a:spLocks noChangeArrowheads="1"/>
          </p:cNvSpPr>
          <p:nvPr/>
        </p:nvSpPr>
        <p:spPr bwMode="auto">
          <a:xfrm>
            <a:off x="457041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62" name="AutoShape 34"/>
          <p:cNvSpPr>
            <a:spLocks noChangeArrowheads="1"/>
          </p:cNvSpPr>
          <p:nvPr/>
        </p:nvSpPr>
        <p:spPr bwMode="auto">
          <a:xfrm>
            <a:off x="5291138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63" name="AutoShape 35"/>
          <p:cNvSpPr>
            <a:spLocks noChangeArrowheads="1"/>
          </p:cNvSpPr>
          <p:nvPr/>
        </p:nvSpPr>
        <p:spPr bwMode="auto">
          <a:xfrm>
            <a:off x="601186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64" name="AutoShape 36"/>
          <p:cNvSpPr>
            <a:spLocks noChangeArrowheads="1"/>
          </p:cNvSpPr>
          <p:nvPr/>
        </p:nvSpPr>
        <p:spPr bwMode="auto">
          <a:xfrm>
            <a:off x="6731000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65" name="AutoShape 37"/>
          <p:cNvSpPr>
            <a:spLocks noChangeArrowheads="1"/>
          </p:cNvSpPr>
          <p:nvPr/>
        </p:nvSpPr>
        <p:spPr bwMode="auto">
          <a:xfrm>
            <a:off x="7451725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1042988" y="3816821"/>
            <a:ext cx="4132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temp</a:t>
            </a:r>
            <a:r>
              <a:rPr lang="ja-JP" altLang="en-US" sz="2000" dirty="0"/>
              <a:t>は</a:t>
            </a:r>
            <a:r>
              <a:rPr lang="en-US" altLang="ja-JP" sz="2000" dirty="0" smtClean="0"/>
              <a:t>Data(3)</a:t>
            </a:r>
            <a:r>
              <a:rPr lang="ja-JP" altLang="en-US" sz="2000" dirty="0"/>
              <a:t>より前に挿入される。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Data(4)</a:t>
            </a:r>
            <a:r>
              <a:rPr lang="ja-JP" altLang="en-US" sz="2000" dirty="0"/>
              <a:t>の値を</a:t>
            </a:r>
            <a:r>
              <a:rPr lang="en-US" altLang="ja-JP" sz="2000" dirty="0" smtClean="0"/>
              <a:t>Data(3)</a:t>
            </a:r>
            <a:r>
              <a:rPr lang="ja-JP" altLang="en-US" sz="2000" dirty="0"/>
              <a:t>とする。</a:t>
            </a:r>
          </a:p>
        </p:txBody>
      </p:sp>
      <p:sp>
        <p:nvSpPr>
          <p:cNvPr id="67" name="AutoShape 42"/>
          <p:cNvSpPr>
            <a:spLocks noChangeArrowheads="1"/>
          </p:cNvSpPr>
          <p:nvPr/>
        </p:nvSpPr>
        <p:spPr bwMode="auto">
          <a:xfrm>
            <a:off x="2777193" y="5909483"/>
            <a:ext cx="647700" cy="260350"/>
          </a:xfrm>
          <a:prstGeom prst="curvedUpArrow">
            <a:avLst>
              <a:gd name="adj1" fmla="val 49756"/>
              <a:gd name="adj2" fmla="val 9951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8" name="Line 62"/>
          <p:cNvSpPr>
            <a:spLocks noChangeShapeType="1"/>
          </p:cNvSpPr>
          <p:nvPr/>
        </p:nvSpPr>
        <p:spPr bwMode="auto">
          <a:xfrm>
            <a:off x="3112051" y="2744266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9" name="AutoShape 37"/>
          <p:cNvSpPr>
            <a:spLocks noChangeArrowheads="1"/>
          </p:cNvSpPr>
          <p:nvPr/>
        </p:nvSpPr>
        <p:spPr bwMode="auto">
          <a:xfrm>
            <a:off x="2518326" y="2088629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47</a:t>
            </a:r>
            <a:endParaRPr lang="en-US" altLang="ja-JP" sz="2400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875514" y="2720453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テキスト ボックス 52"/>
          <p:cNvSpPr txBox="1">
            <a:spLocks noChangeArrowheads="1"/>
          </p:cNvSpPr>
          <p:nvPr/>
        </p:nvSpPr>
        <p:spPr bwMode="auto">
          <a:xfrm>
            <a:off x="3308199" y="2412479"/>
            <a:ext cx="3836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ここに</a:t>
            </a:r>
            <a:r>
              <a:rPr lang="ja-JP" altLang="en-US" sz="2000" dirty="0" smtClean="0"/>
              <a:t>挿入するか</a:t>
            </a:r>
            <a:r>
              <a:rPr lang="ja-JP" altLang="en-US" sz="2000" dirty="0"/>
              <a:t>どうかを考える。</a:t>
            </a:r>
          </a:p>
        </p:txBody>
      </p:sp>
      <p:sp>
        <p:nvSpPr>
          <p:cNvPr id="72" name="テキスト ボックス 56"/>
          <p:cNvSpPr txBox="1">
            <a:spLocks noChangeArrowheads="1"/>
          </p:cNvSpPr>
          <p:nvPr/>
        </p:nvSpPr>
        <p:spPr bwMode="auto">
          <a:xfrm>
            <a:off x="2195736" y="2737399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accent6"/>
                </a:solidFill>
              </a:rPr>
              <a:t>比較</a:t>
            </a: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137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143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1334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8542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74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2940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1478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733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4546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1753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89451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6152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003675" y="18891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5292725" y="115888"/>
            <a:ext cx="3684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Data(5)</a:t>
            </a:r>
            <a:r>
              <a:rPr lang="ja-JP" altLang="en-US" sz="2400"/>
              <a:t>について考え中・・・</a:t>
            </a:r>
          </a:p>
        </p:txBody>
      </p:sp>
      <p:sp>
        <p:nvSpPr>
          <p:cNvPr id="44" name="AutoShape 16"/>
          <p:cNvSpPr>
            <a:spLocks noChangeArrowheads="1"/>
          </p:cNvSpPr>
          <p:nvPr/>
        </p:nvSpPr>
        <p:spPr bwMode="auto">
          <a:xfrm>
            <a:off x="32385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45" name="AutoShape 17"/>
          <p:cNvSpPr>
            <a:spLocks noChangeArrowheads="1"/>
          </p:cNvSpPr>
          <p:nvPr/>
        </p:nvSpPr>
        <p:spPr bwMode="auto">
          <a:xfrm>
            <a:off x="104298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6" name="AutoShape 18"/>
          <p:cNvSpPr>
            <a:spLocks noChangeArrowheads="1"/>
          </p:cNvSpPr>
          <p:nvPr/>
        </p:nvSpPr>
        <p:spPr bwMode="auto">
          <a:xfrm>
            <a:off x="1763713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47" name="AutoShape 19"/>
          <p:cNvSpPr>
            <a:spLocks noChangeArrowheads="1"/>
          </p:cNvSpPr>
          <p:nvPr/>
        </p:nvSpPr>
        <p:spPr bwMode="auto">
          <a:xfrm>
            <a:off x="248443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48" name="AutoShape 20"/>
          <p:cNvSpPr>
            <a:spLocks noChangeArrowheads="1"/>
          </p:cNvSpPr>
          <p:nvPr/>
        </p:nvSpPr>
        <p:spPr bwMode="auto">
          <a:xfrm>
            <a:off x="3203575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49" name="AutoShape 21"/>
          <p:cNvSpPr>
            <a:spLocks noChangeArrowheads="1"/>
          </p:cNvSpPr>
          <p:nvPr/>
        </p:nvSpPr>
        <p:spPr bwMode="auto">
          <a:xfrm>
            <a:off x="392430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50" name="AutoShape 22"/>
          <p:cNvSpPr>
            <a:spLocks noChangeArrowheads="1"/>
          </p:cNvSpPr>
          <p:nvPr/>
        </p:nvSpPr>
        <p:spPr bwMode="auto">
          <a:xfrm>
            <a:off x="464343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51" name="AutoShape 23"/>
          <p:cNvSpPr>
            <a:spLocks noChangeArrowheads="1"/>
          </p:cNvSpPr>
          <p:nvPr/>
        </p:nvSpPr>
        <p:spPr bwMode="auto">
          <a:xfrm>
            <a:off x="5364163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52" name="AutoShape 24"/>
          <p:cNvSpPr>
            <a:spLocks noChangeArrowheads="1"/>
          </p:cNvSpPr>
          <p:nvPr/>
        </p:nvSpPr>
        <p:spPr bwMode="auto">
          <a:xfrm>
            <a:off x="608488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6804025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752475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55" name="AutoShape 27"/>
          <p:cNvSpPr>
            <a:spLocks noChangeArrowheads="1"/>
          </p:cNvSpPr>
          <p:nvPr/>
        </p:nvSpPr>
        <p:spPr bwMode="auto">
          <a:xfrm>
            <a:off x="250825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56" name="AutoShape 28"/>
          <p:cNvSpPr>
            <a:spLocks noChangeArrowheads="1"/>
          </p:cNvSpPr>
          <p:nvPr/>
        </p:nvSpPr>
        <p:spPr bwMode="auto">
          <a:xfrm>
            <a:off x="96996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57" name="AutoShape 29"/>
          <p:cNvSpPr>
            <a:spLocks noChangeArrowheads="1"/>
          </p:cNvSpPr>
          <p:nvPr/>
        </p:nvSpPr>
        <p:spPr bwMode="auto">
          <a:xfrm>
            <a:off x="1690688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8" name="AutoShape 30"/>
          <p:cNvSpPr>
            <a:spLocks noChangeArrowheads="1"/>
          </p:cNvSpPr>
          <p:nvPr/>
        </p:nvSpPr>
        <p:spPr bwMode="auto">
          <a:xfrm>
            <a:off x="2411413" y="5112221"/>
            <a:ext cx="792162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sp>
        <p:nvSpPr>
          <p:cNvPr id="59" name="AutoShape 31"/>
          <p:cNvSpPr>
            <a:spLocks noChangeArrowheads="1"/>
          </p:cNvSpPr>
          <p:nvPr/>
        </p:nvSpPr>
        <p:spPr bwMode="auto">
          <a:xfrm>
            <a:off x="3130550" y="5112221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59</a:t>
            </a:r>
            <a:endParaRPr lang="en-US" altLang="ja-JP" sz="2400" dirty="0"/>
          </a:p>
        </p:txBody>
      </p:sp>
      <p:sp>
        <p:nvSpPr>
          <p:cNvPr id="60" name="AutoShape 32"/>
          <p:cNvSpPr>
            <a:spLocks noChangeArrowheads="1"/>
          </p:cNvSpPr>
          <p:nvPr/>
        </p:nvSpPr>
        <p:spPr bwMode="auto">
          <a:xfrm>
            <a:off x="3851275" y="5112221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1" name="AutoShape 33"/>
          <p:cNvSpPr>
            <a:spLocks noChangeArrowheads="1"/>
          </p:cNvSpPr>
          <p:nvPr/>
        </p:nvSpPr>
        <p:spPr bwMode="auto">
          <a:xfrm>
            <a:off x="457041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62" name="AutoShape 34"/>
          <p:cNvSpPr>
            <a:spLocks noChangeArrowheads="1"/>
          </p:cNvSpPr>
          <p:nvPr/>
        </p:nvSpPr>
        <p:spPr bwMode="auto">
          <a:xfrm>
            <a:off x="5291138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63" name="AutoShape 35"/>
          <p:cNvSpPr>
            <a:spLocks noChangeArrowheads="1"/>
          </p:cNvSpPr>
          <p:nvPr/>
        </p:nvSpPr>
        <p:spPr bwMode="auto">
          <a:xfrm>
            <a:off x="6011863" y="5112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64" name="AutoShape 36"/>
          <p:cNvSpPr>
            <a:spLocks noChangeArrowheads="1"/>
          </p:cNvSpPr>
          <p:nvPr/>
        </p:nvSpPr>
        <p:spPr bwMode="auto">
          <a:xfrm>
            <a:off x="6731000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65" name="AutoShape 37"/>
          <p:cNvSpPr>
            <a:spLocks noChangeArrowheads="1"/>
          </p:cNvSpPr>
          <p:nvPr/>
        </p:nvSpPr>
        <p:spPr bwMode="auto">
          <a:xfrm>
            <a:off x="7451725" y="5112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1042988" y="3816821"/>
            <a:ext cx="4132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temp</a:t>
            </a:r>
            <a:r>
              <a:rPr lang="ja-JP" altLang="en-US" sz="2000" dirty="0"/>
              <a:t>は</a:t>
            </a:r>
            <a:r>
              <a:rPr lang="en-US" altLang="ja-JP" sz="2000" dirty="0" smtClean="0"/>
              <a:t>Data(2)</a:t>
            </a:r>
            <a:r>
              <a:rPr lang="ja-JP" altLang="en-US" sz="2000" dirty="0"/>
              <a:t>より前に挿入される。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Data(3)</a:t>
            </a:r>
            <a:r>
              <a:rPr lang="ja-JP" altLang="en-US" sz="2000" dirty="0"/>
              <a:t>の値を</a:t>
            </a:r>
            <a:r>
              <a:rPr lang="en-US" altLang="ja-JP" sz="2000" dirty="0" smtClean="0"/>
              <a:t>Data(2)</a:t>
            </a:r>
            <a:r>
              <a:rPr lang="ja-JP" altLang="en-US" sz="2000" dirty="0"/>
              <a:t>とする。</a:t>
            </a:r>
          </a:p>
        </p:txBody>
      </p:sp>
      <p:sp>
        <p:nvSpPr>
          <p:cNvPr id="67" name="AutoShape 42"/>
          <p:cNvSpPr>
            <a:spLocks noChangeArrowheads="1"/>
          </p:cNvSpPr>
          <p:nvPr/>
        </p:nvSpPr>
        <p:spPr bwMode="auto">
          <a:xfrm>
            <a:off x="1998663" y="5909483"/>
            <a:ext cx="647700" cy="260350"/>
          </a:xfrm>
          <a:prstGeom prst="curvedUpArrow">
            <a:avLst>
              <a:gd name="adj1" fmla="val 49756"/>
              <a:gd name="adj2" fmla="val 9951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8" name="Line 62"/>
          <p:cNvSpPr>
            <a:spLocks noChangeShapeType="1"/>
          </p:cNvSpPr>
          <p:nvPr/>
        </p:nvSpPr>
        <p:spPr bwMode="auto">
          <a:xfrm>
            <a:off x="2391971" y="2744266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9" name="AutoShape 37"/>
          <p:cNvSpPr>
            <a:spLocks noChangeArrowheads="1"/>
          </p:cNvSpPr>
          <p:nvPr/>
        </p:nvSpPr>
        <p:spPr bwMode="auto">
          <a:xfrm>
            <a:off x="1798246" y="2088629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47</a:t>
            </a:r>
            <a:endParaRPr lang="en-US" altLang="ja-JP" sz="2400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155434" y="2720453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テキスト ボックス 52"/>
          <p:cNvSpPr txBox="1">
            <a:spLocks noChangeArrowheads="1"/>
          </p:cNvSpPr>
          <p:nvPr/>
        </p:nvSpPr>
        <p:spPr bwMode="auto">
          <a:xfrm>
            <a:off x="2588119" y="2412479"/>
            <a:ext cx="3836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ここに</a:t>
            </a:r>
            <a:r>
              <a:rPr lang="ja-JP" altLang="en-US" sz="2000" dirty="0" smtClean="0"/>
              <a:t>挿入するか</a:t>
            </a:r>
            <a:r>
              <a:rPr lang="ja-JP" altLang="en-US" sz="2000" dirty="0"/>
              <a:t>どうかを考える。</a:t>
            </a:r>
          </a:p>
        </p:txBody>
      </p:sp>
      <p:sp>
        <p:nvSpPr>
          <p:cNvPr id="72" name="テキスト ボックス 56"/>
          <p:cNvSpPr txBox="1">
            <a:spLocks noChangeArrowheads="1"/>
          </p:cNvSpPr>
          <p:nvPr/>
        </p:nvSpPr>
        <p:spPr bwMode="auto">
          <a:xfrm>
            <a:off x="1475656" y="2737399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accent6"/>
                </a:solidFill>
              </a:rPr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91139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アルゴリズムとは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79512" y="1484784"/>
            <a:ext cx="8709114" cy="1728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「アルゴリズム</a:t>
            </a:r>
            <a:r>
              <a:rPr lang="en-US" altLang="ja-JP" dirty="0"/>
              <a:t>(</a:t>
            </a:r>
            <a:r>
              <a:rPr lang="en-US" altLang="ja-JP" dirty="0" err="1"/>
              <a:t>Argorithm</a:t>
            </a:r>
            <a:r>
              <a:rPr lang="en-US" altLang="ja-JP" dirty="0"/>
              <a:t>)</a:t>
            </a:r>
            <a:r>
              <a:rPr lang="ja-JP" altLang="en-US" dirty="0"/>
              <a:t>」とは、世の中に存在する、特定の問題を解くための手順です。</a:t>
            </a:r>
          </a:p>
          <a:p>
            <a:pPr algn="ctr"/>
            <a:r>
              <a:rPr lang="ja-JP" altLang="en-US" dirty="0"/>
              <a:t>数学や計算機科学・コンピューティングの分野では、アルゴリズムは「算法：計算の方法」とも言えます。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61054" y="3429000"/>
            <a:ext cx="8784976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dirty="0"/>
              <a:t>コンピューティングの分野においては、</a:t>
            </a:r>
            <a:r>
              <a:rPr lang="ja-JP" altLang="en-US" dirty="0">
                <a:solidFill>
                  <a:srgbClr val="FF0000"/>
                </a:solidFill>
              </a:rPr>
              <a:t>問題を解くための手続きをプログラムに落としこむ方法</a:t>
            </a:r>
            <a:r>
              <a:rPr lang="ja-JP" altLang="en-US" dirty="0"/>
              <a:t>が「アルゴリズム」ということになります。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605473" y="4258006"/>
            <a:ext cx="7420678" cy="5296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dirty="0" smtClean="0"/>
              <a:t>プログラミング</a:t>
            </a:r>
            <a:r>
              <a:rPr lang="ja-JP" altLang="en-US" dirty="0"/>
              <a:t>言語による</a:t>
            </a:r>
            <a:r>
              <a:rPr lang="ja-JP" altLang="en-US" dirty="0">
                <a:solidFill>
                  <a:srgbClr val="FF0000"/>
                </a:solidFill>
              </a:rPr>
              <a:t>プログラムは、アルゴリズムそのもの</a:t>
            </a:r>
            <a:r>
              <a:rPr lang="ja-JP" altLang="en-US" dirty="0"/>
              <a:t>といえます。</a:t>
            </a:r>
            <a:endParaRPr lang="en-US" altLang="ja-JP" dirty="0"/>
          </a:p>
        </p:txBody>
      </p:sp>
      <p:sp>
        <p:nvSpPr>
          <p:cNvPr id="7" name="角丸四角形 6"/>
          <p:cNvSpPr/>
          <p:nvPr/>
        </p:nvSpPr>
        <p:spPr>
          <a:xfrm>
            <a:off x="123833" y="5337212"/>
            <a:ext cx="882047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dirty="0"/>
              <a:t>「</a:t>
            </a:r>
            <a:r>
              <a:rPr lang="ja-JP" altLang="en-US" dirty="0">
                <a:solidFill>
                  <a:srgbClr val="FF0000"/>
                </a:solidFill>
              </a:rPr>
              <a:t>アルゴリズムを学ぶ</a:t>
            </a:r>
            <a:r>
              <a:rPr lang="ja-JP" altLang="en-US" dirty="0"/>
              <a:t>」という事は、「</a:t>
            </a:r>
            <a:r>
              <a:rPr lang="ja-JP" altLang="en-US" dirty="0">
                <a:solidFill>
                  <a:srgbClr val="FF0000"/>
                </a:solidFill>
              </a:rPr>
              <a:t>コンピュータという道具で、問題をどうやって解くのかを学ぶ</a:t>
            </a:r>
            <a:r>
              <a:rPr lang="ja-JP" altLang="en-US" dirty="0"/>
              <a:t>」という事です。</a:t>
            </a:r>
          </a:p>
        </p:txBody>
      </p:sp>
    </p:spTree>
    <p:extLst>
      <p:ext uri="{BB962C8B-B14F-4D97-AF65-F5344CB8AC3E}">
        <p14:creationId xmlns:p14="http://schemas.microsoft.com/office/powerpoint/2010/main" val="393022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143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1334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8542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74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2940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1478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733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4546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1753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89451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6152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003675" y="18891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5292725" y="115888"/>
            <a:ext cx="32575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Data(5)</a:t>
            </a:r>
            <a:r>
              <a:rPr lang="ja-JP" altLang="en-US" sz="2400"/>
              <a:t>について考え中</a:t>
            </a: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" name="AutoShape 16"/>
          <p:cNvSpPr>
            <a:spLocks noChangeArrowheads="1"/>
          </p:cNvSpPr>
          <p:nvPr/>
        </p:nvSpPr>
        <p:spPr bwMode="auto">
          <a:xfrm>
            <a:off x="32385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47" name="AutoShape 17"/>
          <p:cNvSpPr>
            <a:spLocks noChangeArrowheads="1"/>
          </p:cNvSpPr>
          <p:nvPr/>
        </p:nvSpPr>
        <p:spPr bwMode="auto">
          <a:xfrm>
            <a:off x="104298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1763713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49" name="AutoShape 19"/>
          <p:cNvSpPr>
            <a:spLocks noChangeArrowheads="1"/>
          </p:cNvSpPr>
          <p:nvPr/>
        </p:nvSpPr>
        <p:spPr bwMode="auto">
          <a:xfrm>
            <a:off x="248443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50" name="AutoShape 20"/>
          <p:cNvSpPr>
            <a:spLocks noChangeArrowheads="1"/>
          </p:cNvSpPr>
          <p:nvPr/>
        </p:nvSpPr>
        <p:spPr bwMode="auto">
          <a:xfrm>
            <a:off x="3203575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51" name="AutoShape 21"/>
          <p:cNvSpPr>
            <a:spLocks noChangeArrowheads="1"/>
          </p:cNvSpPr>
          <p:nvPr/>
        </p:nvSpPr>
        <p:spPr bwMode="auto">
          <a:xfrm>
            <a:off x="392430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52" name="AutoShape 22"/>
          <p:cNvSpPr>
            <a:spLocks noChangeArrowheads="1"/>
          </p:cNvSpPr>
          <p:nvPr/>
        </p:nvSpPr>
        <p:spPr bwMode="auto">
          <a:xfrm>
            <a:off x="464343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53" name="AutoShape 23"/>
          <p:cNvSpPr>
            <a:spLocks noChangeArrowheads="1"/>
          </p:cNvSpPr>
          <p:nvPr/>
        </p:nvSpPr>
        <p:spPr bwMode="auto">
          <a:xfrm>
            <a:off x="5364163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54" name="AutoShape 24"/>
          <p:cNvSpPr>
            <a:spLocks noChangeArrowheads="1"/>
          </p:cNvSpPr>
          <p:nvPr/>
        </p:nvSpPr>
        <p:spPr bwMode="auto">
          <a:xfrm>
            <a:off x="6084888" y="295322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55" name="AutoShape 25"/>
          <p:cNvSpPr>
            <a:spLocks noChangeArrowheads="1"/>
          </p:cNvSpPr>
          <p:nvPr/>
        </p:nvSpPr>
        <p:spPr bwMode="auto">
          <a:xfrm>
            <a:off x="6804025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56" name="AutoShape 26"/>
          <p:cNvSpPr>
            <a:spLocks noChangeArrowheads="1"/>
          </p:cNvSpPr>
          <p:nvPr/>
        </p:nvSpPr>
        <p:spPr bwMode="auto">
          <a:xfrm>
            <a:off x="7524750" y="295322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57" name="AutoShape 27"/>
          <p:cNvSpPr>
            <a:spLocks noChangeArrowheads="1"/>
          </p:cNvSpPr>
          <p:nvPr/>
        </p:nvSpPr>
        <p:spPr bwMode="auto">
          <a:xfrm>
            <a:off x="250825" y="573362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58" name="AutoShape 28"/>
          <p:cNvSpPr>
            <a:spLocks noChangeArrowheads="1"/>
          </p:cNvSpPr>
          <p:nvPr/>
        </p:nvSpPr>
        <p:spPr bwMode="auto">
          <a:xfrm>
            <a:off x="969963" y="573362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59" name="AutoShape 29"/>
          <p:cNvSpPr>
            <a:spLocks noChangeArrowheads="1"/>
          </p:cNvSpPr>
          <p:nvPr/>
        </p:nvSpPr>
        <p:spPr bwMode="auto">
          <a:xfrm>
            <a:off x="1690688" y="573362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47</a:t>
            </a:r>
            <a:endParaRPr lang="en-US" altLang="ja-JP" sz="2400" dirty="0"/>
          </a:p>
        </p:txBody>
      </p:sp>
      <p:sp>
        <p:nvSpPr>
          <p:cNvPr id="60" name="AutoShape 30"/>
          <p:cNvSpPr>
            <a:spLocks noChangeArrowheads="1"/>
          </p:cNvSpPr>
          <p:nvPr/>
        </p:nvSpPr>
        <p:spPr bwMode="auto">
          <a:xfrm>
            <a:off x="2411413" y="5733628"/>
            <a:ext cx="792162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sp>
        <p:nvSpPr>
          <p:cNvPr id="61" name="AutoShape 31"/>
          <p:cNvSpPr>
            <a:spLocks noChangeArrowheads="1"/>
          </p:cNvSpPr>
          <p:nvPr/>
        </p:nvSpPr>
        <p:spPr bwMode="auto">
          <a:xfrm>
            <a:off x="3130550" y="5733628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59</a:t>
            </a:r>
            <a:endParaRPr lang="en-US" altLang="ja-JP" sz="2400" dirty="0"/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auto">
          <a:xfrm>
            <a:off x="3851275" y="5733628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3" name="AutoShape 33"/>
          <p:cNvSpPr>
            <a:spLocks noChangeArrowheads="1"/>
          </p:cNvSpPr>
          <p:nvPr/>
        </p:nvSpPr>
        <p:spPr bwMode="auto">
          <a:xfrm>
            <a:off x="4570413" y="573362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64" name="AutoShape 34"/>
          <p:cNvSpPr>
            <a:spLocks noChangeArrowheads="1"/>
          </p:cNvSpPr>
          <p:nvPr/>
        </p:nvSpPr>
        <p:spPr bwMode="auto">
          <a:xfrm>
            <a:off x="5291138" y="573362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65" name="AutoShape 35"/>
          <p:cNvSpPr>
            <a:spLocks noChangeArrowheads="1"/>
          </p:cNvSpPr>
          <p:nvPr/>
        </p:nvSpPr>
        <p:spPr bwMode="auto">
          <a:xfrm>
            <a:off x="6011863" y="573362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66" name="AutoShape 36"/>
          <p:cNvSpPr>
            <a:spLocks noChangeArrowheads="1"/>
          </p:cNvSpPr>
          <p:nvPr/>
        </p:nvSpPr>
        <p:spPr bwMode="auto">
          <a:xfrm>
            <a:off x="6731000" y="573362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67" name="AutoShape 37"/>
          <p:cNvSpPr>
            <a:spLocks noChangeArrowheads="1"/>
          </p:cNvSpPr>
          <p:nvPr/>
        </p:nvSpPr>
        <p:spPr bwMode="auto">
          <a:xfrm>
            <a:off x="7451725" y="573362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1042988" y="3816821"/>
            <a:ext cx="66832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Data(1)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temp</a:t>
            </a:r>
            <a:r>
              <a:rPr lang="ja-JP" altLang="en-US" sz="2000" dirty="0" smtClean="0"/>
              <a:t>より小さい値なので、その後ろに</a:t>
            </a:r>
            <a:r>
              <a:rPr lang="ja-JP" altLang="en-US" sz="2000" dirty="0"/>
              <a:t>挿入される。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Data(2)</a:t>
            </a:r>
            <a:r>
              <a:rPr lang="ja-JP" altLang="en-US" sz="2000" dirty="0"/>
              <a:t>の値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temp</a:t>
            </a:r>
            <a:r>
              <a:rPr lang="ja-JP" altLang="en-US" sz="2000" dirty="0" smtClean="0"/>
              <a:t>と</a:t>
            </a:r>
            <a:r>
              <a:rPr lang="ja-JP" altLang="en-US" sz="2000" dirty="0"/>
              <a:t>する。</a:t>
            </a:r>
          </a:p>
        </p:txBody>
      </p:sp>
      <p:sp>
        <p:nvSpPr>
          <p:cNvPr id="70" name="Line 62"/>
          <p:cNvSpPr>
            <a:spLocks noChangeShapeType="1"/>
          </p:cNvSpPr>
          <p:nvPr/>
        </p:nvSpPr>
        <p:spPr bwMode="auto">
          <a:xfrm>
            <a:off x="1619665" y="2744266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" name="AutoShape 37"/>
          <p:cNvSpPr>
            <a:spLocks noChangeArrowheads="1"/>
          </p:cNvSpPr>
          <p:nvPr/>
        </p:nvSpPr>
        <p:spPr bwMode="auto">
          <a:xfrm>
            <a:off x="1025940" y="2088629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47</a:t>
            </a:r>
            <a:endParaRPr lang="en-US" altLang="ja-JP" sz="2400" dirty="0"/>
          </a:p>
        </p:txBody>
      </p:sp>
      <p:cxnSp>
        <p:nvCxnSpPr>
          <p:cNvPr id="72" name="直線矢印コネクタ 71"/>
          <p:cNvCxnSpPr/>
          <p:nvPr/>
        </p:nvCxnSpPr>
        <p:spPr>
          <a:xfrm>
            <a:off x="1383128" y="2720453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テキスト ボックス 52"/>
          <p:cNvSpPr txBox="1">
            <a:spLocks noChangeArrowheads="1"/>
          </p:cNvSpPr>
          <p:nvPr/>
        </p:nvSpPr>
        <p:spPr bwMode="auto">
          <a:xfrm>
            <a:off x="1815813" y="2412479"/>
            <a:ext cx="3836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ここに</a:t>
            </a:r>
            <a:r>
              <a:rPr lang="ja-JP" altLang="en-US" sz="2000" dirty="0" smtClean="0"/>
              <a:t>挿入するか</a:t>
            </a:r>
            <a:r>
              <a:rPr lang="ja-JP" altLang="en-US" sz="2000" dirty="0"/>
              <a:t>どうかを考える。</a:t>
            </a:r>
          </a:p>
        </p:txBody>
      </p:sp>
      <p:sp>
        <p:nvSpPr>
          <p:cNvPr id="74" name="テキスト ボックス 56"/>
          <p:cNvSpPr txBox="1">
            <a:spLocks noChangeArrowheads="1"/>
          </p:cNvSpPr>
          <p:nvPr/>
        </p:nvSpPr>
        <p:spPr bwMode="auto">
          <a:xfrm>
            <a:off x="703350" y="2737399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accent6"/>
                </a:solidFill>
              </a:rPr>
              <a:t>比較</a:t>
            </a:r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>
            <a:off x="1637333" y="5596805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" name="AutoShape 37"/>
          <p:cNvSpPr>
            <a:spLocks noChangeArrowheads="1"/>
          </p:cNvSpPr>
          <p:nvPr/>
        </p:nvSpPr>
        <p:spPr bwMode="auto">
          <a:xfrm>
            <a:off x="1043608" y="494116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47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6808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143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1334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85420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74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29406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1478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73392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454650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175375" y="8905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894513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615238" y="8905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003675" y="18891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5292725" y="115888"/>
            <a:ext cx="32575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Data(5)</a:t>
            </a:r>
            <a:r>
              <a:rPr lang="ja-JP" altLang="en-US" sz="2400"/>
              <a:t>について考え中</a:t>
            </a: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AutoShape 27"/>
          <p:cNvSpPr>
            <a:spLocks noChangeArrowheads="1"/>
          </p:cNvSpPr>
          <p:nvPr/>
        </p:nvSpPr>
        <p:spPr bwMode="auto">
          <a:xfrm>
            <a:off x="414338" y="281401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58" name="AutoShape 28"/>
          <p:cNvSpPr>
            <a:spLocks noChangeArrowheads="1"/>
          </p:cNvSpPr>
          <p:nvPr/>
        </p:nvSpPr>
        <p:spPr bwMode="auto">
          <a:xfrm>
            <a:off x="1133476" y="281401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59" name="AutoShape 29"/>
          <p:cNvSpPr>
            <a:spLocks noChangeArrowheads="1"/>
          </p:cNvSpPr>
          <p:nvPr/>
        </p:nvSpPr>
        <p:spPr bwMode="auto">
          <a:xfrm>
            <a:off x="1854201" y="2814016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47</a:t>
            </a:r>
            <a:endParaRPr lang="en-US" altLang="ja-JP" sz="2400" dirty="0"/>
          </a:p>
        </p:txBody>
      </p:sp>
      <p:sp>
        <p:nvSpPr>
          <p:cNvPr id="60" name="AutoShape 30"/>
          <p:cNvSpPr>
            <a:spLocks noChangeArrowheads="1"/>
          </p:cNvSpPr>
          <p:nvPr/>
        </p:nvSpPr>
        <p:spPr bwMode="auto">
          <a:xfrm>
            <a:off x="2574926" y="2814016"/>
            <a:ext cx="792162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sp>
        <p:nvSpPr>
          <p:cNvPr id="61" name="AutoShape 31"/>
          <p:cNvSpPr>
            <a:spLocks noChangeArrowheads="1"/>
          </p:cNvSpPr>
          <p:nvPr/>
        </p:nvSpPr>
        <p:spPr bwMode="auto">
          <a:xfrm>
            <a:off x="3294063" y="2814016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59</a:t>
            </a:r>
            <a:endParaRPr lang="en-US" altLang="ja-JP" sz="2400" dirty="0"/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auto">
          <a:xfrm>
            <a:off x="4014788" y="2814016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3" name="AutoShape 33"/>
          <p:cNvSpPr>
            <a:spLocks noChangeArrowheads="1"/>
          </p:cNvSpPr>
          <p:nvPr/>
        </p:nvSpPr>
        <p:spPr bwMode="auto">
          <a:xfrm>
            <a:off x="4733926" y="281401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64" name="AutoShape 34"/>
          <p:cNvSpPr>
            <a:spLocks noChangeArrowheads="1"/>
          </p:cNvSpPr>
          <p:nvPr/>
        </p:nvSpPr>
        <p:spPr bwMode="auto">
          <a:xfrm>
            <a:off x="5454651" y="281401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65" name="AutoShape 35"/>
          <p:cNvSpPr>
            <a:spLocks noChangeArrowheads="1"/>
          </p:cNvSpPr>
          <p:nvPr/>
        </p:nvSpPr>
        <p:spPr bwMode="auto">
          <a:xfrm>
            <a:off x="6175376" y="281401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66" name="AutoShape 36"/>
          <p:cNvSpPr>
            <a:spLocks noChangeArrowheads="1"/>
          </p:cNvSpPr>
          <p:nvPr/>
        </p:nvSpPr>
        <p:spPr bwMode="auto">
          <a:xfrm>
            <a:off x="6894513" y="281401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67" name="AutoShape 37"/>
          <p:cNvSpPr>
            <a:spLocks noChangeArrowheads="1"/>
          </p:cNvSpPr>
          <p:nvPr/>
        </p:nvSpPr>
        <p:spPr bwMode="auto">
          <a:xfrm>
            <a:off x="7615238" y="281401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394289" y="4581128"/>
            <a:ext cx="7205819" cy="70788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temp</a:t>
            </a:r>
            <a:r>
              <a:rPr lang="ja-JP" altLang="en-US" sz="2000" dirty="0" smtClean="0"/>
              <a:t>よりも小さい値の部屋が</a:t>
            </a:r>
            <a:r>
              <a:rPr lang="ja-JP" altLang="en-US" sz="2000" u="sng" dirty="0" smtClean="0"/>
              <a:t>出てくるまで、★の操作を繰り返す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★その部屋の値を一つ後ろの部屋にずらす</a:t>
            </a:r>
            <a:r>
              <a:rPr lang="ja-JP" altLang="en-US" sz="2000" dirty="0"/>
              <a:t>★</a:t>
            </a:r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>
            <a:off x="1800846" y="2677193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" name="AutoShape 37"/>
          <p:cNvSpPr>
            <a:spLocks noChangeArrowheads="1"/>
          </p:cNvSpPr>
          <p:nvPr/>
        </p:nvSpPr>
        <p:spPr bwMode="auto">
          <a:xfrm>
            <a:off x="1207121" y="2021556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47</a:t>
            </a:r>
            <a:endParaRPr lang="en-US" altLang="ja-JP" sz="2400" dirty="0"/>
          </a:p>
        </p:txBody>
      </p:sp>
      <p:sp>
        <p:nvSpPr>
          <p:cNvPr id="69" name="AutoShape 37"/>
          <p:cNvSpPr>
            <a:spLocks noChangeArrowheads="1"/>
          </p:cNvSpPr>
          <p:nvPr/>
        </p:nvSpPr>
        <p:spPr bwMode="auto">
          <a:xfrm>
            <a:off x="3347790" y="2061220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77" name="AutoShape 37"/>
          <p:cNvSpPr>
            <a:spLocks noChangeArrowheads="1"/>
          </p:cNvSpPr>
          <p:nvPr/>
        </p:nvSpPr>
        <p:spPr bwMode="auto">
          <a:xfrm>
            <a:off x="2609503" y="2041871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78" name="AutoShape 37"/>
          <p:cNvSpPr>
            <a:spLocks noChangeArrowheads="1"/>
          </p:cNvSpPr>
          <p:nvPr/>
        </p:nvSpPr>
        <p:spPr bwMode="auto">
          <a:xfrm>
            <a:off x="1889423" y="2041871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14" name="右矢印 13"/>
          <p:cNvSpPr/>
          <p:nvPr/>
        </p:nvSpPr>
        <p:spPr>
          <a:xfrm flipH="1">
            <a:off x="3070372" y="2329903"/>
            <a:ext cx="450677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AutoShape 42"/>
          <p:cNvSpPr>
            <a:spLocks noChangeArrowheads="1"/>
          </p:cNvSpPr>
          <p:nvPr/>
        </p:nvSpPr>
        <p:spPr bwMode="auto">
          <a:xfrm>
            <a:off x="3690938" y="3612731"/>
            <a:ext cx="647700" cy="260350"/>
          </a:xfrm>
          <a:prstGeom prst="curvedUpArrow">
            <a:avLst>
              <a:gd name="adj1" fmla="val 49756"/>
              <a:gd name="adj2" fmla="val 9951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80" name="AutoShape 42"/>
          <p:cNvSpPr>
            <a:spLocks noChangeArrowheads="1"/>
          </p:cNvSpPr>
          <p:nvPr/>
        </p:nvSpPr>
        <p:spPr bwMode="auto">
          <a:xfrm>
            <a:off x="2918134" y="3626225"/>
            <a:ext cx="647700" cy="260350"/>
          </a:xfrm>
          <a:prstGeom prst="curvedUpArrow">
            <a:avLst>
              <a:gd name="adj1" fmla="val 49756"/>
              <a:gd name="adj2" fmla="val 9951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81" name="AutoShape 42"/>
          <p:cNvSpPr>
            <a:spLocks noChangeArrowheads="1"/>
          </p:cNvSpPr>
          <p:nvPr/>
        </p:nvSpPr>
        <p:spPr bwMode="auto">
          <a:xfrm>
            <a:off x="2192798" y="3639192"/>
            <a:ext cx="647700" cy="260350"/>
          </a:xfrm>
          <a:prstGeom prst="curvedUpArrow">
            <a:avLst>
              <a:gd name="adj1" fmla="val 49756"/>
              <a:gd name="adj2" fmla="val 9951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82" name="右矢印 81"/>
          <p:cNvSpPr/>
          <p:nvPr/>
        </p:nvSpPr>
        <p:spPr>
          <a:xfrm flipH="1">
            <a:off x="2384164" y="2325479"/>
            <a:ext cx="450677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flipH="1">
            <a:off x="1703381" y="2267678"/>
            <a:ext cx="450677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Line 62"/>
          <p:cNvSpPr>
            <a:spLocks noChangeShapeType="1"/>
          </p:cNvSpPr>
          <p:nvPr/>
        </p:nvSpPr>
        <p:spPr bwMode="auto">
          <a:xfrm>
            <a:off x="4008983" y="2637981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62"/>
          <p:cNvSpPr>
            <a:spLocks noChangeShapeType="1"/>
          </p:cNvSpPr>
          <p:nvPr/>
        </p:nvSpPr>
        <p:spPr bwMode="auto">
          <a:xfrm>
            <a:off x="3275856" y="2636912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62"/>
          <p:cNvSpPr>
            <a:spLocks noChangeShapeType="1"/>
          </p:cNvSpPr>
          <p:nvPr/>
        </p:nvSpPr>
        <p:spPr bwMode="auto">
          <a:xfrm>
            <a:off x="2555776" y="2636912"/>
            <a:ext cx="19843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cxnSp>
        <p:nvCxnSpPr>
          <p:cNvPr id="87" name="直線矢印コネクタ 86"/>
          <p:cNvCxnSpPr/>
          <p:nvPr/>
        </p:nvCxnSpPr>
        <p:spPr>
          <a:xfrm>
            <a:off x="3645432" y="2604619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2915720" y="2588492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2212142" y="2572957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524091" y="2572956"/>
            <a:ext cx="1588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 rot="20019855">
            <a:off x="7274890" y="4918187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394289" y="5772564"/>
            <a:ext cx="6919167" cy="70788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temp</a:t>
            </a:r>
            <a:r>
              <a:rPr lang="ja-JP" altLang="en-US" sz="2000" dirty="0" smtClean="0"/>
              <a:t>よりも小さい値の部屋があったら、その部屋の一つ後ろに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temp</a:t>
            </a:r>
            <a:r>
              <a:rPr lang="ja-JP" altLang="en-US" sz="2000" dirty="0" smtClean="0"/>
              <a:t>を挿入する</a:t>
            </a:r>
            <a:r>
              <a:rPr lang="ja-JP" altLang="en-US" sz="2000" dirty="0"/>
              <a:t>。</a:t>
            </a:r>
          </a:p>
        </p:txBody>
      </p:sp>
      <p:sp>
        <p:nvSpPr>
          <p:cNvPr id="16" name="下矢印 15"/>
          <p:cNvSpPr/>
          <p:nvPr/>
        </p:nvSpPr>
        <p:spPr>
          <a:xfrm>
            <a:off x="3671592" y="5272384"/>
            <a:ext cx="757585" cy="48355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250" y="4133161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繰り返しやることは・・・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49138" y="5272384"/>
            <a:ext cx="274145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何回</a:t>
            </a:r>
            <a:r>
              <a:rPr lang="ja-JP" altLang="en-US" sz="1400" dirty="0"/>
              <a:t>繰り返</a:t>
            </a:r>
            <a:r>
              <a:rPr lang="ja-JP" altLang="en-US" sz="1400" dirty="0" smtClean="0"/>
              <a:t>すかは状況次第です。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859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250825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251378" y="360437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70515" y="360437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691240" y="360437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411965" y="360437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31103" y="360437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851828" y="360437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570965" y="360437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291690" y="360437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012415" y="360437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731553" y="360437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7452278" y="360437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971550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1692275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2411413" y="5445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132138" y="5445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851275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4572000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5292725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6011863" y="5445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6732588" y="5445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7451725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>
            <a:off x="3708400" y="4437063"/>
            <a:ext cx="1512888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7469318" y="2823606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33" name="AutoShape 37"/>
          <p:cNvSpPr>
            <a:spLocks noChangeArrowheads="1"/>
          </p:cNvSpPr>
          <p:nvPr/>
        </p:nvSpPr>
        <p:spPr bwMode="auto">
          <a:xfrm>
            <a:off x="6786506" y="2836907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6048219" y="2817558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35" name="AutoShape 37"/>
          <p:cNvSpPr>
            <a:spLocks noChangeArrowheads="1"/>
          </p:cNvSpPr>
          <p:nvPr/>
        </p:nvSpPr>
        <p:spPr bwMode="auto">
          <a:xfrm>
            <a:off x="5328139" y="2817558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4643991" y="2843224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3905704" y="2823875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38" name="AutoShape 37"/>
          <p:cNvSpPr>
            <a:spLocks noChangeArrowheads="1"/>
          </p:cNvSpPr>
          <p:nvPr/>
        </p:nvSpPr>
        <p:spPr bwMode="auto">
          <a:xfrm>
            <a:off x="3185624" y="2823875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>
            <a:off x="2483510" y="2836907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40" name="AutoShape 37"/>
          <p:cNvSpPr>
            <a:spLocks noChangeArrowheads="1"/>
          </p:cNvSpPr>
          <p:nvPr/>
        </p:nvSpPr>
        <p:spPr bwMode="auto">
          <a:xfrm>
            <a:off x="1745223" y="2817558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1025143" y="2817558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</p:txBody>
      </p:sp>
      <p:sp>
        <p:nvSpPr>
          <p:cNvPr id="42" name="右矢印 41"/>
          <p:cNvSpPr/>
          <p:nvPr/>
        </p:nvSpPr>
        <p:spPr>
          <a:xfrm>
            <a:off x="1525815" y="3081172"/>
            <a:ext cx="473726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>
            <a:off x="2206710" y="3099204"/>
            <a:ext cx="473726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2934226" y="3099204"/>
            <a:ext cx="473726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>
            <a:off x="3627237" y="3081172"/>
            <a:ext cx="473726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4406295" y="3087727"/>
            <a:ext cx="473726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5071667" y="3118710"/>
            <a:ext cx="473726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5802849" y="3099204"/>
            <a:ext cx="473726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6526220" y="3099204"/>
            <a:ext cx="473726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>
            <a:off x="7224445" y="3105351"/>
            <a:ext cx="473726" cy="248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54847" y="2451648"/>
            <a:ext cx="87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Data(1)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390520" y="2421181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Data(10)</a:t>
            </a:r>
            <a:endParaRPr kumimoji="1" lang="ja-JP" altLang="en-US" dirty="0"/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328936" y="1326461"/>
            <a:ext cx="7544053" cy="40011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最初</a:t>
            </a:r>
            <a:r>
              <a:rPr lang="ja-JP" altLang="en-US" sz="2000" dirty="0" smtClean="0"/>
              <a:t>の部屋</a:t>
            </a:r>
            <a:r>
              <a:rPr lang="en-US" altLang="ja-JP" sz="2000" dirty="0" smtClean="0"/>
              <a:t>Data(1)</a:t>
            </a:r>
            <a:r>
              <a:rPr lang="ja-JP" altLang="en-US" sz="2000" dirty="0" smtClean="0"/>
              <a:t>から、</a:t>
            </a:r>
            <a:r>
              <a:rPr lang="ja-JP" altLang="en-US" sz="2000" dirty="0"/>
              <a:t>最後</a:t>
            </a:r>
            <a:r>
              <a:rPr lang="ja-JP" altLang="en-US" sz="2000" dirty="0" smtClean="0"/>
              <a:t>の部屋</a:t>
            </a:r>
            <a:r>
              <a:rPr lang="en-US" altLang="ja-JP" sz="2000" dirty="0" smtClean="0"/>
              <a:t>Data(10)</a:t>
            </a:r>
            <a:r>
              <a:rPr lang="ja-JP" altLang="en-US" sz="2000" dirty="0" smtClean="0"/>
              <a:t>まで、　　を繰り返す。</a:t>
            </a:r>
            <a:endParaRPr lang="en-US" altLang="ja-JP" sz="2000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 rot="20019855">
            <a:off x="7421290" y="1558606"/>
            <a:ext cx="120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859475" y="1825852"/>
            <a:ext cx="26581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配列長が分かっていれば</a:t>
            </a:r>
            <a:endParaRPr lang="en-US" altLang="ja-JP" sz="1400" dirty="0" smtClean="0"/>
          </a:p>
          <a:p>
            <a:r>
              <a:rPr lang="ja-JP" altLang="en-US" sz="1400" dirty="0" smtClean="0"/>
              <a:t>繰り返す回数は決まっています。</a:t>
            </a:r>
            <a:endParaRPr kumimoji="1" lang="ja-JP" altLang="en-US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000644" y="1326461"/>
            <a:ext cx="360040" cy="3508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17849" y="101868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前のスライド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875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/>
          <p:cNvSpPr/>
          <p:nvPr/>
        </p:nvSpPr>
        <p:spPr>
          <a:xfrm>
            <a:off x="242652" y="1697203"/>
            <a:ext cx="8577820" cy="4036053"/>
          </a:xfrm>
          <a:prstGeom prst="roundRect">
            <a:avLst>
              <a:gd name="adj" fmla="val 691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538107" y="2243833"/>
            <a:ext cx="8013284" cy="2174587"/>
          </a:xfrm>
          <a:prstGeom prst="roundRect">
            <a:avLst>
              <a:gd name="adj" fmla="val 95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処理手順の整理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2652" y="1697203"/>
            <a:ext cx="770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（１）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のうち、ある添え字「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」の</a:t>
            </a:r>
            <a:r>
              <a:rPr lang="ja-JP" altLang="en-US" dirty="0" smtClean="0"/>
              <a:t>値「</a:t>
            </a:r>
            <a:r>
              <a:rPr lang="en-US" altLang="ja-JP" dirty="0" smtClean="0"/>
              <a:t>Data(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」を、変数「</a:t>
            </a:r>
            <a:r>
              <a:rPr lang="en-US" altLang="ja-JP" dirty="0" smtClean="0"/>
              <a:t>temp</a:t>
            </a:r>
            <a:r>
              <a:rPr lang="ja-JP" altLang="en-US" dirty="0" smtClean="0"/>
              <a:t>」に一時保存する。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8107" y="2243833"/>
            <a:ext cx="801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（２）「</a:t>
            </a:r>
            <a:r>
              <a:rPr kumimoji="1" lang="en-US" altLang="ja-JP" dirty="0" smtClean="0"/>
              <a:t>temp</a:t>
            </a:r>
            <a:r>
              <a:rPr kumimoji="1" lang="ja-JP" altLang="en-US" dirty="0" smtClean="0"/>
              <a:t>」と、ある添え字「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」のひとつ前の添え字「</a:t>
            </a:r>
            <a:r>
              <a:rPr kumimoji="1" lang="en-US" altLang="ja-JP" dirty="0" smtClean="0"/>
              <a:t>j=i-1</a:t>
            </a:r>
            <a:r>
              <a:rPr kumimoji="1" lang="ja-JP" altLang="en-US" dirty="0" smtClean="0"/>
              <a:t>」である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の値「</a:t>
            </a:r>
            <a:r>
              <a:rPr kumimoji="1" lang="en-US" altLang="ja-JP" dirty="0" smtClean="0"/>
              <a:t>Data(j)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kumimoji="1" lang="ja-JP" altLang="en-US" dirty="0" smtClean="0"/>
              <a:t>について、大小を比べる。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56367" y="2903742"/>
            <a:ext cx="4791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Data(j) &gt; temp</a:t>
            </a:r>
            <a:r>
              <a:rPr kumimoji="1" lang="ja-JP" altLang="en-US" dirty="0" smtClean="0"/>
              <a:t>　なら、</a:t>
            </a:r>
            <a:r>
              <a:rPr lang="ja-JP" altLang="en-US" dirty="0" smtClean="0"/>
              <a:t>（もっと前に挿入するので）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Data(j)</a:t>
            </a:r>
            <a:r>
              <a:rPr kumimoji="1" lang="ja-JP" altLang="en-US" dirty="0" smtClean="0"/>
              <a:t>」の値をひとつ後ろにコピーする。</a:t>
            </a:r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1373804" y="3698340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j</a:t>
            </a:r>
            <a:r>
              <a:rPr lang="ja-JP" altLang="en-US" dirty="0"/>
              <a:t>を１減らし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(2)</a:t>
            </a:r>
            <a:r>
              <a:rPr lang="ja-JP" altLang="en-US" dirty="0" smtClean="0"/>
              <a:t>の先頭に戻る。</a:t>
            </a:r>
            <a:endParaRPr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924319" y="4697154"/>
            <a:ext cx="7291489" cy="657369"/>
          </a:xfrm>
          <a:prstGeom prst="wedgeRoundRectCallout">
            <a:avLst>
              <a:gd name="adj1" fmla="val -21500"/>
              <a:gd name="adj2" fmla="val -15061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これを、</a:t>
            </a:r>
            <a:r>
              <a:rPr lang="en-US" altLang="ja-JP" dirty="0"/>
              <a:t>Data(j) &gt; </a:t>
            </a:r>
            <a:r>
              <a:rPr lang="en-US" altLang="ja-JP" dirty="0" smtClean="0"/>
              <a:t>temp</a:t>
            </a:r>
            <a:r>
              <a:rPr lang="ja-JP" altLang="en-US" dirty="0" smtClean="0"/>
              <a:t>を満たしている限り</a:t>
            </a:r>
            <a:r>
              <a:rPr lang="ja-JP" altLang="en-US" dirty="0"/>
              <a:t>、配列の前方に向けて繰り返す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(※</a:t>
            </a:r>
            <a:r>
              <a:rPr lang="ja-JP" altLang="en-US" dirty="0" smtClean="0"/>
              <a:t>ただし</a:t>
            </a:r>
            <a:r>
              <a:rPr lang="ja-JP" altLang="en-US" dirty="0"/>
              <a:t>、</a:t>
            </a:r>
            <a:r>
              <a:rPr lang="en-US" altLang="ja-JP" dirty="0"/>
              <a:t>j</a:t>
            </a:r>
            <a:r>
              <a:rPr lang="ja-JP" altLang="en-US" dirty="0"/>
              <a:t>の値が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以下でない場合のみ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283284" y="6093296"/>
            <a:ext cx="6974251" cy="504056"/>
          </a:xfrm>
          <a:prstGeom prst="wedgeRoundRectCallout">
            <a:avLst>
              <a:gd name="adj1" fmla="val -21259"/>
              <a:gd name="adj2" fmla="val -14896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これを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が１から配列要素の最後まで、後方に向けて</a:t>
            </a:r>
            <a:r>
              <a:rPr lang="ja-JP" altLang="en-US" dirty="0"/>
              <a:t>繰り返す。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 rot="20019855">
            <a:off x="6339993" y="6152705"/>
            <a:ext cx="120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20019855">
            <a:off x="7132669" y="4948602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2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挿入</a:t>
            </a:r>
            <a:r>
              <a:rPr lang="ja-JP" altLang="en-US" dirty="0" smtClean="0"/>
              <a:t>ソート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07134" y="1412776"/>
            <a:ext cx="7084762" cy="40025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400" dirty="0"/>
              <a:t>　　　</a:t>
            </a:r>
            <a:r>
              <a:rPr lang="en-US" altLang="ja-JP" sz="2400" dirty="0"/>
              <a:t>For </a:t>
            </a:r>
            <a:r>
              <a:rPr lang="en-US" altLang="ja-JP" sz="2400" dirty="0" err="1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 As Integer = 1 To </a:t>
            </a:r>
            <a:r>
              <a:rPr lang="en-US" altLang="ja-JP" sz="2400" dirty="0" err="1"/>
              <a:t>Data.Length</a:t>
            </a:r>
            <a:r>
              <a:rPr lang="en-US" altLang="ja-JP" sz="2400" dirty="0"/>
              <a:t> - 1</a:t>
            </a:r>
          </a:p>
          <a:p>
            <a:pPr>
              <a:defRPr/>
            </a:pPr>
            <a:r>
              <a:rPr lang="pt-BR" altLang="ja-JP" sz="2400" dirty="0"/>
              <a:t>            Dim </a:t>
            </a:r>
            <a:r>
              <a:rPr lang="pt-BR" altLang="ja-JP" sz="2400" dirty="0">
                <a:solidFill>
                  <a:srgbClr val="FF0000"/>
                </a:solidFill>
              </a:rPr>
              <a:t>temp</a:t>
            </a:r>
            <a:r>
              <a:rPr lang="pt-BR" altLang="ja-JP" sz="2400" dirty="0"/>
              <a:t> As Integer = Data(i)</a:t>
            </a:r>
          </a:p>
          <a:p>
            <a:pPr>
              <a:defRPr/>
            </a:pPr>
            <a:r>
              <a:rPr lang="en-US" altLang="ja-JP" sz="2400" dirty="0"/>
              <a:t>            Dim </a:t>
            </a:r>
            <a:r>
              <a:rPr lang="en-US" altLang="ja-JP" sz="2400" dirty="0">
                <a:solidFill>
                  <a:srgbClr val="FF0000"/>
                </a:solidFill>
              </a:rPr>
              <a:t>j</a:t>
            </a:r>
            <a:r>
              <a:rPr lang="en-US" altLang="ja-JP" sz="2400" dirty="0"/>
              <a:t> As Integer = </a:t>
            </a:r>
            <a:r>
              <a:rPr lang="en-US" altLang="ja-JP" sz="2400" dirty="0" err="1"/>
              <a:t>i</a:t>
            </a:r>
            <a:r>
              <a:rPr lang="en-US" altLang="ja-JP" sz="2400" dirty="0"/>
              <a:t> - 1</a:t>
            </a:r>
          </a:p>
          <a:p>
            <a:pPr>
              <a:defRPr/>
            </a:pPr>
            <a:r>
              <a:rPr lang="en-US" altLang="ja-JP" sz="2400" dirty="0"/>
              <a:t>            While Data(j) &gt; </a:t>
            </a:r>
            <a:r>
              <a:rPr lang="en-US" altLang="ja-JP" sz="2400" dirty="0" smtClean="0"/>
              <a:t>temp</a:t>
            </a:r>
            <a:endParaRPr lang="en-US" altLang="ja-JP" sz="2400" u="sng" dirty="0"/>
          </a:p>
          <a:p>
            <a:pPr>
              <a:defRPr/>
            </a:pPr>
            <a:r>
              <a:rPr lang="ja-JP" altLang="en-US" sz="2400" dirty="0"/>
              <a:t>                </a:t>
            </a:r>
            <a:r>
              <a:rPr lang="en-US" altLang="ja-JP" sz="2400" dirty="0"/>
              <a:t>Data(j + 1) = Data(j)</a:t>
            </a:r>
            <a:endParaRPr lang="ja-JP" altLang="en-US" sz="2400" dirty="0"/>
          </a:p>
          <a:p>
            <a:pPr>
              <a:defRPr/>
            </a:pPr>
            <a:r>
              <a:rPr lang="en-US" altLang="ja-JP" sz="2400" dirty="0"/>
              <a:t>                j </a:t>
            </a:r>
            <a:r>
              <a:rPr lang="en-US" altLang="ja-JP" sz="2400" dirty="0" smtClean="0"/>
              <a:t>= j – 1</a:t>
            </a:r>
          </a:p>
          <a:p>
            <a:pPr>
              <a:defRPr/>
            </a:pPr>
            <a:r>
              <a:rPr lang="en-US" altLang="ja-JP" sz="2400" dirty="0" smtClean="0"/>
              <a:t>                If j &lt; 0 Then Exit While</a:t>
            </a:r>
          </a:p>
          <a:p>
            <a:pPr>
              <a:defRPr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 </a:t>
            </a:r>
            <a:r>
              <a:rPr lang="en-US" altLang="ja-JP" sz="2400" dirty="0" smtClean="0"/>
              <a:t>End </a:t>
            </a:r>
            <a:r>
              <a:rPr lang="en-US" altLang="ja-JP" sz="2400" dirty="0"/>
              <a:t>While</a:t>
            </a:r>
          </a:p>
          <a:p>
            <a:pPr>
              <a:defRPr/>
            </a:pPr>
            <a:r>
              <a:rPr lang="en-US" altLang="ja-JP" sz="2400" dirty="0"/>
              <a:t>            Data(j + 1) = temp</a:t>
            </a:r>
          </a:p>
          <a:p>
            <a:pPr>
              <a:defRPr/>
            </a:pPr>
            <a:r>
              <a:rPr lang="en-US" altLang="ja-JP" sz="2400" dirty="0"/>
              <a:t>        </a:t>
            </a:r>
            <a:r>
              <a:rPr lang="en-US" altLang="ja-JP" sz="2400" dirty="0" smtClean="0"/>
              <a:t>Next</a:t>
            </a:r>
            <a:endParaRPr lang="en-US" altLang="ja-JP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67160" y="1546720"/>
            <a:ext cx="5544616" cy="3724635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35696" y="2708920"/>
            <a:ext cx="4158289" cy="1800199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6" name="正方形/長方形 5"/>
          <p:cNvSpPr/>
          <p:nvPr/>
        </p:nvSpPr>
        <p:spPr>
          <a:xfrm>
            <a:off x="2915816" y="5661248"/>
            <a:ext cx="6053511" cy="10051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※</a:t>
            </a:r>
            <a:r>
              <a:rPr lang="ja-JP" altLang="en-US" dirty="0" smtClean="0">
                <a:solidFill>
                  <a:schemeClr val="tx1"/>
                </a:solidFill>
              </a:rPr>
              <a:t>ここだけ少し注意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j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</a:rPr>
              <a:t>未満だと配列の範囲外なので</a:t>
            </a:r>
            <a:r>
              <a:rPr lang="en-US" altLang="ja-JP" dirty="0" smtClean="0">
                <a:solidFill>
                  <a:schemeClr val="tx1"/>
                </a:solidFill>
              </a:rPr>
              <a:t>while</a:t>
            </a:r>
            <a:r>
              <a:rPr lang="ja-JP" altLang="en-US" dirty="0" smtClean="0">
                <a:solidFill>
                  <a:schemeClr val="tx1"/>
                </a:solidFill>
              </a:rPr>
              <a:t>ループを終了します。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5076056" y="4005064"/>
            <a:ext cx="1728192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3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挿入ソートの実装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3850" y="4432300"/>
            <a:ext cx="8569325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2000" dirty="0"/>
              <a:t>    Private Sub </a:t>
            </a:r>
            <a:r>
              <a:rPr lang="en-US" altLang="ja-JP" sz="2000" dirty="0" err="1"/>
              <a:t>GenerateData</a:t>
            </a:r>
            <a:r>
              <a:rPr lang="en-US" altLang="ja-JP" sz="2000" dirty="0"/>
              <a:t>(</a:t>
            </a:r>
            <a:r>
              <a:rPr lang="en-US" altLang="ja-JP" sz="2000" dirty="0" err="1"/>
              <a:t>ByVal</a:t>
            </a:r>
            <a:r>
              <a:rPr lang="en-US" altLang="ja-JP" sz="2000" dirty="0"/>
              <a:t> </a:t>
            </a:r>
            <a:r>
              <a:rPr lang="en-US" altLang="ja-JP" sz="2000" dirty="0" err="1">
                <a:solidFill>
                  <a:srgbClr val="FF0000"/>
                </a:solidFill>
              </a:rPr>
              <a:t>numOfData</a:t>
            </a:r>
            <a:r>
              <a:rPr lang="en-US" altLang="ja-JP" sz="2000" dirty="0"/>
              <a:t> As Integer</a:t>
            </a:r>
            <a:r>
              <a:rPr lang="en-US" altLang="ja-JP" sz="2000" dirty="0" smtClean="0"/>
              <a:t>)</a:t>
            </a:r>
            <a:endParaRPr lang="en-US" altLang="ja-JP" sz="2000" dirty="0"/>
          </a:p>
          <a:p>
            <a:pPr>
              <a:defRPr/>
            </a:pPr>
            <a:r>
              <a:rPr lang="en-US" altLang="ja-JP" sz="2000" dirty="0"/>
              <a:t>        </a:t>
            </a:r>
            <a:r>
              <a:rPr lang="en-US" altLang="ja-JP" sz="2000" dirty="0" err="1">
                <a:solidFill>
                  <a:srgbClr val="FF0000"/>
                </a:solidFill>
              </a:rPr>
              <a:t>ReDim</a:t>
            </a:r>
            <a:r>
              <a:rPr lang="en-US" altLang="ja-JP" sz="2000" dirty="0">
                <a:solidFill>
                  <a:srgbClr val="FF0000"/>
                </a:solidFill>
              </a:rPr>
              <a:t> Data(</a:t>
            </a:r>
            <a:r>
              <a:rPr lang="en-US" altLang="ja-JP" sz="2000" dirty="0" err="1">
                <a:solidFill>
                  <a:srgbClr val="FF0000"/>
                </a:solidFill>
              </a:rPr>
              <a:t>numOfData</a:t>
            </a:r>
            <a:r>
              <a:rPr lang="en-US" altLang="ja-JP" sz="2000" dirty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en-US" altLang="ja-JP" sz="2000" dirty="0"/>
              <a:t>        </a:t>
            </a:r>
            <a:r>
              <a:rPr lang="en-US" altLang="ja-JP" sz="2000" dirty="0" smtClean="0"/>
              <a:t>Dim r As New </a:t>
            </a:r>
            <a:r>
              <a:rPr lang="en-US" altLang="ja-JP" sz="2000" dirty="0" err="1" smtClean="0"/>
              <a:t>System.Random</a:t>
            </a:r>
            <a:r>
              <a:rPr lang="en-US" altLang="ja-JP" sz="2000" dirty="0" smtClean="0"/>
              <a:t>()</a:t>
            </a:r>
          </a:p>
          <a:p>
            <a:pPr>
              <a:defRPr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  For </a:t>
            </a:r>
            <a:r>
              <a:rPr lang="en-US" altLang="ja-JP" sz="2000" dirty="0"/>
              <a:t>i As Integer = 1 To </a:t>
            </a:r>
            <a:r>
              <a:rPr lang="en-US" altLang="ja-JP" sz="2000" dirty="0" err="1"/>
              <a:t>numOfData</a:t>
            </a:r>
            <a:endParaRPr lang="en-US" altLang="ja-JP" sz="2000" dirty="0"/>
          </a:p>
          <a:p>
            <a:pPr>
              <a:defRPr/>
            </a:pPr>
            <a:r>
              <a:rPr lang="nn-NO" altLang="ja-JP" sz="2000" dirty="0"/>
              <a:t>            Data(i) = </a:t>
            </a:r>
            <a:r>
              <a:rPr lang="nn-NO" altLang="ja-JP" sz="2000" dirty="0" smtClean="0"/>
              <a:t>r.Next(1,100001)</a:t>
            </a:r>
            <a:endParaRPr lang="nn-NO" altLang="ja-JP" sz="2000" dirty="0"/>
          </a:p>
          <a:p>
            <a:pPr>
              <a:defRPr/>
            </a:pPr>
            <a:r>
              <a:rPr lang="en-US" altLang="ja-JP" sz="2000" dirty="0"/>
              <a:t>        Next</a:t>
            </a:r>
          </a:p>
          <a:p>
            <a:pPr>
              <a:defRPr/>
            </a:pPr>
            <a:r>
              <a:rPr lang="en-US" altLang="ja-JP" sz="2000" dirty="0"/>
              <a:t>    End Sub</a:t>
            </a:r>
          </a:p>
        </p:txBody>
      </p:sp>
      <p:sp>
        <p:nvSpPr>
          <p:cNvPr id="4" name="テキスト ボックス 3"/>
          <p:cNvSpPr txBox="1">
            <a:spLocks noChangeArrowheads="1"/>
          </p:cNvSpPr>
          <p:nvPr/>
        </p:nvSpPr>
        <p:spPr bwMode="auto">
          <a:xfrm>
            <a:off x="333375" y="3070225"/>
            <a:ext cx="7243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②乱数の入った配列</a:t>
            </a:r>
            <a:r>
              <a:rPr lang="en-US" altLang="ja-JP" sz="2000"/>
              <a:t>『Data()』</a:t>
            </a:r>
            <a:r>
              <a:rPr lang="ja-JP" altLang="en-US" sz="2000"/>
              <a:t>を生成する関数</a:t>
            </a:r>
            <a:endParaRPr lang="en-US" altLang="ja-JP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　</a:t>
            </a:r>
            <a:r>
              <a:rPr lang="en-US" altLang="ja-JP" sz="2000"/>
              <a:t>i) </a:t>
            </a:r>
            <a:r>
              <a:rPr lang="ja-JP" altLang="en-US" sz="2000"/>
              <a:t>引数</a:t>
            </a:r>
            <a:r>
              <a:rPr lang="en-US" altLang="ja-JP" sz="2000"/>
              <a:t>numOfData</a:t>
            </a:r>
            <a:r>
              <a:rPr lang="ja-JP" altLang="en-US" sz="2000"/>
              <a:t>の数だけの配列要素を</a:t>
            </a:r>
            <a:r>
              <a:rPr lang="en-US" altLang="ja-JP" sz="2000"/>
              <a:t>Data()</a:t>
            </a:r>
            <a:r>
              <a:rPr lang="ja-JP" altLang="en-US" sz="2000"/>
              <a:t>に用意し、</a:t>
            </a:r>
            <a:endParaRPr lang="en-US" altLang="ja-JP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  </a:t>
            </a:r>
            <a:r>
              <a:rPr lang="en-US" altLang="ja-JP" sz="2000"/>
              <a:t>ii) </a:t>
            </a:r>
            <a:r>
              <a:rPr lang="ja-JP" altLang="en-US" sz="2000"/>
              <a:t>各配列要素に、整数１～</a:t>
            </a:r>
            <a:r>
              <a:rPr lang="en-US" altLang="ja-JP" sz="2000"/>
              <a:t>100000</a:t>
            </a:r>
            <a:r>
              <a:rPr lang="ja-JP" altLang="en-US" sz="2000"/>
              <a:t>のいずれかをランダムに代入</a:t>
            </a:r>
          </a:p>
        </p:txBody>
      </p:sp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333375" y="1284288"/>
            <a:ext cx="791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①配列</a:t>
            </a:r>
            <a:r>
              <a:rPr lang="en-US" altLang="ja-JP" sz="2000"/>
              <a:t>『Data()』</a:t>
            </a:r>
            <a:r>
              <a:rPr lang="ja-JP" altLang="en-US" sz="2000"/>
              <a:t>、</a:t>
            </a:r>
            <a:r>
              <a:rPr lang="en-US" altLang="ja-JP" sz="2000"/>
              <a:t>『StartData()』</a:t>
            </a:r>
            <a:r>
              <a:rPr lang="ja-JP" altLang="en-US" sz="2000"/>
              <a:t>を</a:t>
            </a:r>
            <a:r>
              <a:rPr lang="en-US" altLang="ja-JP" sz="2000"/>
              <a:t>Form1</a:t>
            </a:r>
            <a:r>
              <a:rPr lang="ja-JP" altLang="en-US" sz="2000"/>
              <a:t>のフィールドに宣言</a:t>
            </a:r>
            <a:endParaRPr lang="en-US" altLang="ja-JP" sz="2000"/>
          </a:p>
        </p:txBody>
      </p:sp>
      <p:sp>
        <p:nvSpPr>
          <p:cNvPr id="6" name="正方形/長方形 5"/>
          <p:cNvSpPr/>
          <p:nvPr/>
        </p:nvSpPr>
        <p:spPr>
          <a:xfrm>
            <a:off x="468313" y="1762125"/>
            <a:ext cx="4572000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2000" dirty="0"/>
              <a:t>    Dim Data() As Integer</a:t>
            </a:r>
          </a:p>
          <a:p>
            <a:pPr>
              <a:defRPr/>
            </a:pPr>
            <a:r>
              <a:rPr lang="en-US" altLang="ja-JP" sz="2000" dirty="0"/>
              <a:t>    Dim </a:t>
            </a:r>
            <a:r>
              <a:rPr lang="en-US" altLang="ja-JP" sz="2000" dirty="0" err="1"/>
              <a:t>StartData</a:t>
            </a:r>
            <a:r>
              <a:rPr lang="en-US" altLang="ja-JP" sz="2000" dirty="0"/>
              <a:t>() As Integer</a:t>
            </a:r>
            <a:endParaRPr lang="ja-JP" altLang="en-US" sz="2000" dirty="0"/>
          </a:p>
        </p:txBody>
      </p:sp>
      <p:sp>
        <p:nvSpPr>
          <p:cNvPr id="7" name="テキスト ボックス 1"/>
          <p:cNvSpPr txBox="1">
            <a:spLocks noChangeArrowheads="1"/>
          </p:cNvSpPr>
          <p:nvPr/>
        </p:nvSpPr>
        <p:spPr bwMode="auto">
          <a:xfrm>
            <a:off x="5440363" y="1778000"/>
            <a:ext cx="3163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/>
              <a:t>ランダムな整数データをソートするための配列です。</a:t>
            </a: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5454650" y="2362200"/>
            <a:ext cx="3163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/>
              <a:t>ソート前の初期のデータを保存しておくための配列です。</a:t>
            </a:r>
          </a:p>
        </p:txBody>
      </p:sp>
      <p:cxnSp>
        <p:nvCxnSpPr>
          <p:cNvPr id="9" name="直線矢印コネクタ 8"/>
          <p:cNvCxnSpPr>
            <a:stCxn id="7" idx="1"/>
          </p:cNvCxnSpPr>
          <p:nvPr/>
        </p:nvCxnSpPr>
        <p:spPr>
          <a:xfrm flipH="1" flipV="1">
            <a:off x="3492500" y="1946275"/>
            <a:ext cx="1947863" cy="12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8" idx="1"/>
          </p:cNvCxnSpPr>
          <p:nvPr/>
        </p:nvCxnSpPr>
        <p:spPr>
          <a:xfrm flipH="1" flipV="1">
            <a:off x="3867150" y="2362200"/>
            <a:ext cx="15875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35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31775" y="836613"/>
            <a:ext cx="8567738" cy="1754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800" dirty="0"/>
              <a:t>    Private Sub </a:t>
            </a:r>
            <a:r>
              <a:rPr lang="en-US" altLang="ja-JP" sz="1800" dirty="0" err="1"/>
              <a:t>saveData</a:t>
            </a:r>
            <a:r>
              <a:rPr lang="en-US" altLang="ja-JP" sz="1800" dirty="0"/>
              <a:t>()</a:t>
            </a:r>
          </a:p>
          <a:p>
            <a:pPr>
              <a:defRPr/>
            </a:pPr>
            <a:r>
              <a:rPr lang="en-US" altLang="ja-JP" sz="1800" dirty="0"/>
              <a:t>        </a:t>
            </a:r>
            <a:r>
              <a:rPr lang="en-US" altLang="ja-JP" sz="1800" dirty="0" err="1"/>
              <a:t>ReDim</a:t>
            </a:r>
            <a:r>
              <a:rPr lang="en-US" altLang="ja-JP" sz="1800" dirty="0"/>
              <a:t> </a:t>
            </a:r>
            <a:r>
              <a:rPr lang="en-US" altLang="ja-JP" sz="1800" dirty="0" err="1">
                <a:solidFill>
                  <a:srgbClr val="FF0000"/>
                </a:solidFill>
              </a:rPr>
              <a:t>StartData</a:t>
            </a:r>
            <a:r>
              <a:rPr lang="en-US" altLang="ja-JP" sz="1800" dirty="0"/>
              <a:t>(</a:t>
            </a:r>
            <a:r>
              <a:rPr lang="en-US" altLang="ja-JP" sz="1800" dirty="0" err="1"/>
              <a:t>Data.Length</a:t>
            </a:r>
            <a:r>
              <a:rPr lang="en-US" altLang="ja-JP" sz="1800" dirty="0"/>
              <a:t>)</a:t>
            </a:r>
          </a:p>
          <a:p>
            <a:pPr>
              <a:defRPr/>
            </a:pPr>
            <a:r>
              <a:rPr lang="en-US" altLang="ja-JP" sz="1800" dirty="0"/>
              <a:t>        For i As Integer = 1 To </a:t>
            </a:r>
            <a:r>
              <a:rPr lang="en-US" altLang="ja-JP" sz="1800" dirty="0" err="1"/>
              <a:t>Data.Length</a:t>
            </a:r>
            <a:r>
              <a:rPr lang="en-US" altLang="ja-JP" sz="1800" dirty="0"/>
              <a:t> - 1</a:t>
            </a:r>
          </a:p>
          <a:p>
            <a:pPr>
              <a:defRPr/>
            </a:pPr>
            <a:r>
              <a:rPr lang="en-US" altLang="ja-JP" sz="1800" dirty="0"/>
              <a:t>            </a:t>
            </a:r>
            <a:r>
              <a:rPr lang="en-US" altLang="ja-JP" sz="1800" dirty="0" err="1"/>
              <a:t>StartData</a:t>
            </a:r>
            <a:r>
              <a:rPr lang="en-US" altLang="ja-JP" sz="1800" dirty="0"/>
              <a:t>(i) = Data(i)</a:t>
            </a:r>
          </a:p>
          <a:p>
            <a:pPr>
              <a:defRPr/>
            </a:pPr>
            <a:r>
              <a:rPr lang="en-US" altLang="ja-JP" sz="1800" dirty="0"/>
              <a:t>        Next</a:t>
            </a:r>
          </a:p>
          <a:p>
            <a:pPr>
              <a:defRPr/>
            </a:pPr>
            <a:r>
              <a:rPr lang="en-US" altLang="ja-JP" sz="1800" dirty="0"/>
              <a:t>    End Sub</a:t>
            </a:r>
          </a:p>
        </p:txBody>
      </p:sp>
      <p:sp>
        <p:nvSpPr>
          <p:cNvPr id="4" name="テキスト ボックス 3"/>
          <p:cNvSpPr txBox="1">
            <a:spLocks noChangeArrowheads="1"/>
          </p:cNvSpPr>
          <p:nvPr/>
        </p:nvSpPr>
        <p:spPr bwMode="auto">
          <a:xfrm>
            <a:off x="231775" y="188913"/>
            <a:ext cx="524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③</a:t>
            </a:r>
            <a:r>
              <a:rPr lang="en-US" altLang="ja-JP" sz="1800"/>
              <a:t>『Data()』</a:t>
            </a:r>
            <a:r>
              <a:rPr lang="ja-JP" altLang="en-US" sz="1800"/>
              <a:t>の内容を</a:t>
            </a:r>
            <a:r>
              <a:rPr lang="en-US" altLang="ja-JP" sz="1800"/>
              <a:t>『StartData()』</a:t>
            </a:r>
            <a:r>
              <a:rPr lang="ja-JP" altLang="en-US" sz="1800"/>
              <a:t>にコピーする関数</a:t>
            </a:r>
            <a:endParaRPr lang="en-US" altLang="ja-JP" sz="1800"/>
          </a:p>
        </p:txBody>
      </p:sp>
      <p:sp>
        <p:nvSpPr>
          <p:cNvPr id="5" name="正方形/長方形 4"/>
          <p:cNvSpPr/>
          <p:nvPr/>
        </p:nvSpPr>
        <p:spPr>
          <a:xfrm>
            <a:off x="231775" y="4221163"/>
            <a:ext cx="8567738" cy="1477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800" dirty="0"/>
              <a:t>    Private Sub </a:t>
            </a:r>
            <a:r>
              <a:rPr lang="en-US" altLang="ja-JP" sz="1800" dirty="0" err="1"/>
              <a:t>loadData</a:t>
            </a:r>
            <a:r>
              <a:rPr lang="en-US" altLang="ja-JP" sz="1800" dirty="0"/>
              <a:t>()</a:t>
            </a:r>
          </a:p>
          <a:p>
            <a:pPr>
              <a:defRPr/>
            </a:pPr>
            <a:r>
              <a:rPr lang="en-US" altLang="ja-JP" sz="1800" dirty="0"/>
              <a:t>        For i As Integer = 1 To </a:t>
            </a:r>
            <a:r>
              <a:rPr lang="en-US" altLang="ja-JP" sz="1800" dirty="0" err="1"/>
              <a:t>Data.Length</a:t>
            </a:r>
            <a:r>
              <a:rPr lang="en-US" altLang="ja-JP" sz="1800" dirty="0"/>
              <a:t> - 1</a:t>
            </a:r>
          </a:p>
          <a:p>
            <a:pPr>
              <a:defRPr/>
            </a:pPr>
            <a:r>
              <a:rPr lang="en-US" altLang="ja-JP" sz="1800" dirty="0"/>
              <a:t>            </a:t>
            </a:r>
            <a:r>
              <a:rPr lang="en-US" altLang="ja-JP" sz="1800" dirty="0">
                <a:solidFill>
                  <a:srgbClr val="FF0000"/>
                </a:solidFill>
              </a:rPr>
              <a:t>Data(i) = </a:t>
            </a:r>
            <a:r>
              <a:rPr lang="en-US" altLang="ja-JP" sz="1800" dirty="0" err="1">
                <a:solidFill>
                  <a:srgbClr val="FF0000"/>
                </a:solidFill>
              </a:rPr>
              <a:t>StartData</a:t>
            </a:r>
            <a:r>
              <a:rPr lang="en-US" altLang="ja-JP" sz="1800" dirty="0">
                <a:solidFill>
                  <a:srgbClr val="FF0000"/>
                </a:solidFill>
              </a:rPr>
              <a:t>(i)</a:t>
            </a:r>
          </a:p>
          <a:p>
            <a:pPr>
              <a:defRPr/>
            </a:pPr>
            <a:r>
              <a:rPr lang="en-US" altLang="ja-JP" sz="1800" dirty="0"/>
              <a:t>        Next</a:t>
            </a:r>
          </a:p>
          <a:p>
            <a:pPr>
              <a:defRPr/>
            </a:pPr>
            <a:r>
              <a:rPr lang="en-US" altLang="ja-JP" sz="1800" dirty="0"/>
              <a:t>    End Sub</a:t>
            </a:r>
          </a:p>
        </p:txBody>
      </p:sp>
      <p:sp>
        <p:nvSpPr>
          <p:cNvPr id="6" name="テキスト ボックス 7"/>
          <p:cNvSpPr txBox="1">
            <a:spLocks noChangeArrowheads="1"/>
          </p:cNvSpPr>
          <p:nvPr/>
        </p:nvSpPr>
        <p:spPr bwMode="auto">
          <a:xfrm>
            <a:off x="249238" y="3644900"/>
            <a:ext cx="5240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④</a:t>
            </a:r>
            <a:r>
              <a:rPr lang="en-US" altLang="ja-JP" sz="1800"/>
              <a:t>『StartData()』</a:t>
            </a:r>
            <a:r>
              <a:rPr lang="ja-JP" altLang="en-US" sz="1800"/>
              <a:t>の内容を</a:t>
            </a:r>
            <a:r>
              <a:rPr lang="en-US" altLang="ja-JP" sz="1800"/>
              <a:t>『Data()』</a:t>
            </a:r>
            <a:r>
              <a:rPr lang="ja-JP" altLang="en-US" sz="1800"/>
              <a:t>にコピーする関数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227268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2656"/>
            <a:ext cx="47720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3"/>
          <p:cNvSpPr txBox="1">
            <a:spLocks noChangeArrowheads="1"/>
          </p:cNvSpPr>
          <p:nvPr/>
        </p:nvSpPr>
        <p:spPr bwMode="auto">
          <a:xfrm>
            <a:off x="245120" y="337419"/>
            <a:ext cx="21547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⑤</a:t>
            </a:r>
            <a:r>
              <a:rPr lang="en-US" altLang="ja-JP" sz="1800" dirty="0" smtClean="0"/>
              <a:t>Form1</a:t>
            </a:r>
            <a:r>
              <a:rPr lang="ja-JP" altLang="en-US" sz="1800" dirty="0"/>
              <a:t>のデザイン</a:t>
            </a:r>
            <a:endParaRPr lang="en-US" altLang="ja-JP" sz="1800" dirty="0"/>
          </a:p>
        </p:txBody>
      </p:sp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>
            <a:off x="5467995" y="1094656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Button1</a:t>
            </a:r>
            <a:endParaRPr lang="ja-JP" altLang="en-US" sz="1800"/>
          </a:p>
        </p:txBody>
      </p:sp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4051945" y="1770931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TextBox1</a:t>
            </a:r>
            <a:endParaRPr lang="ja-JP" altLang="en-US" sz="1800"/>
          </a:p>
        </p:txBody>
      </p:sp>
      <p:sp>
        <p:nvSpPr>
          <p:cNvPr id="6" name="テキスト ボックス 6"/>
          <p:cNvSpPr txBox="1">
            <a:spLocks noChangeArrowheads="1"/>
          </p:cNvSpPr>
          <p:nvPr/>
        </p:nvSpPr>
        <p:spPr bwMode="auto">
          <a:xfrm>
            <a:off x="6968183" y="1772519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TextBox2</a:t>
            </a: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57885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7163" y="1196975"/>
            <a:ext cx="8785225" cy="2308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altLang="ja-JP" sz="1800" dirty="0"/>
              <a:t>    Private Sub PrintData(ByVal </a:t>
            </a:r>
            <a:r>
              <a:rPr lang="pt-BR" altLang="ja-JP" sz="1800" dirty="0">
                <a:solidFill>
                  <a:srgbClr val="FF0000"/>
                </a:solidFill>
              </a:rPr>
              <a:t>Obj As Object</a:t>
            </a:r>
            <a:r>
              <a:rPr lang="pt-BR" altLang="ja-JP" sz="1800" dirty="0"/>
              <a:t>)</a:t>
            </a:r>
          </a:p>
          <a:p>
            <a:pPr>
              <a:defRPr/>
            </a:pPr>
            <a:r>
              <a:rPr lang="ja-JP" altLang="en-US" sz="1800" dirty="0"/>
              <a:t>　　　</a:t>
            </a:r>
            <a:r>
              <a:rPr lang="en-US" altLang="ja-JP" sz="1800" dirty="0" err="1"/>
              <a:t>Obj.Clear</a:t>
            </a:r>
            <a:r>
              <a:rPr lang="en-US" altLang="ja-JP" sz="1800" dirty="0"/>
              <a:t>()</a:t>
            </a:r>
          </a:p>
          <a:p>
            <a:pPr>
              <a:defRPr/>
            </a:pPr>
            <a:r>
              <a:rPr lang="ja-JP" altLang="en-US" sz="1800" dirty="0"/>
              <a:t>　　　</a:t>
            </a:r>
            <a:r>
              <a:rPr lang="en-US" altLang="ja-JP" sz="1800" dirty="0"/>
              <a:t>Dim </a:t>
            </a:r>
            <a:r>
              <a:rPr lang="en-US" altLang="ja-JP" sz="1800" dirty="0" err="1"/>
              <a:t>sb</a:t>
            </a:r>
            <a:r>
              <a:rPr lang="en-US" altLang="ja-JP" sz="1800" dirty="0"/>
              <a:t> As New </a:t>
            </a:r>
            <a:r>
              <a:rPr lang="en-US" altLang="ja-JP" sz="1800" dirty="0" err="1"/>
              <a:t>System.Text.StringBuilder</a:t>
            </a:r>
            <a:r>
              <a:rPr lang="en-US" altLang="ja-JP" sz="1800" dirty="0"/>
              <a:t>(7 * </a:t>
            </a:r>
            <a:r>
              <a:rPr lang="en-US" altLang="ja-JP" sz="1800" dirty="0" err="1"/>
              <a:t>Data.Length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pPr>
              <a:defRPr/>
            </a:pPr>
            <a:r>
              <a:rPr lang="ja-JP" altLang="en-US" sz="1800" dirty="0"/>
              <a:t>　　　</a:t>
            </a:r>
            <a:r>
              <a:rPr lang="en-US" altLang="ja-JP" sz="1800" dirty="0"/>
              <a:t>For </a:t>
            </a:r>
            <a:r>
              <a:rPr lang="en-US" altLang="ja-JP" sz="1800" dirty="0" err="1"/>
              <a:t>i</a:t>
            </a:r>
            <a:r>
              <a:rPr lang="en-US" altLang="ja-JP" sz="1800" dirty="0"/>
              <a:t> As Integer = 1 To </a:t>
            </a:r>
            <a:r>
              <a:rPr lang="en-US" altLang="ja-JP" sz="1800" dirty="0" err="1"/>
              <a:t>Data.Length</a:t>
            </a:r>
            <a:r>
              <a:rPr lang="en-US" altLang="ja-JP" sz="1800" dirty="0"/>
              <a:t> - 1</a:t>
            </a:r>
          </a:p>
          <a:p>
            <a:pPr>
              <a:defRPr/>
            </a:pPr>
            <a:r>
              <a:rPr lang="ja-JP" altLang="en-US" sz="1800" dirty="0"/>
              <a:t>　　　　</a:t>
            </a:r>
            <a:r>
              <a:rPr lang="en-US" altLang="ja-JP" sz="1800" dirty="0" err="1"/>
              <a:t>sb.Append</a:t>
            </a:r>
            <a:r>
              <a:rPr lang="en-US" altLang="ja-JP" sz="1800" dirty="0"/>
              <a:t>(Data(</a:t>
            </a:r>
            <a:r>
              <a:rPr lang="en-US" altLang="ja-JP" sz="1800" dirty="0" err="1"/>
              <a:t>i</a:t>
            </a:r>
            <a:r>
              <a:rPr lang="en-US" altLang="ja-JP" sz="1800" dirty="0"/>
              <a:t>) &amp; </a:t>
            </a:r>
            <a:r>
              <a:rPr lang="en-US" altLang="ja-JP" sz="1800" dirty="0" err="1"/>
              <a:t>vbCrLf</a:t>
            </a:r>
            <a:r>
              <a:rPr lang="en-US" altLang="ja-JP" sz="1800" dirty="0"/>
              <a:t>)</a:t>
            </a:r>
          </a:p>
          <a:p>
            <a:pPr>
              <a:defRPr/>
            </a:pPr>
            <a:r>
              <a:rPr lang="ja-JP" altLang="en-US" sz="1800" dirty="0"/>
              <a:t>　　　</a:t>
            </a:r>
            <a:r>
              <a:rPr lang="en-US" altLang="ja-JP" sz="1800" dirty="0"/>
              <a:t>Next</a:t>
            </a:r>
          </a:p>
          <a:p>
            <a:pPr>
              <a:defRPr/>
            </a:pPr>
            <a:r>
              <a:rPr lang="ja-JP" altLang="en-US" sz="1800" dirty="0"/>
              <a:t>　　　</a:t>
            </a:r>
            <a:r>
              <a:rPr lang="en-US" altLang="ja-JP" sz="1800" dirty="0" err="1">
                <a:solidFill>
                  <a:srgbClr val="FF0000"/>
                </a:solidFill>
              </a:rPr>
              <a:t>Obj.text</a:t>
            </a:r>
            <a:r>
              <a:rPr lang="en-US" altLang="ja-JP" sz="1800" dirty="0">
                <a:solidFill>
                  <a:srgbClr val="FF0000"/>
                </a:solidFill>
              </a:rPr>
              <a:t> </a:t>
            </a:r>
            <a:r>
              <a:rPr lang="en-US" altLang="ja-JP" sz="1800" dirty="0"/>
              <a:t>= </a:t>
            </a:r>
            <a:r>
              <a:rPr lang="en-US" altLang="ja-JP" sz="1800" dirty="0" err="1"/>
              <a:t>sb.ToString</a:t>
            </a:r>
            <a:r>
              <a:rPr lang="en-US" altLang="ja-JP" sz="1800" dirty="0"/>
              <a:t>()</a:t>
            </a:r>
          </a:p>
          <a:p>
            <a:pPr>
              <a:defRPr/>
            </a:pPr>
            <a:r>
              <a:rPr lang="en-US" altLang="ja-JP" sz="1800" dirty="0"/>
              <a:t>    End Sub</a:t>
            </a:r>
          </a:p>
        </p:txBody>
      </p:sp>
      <p:sp>
        <p:nvSpPr>
          <p:cNvPr id="3" name="テキスト ボックス 3"/>
          <p:cNvSpPr txBox="1">
            <a:spLocks noChangeArrowheads="1"/>
          </p:cNvSpPr>
          <p:nvPr/>
        </p:nvSpPr>
        <p:spPr bwMode="auto">
          <a:xfrm>
            <a:off x="179388" y="260350"/>
            <a:ext cx="5040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⑥</a:t>
            </a:r>
            <a:r>
              <a:rPr lang="en-US" altLang="ja-JP" sz="1800" dirty="0" smtClean="0"/>
              <a:t>Data</a:t>
            </a:r>
            <a:r>
              <a:rPr lang="en-US" altLang="ja-JP" sz="1800" dirty="0"/>
              <a:t>()</a:t>
            </a:r>
            <a:r>
              <a:rPr lang="ja-JP" altLang="en-US" sz="1800" dirty="0"/>
              <a:t>の配列要素をすべて出力する関数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オブジェクト型の引数</a:t>
            </a:r>
            <a:r>
              <a:rPr lang="en-US" altLang="ja-JP" sz="1800" dirty="0" err="1"/>
              <a:t>Obj</a:t>
            </a:r>
            <a:r>
              <a:rPr lang="ja-JP" altLang="en-US" sz="1800" dirty="0"/>
              <a:t>で出力先を指定する</a:t>
            </a:r>
            <a:endParaRPr lang="en-US" altLang="ja-JP" sz="1800" dirty="0"/>
          </a:p>
        </p:txBody>
      </p:sp>
      <p:sp>
        <p:nvSpPr>
          <p:cNvPr id="4" name="正方形/長方形 3"/>
          <p:cNvSpPr>
            <a:spLocks noChangeArrowheads="1"/>
          </p:cNvSpPr>
          <p:nvPr/>
        </p:nvSpPr>
        <p:spPr bwMode="auto">
          <a:xfrm>
            <a:off x="53975" y="6021388"/>
            <a:ext cx="89503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FF"/>
                </a:solidFill>
              </a:rPr>
              <a:t>※</a:t>
            </a:r>
            <a:r>
              <a:rPr lang="ja-JP" altLang="en-US" sz="1400">
                <a:solidFill>
                  <a:srgbClr val="0000FF"/>
                </a:solidFill>
              </a:rPr>
              <a:t>「</a:t>
            </a:r>
            <a:r>
              <a:rPr lang="en-US" altLang="ja-JP" sz="1400">
                <a:solidFill>
                  <a:srgbClr val="0000FF"/>
                </a:solidFill>
              </a:rPr>
              <a:t>StringBuilder.Append</a:t>
            </a:r>
            <a:r>
              <a:rPr lang="ja-JP" altLang="en-US" sz="1400">
                <a:solidFill>
                  <a:srgbClr val="0000FF"/>
                </a:solidFill>
              </a:rPr>
              <a:t>」を使うと、文字列を高速に連結することができます。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00FF"/>
                </a:solidFill>
              </a:rPr>
              <a:t>文字列の大きさが大体分かっている場合には、あらかじめバッファ長を引数に指定する方がより高速です。今回は「</a:t>
            </a:r>
            <a:r>
              <a:rPr lang="en-US" altLang="ja-JP" sz="1400">
                <a:solidFill>
                  <a:srgbClr val="0000FF"/>
                </a:solidFill>
              </a:rPr>
              <a:t>(6</a:t>
            </a:r>
            <a:r>
              <a:rPr lang="ja-JP" altLang="en-US" sz="1400">
                <a:solidFill>
                  <a:srgbClr val="0000FF"/>
                </a:solidFill>
              </a:rPr>
              <a:t>桁</a:t>
            </a:r>
            <a:r>
              <a:rPr lang="en-US" altLang="ja-JP" sz="1400">
                <a:solidFill>
                  <a:srgbClr val="0000FF"/>
                </a:solidFill>
              </a:rPr>
              <a:t>+</a:t>
            </a:r>
            <a:r>
              <a:rPr lang="ja-JP" altLang="en-US" sz="1400">
                <a:solidFill>
                  <a:srgbClr val="0000FF"/>
                </a:solidFill>
              </a:rPr>
              <a:t>改行文字</a:t>
            </a:r>
            <a:r>
              <a:rPr lang="en-US" altLang="ja-JP" sz="1400">
                <a:solidFill>
                  <a:srgbClr val="0000FF"/>
                </a:solidFill>
              </a:rPr>
              <a:t>)×</a:t>
            </a:r>
            <a:r>
              <a:rPr lang="ja-JP" altLang="en-US" sz="1400">
                <a:solidFill>
                  <a:srgbClr val="0000FF"/>
                </a:solidFill>
              </a:rPr>
              <a:t>配列長」としました。</a:t>
            </a:r>
          </a:p>
        </p:txBody>
      </p:sp>
      <p:sp>
        <p:nvSpPr>
          <p:cNvPr id="5" name="テキスト ボックス 6"/>
          <p:cNvSpPr txBox="1">
            <a:spLocks noChangeArrowheads="1"/>
          </p:cNvSpPr>
          <p:nvPr/>
        </p:nvSpPr>
        <p:spPr bwMode="auto">
          <a:xfrm>
            <a:off x="330200" y="3717925"/>
            <a:ext cx="8397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これまでに出てきた方法を使って</a:t>
            </a:r>
            <a:r>
              <a:rPr lang="en-US" altLang="ja-JP" sz="1800"/>
              <a:t>TextBox</a:t>
            </a:r>
            <a:r>
              <a:rPr lang="ja-JP" altLang="en-US" sz="1800"/>
              <a:t>にデータを出力することもできますが、</a:t>
            </a:r>
            <a:endParaRPr lang="en-US" altLang="ja-JP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今回のように文字列を大量に出力する場合には遅くなるので、上記のようにします。</a:t>
            </a:r>
          </a:p>
        </p:txBody>
      </p:sp>
    </p:spTree>
    <p:extLst>
      <p:ext uri="{BB962C8B-B14F-4D97-AF65-F5344CB8AC3E}">
        <p14:creationId xmlns:p14="http://schemas.microsoft.com/office/powerpoint/2010/main" val="4167999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2875" y="922338"/>
            <a:ext cx="8591550" cy="1477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800" dirty="0"/>
              <a:t>    Private Sub </a:t>
            </a:r>
            <a:r>
              <a:rPr lang="ja-JP" altLang="en-US" sz="1800" dirty="0"/>
              <a:t>データ生成</a:t>
            </a:r>
            <a:r>
              <a:rPr lang="en-US" altLang="ja-JP" sz="1800" dirty="0"/>
              <a:t>_Click(…) Handles Button1.Click</a:t>
            </a:r>
          </a:p>
          <a:p>
            <a:pPr>
              <a:defRPr/>
            </a:pPr>
            <a:r>
              <a:rPr lang="en-US" altLang="ja-JP" sz="1800" dirty="0"/>
              <a:t>        </a:t>
            </a:r>
            <a:r>
              <a:rPr lang="en-US" altLang="ja-JP" sz="1800" dirty="0" err="1"/>
              <a:t>GenerateData</a:t>
            </a:r>
            <a:r>
              <a:rPr lang="en-US" altLang="ja-JP" sz="1800" dirty="0"/>
              <a:t>(20)</a:t>
            </a:r>
          </a:p>
          <a:p>
            <a:pPr>
              <a:defRPr/>
            </a:pPr>
            <a:r>
              <a:rPr lang="en-US" altLang="ja-JP" sz="1800" dirty="0"/>
              <a:t>        </a:t>
            </a:r>
            <a:r>
              <a:rPr lang="en-US" altLang="ja-JP" sz="1800" dirty="0" err="1"/>
              <a:t>saveData</a:t>
            </a:r>
            <a:r>
              <a:rPr lang="en-US" altLang="ja-JP" sz="1800" dirty="0"/>
              <a:t>()</a:t>
            </a:r>
          </a:p>
          <a:p>
            <a:pPr>
              <a:defRPr/>
            </a:pPr>
            <a:r>
              <a:rPr lang="en-US" altLang="ja-JP" sz="1800" dirty="0"/>
              <a:t>        </a:t>
            </a:r>
            <a:r>
              <a:rPr lang="en-US" altLang="ja-JP" sz="1800" dirty="0" err="1"/>
              <a:t>PrintData</a:t>
            </a:r>
            <a:r>
              <a:rPr lang="en-US" altLang="ja-JP" sz="1800" dirty="0"/>
              <a:t>(TextBox1)</a:t>
            </a:r>
          </a:p>
          <a:p>
            <a:pPr>
              <a:defRPr/>
            </a:pPr>
            <a:r>
              <a:rPr lang="en-US" altLang="ja-JP" sz="1800" dirty="0"/>
              <a:t>    End Sub</a:t>
            </a:r>
          </a:p>
        </p:txBody>
      </p:sp>
      <p:sp>
        <p:nvSpPr>
          <p:cNvPr id="3" name="テキスト ボックス 5"/>
          <p:cNvSpPr txBox="1">
            <a:spLocks noChangeArrowheads="1"/>
          </p:cNvSpPr>
          <p:nvPr/>
        </p:nvSpPr>
        <p:spPr bwMode="auto">
          <a:xfrm>
            <a:off x="188913" y="260350"/>
            <a:ext cx="5755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⑦データ</a:t>
            </a:r>
            <a:r>
              <a:rPr lang="ja-JP" altLang="en-US" sz="1800" dirty="0"/>
              <a:t>生成ボタンを押すと、</a:t>
            </a:r>
            <a:r>
              <a:rPr lang="en-US" altLang="ja-JP" sz="1800" dirty="0"/>
              <a:t>20</a:t>
            </a:r>
            <a:r>
              <a:rPr lang="ja-JP" altLang="en-US" sz="1800" dirty="0"/>
              <a:t>個の乱数を生成して表示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39818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コンピュータという道具で、問題をどうやって解くのかを学ぶ</a:t>
            </a:r>
            <a:endParaRPr kumimoji="1" lang="ja-JP" altLang="en-US" dirty="0"/>
          </a:p>
        </p:txBody>
      </p:sp>
      <p:pic>
        <p:nvPicPr>
          <p:cNvPr id="4" name="Picture 5" descr="MCBD19984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231933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MCBD19983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64" y="2359090"/>
            <a:ext cx="236378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401371" y="1820481"/>
            <a:ext cx="385192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800" dirty="0" smtClean="0"/>
              <a:t>速度</a:t>
            </a:r>
            <a:r>
              <a:rPr lang="ja-JP" altLang="en-US" sz="2800" dirty="0"/>
              <a:t>指向</a:t>
            </a:r>
            <a:endParaRPr lang="en-US" altLang="ja-JP" sz="2800" dirty="0" smtClean="0"/>
          </a:p>
          <a:p>
            <a:pPr algn="ctr">
              <a:spcBef>
                <a:spcPct val="0"/>
              </a:spcBef>
            </a:pPr>
            <a:r>
              <a:rPr lang="ja-JP" altLang="en-US" dirty="0" smtClean="0"/>
              <a:t>大量</a:t>
            </a:r>
            <a:r>
              <a:rPr lang="ja-JP" altLang="en-US" dirty="0"/>
              <a:t>の</a:t>
            </a:r>
            <a:r>
              <a:rPr lang="ja-JP" altLang="en-US" dirty="0" smtClean="0"/>
              <a:t>データ、大量の工程を、</a:t>
            </a:r>
            <a:endParaRPr lang="en-US" altLang="ja-JP" dirty="0" smtClean="0"/>
          </a:p>
          <a:p>
            <a:pPr algn="ctr">
              <a:spcBef>
                <a:spcPct val="0"/>
              </a:spcBef>
            </a:pPr>
            <a:r>
              <a:rPr lang="ja-JP" altLang="en-US" dirty="0" smtClean="0"/>
              <a:t>人間</a:t>
            </a:r>
            <a:r>
              <a:rPr lang="ja-JP" altLang="en-US" dirty="0"/>
              <a:t>に</a:t>
            </a:r>
            <a:r>
              <a:rPr lang="ja-JP" altLang="en-US" dirty="0" smtClean="0"/>
              <a:t>はできない速度で処理できる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88842" y="5143804"/>
            <a:ext cx="3303038" cy="1354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800" dirty="0" smtClean="0"/>
              <a:t>単純作業指向</a:t>
            </a:r>
            <a:endParaRPr lang="en-US" altLang="ja-JP" sz="2800" dirty="0" smtClean="0"/>
          </a:p>
          <a:p>
            <a:pPr algn="ctr">
              <a:spcBef>
                <a:spcPct val="0"/>
              </a:spcBef>
            </a:pPr>
            <a:r>
              <a:rPr lang="ja-JP" altLang="en-US" dirty="0" smtClean="0"/>
              <a:t>コンピュータは疲れ</a:t>
            </a:r>
            <a:r>
              <a:rPr lang="ja-JP" altLang="en-US" dirty="0"/>
              <a:t>を</a:t>
            </a:r>
            <a:r>
              <a:rPr lang="ja-JP" altLang="en-US" dirty="0" smtClean="0"/>
              <a:t>知らない。</a:t>
            </a:r>
            <a:endParaRPr lang="en-US" altLang="ja-JP" dirty="0" smtClean="0"/>
          </a:p>
          <a:p>
            <a:pPr algn="ctr">
              <a:spcBef>
                <a:spcPct val="0"/>
              </a:spcBef>
            </a:pPr>
            <a:r>
              <a:rPr lang="ja-JP" altLang="en-US" dirty="0" smtClean="0"/>
              <a:t>人間的な側面を気にしないような方法を適用できる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00032" y="5301208"/>
            <a:ext cx="3435557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800" dirty="0" smtClean="0"/>
              <a:t>エレガント指向</a:t>
            </a:r>
            <a:endParaRPr lang="en-US" altLang="ja-JP" sz="2800" dirty="0" smtClean="0"/>
          </a:p>
          <a:p>
            <a:pPr algn="ctr">
              <a:spcBef>
                <a:spcPct val="0"/>
              </a:spcBef>
            </a:pPr>
            <a:r>
              <a:rPr lang="ja-JP" altLang="en-US" dirty="0" smtClean="0"/>
              <a:t>無駄なく簡潔で洗練された工程は</a:t>
            </a:r>
            <a:endParaRPr lang="en-US" altLang="ja-JP" dirty="0" smtClean="0"/>
          </a:p>
          <a:p>
            <a:pPr algn="ctr">
              <a:spcBef>
                <a:spcPct val="0"/>
              </a:spcBef>
            </a:pPr>
            <a:r>
              <a:rPr lang="ja-JP" altLang="en-US" dirty="0" smtClean="0"/>
              <a:t>後世に残り、様々な応用が効く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54744" y="3493962"/>
            <a:ext cx="23615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/>
              <a:t>コンピュータの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存在</a:t>
            </a:r>
            <a:r>
              <a:rPr lang="ja-JP" altLang="en-US" sz="2800" dirty="0" smtClean="0"/>
              <a:t>意義とは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97411" y="455511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速い・うまい・美しい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759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47720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41300" y="582613"/>
            <a:ext cx="8497888" cy="1477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800" dirty="0"/>
              <a:t>    Private Sub </a:t>
            </a:r>
            <a:r>
              <a:rPr lang="ja-JP" altLang="en-US" sz="1800" dirty="0"/>
              <a:t>挿入ソート</a:t>
            </a:r>
            <a:r>
              <a:rPr lang="en-US" altLang="ja-JP" sz="1800" dirty="0"/>
              <a:t>_Click(…) Handles Button2.Click</a:t>
            </a:r>
          </a:p>
          <a:p>
            <a:pPr>
              <a:defRPr/>
            </a:pPr>
            <a:r>
              <a:rPr lang="en-US" altLang="ja-JP" sz="1800" dirty="0"/>
              <a:t>        </a:t>
            </a:r>
            <a:r>
              <a:rPr lang="en-US" altLang="ja-JP" sz="1800" dirty="0" err="1"/>
              <a:t>loadData</a:t>
            </a:r>
            <a:r>
              <a:rPr lang="en-US" altLang="ja-JP" sz="1800" dirty="0"/>
              <a:t>()</a:t>
            </a:r>
          </a:p>
          <a:p>
            <a:pPr>
              <a:defRPr/>
            </a:pPr>
            <a:r>
              <a:rPr lang="en-US" altLang="ja-JP" sz="1800" dirty="0"/>
              <a:t>        </a:t>
            </a:r>
            <a:r>
              <a:rPr lang="en-US" altLang="ja-JP" sz="1800" dirty="0" err="1"/>
              <a:t>InsertionSort</a:t>
            </a:r>
            <a:r>
              <a:rPr lang="en-US" altLang="ja-JP" sz="1800" dirty="0"/>
              <a:t>()</a:t>
            </a:r>
          </a:p>
          <a:p>
            <a:pPr>
              <a:defRPr/>
            </a:pPr>
            <a:r>
              <a:rPr lang="en-US" altLang="ja-JP" sz="1800" dirty="0"/>
              <a:t>        </a:t>
            </a:r>
            <a:r>
              <a:rPr lang="en-US" altLang="ja-JP" sz="1800" dirty="0" err="1"/>
              <a:t>PrintData</a:t>
            </a:r>
            <a:r>
              <a:rPr lang="en-US" altLang="ja-JP" sz="1800" dirty="0"/>
              <a:t>(TextBox2)</a:t>
            </a:r>
          </a:p>
          <a:p>
            <a:pPr>
              <a:defRPr/>
            </a:pPr>
            <a:r>
              <a:rPr lang="en-US" altLang="ja-JP" sz="1800" dirty="0"/>
              <a:t>    End Sub</a:t>
            </a:r>
            <a:endParaRPr lang="ja-JP" altLang="en-US" sz="1800" dirty="0"/>
          </a:p>
        </p:txBody>
      </p:sp>
      <p:sp>
        <p:nvSpPr>
          <p:cNvPr id="4" name="テキスト ボックス 9"/>
          <p:cNvSpPr txBox="1">
            <a:spLocks noChangeArrowheads="1"/>
          </p:cNvSpPr>
          <p:nvPr/>
        </p:nvSpPr>
        <p:spPr bwMode="auto">
          <a:xfrm>
            <a:off x="250825" y="93663"/>
            <a:ext cx="5248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⑧</a:t>
            </a:r>
            <a:r>
              <a:rPr lang="ja-JP" altLang="en-US" sz="1800" dirty="0" smtClean="0"/>
              <a:t>挿入</a:t>
            </a:r>
            <a:r>
              <a:rPr lang="ja-JP" altLang="en-US" sz="1800" dirty="0"/>
              <a:t>ソートボタンを押すと、</a:t>
            </a:r>
            <a:r>
              <a:rPr lang="en-US" altLang="ja-JP" sz="1800" dirty="0"/>
              <a:t>Data()</a:t>
            </a:r>
            <a:r>
              <a:rPr lang="ja-JP" altLang="en-US" sz="1800" dirty="0"/>
              <a:t>をソートして表示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39316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11560" y="1124744"/>
            <a:ext cx="7772400" cy="1362075"/>
          </a:xfrm>
        </p:spPr>
        <p:txBody>
          <a:bodyPr/>
          <a:lstStyle/>
          <a:p>
            <a:r>
              <a:rPr lang="ja-JP" altLang="en-US" dirty="0"/>
              <a:t>選択</a:t>
            </a:r>
            <a:r>
              <a:rPr kumimoji="1" lang="ja-JP" altLang="en-US" dirty="0" smtClean="0"/>
              <a:t>ソート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(Selection Sort)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4863" y="2667124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人間</a:t>
            </a:r>
            <a:r>
              <a:rPr lang="ja-JP" altLang="en-US" dirty="0" smtClean="0"/>
              <a:t>が考える並べ替え方法に近いソートアルゴリズム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750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選択ソートのイメージ</a:t>
            </a:r>
            <a:endParaRPr kumimoji="1" lang="ja-JP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14425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835150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55875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275013" y="20605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995738" y="20605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714875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435600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156325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875463" y="20605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7596188" y="20605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258888" y="2852738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「どれが一番小さいかな？」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95288" y="335756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79613" y="5753100"/>
            <a:ext cx="502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</a:t>
            </a:r>
            <a:r>
              <a:rPr lang="en-US" altLang="ja-JP" sz="2400"/>
              <a:t>26</a:t>
            </a:r>
            <a:r>
              <a:rPr lang="ja-JP" altLang="en-US" sz="2400"/>
              <a:t>が一番小さい。リストに加えよう。」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104298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1763713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482850" y="42211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3203575" y="42211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3922713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464343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364163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6083300" y="42211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6804025" y="42211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66725" y="5013325"/>
            <a:ext cx="591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「残った中で、次はどれが一番小さいかな？」</a:t>
            </a:r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323850" y="5589588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042988" y="558958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258888" y="3448050"/>
            <a:ext cx="502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</a:t>
            </a:r>
            <a:r>
              <a:rPr lang="en-US" altLang="ja-JP" sz="2400"/>
              <a:t>22</a:t>
            </a:r>
            <a:r>
              <a:rPr lang="ja-JP" altLang="en-US" sz="2400"/>
              <a:t>が一番小さい。リストに加えよう。」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23850" y="6400800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・・・繰り返し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9388" y="407670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250825" y="6453188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9857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動作例</a:t>
            </a:r>
            <a:endParaRPr kumimoji="1" lang="ja-JP" altLang="en-US" dirty="0"/>
          </a:p>
        </p:txBody>
      </p:sp>
      <p:sp>
        <p:nvSpPr>
          <p:cNvPr id="3" name="AutoShape 25"/>
          <p:cNvSpPr>
            <a:spLocks noChangeArrowheads="1"/>
          </p:cNvSpPr>
          <p:nvPr/>
        </p:nvSpPr>
        <p:spPr bwMode="auto">
          <a:xfrm>
            <a:off x="367969" y="6021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4" name="AutoShape 51"/>
          <p:cNvSpPr>
            <a:spLocks noChangeArrowheads="1"/>
          </p:cNvSpPr>
          <p:nvPr/>
        </p:nvSpPr>
        <p:spPr bwMode="auto">
          <a:xfrm>
            <a:off x="1071232" y="6040338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1807832" y="6021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423532" y="5319613"/>
            <a:ext cx="720725" cy="433387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1</a:t>
            </a:r>
            <a:r>
              <a:rPr lang="ja-JP" altLang="en-US" sz="2400"/>
              <a:t>番</a:t>
            </a: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 flipH="1" flipV="1">
            <a:off x="855332" y="5679975"/>
            <a:ext cx="7191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23850" y="17002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042988" y="17002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763713" y="17002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484438" y="17002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203575" y="17002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24300" y="17002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4643438" y="17002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364163" y="17002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6084888" y="17002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6804025" y="17002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7524750" y="17002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6238" y="243998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(0)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116013" y="242093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(1)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1836738" y="242093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(2)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555875" y="242093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(3)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3276600" y="242093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(4)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976688" y="243998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(5)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716463" y="242093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(6)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5437188" y="242093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(7)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156325" y="242093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(8)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6877050" y="242093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(9)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7596188" y="2420938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(10)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77535" y="3207731"/>
            <a:ext cx="78165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まずは</a:t>
            </a:r>
            <a:r>
              <a:rPr lang="en-US" altLang="ja-JP" sz="2000" u="sng" dirty="0"/>
              <a:t>Data(1)</a:t>
            </a:r>
            <a:r>
              <a:rPr lang="ja-JP" altLang="en-US" sz="2000" u="sng" dirty="0"/>
              <a:t>の場所に入る</a:t>
            </a:r>
            <a:r>
              <a:rPr lang="ja-JP" altLang="en-US" sz="2000" u="sng" dirty="0" smtClean="0"/>
              <a:t>べき値＝部屋の中で最も小さい値</a:t>
            </a:r>
            <a:r>
              <a:rPr lang="ja-JP" altLang="en-US" sz="2000" dirty="0" smtClean="0"/>
              <a:t>を探す。</a:t>
            </a: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Data(1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の値と</a:t>
            </a:r>
            <a:r>
              <a:rPr lang="ja-JP" altLang="en-US" sz="2000" dirty="0"/>
              <a:t>、</a:t>
            </a:r>
            <a:r>
              <a:rPr lang="en-US" altLang="ja-JP" sz="2000" dirty="0"/>
              <a:t>Data(2)</a:t>
            </a:r>
            <a:r>
              <a:rPr lang="ja-JP" altLang="en-US" sz="2000" dirty="0"/>
              <a:t>～</a:t>
            </a:r>
            <a:r>
              <a:rPr lang="en-US" altLang="ja-JP" sz="2000" dirty="0"/>
              <a:t>Data(10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の値を比べる</a:t>
            </a:r>
            <a:r>
              <a:rPr lang="ja-JP" altLang="en-US" sz="2000" dirty="0"/>
              <a:t>。</a:t>
            </a: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2528557" y="6021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3247694" y="6021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auto">
          <a:xfrm>
            <a:off x="3968419" y="6021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auto">
          <a:xfrm>
            <a:off x="4687557" y="6021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5" name="AutoShape 32"/>
          <p:cNvSpPr>
            <a:spLocks noChangeArrowheads="1"/>
          </p:cNvSpPr>
          <p:nvPr/>
        </p:nvSpPr>
        <p:spPr bwMode="auto">
          <a:xfrm>
            <a:off x="5408282" y="6021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6129007" y="6021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6848144" y="6021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>
            <a:off x="7568869" y="6021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365810" y="4340665"/>
            <a:ext cx="77540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「</a:t>
            </a:r>
            <a:r>
              <a:rPr lang="ja-JP" altLang="en-US" sz="2000" dirty="0">
                <a:solidFill>
                  <a:srgbClr val="FF0000"/>
                </a:solidFill>
              </a:rPr>
              <a:t>最小値の</a:t>
            </a:r>
            <a:r>
              <a:rPr lang="ja-JP" altLang="en-US" sz="2000" dirty="0" smtClean="0">
                <a:solidFill>
                  <a:srgbClr val="FF0000"/>
                </a:solidFill>
              </a:rPr>
              <a:t>入っている</a:t>
            </a:r>
            <a:r>
              <a:rPr lang="ja-JP" altLang="en-US" sz="2000" dirty="0">
                <a:solidFill>
                  <a:srgbClr val="FF0000"/>
                </a:solidFill>
              </a:rPr>
              <a:t>部屋</a:t>
            </a:r>
            <a:r>
              <a:rPr lang="ja-JP" altLang="en-US" sz="2000" dirty="0" smtClean="0">
                <a:solidFill>
                  <a:srgbClr val="FF0000"/>
                </a:solidFill>
              </a:rPr>
              <a:t>番号</a:t>
            </a:r>
            <a:r>
              <a:rPr lang="ja-JP" altLang="en-US" sz="2000" dirty="0" smtClean="0"/>
              <a:t>」を記録しておくメモ「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minIndex</a:t>
            </a:r>
            <a:r>
              <a:rPr lang="ja-JP" altLang="en-US" sz="2000" dirty="0" smtClean="0"/>
              <a:t>」を作り、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まず、「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番」</a:t>
            </a:r>
            <a:r>
              <a:rPr lang="ja-JP" altLang="en-US" sz="2000" dirty="0"/>
              <a:t>と書いておく。</a:t>
            </a:r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1214107" y="53196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1" name="テキスト ボックス 41"/>
          <p:cNvSpPr txBox="1">
            <a:spLocks noChangeArrowheads="1"/>
          </p:cNvSpPr>
          <p:nvPr/>
        </p:nvSpPr>
        <p:spPr bwMode="auto">
          <a:xfrm>
            <a:off x="179388" y="1123950"/>
            <a:ext cx="1416050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初期状態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933244" y="5342042"/>
            <a:ext cx="580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minIndex</a:t>
            </a:r>
            <a:r>
              <a:rPr lang="ja-JP" altLang="en-US" i="1" dirty="0" smtClean="0">
                <a:solidFill>
                  <a:schemeClr val="accent1">
                    <a:lumMod val="75000"/>
                  </a:schemeClr>
                </a:solidFill>
              </a:rPr>
              <a:t>の意味：「この部屋番号の値が最小値っぽいよ。」</a:t>
            </a:r>
            <a:endParaRPr kumimoji="1" lang="ja-JP" alt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6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5"/>
          <p:cNvSpPr>
            <a:spLocks noChangeArrowheads="1"/>
          </p:cNvSpPr>
          <p:nvPr/>
        </p:nvSpPr>
        <p:spPr bwMode="auto">
          <a:xfrm>
            <a:off x="414338" y="60737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4" name="AutoShape 81"/>
          <p:cNvSpPr>
            <a:spLocks noChangeArrowheads="1"/>
          </p:cNvSpPr>
          <p:nvPr/>
        </p:nvSpPr>
        <p:spPr bwMode="auto">
          <a:xfrm>
            <a:off x="1116013" y="6092825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341313" y="36258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6" name="AutoShape 80"/>
          <p:cNvSpPr>
            <a:spLocks noChangeArrowheads="1"/>
          </p:cNvSpPr>
          <p:nvPr/>
        </p:nvSpPr>
        <p:spPr bwMode="auto">
          <a:xfrm>
            <a:off x="1042988" y="3644900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41313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8" name="AutoShape 69"/>
          <p:cNvSpPr>
            <a:spLocks noChangeArrowheads="1"/>
          </p:cNvSpPr>
          <p:nvPr/>
        </p:nvSpPr>
        <p:spPr bwMode="auto">
          <a:xfrm>
            <a:off x="1042988" y="1557338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50825" y="188913"/>
            <a:ext cx="68323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Data(2)</a:t>
            </a:r>
            <a:r>
              <a:rPr lang="ja-JP" altLang="en-US" sz="2000" dirty="0"/>
              <a:t>と比較</a:t>
            </a:r>
            <a:r>
              <a:rPr lang="ja-JP" altLang="en-US" sz="2000" dirty="0" smtClean="0"/>
              <a:t>。</a:t>
            </a:r>
            <a:r>
              <a:rPr lang="en-US" altLang="ja-JP" sz="2000" dirty="0"/>
              <a:t>1</a:t>
            </a:r>
            <a:r>
              <a:rPr lang="ja-JP" altLang="en-US" sz="2000" dirty="0" smtClean="0"/>
              <a:t>番</a:t>
            </a:r>
            <a:r>
              <a:rPr lang="ja-JP" altLang="en-US" sz="2000" dirty="0"/>
              <a:t>目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部屋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値</a:t>
            </a:r>
            <a:r>
              <a:rPr lang="en-US" altLang="ja-JP" sz="2000" dirty="0" smtClean="0"/>
              <a:t>&lt;2</a:t>
            </a:r>
            <a:r>
              <a:rPr lang="ja-JP" altLang="en-US" sz="2000" dirty="0" smtClean="0"/>
              <a:t>番目の部屋の値なので、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　　　　　　　今</a:t>
            </a:r>
            <a:r>
              <a:rPr lang="ja-JP" altLang="en-US" sz="2000" dirty="0"/>
              <a:t>のところ最小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Data(1)</a:t>
            </a:r>
            <a:r>
              <a:rPr lang="ja-JP" altLang="en-US" sz="2000" dirty="0" smtClean="0"/>
              <a:t>のまま。</a:t>
            </a:r>
            <a:endParaRPr lang="ja-JP" altLang="en-US" sz="2000" dirty="0"/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1781175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auto">
          <a:xfrm>
            <a:off x="2501900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2" name="AutoShape 29"/>
          <p:cNvSpPr>
            <a:spLocks noChangeArrowheads="1"/>
          </p:cNvSpPr>
          <p:nvPr/>
        </p:nvSpPr>
        <p:spPr bwMode="auto">
          <a:xfrm>
            <a:off x="3221038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auto">
          <a:xfrm>
            <a:off x="3941763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4660900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auto">
          <a:xfrm>
            <a:off x="5381625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6" name="AutoShape 33"/>
          <p:cNvSpPr>
            <a:spLocks noChangeArrowheads="1"/>
          </p:cNvSpPr>
          <p:nvPr/>
        </p:nvSpPr>
        <p:spPr bwMode="auto">
          <a:xfrm>
            <a:off x="6102350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auto">
          <a:xfrm>
            <a:off x="6821488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7542213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1908175" y="1341438"/>
            <a:ext cx="576263" cy="287337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262677" y="2402697"/>
            <a:ext cx="5572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続いて</a:t>
            </a:r>
            <a:r>
              <a:rPr lang="en-US" altLang="ja-JP" sz="2000" dirty="0"/>
              <a:t>Data(3)</a:t>
            </a:r>
            <a:r>
              <a:rPr lang="ja-JP" altLang="en-US" sz="2000" dirty="0"/>
              <a:t>と比較。まだ</a:t>
            </a:r>
            <a:r>
              <a:rPr lang="ja-JP" altLang="en-US" sz="1800" dirty="0"/>
              <a:t>最小</a:t>
            </a:r>
            <a:r>
              <a:rPr lang="ja-JP" altLang="en-US" sz="2000" dirty="0"/>
              <a:t>は</a:t>
            </a:r>
            <a:r>
              <a:rPr lang="en-US" altLang="ja-JP" sz="2000" dirty="0"/>
              <a:t>Data(1)</a:t>
            </a:r>
            <a:r>
              <a:rPr lang="ja-JP" altLang="en-US" sz="2000" dirty="0"/>
              <a:t>のまま。</a:t>
            </a:r>
          </a:p>
        </p:txBody>
      </p:sp>
      <p:sp>
        <p:nvSpPr>
          <p:cNvPr id="21" name="AutoShape 43"/>
          <p:cNvSpPr>
            <a:spLocks noChangeArrowheads="1"/>
          </p:cNvSpPr>
          <p:nvPr/>
        </p:nvSpPr>
        <p:spPr bwMode="auto">
          <a:xfrm>
            <a:off x="1781175" y="36258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2501900" y="36258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3" name="AutoShape 45"/>
          <p:cNvSpPr>
            <a:spLocks noChangeArrowheads="1"/>
          </p:cNvSpPr>
          <p:nvPr/>
        </p:nvSpPr>
        <p:spPr bwMode="auto">
          <a:xfrm>
            <a:off x="3221038" y="36258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24" name="AutoShape 46"/>
          <p:cNvSpPr>
            <a:spLocks noChangeArrowheads="1"/>
          </p:cNvSpPr>
          <p:nvPr/>
        </p:nvSpPr>
        <p:spPr bwMode="auto">
          <a:xfrm>
            <a:off x="3941763" y="36258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5" name="AutoShape 47"/>
          <p:cNvSpPr>
            <a:spLocks noChangeArrowheads="1"/>
          </p:cNvSpPr>
          <p:nvPr/>
        </p:nvSpPr>
        <p:spPr bwMode="auto">
          <a:xfrm>
            <a:off x="4660900" y="36258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6" name="AutoShape 48"/>
          <p:cNvSpPr>
            <a:spLocks noChangeArrowheads="1"/>
          </p:cNvSpPr>
          <p:nvPr/>
        </p:nvSpPr>
        <p:spPr bwMode="auto">
          <a:xfrm>
            <a:off x="5381625" y="36258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7" name="AutoShape 49"/>
          <p:cNvSpPr>
            <a:spLocks noChangeArrowheads="1"/>
          </p:cNvSpPr>
          <p:nvPr/>
        </p:nvSpPr>
        <p:spPr bwMode="auto">
          <a:xfrm>
            <a:off x="6102350" y="36258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8" name="AutoShape 50"/>
          <p:cNvSpPr>
            <a:spLocks noChangeArrowheads="1"/>
          </p:cNvSpPr>
          <p:nvPr/>
        </p:nvSpPr>
        <p:spPr bwMode="auto">
          <a:xfrm>
            <a:off x="6821488" y="36258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9" name="AutoShape 51"/>
          <p:cNvSpPr>
            <a:spLocks noChangeArrowheads="1"/>
          </p:cNvSpPr>
          <p:nvPr/>
        </p:nvSpPr>
        <p:spPr bwMode="auto">
          <a:xfrm>
            <a:off x="7542213" y="36258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0" name="AutoShape 53"/>
          <p:cNvSpPr>
            <a:spLocks noChangeArrowheads="1"/>
          </p:cNvSpPr>
          <p:nvPr/>
        </p:nvSpPr>
        <p:spPr bwMode="auto">
          <a:xfrm>
            <a:off x="2557463" y="3429000"/>
            <a:ext cx="576262" cy="287338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31" name="Text Box 54"/>
          <p:cNvSpPr txBox="1">
            <a:spLocks noChangeArrowheads="1"/>
          </p:cNvSpPr>
          <p:nvPr/>
        </p:nvSpPr>
        <p:spPr bwMode="auto">
          <a:xfrm>
            <a:off x="323850" y="4508500"/>
            <a:ext cx="80025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続いて</a:t>
            </a:r>
            <a:r>
              <a:rPr lang="en-US" altLang="ja-JP" sz="2000" dirty="0"/>
              <a:t>Data(4)</a:t>
            </a:r>
            <a:r>
              <a:rPr lang="ja-JP" altLang="en-US" sz="2000" dirty="0"/>
              <a:t>と比較。 </a:t>
            </a:r>
            <a:r>
              <a:rPr lang="en-US" altLang="ja-JP" sz="2000" dirty="0" smtClean="0"/>
              <a:t>45 </a:t>
            </a:r>
            <a:r>
              <a:rPr lang="en-US" altLang="ja-JP" sz="2000" dirty="0"/>
              <a:t>&gt; 22</a:t>
            </a:r>
            <a:r>
              <a:rPr lang="ja-JP" altLang="en-US" sz="2000" dirty="0"/>
              <a:t>なので、</a:t>
            </a:r>
            <a:r>
              <a:rPr lang="ja-JP" altLang="en-US" sz="2000" dirty="0">
                <a:solidFill>
                  <a:srgbClr val="FF0000"/>
                </a:solidFill>
              </a:rPr>
              <a:t>現時点での最小値は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4</a:t>
            </a:r>
            <a:r>
              <a:rPr lang="ja-JP" altLang="en-US" sz="2000" dirty="0">
                <a:solidFill>
                  <a:srgbClr val="FF0000"/>
                </a:solidFill>
              </a:rPr>
              <a:t>番</a:t>
            </a:r>
            <a:r>
              <a:rPr lang="ja-JP" altLang="en-US" sz="2000" dirty="0" smtClean="0">
                <a:solidFill>
                  <a:srgbClr val="FF0000"/>
                </a:solidFill>
              </a:rPr>
              <a:t>の部屋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入っていることが分かった</a:t>
            </a:r>
            <a:r>
              <a:rPr lang="ja-JP" altLang="en-US" sz="2000" dirty="0" smtClean="0"/>
              <a:t>。</a:t>
            </a:r>
            <a:r>
              <a:rPr lang="en-US" altLang="ja-JP" sz="2000" u="sng" dirty="0" err="1" smtClean="0"/>
              <a:t>minIndex</a:t>
            </a:r>
            <a:r>
              <a:rPr lang="ja-JP" altLang="en-US" sz="2000" u="sng" dirty="0" smtClean="0"/>
              <a:t>を</a:t>
            </a:r>
            <a:r>
              <a:rPr lang="ja-JP" altLang="en-US" sz="2000" u="sng" dirty="0"/>
              <a:t>「</a:t>
            </a:r>
            <a:r>
              <a:rPr lang="en-US" altLang="ja-JP" sz="2000" u="sng" dirty="0"/>
              <a:t>4</a:t>
            </a:r>
            <a:r>
              <a:rPr lang="ja-JP" altLang="en-US" sz="2000" u="sng" dirty="0"/>
              <a:t>番」と書き換える</a:t>
            </a:r>
            <a:r>
              <a:rPr lang="ja-JP" altLang="en-US" sz="2000" dirty="0"/>
              <a:t>。</a:t>
            </a:r>
          </a:p>
        </p:txBody>
      </p:sp>
      <p:sp>
        <p:nvSpPr>
          <p:cNvPr id="32" name="AutoShape 57"/>
          <p:cNvSpPr>
            <a:spLocks noChangeArrowheads="1"/>
          </p:cNvSpPr>
          <p:nvPr/>
        </p:nvSpPr>
        <p:spPr bwMode="auto">
          <a:xfrm>
            <a:off x="1854200" y="60737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3" name="AutoShape 58"/>
          <p:cNvSpPr>
            <a:spLocks noChangeArrowheads="1"/>
          </p:cNvSpPr>
          <p:nvPr/>
        </p:nvSpPr>
        <p:spPr bwMode="auto">
          <a:xfrm>
            <a:off x="2574925" y="60737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4" name="AutoShape 59"/>
          <p:cNvSpPr>
            <a:spLocks noChangeArrowheads="1"/>
          </p:cNvSpPr>
          <p:nvPr/>
        </p:nvSpPr>
        <p:spPr bwMode="auto">
          <a:xfrm>
            <a:off x="3294063" y="6073775"/>
            <a:ext cx="792162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35" name="AutoShape 60"/>
          <p:cNvSpPr>
            <a:spLocks noChangeArrowheads="1"/>
          </p:cNvSpPr>
          <p:nvPr/>
        </p:nvSpPr>
        <p:spPr bwMode="auto">
          <a:xfrm>
            <a:off x="4014788" y="6073775"/>
            <a:ext cx="792162" cy="647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6" name="AutoShape 61"/>
          <p:cNvSpPr>
            <a:spLocks noChangeArrowheads="1"/>
          </p:cNvSpPr>
          <p:nvPr/>
        </p:nvSpPr>
        <p:spPr bwMode="auto">
          <a:xfrm>
            <a:off x="4733925" y="60737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7" name="AutoShape 62"/>
          <p:cNvSpPr>
            <a:spLocks noChangeArrowheads="1"/>
          </p:cNvSpPr>
          <p:nvPr/>
        </p:nvSpPr>
        <p:spPr bwMode="auto">
          <a:xfrm>
            <a:off x="5454650" y="60737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8" name="AutoShape 63"/>
          <p:cNvSpPr>
            <a:spLocks noChangeArrowheads="1"/>
          </p:cNvSpPr>
          <p:nvPr/>
        </p:nvSpPr>
        <p:spPr bwMode="auto">
          <a:xfrm>
            <a:off x="6175375" y="60737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9" name="AutoShape 64"/>
          <p:cNvSpPr>
            <a:spLocks noChangeArrowheads="1"/>
          </p:cNvSpPr>
          <p:nvPr/>
        </p:nvSpPr>
        <p:spPr bwMode="auto">
          <a:xfrm>
            <a:off x="6894513" y="60737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0" name="AutoShape 65"/>
          <p:cNvSpPr>
            <a:spLocks noChangeArrowheads="1"/>
          </p:cNvSpPr>
          <p:nvPr/>
        </p:nvSpPr>
        <p:spPr bwMode="auto">
          <a:xfrm>
            <a:off x="7615238" y="60737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41" name="AutoShape 67"/>
          <p:cNvSpPr>
            <a:spLocks noChangeArrowheads="1"/>
          </p:cNvSpPr>
          <p:nvPr/>
        </p:nvSpPr>
        <p:spPr bwMode="auto">
          <a:xfrm>
            <a:off x="3421063" y="5876925"/>
            <a:ext cx="576262" cy="287338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42" name="AutoShape 71"/>
          <p:cNvSpPr>
            <a:spLocks noChangeArrowheads="1"/>
          </p:cNvSpPr>
          <p:nvPr/>
        </p:nvSpPr>
        <p:spPr bwMode="auto">
          <a:xfrm>
            <a:off x="179388" y="692150"/>
            <a:ext cx="649287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1</a:t>
            </a:r>
            <a:r>
              <a:rPr lang="ja-JP" altLang="en-US" sz="2400"/>
              <a:t>番</a:t>
            </a:r>
          </a:p>
        </p:txBody>
      </p:sp>
      <p:sp>
        <p:nvSpPr>
          <p:cNvPr id="43" name="AutoShape 72"/>
          <p:cNvSpPr>
            <a:spLocks noChangeArrowheads="1"/>
          </p:cNvSpPr>
          <p:nvPr/>
        </p:nvSpPr>
        <p:spPr bwMode="auto">
          <a:xfrm>
            <a:off x="250825" y="5445125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</a:t>
            </a:r>
            <a:r>
              <a:rPr lang="ja-JP" altLang="en-US" sz="2400"/>
              <a:t>番</a:t>
            </a:r>
          </a:p>
        </p:txBody>
      </p:sp>
      <p:sp>
        <p:nvSpPr>
          <p:cNvPr id="44" name="AutoShape 73"/>
          <p:cNvSpPr>
            <a:spLocks noChangeArrowheads="1"/>
          </p:cNvSpPr>
          <p:nvPr/>
        </p:nvSpPr>
        <p:spPr bwMode="auto">
          <a:xfrm>
            <a:off x="179388" y="2997200"/>
            <a:ext cx="649287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1</a:t>
            </a:r>
            <a:r>
              <a:rPr lang="ja-JP" altLang="en-US" sz="2400"/>
              <a:t>番</a:t>
            </a:r>
          </a:p>
        </p:txBody>
      </p:sp>
      <p:sp>
        <p:nvSpPr>
          <p:cNvPr id="45" name="Line 74"/>
          <p:cNvSpPr>
            <a:spLocks noChangeShapeType="1"/>
          </p:cNvSpPr>
          <p:nvPr/>
        </p:nvSpPr>
        <p:spPr bwMode="auto">
          <a:xfrm flipH="1">
            <a:off x="1116013" y="5661025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" name="Text Box 77"/>
          <p:cNvSpPr txBox="1">
            <a:spLocks noChangeArrowheads="1"/>
          </p:cNvSpPr>
          <p:nvPr/>
        </p:nvSpPr>
        <p:spPr bwMode="auto">
          <a:xfrm>
            <a:off x="1908175" y="7651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7" name="Text Box 78"/>
          <p:cNvSpPr txBox="1">
            <a:spLocks noChangeArrowheads="1"/>
          </p:cNvSpPr>
          <p:nvPr/>
        </p:nvSpPr>
        <p:spPr bwMode="auto">
          <a:xfrm>
            <a:off x="2555875" y="29241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8" name="Text Box 79"/>
          <p:cNvSpPr txBox="1">
            <a:spLocks noChangeArrowheads="1"/>
          </p:cNvSpPr>
          <p:nvPr/>
        </p:nvSpPr>
        <p:spPr bwMode="auto">
          <a:xfrm>
            <a:off x="3419475" y="53736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475922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4"/>
          <p:cNvSpPr>
            <a:spLocks noChangeArrowheads="1"/>
          </p:cNvSpPr>
          <p:nvPr/>
        </p:nvSpPr>
        <p:spPr bwMode="auto">
          <a:xfrm>
            <a:off x="323850" y="60737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56"/>
          <p:cNvSpPr>
            <a:spLocks noChangeArrowheads="1"/>
          </p:cNvSpPr>
          <p:nvPr/>
        </p:nvSpPr>
        <p:spPr bwMode="auto">
          <a:xfrm>
            <a:off x="1763713" y="6073775"/>
            <a:ext cx="792162" cy="647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4" name="AutoShape 57"/>
          <p:cNvSpPr>
            <a:spLocks noChangeArrowheads="1"/>
          </p:cNvSpPr>
          <p:nvPr/>
        </p:nvSpPr>
        <p:spPr bwMode="auto">
          <a:xfrm>
            <a:off x="2484438" y="60737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5" name="AutoShape 75"/>
          <p:cNvSpPr>
            <a:spLocks noChangeArrowheads="1"/>
          </p:cNvSpPr>
          <p:nvPr/>
        </p:nvSpPr>
        <p:spPr bwMode="auto">
          <a:xfrm>
            <a:off x="3203575" y="60928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6" name="AutoShape 42"/>
          <p:cNvSpPr>
            <a:spLocks noChangeArrowheads="1"/>
          </p:cNvSpPr>
          <p:nvPr/>
        </p:nvSpPr>
        <p:spPr bwMode="auto">
          <a:xfrm>
            <a:off x="323850" y="38417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7" name="AutoShape 44"/>
          <p:cNvSpPr>
            <a:spLocks noChangeArrowheads="1"/>
          </p:cNvSpPr>
          <p:nvPr/>
        </p:nvSpPr>
        <p:spPr bwMode="auto">
          <a:xfrm>
            <a:off x="1763713" y="38417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>
            <a:off x="2484438" y="38417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9" name="AutoShape 74"/>
          <p:cNvSpPr>
            <a:spLocks noChangeArrowheads="1"/>
          </p:cNvSpPr>
          <p:nvPr/>
        </p:nvSpPr>
        <p:spPr bwMode="auto">
          <a:xfrm>
            <a:off x="3203575" y="38608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41313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781175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501900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3" name="AutoShape 73"/>
          <p:cNvSpPr>
            <a:spLocks noChangeArrowheads="1"/>
          </p:cNvSpPr>
          <p:nvPr/>
        </p:nvSpPr>
        <p:spPr bwMode="auto">
          <a:xfrm>
            <a:off x="3203575" y="15573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5747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Data(4</a:t>
            </a:r>
            <a:r>
              <a:rPr lang="ja-JP" altLang="en-US" sz="2000" dirty="0"/>
              <a:t>番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と</a:t>
            </a:r>
            <a:r>
              <a:rPr lang="en-US" altLang="ja-JP" sz="2000" dirty="0"/>
              <a:t>Data(5)</a:t>
            </a:r>
            <a:r>
              <a:rPr lang="ja-JP" altLang="en-US" sz="2000" dirty="0"/>
              <a:t>と比較。まだ最小は</a:t>
            </a:r>
            <a:r>
              <a:rPr lang="en-US" altLang="ja-JP" sz="2000" dirty="0"/>
              <a:t>4</a:t>
            </a:r>
            <a:r>
              <a:rPr lang="ja-JP" altLang="en-US" sz="2000" dirty="0"/>
              <a:t>番のまま。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941763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4660900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5381625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6102350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6821488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7542213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997325" y="1341438"/>
            <a:ext cx="576263" cy="287337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50825" y="2565400"/>
            <a:ext cx="6476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続いて</a:t>
            </a:r>
            <a:r>
              <a:rPr lang="en-US" altLang="ja-JP" sz="2000" dirty="0"/>
              <a:t>Data(4</a:t>
            </a:r>
            <a:r>
              <a:rPr lang="ja-JP" altLang="en-US" sz="2000" dirty="0"/>
              <a:t>番</a:t>
            </a:r>
            <a:r>
              <a:rPr lang="en-US" altLang="ja-JP" sz="2000" dirty="0"/>
              <a:t>)</a:t>
            </a:r>
            <a:r>
              <a:rPr lang="ja-JP" altLang="en-US" sz="2000" dirty="0"/>
              <a:t>と</a:t>
            </a:r>
            <a:r>
              <a:rPr lang="en-US" altLang="ja-JP" sz="2000" dirty="0"/>
              <a:t>Data(6)</a:t>
            </a:r>
            <a:r>
              <a:rPr lang="ja-JP" altLang="en-US" sz="2000" dirty="0"/>
              <a:t>と比較。まだ最小は</a:t>
            </a:r>
            <a:r>
              <a:rPr lang="en-US" altLang="ja-JP" sz="2000" dirty="0"/>
              <a:t>4</a:t>
            </a:r>
            <a:r>
              <a:rPr lang="ja-JP" altLang="en-US" sz="2000" dirty="0"/>
              <a:t>番のまま。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31788" y="4633913"/>
            <a:ext cx="8284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最後まで比べても小さかったので、</a:t>
            </a:r>
            <a:r>
              <a:rPr lang="ja-JP" altLang="en-US" sz="2000" dirty="0" smtClean="0">
                <a:solidFill>
                  <a:srgbClr val="FF0000"/>
                </a:solidFill>
              </a:rPr>
              <a:t>最小値の入った部屋番号は</a:t>
            </a:r>
            <a:r>
              <a:rPr lang="ja-JP" altLang="en-US" sz="2000" dirty="0">
                <a:solidFill>
                  <a:srgbClr val="FF0000"/>
                </a:solidFill>
              </a:rPr>
              <a:t>４番に決定。</a:t>
            </a:r>
          </a:p>
        </p:txBody>
      </p:sp>
      <p:sp>
        <p:nvSpPr>
          <p:cNvPr id="24" name="AutoShape 46"/>
          <p:cNvSpPr>
            <a:spLocks noChangeArrowheads="1"/>
          </p:cNvSpPr>
          <p:nvPr/>
        </p:nvSpPr>
        <p:spPr bwMode="auto">
          <a:xfrm>
            <a:off x="3924300" y="38417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5" name="AutoShape 47"/>
          <p:cNvSpPr>
            <a:spLocks noChangeArrowheads="1"/>
          </p:cNvSpPr>
          <p:nvPr/>
        </p:nvSpPr>
        <p:spPr bwMode="auto">
          <a:xfrm>
            <a:off x="4643438" y="38417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6" name="AutoShape 48"/>
          <p:cNvSpPr>
            <a:spLocks noChangeArrowheads="1"/>
          </p:cNvSpPr>
          <p:nvPr/>
        </p:nvSpPr>
        <p:spPr bwMode="auto">
          <a:xfrm>
            <a:off x="5364163" y="38417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7" name="AutoShape 49"/>
          <p:cNvSpPr>
            <a:spLocks noChangeArrowheads="1"/>
          </p:cNvSpPr>
          <p:nvPr/>
        </p:nvSpPr>
        <p:spPr bwMode="auto">
          <a:xfrm>
            <a:off x="6084888" y="38417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8" name="AutoShape 50"/>
          <p:cNvSpPr>
            <a:spLocks noChangeArrowheads="1"/>
          </p:cNvSpPr>
          <p:nvPr/>
        </p:nvSpPr>
        <p:spPr bwMode="auto">
          <a:xfrm>
            <a:off x="6804025" y="38417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9" name="AutoShape 51"/>
          <p:cNvSpPr>
            <a:spLocks noChangeArrowheads="1"/>
          </p:cNvSpPr>
          <p:nvPr/>
        </p:nvSpPr>
        <p:spPr bwMode="auto">
          <a:xfrm>
            <a:off x="7524750" y="38417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0" name="AutoShape 53"/>
          <p:cNvSpPr>
            <a:spLocks noChangeArrowheads="1"/>
          </p:cNvSpPr>
          <p:nvPr/>
        </p:nvSpPr>
        <p:spPr bwMode="auto">
          <a:xfrm>
            <a:off x="4716463" y="3644900"/>
            <a:ext cx="576262" cy="287338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31" name="AutoShape 58"/>
          <p:cNvSpPr>
            <a:spLocks noChangeArrowheads="1"/>
          </p:cNvSpPr>
          <p:nvPr/>
        </p:nvSpPr>
        <p:spPr bwMode="auto">
          <a:xfrm>
            <a:off x="3924300" y="60737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2" name="AutoShape 59"/>
          <p:cNvSpPr>
            <a:spLocks noChangeArrowheads="1"/>
          </p:cNvSpPr>
          <p:nvPr/>
        </p:nvSpPr>
        <p:spPr bwMode="auto">
          <a:xfrm>
            <a:off x="4643438" y="60737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3" name="AutoShape 60"/>
          <p:cNvSpPr>
            <a:spLocks noChangeArrowheads="1"/>
          </p:cNvSpPr>
          <p:nvPr/>
        </p:nvSpPr>
        <p:spPr bwMode="auto">
          <a:xfrm>
            <a:off x="5364163" y="60737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4" name="AutoShape 61"/>
          <p:cNvSpPr>
            <a:spLocks noChangeArrowheads="1"/>
          </p:cNvSpPr>
          <p:nvPr/>
        </p:nvSpPr>
        <p:spPr bwMode="auto">
          <a:xfrm>
            <a:off x="6084888" y="60737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5" name="AutoShape 62"/>
          <p:cNvSpPr>
            <a:spLocks noChangeArrowheads="1"/>
          </p:cNvSpPr>
          <p:nvPr/>
        </p:nvSpPr>
        <p:spPr bwMode="auto">
          <a:xfrm>
            <a:off x="6804025" y="60737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6" name="AutoShape 63"/>
          <p:cNvSpPr>
            <a:spLocks noChangeArrowheads="1"/>
          </p:cNvSpPr>
          <p:nvPr/>
        </p:nvSpPr>
        <p:spPr bwMode="auto">
          <a:xfrm>
            <a:off x="7524750" y="60737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7" name="AutoShape 65"/>
          <p:cNvSpPr>
            <a:spLocks noChangeArrowheads="1"/>
          </p:cNvSpPr>
          <p:nvPr/>
        </p:nvSpPr>
        <p:spPr bwMode="auto">
          <a:xfrm>
            <a:off x="7597775" y="5876925"/>
            <a:ext cx="576263" cy="287338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38" name="Line 68"/>
          <p:cNvSpPr>
            <a:spLocks noChangeShapeType="1"/>
          </p:cNvSpPr>
          <p:nvPr/>
        </p:nvSpPr>
        <p:spPr bwMode="auto">
          <a:xfrm>
            <a:off x="5651500" y="5661025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AutoShape 69"/>
          <p:cNvSpPr>
            <a:spLocks noChangeArrowheads="1"/>
          </p:cNvSpPr>
          <p:nvPr/>
        </p:nvSpPr>
        <p:spPr bwMode="auto">
          <a:xfrm>
            <a:off x="250825" y="765175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</a:t>
            </a:r>
            <a:r>
              <a:rPr lang="ja-JP" altLang="en-US" sz="2400"/>
              <a:t>番</a:t>
            </a:r>
          </a:p>
        </p:txBody>
      </p:sp>
      <p:sp>
        <p:nvSpPr>
          <p:cNvPr id="40" name="AutoShape 70"/>
          <p:cNvSpPr>
            <a:spLocks noChangeArrowheads="1"/>
          </p:cNvSpPr>
          <p:nvPr/>
        </p:nvSpPr>
        <p:spPr bwMode="auto">
          <a:xfrm>
            <a:off x="323850" y="3213100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</a:t>
            </a:r>
            <a:r>
              <a:rPr lang="ja-JP" altLang="en-US" sz="2400"/>
              <a:t>番</a:t>
            </a:r>
          </a:p>
        </p:txBody>
      </p:sp>
      <p:sp>
        <p:nvSpPr>
          <p:cNvPr id="41" name="AutoShape 71"/>
          <p:cNvSpPr>
            <a:spLocks noChangeArrowheads="1"/>
          </p:cNvSpPr>
          <p:nvPr/>
        </p:nvSpPr>
        <p:spPr bwMode="auto">
          <a:xfrm>
            <a:off x="323850" y="5445125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</a:t>
            </a:r>
            <a:r>
              <a:rPr lang="ja-JP" altLang="en-US" sz="2400"/>
              <a:t>番</a:t>
            </a:r>
          </a:p>
        </p:txBody>
      </p:sp>
      <p:sp>
        <p:nvSpPr>
          <p:cNvPr id="42" name="Text Box 76"/>
          <p:cNvSpPr txBox="1">
            <a:spLocks noChangeArrowheads="1"/>
          </p:cNvSpPr>
          <p:nvPr/>
        </p:nvSpPr>
        <p:spPr bwMode="auto">
          <a:xfrm>
            <a:off x="3995738" y="7651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43" name="Text Box 77"/>
          <p:cNvSpPr txBox="1">
            <a:spLocks noChangeArrowheads="1"/>
          </p:cNvSpPr>
          <p:nvPr/>
        </p:nvSpPr>
        <p:spPr bwMode="auto">
          <a:xfrm>
            <a:off x="4716463" y="314166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44" name="Text Box 78"/>
          <p:cNvSpPr txBox="1">
            <a:spLocks noChangeArrowheads="1"/>
          </p:cNvSpPr>
          <p:nvPr/>
        </p:nvSpPr>
        <p:spPr bwMode="auto">
          <a:xfrm>
            <a:off x="7596188" y="530066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45" name="AutoShape 79"/>
          <p:cNvSpPr>
            <a:spLocks noChangeArrowheads="1"/>
          </p:cNvSpPr>
          <p:nvPr/>
        </p:nvSpPr>
        <p:spPr bwMode="auto">
          <a:xfrm>
            <a:off x="1042988" y="1557338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46" name="AutoShape 80"/>
          <p:cNvSpPr>
            <a:spLocks noChangeArrowheads="1"/>
          </p:cNvSpPr>
          <p:nvPr/>
        </p:nvSpPr>
        <p:spPr bwMode="auto">
          <a:xfrm>
            <a:off x="1042988" y="3860800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47" name="AutoShape 81"/>
          <p:cNvSpPr>
            <a:spLocks noChangeArrowheads="1"/>
          </p:cNvSpPr>
          <p:nvPr/>
        </p:nvSpPr>
        <p:spPr bwMode="auto">
          <a:xfrm>
            <a:off x="1042988" y="6092825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</p:spTree>
    <p:extLst>
      <p:ext uri="{BB962C8B-B14F-4D97-AF65-F5344CB8AC3E}">
        <p14:creationId xmlns:p14="http://schemas.microsoft.com/office/powerpoint/2010/main" val="1026297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611188" y="24923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312863" y="2511425"/>
            <a:ext cx="792162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051050" y="24923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771775" y="24923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3473450" y="2511425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11638" y="24923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30775" y="24923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651500" y="24923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372225" y="24923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7091363" y="24923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812088" y="24923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cxnSp>
        <p:nvCxnSpPr>
          <p:cNvPr id="13" name="AutoShape 44"/>
          <p:cNvCxnSpPr>
            <a:cxnSpLocks noChangeShapeType="1"/>
            <a:stCxn id="3" idx="0"/>
            <a:endCxn id="6" idx="0"/>
          </p:cNvCxnSpPr>
          <p:nvPr/>
        </p:nvCxnSpPr>
        <p:spPr bwMode="auto">
          <a:xfrm rot="5400000" flipV="1">
            <a:off x="2868613" y="1431925"/>
            <a:ext cx="1588" cy="2160587"/>
          </a:xfrm>
          <a:prstGeom prst="bentConnector3">
            <a:avLst>
              <a:gd name="adj1" fmla="val -26800009"/>
            </a:avLst>
          </a:prstGeom>
          <a:ln>
            <a:headEnd type="triangl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251520" y="620688"/>
            <a:ext cx="86212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メモ「</a:t>
            </a:r>
            <a:r>
              <a:rPr lang="en-US" altLang="ja-JP" sz="2000" dirty="0" err="1" smtClean="0"/>
              <a:t>minIndex</a:t>
            </a:r>
            <a:r>
              <a:rPr lang="ja-JP" altLang="en-US" sz="2000" dirty="0" smtClean="0"/>
              <a:t>」に残っている通り</a:t>
            </a:r>
            <a:r>
              <a:rPr lang="ja-JP" altLang="en-US" sz="2000" dirty="0"/>
              <a:t>、</a:t>
            </a:r>
            <a:r>
              <a:rPr lang="en-US" altLang="ja-JP" sz="2000" dirty="0"/>
              <a:t>Data(1)</a:t>
            </a:r>
            <a:r>
              <a:rPr lang="ja-JP" altLang="en-US" sz="2000" dirty="0"/>
              <a:t>の場所には</a:t>
            </a:r>
            <a:r>
              <a:rPr lang="en-US" altLang="ja-JP" sz="2000" u="sng" dirty="0"/>
              <a:t>4</a:t>
            </a:r>
            <a:r>
              <a:rPr lang="ja-JP" altLang="en-US" sz="2000" u="sng" dirty="0"/>
              <a:t>番</a:t>
            </a:r>
            <a:r>
              <a:rPr lang="ja-JP" altLang="en-US" sz="2000" u="sng" dirty="0" smtClean="0"/>
              <a:t>の部屋の値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入る。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　　　　　　　　　　　　　　　　　　　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Data(1)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Data(</a:t>
            </a:r>
            <a:r>
              <a:rPr lang="en-US" altLang="ja-JP" sz="2000" dirty="0" err="1" smtClean="0"/>
              <a:t>minIndex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を</a:t>
            </a:r>
            <a:r>
              <a:rPr lang="ja-JP" altLang="en-US" sz="2000" u="sng" dirty="0"/>
              <a:t>入れ替える</a:t>
            </a:r>
            <a:r>
              <a:rPr lang="ja-JP" altLang="en-US" sz="2000" dirty="0"/>
              <a:t>。</a:t>
            </a:r>
          </a:p>
        </p:txBody>
      </p:sp>
      <p:sp>
        <p:nvSpPr>
          <p:cNvPr id="15" name="AutoShape 59"/>
          <p:cNvSpPr>
            <a:spLocks noChangeArrowheads="1"/>
          </p:cNvSpPr>
          <p:nvPr/>
        </p:nvSpPr>
        <p:spPr bwMode="auto">
          <a:xfrm>
            <a:off x="593725" y="1916113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４番</a:t>
            </a:r>
          </a:p>
        </p:txBody>
      </p:sp>
    </p:spTree>
    <p:extLst>
      <p:ext uri="{BB962C8B-B14F-4D97-AF65-F5344CB8AC3E}">
        <p14:creationId xmlns:p14="http://schemas.microsoft.com/office/powerpoint/2010/main" val="37373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/>
        </p:nvSpPr>
        <p:spPr bwMode="auto">
          <a:xfrm>
            <a:off x="337225" y="465348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47"/>
          <p:cNvSpPr>
            <a:spLocks noChangeArrowheads="1"/>
          </p:cNvSpPr>
          <p:nvPr/>
        </p:nvSpPr>
        <p:spPr bwMode="auto">
          <a:xfrm>
            <a:off x="1038900" y="467253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4" name="AutoShape 20"/>
          <p:cNvSpPr>
            <a:spLocks noChangeArrowheads="1"/>
          </p:cNvSpPr>
          <p:nvPr/>
        </p:nvSpPr>
        <p:spPr bwMode="auto">
          <a:xfrm>
            <a:off x="2497813" y="249289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23850" y="173130"/>
            <a:ext cx="48798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続いて</a:t>
            </a:r>
            <a:r>
              <a:rPr lang="en-US" altLang="ja-JP" sz="2000" dirty="0"/>
              <a:t>Data(2)</a:t>
            </a:r>
            <a:r>
              <a:rPr lang="ja-JP" altLang="en-US" sz="2000" dirty="0"/>
              <a:t>の場所に入るべき数を</a:t>
            </a:r>
            <a:r>
              <a:rPr lang="ja-JP" altLang="en-US" sz="2000" dirty="0" smtClean="0"/>
              <a:t>探す。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メモ</a:t>
            </a:r>
            <a:r>
              <a:rPr lang="en-US" altLang="ja-JP" sz="2000" dirty="0" err="1" smtClean="0"/>
              <a:t>minIndex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２番とする。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3</a:t>
            </a:r>
            <a:r>
              <a:rPr lang="ja-JP" altLang="en-US" sz="2000" dirty="0"/>
              <a:t>番と比較。まだ最小は２番</a:t>
            </a:r>
            <a:r>
              <a:rPr lang="ja-JP" altLang="en-US" sz="2000" dirty="0" smtClean="0"/>
              <a:t>の値。</a:t>
            </a:r>
            <a:endParaRPr lang="ja-JP" altLang="en-US" sz="2000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99258" y="3385280"/>
            <a:ext cx="71801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Data(4)</a:t>
            </a:r>
            <a:r>
              <a:rPr lang="ja-JP" altLang="en-US" sz="2000" dirty="0"/>
              <a:t>は</a:t>
            </a:r>
            <a:r>
              <a:rPr lang="en-US" altLang="ja-JP" sz="2000" u="sng" dirty="0" smtClean="0"/>
              <a:t>2</a:t>
            </a:r>
            <a:r>
              <a:rPr lang="ja-JP" altLang="en-US" sz="2000" u="sng" dirty="0"/>
              <a:t>番</a:t>
            </a:r>
            <a:r>
              <a:rPr lang="ja-JP" altLang="en-US" sz="2000" u="sng" dirty="0" smtClean="0"/>
              <a:t>の値より</a:t>
            </a:r>
            <a:r>
              <a:rPr lang="ja-JP" altLang="en-US" sz="2000" u="sng" dirty="0"/>
              <a:t>小さい</a:t>
            </a:r>
            <a:r>
              <a:rPr lang="ja-JP" altLang="en-US" sz="2000" dirty="0"/>
              <a:t>ので</a:t>
            </a:r>
            <a:r>
              <a:rPr lang="ja-JP" altLang="en-US" sz="2000" dirty="0" smtClean="0"/>
              <a:t>、</a:t>
            </a:r>
            <a:r>
              <a:rPr lang="en-US" altLang="ja-JP" sz="2000" dirty="0" err="1" smtClean="0"/>
              <a:t>minIndex</a:t>
            </a:r>
            <a:r>
              <a:rPr lang="ja-JP" altLang="en-US" sz="2000" dirty="0" smtClean="0"/>
              <a:t>を</a:t>
            </a:r>
            <a:r>
              <a:rPr lang="en-US" altLang="ja-JP" sz="2000" dirty="0"/>
              <a:t>4</a:t>
            </a:r>
            <a:r>
              <a:rPr lang="ja-JP" altLang="en-US" sz="2000" dirty="0"/>
              <a:t>番と書き換える。</a:t>
            </a:r>
            <a:endParaRPr lang="ja-JP" altLang="en-US" sz="2000" dirty="0">
              <a:solidFill>
                <a:srgbClr val="FF0066"/>
              </a:solidFill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337225" y="249289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038900" y="251194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3216950" y="251194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3937675" y="249289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4656813" y="249289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5377538" y="249289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6098263" y="249289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6817400" y="249289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7538125" y="249289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2570838" y="2296046"/>
            <a:ext cx="576262" cy="287338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7" name="AutoShape 45"/>
          <p:cNvSpPr>
            <a:spLocks noChangeArrowheads="1"/>
          </p:cNvSpPr>
          <p:nvPr/>
        </p:nvSpPr>
        <p:spPr bwMode="auto">
          <a:xfrm>
            <a:off x="2497813" y="46534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8" name="AutoShape 48"/>
          <p:cNvSpPr>
            <a:spLocks noChangeArrowheads="1"/>
          </p:cNvSpPr>
          <p:nvPr/>
        </p:nvSpPr>
        <p:spPr bwMode="auto">
          <a:xfrm>
            <a:off x="3216950" y="4672534"/>
            <a:ext cx="792163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9" name="AutoShape 49"/>
          <p:cNvSpPr>
            <a:spLocks noChangeArrowheads="1"/>
          </p:cNvSpPr>
          <p:nvPr/>
        </p:nvSpPr>
        <p:spPr bwMode="auto">
          <a:xfrm>
            <a:off x="3937675" y="465348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0" name="AutoShape 50"/>
          <p:cNvSpPr>
            <a:spLocks noChangeArrowheads="1"/>
          </p:cNvSpPr>
          <p:nvPr/>
        </p:nvSpPr>
        <p:spPr bwMode="auto">
          <a:xfrm>
            <a:off x="4656813" y="46534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1" name="AutoShape 51"/>
          <p:cNvSpPr>
            <a:spLocks noChangeArrowheads="1"/>
          </p:cNvSpPr>
          <p:nvPr/>
        </p:nvSpPr>
        <p:spPr bwMode="auto">
          <a:xfrm>
            <a:off x="5377538" y="46534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2" name="AutoShape 52"/>
          <p:cNvSpPr>
            <a:spLocks noChangeArrowheads="1"/>
          </p:cNvSpPr>
          <p:nvPr/>
        </p:nvSpPr>
        <p:spPr bwMode="auto">
          <a:xfrm>
            <a:off x="6098263" y="46534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3" name="AutoShape 53"/>
          <p:cNvSpPr>
            <a:spLocks noChangeArrowheads="1"/>
          </p:cNvSpPr>
          <p:nvPr/>
        </p:nvSpPr>
        <p:spPr bwMode="auto">
          <a:xfrm>
            <a:off x="6817400" y="465348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auto">
          <a:xfrm>
            <a:off x="7538125" y="465348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5" name="AutoShape 56"/>
          <p:cNvSpPr>
            <a:spLocks noChangeArrowheads="1"/>
          </p:cNvSpPr>
          <p:nvPr/>
        </p:nvSpPr>
        <p:spPr bwMode="auto">
          <a:xfrm>
            <a:off x="3289975" y="4456634"/>
            <a:ext cx="576263" cy="287337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6" name="AutoShape 58"/>
          <p:cNvSpPr>
            <a:spLocks noChangeArrowheads="1"/>
          </p:cNvSpPr>
          <p:nvPr/>
        </p:nvSpPr>
        <p:spPr bwMode="auto">
          <a:xfrm>
            <a:off x="337225" y="1864246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</a:t>
            </a:r>
            <a:r>
              <a:rPr lang="ja-JP" altLang="en-US" sz="2400"/>
              <a:t>番</a:t>
            </a:r>
          </a:p>
        </p:txBody>
      </p:sp>
      <p:sp>
        <p:nvSpPr>
          <p:cNvPr id="27" name="AutoShape 60"/>
          <p:cNvSpPr>
            <a:spLocks noChangeArrowheads="1"/>
          </p:cNvSpPr>
          <p:nvPr/>
        </p:nvSpPr>
        <p:spPr bwMode="auto">
          <a:xfrm>
            <a:off x="337225" y="3951809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</a:t>
            </a:r>
            <a:r>
              <a:rPr lang="ja-JP" altLang="en-US" sz="2400"/>
              <a:t>番</a:t>
            </a:r>
          </a:p>
        </p:txBody>
      </p:sp>
      <p:sp>
        <p:nvSpPr>
          <p:cNvPr id="28" name="Line 61"/>
          <p:cNvSpPr>
            <a:spLocks noChangeShapeType="1"/>
          </p:cNvSpPr>
          <p:nvPr/>
        </p:nvSpPr>
        <p:spPr bwMode="auto">
          <a:xfrm flipH="1">
            <a:off x="1056363" y="4240734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" name="AutoShape 63"/>
          <p:cNvSpPr>
            <a:spLocks noChangeArrowheads="1"/>
          </p:cNvSpPr>
          <p:nvPr/>
        </p:nvSpPr>
        <p:spPr bwMode="auto">
          <a:xfrm>
            <a:off x="1777088" y="2511946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30" name="AutoShape 64"/>
          <p:cNvSpPr>
            <a:spLocks noChangeArrowheads="1"/>
          </p:cNvSpPr>
          <p:nvPr/>
        </p:nvSpPr>
        <p:spPr bwMode="auto">
          <a:xfrm>
            <a:off x="1777088" y="4672534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2693075" y="1738834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3289975" y="3880371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4035901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1"/>
          <p:cNvSpPr>
            <a:spLocks noChangeArrowheads="1"/>
          </p:cNvSpPr>
          <p:nvPr/>
        </p:nvSpPr>
        <p:spPr bwMode="auto">
          <a:xfrm>
            <a:off x="323850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3" name="AutoShape 32"/>
          <p:cNvSpPr>
            <a:spLocks noChangeArrowheads="1"/>
          </p:cNvSpPr>
          <p:nvPr/>
        </p:nvSpPr>
        <p:spPr bwMode="auto">
          <a:xfrm>
            <a:off x="1025525" y="15573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2484438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5" name="AutoShape 72"/>
          <p:cNvSpPr>
            <a:spLocks noChangeArrowheads="1"/>
          </p:cNvSpPr>
          <p:nvPr/>
        </p:nvSpPr>
        <p:spPr bwMode="auto">
          <a:xfrm>
            <a:off x="3203575" y="15573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6" name="AutoShape 42"/>
          <p:cNvSpPr>
            <a:spLocks noChangeArrowheads="1"/>
          </p:cNvSpPr>
          <p:nvPr/>
        </p:nvSpPr>
        <p:spPr bwMode="auto">
          <a:xfrm>
            <a:off x="323850" y="36258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1025525" y="36449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>
            <a:off x="2484438" y="36258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9" name="AutoShape 54"/>
          <p:cNvSpPr>
            <a:spLocks noChangeArrowheads="1"/>
          </p:cNvSpPr>
          <p:nvPr/>
        </p:nvSpPr>
        <p:spPr bwMode="auto">
          <a:xfrm>
            <a:off x="3203575" y="36449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331788" y="188913"/>
            <a:ext cx="6176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Data(5)</a:t>
            </a:r>
            <a:r>
              <a:rPr lang="ja-JP" altLang="en-US" sz="2000" dirty="0"/>
              <a:t>と比較。</a:t>
            </a:r>
            <a:r>
              <a:rPr lang="en-US" altLang="ja-JP" sz="2000" dirty="0"/>
              <a:t>45 &lt; 47</a:t>
            </a:r>
            <a:r>
              <a:rPr lang="ja-JP" altLang="en-US" sz="2000" dirty="0"/>
              <a:t>なので、最小は</a:t>
            </a:r>
            <a:r>
              <a:rPr lang="en-US" altLang="ja-JP" sz="2000" dirty="0"/>
              <a:t>Data(5)</a:t>
            </a:r>
            <a:r>
              <a:rPr lang="ja-JP" altLang="en-US" sz="2000" dirty="0"/>
              <a:t>のまま。</a:t>
            </a:r>
          </a:p>
        </p:txBody>
      </p:sp>
      <p:sp>
        <p:nvSpPr>
          <p:cNvPr id="11" name="AutoShape 34"/>
          <p:cNvSpPr>
            <a:spLocks noChangeArrowheads="1"/>
          </p:cNvSpPr>
          <p:nvPr/>
        </p:nvSpPr>
        <p:spPr bwMode="auto">
          <a:xfrm>
            <a:off x="3924300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2" name="AutoShape 35"/>
          <p:cNvSpPr>
            <a:spLocks noChangeArrowheads="1"/>
          </p:cNvSpPr>
          <p:nvPr/>
        </p:nvSpPr>
        <p:spPr bwMode="auto">
          <a:xfrm>
            <a:off x="4643438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3" name="AutoShape 36"/>
          <p:cNvSpPr>
            <a:spLocks noChangeArrowheads="1"/>
          </p:cNvSpPr>
          <p:nvPr/>
        </p:nvSpPr>
        <p:spPr bwMode="auto">
          <a:xfrm>
            <a:off x="5364163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084888" y="15382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5" name="AutoShape 38"/>
          <p:cNvSpPr>
            <a:spLocks noChangeArrowheads="1"/>
          </p:cNvSpPr>
          <p:nvPr/>
        </p:nvSpPr>
        <p:spPr bwMode="auto">
          <a:xfrm>
            <a:off x="6804025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6" name="AutoShape 39"/>
          <p:cNvSpPr>
            <a:spLocks noChangeArrowheads="1"/>
          </p:cNvSpPr>
          <p:nvPr/>
        </p:nvSpPr>
        <p:spPr bwMode="auto">
          <a:xfrm>
            <a:off x="7524750" y="15382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95738" y="1341438"/>
            <a:ext cx="576262" cy="287337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8" name="AutoShape 47"/>
          <p:cNvSpPr>
            <a:spLocks noChangeArrowheads="1"/>
          </p:cNvSpPr>
          <p:nvPr/>
        </p:nvSpPr>
        <p:spPr bwMode="auto">
          <a:xfrm>
            <a:off x="3924300" y="36258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9" name="AutoShape 48"/>
          <p:cNvSpPr>
            <a:spLocks noChangeArrowheads="1"/>
          </p:cNvSpPr>
          <p:nvPr/>
        </p:nvSpPr>
        <p:spPr bwMode="auto">
          <a:xfrm>
            <a:off x="4643438" y="36258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5364163" y="36258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6084888" y="36258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2" name="AutoShape 53"/>
          <p:cNvSpPr>
            <a:spLocks noChangeArrowheads="1"/>
          </p:cNvSpPr>
          <p:nvPr/>
        </p:nvSpPr>
        <p:spPr bwMode="auto">
          <a:xfrm>
            <a:off x="7667625" y="3357563"/>
            <a:ext cx="576263" cy="287337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3" name="Text Box 55"/>
          <p:cNvSpPr txBox="1">
            <a:spLocks noChangeArrowheads="1"/>
          </p:cNvSpPr>
          <p:nvPr/>
        </p:nvSpPr>
        <p:spPr bwMode="auto">
          <a:xfrm>
            <a:off x="395288" y="2492375"/>
            <a:ext cx="517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最後まで繰り返すと、</a:t>
            </a:r>
            <a:r>
              <a:rPr lang="ja-JP" altLang="en-US" sz="2000" u="sng" dirty="0"/>
              <a:t>結局</a:t>
            </a:r>
            <a:r>
              <a:rPr lang="en-US" altLang="ja-JP" sz="2000" u="sng" dirty="0"/>
              <a:t>9</a:t>
            </a:r>
            <a:r>
              <a:rPr lang="ja-JP" altLang="en-US" sz="2000" u="sng" dirty="0"/>
              <a:t>番がメモに残った</a:t>
            </a:r>
            <a:r>
              <a:rPr lang="ja-JP" altLang="en-US" sz="2000" dirty="0"/>
              <a:t>。</a:t>
            </a:r>
          </a:p>
        </p:txBody>
      </p:sp>
      <p:sp>
        <p:nvSpPr>
          <p:cNvPr id="24" name="AutoShape 56"/>
          <p:cNvSpPr>
            <a:spLocks noChangeArrowheads="1"/>
          </p:cNvSpPr>
          <p:nvPr/>
        </p:nvSpPr>
        <p:spPr bwMode="auto">
          <a:xfrm>
            <a:off x="352425" y="60213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5" name="AutoShape 57"/>
          <p:cNvSpPr>
            <a:spLocks noChangeArrowheads="1"/>
          </p:cNvSpPr>
          <p:nvPr/>
        </p:nvSpPr>
        <p:spPr bwMode="auto">
          <a:xfrm>
            <a:off x="1054100" y="60404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26" name="AutoShape 58"/>
          <p:cNvSpPr>
            <a:spLocks noChangeArrowheads="1"/>
          </p:cNvSpPr>
          <p:nvPr/>
        </p:nvSpPr>
        <p:spPr bwMode="auto">
          <a:xfrm>
            <a:off x="1792288" y="6021388"/>
            <a:ext cx="792162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2513013" y="60213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8" name="AutoShape 60"/>
          <p:cNvSpPr>
            <a:spLocks noChangeArrowheads="1"/>
          </p:cNvSpPr>
          <p:nvPr/>
        </p:nvSpPr>
        <p:spPr bwMode="auto">
          <a:xfrm>
            <a:off x="3214688" y="60404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29" name="Text Box 61"/>
          <p:cNvSpPr txBox="1">
            <a:spLocks noChangeArrowheads="1"/>
          </p:cNvSpPr>
          <p:nvPr/>
        </p:nvSpPr>
        <p:spPr bwMode="auto">
          <a:xfrm>
            <a:off x="250825" y="4508500"/>
            <a:ext cx="536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した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って</a:t>
            </a:r>
            <a:r>
              <a:rPr lang="ja-JP" altLang="en-US" sz="2000" dirty="0"/>
              <a:t>、</a:t>
            </a:r>
            <a:r>
              <a:rPr lang="en-US" altLang="ja-JP" sz="2000" dirty="0"/>
              <a:t>Data(2</a:t>
            </a:r>
            <a:r>
              <a:rPr lang="en-US" altLang="ja-JP" sz="2000" dirty="0" smtClean="0"/>
              <a:t>)</a:t>
            </a:r>
            <a:r>
              <a:rPr lang="ja-JP" altLang="en-US" sz="2000" dirty="0" err="1" smtClean="0"/>
              <a:t>には</a:t>
            </a:r>
            <a:r>
              <a:rPr lang="en-US" altLang="ja-JP" sz="2000" dirty="0" smtClean="0"/>
              <a:t>Data(9</a:t>
            </a:r>
            <a:r>
              <a:rPr lang="ja-JP" altLang="en-US" sz="2000" dirty="0" smtClean="0"/>
              <a:t>番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の値が</a:t>
            </a:r>
            <a:r>
              <a:rPr lang="ja-JP" altLang="en-US" sz="2000" dirty="0"/>
              <a:t>入る。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Data(2)</a:t>
            </a:r>
            <a:r>
              <a:rPr lang="ja-JP" altLang="en-US" sz="2000" dirty="0"/>
              <a:t>と</a:t>
            </a:r>
            <a:r>
              <a:rPr lang="en-US" altLang="ja-JP" sz="2000" dirty="0" smtClean="0"/>
              <a:t>Data(</a:t>
            </a:r>
            <a:r>
              <a:rPr lang="en-US" altLang="ja-JP" sz="2000" dirty="0" err="1" smtClean="0"/>
              <a:t>minIndex</a:t>
            </a:r>
            <a:r>
              <a:rPr lang="en-US" altLang="ja-JP" sz="2000" dirty="0" smtClean="0"/>
              <a:t>)</a:t>
            </a:r>
            <a:r>
              <a:rPr lang="ja-JP" altLang="en-US" sz="2000" dirty="0"/>
              <a:t>を入れ替える。</a:t>
            </a:r>
          </a:p>
        </p:txBody>
      </p:sp>
      <p:sp>
        <p:nvSpPr>
          <p:cNvPr id="30" name="AutoShape 62"/>
          <p:cNvSpPr>
            <a:spLocks noChangeArrowheads="1"/>
          </p:cNvSpPr>
          <p:nvPr/>
        </p:nvSpPr>
        <p:spPr bwMode="auto">
          <a:xfrm>
            <a:off x="3952875" y="60213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1" name="AutoShape 63"/>
          <p:cNvSpPr>
            <a:spLocks noChangeArrowheads="1"/>
          </p:cNvSpPr>
          <p:nvPr/>
        </p:nvSpPr>
        <p:spPr bwMode="auto">
          <a:xfrm>
            <a:off x="4672013" y="60213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5392738" y="60213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3" name="AutoShape 65"/>
          <p:cNvSpPr>
            <a:spLocks noChangeArrowheads="1"/>
          </p:cNvSpPr>
          <p:nvPr/>
        </p:nvSpPr>
        <p:spPr bwMode="auto">
          <a:xfrm>
            <a:off x="6113463" y="60213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4" name="AutoShape 66"/>
          <p:cNvSpPr>
            <a:spLocks noChangeArrowheads="1"/>
          </p:cNvSpPr>
          <p:nvPr/>
        </p:nvSpPr>
        <p:spPr bwMode="auto">
          <a:xfrm>
            <a:off x="6832600" y="6021388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35" name="AutoShape 67"/>
          <p:cNvSpPr>
            <a:spLocks noChangeArrowheads="1"/>
          </p:cNvSpPr>
          <p:nvPr/>
        </p:nvSpPr>
        <p:spPr bwMode="auto">
          <a:xfrm>
            <a:off x="7553325" y="60213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cxnSp>
        <p:nvCxnSpPr>
          <p:cNvPr id="36" name="AutoShape 69"/>
          <p:cNvCxnSpPr>
            <a:cxnSpLocks noChangeShapeType="1"/>
            <a:stCxn id="26" idx="0"/>
            <a:endCxn id="34" idx="0"/>
          </p:cNvCxnSpPr>
          <p:nvPr/>
        </p:nvCxnSpPr>
        <p:spPr bwMode="auto">
          <a:xfrm rot="5400000" flipV="1">
            <a:off x="4787900" y="3502026"/>
            <a:ext cx="1587" cy="5040312"/>
          </a:xfrm>
          <a:prstGeom prst="bentConnector3">
            <a:avLst>
              <a:gd name="adj1" fmla="val -24500009"/>
            </a:avLst>
          </a:prstGeom>
          <a:noFill/>
          <a:ln w="76200">
            <a:solidFill>
              <a:srgbClr val="FF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Line 70"/>
          <p:cNvSpPr>
            <a:spLocks noChangeShapeType="1"/>
          </p:cNvSpPr>
          <p:nvPr/>
        </p:nvSpPr>
        <p:spPr bwMode="auto">
          <a:xfrm>
            <a:off x="5724525" y="3141663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AutoShape 71"/>
          <p:cNvSpPr>
            <a:spLocks noChangeArrowheads="1"/>
          </p:cNvSpPr>
          <p:nvPr/>
        </p:nvSpPr>
        <p:spPr bwMode="auto">
          <a:xfrm>
            <a:off x="323850" y="765175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</a:t>
            </a:r>
            <a:r>
              <a:rPr lang="ja-JP" altLang="en-US" sz="2400"/>
              <a:t>番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3995738" y="7651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7667625" y="27813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1" name="AutoShape 75"/>
          <p:cNvSpPr>
            <a:spLocks noChangeArrowheads="1"/>
          </p:cNvSpPr>
          <p:nvPr/>
        </p:nvSpPr>
        <p:spPr bwMode="auto">
          <a:xfrm>
            <a:off x="395288" y="2997200"/>
            <a:ext cx="649287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</a:t>
            </a:r>
            <a:r>
              <a:rPr lang="ja-JP" altLang="en-US" sz="2400"/>
              <a:t>番</a:t>
            </a:r>
          </a:p>
        </p:txBody>
      </p:sp>
      <p:sp>
        <p:nvSpPr>
          <p:cNvPr id="42" name="AutoShape 76"/>
          <p:cNvSpPr>
            <a:spLocks noChangeArrowheads="1"/>
          </p:cNvSpPr>
          <p:nvPr/>
        </p:nvSpPr>
        <p:spPr bwMode="auto">
          <a:xfrm>
            <a:off x="1763713" y="1557338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43" name="AutoShape 77"/>
          <p:cNvSpPr>
            <a:spLocks noChangeArrowheads="1"/>
          </p:cNvSpPr>
          <p:nvPr/>
        </p:nvSpPr>
        <p:spPr bwMode="auto">
          <a:xfrm>
            <a:off x="1763713" y="3644900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44" name="AutoShape 78"/>
          <p:cNvSpPr>
            <a:spLocks noChangeArrowheads="1"/>
          </p:cNvSpPr>
          <p:nvPr/>
        </p:nvSpPr>
        <p:spPr bwMode="auto">
          <a:xfrm>
            <a:off x="6804025" y="36449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5" name="AutoShape 52"/>
          <p:cNvSpPr>
            <a:spLocks noChangeArrowheads="1"/>
          </p:cNvSpPr>
          <p:nvPr/>
        </p:nvSpPr>
        <p:spPr bwMode="auto">
          <a:xfrm>
            <a:off x="7524750" y="36258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46" name="AutoShape 79"/>
          <p:cNvSpPr>
            <a:spLocks noChangeArrowheads="1"/>
          </p:cNvSpPr>
          <p:nvPr/>
        </p:nvSpPr>
        <p:spPr bwMode="auto">
          <a:xfrm>
            <a:off x="406400" y="5535613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</a:t>
            </a:r>
            <a:r>
              <a:rPr lang="ja-JP" altLang="en-US" sz="2400"/>
              <a:t>番</a:t>
            </a:r>
          </a:p>
        </p:txBody>
      </p:sp>
    </p:spTree>
    <p:extLst>
      <p:ext uri="{BB962C8B-B14F-4D97-AF65-F5344CB8AC3E}">
        <p14:creationId xmlns:p14="http://schemas.microsoft.com/office/powerpoint/2010/main" val="1849763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2"/>
          <p:cNvSpPr>
            <a:spLocks noChangeArrowheads="1"/>
          </p:cNvSpPr>
          <p:nvPr/>
        </p:nvSpPr>
        <p:spPr bwMode="auto">
          <a:xfrm>
            <a:off x="353948" y="379070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1055623" y="380975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>
            <a:off x="2514536" y="379070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9" name="AutoShape 54"/>
          <p:cNvSpPr>
            <a:spLocks noChangeArrowheads="1"/>
          </p:cNvSpPr>
          <p:nvPr/>
        </p:nvSpPr>
        <p:spPr bwMode="auto">
          <a:xfrm>
            <a:off x="3233673" y="380975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8" name="AutoShape 47"/>
          <p:cNvSpPr>
            <a:spLocks noChangeArrowheads="1"/>
          </p:cNvSpPr>
          <p:nvPr/>
        </p:nvSpPr>
        <p:spPr bwMode="auto">
          <a:xfrm>
            <a:off x="3954398" y="379070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9" name="AutoShape 48"/>
          <p:cNvSpPr>
            <a:spLocks noChangeArrowheads="1"/>
          </p:cNvSpPr>
          <p:nvPr/>
        </p:nvSpPr>
        <p:spPr bwMode="auto">
          <a:xfrm>
            <a:off x="4673536" y="379070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5394261" y="379070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6114986" y="379070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2" name="AutoShape 53"/>
          <p:cNvSpPr>
            <a:spLocks noChangeArrowheads="1"/>
          </p:cNvSpPr>
          <p:nvPr/>
        </p:nvSpPr>
        <p:spPr bwMode="auto">
          <a:xfrm>
            <a:off x="7626286" y="3453363"/>
            <a:ext cx="576263" cy="287337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4" name="AutoShape 56"/>
          <p:cNvSpPr>
            <a:spLocks noChangeArrowheads="1"/>
          </p:cNvSpPr>
          <p:nvPr/>
        </p:nvSpPr>
        <p:spPr bwMode="auto">
          <a:xfrm>
            <a:off x="394840" y="612767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5" name="AutoShape 57"/>
          <p:cNvSpPr>
            <a:spLocks noChangeArrowheads="1"/>
          </p:cNvSpPr>
          <p:nvPr/>
        </p:nvSpPr>
        <p:spPr bwMode="auto">
          <a:xfrm>
            <a:off x="1096515" y="614672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26" name="AutoShape 58"/>
          <p:cNvSpPr>
            <a:spLocks noChangeArrowheads="1"/>
          </p:cNvSpPr>
          <p:nvPr/>
        </p:nvSpPr>
        <p:spPr bwMode="auto">
          <a:xfrm>
            <a:off x="1834703" y="6127676"/>
            <a:ext cx="792162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2555428" y="612767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8" name="AutoShape 60"/>
          <p:cNvSpPr>
            <a:spLocks noChangeArrowheads="1"/>
          </p:cNvSpPr>
          <p:nvPr/>
        </p:nvSpPr>
        <p:spPr bwMode="auto">
          <a:xfrm>
            <a:off x="3257103" y="614672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30" name="AutoShape 62"/>
          <p:cNvSpPr>
            <a:spLocks noChangeArrowheads="1"/>
          </p:cNvSpPr>
          <p:nvPr/>
        </p:nvSpPr>
        <p:spPr bwMode="auto">
          <a:xfrm>
            <a:off x="3995290" y="612767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1" name="AutoShape 63"/>
          <p:cNvSpPr>
            <a:spLocks noChangeArrowheads="1"/>
          </p:cNvSpPr>
          <p:nvPr/>
        </p:nvSpPr>
        <p:spPr bwMode="auto">
          <a:xfrm>
            <a:off x="4714428" y="612767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5435153" y="612767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3" name="AutoShape 65"/>
          <p:cNvSpPr>
            <a:spLocks noChangeArrowheads="1"/>
          </p:cNvSpPr>
          <p:nvPr/>
        </p:nvSpPr>
        <p:spPr bwMode="auto">
          <a:xfrm>
            <a:off x="6155878" y="612767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4" name="AutoShape 66"/>
          <p:cNvSpPr>
            <a:spLocks noChangeArrowheads="1"/>
          </p:cNvSpPr>
          <p:nvPr/>
        </p:nvSpPr>
        <p:spPr bwMode="auto">
          <a:xfrm>
            <a:off x="6875015" y="6127676"/>
            <a:ext cx="792163" cy="647700"/>
          </a:xfrm>
          <a:prstGeom prst="cube">
            <a:avLst>
              <a:gd name="adj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35" name="AutoShape 67"/>
          <p:cNvSpPr>
            <a:spLocks noChangeArrowheads="1"/>
          </p:cNvSpPr>
          <p:nvPr/>
        </p:nvSpPr>
        <p:spPr bwMode="auto">
          <a:xfrm>
            <a:off x="7595740" y="612767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cxnSp>
        <p:nvCxnSpPr>
          <p:cNvPr id="36" name="AutoShape 69"/>
          <p:cNvCxnSpPr>
            <a:cxnSpLocks noChangeShapeType="1"/>
            <a:stCxn id="26" idx="0"/>
            <a:endCxn id="34" idx="0"/>
          </p:cNvCxnSpPr>
          <p:nvPr/>
        </p:nvCxnSpPr>
        <p:spPr bwMode="auto">
          <a:xfrm rot="5400000" flipV="1">
            <a:off x="4830315" y="3608314"/>
            <a:ext cx="1587" cy="5040312"/>
          </a:xfrm>
          <a:prstGeom prst="bentConnector3">
            <a:avLst>
              <a:gd name="adj1" fmla="val -24500009"/>
            </a:avLst>
          </a:prstGeom>
          <a:noFill/>
          <a:ln w="76200">
            <a:solidFill>
              <a:srgbClr val="FF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7697723" y="2946157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1" name="AutoShape 75"/>
          <p:cNvSpPr>
            <a:spLocks noChangeArrowheads="1"/>
          </p:cNvSpPr>
          <p:nvPr/>
        </p:nvSpPr>
        <p:spPr bwMode="auto">
          <a:xfrm>
            <a:off x="425386" y="3162057"/>
            <a:ext cx="649287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</a:t>
            </a:r>
            <a:r>
              <a:rPr lang="ja-JP" altLang="en-US" sz="2400" dirty="0" smtClean="0"/>
              <a:t>番</a:t>
            </a:r>
            <a:endParaRPr lang="ja-JP" altLang="en-US" sz="2400" dirty="0"/>
          </a:p>
        </p:txBody>
      </p:sp>
      <p:sp>
        <p:nvSpPr>
          <p:cNvPr id="43" name="AutoShape 77"/>
          <p:cNvSpPr>
            <a:spLocks noChangeArrowheads="1"/>
          </p:cNvSpPr>
          <p:nvPr/>
        </p:nvSpPr>
        <p:spPr bwMode="auto">
          <a:xfrm>
            <a:off x="1793811" y="3809757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44" name="AutoShape 78"/>
          <p:cNvSpPr>
            <a:spLocks noChangeArrowheads="1"/>
          </p:cNvSpPr>
          <p:nvPr/>
        </p:nvSpPr>
        <p:spPr bwMode="auto">
          <a:xfrm>
            <a:off x="6834123" y="380975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5" name="AutoShape 52"/>
          <p:cNvSpPr>
            <a:spLocks noChangeArrowheads="1"/>
          </p:cNvSpPr>
          <p:nvPr/>
        </p:nvSpPr>
        <p:spPr bwMode="auto">
          <a:xfrm>
            <a:off x="7554848" y="379070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46" name="AutoShape 79"/>
          <p:cNvSpPr>
            <a:spLocks noChangeArrowheads="1"/>
          </p:cNvSpPr>
          <p:nvPr/>
        </p:nvSpPr>
        <p:spPr bwMode="auto">
          <a:xfrm>
            <a:off x="448815" y="5641901"/>
            <a:ext cx="649288" cy="504825"/>
          </a:xfrm>
          <a:prstGeom prst="foldedCorner">
            <a:avLst>
              <a:gd name="adj" fmla="val 330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</a:t>
            </a:r>
            <a:r>
              <a:rPr lang="ja-JP" altLang="en-US" sz="2400"/>
              <a:t>番</a:t>
            </a:r>
          </a:p>
        </p:txBody>
      </p:sp>
      <p:sp>
        <p:nvSpPr>
          <p:cNvPr id="49" name="AutoShape 53"/>
          <p:cNvSpPr>
            <a:spLocks noChangeArrowheads="1"/>
          </p:cNvSpPr>
          <p:nvPr/>
        </p:nvSpPr>
        <p:spPr bwMode="auto">
          <a:xfrm>
            <a:off x="2614548" y="3471480"/>
            <a:ext cx="576263" cy="287337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50" name="AutoShape 53"/>
          <p:cNvSpPr>
            <a:spLocks noChangeArrowheads="1"/>
          </p:cNvSpPr>
          <p:nvPr/>
        </p:nvSpPr>
        <p:spPr bwMode="auto">
          <a:xfrm>
            <a:off x="3437807" y="3471480"/>
            <a:ext cx="576263" cy="287337"/>
          </a:xfrm>
          <a:prstGeom prst="upDownArrow">
            <a:avLst>
              <a:gd name="adj1" fmla="val 40500"/>
              <a:gd name="adj2" fmla="val 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51" name="Line 70"/>
          <p:cNvSpPr>
            <a:spLocks noChangeShapeType="1"/>
          </p:cNvSpPr>
          <p:nvPr/>
        </p:nvSpPr>
        <p:spPr bwMode="auto">
          <a:xfrm flipV="1">
            <a:off x="4036948" y="3555757"/>
            <a:ext cx="3517900" cy="38099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588203" y="692696"/>
            <a:ext cx="7473521" cy="132343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err="1" smtClean="0"/>
              <a:t>minIndex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2</a:t>
            </a:r>
            <a:r>
              <a:rPr lang="ja-JP" altLang="en-US" sz="2000" dirty="0" smtClean="0"/>
              <a:t>番にする。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次の★の操作を</a:t>
            </a:r>
            <a:r>
              <a:rPr lang="en-US" altLang="ja-JP" sz="2000" u="sng" dirty="0" smtClean="0"/>
              <a:t>Data(3)</a:t>
            </a:r>
            <a:r>
              <a:rPr lang="ja-JP" altLang="en-US" sz="2000" u="sng" dirty="0"/>
              <a:t>から</a:t>
            </a:r>
            <a:r>
              <a:rPr lang="en-US" altLang="ja-JP" sz="2000" u="sng" dirty="0"/>
              <a:t>Data(10)</a:t>
            </a:r>
            <a:r>
              <a:rPr lang="ja-JP" altLang="en-US" sz="2000" u="sng" dirty="0" err="1"/>
              <a:t>まで</a:t>
            </a:r>
            <a:r>
              <a:rPr lang="ja-JP" altLang="en-US" sz="2000" u="sng" dirty="0" smtClean="0"/>
              <a:t>繰り返す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　★もし、</a:t>
            </a:r>
            <a:r>
              <a:rPr lang="en-US" altLang="ja-JP" sz="2000" dirty="0" err="1" smtClean="0"/>
              <a:t>minIndex</a:t>
            </a:r>
            <a:r>
              <a:rPr lang="ja-JP" altLang="en-US" sz="2000" dirty="0" smtClean="0"/>
              <a:t>番目の部屋の値より小さい値の部屋があったら、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err="1" smtClean="0"/>
              <a:t>minIndex</a:t>
            </a:r>
            <a:r>
              <a:rPr lang="ja-JP" altLang="en-US" sz="2000" dirty="0" smtClean="0"/>
              <a:t>を書き換える。★</a:t>
            </a:r>
            <a:endParaRPr lang="en-US" altLang="ja-JP" sz="20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57103" y="2081393"/>
            <a:ext cx="436918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00" dirty="0" smtClean="0"/>
              <a:t>繰り返しの開始番号と終了番号は常に分かっています。</a:t>
            </a:r>
            <a:endParaRPr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2425" y="260696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繰り返しやることは・・・</a:t>
            </a:r>
            <a:endParaRPr kumimoji="1" lang="ja-JP" altLang="en-US" sz="2000" dirty="0"/>
          </a:p>
        </p:txBody>
      </p:sp>
      <p:sp>
        <p:nvSpPr>
          <p:cNvPr id="56" name="乗算 55"/>
          <p:cNvSpPr/>
          <p:nvPr/>
        </p:nvSpPr>
        <p:spPr>
          <a:xfrm>
            <a:off x="333703" y="2931688"/>
            <a:ext cx="576312" cy="649089"/>
          </a:xfrm>
          <a:prstGeom prst="mathMultiply">
            <a:avLst>
              <a:gd name="adj1" fmla="val 896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1126" y="271944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4</a:t>
            </a:r>
            <a:r>
              <a:rPr lang="ja-JP" altLang="en-US" sz="2400" dirty="0" smtClean="0"/>
              <a:t>番</a:t>
            </a:r>
            <a:endParaRPr kumimoji="1" lang="ja-JP" altLang="en-US" sz="2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81831" y="2454428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5</a:t>
            </a:r>
            <a:r>
              <a:rPr lang="ja-JP" altLang="en-US" sz="2400" dirty="0" smtClean="0"/>
              <a:t>番</a:t>
            </a:r>
            <a:endParaRPr kumimoji="1" lang="ja-JP" altLang="en-US" sz="2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398740" y="218099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9</a:t>
            </a:r>
            <a:r>
              <a:rPr lang="ja-JP" altLang="en-US" sz="2400" dirty="0" smtClean="0"/>
              <a:t>番</a:t>
            </a:r>
            <a:endParaRPr kumimoji="1" lang="ja-JP" altLang="en-US" sz="2400" dirty="0"/>
          </a:p>
        </p:txBody>
      </p:sp>
      <p:sp>
        <p:nvSpPr>
          <p:cNvPr id="60" name="乗算 59"/>
          <p:cNvSpPr/>
          <p:nvPr/>
        </p:nvSpPr>
        <p:spPr>
          <a:xfrm>
            <a:off x="633047" y="2647141"/>
            <a:ext cx="576312" cy="649089"/>
          </a:xfrm>
          <a:prstGeom prst="mathMultiply">
            <a:avLst>
              <a:gd name="adj1" fmla="val 896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1" name="乗算 60"/>
          <p:cNvSpPr/>
          <p:nvPr/>
        </p:nvSpPr>
        <p:spPr>
          <a:xfrm>
            <a:off x="1000904" y="2353454"/>
            <a:ext cx="576312" cy="649089"/>
          </a:xfrm>
          <a:prstGeom prst="mathMultiply">
            <a:avLst>
              <a:gd name="adj1" fmla="val 896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1266734" y="5070991"/>
            <a:ext cx="5625258" cy="40011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Data(2)</a:t>
            </a:r>
            <a:r>
              <a:rPr lang="ja-JP" altLang="en-US" sz="2000" dirty="0" smtClean="0"/>
              <a:t>の値と</a:t>
            </a:r>
            <a:r>
              <a:rPr lang="en-US" altLang="ja-JP" sz="2000" dirty="0" smtClean="0"/>
              <a:t>Data(</a:t>
            </a:r>
            <a:r>
              <a:rPr lang="en-US" altLang="ja-JP" sz="2000" dirty="0" err="1" smtClean="0"/>
              <a:t>minIndex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の値を入れ替える。</a:t>
            </a:r>
            <a:endParaRPr lang="en-US" altLang="ja-JP" sz="2000" dirty="0" smtClean="0"/>
          </a:p>
        </p:txBody>
      </p:sp>
      <p:sp>
        <p:nvSpPr>
          <p:cNvPr id="64" name="下矢印 63"/>
          <p:cNvSpPr/>
          <p:nvPr/>
        </p:nvSpPr>
        <p:spPr>
          <a:xfrm>
            <a:off x="3670472" y="4649928"/>
            <a:ext cx="757585" cy="48355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 rot="20019855">
            <a:off x="7313690" y="1678515"/>
            <a:ext cx="1377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kumimoji="1"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01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アルゴリズムに必要なこと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望まれること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1520" y="1484784"/>
            <a:ext cx="8435280" cy="2520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アルゴリズムに必要なこと</a:t>
            </a:r>
            <a:endParaRPr lang="en-US" altLang="ja-JP" sz="3200" dirty="0" smtClean="0"/>
          </a:p>
          <a:p>
            <a:pPr algn="ctr"/>
            <a:endParaRPr lang="en-US" altLang="ja-JP" sz="900" dirty="0" smtClean="0"/>
          </a:p>
          <a:p>
            <a:r>
              <a:rPr lang="en-US" altLang="ja-JP" sz="2000" dirty="0" smtClean="0"/>
              <a:t>(1)</a:t>
            </a:r>
            <a:r>
              <a:rPr lang="ja-JP" altLang="en-US" sz="2000" dirty="0" smtClean="0">
                <a:solidFill>
                  <a:srgbClr val="FF0000"/>
                </a:solidFill>
              </a:rPr>
              <a:t>正当性</a:t>
            </a:r>
            <a:r>
              <a:rPr lang="ja-JP" altLang="en-US" sz="2000" dirty="0"/>
              <a:t>：正解を出すこと。</a:t>
            </a:r>
          </a:p>
          <a:p>
            <a:r>
              <a:rPr lang="en-US" altLang="ja-JP" sz="2000" dirty="0" smtClean="0"/>
              <a:t>(2)</a:t>
            </a:r>
            <a:r>
              <a:rPr lang="ja-JP" altLang="en-US" sz="2000" dirty="0" smtClean="0">
                <a:solidFill>
                  <a:srgbClr val="FF0000"/>
                </a:solidFill>
              </a:rPr>
              <a:t>停止性</a:t>
            </a:r>
            <a:r>
              <a:rPr lang="ja-JP" altLang="en-US" sz="2000" dirty="0"/>
              <a:t>：必ず終了すること。　</a:t>
            </a:r>
          </a:p>
          <a:p>
            <a:r>
              <a:rPr lang="en-US" altLang="ja-JP" sz="2000" dirty="0" smtClean="0"/>
              <a:t>(3)</a:t>
            </a:r>
            <a:r>
              <a:rPr lang="ja-JP" altLang="en-US" sz="2000" dirty="0" smtClean="0">
                <a:solidFill>
                  <a:srgbClr val="FF0000"/>
                </a:solidFill>
              </a:rPr>
              <a:t>決定性</a:t>
            </a:r>
            <a:r>
              <a:rPr lang="ja-JP" altLang="en-US" sz="2000" dirty="0"/>
              <a:t>：計算の各段階が一義的に処理できること。</a:t>
            </a:r>
          </a:p>
          <a:p>
            <a:r>
              <a:rPr lang="en-US" altLang="ja-JP" sz="2000" dirty="0" smtClean="0"/>
              <a:t>(4)</a:t>
            </a:r>
            <a:r>
              <a:rPr lang="ja-JP" altLang="en-US" sz="2000" dirty="0" smtClean="0">
                <a:solidFill>
                  <a:srgbClr val="FF0000"/>
                </a:solidFill>
              </a:rPr>
              <a:t>汎用性</a:t>
            </a:r>
            <a:r>
              <a:rPr lang="ja-JP" altLang="en-US" sz="2000" dirty="0"/>
              <a:t>：人間でも、機械でも、どんな形式をもったコンピュータでも、同じ手順で解けること</a:t>
            </a:r>
            <a:r>
              <a:rPr lang="ja-JP" altLang="en-US" sz="2000" dirty="0" smtClean="0"/>
              <a:t>。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251318" y="4256788"/>
            <a:ext cx="8435280" cy="24482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アルゴリズムが追求すべきこと</a:t>
            </a:r>
            <a:endParaRPr lang="en-US" altLang="ja-JP" sz="3200" dirty="0" smtClean="0"/>
          </a:p>
          <a:p>
            <a:pPr algn="ctr"/>
            <a:endParaRPr lang="en-US" altLang="ja-JP" sz="1200" dirty="0" smtClean="0"/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(</a:t>
            </a:r>
            <a:r>
              <a:rPr lang="en-US" altLang="ja-JP" sz="2000" dirty="0"/>
              <a:t>1</a:t>
            </a:r>
            <a:r>
              <a:rPr lang="en-US" altLang="ja-JP" sz="2000" dirty="0" smtClean="0"/>
              <a:t>)</a:t>
            </a:r>
            <a:r>
              <a:rPr lang="ja-JP" altLang="en-US" sz="2000" dirty="0" smtClean="0">
                <a:solidFill>
                  <a:srgbClr val="FF0000"/>
                </a:solidFill>
              </a:rPr>
              <a:t>処理速度</a:t>
            </a:r>
            <a:r>
              <a:rPr lang="ja-JP" altLang="en-US" sz="2000" dirty="0" smtClean="0"/>
              <a:t>：処理</a:t>
            </a:r>
            <a:r>
              <a:rPr lang="ja-JP" altLang="en-US" sz="2000" dirty="0"/>
              <a:t>が速いこと。速くないと採用する意味がない。</a:t>
            </a:r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(</a:t>
            </a:r>
            <a:r>
              <a:rPr lang="en-US" altLang="ja-JP" sz="2000" dirty="0"/>
              <a:t>2</a:t>
            </a:r>
            <a:r>
              <a:rPr lang="en-US" altLang="ja-JP" sz="2000" dirty="0" smtClean="0"/>
              <a:t>)</a:t>
            </a:r>
            <a:r>
              <a:rPr lang="ja-JP" altLang="en-US" sz="2000" dirty="0" smtClean="0">
                <a:solidFill>
                  <a:srgbClr val="FF0000"/>
                </a:solidFill>
              </a:rPr>
              <a:t>一般性</a:t>
            </a:r>
            <a:r>
              <a:rPr lang="ja-JP" altLang="en-US" sz="2000" dirty="0" smtClean="0"/>
              <a:t>：特殊</a:t>
            </a:r>
            <a:r>
              <a:rPr lang="ja-JP" altLang="en-US" sz="2000" dirty="0"/>
              <a:t>な状況だけにしか利かないのは意味がない。</a:t>
            </a:r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(</a:t>
            </a:r>
            <a:r>
              <a:rPr lang="en-US" altLang="ja-JP" sz="2000" dirty="0"/>
              <a:t>3</a:t>
            </a:r>
            <a:r>
              <a:rPr lang="en-US" altLang="ja-JP" sz="2000" dirty="0" smtClean="0"/>
              <a:t>)</a:t>
            </a:r>
            <a:r>
              <a:rPr lang="ja-JP" altLang="en-US" sz="2000" dirty="0" smtClean="0">
                <a:solidFill>
                  <a:srgbClr val="FF0000"/>
                </a:solidFill>
              </a:rPr>
              <a:t>信頼性</a:t>
            </a:r>
            <a:r>
              <a:rPr lang="ja-JP" altLang="en-US" sz="2000" dirty="0" smtClean="0"/>
              <a:t>：正しいかどうか疑わしいものは使えない。</a:t>
            </a:r>
            <a:endParaRPr lang="ja-JP" altLang="en-US" sz="2000" dirty="0"/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(</a:t>
            </a:r>
            <a:r>
              <a:rPr lang="en-US" altLang="ja-JP" sz="2000" dirty="0"/>
              <a:t>4</a:t>
            </a:r>
            <a:r>
              <a:rPr lang="en-US" altLang="ja-JP" sz="2000" dirty="0" smtClean="0"/>
              <a:t>)</a:t>
            </a:r>
            <a:r>
              <a:rPr lang="ja-JP" altLang="en-US" sz="2000" dirty="0" smtClean="0">
                <a:solidFill>
                  <a:srgbClr val="FF0000"/>
                </a:solidFill>
              </a:rPr>
              <a:t>理解度</a:t>
            </a:r>
            <a:r>
              <a:rPr lang="ja-JP" altLang="en-US" sz="2000" dirty="0" smtClean="0"/>
              <a:t>：原理が誰にも分からないものは使えない。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973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/>
        </p:nvSpPr>
        <p:spPr bwMode="auto">
          <a:xfrm>
            <a:off x="583020" y="39522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4" name="AutoShape 43"/>
          <p:cNvSpPr>
            <a:spLocks noChangeArrowheads="1"/>
          </p:cNvSpPr>
          <p:nvPr/>
        </p:nvSpPr>
        <p:spPr bwMode="auto">
          <a:xfrm>
            <a:off x="1303745" y="39522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5" name="AutoShape 44"/>
          <p:cNvSpPr>
            <a:spLocks noChangeArrowheads="1"/>
          </p:cNvSpPr>
          <p:nvPr/>
        </p:nvSpPr>
        <p:spPr bwMode="auto">
          <a:xfrm>
            <a:off x="2024470" y="39522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6" name="AutoShape 45"/>
          <p:cNvSpPr>
            <a:spLocks noChangeArrowheads="1"/>
          </p:cNvSpPr>
          <p:nvPr/>
        </p:nvSpPr>
        <p:spPr bwMode="auto">
          <a:xfrm>
            <a:off x="2743607" y="395228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7" name="AutoShape 46"/>
          <p:cNvSpPr>
            <a:spLocks noChangeArrowheads="1"/>
          </p:cNvSpPr>
          <p:nvPr/>
        </p:nvSpPr>
        <p:spPr bwMode="auto">
          <a:xfrm>
            <a:off x="3464332" y="395228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4183470" y="39522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4904195" y="39522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5624920" y="39522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1" name="AutoShape 50"/>
          <p:cNvSpPr>
            <a:spLocks noChangeArrowheads="1"/>
          </p:cNvSpPr>
          <p:nvPr/>
        </p:nvSpPr>
        <p:spPr bwMode="auto">
          <a:xfrm>
            <a:off x="6344057" y="395228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2" name="AutoShape 51"/>
          <p:cNvSpPr>
            <a:spLocks noChangeArrowheads="1"/>
          </p:cNvSpPr>
          <p:nvPr/>
        </p:nvSpPr>
        <p:spPr bwMode="auto">
          <a:xfrm>
            <a:off x="7064782" y="3952284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3" name="AutoShape 52"/>
          <p:cNvSpPr>
            <a:spLocks noChangeArrowheads="1"/>
          </p:cNvSpPr>
          <p:nvPr/>
        </p:nvSpPr>
        <p:spPr bwMode="auto">
          <a:xfrm>
            <a:off x="7783920" y="3952284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auto">
          <a:xfrm>
            <a:off x="3591410" y="3160196"/>
            <a:ext cx="1512887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84468" y="2358021"/>
            <a:ext cx="7544053" cy="40011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最初</a:t>
            </a:r>
            <a:r>
              <a:rPr lang="ja-JP" altLang="en-US" sz="2000" dirty="0" smtClean="0"/>
              <a:t>の部屋</a:t>
            </a:r>
            <a:r>
              <a:rPr lang="en-US" altLang="ja-JP" sz="2000" dirty="0" smtClean="0"/>
              <a:t>Data(1)</a:t>
            </a:r>
            <a:r>
              <a:rPr lang="ja-JP" altLang="en-US" sz="2000" dirty="0" smtClean="0"/>
              <a:t>から、</a:t>
            </a:r>
            <a:r>
              <a:rPr lang="ja-JP" altLang="en-US" sz="2000" dirty="0"/>
              <a:t>最後</a:t>
            </a:r>
            <a:r>
              <a:rPr lang="ja-JP" altLang="en-US" sz="2000" dirty="0" smtClean="0"/>
              <a:t>の部屋</a:t>
            </a:r>
            <a:r>
              <a:rPr lang="en-US" altLang="ja-JP" sz="2000" dirty="0" smtClean="0"/>
              <a:t>Data(10)</a:t>
            </a:r>
            <a:r>
              <a:rPr lang="ja-JP" altLang="en-US" sz="2000" dirty="0" smtClean="0"/>
              <a:t>まで、　　を繰り返す。</a:t>
            </a:r>
            <a:endParaRPr lang="en-US" altLang="ja-JP" sz="2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 rot="20019855">
            <a:off x="7576822" y="2590166"/>
            <a:ext cx="120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015007" y="2857412"/>
            <a:ext cx="26581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配列長が分かっていれば</a:t>
            </a:r>
            <a:endParaRPr lang="en-US" altLang="ja-JP" sz="1400" dirty="0" smtClean="0"/>
          </a:p>
          <a:p>
            <a:r>
              <a:rPr lang="ja-JP" altLang="en-US" sz="1400" dirty="0" smtClean="0"/>
              <a:t>繰り返す回数は決まっています。</a:t>
            </a:r>
            <a:endParaRPr kumimoji="1" lang="ja-JP" altLang="en-US" sz="1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156176" y="2358021"/>
            <a:ext cx="360040" cy="3508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73381" y="205024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前のスライド</a:t>
            </a:r>
            <a:endParaRPr kumimoji="1" lang="ja-JP" altLang="en-US" sz="1400" dirty="0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558510" y="94578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77647" y="94578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1998372" y="94578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2719097" y="94578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3438235" y="94578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4158960" y="94578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4878097" y="94578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598822" y="94578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6319547" y="945786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7038685" y="94578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7759410" y="945786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82322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処理手順の整理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7950" y="1297830"/>
            <a:ext cx="8928100" cy="44354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sz="2000"/>
          </a:p>
        </p:txBody>
      </p:sp>
      <p:sp>
        <p:nvSpPr>
          <p:cNvPr id="4" name="テキスト ボックス 8"/>
          <p:cNvSpPr txBox="1">
            <a:spLocks noChangeArrowheads="1"/>
          </p:cNvSpPr>
          <p:nvPr/>
        </p:nvSpPr>
        <p:spPr bwMode="auto">
          <a:xfrm>
            <a:off x="250825" y="2504330"/>
            <a:ext cx="8642350" cy="193899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　　　　</a:t>
            </a:r>
            <a:r>
              <a:rPr lang="en-US" altLang="ja-JP" sz="2000" dirty="0" smtClean="0"/>
              <a:t>Data(</a:t>
            </a:r>
            <a:r>
              <a:rPr lang="en-US" altLang="ja-JP" sz="2000" dirty="0" err="1" smtClean="0"/>
              <a:t>minIndex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の値と</a:t>
            </a:r>
            <a:r>
              <a:rPr lang="ja-JP" altLang="en-US" sz="2000" dirty="0"/>
              <a:t>、</a:t>
            </a:r>
            <a:r>
              <a:rPr lang="en-US" altLang="ja-JP" sz="2000" u="sng" dirty="0" err="1"/>
              <a:t>i</a:t>
            </a:r>
            <a:r>
              <a:rPr lang="ja-JP" altLang="en-US" sz="2000" u="sng" dirty="0"/>
              <a:t>より１つ大きい</a:t>
            </a:r>
            <a:r>
              <a:rPr lang="ja-JP" altLang="en-US" sz="2000" dirty="0"/>
              <a:t>、</a:t>
            </a:r>
            <a:r>
              <a:rPr lang="en-US" altLang="ja-JP" sz="2000" u="sng" dirty="0"/>
              <a:t>Data</a:t>
            </a:r>
            <a:r>
              <a:rPr lang="ja-JP" altLang="en-US" sz="2000" u="sng" dirty="0"/>
              <a:t>の</a:t>
            </a:r>
            <a:r>
              <a:rPr lang="ja-JP" altLang="en-US" sz="2000" u="sng" dirty="0" smtClean="0"/>
              <a:t>値</a:t>
            </a:r>
            <a:r>
              <a:rPr lang="ja-JP" altLang="en-US" sz="2000" dirty="0" smtClean="0"/>
              <a:t>を比較する。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　　</a:t>
            </a:r>
            <a:r>
              <a:rPr lang="ja-JP" altLang="en-US" sz="2000" dirty="0">
                <a:solidFill>
                  <a:srgbClr val="00B050"/>
                </a:solidFill>
              </a:rPr>
              <a:t>                </a:t>
            </a:r>
            <a:r>
              <a:rPr lang="ja-JP" altLang="en-US" sz="2000" dirty="0" smtClean="0">
                <a:solidFill>
                  <a:srgbClr val="00B050"/>
                </a:solidFill>
              </a:rPr>
              <a:t>　　　　　　　　　　  </a:t>
            </a:r>
            <a:r>
              <a:rPr lang="en-US" altLang="ja-JP" sz="2000" dirty="0">
                <a:solidFill>
                  <a:srgbClr val="00B050"/>
                </a:solidFill>
              </a:rPr>
              <a:t>j = </a:t>
            </a:r>
            <a:r>
              <a:rPr lang="en-US" altLang="ja-JP" sz="2000" dirty="0" err="1">
                <a:solidFill>
                  <a:srgbClr val="00B050"/>
                </a:solidFill>
              </a:rPr>
              <a:t>i</a:t>
            </a:r>
            <a:r>
              <a:rPr lang="en-US" altLang="ja-JP" sz="2000" dirty="0">
                <a:solidFill>
                  <a:srgbClr val="00B050"/>
                </a:solidFill>
              </a:rPr>
              <a:t> + 1       </a:t>
            </a:r>
            <a:r>
              <a:rPr lang="ja-JP" altLang="en-US" sz="2000" dirty="0">
                <a:solidFill>
                  <a:srgbClr val="00B050"/>
                </a:solidFill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</a:rPr>
              <a:t>Data(j)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 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もし、</a:t>
            </a:r>
            <a:r>
              <a:rPr lang="en-US" altLang="ja-JP" sz="2000" dirty="0" smtClean="0"/>
              <a:t>Data(</a:t>
            </a:r>
            <a:r>
              <a:rPr lang="en-US" altLang="ja-JP" sz="2000" dirty="0" err="1" smtClean="0"/>
              <a:t>minIndex</a:t>
            </a:r>
            <a:r>
              <a:rPr lang="en-US" altLang="ja-JP" sz="2000" dirty="0" smtClean="0"/>
              <a:t>)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&gt; Data(j</a:t>
            </a:r>
            <a:r>
              <a:rPr lang="en-US" altLang="ja-JP" sz="2000" dirty="0"/>
              <a:t>)</a:t>
            </a:r>
            <a:r>
              <a:rPr lang="ja-JP" altLang="en-US" sz="2000" dirty="0"/>
              <a:t>のとき・・</a:t>
            </a:r>
            <a:r>
              <a:rPr lang="ja-JP" altLang="en-US" sz="2000" dirty="0" smtClean="0"/>
              <a:t>・</a:t>
            </a:r>
            <a:r>
              <a:rPr lang="ja-JP" altLang="en-US" sz="2000" u="sng" dirty="0" smtClean="0"/>
              <a:t>部屋の番号メモを更新</a:t>
            </a:r>
            <a:r>
              <a:rPr lang="ja-JP" altLang="en-US" sz="2000" dirty="0" smtClean="0"/>
              <a:t>する。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　　　　　　　　　　　　　　　　　　</a:t>
            </a:r>
            <a:r>
              <a:rPr lang="ja-JP" altLang="en-US" sz="2000" dirty="0" smtClean="0"/>
              <a:t>                 　　　　</a:t>
            </a:r>
            <a:r>
              <a:rPr lang="en-US" altLang="ja-JP" sz="2000" dirty="0" err="1" smtClean="0">
                <a:solidFill>
                  <a:srgbClr val="00B050"/>
                </a:solidFill>
              </a:rPr>
              <a:t>minIndex</a:t>
            </a:r>
            <a:r>
              <a:rPr lang="en-US" altLang="ja-JP" sz="2000" dirty="0" smtClean="0">
                <a:solidFill>
                  <a:srgbClr val="00B050"/>
                </a:solidFill>
              </a:rPr>
              <a:t> = j</a:t>
            </a:r>
            <a:r>
              <a:rPr lang="ja-JP" altLang="en-US" sz="2000" dirty="0"/>
              <a:t>　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/>
              <a:t> </a:t>
            </a:r>
            <a:r>
              <a:rPr lang="ja-JP" altLang="en-US" sz="2000" dirty="0" smtClean="0"/>
              <a:t>次の部屋を調べる。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</a:t>
            </a:r>
            <a:r>
              <a:rPr lang="en-US" altLang="ja-JP" sz="2000" dirty="0" smtClean="0">
                <a:solidFill>
                  <a:srgbClr val="00B050"/>
                </a:solidFill>
              </a:rPr>
              <a:t>j = j + 1</a:t>
            </a:r>
            <a:endParaRPr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2555776" y="4536840"/>
            <a:ext cx="5580608" cy="549275"/>
          </a:xfrm>
          <a:prstGeom prst="wedgeRoundRectCallout">
            <a:avLst>
              <a:gd name="adj1" fmla="val -24744"/>
              <a:gd name="adj2" fmla="val -9149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200" dirty="0">
                <a:solidFill>
                  <a:schemeClr val="tx1"/>
                </a:solidFill>
              </a:rPr>
              <a:t>これを</a:t>
            </a:r>
            <a:r>
              <a:rPr lang="ja-JP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ja-JP" sz="2200" dirty="0" smtClean="0">
                <a:solidFill>
                  <a:schemeClr val="tx1"/>
                </a:solidFill>
              </a:rPr>
              <a:t>j </a:t>
            </a:r>
            <a:r>
              <a:rPr lang="ja-JP" altLang="en-US" sz="2200" dirty="0" smtClean="0">
                <a:solidFill>
                  <a:schemeClr val="tx1"/>
                </a:solidFill>
              </a:rPr>
              <a:t>が </a:t>
            </a:r>
            <a:r>
              <a:rPr lang="en-US" altLang="ja-JP" sz="2200" dirty="0" smtClean="0">
                <a:solidFill>
                  <a:schemeClr val="tx1"/>
                </a:solidFill>
              </a:rPr>
              <a:t>i+1 </a:t>
            </a:r>
            <a:r>
              <a:rPr lang="ja-JP" altLang="en-US" sz="2200" dirty="0" smtClean="0">
                <a:solidFill>
                  <a:schemeClr val="tx1"/>
                </a:solidFill>
              </a:rPr>
              <a:t>番目から</a:t>
            </a:r>
            <a:r>
              <a:rPr lang="ja-JP" altLang="en-US" sz="2200" dirty="0">
                <a:solidFill>
                  <a:schemeClr val="tx1"/>
                </a:solidFill>
              </a:rPr>
              <a:t>最後まで繰り返す。</a:t>
            </a:r>
          </a:p>
        </p:txBody>
      </p:sp>
      <p:sp>
        <p:nvSpPr>
          <p:cNvPr id="7" name="正方形/長方形 1"/>
          <p:cNvSpPr>
            <a:spLocks noChangeArrowheads="1"/>
          </p:cNvSpPr>
          <p:nvPr/>
        </p:nvSpPr>
        <p:spPr bwMode="auto">
          <a:xfrm>
            <a:off x="250825" y="1442293"/>
            <a:ext cx="8642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u="sng" dirty="0" smtClean="0"/>
              <a:t>ある</a:t>
            </a:r>
            <a:r>
              <a:rPr lang="ja-JP" altLang="en-US" sz="2000" u="sng" dirty="0"/>
              <a:t>部屋</a:t>
            </a:r>
            <a:r>
              <a:rPr lang="ja-JP" altLang="en-US" sz="2000" u="sng" dirty="0" smtClean="0"/>
              <a:t>番号</a:t>
            </a:r>
            <a:r>
              <a:rPr lang="ja-JP" altLang="en-US" sz="2000" dirty="0" smtClean="0"/>
              <a:t>の</a:t>
            </a:r>
            <a:r>
              <a:rPr lang="ja-JP" altLang="en-US" sz="2000" u="sng" dirty="0" smtClean="0"/>
              <a:t>値</a:t>
            </a:r>
            <a:r>
              <a:rPr lang="ja-JP" altLang="en-US" sz="2000" dirty="0" smtClean="0"/>
              <a:t>について考える。</a:t>
            </a:r>
            <a:r>
              <a:rPr lang="ja-JP" altLang="en-US" sz="2000" u="sng" dirty="0" smtClean="0"/>
              <a:t>部屋</a:t>
            </a:r>
            <a:r>
              <a:rPr lang="ja-JP" altLang="en-US" sz="2000" u="sng" dirty="0"/>
              <a:t>の</a:t>
            </a:r>
            <a:r>
              <a:rPr lang="ja-JP" altLang="en-US" sz="2000" u="sng" dirty="0" smtClean="0"/>
              <a:t>番号メモを</a:t>
            </a:r>
            <a:r>
              <a:rPr lang="ja-JP" altLang="en-US" sz="2000" u="sng" dirty="0"/>
              <a:t>一時保存する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　　</a:t>
            </a:r>
            <a:r>
              <a:rPr lang="en-US" altLang="ja-JP" sz="2000" dirty="0" err="1" smtClean="0">
                <a:solidFill>
                  <a:srgbClr val="00B050"/>
                </a:solidFill>
              </a:rPr>
              <a:t>i</a:t>
            </a:r>
            <a:r>
              <a:rPr lang="en-US" altLang="ja-JP" sz="2000" dirty="0" smtClean="0">
                <a:solidFill>
                  <a:srgbClr val="00B050"/>
                </a:solidFill>
              </a:rPr>
              <a:t>           </a:t>
            </a:r>
            <a:r>
              <a:rPr lang="en-US" altLang="ja-JP" sz="2000" dirty="0">
                <a:solidFill>
                  <a:srgbClr val="00B050"/>
                </a:solidFill>
              </a:rPr>
              <a:t>Data(</a:t>
            </a:r>
            <a:r>
              <a:rPr lang="en-US" altLang="ja-JP" sz="2000" dirty="0" err="1">
                <a:solidFill>
                  <a:srgbClr val="00B050"/>
                </a:solidFill>
              </a:rPr>
              <a:t>i</a:t>
            </a:r>
            <a:r>
              <a:rPr lang="en-US" altLang="ja-JP" sz="2000" dirty="0">
                <a:solidFill>
                  <a:srgbClr val="00B050"/>
                </a:solidFill>
              </a:rPr>
              <a:t>)</a:t>
            </a:r>
            <a:r>
              <a:rPr lang="ja-JP" altLang="en-US" sz="2000" dirty="0">
                <a:solidFill>
                  <a:srgbClr val="00B050"/>
                </a:solidFill>
              </a:rPr>
              <a:t>　                </a:t>
            </a:r>
            <a:r>
              <a:rPr lang="ja-JP" altLang="en-US" sz="2000" dirty="0" smtClean="0">
                <a:solidFill>
                  <a:srgbClr val="00B050"/>
                </a:solidFill>
              </a:rPr>
              <a:t>　　　　　  </a:t>
            </a:r>
            <a:r>
              <a:rPr lang="en-US" altLang="ja-JP" sz="2000" dirty="0" err="1">
                <a:solidFill>
                  <a:srgbClr val="00B050"/>
                </a:solidFill>
              </a:rPr>
              <a:t>minIndex</a:t>
            </a:r>
            <a:r>
              <a:rPr lang="en-US" altLang="ja-JP" sz="2000" dirty="0">
                <a:solidFill>
                  <a:srgbClr val="00B050"/>
                </a:solidFill>
              </a:rPr>
              <a:t> = </a:t>
            </a:r>
            <a:r>
              <a:rPr lang="en-US" altLang="ja-JP" sz="2000" dirty="0" err="1">
                <a:solidFill>
                  <a:srgbClr val="00B050"/>
                </a:solidFill>
              </a:rPr>
              <a:t>i</a:t>
            </a:r>
            <a:endParaRPr lang="en-US" altLang="ja-JP" sz="2000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7860" y="5151575"/>
            <a:ext cx="711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 smtClean="0">
                <a:solidFill>
                  <a:srgbClr val="FF0000"/>
                </a:solidFill>
              </a:rPr>
              <a:t>Data(</a:t>
            </a:r>
            <a:r>
              <a:rPr kumimoji="1" lang="en-US" altLang="ja-JP" sz="2000" u="sng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2000" u="sng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2000" u="sng" dirty="0" smtClean="0">
                <a:solidFill>
                  <a:srgbClr val="FF0000"/>
                </a:solidFill>
              </a:rPr>
              <a:t>の値と、</a:t>
            </a:r>
            <a:r>
              <a:rPr kumimoji="1" lang="en-US" altLang="ja-JP" sz="2000" u="sng" dirty="0" err="1" smtClean="0">
                <a:solidFill>
                  <a:srgbClr val="FF0000"/>
                </a:solidFill>
              </a:rPr>
              <a:t>minIndex</a:t>
            </a:r>
            <a:r>
              <a:rPr lang="ja-JP" altLang="en-US" sz="2000" u="sng" dirty="0">
                <a:solidFill>
                  <a:srgbClr val="FF0000"/>
                </a:solidFill>
              </a:rPr>
              <a:t>番目</a:t>
            </a:r>
            <a:r>
              <a:rPr lang="ja-JP" altLang="en-US" sz="2000" u="sng" dirty="0" smtClean="0">
                <a:solidFill>
                  <a:srgbClr val="FF0000"/>
                </a:solidFill>
              </a:rPr>
              <a:t>の部屋の番号の値を入れ替える</a:t>
            </a:r>
            <a:r>
              <a:rPr lang="ja-JP" altLang="en-US" sz="2000" dirty="0" smtClean="0">
                <a:solidFill>
                  <a:srgbClr val="FF0000"/>
                </a:solidFill>
              </a:rPr>
              <a:t>。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3568354" y="5826774"/>
            <a:ext cx="4536504" cy="549275"/>
          </a:xfrm>
          <a:prstGeom prst="wedgeRoundRectCallout">
            <a:avLst>
              <a:gd name="adj1" fmla="val -22473"/>
              <a:gd name="adj2" fmla="val -9760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200" dirty="0">
                <a:solidFill>
                  <a:schemeClr val="tx1"/>
                </a:solidFill>
              </a:rPr>
              <a:t>これを、</a:t>
            </a:r>
            <a:r>
              <a:rPr lang="en-US" altLang="ja-JP" sz="2200" dirty="0" err="1">
                <a:solidFill>
                  <a:schemeClr val="tx1"/>
                </a:solidFill>
              </a:rPr>
              <a:t>i</a:t>
            </a:r>
            <a:r>
              <a:rPr lang="ja-JP" altLang="en-US" sz="2200" dirty="0">
                <a:solidFill>
                  <a:schemeClr val="tx1"/>
                </a:solidFill>
              </a:rPr>
              <a:t>が</a:t>
            </a:r>
            <a:r>
              <a:rPr lang="en-US" altLang="ja-JP" sz="2200" dirty="0">
                <a:solidFill>
                  <a:schemeClr val="tx1"/>
                </a:solidFill>
              </a:rPr>
              <a:t>1</a:t>
            </a:r>
            <a:r>
              <a:rPr lang="ja-JP" altLang="en-US" sz="2200" dirty="0">
                <a:solidFill>
                  <a:schemeClr val="tx1"/>
                </a:solidFill>
              </a:rPr>
              <a:t>から最後まで繰り返す。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 rot="20019855">
            <a:off x="7501680" y="4646334"/>
            <a:ext cx="120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 rot="20019855">
            <a:off x="7443904" y="5976886"/>
            <a:ext cx="120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23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選択ソート</a:t>
            </a:r>
            <a:endParaRPr kumimoji="1" lang="ja-JP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4213" y="1414463"/>
            <a:ext cx="7991475" cy="35083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dirty="0" smtClean="0"/>
              <a:t>For </a:t>
            </a:r>
            <a:r>
              <a:rPr lang="en-US" altLang="en-US" sz="2200" dirty="0" err="1" smtClean="0"/>
              <a:t>i</a:t>
            </a:r>
            <a:r>
              <a:rPr lang="en-US" altLang="en-US" sz="2200" dirty="0" smtClean="0"/>
              <a:t> As Integer = 1 To </a:t>
            </a:r>
            <a:r>
              <a:rPr lang="en-US" altLang="en-US" sz="2200" dirty="0" err="1" smtClean="0"/>
              <a:t>Data.Length</a:t>
            </a:r>
            <a:r>
              <a:rPr lang="en-US" altLang="en-US" sz="2200" dirty="0" smtClean="0"/>
              <a:t> - 1</a:t>
            </a:r>
          </a:p>
          <a:p>
            <a:pPr eaLnBrk="1" hangingPunct="1">
              <a:defRPr/>
            </a:pPr>
            <a:r>
              <a:rPr lang="en-US" altLang="en-US" sz="2200" dirty="0" smtClean="0"/>
              <a:t>            Dim </a:t>
            </a:r>
            <a:r>
              <a:rPr lang="en-US" altLang="en-US" sz="2200" dirty="0" err="1" smtClean="0"/>
              <a:t>minIndex</a:t>
            </a:r>
            <a:r>
              <a:rPr lang="en-US" altLang="en-US" sz="2200" dirty="0" smtClean="0"/>
              <a:t> As Integer = </a:t>
            </a:r>
            <a:r>
              <a:rPr lang="en-US" altLang="en-US" sz="2200" dirty="0" err="1" smtClean="0"/>
              <a:t>i</a:t>
            </a:r>
            <a:endParaRPr lang="en-US" altLang="en-US" sz="2200" dirty="0" smtClean="0"/>
          </a:p>
          <a:p>
            <a:pPr eaLnBrk="1" hangingPunct="1">
              <a:defRPr/>
            </a:pPr>
            <a:r>
              <a:rPr lang="en-US" altLang="en-US" sz="2200" dirty="0" smtClean="0"/>
              <a:t>            For j As Integer = </a:t>
            </a:r>
            <a:r>
              <a:rPr lang="en-US" altLang="en-US" sz="2200" dirty="0" err="1" smtClean="0"/>
              <a:t>i</a:t>
            </a:r>
            <a:r>
              <a:rPr lang="en-US" altLang="en-US" sz="2200" dirty="0" smtClean="0"/>
              <a:t> + 1 To </a:t>
            </a:r>
            <a:r>
              <a:rPr lang="en-US" altLang="en-US" sz="2200" dirty="0" err="1" smtClean="0"/>
              <a:t>Data.Length</a:t>
            </a:r>
            <a:r>
              <a:rPr lang="en-US" altLang="en-US" sz="2200" dirty="0" smtClean="0"/>
              <a:t> - 1</a:t>
            </a:r>
          </a:p>
          <a:p>
            <a:pPr eaLnBrk="1" hangingPunct="1">
              <a:defRPr/>
            </a:pPr>
            <a:r>
              <a:rPr lang="en-US" altLang="en-US" sz="2200" dirty="0" smtClean="0"/>
              <a:t>                If Data(</a:t>
            </a:r>
            <a:r>
              <a:rPr lang="en-US" altLang="en-US" sz="2200" dirty="0" err="1" smtClean="0"/>
              <a:t>minIndex</a:t>
            </a:r>
            <a:r>
              <a:rPr lang="en-US" altLang="en-US" sz="2200" dirty="0" smtClean="0"/>
              <a:t>) &gt; Data(j) Then</a:t>
            </a:r>
          </a:p>
          <a:p>
            <a:pPr eaLnBrk="1" hangingPunct="1">
              <a:defRPr/>
            </a:pPr>
            <a:r>
              <a:rPr lang="en-US" altLang="en-US" sz="2200" dirty="0" smtClean="0"/>
              <a:t>                    </a:t>
            </a:r>
            <a:r>
              <a:rPr lang="en-US" altLang="en-US" sz="2200" dirty="0" err="1" smtClean="0"/>
              <a:t>minIndex</a:t>
            </a:r>
            <a:r>
              <a:rPr lang="en-US" altLang="en-US" sz="2200" dirty="0" smtClean="0"/>
              <a:t> = j</a:t>
            </a:r>
          </a:p>
          <a:p>
            <a:pPr eaLnBrk="1" hangingPunct="1">
              <a:defRPr/>
            </a:pPr>
            <a:r>
              <a:rPr lang="en-US" altLang="en-US" sz="2200" dirty="0" smtClean="0"/>
              <a:t>                End If</a:t>
            </a:r>
          </a:p>
          <a:p>
            <a:pPr eaLnBrk="1" hangingPunct="1">
              <a:defRPr/>
            </a:pPr>
            <a:r>
              <a:rPr lang="en-US" altLang="en-US" sz="2200" dirty="0" smtClean="0"/>
              <a:t>            Next</a:t>
            </a:r>
          </a:p>
          <a:p>
            <a:pPr eaLnBrk="1" hangingPunct="1">
              <a:defRPr/>
            </a:pPr>
            <a:r>
              <a:rPr lang="en-US" altLang="en-US" sz="2200" dirty="0" smtClean="0"/>
              <a:t>            </a:t>
            </a:r>
            <a:r>
              <a:rPr lang="en-US" altLang="en-US" sz="2200" dirty="0" smtClean="0">
                <a:solidFill>
                  <a:srgbClr val="FF0000"/>
                </a:solidFill>
              </a:rPr>
              <a:t>Swap(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200" dirty="0" smtClean="0">
                <a:solidFill>
                  <a:srgbClr val="FF0000"/>
                </a:solidFill>
              </a:rPr>
              <a:t>, 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minIndex</a:t>
            </a:r>
            <a:r>
              <a:rPr lang="en-US" altLang="en-US" sz="2200" dirty="0" smtClean="0">
                <a:solidFill>
                  <a:srgbClr val="FF0000"/>
                </a:solidFill>
              </a:rPr>
              <a:t>)</a:t>
            </a:r>
            <a:r>
              <a:rPr lang="en-US" altLang="ja-JP" sz="2200" dirty="0" smtClean="0">
                <a:solidFill>
                  <a:srgbClr val="FF0000"/>
                </a:solidFill>
              </a:rPr>
              <a:t>  </a:t>
            </a:r>
          </a:p>
          <a:p>
            <a:pPr eaLnBrk="1" hangingPunct="1">
              <a:defRPr/>
            </a:pPr>
            <a:r>
              <a:rPr lang="en-US" altLang="en-US" sz="2200" dirty="0" smtClean="0"/>
              <a:t>Next</a:t>
            </a:r>
          </a:p>
          <a:p>
            <a:pPr eaLnBrk="1" hangingPunct="1">
              <a:defRPr/>
            </a:pPr>
            <a:endParaRPr lang="en-US" altLang="ja-JP" dirty="0" smtClean="0">
              <a:solidFill>
                <a:srgbClr val="FF66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7238" y="1484313"/>
            <a:ext cx="7632700" cy="3097212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19250" y="2133600"/>
            <a:ext cx="6481763" cy="1655763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010644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選択ソートの実装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3850" y="2060575"/>
            <a:ext cx="8351838" cy="1938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altLang="ja-JP" sz="2000" dirty="0"/>
              <a:t>    Private Sub Swap(num1 As Integer, num2 As Integer)</a:t>
            </a:r>
          </a:p>
          <a:p>
            <a:pPr>
              <a:defRPr/>
            </a:pPr>
            <a:r>
              <a:rPr lang="en-US" altLang="ja-JP" sz="2000" dirty="0"/>
              <a:t>        Dim temp As Integer</a:t>
            </a:r>
          </a:p>
          <a:p>
            <a:pPr>
              <a:defRPr/>
            </a:pPr>
            <a:r>
              <a:rPr lang="en-US" altLang="ja-JP" sz="2000" dirty="0"/>
              <a:t>        temp = Data(num1)</a:t>
            </a:r>
          </a:p>
          <a:p>
            <a:pPr>
              <a:defRPr/>
            </a:pPr>
            <a:r>
              <a:rPr lang="en-US" altLang="ja-JP" sz="2000" dirty="0"/>
              <a:t>        Data(num1) = Data(num2)</a:t>
            </a:r>
          </a:p>
          <a:p>
            <a:pPr>
              <a:defRPr/>
            </a:pPr>
            <a:r>
              <a:rPr lang="en-US" altLang="ja-JP" sz="2000" dirty="0"/>
              <a:t>        Data(num2) = temp</a:t>
            </a:r>
          </a:p>
          <a:p>
            <a:pPr>
              <a:defRPr/>
            </a:pPr>
            <a:r>
              <a:rPr lang="en-US" altLang="ja-JP" sz="2000" dirty="0"/>
              <a:t>    End Sub</a:t>
            </a:r>
          </a:p>
        </p:txBody>
      </p:sp>
      <p:sp>
        <p:nvSpPr>
          <p:cNvPr id="4" name="テキスト ボックス 3"/>
          <p:cNvSpPr txBox="1">
            <a:spLocks noChangeArrowheads="1"/>
          </p:cNvSpPr>
          <p:nvPr/>
        </p:nvSpPr>
        <p:spPr bwMode="auto">
          <a:xfrm>
            <a:off x="260350" y="1484313"/>
            <a:ext cx="854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①</a:t>
            </a:r>
            <a:r>
              <a:rPr lang="en-US" altLang="ja-JP" sz="2400"/>
              <a:t>Data()</a:t>
            </a:r>
            <a:r>
              <a:rPr lang="ja-JP" altLang="en-US" sz="2400"/>
              <a:t>の配列要素の</a:t>
            </a:r>
            <a:r>
              <a:rPr lang="en-US" altLang="ja-JP" sz="2400"/>
              <a:t>num1</a:t>
            </a:r>
            <a:r>
              <a:rPr lang="ja-JP" altLang="en-US" sz="2400"/>
              <a:t>番目と</a:t>
            </a:r>
            <a:r>
              <a:rPr lang="en-US" altLang="ja-JP" sz="2400"/>
              <a:t>num2</a:t>
            </a:r>
            <a:r>
              <a:rPr lang="ja-JP" altLang="en-US" sz="2400"/>
              <a:t>番目を入れ替える関数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780346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77800"/>
            <a:ext cx="47720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50825" y="4854575"/>
            <a:ext cx="8642350" cy="1631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2000" dirty="0"/>
              <a:t>    Private Sub Button3_Click(…) Handles Button3.Click</a:t>
            </a:r>
          </a:p>
          <a:p>
            <a:pPr>
              <a:defRPr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loadData</a:t>
            </a:r>
            <a:r>
              <a:rPr lang="en-US" altLang="ja-JP" sz="2000" dirty="0"/>
              <a:t>()</a:t>
            </a:r>
          </a:p>
          <a:p>
            <a:pPr>
              <a:defRPr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SelectionSort</a:t>
            </a:r>
            <a:r>
              <a:rPr lang="en-US" altLang="ja-JP" sz="2000" dirty="0"/>
              <a:t>()</a:t>
            </a:r>
          </a:p>
          <a:p>
            <a:pPr>
              <a:defRPr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PrintData</a:t>
            </a:r>
            <a:r>
              <a:rPr lang="en-US" altLang="ja-JP" sz="2000" dirty="0"/>
              <a:t>(TextBox2)</a:t>
            </a:r>
          </a:p>
          <a:p>
            <a:pPr>
              <a:defRPr/>
            </a:pPr>
            <a:r>
              <a:rPr lang="en-US" altLang="ja-JP" sz="2000" dirty="0"/>
              <a:t>    End Sub</a:t>
            </a:r>
          </a:p>
        </p:txBody>
      </p:sp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107950" y="188913"/>
            <a:ext cx="1616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②デザイン</a:t>
            </a:r>
            <a:endParaRPr lang="en-US" altLang="ja-JP" sz="2400" dirty="0"/>
          </a:p>
        </p:txBody>
      </p:sp>
      <p:sp>
        <p:nvSpPr>
          <p:cNvPr id="6" name="テキスト ボックス 6"/>
          <p:cNvSpPr txBox="1">
            <a:spLocks noChangeArrowheads="1"/>
          </p:cNvSpPr>
          <p:nvPr/>
        </p:nvSpPr>
        <p:spPr bwMode="auto">
          <a:xfrm>
            <a:off x="260350" y="4437063"/>
            <a:ext cx="6948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③選択ソートボタンを押すと、</a:t>
            </a:r>
            <a:r>
              <a:rPr lang="en-US" altLang="ja-JP" sz="2400"/>
              <a:t>Data()</a:t>
            </a:r>
            <a:r>
              <a:rPr lang="ja-JP" altLang="en-US" sz="2400"/>
              <a:t>をソートして表示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852626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55576" y="1844824"/>
            <a:ext cx="7772400" cy="1362075"/>
          </a:xfrm>
        </p:spPr>
        <p:txBody>
          <a:bodyPr/>
          <a:lstStyle/>
          <a:p>
            <a:r>
              <a:rPr lang="ja-JP" altLang="en-US" dirty="0"/>
              <a:t>バブル</a:t>
            </a:r>
            <a:r>
              <a:rPr kumimoji="1" lang="ja-JP" altLang="en-US" dirty="0" smtClean="0"/>
              <a:t>ソート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(Bubble Sort)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8879" y="3387204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非常</a:t>
            </a:r>
            <a:r>
              <a:rPr lang="ja-JP" altLang="en-US" dirty="0" smtClean="0"/>
              <a:t>に</a:t>
            </a:r>
            <a:r>
              <a:rPr lang="ja-JP" altLang="en-US" dirty="0"/>
              <a:t>単純</a:t>
            </a:r>
            <a:r>
              <a:rPr lang="ja-JP" altLang="en-US" dirty="0" smtClean="0"/>
              <a:t>で</a:t>
            </a:r>
            <a:r>
              <a:rPr lang="ja-JP" altLang="en-US" dirty="0"/>
              <a:t>機械的</a:t>
            </a:r>
            <a:r>
              <a:rPr lang="ja-JP" altLang="en-US" dirty="0" smtClean="0"/>
              <a:t>な</a:t>
            </a:r>
            <a:r>
              <a:rPr lang="ja-JP" altLang="en-US" dirty="0"/>
              <a:t>仕組みの</a:t>
            </a:r>
            <a:r>
              <a:rPr lang="ja-JP" altLang="en-US" dirty="0" smtClean="0"/>
              <a:t>ソートアルゴリズム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1305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バブルソートのイメージ</a:t>
            </a:r>
            <a:endParaRPr kumimoji="1" lang="ja-JP" altLang="en-US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1306513" y="1554163"/>
            <a:ext cx="510107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隣り合う２つの数の組で、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u="sng" dirty="0"/>
              <a:t>後ろが前より小さいなら、入れ替える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　　　　そう</a:t>
            </a:r>
            <a:r>
              <a:rPr lang="ja-JP" altLang="en-US" sz="2000" dirty="0"/>
              <a:t>でないなら</a:t>
            </a:r>
            <a:r>
              <a:rPr lang="ja-JP" altLang="en-US" sz="2000" dirty="0" smtClean="0"/>
              <a:t>入れ替えない</a:t>
            </a:r>
            <a:endParaRPr lang="ja-JP" altLang="en-US" sz="2000" dirty="0"/>
          </a:p>
        </p:txBody>
      </p:sp>
      <p:sp>
        <p:nvSpPr>
          <p:cNvPr id="4" name="AutoShape 44"/>
          <p:cNvSpPr>
            <a:spLocks noChangeArrowheads="1"/>
          </p:cNvSpPr>
          <p:nvPr/>
        </p:nvSpPr>
        <p:spPr bwMode="auto">
          <a:xfrm>
            <a:off x="1004888" y="30702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5" name="AutoShape 45"/>
          <p:cNvSpPr>
            <a:spLocks noChangeArrowheads="1"/>
          </p:cNvSpPr>
          <p:nvPr/>
        </p:nvSpPr>
        <p:spPr bwMode="auto">
          <a:xfrm>
            <a:off x="1725613" y="30702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6" name="AutoShape 46"/>
          <p:cNvSpPr>
            <a:spLocks noChangeArrowheads="1"/>
          </p:cNvSpPr>
          <p:nvPr/>
        </p:nvSpPr>
        <p:spPr bwMode="auto">
          <a:xfrm>
            <a:off x="2446338" y="30702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auto">
          <a:xfrm>
            <a:off x="3165475" y="30702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auto">
          <a:xfrm>
            <a:off x="3886200" y="30702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4605338" y="30702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0" name="AutoShape 50"/>
          <p:cNvSpPr>
            <a:spLocks noChangeArrowheads="1"/>
          </p:cNvSpPr>
          <p:nvPr/>
        </p:nvSpPr>
        <p:spPr bwMode="auto">
          <a:xfrm>
            <a:off x="5326063" y="30702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1" name="AutoShape 51"/>
          <p:cNvSpPr>
            <a:spLocks noChangeArrowheads="1"/>
          </p:cNvSpPr>
          <p:nvPr/>
        </p:nvSpPr>
        <p:spPr bwMode="auto">
          <a:xfrm>
            <a:off x="6046788" y="307022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2" name="AutoShape 52"/>
          <p:cNvSpPr>
            <a:spLocks noChangeArrowheads="1"/>
          </p:cNvSpPr>
          <p:nvPr/>
        </p:nvSpPr>
        <p:spPr bwMode="auto">
          <a:xfrm>
            <a:off x="6765925" y="30702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3" name="AutoShape 53"/>
          <p:cNvSpPr>
            <a:spLocks noChangeArrowheads="1"/>
          </p:cNvSpPr>
          <p:nvPr/>
        </p:nvSpPr>
        <p:spPr bwMode="auto">
          <a:xfrm>
            <a:off x="7486650" y="30702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1449388" y="5503863"/>
            <a:ext cx="59506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２つの数の組を、入れ替える操作を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u="sng" dirty="0" smtClean="0"/>
              <a:t>部屋番号</a:t>
            </a:r>
            <a:r>
              <a:rPr lang="ja-JP" altLang="en-US" sz="2400" u="sng" dirty="0"/>
              <a:t>の</a:t>
            </a:r>
            <a:r>
              <a:rPr lang="ja-JP" altLang="en-US" sz="2400" u="sng" dirty="0" smtClean="0"/>
              <a:t>後方</a:t>
            </a:r>
            <a:r>
              <a:rPr lang="ja-JP" altLang="en-US" sz="2400" u="sng" dirty="0"/>
              <a:t>から前方</a:t>
            </a:r>
            <a:r>
              <a:rPr lang="ja-JP" altLang="en-US" sz="2400" dirty="0"/>
              <a:t>に、順に繰り返す。</a:t>
            </a:r>
          </a:p>
        </p:txBody>
      </p:sp>
      <p:sp>
        <p:nvSpPr>
          <p:cNvPr id="15" name="AutoShape 44"/>
          <p:cNvSpPr>
            <a:spLocks noChangeArrowheads="1"/>
          </p:cNvSpPr>
          <p:nvPr/>
        </p:nvSpPr>
        <p:spPr bwMode="auto">
          <a:xfrm>
            <a:off x="933450" y="45100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6" name="AutoShape 45"/>
          <p:cNvSpPr>
            <a:spLocks noChangeArrowheads="1"/>
          </p:cNvSpPr>
          <p:nvPr/>
        </p:nvSpPr>
        <p:spPr bwMode="auto">
          <a:xfrm>
            <a:off x="1654175" y="45100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7" name="AutoShape 46"/>
          <p:cNvSpPr>
            <a:spLocks noChangeArrowheads="1"/>
          </p:cNvSpPr>
          <p:nvPr/>
        </p:nvSpPr>
        <p:spPr bwMode="auto">
          <a:xfrm>
            <a:off x="2374900" y="45100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8" name="AutoShape 47"/>
          <p:cNvSpPr>
            <a:spLocks noChangeArrowheads="1"/>
          </p:cNvSpPr>
          <p:nvPr/>
        </p:nvSpPr>
        <p:spPr bwMode="auto">
          <a:xfrm>
            <a:off x="3094038" y="45100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19" name="AutoShape 48"/>
          <p:cNvSpPr>
            <a:spLocks noChangeArrowheads="1"/>
          </p:cNvSpPr>
          <p:nvPr/>
        </p:nvSpPr>
        <p:spPr bwMode="auto">
          <a:xfrm>
            <a:off x="3814763" y="45100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4533900" y="45100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5254625" y="45100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5975350" y="4510088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3" name="AutoShape 52"/>
          <p:cNvSpPr>
            <a:spLocks noChangeArrowheads="1"/>
          </p:cNvSpPr>
          <p:nvPr/>
        </p:nvSpPr>
        <p:spPr bwMode="auto">
          <a:xfrm>
            <a:off x="6694488" y="451008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4" name="AutoShape 53"/>
          <p:cNvSpPr>
            <a:spLocks noChangeArrowheads="1"/>
          </p:cNvSpPr>
          <p:nvPr/>
        </p:nvSpPr>
        <p:spPr bwMode="auto">
          <a:xfrm>
            <a:off x="7415213" y="45100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cxnSp>
        <p:nvCxnSpPr>
          <p:cNvPr id="25" name="AutoShape 57"/>
          <p:cNvCxnSpPr>
            <a:cxnSpLocks noChangeShapeType="1"/>
            <a:stCxn id="22" idx="0"/>
            <a:endCxn id="23" idx="0"/>
          </p:cNvCxnSpPr>
          <p:nvPr/>
        </p:nvCxnSpPr>
        <p:spPr bwMode="auto">
          <a:xfrm rot="5400000" flipV="1">
            <a:off x="6810375" y="4151313"/>
            <a:ext cx="1587" cy="719138"/>
          </a:xfrm>
          <a:prstGeom prst="bentConnector3">
            <a:avLst>
              <a:gd name="adj1" fmla="val -14400005"/>
            </a:avLst>
          </a:prstGeom>
          <a:noFill/>
          <a:ln w="38100">
            <a:solidFill>
              <a:srgbClr val="FF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下矢印 25"/>
          <p:cNvSpPr/>
          <p:nvPr/>
        </p:nvSpPr>
        <p:spPr>
          <a:xfrm>
            <a:off x="6551613" y="3862388"/>
            <a:ext cx="503237" cy="288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6431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動作例</a:t>
            </a:r>
            <a:endParaRPr kumimoji="1" lang="ja-JP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114425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835150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555875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75013" y="20605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95738" y="20605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714875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435600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156325" y="20605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875463" y="206057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7596188" y="206057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258888" y="2871788"/>
            <a:ext cx="4365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「一番うしろの</a:t>
            </a:r>
            <a:r>
              <a:rPr lang="en-US" altLang="ja-JP" sz="2000" dirty="0"/>
              <a:t>26</a:t>
            </a:r>
            <a:r>
              <a:rPr lang="ja-JP" altLang="en-US" sz="2000" dirty="0"/>
              <a:t>と</a:t>
            </a:r>
            <a:r>
              <a:rPr lang="en-US" altLang="ja-JP" sz="2000" dirty="0"/>
              <a:t>28</a:t>
            </a:r>
            <a:r>
              <a:rPr lang="ja-JP" altLang="en-US" sz="2000" dirty="0"/>
              <a:t>を比べてみよう。」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187450" y="4581525"/>
            <a:ext cx="5129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「じゃあ</a:t>
            </a:r>
            <a:r>
              <a:rPr lang="en-US" altLang="ja-JP" sz="2000" dirty="0"/>
              <a:t>65</a:t>
            </a:r>
            <a:r>
              <a:rPr lang="ja-JP" altLang="en-US" sz="2000" dirty="0"/>
              <a:t>と</a:t>
            </a:r>
            <a:r>
              <a:rPr lang="en-US" altLang="ja-JP" sz="2000" dirty="0"/>
              <a:t>26</a:t>
            </a:r>
            <a:r>
              <a:rPr lang="ja-JP" altLang="en-US" sz="2000" dirty="0"/>
              <a:t>を比べてみよう。」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「</a:t>
            </a:r>
            <a:r>
              <a:rPr lang="en-US" altLang="ja-JP" sz="2000" dirty="0"/>
              <a:t>65</a:t>
            </a:r>
            <a:r>
              <a:rPr lang="ja-JP" altLang="en-US" sz="2000" dirty="0"/>
              <a:t>の方が大きいので、</a:t>
            </a:r>
            <a:r>
              <a:rPr lang="en-US" altLang="ja-JP" sz="2000" dirty="0"/>
              <a:t>26</a:t>
            </a:r>
            <a:r>
              <a:rPr lang="ja-JP" altLang="en-US" sz="2000" dirty="0"/>
              <a:t>と</a:t>
            </a:r>
            <a:r>
              <a:rPr lang="en-US" altLang="ja-JP" sz="2000" dirty="0"/>
              <a:t>65</a:t>
            </a:r>
            <a:r>
              <a:rPr lang="ja-JP" altLang="en-US" sz="2000" dirty="0"/>
              <a:t>は</a:t>
            </a:r>
            <a:r>
              <a:rPr lang="ja-JP" altLang="en-US" sz="2000" dirty="0" smtClean="0">
                <a:solidFill>
                  <a:srgbClr val="FF0000"/>
                </a:solidFill>
              </a:rPr>
              <a:t>交換する！</a:t>
            </a:r>
            <a:r>
              <a:rPr lang="ja-JP" altLang="en-US" sz="2000" dirty="0"/>
              <a:t>」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1258888" y="3284538"/>
            <a:ext cx="3542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「</a:t>
            </a:r>
            <a:r>
              <a:rPr lang="en-US" altLang="ja-JP" sz="2000"/>
              <a:t>26&lt;28</a:t>
            </a:r>
            <a:r>
              <a:rPr lang="ja-JP" altLang="en-US" sz="2000"/>
              <a:t>なので</a:t>
            </a:r>
            <a:r>
              <a:rPr lang="en-US" altLang="ja-JP" sz="2000"/>
              <a:t>28</a:t>
            </a:r>
            <a:r>
              <a:rPr lang="ja-JP" altLang="en-US" sz="2000"/>
              <a:t>はそのまま。」</a:t>
            </a: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179388" y="278130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1116013" y="3789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8" name="AutoShape 34"/>
          <p:cNvSpPr>
            <a:spLocks noChangeArrowheads="1"/>
          </p:cNvSpPr>
          <p:nvPr/>
        </p:nvSpPr>
        <p:spPr bwMode="auto">
          <a:xfrm>
            <a:off x="1836738" y="3789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9" name="AutoShape 35"/>
          <p:cNvSpPr>
            <a:spLocks noChangeArrowheads="1"/>
          </p:cNvSpPr>
          <p:nvPr/>
        </p:nvSpPr>
        <p:spPr bwMode="auto">
          <a:xfrm>
            <a:off x="2557463" y="3789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3276600" y="37893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3997325" y="37893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2" name="AutoShape 38"/>
          <p:cNvSpPr>
            <a:spLocks noChangeArrowheads="1"/>
          </p:cNvSpPr>
          <p:nvPr/>
        </p:nvSpPr>
        <p:spPr bwMode="auto">
          <a:xfrm>
            <a:off x="4716463" y="3789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auto">
          <a:xfrm>
            <a:off x="5437188" y="37893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6157913" y="378936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5" name="AutoShape 41"/>
          <p:cNvSpPr>
            <a:spLocks noChangeArrowheads="1"/>
          </p:cNvSpPr>
          <p:nvPr/>
        </p:nvSpPr>
        <p:spPr bwMode="auto">
          <a:xfrm>
            <a:off x="6877050" y="37893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6" name="AutoShape 42"/>
          <p:cNvSpPr>
            <a:spLocks noChangeArrowheads="1"/>
          </p:cNvSpPr>
          <p:nvPr/>
        </p:nvSpPr>
        <p:spPr bwMode="auto">
          <a:xfrm>
            <a:off x="7597775" y="37893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179388" y="450850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" name="AutoShape 44"/>
          <p:cNvSpPr>
            <a:spLocks noChangeArrowheads="1"/>
          </p:cNvSpPr>
          <p:nvPr/>
        </p:nvSpPr>
        <p:spPr bwMode="auto">
          <a:xfrm>
            <a:off x="1116013" y="5445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29" name="AutoShape 45"/>
          <p:cNvSpPr>
            <a:spLocks noChangeArrowheads="1"/>
          </p:cNvSpPr>
          <p:nvPr/>
        </p:nvSpPr>
        <p:spPr bwMode="auto">
          <a:xfrm>
            <a:off x="1836738" y="5445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0" name="AutoShape 46"/>
          <p:cNvSpPr>
            <a:spLocks noChangeArrowheads="1"/>
          </p:cNvSpPr>
          <p:nvPr/>
        </p:nvSpPr>
        <p:spPr bwMode="auto">
          <a:xfrm>
            <a:off x="2557463" y="5445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3276600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>
            <a:off x="3997325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3" name="AutoShape 49"/>
          <p:cNvSpPr>
            <a:spLocks noChangeArrowheads="1"/>
          </p:cNvSpPr>
          <p:nvPr/>
        </p:nvSpPr>
        <p:spPr bwMode="auto">
          <a:xfrm>
            <a:off x="4716463" y="5445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4" name="AutoShape 50"/>
          <p:cNvSpPr>
            <a:spLocks noChangeArrowheads="1"/>
          </p:cNvSpPr>
          <p:nvPr/>
        </p:nvSpPr>
        <p:spPr bwMode="auto">
          <a:xfrm>
            <a:off x="5437188" y="54451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5" name="AutoShape 51"/>
          <p:cNvSpPr>
            <a:spLocks noChangeArrowheads="1"/>
          </p:cNvSpPr>
          <p:nvPr/>
        </p:nvSpPr>
        <p:spPr bwMode="auto">
          <a:xfrm>
            <a:off x="6157913" y="544512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6" name="AutoShape 52"/>
          <p:cNvSpPr>
            <a:spLocks noChangeArrowheads="1"/>
          </p:cNvSpPr>
          <p:nvPr/>
        </p:nvSpPr>
        <p:spPr bwMode="auto">
          <a:xfrm>
            <a:off x="6877050" y="54451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7" name="AutoShape 53"/>
          <p:cNvSpPr>
            <a:spLocks noChangeArrowheads="1"/>
          </p:cNvSpPr>
          <p:nvPr/>
        </p:nvSpPr>
        <p:spPr bwMode="auto">
          <a:xfrm>
            <a:off x="7597775" y="54451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8" name="Line 54"/>
          <p:cNvSpPr>
            <a:spLocks noChangeShapeType="1"/>
          </p:cNvSpPr>
          <p:nvPr/>
        </p:nvSpPr>
        <p:spPr bwMode="auto">
          <a:xfrm>
            <a:off x="179388" y="61658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250825" y="6237288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繰り返し・・・</a:t>
            </a:r>
          </a:p>
        </p:txBody>
      </p:sp>
      <p:cxnSp>
        <p:nvCxnSpPr>
          <p:cNvPr id="40" name="AutoShape 57"/>
          <p:cNvCxnSpPr>
            <a:cxnSpLocks noChangeShapeType="1"/>
            <a:stCxn id="35" idx="0"/>
            <a:endCxn id="36" idx="0"/>
          </p:cNvCxnSpPr>
          <p:nvPr/>
        </p:nvCxnSpPr>
        <p:spPr bwMode="auto">
          <a:xfrm rot="5400000" flipV="1">
            <a:off x="6992938" y="5086350"/>
            <a:ext cx="1588" cy="719137"/>
          </a:xfrm>
          <a:prstGeom prst="bentConnector3">
            <a:avLst>
              <a:gd name="adj1" fmla="val -14400005"/>
            </a:avLst>
          </a:prstGeom>
          <a:noFill/>
          <a:ln w="38100">
            <a:solidFill>
              <a:srgbClr val="FF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テキスト ボックス 1"/>
          <p:cNvSpPr txBox="1">
            <a:spLocks noChangeArrowheads="1"/>
          </p:cNvSpPr>
          <p:nvPr/>
        </p:nvSpPr>
        <p:spPr bwMode="auto">
          <a:xfrm>
            <a:off x="1246976" y="1277292"/>
            <a:ext cx="5556329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Ｑ．</a:t>
            </a:r>
            <a:r>
              <a:rPr lang="en-US" altLang="ja-JP" sz="2000" dirty="0">
                <a:solidFill>
                  <a:srgbClr val="FF0000"/>
                </a:solidFill>
              </a:rPr>
              <a:t>1</a:t>
            </a:r>
            <a:r>
              <a:rPr lang="ja-JP" altLang="en-US" sz="2000" dirty="0" smtClean="0">
                <a:solidFill>
                  <a:srgbClr val="FF0000"/>
                </a:solidFill>
              </a:rPr>
              <a:t>番目の部屋に</a:t>
            </a:r>
            <a:r>
              <a:rPr lang="ja-JP" altLang="en-US" sz="2000" dirty="0">
                <a:solidFill>
                  <a:srgbClr val="FF0000"/>
                </a:solidFill>
              </a:rPr>
              <a:t>入る</a:t>
            </a:r>
            <a:r>
              <a:rPr lang="ja-JP" altLang="en-US" sz="2000" dirty="0"/>
              <a:t>べき（</a:t>
            </a:r>
            <a:r>
              <a:rPr lang="en-US" altLang="ja-JP" sz="2000" dirty="0"/>
              <a:t>1</a:t>
            </a:r>
            <a:r>
              <a:rPr lang="ja-JP" altLang="en-US" sz="2000" dirty="0"/>
              <a:t>番小さい）数は？？</a:t>
            </a:r>
          </a:p>
        </p:txBody>
      </p:sp>
    </p:spTree>
    <p:extLst>
      <p:ext uri="{BB962C8B-B14F-4D97-AF65-F5344CB8AC3E}">
        <p14:creationId xmlns:p14="http://schemas.microsoft.com/office/powerpoint/2010/main" val="1765319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92088" y="1198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12813" y="1198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633538" y="1198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352675" y="11985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73400" y="11985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792538" y="11985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513263" y="119856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233988" y="119856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5953125" y="11985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673850" y="11985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193675" y="19177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914400" y="19177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635125" y="19177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2354263" y="19177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3074988" y="19177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3794125" y="191770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4514850" y="191770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5235575" y="19177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1" name="AutoShape 26"/>
          <p:cNvSpPr>
            <a:spLocks noChangeArrowheads="1"/>
          </p:cNvSpPr>
          <p:nvPr/>
        </p:nvSpPr>
        <p:spPr bwMode="auto">
          <a:xfrm>
            <a:off x="5954713" y="19177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6675438" y="19177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3" name="AutoShape 29"/>
          <p:cNvSpPr>
            <a:spLocks noChangeArrowheads="1"/>
          </p:cNvSpPr>
          <p:nvPr/>
        </p:nvSpPr>
        <p:spPr bwMode="auto">
          <a:xfrm>
            <a:off x="193675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914400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1635125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2354263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3074988" y="270986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3794125" y="27098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auto">
          <a:xfrm>
            <a:off x="4514850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5235575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1" name="AutoShape 37"/>
          <p:cNvSpPr>
            <a:spLocks noChangeArrowheads="1"/>
          </p:cNvSpPr>
          <p:nvPr/>
        </p:nvSpPr>
        <p:spPr bwMode="auto">
          <a:xfrm>
            <a:off x="5954713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2" name="AutoShape 38"/>
          <p:cNvSpPr>
            <a:spLocks noChangeArrowheads="1"/>
          </p:cNvSpPr>
          <p:nvPr/>
        </p:nvSpPr>
        <p:spPr bwMode="auto">
          <a:xfrm>
            <a:off x="6675438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0" y="0"/>
            <a:ext cx="74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続き</a:t>
            </a:r>
          </a:p>
        </p:txBody>
      </p:sp>
      <p:sp>
        <p:nvSpPr>
          <p:cNvPr id="34" name="AutoShape 44"/>
          <p:cNvSpPr>
            <a:spLocks noChangeArrowheads="1"/>
          </p:cNvSpPr>
          <p:nvPr/>
        </p:nvSpPr>
        <p:spPr bwMode="auto">
          <a:xfrm>
            <a:off x="193675" y="4048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35" name="AutoShape 45"/>
          <p:cNvSpPr>
            <a:spLocks noChangeArrowheads="1"/>
          </p:cNvSpPr>
          <p:nvPr/>
        </p:nvSpPr>
        <p:spPr bwMode="auto">
          <a:xfrm>
            <a:off x="914400" y="4048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6" name="AutoShape 46"/>
          <p:cNvSpPr>
            <a:spLocks noChangeArrowheads="1"/>
          </p:cNvSpPr>
          <p:nvPr/>
        </p:nvSpPr>
        <p:spPr bwMode="auto">
          <a:xfrm>
            <a:off x="1635125" y="4048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7" name="AutoShape 47"/>
          <p:cNvSpPr>
            <a:spLocks noChangeArrowheads="1"/>
          </p:cNvSpPr>
          <p:nvPr/>
        </p:nvSpPr>
        <p:spPr bwMode="auto">
          <a:xfrm>
            <a:off x="2354263" y="4048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38" name="AutoShape 48"/>
          <p:cNvSpPr>
            <a:spLocks noChangeArrowheads="1"/>
          </p:cNvSpPr>
          <p:nvPr/>
        </p:nvSpPr>
        <p:spPr bwMode="auto">
          <a:xfrm>
            <a:off x="3074988" y="4048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9" name="AutoShape 49"/>
          <p:cNvSpPr>
            <a:spLocks noChangeArrowheads="1"/>
          </p:cNvSpPr>
          <p:nvPr/>
        </p:nvSpPr>
        <p:spPr bwMode="auto">
          <a:xfrm>
            <a:off x="3794125" y="4048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40" name="AutoShape 50"/>
          <p:cNvSpPr>
            <a:spLocks noChangeArrowheads="1"/>
          </p:cNvSpPr>
          <p:nvPr/>
        </p:nvSpPr>
        <p:spPr bwMode="auto">
          <a:xfrm>
            <a:off x="4514850" y="4048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41" name="AutoShape 51"/>
          <p:cNvSpPr>
            <a:spLocks noChangeArrowheads="1"/>
          </p:cNvSpPr>
          <p:nvPr/>
        </p:nvSpPr>
        <p:spPr bwMode="auto">
          <a:xfrm>
            <a:off x="5235575" y="40481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2" name="AutoShape 52"/>
          <p:cNvSpPr>
            <a:spLocks noChangeArrowheads="1"/>
          </p:cNvSpPr>
          <p:nvPr/>
        </p:nvSpPr>
        <p:spPr bwMode="auto">
          <a:xfrm>
            <a:off x="5954713" y="40481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6675438" y="4048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44" name="AutoShape 55"/>
          <p:cNvSpPr>
            <a:spLocks noChangeArrowheads="1"/>
          </p:cNvSpPr>
          <p:nvPr/>
        </p:nvSpPr>
        <p:spPr bwMode="auto">
          <a:xfrm>
            <a:off x="192088" y="3429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5" name="AutoShape 56"/>
          <p:cNvSpPr>
            <a:spLocks noChangeArrowheads="1"/>
          </p:cNvSpPr>
          <p:nvPr/>
        </p:nvSpPr>
        <p:spPr bwMode="auto">
          <a:xfrm>
            <a:off x="912813" y="3429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46" name="AutoShape 57"/>
          <p:cNvSpPr>
            <a:spLocks noChangeArrowheads="1"/>
          </p:cNvSpPr>
          <p:nvPr/>
        </p:nvSpPr>
        <p:spPr bwMode="auto">
          <a:xfrm>
            <a:off x="1633538" y="3429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47" name="AutoShape 58"/>
          <p:cNvSpPr>
            <a:spLocks noChangeArrowheads="1"/>
          </p:cNvSpPr>
          <p:nvPr/>
        </p:nvSpPr>
        <p:spPr bwMode="auto">
          <a:xfrm>
            <a:off x="2352675" y="342900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48" name="AutoShape 59"/>
          <p:cNvSpPr>
            <a:spLocks noChangeArrowheads="1"/>
          </p:cNvSpPr>
          <p:nvPr/>
        </p:nvSpPr>
        <p:spPr bwMode="auto">
          <a:xfrm>
            <a:off x="3073400" y="342900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9" name="AutoShape 60"/>
          <p:cNvSpPr>
            <a:spLocks noChangeArrowheads="1"/>
          </p:cNvSpPr>
          <p:nvPr/>
        </p:nvSpPr>
        <p:spPr bwMode="auto">
          <a:xfrm>
            <a:off x="3792538" y="3429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50" name="AutoShape 61"/>
          <p:cNvSpPr>
            <a:spLocks noChangeArrowheads="1"/>
          </p:cNvSpPr>
          <p:nvPr/>
        </p:nvSpPr>
        <p:spPr bwMode="auto">
          <a:xfrm>
            <a:off x="4513263" y="3429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51" name="AutoShape 62"/>
          <p:cNvSpPr>
            <a:spLocks noChangeArrowheads="1"/>
          </p:cNvSpPr>
          <p:nvPr/>
        </p:nvSpPr>
        <p:spPr bwMode="auto">
          <a:xfrm>
            <a:off x="5233988" y="342900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52" name="AutoShape 63"/>
          <p:cNvSpPr>
            <a:spLocks noChangeArrowheads="1"/>
          </p:cNvSpPr>
          <p:nvPr/>
        </p:nvSpPr>
        <p:spPr bwMode="auto">
          <a:xfrm>
            <a:off x="5953125" y="3429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53" name="AutoShape 64"/>
          <p:cNvSpPr>
            <a:spLocks noChangeArrowheads="1"/>
          </p:cNvSpPr>
          <p:nvPr/>
        </p:nvSpPr>
        <p:spPr bwMode="auto">
          <a:xfrm>
            <a:off x="6673850" y="342900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54" name="AutoShape 66"/>
          <p:cNvSpPr>
            <a:spLocks noChangeArrowheads="1"/>
          </p:cNvSpPr>
          <p:nvPr/>
        </p:nvSpPr>
        <p:spPr bwMode="auto">
          <a:xfrm>
            <a:off x="193675" y="41497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55" name="AutoShape 67"/>
          <p:cNvSpPr>
            <a:spLocks noChangeArrowheads="1"/>
          </p:cNvSpPr>
          <p:nvPr/>
        </p:nvSpPr>
        <p:spPr bwMode="auto">
          <a:xfrm>
            <a:off x="914400" y="41497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6" name="AutoShape 68"/>
          <p:cNvSpPr>
            <a:spLocks noChangeArrowheads="1"/>
          </p:cNvSpPr>
          <p:nvPr/>
        </p:nvSpPr>
        <p:spPr bwMode="auto">
          <a:xfrm>
            <a:off x="1635125" y="41497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57" name="AutoShape 69"/>
          <p:cNvSpPr>
            <a:spLocks noChangeArrowheads="1"/>
          </p:cNvSpPr>
          <p:nvPr/>
        </p:nvSpPr>
        <p:spPr bwMode="auto">
          <a:xfrm>
            <a:off x="2354263" y="414972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58" name="AutoShape 70"/>
          <p:cNvSpPr>
            <a:spLocks noChangeArrowheads="1"/>
          </p:cNvSpPr>
          <p:nvPr/>
        </p:nvSpPr>
        <p:spPr bwMode="auto">
          <a:xfrm>
            <a:off x="3074988" y="41497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59" name="AutoShape 71"/>
          <p:cNvSpPr>
            <a:spLocks noChangeArrowheads="1"/>
          </p:cNvSpPr>
          <p:nvPr/>
        </p:nvSpPr>
        <p:spPr bwMode="auto">
          <a:xfrm>
            <a:off x="3794125" y="41497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60" name="AutoShape 72"/>
          <p:cNvSpPr>
            <a:spLocks noChangeArrowheads="1"/>
          </p:cNvSpPr>
          <p:nvPr/>
        </p:nvSpPr>
        <p:spPr bwMode="auto">
          <a:xfrm>
            <a:off x="4514850" y="41497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61" name="AutoShape 73"/>
          <p:cNvSpPr>
            <a:spLocks noChangeArrowheads="1"/>
          </p:cNvSpPr>
          <p:nvPr/>
        </p:nvSpPr>
        <p:spPr bwMode="auto">
          <a:xfrm>
            <a:off x="5235575" y="41497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62" name="AutoShape 74"/>
          <p:cNvSpPr>
            <a:spLocks noChangeArrowheads="1"/>
          </p:cNvSpPr>
          <p:nvPr/>
        </p:nvSpPr>
        <p:spPr bwMode="auto">
          <a:xfrm>
            <a:off x="5954713" y="41497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63" name="AutoShape 75"/>
          <p:cNvSpPr>
            <a:spLocks noChangeArrowheads="1"/>
          </p:cNvSpPr>
          <p:nvPr/>
        </p:nvSpPr>
        <p:spPr bwMode="auto">
          <a:xfrm>
            <a:off x="6675438" y="41497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64" name="AutoShape 77"/>
          <p:cNvSpPr>
            <a:spLocks noChangeArrowheads="1"/>
          </p:cNvSpPr>
          <p:nvPr/>
        </p:nvSpPr>
        <p:spPr bwMode="auto">
          <a:xfrm>
            <a:off x="193675" y="4868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65" name="AutoShape 78"/>
          <p:cNvSpPr>
            <a:spLocks noChangeArrowheads="1"/>
          </p:cNvSpPr>
          <p:nvPr/>
        </p:nvSpPr>
        <p:spPr bwMode="auto">
          <a:xfrm>
            <a:off x="914400" y="48688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66" name="AutoShape 79"/>
          <p:cNvSpPr>
            <a:spLocks noChangeArrowheads="1"/>
          </p:cNvSpPr>
          <p:nvPr/>
        </p:nvSpPr>
        <p:spPr bwMode="auto">
          <a:xfrm>
            <a:off x="1635125" y="48688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67" name="AutoShape 80"/>
          <p:cNvSpPr>
            <a:spLocks noChangeArrowheads="1"/>
          </p:cNvSpPr>
          <p:nvPr/>
        </p:nvSpPr>
        <p:spPr bwMode="auto">
          <a:xfrm>
            <a:off x="2354263" y="4868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8" name="AutoShape 81"/>
          <p:cNvSpPr>
            <a:spLocks noChangeArrowheads="1"/>
          </p:cNvSpPr>
          <p:nvPr/>
        </p:nvSpPr>
        <p:spPr bwMode="auto">
          <a:xfrm>
            <a:off x="3074988" y="4868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69" name="AutoShape 82"/>
          <p:cNvSpPr>
            <a:spLocks noChangeArrowheads="1"/>
          </p:cNvSpPr>
          <p:nvPr/>
        </p:nvSpPr>
        <p:spPr bwMode="auto">
          <a:xfrm>
            <a:off x="3794125" y="4868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70" name="AutoShape 83"/>
          <p:cNvSpPr>
            <a:spLocks noChangeArrowheads="1"/>
          </p:cNvSpPr>
          <p:nvPr/>
        </p:nvSpPr>
        <p:spPr bwMode="auto">
          <a:xfrm>
            <a:off x="4514850" y="4868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71" name="AutoShape 84"/>
          <p:cNvSpPr>
            <a:spLocks noChangeArrowheads="1"/>
          </p:cNvSpPr>
          <p:nvPr/>
        </p:nvSpPr>
        <p:spPr bwMode="auto">
          <a:xfrm>
            <a:off x="5235575" y="4868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72" name="AutoShape 85"/>
          <p:cNvSpPr>
            <a:spLocks noChangeArrowheads="1"/>
          </p:cNvSpPr>
          <p:nvPr/>
        </p:nvSpPr>
        <p:spPr bwMode="auto">
          <a:xfrm>
            <a:off x="5954713" y="4868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73" name="AutoShape 86"/>
          <p:cNvSpPr>
            <a:spLocks noChangeArrowheads="1"/>
          </p:cNvSpPr>
          <p:nvPr/>
        </p:nvSpPr>
        <p:spPr bwMode="auto">
          <a:xfrm>
            <a:off x="6675438" y="4868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74" name="AutoShape 88"/>
          <p:cNvSpPr>
            <a:spLocks noChangeArrowheads="1"/>
          </p:cNvSpPr>
          <p:nvPr/>
        </p:nvSpPr>
        <p:spPr bwMode="auto">
          <a:xfrm>
            <a:off x="193675" y="56610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75" name="AutoShape 89"/>
          <p:cNvSpPr>
            <a:spLocks noChangeArrowheads="1"/>
          </p:cNvSpPr>
          <p:nvPr/>
        </p:nvSpPr>
        <p:spPr bwMode="auto">
          <a:xfrm>
            <a:off x="914400" y="56610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76" name="AutoShape 90"/>
          <p:cNvSpPr>
            <a:spLocks noChangeArrowheads="1"/>
          </p:cNvSpPr>
          <p:nvPr/>
        </p:nvSpPr>
        <p:spPr bwMode="auto">
          <a:xfrm>
            <a:off x="1635125" y="5661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77" name="AutoShape 91"/>
          <p:cNvSpPr>
            <a:spLocks noChangeArrowheads="1"/>
          </p:cNvSpPr>
          <p:nvPr/>
        </p:nvSpPr>
        <p:spPr bwMode="auto">
          <a:xfrm>
            <a:off x="2354263" y="5661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8" name="AutoShape 92"/>
          <p:cNvSpPr>
            <a:spLocks noChangeArrowheads="1"/>
          </p:cNvSpPr>
          <p:nvPr/>
        </p:nvSpPr>
        <p:spPr bwMode="auto">
          <a:xfrm>
            <a:off x="3074988" y="5661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79" name="AutoShape 93"/>
          <p:cNvSpPr>
            <a:spLocks noChangeArrowheads="1"/>
          </p:cNvSpPr>
          <p:nvPr/>
        </p:nvSpPr>
        <p:spPr bwMode="auto">
          <a:xfrm>
            <a:off x="3794125" y="5661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0" name="AutoShape 94"/>
          <p:cNvSpPr>
            <a:spLocks noChangeArrowheads="1"/>
          </p:cNvSpPr>
          <p:nvPr/>
        </p:nvSpPr>
        <p:spPr bwMode="auto">
          <a:xfrm>
            <a:off x="4514850" y="5661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81" name="AutoShape 95"/>
          <p:cNvSpPr>
            <a:spLocks noChangeArrowheads="1"/>
          </p:cNvSpPr>
          <p:nvPr/>
        </p:nvSpPr>
        <p:spPr bwMode="auto">
          <a:xfrm>
            <a:off x="5235575" y="5661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82" name="AutoShape 96"/>
          <p:cNvSpPr>
            <a:spLocks noChangeArrowheads="1"/>
          </p:cNvSpPr>
          <p:nvPr/>
        </p:nvSpPr>
        <p:spPr bwMode="auto">
          <a:xfrm>
            <a:off x="5954713" y="5661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83" name="AutoShape 97"/>
          <p:cNvSpPr>
            <a:spLocks noChangeArrowheads="1"/>
          </p:cNvSpPr>
          <p:nvPr/>
        </p:nvSpPr>
        <p:spPr bwMode="auto">
          <a:xfrm>
            <a:off x="6675438" y="5661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84" name="Text Box 98"/>
          <p:cNvSpPr txBox="1">
            <a:spLocks noChangeArrowheads="1"/>
          </p:cNvSpPr>
          <p:nvPr/>
        </p:nvSpPr>
        <p:spPr bwMode="auto">
          <a:xfrm>
            <a:off x="7524750" y="3555176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交換しない</a:t>
            </a:r>
          </a:p>
        </p:txBody>
      </p:sp>
      <p:sp>
        <p:nvSpPr>
          <p:cNvPr id="85" name="Text Box 99"/>
          <p:cNvSpPr txBox="1">
            <a:spLocks noChangeArrowheads="1"/>
          </p:cNvSpPr>
          <p:nvPr/>
        </p:nvSpPr>
        <p:spPr bwMode="auto">
          <a:xfrm>
            <a:off x="7524750" y="476250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86" name="Text Box 100"/>
          <p:cNvSpPr txBox="1">
            <a:spLocks noChangeArrowheads="1"/>
          </p:cNvSpPr>
          <p:nvPr/>
        </p:nvSpPr>
        <p:spPr bwMode="auto">
          <a:xfrm>
            <a:off x="7524750" y="4194175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87" name="Text Box 101"/>
          <p:cNvSpPr txBox="1">
            <a:spLocks noChangeArrowheads="1"/>
          </p:cNvSpPr>
          <p:nvPr/>
        </p:nvSpPr>
        <p:spPr bwMode="auto">
          <a:xfrm>
            <a:off x="7518400" y="4914900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88" name="Text Box 102"/>
          <p:cNvSpPr txBox="1">
            <a:spLocks noChangeArrowheads="1"/>
          </p:cNvSpPr>
          <p:nvPr/>
        </p:nvSpPr>
        <p:spPr bwMode="auto">
          <a:xfrm>
            <a:off x="7524750" y="5732463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89" name="Text Box 103"/>
          <p:cNvSpPr txBox="1">
            <a:spLocks noChangeArrowheads="1"/>
          </p:cNvSpPr>
          <p:nvPr/>
        </p:nvSpPr>
        <p:spPr bwMode="auto">
          <a:xfrm>
            <a:off x="7524750" y="2827338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90" name="Text Box 104"/>
          <p:cNvSpPr txBox="1">
            <a:spLocks noChangeArrowheads="1"/>
          </p:cNvSpPr>
          <p:nvPr/>
        </p:nvSpPr>
        <p:spPr bwMode="auto">
          <a:xfrm>
            <a:off x="7524750" y="1987550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91" name="Text Box 105"/>
          <p:cNvSpPr txBox="1">
            <a:spLocks noChangeArrowheads="1"/>
          </p:cNvSpPr>
          <p:nvPr/>
        </p:nvSpPr>
        <p:spPr bwMode="auto">
          <a:xfrm>
            <a:off x="7524750" y="1268413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92" name="Text Box 106"/>
          <p:cNvSpPr txBox="1">
            <a:spLocks noChangeArrowheads="1"/>
          </p:cNvSpPr>
          <p:nvPr/>
        </p:nvSpPr>
        <p:spPr bwMode="auto">
          <a:xfrm>
            <a:off x="0" y="6396038"/>
            <a:ext cx="87943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1</a:t>
            </a:r>
            <a:r>
              <a:rPr lang="ja-JP" altLang="en-US" sz="2000" dirty="0"/>
              <a:t>番目まで繰り返して、１セット終了。</a:t>
            </a:r>
            <a:r>
              <a:rPr lang="ja-JP" altLang="en-US" sz="2000" dirty="0" smtClean="0">
                <a:solidFill>
                  <a:srgbClr val="FF0000"/>
                </a:solidFill>
              </a:rPr>
              <a:t>１番目の部屋に</a:t>
            </a:r>
            <a:r>
              <a:rPr lang="ja-JP" altLang="en-US" sz="2000" dirty="0">
                <a:solidFill>
                  <a:srgbClr val="FF0000"/>
                </a:solidFill>
              </a:rPr>
              <a:t>、１番</a:t>
            </a:r>
            <a:r>
              <a:rPr lang="ja-JP" altLang="en-US" sz="2000" dirty="0" smtClean="0">
                <a:solidFill>
                  <a:srgbClr val="FF0000"/>
                </a:solidFill>
              </a:rPr>
              <a:t>小さい値が</a:t>
            </a:r>
            <a:r>
              <a:rPr lang="ja-JP" altLang="en-US" sz="2000" u="sng" dirty="0">
                <a:solidFill>
                  <a:srgbClr val="FF0000"/>
                </a:solidFill>
              </a:rPr>
              <a:t>上ってくる</a:t>
            </a:r>
            <a:r>
              <a:rPr lang="ja-JP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871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192088" y="19907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813" y="19907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633538" y="19907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52675" y="19907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073400" y="19907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92538" y="19907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513263" y="199072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233988" y="199072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953125" y="19907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673850" y="19907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93675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914400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635125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354263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074988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3794125" y="27098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4514850" y="27098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5235575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5954713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6675438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193675" y="3502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914400" y="3502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1635125" y="3502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2354263" y="3502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3074988" y="350202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3794125" y="35020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4514850" y="3502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5235575" y="3502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5954713" y="3502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6675438" y="3502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0" y="19050"/>
            <a:ext cx="1343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第</a:t>
            </a:r>
            <a:r>
              <a:rPr lang="en-US" altLang="ja-JP" sz="2000" dirty="0"/>
              <a:t>2</a:t>
            </a:r>
            <a:r>
              <a:rPr lang="ja-JP" altLang="en-US" sz="2000" dirty="0"/>
              <a:t>セット。</a:t>
            </a:r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193675" y="11969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>
            <a:off x="914400" y="11969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35" name="AutoShape 35"/>
          <p:cNvSpPr>
            <a:spLocks noChangeArrowheads="1"/>
          </p:cNvSpPr>
          <p:nvPr/>
        </p:nvSpPr>
        <p:spPr bwMode="auto">
          <a:xfrm>
            <a:off x="1635125" y="11969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2354263" y="11969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3074988" y="11969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8" name="AutoShape 38"/>
          <p:cNvSpPr>
            <a:spLocks noChangeArrowheads="1"/>
          </p:cNvSpPr>
          <p:nvPr/>
        </p:nvSpPr>
        <p:spPr bwMode="auto">
          <a:xfrm>
            <a:off x="3794125" y="11969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auto">
          <a:xfrm>
            <a:off x="4514850" y="11969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5235575" y="119697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5954713" y="119697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6675438" y="11969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19208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44" name="AutoShape 44"/>
          <p:cNvSpPr>
            <a:spLocks noChangeArrowheads="1"/>
          </p:cNvSpPr>
          <p:nvPr/>
        </p:nvSpPr>
        <p:spPr bwMode="auto">
          <a:xfrm>
            <a:off x="912813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5" name="AutoShape 45"/>
          <p:cNvSpPr>
            <a:spLocks noChangeArrowheads="1"/>
          </p:cNvSpPr>
          <p:nvPr/>
        </p:nvSpPr>
        <p:spPr bwMode="auto">
          <a:xfrm>
            <a:off x="163353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>
            <a:off x="2352675" y="42211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7" name="AutoShape 47"/>
          <p:cNvSpPr>
            <a:spLocks noChangeArrowheads="1"/>
          </p:cNvSpPr>
          <p:nvPr/>
        </p:nvSpPr>
        <p:spPr bwMode="auto">
          <a:xfrm>
            <a:off x="3073400" y="42211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379253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49" name="AutoShape 49"/>
          <p:cNvSpPr>
            <a:spLocks noChangeArrowheads="1"/>
          </p:cNvSpPr>
          <p:nvPr/>
        </p:nvSpPr>
        <p:spPr bwMode="auto">
          <a:xfrm>
            <a:off x="4513263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50" name="AutoShape 50"/>
          <p:cNvSpPr>
            <a:spLocks noChangeArrowheads="1"/>
          </p:cNvSpPr>
          <p:nvPr/>
        </p:nvSpPr>
        <p:spPr bwMode="auto">
          <a:xfrm>
            <a:off x="523398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51" name="AutoShape 51"/>
          <p:cNvSpPr>
            <a:spLocks noChangeArrowheads="1"/>
          </p:cNvSpPr>
          <p:nvPr/>
        </p:nvSpPr>
        <p:spPr bwMode="auto">
          <a:xfrm>
            <a:off x="5953125" y="42211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6673850" y="42211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53" name="AutoShape 53"/>
          <p:cNvSpPr>
            <a:spLocks noChangeArrowheads="1"/>
          </p:cNvSpPr>
          <p:nvPr/>
        </p:nvSpPr>
        <p:spPr bwMode="auto">
          <a:xfrm>
            <a:off x="193675" y="49418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54" name="AutoShape 54"/>
          <p:cNvSpPr>
            <a:spLocks noChangeArrowheads="1"/>
          </p:cNvSpPr>
          <p:nvPr/>
        </p:nvSpPr>
        <p:spPr bwMode="auto">
          <a:xfrm>
            <a:off x="914400" y="49418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55" name="AutoShape 55"/>
          <p:cNvSpPr>
            <a:spLocks noChangeArrowheads="1"/>
          </p:cNvSpPr>
          <p:nvPr/>
        </p:nvSpPr>
        <p:spPr bwMode="auto">
          <a:xfrm>
            <a:off x="1635125" y="4941888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56" name="AutoShape 56"/>
          <p:cNvSpPr>
            <a:spLocks noChangeArrowheads="1"/>
          </p:cNvSpPr>
          <p:nvPr/>
        </p:nvSpPr>
        <p:spPr bwMode="auto">
          <a:xfrm>
            <a:off x="2354263" y="494188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7" name="AutoShape 57"/>
          <p:cNvSpPr>
            <a:spLocks noChangeArrowheads="1"/>
          </p:cNvSpPr>
          <p:nvPr/>
        </p:nvSpPr>
        <p:spPr bwMode="auto">
          <a:xfrm>
            <a:off x="3074988" y="49418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58" name="AutoShape 58"/>
          <p:cNvSpPr>
            <a:spLocks noChangeArrowheads="1"/>
          </p:cNvSpPr>
          <p:nvPr/>
        </p:nvSpPr>
        <p:spPr bwMode="auto">
          <a:xfrm>
            <a:off x="3794125" y="49418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59" name="AutoShape 59"/>
          <p:cNvSpPr>
            <a:spLocks noChangeArrowheads="1"/>
          </p:cNvSpPr>
          <p:nvPr/>
        </p:nvSpPr>
        <p:spPr bwMode="auto">
          <a:xfrm>
            <a:off x="4514850" y="49418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60" name="AutoShape 60"/>
          <p:cNvSpPr>
            <a:spLocks noChangeArrowheads="1"/>
          </p:cNvSpPr>
          <p:nvPr/>
        </p:nvSpPr>
        <p:spPr bwMode="auto">
          <a:xfrm>
            <a:off x="5235575" y="49418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61" name="AutoShape 61"/>
          <p:cNvSpPr>
            <a:spLocks noChangeArrowheads="1"/>
          </p:cNvSpPr>
          <p:nvPr/>
        </p:nvSpPr>
        <p:spPr bwMode="auto">
          <a:xfrm>
            <a:off x="5954713" y="49418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62" name="AutoShape 62"/>
          <p:cNvSpPr>
            <a:spLocks noChangeArrowheads="1"/>
          </p:cNvSpPr>
          <p:nvPr/>
        </p:nvSpPr>
        <p:spPr bwMode="auto">
          <a:xfrm>
            <a:off x="6675438" y="49418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63" name="AutoShape 63"/>
          <p:cNvSpPr>
            <a:spLocks noChangeArrowheads="1"/>
          </p:cNvSpPr>
          <p:nvPr/>
        </p:nvSpPr>
        <p:spPr bwMode="auto">
          <a:xfrm>
            <a:off x="193675" y="5661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64" name="AutoShape 64"/>
          <p:cNvSpPr>
            <a:spLocks noChangeArrowheads="1"/>
          </p:cNvSpPr>
          <p:nvPr/>
        </p:nvSpPr>
        <p:spPr bwMode="auto">
          <a:xfrm>
            <a:off x="914400" y="56610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65" name="AutoShape 65"/>
          <p:cNvSpPr>
            <a:spLocks noChangeArrowheads="1"/>
          </p:cNvSpPr>
          <p:nvPr/>
        </p:nvSpPr>
        <p:spPr bwMode="auto">
          <a:xfrm>
            <a:off x="1635125" y="56610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66" name="AutoShape 66"/>
          <p:cNvSpPr>
            <a:spLocks noChangeArrowheads="1"/>
          </p:cNvSpPr>
          <p:nvPr/>
        </p:nvSpPr>
        <p:spPr bwMode="auto">
          <a:xfrm>
            <a:off x="2354263" y="5661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67" name="AutoShape 67"/>
          <p:cNvSpPr>
            <a:spLocks noChangeArrowheads="1"/>
          </p:cNvSpPr>
          <p:nvPr/>
        </p:nvSpPr>
        <p:spPr bwMode="auto">
          <a:xfrm>
            <a:off x="3074988" y="5661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8" name="AutoShape 68"/>
          <p:cNvSpPr>
            <a:spLocks noChangeArrowheads="1"/>
          </p:cNvSpPr>
          <p:nvPr/>
        </p:nvSpPr>
        <p:spPr bwMode="auto">
          <a:xfrm>
            <a:off x="3794125" y="5661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69" name="AutoShape 69"/>
          <p:cNvSpPr>
            <a:spLocks noChangeArrowheads="1"/>
          </p:cNvSpPr>
          <p:nvPr/>
        </p:nvSpPr>
        <p:spPr bwMode="auto">
          <a:xfrm>
            <a:off x="4514850" y="5661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70" name="AutoShape 70"/>
          <p:cNvSpPr>
            <a:spLocks noChangeArrowheads="1"/>
          </p:cNvSpPr>
          <p:nvPr/>
        </p:nvSpPr>
        <p:spPr bwMode="auto">
          <a:xfrm>
            <a:off x="5235575" y="56610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71" name="AutoShape 71"/>
          <p:cNvSpPr>
            <a:spLocks noChangeArrowheads="1"/>
          </p:cNvSpPr>
          <p:nvPr/>
        </p:nvSpPr>
        <p:spPr bwMode="auto">
          <a:xfrm>
            <a:off x="5954713" y="5661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72" name="AutoShape 72"/>
          <p:cNvSpPr>
            <a:spLocks noChangeArrowheads="1"/>
          </p:cNvSpPr>
          <p:nvPr/>
        </p:nvSpPr>
        <p:spPr bwMode="auto">
          <a:xfrm>
            <a:off x="6675438" y="56610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73" name="Text Box 83"/>
          <p:cNvSpPr txBox="1">
            <a:spLocks noChangeArrowheads="1"/>
          </p:cNvSpPr>
          <p:nvPr/>
        </p:nvSpPr>
        <p:spPr bwMode="auto">
          <a:xfrm>
            <a:off x="7518400" y="4221163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74" name="Text Box 84"/>
          <p:cNvSpPr txBox="1">
            <a:spLocks noChangeArrowheads="1"/>
          </p:cNvSpPr>
          <p:nvPr/>
        </p:nvSpPr>
        <p:spPr bwMode="auto">
          <a:xfrm>
            <a:off x="7524750" y="1268413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75" name="Text Box 85"/>
          <p:cNvSpPr txBox="1">
            <a:spLocks noChangeArrowheads="1"/>
          </p:cNvSpPr>
          <p:nvPr/>
        </p:nvSpPr>
        <p:spPr bwMode="auto">
          <a:xfrm>
            <a:off x="7524750" y="4986338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76" name="Text Box 86"/>
          <p:cNvSpPr txBox="1">
            <a:spLocks noChangeArrowheads="1"/>
          </p:cNvSpPr>
          <p:nvPr/>
        </p:nvSpPr>
        <p:spPr bwMode="auto">
          <a:xfrm>
            <a:off x="7518400" y="5707063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77" name="Text Box 88"/>
          <p:cNvSpPr txBox="1">
            <a:spLocks noChangeArrowheads="1"/>
          </p:cNvSpPr>
          <p:nvPr/>
        </p:nvSpPr>
        <p:spPr bwMode="auto">
          <a:xfrm>
            <a:off x="7524750" y="36195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交換しない</a:t>
            </a:r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7524750" y="2779713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79" name="Text Box 90"/>
          <p:cNvSpPr txBox="1">
            <a:spLocks noChangeArrowheads="1"/>
          </p:cNvSpPr>
          <p:nvPr/>
        </p:nvSpPr>
        <p:spPr bwMode="auto">
          <a:xfrm>
            <a:off x="7524750" y="2060575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81" name="AutoShape 92"/>
          <p:cNvSpPr>
            <a:spLocks noChangeArrowheads="1"/>
          </p:cNvSpPr>
          <p:nvPr/>
        </p:nvSpPr>
        <p:spPr bwMode="auto">
          <a:xfrm>
            <a:off x="179388" y="4762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82" name="AutoShape 93"/>
          <p:cNvSpPr>
            <a:spLocks noChangeArrowheads="1"/>
          </p:cNvSpPr>
          <p:nvPr/>
        </p:nvSpPr>
        <p:spPr bwMode="auto">
          <a:xfrm>
            <a:off x="900113" y="4762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83" name="AutoShape 94"/>
          <p:cNvSpPr>
            <a:spLocks noChangeArrowheads="1"/>
          </p:cNvSpPr>
          <p:nvPr/>
        </p:nvSpPr>
        <p:spPr bwMode="auto">
          <a:xfrm>
            <a:off x="1620838" y="4762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84" name="AutoShape 95"/>
          <p:cNvSpPr>
            <a:spLocks noChangeArrowheads="1"/>
          </p:cNvSpPr>
          <p:nvPr/>
        </p:nvSpPr>
        <p:spPr bwMode="auto">
          <a:xfrm>
            <a:off x="2339975" y="4762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85" name="AutoShape 96"/>
          <p:cNvSpPr>
            <a:spLocks noChangeArrowheads="1"/>
          </p:cNvSpPr>
          <p:nvPr/>
        </p:nvSpPr>
        <p:spPr bwMode="auto">
          <a:xfrm>
            <a:off x="3060700" y="4762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86" name="AutoShape 97"/>
          <p:cNvSpPr>
            <a:spLocks noChangeArrowheads="1"/>
          </p:cNvSpPr>
          <p:nvPr/>
        </p:nvSpPr>
        <p:spPr bwMode="auto">
          <a:xfrm>
            <a:off x="3779838" y="4762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87" name="AutoShape 98"/>
          <p:cNvSpPr>
            <a:spLocks noChangeArrowheads="1"/>
          </p:cNvSpPr>
          <p:nvPr/>
        </p:nvSpPr>
        <p:spPr bwMode="auto">
          <a:xfrm>
            <a:off x="4500563" y="4762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88" name="AutoShape 99"/>
          <p:cNvSpPr>
            <a:spLocks noChangeArrowheads="1"/>
          </p:cNvSpPr>
          <p:nvPr/>
        </p:nvSpPr>
        <p:spPr bwMode="auto">
          <a:xfrm>
            <a:off x="5221288" y="4762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89" name="AutoShape 100"/>
          <p:cNvSpPr>
            <a:spLocks noChangeArrowheads="1"/>
          </p:cNvSpPr>
          <p:nvPr/>
        </p:nvSpPr>
        <p:spPr bwMode="auto">
          <a:xfrm>
            <a:off x="5940425" y="47625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90" name="AutoShape 101"/>
          <p:cNvSpPr>
            <a:spLocks noChangeArrowheads="1"/>
          </p:cNvSpPr>
          <p:nvPr/>
        </p:nvSpPr>
        <p:spPr bwMode="auto">
          <a:xfrm>
            <a:off x="6661150" y="47625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91" name="Text Box 102"/>
          <p:cNvSpPr txBox="1">
            <a:spLocks noChangeArrowheads="1"/>
          </p:cNvSpPr>
          <p:nvPr/>
        </p:nvSpPr>
        <p:spPr bwMode="auto">
          <a:xfrm>
            <a:off x="7510463" y="547688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92" name="テキスト ボックス 91"/>
          <p:cNvSpPr txBox="1">
            <a:spLocks noChangeArrowheads="1"/>
          </p:cNvSpPr>
          <p:nvPr/>
        </p:nvSpPr>
        <p:spPr bwMode="auto">
          <a:xfrm>
            <a:off x="1577975" y="-6350"/>
            <a:ext cx="6118983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Ｑ．</a:t>
            </a:r>
            <a:r>
              <a:rPr lang="ja-JP" altLang="en-US" sz="2000" dirty="0" smtClean="0">
                <a:solidFill>
                  <a:srgbClr val="FF0000"/>
                </a:solidFill>
              </a:rPr>
              <a:t>２番目の部屋に</a:t>
            </a:r>
            <a:r>
              <a:rPr lang="ja-JP" altLang="en-US" sz="2000" dirty="0">
                <a:solidFill>
                  <a:srgbClr val="FF0000"/>
                </a:solidFill>
              </a:rPr>
              <a:t>入るべき</a:t>
            </a:r>
            <a:r>
              <a:rPr lang="ja-JP" altLang="en-US" sz="2000" dirty="0"/>
              <a:t>（２番目に小さい）数は？？</a:t>
            </a:r>
          </a:p>
        </p:txBody>
      </p:sp>
      <p:sp>
        <p:nvSpPr>
          <p:cNvPr id="93" name="Text Box 106"/>
          <p:cNvSpPr txBox="1">
            <a:spLocks noChangeArrowheads="1"/>
          </p:cNvSpPr>
          <p:nvPr/>
        </p:nvSpPr>
        <p:spPr bwMode="auto">
          <a:xfrm>
            <a:off x="0" y="6396038"/>
            <a:ext cx="70310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第</a:t>
            </a:r>
            <a:r>
              <a:rPr lang="en-US" altLang="ja-JP" sz="2000" dirty="0"/>
              <a:t>2</a:t>
            </a:r>
            <a:r>
              <a:rPr lang="ja-JP" altLang="en-US" sz="2000" dirty="0" smtClean="0"/>
              <a:t>セット</a:t>
            </a:r>
            <a:r>
              <a:rPr lang="ja-JP" altLang="en-US" sz="2000" dirty="0"/>
              <a:t>終了</a:t>
            </a:r>
            <a:r>
              <a:rPr lang="ja-JP" altLang="en-US" sz="2000" dirty="0" smtClean="0"/>
              <a:t>。</a:t>
            </a:r>
            <a:r>
              <a:rPr lang="en-US" altLang="ja-JP" sz="2000" dirty="0" smtClean="0"/>
              <a:t>2</a:t>
            </a:r>
            <a:r>
              <a:rPr lang="ja-JP" altLang="en-US" sz="2000" dirty="0" smtClean="0"/>
              <a:t>番目の部屋に、</a:t>
            </a:r>
            <a:r>
              <a:rPr lang="en-US" altLang="ja-JP" sz="2000" dirty="0" smtClean="0">
                <a:solidFill>
                  <a:srgbClr val="FF0000"/>
                </a:solidFill>
              </a:rPr>
              <a:t>2</a:t>
            </a:r>
            <a:r>
              <a:rPr lang="ja-JP" altLang="en-US" sz="2000" dirty="0" smtClean="0">
                <a:solidFill>
                  <a:srgbClr val="FF0000"/>
                </a:solidFill>
              </a:rPr>
              <a:t>番目に小さい値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上ってくる。</a:t>
            </a:r>
          </a:p>
        </p:txBody>
      </p:sp>
    </p:spTree>
    <p:extLst>
      <p:ext uri="{BB962C8B-B14F-4D97-AF65-F5344CB8AC3E}">
        <p14:creationId xmlns:p14="http://schemas.microsoft.com/office/powerpoint/2010/main" val="63093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最古のアルゴリズム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000" dirty="0"/>
              <a:t>ユークリッドの互除法</a:t>
            </a:r>
            <a:endParaRPr lang="en-US" altLang="ja-JP" sz="2000" dirty="0"/>
          </a:p>
          <a:p>
            <a:r>
              <a:rPr lang="en-US" altLang="ja-JP" sz="2000" dirty="0"/>
              <a:t>B.C.300</a:t>
            </a:r>
            <a:r>
              <a:rPr lang="ja-JP" altLang="en-US" sz="2000" dirty="0"/>
              <a:t>頃　ユークリッド著 </a:t>
            </a:r>
            <a:r>
              <a:rPr lang="en-US" altLang="ja-JP" sz="2000" dirty="0"/>
              <a:t>『</a:t>
            </a:r>
            <a:r>
              <a:rPr lang="ja-JP" altLang="en-US" sz="2000" dirty="0"/>
              <a:t>原論</a:t>
            </a:r>
            <a:r>
              <a:rPr lang="en-US" altLang="ja-JP" sz="2000" dirty="0"/>
              <a:t>(Elements) </a:t>
            </a:r>
            <a:r>
              <a:rPr lang="ja-JP" altLang="en-US" sz="2000" dirty="0"/>
              <a:t>第７巻（数論）</a:t>
            </a:r>
            <a:r>
              <a:rPr lang="en-US" altLang="ja-JP" sz="2000" dirty="0"/>
              <a:t>』</a:t>
            </a:r>
          </a:p>
          <a:p>
            <a:r>
              <a:rPr lang="ja-JP" altLang="en-US" sz="2000" dirty="0"/>
              <a:t>２つの整数の最大公約数を求める</a:t>
            </a:r>
            <a:endParaRPr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テキスト ボックス 3"/>
          <p:cNvSpPr txBox="1">
            <a:spLocks noChangeArrowheads="1"/>
          </p:cNvSpPr>
          <p:nvPr/>
        </p:nvSpPr>
        <p:spPr bwMode="auto">
          <a:xfrm>
            <a:off x="161944" y="3173437"/>
            <a:ext cx="5040312" cy="2247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dirty="0" smtClean="0"/>
              <a:t>1)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2</a:t>
            </a:r>
            <a:r>
              <a:rPr lang="ja-JP" altLang="en-US" sz="2000" dirty="0" err="1" smtClean="0"/>
              <a:t>つの</a:t>
            </a:r>
            <a:r>
              <a:rPr lang="ja-JP" altLang="en-US" sz="2000" dirty="0" smtClean="0"/>
              <a:t>整数を </a:t>
            </a:r>
            <a:r>
              <a:rPr lang="en-US" altLang="ja-JP" sz="2000" dirty="0" smtClean="0"/>
              <a:t>x</a:t>
            </a:r>
            <a:r>
              <a:rPr lang="en-US" altLang="ja-JP" sz="2000" baseline="-25000" dirty="0" smtClean="0"/>
              <a:t>1</a:t>
            </a:r>
            <a:r>
              <a:rPr lang="en-US" altLang="ja-JP" sz="2000" dirty="0" smtClean="0"/>
              <a:t>, x</a:t>
            </a:r>
            <a:r>
              <a:rPr lang="en-US" altLang="ja-JP" sz="2000" baseline="-25000" dirty="0" smtClean="0"/>
              <a:t>2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(x</a:t>
            </a:r>
            <a:r>
              <a:rPr lang="en-US" altLang="ja-JP" sz="2000" baseline="-25000" dirty="0" smtClean="0"/>
              <a:t>1</a:t>
            </a:r>
            <a:r>
              <a:rPr lang="ja-JP" altLang="en-US" sz="2000" dirty="0" smtClean="0"/>
              <a:t> ≧ </a:t>
            </a:r>
            <a:r>
              <a:rPr lang="en-US" altLang="ja-JP" sz="2000" dirty="0" smtClean="0"/>
              <a:t>x2) </a:t>
            </a:r>
            <a:r>
              <a:rPr lang="ja-JP" altLang="en-US" sz="2000" dirty="0" smtClean="0"/>
              <a:t>とする</a:t>
            </a:r>
          </a:p>
          <a:p>
            <a:pPr eaLnBrk="1" hangingPunct="1">
              <a:defRPr/>
            </a:pPr>
            <a:r>
              <a:rPr lang="en-US" altLang="ja-JP" sz="2000" dirty="0" smtClean="0"/>
              <a:t>2)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x</a:t>
            </a:r>
            <a:r>
              <a:rPr lang="en-US" altLang="ja-JP" sz="2000" baseline="-25000" dirty="0" smtClean="0"/>
              <a:t>2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= 0 </a:t>
            </a:r>
            <a:r>
              <a:rPr lang="ja-JP" altLang="en-US" sz="2000" dirty="0" smtClean="0"/>
              <a:t>なら、 </a:t>
            </a:r>
            <a:r>
              <a:rPr lang="en-US" altLang="ja-JP" sz="2000" dirty="0" smtClean="0"/>
              <a:t>x</a:t>
            </a:r>
            <a:r>
              <a:rPr lang="en-US" altLang="ja-JP" sz="2000" baseline="-25000" dirty="0" smtClean="0"/>
              <a:t>1</a:t>
            </a:r>
            <a:r>
              <a:rPr lang="ja-JP" altLang="en-US" sz="2000" dirty="0" smtClean="0"/>
              <a:t> が答え（終了）</a:t>
            </a:r>
          </a:p>
          <a:p>
            <a:pPr eaLnBrk="1" hangingPunct="1">
              <a:defRPr/>
            </a:pPr>
            <a:r>
              <a:rPr lang="en-US" altLang="ja-JP" sz="2000" dirty="0" smtClean="0"/>
              <a:t>3)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x</a:t>
            </a:r>
            <a:r>
              <a:rPr lang="en-US" altLang="ja-JP" sz="2000" baseline="-25000" dirty="0" smtClean="0"/>
              <a:t>1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÷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x</a:t>
            </a:r>
            <a:r>
              <a:rPr lang="en-US" altLang="ja-JP" sz="2000" baseline="-25000" dirty="0" smtClean="0"/>
              <a:t>2 </a:t>
            </a:r>
            <a:r>
              <a:rPr lang="ja-JP" altLang="en-US" sz="2000" dirty="0" smtClean="0"/>
              <a:t>の余りを求める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　　　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) </a:t>
            </a:r>
            <a:r>
              <a:rPr lang="ja-JP" altLang="en-US" sz="2000" dirty="0" smtClean="0"/>
              <a:t>余りが０なら、 </a:t>
            </a:r>
            <a:r>
              <a:rPr lang="en-US" altLang="ja-JP" sz="2000" dirty="0" smtClean="0"/>
              <a:t>x</a:t>
            </a:r>
            <a:r>
              <a:rPr lang="en-US" altLang="ja-JP" sz="2000" baseline="-25000" dirty="0" smtClean="0"/>
              <a:t>2</a:t>
            </a:r>
            <a:r>
              <a:rPr lang="ja-JP" altLang="en-US" sz="2000" dirty="0" smtClean="0"/>
              <a:t> が答え（終了）</a:t>
            </a:r>
          </a:p>
          <a:p>
            <a:pPr eaLnBrk="1" hangingPunct="1">
              <a:defRPr/>
            </a:pPr>
            <a:r>
              <a:rPr lang="ja-JP" altLang="en-US" sz="2000" dirty="0" smtClean="0"/>
              <a:t>　　　</a:t>
            </a:r>
            <a:r>
              <a:rPr lang="en-US" altLang="ja-JP" sz="2000" dirty="0" smtClean="0"/>
              <a:t>(ii)</a:t>
            </a:r>
            <a:r>
              <a:rPr lang="ja-JP" altLang="en-US" sz="2000" dirty="0" smtClean="0"/>
              <a:t>余りが０でないなら、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　　　　 　割る前の元の </a:t>
            </a:r>
            <a:r>
              <a:rPr lang="en-US" altLang="ja-JP" sz="2000" dirty="0" smtClean="0"/>
              <a:t>x</a:t>
            </a:r>
            <a:r>
              <a:rPr lang="en-US" altLang="ja-JP" sz="2000" baseline="-25000" dirty="0" smtClean="0"/>
              <a:t>2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の値を </a:t>
            </a:r>
            <a:r>
              <a:rPr lang="en-US" altLang="ja-JP" sz="2000" dirty="0" smtClean="0"/>
              <a:t>x</a:t>
            </a:r>
            <a:r>
              <a:rPr lang="en-US" altLang="ja-JP" sz="2000" baseline="-25000" dirty="0" smtClean="0"/>
              <a:t>1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とし、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　　　　　余りの値を </a:t>
            </a:r>
            <a:r>
              <a:rPr lang="en-US" altLang="ja-JP" sz="2000" dirty="0" smtClean="0"/>
              <a:t>x</a:t>
            </a:r>
            <a:r>
              <a:rPr lang="en-US" altLang="ja-JP" sz="2000" baseline="-25000" dirty="0" smtClean="0"/>
              <a:t>2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として、</a:t>
            </a:r>
            <a:r>
              <a:rPr lang="en-US" altLang="ja-JP" sz="2000" dirty="0" smtClean="0"/>
              <a:t>(3)</a:t>
            </a:r>
            <a:r>
              <a:rPr lang="ja-JP" altLang="en-US" sz="2000" dirty="0" smtClean="0"/>
              <a:t>に戻る</a:t>
            </a:r>
            <a:endParaRPr lang="en-US" altLang="ja-JP" sz="2000" dirty="0" smtClean="0"/>
          </a:p>
        </p:txBody>
      </p:sp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5418156" y="3481412"/>
            <a:ext cx="34432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例） </a:t>
            </a:r>
            <a:r>
              <a:rPr lang="en-US" altLang="ja-JP" sz="2000"/>
              <a:t>768</a:t>
            </a:r>
            <a:r>
              <a:rPr lang="ja-JP" altLang="en-US" sz="2000"/>
              <a:t> と </a:t>
            </a:r>
            <a:r>
              <a:rPr lang="en-US" altLang="ja-JP" sz="2000"/>
              <a:t>224 </a:t>
            </a:r>
            <a:r>
              <a:rPr lang="ja-JP" altLang="en-US" sz="2000"/>
              <a:t>の最大公約数</a:t>
            </a:r>
            <a:endParaRPr lang="en-US" altLang="ja-JP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768 Mod 224 = 96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224 Mod 96 = 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96 Mod 32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よって、最大公約数は</a:t>
            </a:r>
            <a:r>
              <a:rPr lang="en-US" altLang="ja-JP" sz="2000"/>
              <a:t>32</a:t>
            </a:r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41160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0" y="19050"/>
            <a:ext cx="1343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第</a:t>
            </a:r>
            <a:r>
              <a:rPr lang="en-US" altLang="ja-JP" sz="2000" dirty="0"/>
              <a:t>3</a:t>
            </a:r>
            <a:r>
              <a:rPr lang="ja-JP" altLang="en-US" sz="2000" dirty="0"/>
              <a:t>セット。</a:t>
            </a:r>
          </a:p>
        </p:txBody>
      </p:sp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7518400" y="4221163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4" name="Text Box 74"/>
          <p:cNvSpPr txBox="1">
            <a:spLocks noChangeArrowheads="1"/>
          </p:cNvSpPr>
          <p:nvPr/>
        </p:nvSpPr>
        <p:spPr bwMode="auto">
          <a:xfrm>
            <a:off x="7524750" y="1268413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交換しない</a:t>
            </a:r>
          </a:p>
        </p:txBody>
      </p:sp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7524750" y="4986338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7524750" y="3619500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7524750" y="2779713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交換しない</a:t>
            </a:r>
          </a:p>
        </p:txBody>
      </p:sp>
      <p:sp>
        <p:nvSpPr>
          <p:cNvPr id="8" name="Text Box 79"/>
          <p:cNvSpPr txBox="1">
            <a:spLocks noChangeArrowheads="1"/>
          </p:cNvSpPr>
          <p:nvPr/>
        </p:nvSpPr>
        <p:spPr bwMode="auto">
          <a:xfrm>
            <a:off x="7524750" y="2060575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交換する</a:t>
            </a:r>
          </a:p>
        </p:txBody>
      </p:sp>
      <p:sp>
        <p:nvSpPr>
          <p:cNvPr id="9" name="Text Box 91"/>
          <p:cNvSpPr txBox="1">
            <a:spLocks noChangeArrowheads="1"/>
          </p:cNvSpPr>
          <p:nvPr/>
        </p:nvSpPr>
        <p:spPr bwMode="auto">
          <a:xfrm>
            <a:off x="7510463" y="547688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交換しない</a:t>
            </a: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>
            <a:off x="193675" y="5492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11" name="AutoShape 93"/>
          <p:cNvSpPr>
            <a:spLocks noChangeArrowheads="1"/>
          </p:cNvSpPr>
          <p:nvPr/>
        </p:nvSpPr>
        <p:spPr bwMode="auto">
          <a:xfrm>
            <a:off x="914400" y="5492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2" name="AutoShape 94"/>
          <p:cNvSpPr>
            <a:spLocks noChangeArrowheads="1"/>
          </p:cNvSpPr>
          <p:nvPr/>
        </p:nvSpPr>
        <p:spPr bwMode="auto">
          <a:xfrm>
            <a:off x="1635125" y="5492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13" name="AutoShape 95"/>
          <p:cNvSpPr>
            <a:spLocks noChangeArrowheads="1"/>
          </p:cNvSpPr>
          <p:nvPr/>
        </p:nvSpPr>
        <p:spPr bwMode="auto">
          <a:xfrm>
            <a:off x="2354263" y="5492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4" name="AutoShape 96"/>
          <p:cNvSpPr>
            <a:spLocks noChangeArrowheads="1"/>
          </p:cNvSpPr>
          <p:nvPr/>
        </p:nvSpPr>
        <p:spPr bwMode="auto">
          <a:xfrm>
            <a:off x="3074988" y="54927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5" name="AutoShape 97"/>
          <p:cNvSpPr>
            <a:spLocks noChangeArrowheads="1"/>
          </p:cNvSpPr>
          <p:nvPr/>
        </p:nvSpPr>
        <p:spPr bwMode="auto">
          <a:xfrm>
            <a:off x="3794125" y="5492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6" name="AutoShape 98"/>
          <p:cNvSpPr>
            <a:spLocks noChangeArrowheads="1"/>
          </p:cNvSpPr>
          <p:nvPr/>
        </p:nvSpPr>
        <p:spPr bwMode="auto">
          <a:xfrm>
            <a:off x="4514850" y="5492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7" name="AutoShape 99"/>
          <p:cNvSpPr>
            <a:spLocks noChangeArrowheads="1"/>
          </p:cNvSpPr>
          <p:nvPr/>
        </p:nvSpPr>
        <p:spPr bwMode="auto">
          <a:xfrm>
            <a:off x="5235575" y="54927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8" name="AutoShape 100"/>
          <p:cNvSpPr>
            <a:spLocks noChangeArrowheads="1"/>
          </p:cNvSpPr>
          <p:nvPr/>
        </p:nvSpPr>
        <p:spPr bwMode="auto">
          <a:xfrm>
            <a:off x="5954713" y="54927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9" name="AutoShape 101"/>
          <p:cNvSpPr>
            <a:spLocks noChangeArrowheads="1"/>
          </p:cNvSpPr>
          <p:nvPr/>
        </p:nvSpPr>
        <p:spPr bwMode="auto">
          <a:xfrm>
            <a:off x="6675438" y="549275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0" name="AutoShape 102"/>
          <p:cNvSpPr>
            <a:spLocks noChangeArrowheads="1"/>
          </p:cNvSpPr>
          <p:nvPr/>
        </p:nvSpPr>
        <p:spPr bwMode="auto">
          <a:xfrm>
            <a:off x="179388" y="12684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21" name="AutoShape 103"/>
          <p:cNvSpPr>
            <a:spLocks noChangeArrowheads="1"/>
          </p:cNvSpPr>
          <p:nvPr/>
        </p:nvSpPr>
        <p:spPr bwMode="auto">
          <a:xfrm>
            <a:off x="900113" y="12684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2" name="AutoShape 104"/>
          <p:cNvSpPr>
            <a:spLocks noChangeArrowheads="1"/>
          </p:cNvSpPr>
          <p:nvPr/>
        </p:nvSpPr>
        <p:spPr bwMode="auto">
          <a:xfrm>
            <a:off x="1620838" y="12684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23" name="AutoShape 105"/>
          <p:cNvSpPr>
            <a:spLocks noChangeArrowheads="1"/>
          </p:cNvSpPr>
          <p:nvPr/>
        </p:nvSpPr>
        <p:spPr bwMode="auto">
          <a:xfrm>
            <a:off x="2339975" y="12684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4" name="AutoShape 106"/>
          <p:cNvSpPr>
            <a:spLocks noChangeArrowheads="1"/>
          </p:cNvSpPr>
          <p:nvPr/>
        </p:nvSpPr>
        <p:spPr bwMode="auto">
          <a:xfrm>
            <a:off x="3060700" y="12684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5" name="AutoShape 107"/>
          <p:cNvSpPr>
            <a:spLocks noChangeArrowheads="1"/>
          </p:cNvSpPr>
          <p:nvPr/>
        </p:nvSpPr>
        <p:spPr bwMode="auto">
          <a:xfrm>
            <a:off x="3779838" y="12684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6" name="AutoShape 108"/>
          <p:cNvSpPr>
            <a:spLocks noChangeArrowheads="1"/>
          </p:cNvSpPr>
          <p:nvPr/>
        </p:nvSpPr>
        <p:spPr bwMode="auto">
          <a:xfrm>
            <a:off x="4500563" y="126841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7" name="AutoShape 109"/>
          <p:cNvSpPr>
            <a:spLocks noChangeArrowheads="1"/>
          </p:cNvSpPr>
          <p:nvPr/>
        </p:nvSpPr>
        <p:spPr bwMode="auto">
          <a:xfrm>
            <a:off x="5221288" y="1268413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8" name="AutoShape 110"/>
          <p:cNvSpPr>
            <a:spLocks noChangeArrowheads="1"/>
          </p:cNvSpPr>
          <p:nvPr/>
        </p:nvSpPr>
        <p:spPr bwMode="auto">
          <a:xfrm>
            <a:off x="5940425" y="126841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9" name="AutoShape 111"/>
          <p:cNvSpPr>
            <a:spLocks noChangeArrowheads="1"/>
          </p:cNvSpPr>
          <p:nvPr/>
        </p:nvSpPr>
        <p:spPr bwMode="auto">
          <a:xfrm>
            <a:off x="6661150" y="126841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0" name="AutoShape 112"/>
          <p:cNvSpPr>
            <a:spLocks noChangeArrowheads="1"/>
          </p:cNvSpPr>
          <p:nvPr/>
        </p:nvSpPr>
        <p:spPr bwMode="auto">
          <a:xfrm>
            <a:off x="179388" y="19891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31" name="AutoShape 113"/>
          <p:cNvSpPr>
            <a:spLocks noChangeArrowheads="1"/>
          </p:cNvSpPr>
          <p:nvPr/>
        </p:nvSpPr>
        <p:spPr bwMode="auto">
          <a:xfrm>
            <a:off x="900113" y="19891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32" name="AutoShape 114"/>
          <p:cNvSpPr>
            <a:spLocks noChangeArrowheads="1"/>
          </p:cNvSpPr>
          <p:nvPr/>
        </p:nvSpPr>
        <p:spPr bwMode="auto">
          <a:xfrm>
            <a:off x="1620838" y="19891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33" name="AutoShape 115"/>
          <p:cNvSpPr>
            <a:spLocks noChangeArrowheads="1"/>
          </p:cNvSpPr>
          <p:nvPr/>
        </p:nvSpPr>
        <p:spPr bwMode="auto">
          <a:xfrm>
            <a:off x="2339975" y="19891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4" name="AutoShape 116"/>
          <p:cNvSpPr>
            <a:spLocks noChangeArrowheads="1"/>
          </p:cNvSpPr>
          <p:nvPr/>
        </p:nvSpPr>
        <p:spPr bwMode="auto">
          <a:xfrm>
            <a:off x="3060700" y="19891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5" name="AutoShape 117"/>
          <p:cNvSpPr>
            <a:spLocks noChangeArrowheads="1"/>
          </p:cNvSpPr>
          <p:nvPr/>
        </p:nvSpPr>
        <p:spPr bwMode="auto">
          <a:xfrm>
            <a:off x="3779838" y="19891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36" name="AutoShape 118"/>
          <p:cNvSpPr>
            <a:spLocks noChangeArrowheads="1"/>
          </p:cNvSpPr>
          <p:nvPr/>
        </p:nvSpPr>
        <p:spPr bwMode="auto">
          <a:xfrm>
            <a:off x="4500563" y="198913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7" name="AutoShape 119"/>
          <p:cNvSpPr>
            <a:spLocks noChangeArrowheads="1"/>
          </p:cNvSpPr>
          <p:nvPr/>
        </p:nvSpPr>
        <p:spPr bwMode="auto">
          <a:xfrm>
            <a:off x="5221288" y="198913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8" name="AutoShape 120"/>
          <p:cNvSpPr>
            <a:spLocks noChangeArrowheads="1"/>
          </p:cNvSpPr>
          <p:nvPr/>
        </p:nvSpPr>
        <p:spPr bwMode="auto">
          <a:xfrm>
            <a:off x="5940425" y="19891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9" name="AutoShape 121"/>
          <p:cNvSpPr>
            <a:spLocks noChangeArrowheads="1"/>
          </p:cNvSpPr>
          <p:nvPr/>
        </p:nvSpPr>
        <p:spPr bwMode="auto">
          <a:xfrm>
            <a:off x="6661150" y="19891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40" name="AutoShape 122"/>
          <p:cNvSpPr>
            <a:spLocks noChangeArrowheads="1"/>
          </p:cNvSpPr>
          <p:nvPr/>
        </p:nvSpPr>
        <p:spPr bwMode="auto">
          <a:xfrm>
            <a:off x="177800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41" name="AutoShape 123"/>
          <p:cNvSpPr>
            <a:spLocks noChangeArrowheads="1"/>
          </p:cNvSpPr>
          <p:nvPr/>
        </p:nvSpPr>
        <p:spPr bwMode="auto">
          <a:xfrm>
            <a:off x="898525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42" name="AutoShape 124"/>
          <p:cNvSpPr>
            <a:spLocks noChangeArrowheads="1"/>
          </p:cNvSpPr>
          <p:nvPr/>
        </p:nvSpPr>
        <p:spPr bwMode="auto">
          <a:xfrm>
            <a:off x="1619250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43" name="AutoShape 125"/>
          <p:cNvSpPr>
            <a:spLocks noChangeArrowheads="1"/>
          </p:cNvSpPr>
          <p:nvPr/>
        </p:nvSpPr>
        <p:spPr bwMode="auto">
          <a:xfrm>
            <a:off x="2338388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44" name="AutoShape 126"/>
          <p:cNvSpPr>
            <a:spLocks noChangeArrowheads="1"/>
          </p:cNvSpPr>
          <p:nvPr/>
        </p:nvSpPr>
        <p:spPr bwMode="auto">
          <a:xfrm>
            <a:off x="3059113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45" name="AutoShape 127"/>
          <p:cNvSpPr>
            <a:spLocks noChangeArrowheads="1"/>
          </p:cNvSpPr>
          <p:nvPr/>
        </p:nvSpPr>
        <p:spPr bwMode="auto">
          <a:xfrm>
            <a:off x="3778250" y="27098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46" name="AutoShape 128"/>
          <p:cNvSpPr>
            <a:spLocks noChangeArrowheads="1"/>
          </p:cNvSpPr>
          <p:nvPr/>
        </p:nvSpPr>
        <p:spPr bwMode="auto">
          <a:xfrm>
            <a:off x="4498975" y="27098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47" name="AutoShape 129"/>
          <p:cNvSpPr>
            <a:spLocks noChangeArrowheads="1"/>
          </p:cNvSpPr>
          <p:nvPr/>
        </p:nvSpPr>
        <p:spPr bwMode="auto">
          <a:xfrm>
            <a:off x="5219700" y="27098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48" name="AutoShape 130"/>
          <p:cNvSpPr>
            <a:spLocks noChangeArrowheads="1"/>
          </p:cNvSpPr>
          <p:nvPr/>
        </p:nvSpPr>
        <p:spPr bwMode="auto">
          <a:xfrm>
            <a:off x="5938838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49" name="AutoShape 131"/>
          <p:cNvSpPr>
            <a:spLocks noChangeArrowheads="1"/>
          </p:cNvSpPr>
          <p:nvPr/>
        </p:nvSpPr>
        <p:spPr bwMode="auto">
          <a:xfrm>
            <a:off x="6659563" y="27098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50" name="AutoShape 132"/>
          <p:cNvSpPr>
            <a:spLocks noChangeArrowheads="1"/>
          </p:cNvSpPr>
          <p:nvPr/>
        </p:nvSpPr>
        <p:spPr bwMode="auto">
          <a:xfrm>
            <a:off x="179388" y="35004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51" name="AutoShape 133"/>
          <p:cNvSpPr>
            <a:spLocks noChangeArrowheads="1"/>
          </p:cNvSpPr>
          <p:nvPr/>
        </p:nvSpPr>
        <p:spPr bwMode="auto">
          <a:xfrm>
            <a:off x="900113" y="35004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52" name="AutoShape 134"/>
          <p:cNvSpPr>
            <a:spLocks noChangeArrowheads="1"/>
          </p:cNvSpPr>
          <p:nvPr/>
        </p:nvSpPr>
        <p:spPr bwMode="auto">
          <a:xfrm>
            <a:off x="1620838" y="35004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53" name="AutoShape 135"/>
          <p:cNvSpPr>
            <a:spLocks noChangeArrowheads="1"/>
          </p:cNvSpPr>
          <p:nvPr/>
        </p:nvSpPr>
        <p:spPr bwMode="auto">
          <a:xfrm>
            <a:off x="2339975" y="35004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54" name="AutoShape 136"/>
          <p:cNvSpPr>
            <a:spLocks noChangeArrowheads="1"/>
          </p:cNvSpPr>
          <p:nvPr/>
        </p:nvSpPr>
        <p:spPr bwMode="auto">
          <a:xfrm>
            <a:off x="3060700" y="3500438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55" name="AutoShape 137"/>
          <p:cNvSpPr>
            <a:spLocks noChangeArrowheads="1"/>
          </p:cNvSpPr>
          <p:nvPr/>
        </p:nvSpPr>
        <p:spPr bwMode="auto">
          <a:xfrm>
            <a:off x="3779838" y="350043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56" name="AutoShape 138"/>
          <p:cNvSpPr>
            <a:spLocks noChangeArrowheads="1"/>
          </p:cNvSpPr>
          <p:nvPr/>
        </p:nvSpPr>
        <p:spPr bwMode="auto">
          <a:xfrm>
            <a:off x="4500563" y="35004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57" name="AutoShape 139"/>
          <p:cNvSpPr>
            <a:spLocks noChangeArrowheads="1"/>
          </p:cNvSpPr>
          <p:nvPr/>
        </p:nvSpPr>
        <p:spPr bwMode="auto">
          <a:xfrm>
            <a:off x="5221288" y="350043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58" name="AutoShape 140"/>
          <p:cNvSpPr>
            <a:spLocks noChangeArrowheads="1"/>
          </p:cNvSpPr>
          <p:nvPr/>
        </p:nvSpPr>
        <p:spPr bwMode="auto">
          <a:xfrm>
            <a:off x="5940425" y="35004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59" name="AutoShape 141"/>
          <p:cNvSpPr>
            <a:spLocks noChangeArrowheads="1"/>
          </p:cNvSpPr>
          <p:nvPr/>
        </p:nvSpPr>
        <p:spPr bwMode="auto">
          <a:xfrm>
            <a:off x="6661150" y="350043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60" name="AutoShape 142"/>
          <p:cNvSpPr>
            <a:spLocks noChangeArrowheads="1"/>
          </p:cNvSpPr>
          <p:nvPr/>
        </p:nvSpPr>
        <p:spPr bwMode="auto">
          <a:xfrm>
            <a:off x="17938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61" name="AutoShape 143"/>
          <p:cNvSpPr>
            <a:spLocks noChangeArrowheads="1"/>
          </p:cNvSpPr>
          <p:nvPr/>
        </p:nvSpPr>
        <p:spPr bwMode="auto">
          <a:xfrm>
            <a:off x="900113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62" name="AutoShape 144"/>
          <p:cNvSpPr>
            <a:spLocks noChangeArrowheads="1"/>
          </p:cNvSpPr>
          <p:nvPr/>
        </p:nvSpPr>
        <p:spPr bwMode="auto">
          <a:xfrm>
            <a:off x="162083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63" name="AutoShape 145"/>
          <p:cNvSpPr>
            <a:spLocks noChangeArrowheads="1"/>
          </p:cNvSpPr>
          <p:nvPr/>
        </p:nvSpPr>
        <p:spPr bwMode="auto">
          <a:xfrm>
            <a:off x="2339975" y="42211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64" name="AutoShape 146"/>
          <p:cNvSpPr>
            <a:spLocks noChangeArrowheads="1"/>
          </p:cNvSpPr>
          <p:nvPr/>
        </p:nvSpPr>
        <p:spPr bwMode="auto">
          <a:xfrm>
            <a:off x="3060700" y="4221163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65" name="AutoShape 147"/>
          <p:cNvSpPr>
            <a:spLocks noChangeArrowheads="1"/>
          </p:cNvSpPr>
          <p:nvPr/>
        </p:nvSpPr>
        <p:spPr bwMode="auto">
          <a:xfrm>
            <a:off x="377983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66" name="AutoShape 148"/>
          <p:cNvSpPr>
            <a:spLocks noChangeArrowheads="1"/>
          </p:cNvSpPr>
          <p:nvPr/>
        </p:nvSpPr>
        <p:spPr bwMode="auto">
          <a:xfrm>
            <a:off x="4500563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67" name="AutoShape 149"/>
          <p:cNvSpPr>
            <a:spLocks noChangeArrowheads="1"/>
          </p:cNvSpPr>
          <p:nvPr/>
        </p:nvSpPr>
        <p:spPr bwMode="auto">
          <a:xfrm>
            <a:off x="5221288" y="4221163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68" name="AutoShape 150"/>
          <p:cNvSpPr>
            <a:spLocks noChangeArrowheads="1"/>
          </p:cNvSpPr>
          <p:nvPr/>
        </p:nvSpPr>
        <p:spPr bwMode="auto">
          <a:xfrm>
            <a:off x="5940425" y="42211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69" name="AutoShape 151"/>
          <p:cNvSpPr>
            <a:spLocks noChangeArrowheads="1"/>
          </p:cNvSpPr>
          <p:nvPr/>
        </p:nvSpPr>
        <p:spPr bwMode="auto">
          <a:xfrm>
            <a:off x="6661150" y="4221163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70" name="AutoShape 152"/>
          <p:cNvSpPr>
            <a:spLocks noChangeArrowheads="1"/>
          </p:cNvSpPr>
          <p:nvPr/>
        </p:nvSpPr>
        <p:spPr bwMode="auto">
          <a:xfrm>
            <a:off x="179388" y="49418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22</a:t>
            </a:r>
          </a:p>
        </p:txBody>
      </p:sp>
      <p:sp>
        <p:nvSpPr>
          <p:cNvPr id="71" name="AutoShape 153"/>
          <p:cNvSpPr>
            <a:spLocks noChangeArrowheads="1"/>
          </p:cNvSpPr>
          <p:nvPr/>
        </p:nvSpPr>
        <p:spPr bwMode="auto">
          <a:xfrm>
            <a:off x="900113" y="49418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72" name="AutoShape 154"/>
          <p:cNvSpPr>
            <a:spLocks noChangeArrowheads="1"/>
          </p:cNvSpPr>
          <p:nvPr/>
        </p:nvSpPr>
        <p:spPr bwMode="auto">
          <a:xfrm>
            <a:off x="1620838" y="494188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73" name="AutoShape 155"/>
          <p:cNvSpPr>
            <a:spLocks noChangeArrowheads="1"/>
          </p:cNvSpPr>
          <p:nvPr/>
        </p:nvSpPr>
        <p:spPr bwMode="auto">
          <a:xfrm>
            <a:off x="2339975" y="4941888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45</a:t>
            </a:r>
          </a:p>
        </p:txBody>
      </p:sp>
      <p:sp>
        <p:nvSpPr>
          <p:cNvPr id="74" name="AutoShape 156"/>
          <p:cNvSpPr>
            <a:spLocks noChangeArrowheads="1"/>
          </p:cNvSpPr>
          <p:nvPr/>
        </p:nvSpPr>
        <p:spPr bwMode="auto">
          <a:xfrm>
            <a:off x="3060700" y="49418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75" name="AutoShape 157"/>
          <p:cNvSpPr>
            <a:spLocks noChangeArrowheads="1"/>
          </p:cNvSpPr>
          <p:nvPr/>
        </p:nvSpPr>
        <p:spPr bwMode="auto">
          <a:xfrm>
            <a:off x="3779838" y="49418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76" name="AutoShape 158"/>
          <p:cNvSpPr>
            <a:spLocks noChangeArrowheads="1"/>
          </p:cNvSpPr>
          <p:nvPr/>
        </p:nvSpPr>
        <p:spPr bwMode="auto">
          <a:xfrm>
            <a:off x="4500563" y="49418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77" name="AutoShape 159"/>
          <p:cNvSpPr>
            <a:spLocks noChangeArrowheads="1"/>
          </p:cNvSpPr>
          <p:nvPr/>
        </p:nvSpPr>
        <p:spPr bwMode="auto">
          <a:xfrm>
            <a:off x="5221288" y="4941888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78" name="AutoShape 160"/>
          <p:cNvSpPr>
            <a:spLocks noChangeArrowheads="1"/>
          </p:cNvSpPr>
          <p:nvPr/>
        </p:nvSpPr>
        <p:spPr bwMode="auto">
          <a:xfrm>
            <a:off x="5940425" y="49418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79" name="AutoShape 161"/>
          <p:cNvSpPr>
            <a:spLocks noChangeArrowheads="1"/>
          </p:cNvSpPr>
          <p:nvPr/>
        </p:nvSpPr>
        <p:spPr bwMode="auto">
          <a:xfrm>
            <a:off x="6661150" y="4941888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81" name="Rectangle 55"/>
          <p:cNvSpPr>
            <a:spLocks noChangeArrowheads="1"/>
          </p:cNvSpPr>
          <p:nvPr/>
        </p:nvSpPr>
        <p:spPr bwMode="auto">
          <a:xfrm>
            <a:off x="193675" y="6154240"/>
            <a:ext cx="5508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・・・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FF0000"/>
                </a:solidFill>
              </a:rPr>
              <a:t>最後の配列要素番号まで</a:t>
            </a:r>
            <a:r>
              <a:rPr lang="ja-JP" altLang="en-US" sz="2000" dirty="0">
                <a:solidFill>
                  <a:srgbClr val="FF0000"/>
                </a:solidFill>
              </a:rPr>
              <a:t>繰り返す。</a:t>
            </a:r>
          </a:p>
        </p:txBody>
      </p:sp>
      <p:sp>
        <p:nvSpPr>
          <p:cNvPr id="82" name="テキスト ボックス 81"/>
          <p:cNvSpPr txBox="1">
            <a:spLocks noChangeArrowheads="1"/>
          </p:cNvSpPr>
          <p:nvPr/>
        </p:nvSpPr>
        <p:spPr bwMode="auto">
          <a:xfrm>
            <a:off x="1577975" y="-6350"/>
            <a:ext cx="5285421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Ｑ．</a:t>
            </a:r>
            <a:r>
              <a:rPr lang="en-US" altLang="ja-JP" sz="2000">
                <a:solidFill>
                  <a:srgbClr val="FF0000"/>
                </a:solidFill>
              </a:rPr>
              <a:t>3</a:t>
            </a:r>
            <a:r>
              <a:rPr lang="ja-JP" altLang="en-US" sz="2000">
                <a:solidFill>
                  <a:srgbClr val="FF0000"/>
                </a:solidFill>
              </a:rPr>
              <a:t>番目に入るべき</a:t>
            </a:r>
            <a:r>
              <a:rPr lang="ja-JP" altLang="en-US" sz="2000"/>
              <a:t>（</a:t>
            </a:r>
            <a:r>
              <a:rPr lang="en-US" altLang="ja-JP" sz="2000"/>
              <a:t>3</a:t>
            </a:r>
            <a:r>
              <a:rPr lang="ja-JP" altLang="en-US" sz="2000"/>
              <a:t>番目に小さい）数は？？</a:t>
            </a:r>
          </a:p>
        </p:txBody>
      </p:sp>
      <p:sp>
        <p:nvSpPr>
          <p:cNvPr id="83" name="Text Box 106"/>
          <p:cNvSpPr txBox="1">
            <a:spLocks noChangeArrowheads="1"/>
          </p:cNvSpPr>
          <p:nvPr/>
        </p:nvSpPr>
        <p:spPr bwMode="auto">
          <a:xfrm>
            <a:off x="120350" y="5756156"/>
            <a:ext cx="70310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第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セット</a:t>
            </a:r>
            <a:r>
              <a:rPr lang="ja-JP" altLang="en-US" sz="2000" dirty="0"/>
              <a:t>終了</a:t>
            </a:r>
            <a:r>
              <a:rPr lang="ja-JP" altLang="en-US" sz="2000" dirty="0" smtClean="0"/>
              <a:t>。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番目の部屋に、</a:t>
            </a:r>
            <a:r>
              <a:rPr lang="en-US" altLang="ja-JP" sz="2000" dirty="0" smtClean="0">
                <a:solidFill>
                  <a:srgbClr val="FF0000"/>
                </a:solidFill>
              </a:rPr>
              <a:t>3</a:t>
            </a:r>
            <a:r>
              <a:rPr lang="ja-JP" altLang="en-US" sz="2000" dirty="0" smtClean="0">
                <a:solidFill>
                  <a:srgbClr val="FF0000"/>
                </a:solidFill>
              </a:rPr>
              <a:t>番目に小さい値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上ってくる。</a:t>
            </a:r>
          </a:p>
        </p:txBody>
      </p:sp>
    </p:spTree>
    <p:extLst>
      <p:ext uri="{BB962C8B-B14F-4D97-AF65-F5344CB8AC3E}">
        <p14:creationId xmlns:p14="http://schemas.microsoft.com/office/powerpoint/2010/main" val="2206350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処理</a:t>
            </a:r>
            <a:r>
              <a:rPr lang="ja-JP" altLang="en-US" dirty="0"/>
              <a:t>手順</a:t>
            </a:r>
            <a:r>
              <a:rPr lang="ja-JP" altLang="en-US" dirty="0" smtClean="0"/>
              <a:t>の</a:t>
            </a:r>
            <a:r>
              <a:rPr lang="ja-JP" altLang="en-US" dirty="0"/>
              <a:t>整理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60338" y="1340768"/>
            <a:ext cx="8732142" cy="37444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テキスト ボックス 8"/>
          <p:cNvSpPr txBox="1">
            <a:spLocks noChangeArrowheads="1"/>
          </p:cNvSpPr>
          <p:nvPr/>
        </p:nvSpPr>
        <p:spPr bwMode="auto">
          <a:xfrm>
            <a:off x="250825" y="1484313"/>
            <a:ext cx="8497888" cy="224676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最後の部屋の番号を「</a:t>
            </a:r>
            <a:r>
              <a:rPr lang="en-US" altLang="ja-JP" sz="2000" dirty="0" smtClean="0"/>
              <a:t>j</a:t>
            </a:r>
            <a:r>
              <a:rPr lang="ja-JP" altLang="en-US" sz="2000" dirty="0" smtClean="0"/>
              <a:t>」とし、</a:t>
            </a:r>
            <a:r>
              <a:rPr lang="en-US" altLang="ja-JP" sz="2000" dirty="0" smtClean="0"/>
              <a:t>Data(j)</a:t>
            </a:r>
            <a:r>
              <a:rPr lang="ja-JP" altLang="en-US" sz="2000" dirty="0" smtClean="0"/>
              <a:t>の値について</a:t>
            </a:r>
            <a:r>
              <a:rPr lang="ja-JP" altLang="en-US" sz="2000" dirty="0"/>
              <a:t>考える。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　　</a:t>
            </a:r>
            <a:r>
              <a:rPr lang="en-US" altLang="ja-JP" sz="2000" dirty="0">
                <a:solidFill>
                  <a:srgbClr val="00B050"/>
                </a:solidFill>
              </a:rPr>
              <a:t> </a:t>
            </a:r>
            <a:r>
              <a:rPr lang="ja-JP" altLang="en-US" sz="2000" dirty="0">
                <a:solidFill>
                  <a:srgbClr val="00B050"/>
                </a:solidFill>
              </a:rPr>
              <a:t>　　　　　　　　　　　　　　</a:t>
            </a:r>
            <a:r>
              <a:rPr lang="ja-JP" altLang="en-US" sz="2000" dirty="0"/>
              <a:t>　　　　　　　</a:t>
            </a:r>
            <a:endParaRPr lang="en-US" altLang="ja-JP" sz="2000" dirty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Data(j</a:t>
            </a:r>
            <a:r>
              <a:rPr lang="en-US" altLang="ja-JP" sz="2000" dirty="0"/>
              <a:t>)</a:t>
            </a:r>
            <a:r>
              <a:rPr lang="ja-JP" altLang="en-US" sz="2000" dirty="0"/>
              <a:t>と、</a:t>
            </a:r>
            <a:r>
              <a:rPr lang="ja-JP" altLang="en-US" sz="2000" u="sng" dirty="0" smtClean="0"/>
              <a:t>１つ前の</a:t>
            </a:r>
            <a:r>
              <a:rPr lang="en-US" altLang="ja-JP" sz="2000" u="sng" dirty="0"/>
              <a:t>Data(j-1)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値を比較する。</a:t>
            </a:r>
            <a:endParaRPr lang="en-US" altLang="ja-JP" sz="2000" dirty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もし、</a:t>
            </a:r>
            <a:r>
              <a:rPr lang="en-US" altLang="ja-JP" sz="2000" dirty="0" smtClean="0"/>
              <a:t>Data(j-1</a:t>
            </a:r>
            <a:r>
              <a:rPr lang="en-US" altLang="ja-JP" sz="2000" dirty="0"/>
              <a:t>)</a:t>
            </a:r>
            <a:r>
              <a:rPr lang="ja-JP" altLang="en-US" sz="2000" dirty="0"/>
              <a:t> </a:t>
            </a:r>
            <a:r>
              <a:rPr lang="en-US" altLang="ja-JP" sz="2000" dirty="0"/>
              <a:t>&gt; Data(j)</a:t>
            </a:r>
            <a:r>
              <a:rPr lang="ja-JP" altLang="en-US" sz="2000" dirty="0"/>
              <a:t>のとき・・・２つの数値を</a:t>
            </a:r>
            <a:r>
              <a:rPr lang="ja-JP" altLang="en-US" sz="2000" u="sng" dirty="0"/>
              <a:t>入れ替える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B050"/>
                </a:solidFill>
              </a:rPr>
              <a:t>　　　　　　　　　　　　　　　　　　　　　　　　　　　　　　　　</a:t>
            </a:r>
            <a:r>
              <a:rPr lang="en-US" altLang="ja-JP" sz="2000" dirty="0" smtClean="0">
                <a:solidFill>
                  <a:srgbClr val="00B050"/>
                </a:solidFill>
              </a:rPr>
              <a:t>swap(j-1,j</a:t>
            </a:r>
            <a:r>
              <a:rPr lang="en-US" altLang="ja-JP" sz="2000" dirty="0">
                <a:solidFill>
                  <a:srgbClr val="00B05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u="sng" dirty="0" smtClean="0"/>
              <a:t>一つ前をみる。</a:t>
            </a:r>
            <a:endParaRPr lang="en-US" altLang="ja-JP" sz="2000" u="sng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</a:t>
            </a:r>
            <a:r>
              <a:rPr lang="en-US" altLang="ja-JP" sz="2000" dirty="0">
                <a:solidFill>
                  <a:srgbClr val="00B050"/>
                </a:solidFill>
              </a:rPr>
              <a:t>j = j - 1       </a:t>
            </a:r>
            <a:r>
              <a:rPr lang="ja-JP" altLang="en-US" sz="2000" dirty="0"/>
              <a:t>　　　</a:t>
            </a:r>
          </a:p>
        </p:txBody>
      </p:sp>
      <p:sp>
        <p:nvSpPr>
          <p:cNvPr id="6" name="角丸四角形吹き出し 5"/>
          <p:cNvSpPr/>
          <p:nvPr/>
        </p:nvSpPr>
        <p:spPr>
          <a:xfrm>
            <a:off x="1187624" y="3984176"/>
            <a:ext cx="5832648" cy="549275"/>
          </a:xfrm>
          <a:prstGeom prst="wedgeRoundRectCallout">
            <a:avLst>
              <a:gd name="adj1" fmla="val -23952"/>
              <a:gd name="adj2" fmla="val -15411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200" dirty="0">
                <a:solidFill>
                  <a:schemeClr val="tx1"/>
                </a:solidFill>
              </a:rPr>
              <a:t>これを、</a:t>
            </a:r>
            <a:r>
              <a:rPr lang="en-US" altLang="ja-JP" sz="2200" dirty="0">
                <a:solidFill>
                  <a:schemeClr val="tx1"/>
                </a:solidFill>
              </a:rPr>
              <a:t>j</a:t>
            </a:r>
            <a:r>
              <a:rPr lang="ja-JP" altLang="en-US" sz="2200" dirty="0">
                <a:solidFill>
                  <a:schemeClr val="tx1"/>
                </a:solidFill>
              </a:rPr>
              <a:t>が</a:t>
            </a:r>
            <a:r>
              <a:rPr lang="ja-JP" altLang="en-US" sz="2200" u="sng" dirty="0">
                <a:solidFill>
                  <a:srgbClr val="FF0000"/>
                </a:solidFill>
              </a:rPr>
              <a:t>最後</a:t>
            </a:r>
            <a:r>
              <a:rPr lang="ja-JP" altLang="en-US" sz="2200" u="sng" dirty="0">
                <a:solidFill>
                  <a:schemeClr val="tx1"/>
                </a:solidFill>
              </a:rPr>
              <a:t>から</a:t>
            </a:r>
            <a:r>
              <a:rPr lang="en-US" altLang="ja-JP" sz="2200" u="sng" dirty="0">
                <a:solidFill>
                  <a:schemeClr val="tx1"/>
                </a:solidFill>
              </a:rPr>
              <a:t>Data(</a:t>
            </a:r>
            <a:r>
              <a:rPr lang="en-US" altLang="ja-JP" sz="2200" u="sng" dirty="0">
                <a:solidFill>
                  <a:srgbClr val="FF0000"/>
                </a:solidFill>
              </a:rPr>
              <a:t>i+1</a:t>
            </a:r>
            <a:r>
              <a:rPr lang="en-US" altLang="ja-JP" sz="2200" u="sng" dirty="0">
                <a:solidFill>
                  <a:schemeClr val="tx1"/>
                </a:solidFill>
              </a:rPr>
              <a:t>)</a:t>
            </a:r>
            <a:r>
              <a:rPr lang="ja-JP" altLang="en-US" sz="2200" u="sng" dirty="0" err="1">
                <a:solidFill>
                  <a:schemeClr val="tx1"/>
                </a:solidFill>
              </a:rPr>
              <a:t>まで</a:t>
            </a:r>
            <a:r>
              <a:rPr lang="ja-JP" altLang="en-US" sz="2200" dirty="0">
                <a:solidFill>
                  <a:schemeClr val="tx1"/>
                </a:solidFill>
              </a:rPr>
              <a:t>繰り返す。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431800" y="5338278"/>
            <a:ext cx="8280400" cy="549275"/>
          </a:xfrm>
          <a:prstGeom prst="wedgeRoundRectCallout">
            <a:avLst>
              <a:gd name="adj1" fmla="val -23952"/>
              <a:gd name="adj2" fmla="val -1541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200" dirty="0">
                <a:solidFill>
                  <a:schemeClr val="tx1"/>
                </a:solidFill>
              </a:rPr>
              <a:t>これを、</a:t>
            </a:r>
            <a:r>
              <a:rPr lang="en-US" altLang="ja-JP" sz="2200" dirty="0" err="1">
                <a:solidFill>
                  <a:schemeClr val="tx1"/>
                </a:solidFill>
              </a:rPr>
              <a:t>i</a:t>
            </a:r>
            <a:r>
              <a:rPr lang="ja-JP" altLang="en-US" sz="2200" dirty="0">
                <a:solidFill>
                  <a:schemeClr val="tx1"/>
                </a:solidFill>
              </a:rPr>
              <a:t>が</a:t>
            </a:r>
            <a:r>
              <a:rPr lang="en-US" altLang="ja-JP" sz="2200" dirty="0">
                <a:solidFill>
                  <a:schemeClr val="tx1"/>
                </a:solidFill>
              </a:rPr>
              <a:t>1</a:t>
            </a:r>
            <a:r>
              <a:rPr lang="ja-JP" altLang="en-US" sz="2200" dirty="0">
                <a:solidFill>
                  <a:schemeClr val="tx1"/>
                </a:solidFill>
              </a:rPr>
              <a:t>から最後まで繰り返す。</a:t>
            </a:r>
            <a:r>
              <a:rPr lang="ja-JP" altLang="en-US" sz="1400" dirty="0">
                <a:solidFill>
                  <a:schemeClr val="tx1"/>
                </a:solidFill>
              </a:rPr>
              <a:t>（</a:t>
            </a:r>
            <a:r>
              <a:rPr lang="en-US" altLang="ja-JP" sz="1400" dirty="0">
                <a:solidFill>
                  <a:schemeClr val="tx1"/>
                </a:solidFill>
              </a:rPr>
              <a:t>Data(1)</a:t>
            </a:r>
            <a:r>
              <a:rPr lang="ja-JP" altLang="en-US" sz="1400" dirty="0">
                <a:solidFill>
                  <a:schemeClr val="tx1"/>
                </a:solidFill>
              </a:rPr>
              <a:t>に入る数は？</a:t>
            </a:r>
            <a:r>
              <a:rPr lang="en-US" altLang="ja-JP" sz="1400" dirty="0">
                <a:solidFill>
                  <a:schemeClr val="tx1"/>
                </a:solidFill>
              </a:rPr>
              <a:t>,Data(2)</a:t>
            </a:r>
            <a:r>
              <a:rPr lang="ja-JP" altLang="en-US" sz="1400" dirty="0">
                <a:solidFill>
                  <a:schemeClr val="tx1"/>
                </a:solidFill>
              </a:rPr>
              <a:t>に入る数は？</a:t>
            </a:r>
            <a:r>
              <a:rPr lang="en-US" altLang="ja-JP" sz="1400" dirty="0">
                <a:solidFill>
                  <a:schemeClr val="tx1"/>
                </a:solidFill>
              </a:rPr>
              <a:t>,…</a:t>
            </a:r>
            <a:r>
              <a:rPr lang="ja-JP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 rot="20019855">
            <a:off x="6195975" y="4349163"/>
            <a:ext cx="120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20019855">
            <a:off x="7897844" y="5656720"/>
            <a:ext cx="120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文！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48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バブルソート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68313" y="2060575"/>
            <a:ext cx="8280400" cy="2808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8525" y="2276475"/>
            <a:ext cx="7632700" cy="24003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0825" y="1844675"/>
            <a:ext cx="7294563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/>
              <a:t>        For i As Integer = 1 To Data.Length - 1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/>
              <a:t>            For j As Integer = Data.Length - 1 To i + 1 Step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/>
              <a:t>                If Data(j - 1) &gt; Data(j)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/>
              <a:t>                    Swap(j - 1, 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/>
              <a:t>                End 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/>
              <a:t>            Next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/>
              <a:t>        Next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8888" y="2636838"/>
            <a:ext cx="6910387" cy="1655762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48508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バブルソートの実装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71691" y="1830288"/>
            <a:ext cx="8642350" cy="1631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2000" dirty="0"/>
              <a:t>    Private Sub </a:t>
            </a:r>
            <a:r>
              <a:rPr lang="ja-JP" altLang="en-US" sz="2000" dirty="0"/>
              <a:t>バブルソート</a:t>
            </a:r>
            <a:r>
              <a:rPr lang="en-US" altLang="ja-JP" sz="2000" dirty="0"/>
              <a:t>_Click(…) Handles Button4.Click</a:t>
            </a:r>
          </a:p>
          <a:p>
            <a:pPr>
              <a:defRPr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loadData</a:t>
            </a:r>
            <a:r>
              <a:rPr lang="en-US" altLang="ja-JP" sz="2000" dirty="0"/>
              <a:t>()</a:t>
            </a:r>
          </a:p>
          <a:p>
            <a:pPr>
              <a:defRPr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BubbleSort</a:t>
            </a:r>
            <a:r>
              <a:rPr lang="en-US" altLang="ja-JP" sz="2000" dirty="0"/>
              <a:t>()</a:t>
            </a:r>
          </a:p>
          <a:p>
            <a:pPr>
              <a:defRPr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PrintData</a:t>
            </a:r>
            <a:r>
              <a:rPr lang="en-US" altLang="ja-JP" sz="2000" dirty="0"/>
              <a:t>(TextBox2)</a:t>
            </a:r>
          </a:p>
          <a:p>
            <a:pPr>
              <a:defRPr/>
            </a:pPr>
            <a:r>
              <a:rPr lang="en-US" altLang="ja-JP" sz="2000" dirty="0"/>
              <a:t>    End Sub</a:t>
            </a:r>
          </a:p>
        </p:txBody>
      </p:sp>
      <p:sp>
        <p:nvSpPr>
          <p:cNvPr id="4" name="テキスト ボックス 6"/>
          <p:cNvSpPr txBox="1">
            <a:spLocks noChangeArrowheads="1"/>
          </p:cNvSpPr>
          <p:nvPr/>
        </p:nvSpPr>
        <p:spPr bwMode="auto">
          <a:xfrm>
            <a:off x="281216" y="1412776"/>
            <a:ext cx="7221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③バブルソートボタンを押すと、</a:t>
            </a:r>
            <a:r>
              <a:rPr lang="en-US" altLang="ja-JP" sz="2400"/>
              <a:t>Data()</a:t>
            </a:r>
            <a:r>
              <a:rPr lang="ja-JP" altLang="en-US" sz="2400"/>
              <a:t>をソートして表示</a:t>
            </a:r>
            <a:endParaRPr lang="en-US" altLang="ja-JP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57515"/>
            <a:ext cx="47720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46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アルゴリズムの基礎として、３つのソートアルゴリズムを学んだ。</a:t>
            </a:r>
          </a:p>
          <a:p>
            <a:pPr>
              <a:buNone/>
            </a:pPr>
            <a:r>
              <a:rPr lang="ja-JP" altLang="en-US" dirty="0"/>
              <a:t>　　挿入ソート</a:t>
            </a:r>
          </a:p>
          <a:p>
            <a:pPr>
              <a:buNone/>
            </a:pPr>
            <a:r>
              <a:rPr lang="ja-JP" altLang="en-US" dirty="0"/>
              <a:t>　　選択ソート</a:t>
            </a:r>
          </a:p>
          <a:p>
            <a:pPr>
              <a:buNone/>
            </a:pPr>
            <a:r>
              <a:rPr lang="ja-JP" altLang="en-US" dirty="0"/>
              <a:t>　　バブルソート</a:t>
            </a:r>
          </a:p>
          <a:p>
            <a:r>
              <a:rPr lang="ja-JP" altLang="en-US" dirty="0"/>
              <a:t>それぞれについて</a:t>
            </a:r>
            <a:r>
              <a:rPr lang="ja-JP" altLang="en-US" dirty="0" smtClean="0"/>
              <a:t>、処理の方法と、</a:t>
            </a:r>
            <a:r>
              <a:rPr lang="en-US" altLang="ja-JP" dirty="0" err="1" smtClean="0"/>
              <a:t>VisualBasic</a:t>
            </a:r>
            <a:r>
              <a:rPr lang="ja-JP" altLang="en-US" dirty="0" smtClean="0"/>
              <a:t>で実装された実際のプログラムの動作について、理解してください。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55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ユークリッド</a:t>
            </a:r>
            <a:r>
              <a:rPr lang="ja-JP" altLang="en-US" dirty="0" smtClean="0"/>
              <a:t>の</a:t>
            </a:r>
            <a:r>
              <a:rPr lang="ja-JP" altLang="en-US" dirty="0"/>
              <a:t>互</a:t>
            </a:r>
            <a:r>
              <a:rPr lang="ja-JP" altLang="en-US" dirty="0" smtClean="0"/>
              <a:t>除法を実装した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VB</a:t>
            </a:r>
            <a:r>
              <a:rPr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4" name="テキスト ボックス 5"/>
          <p:cNvSpPr txBox="1">
            <a:spLocks noChangeArrowheads="1"/>
          </p:cNvSpPr>
          <p:nvPr/>
        </p:nvSpPr>
        <p:spPr bwMode="auto">
          <a:xfrm>
            <a:off x="496391" y="2060848"/>
            <a:ext cx="7820025" cy="378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smtClean="0"/>
              <a:t> Public Function EuqlidianA(x1 As Integer, x2 As Integer) As Integer</a:t>
            </a:r>
          </a:p>
          <a:p>
            <a:pPr eaLnBrk="1" hangingPunct="1">
              <a:defRPr/>
            </a:pPr>
            <a:r>
              <a:rPr lang="en-US" altLang="ja-JP" sz="2000" smtClean="0"/>
              <a:t>        </a:t>
            </a:r>
            <a:r>
              <a:rPr lang="en-US" altLang="ja-JP" sz="2000" smtClean="0">
                <a:solidFill>
                  <a:srgbClr val="0070C0"/>
                </a:solidFill>
              </a:rPr>
              <a:t>If</a:t>
            </a:r>
            <a:r>
              <a:rPr lang="en-US" altLang="ja-JP" sz="2000" smtClean="0"/>
              <a:t> x2 = 0 </a:t>
            </a:r>
            <a:r>
              <a:rPr lang="en-US" altLang="ja-JP" sz="2000" smtClean="0">
                <a:solidFill>
                  <a:srgbClr val="0070C0"/>
                </a:solidFill>
              </a:rPr>
              <a:t>Then</a:t>
            </a:r>
          </a:p>
          <a:p>
            <a:pPr eaLnBrk="1" hangingPunct="1">
              <a:defRPr/>
            </a:pPr>
            <a:r>
              <a:rPr lang="en-US" altLang="ja-JP" sz="2000" smtClean="0"/>
              <a:t>            Return x2</a:t>
            </a:r>
          </a:p>
          <a:p>
            <a:pPr eaLnBrk="1" hangingPunct="1">
              <a:defRPr/>
            </a:pPr>
            <a:r>
              <a:rPr lang="en-US" altLang="ja-JP" sz="2000" smtClean="0"/>
              <a:t>        </a:t>
            </a:r>
            <a:r>
              <a:rPr lang="en-US" altLang="ja-JP" sz="2000" smtClean="0">
                <a:solidFill>
                  <a:srgbClr val="0070C0"/>
                </a:solidFill>
              </a:rPr>
              <a:t>Else</a:t>
            </a:r>
          </a:p>
          <a:p>
            <a:pPr eaLnBrk="1" hangingPunct="1">
              <a:defRPr/>
            </a:pPr>
            <a:r>
              <a:rPr lang="en-US" altLang="ja-JP" sz="2000" smtClean="0"/>
              <a:t>            </a:t>
            </a:r>
            <a:r>
              <a:rPr lang="en-US" altLang="ja-JP" sz="2000" smtClean="0">
                <a:solidFill>
                  <a:srgbClr val="FF6600"/>
                </a:solidFill>
              </a:rPr>
              <a:t>While x1 Mod x2 &lt;&gt; 0</a:t>
            </a:r>
          </a:p>
          <a:p>
            <a:pPr eaLnBrk="1" hangingPunct="1">
              <a:defRPr/>
            </a:pPr>
            <a:r>
              <a:rPr lang="en-US" altLang="ja-JP" sz="2000" smtClean="0"/>
              <a:t>                    Dim amari As Integer = x1 Mod x2</a:t>
            </a:r>
          </a:p>
          <a:p>
            <a:pPr eaLnBrk="1" hangingPunct="1">
              <a:defRPr/>
            </a:pPr>
            <a:r>
              <a:rPr lang="en-US" altLang="ja-JP" sz="2000" smtClean="0"/>
              <a:t>                    x1 = x2</a:t>
            </a:r>
          </a:p>
          <a:p>
            <a:pPr eaLnBrk="1" hangingPunct="1">
              <a:defRPr/>
            </a:pPr>
            <a:r>
              <a:rPr lang="en-US" altLang="ja-JP" sz="2000" smtClean="0"/>
              <a:t>                    x2 = amari</a:t>
            </a:r>
          </a:p>
          <a:p>
            <a:pPr eaLnBrk="1" hangingPunct="1">
              <a:defRPr/>
            </a:pPr>
            <a:r>
              <a:rPr lang="en-US" altLang="ja-JP" sz="2000" smtClean="0">
                <a:solidFill>
                  <a:srgbClr val="FF6600"/>
                </a:solidFill>
              </a:rPr>
              <a:t>            End While</a:t>
            </a:r>
          </a:p>
          <a:p>
            <a:pPr eaLnBrk="1" hangingPunct="1">
              <a:defRPr/>
            </a:pPr>
            <a:r>
              <a:rPr lang="en-US" altLang="ja-JP" sz="2000" smtClean="0"/>
              <a:t>            </a:t>
            </a:r>
            <a:r>
              <a:rPr lang="en-US" altLang="ja-JP" sz="2000" smtClean="0">
                <a:solidFill>
                  <a:srgbClr val="FF0000"/>
                </a:solidFill>
              </a:rPr>
              <a:t>Return x2</a:t>
            </a:r>
          </a:p>
          <a:p>
            <a:pPr eaLnBrk="1" hangingPunct="1">
              <a:defRPr/>
            </a:pPr>
            <a:r>
              <a:rPr lang="en-US" altLang="ja-JP" sz="2000" smtClean="0"/>
              <a:t>        </a:t>
            </a:r>
            <a:r>
              <a:rPr lang="en-US" altLang="ja-JP" sz="2000" smtClean="0">
                <a:solidFill>
                  <a:srgbClr val="0070C0"/>
                </a:solidFill>
              </a:rPr>
              <a:t>End If</a:t>
            </a:r>
          </a:p>
          <a:p>
            <a:pPr eaLnBrk="1" hangingPunct="1">
              <a:defRPr/>
            </a:pPr>
            <a:r>
              <a:rPr lang="en-US" altLang="ja-JP" sz="2000" smtClean="0"/>
              <a:t>    End Function</a:t>
            </a:r>
          </a:p>
        </p:txBody>
      </p:sp>
    </p:spTree>
    <p:extLst>
      <p:ext uri="{BB962C8B-B14F-4D97-AF65-F5344CB8AC3E}">
        <p14:creationId xmlns:p14="http://schemas.microsoft.com/office/powerpoint/2010/main" val="278995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ソート（並べ替え）</a:t>
            </a:r>
            <a:endParaRPr kumimoji="1" lang="ja-JP" altLang="en-US" dirty="0"/>
          </a:p>
        </p:txBody>
      </p:sp>
      <p:pic>
        <p:nvPicPr>
          <p:cNvPr id="6" name="Picture 5" descr="MCj023053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8024"/>
            <a:ext cx="2462244" cy="28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010545" y="1340768"/>
            <a:ext cx="467147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「トランプの手札を並べ替えなさい」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「</a:t>
            </a:r>
            <a:r>
              <a:rPr lang="ja-JP" altLang="en-US" sz="2400" dirty="0"/>
              <a:t>県人口ランキングを出しなさい」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「</a:t>
            </a:r>
            <a:r>
              <a:rPr lang="ja-JP" altLang="en-US" sz="2400" dirty="0"/>
              <a:t>背の高い順に整列させなさい」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4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800" dirty="0"/>
              <a:t>“ソート”問題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41995" y="2864262"/>
            <a:ext cx="647700" cy="503238"/>
          </a:xfrm>
          <a:prstGeom prst="downArrow">
            <a:avLst>
              <a:gd name="adj1" fmla="val 50000"/>
              <a:gd name="adj2" fmla="val 57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9" name="サブタイトル 5"/>
          <p:cNvSpPr txBox="1">
            <a:spLocks/>
          </p:cNvSpPr>
          <p:nvPr/>
        </p:nvSpPr>
        <p:spPr bwMode="auto">
          <a:xfrm>
            <a:off x="1103030" y="5293338"/>
            <a:ext cx="7232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ja-JP" altLang="en-US" sz="2400" dirty="0"/>
              <a:t>アルゴリズム学習の基礎にして特に重要な問題です。</a:t>
            </a:r>
            <a:endParaRPr lang="en-US" altLang="ja-JP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96207" y="4387756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数値情報（順序尺度</a:t>
            </a:r>
            <a:r>
              <a:rPr lang="ja-JP" altLang="en-US" dirty="0" smtClean="0">
                <a:solidFill>
                  <a:srgbClr val="FF0000"/>
                </a:solidFill>
              </a:rPr>
              <a:t>）を並べるという問題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ソートアルゴリズム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/>
          <a:lstStyle/>
          <a:p>
            <a:r>
              <a:rPr lang="ja-JP" altLang="en-US" dirty="0"/>
              <a:t>挿入ソート</a:t>
            </a:r>
            <a:endParaRPr lang="en-US" altLang="ja-JP" dirty="0"/>
          </a:p>
          <a:p>
            <a:r>
              <a:rPr lang="ja-JP" altLang="en-US" dirty="0"/>
              <a:t>選択ソート</a:t>
            </a:r>
            <a:endParaRPr lang="en-US" altLang="ja-JP" dirty="0"/>
          </a:p>
          <a:p>
            <a:r>
              <a:rPr lang="ja-JP" altLang="en-US" dirty="0"/>
              <a:t>バブルソート</a:t>
            </a:r>
            <a:endParaRPr lang="en-US" altLang="ja-JP" dirty="0"/>
          </a:p>
          <a:p>
            <a:r>
              <a:rPr lang="ja-JP" altLang="en-US" dirty="0"/>
              <a:t>シェルソート</a:t>
            </a:r>
            <a:endParaRPr lang="en-US" altLang="ja-JP" dirty="0"/>
          </a:p>
          <a:p>
            <a:r>
              <a:rPr lang="ja-JP" altLang="en-US" dirty="0"/>
              <a:t>ヒープソート</a:t>
            </a:r>
            <a:endParaRPr lang="en-US" altLang="ja-JP" dirty="0"/>
          </a:p>
          <a:p>
            <a:r>
              <a:rPr lang="ja-JP" altLang="en-US" dirty="0"/>
              <a:t>マージソート</a:t>
            </a:r>
            <a:endParaRPr lang="en-US" altLang="ja-JP" dirty="0"/>
          </a:p>
          <a:p>
            <a:r>
              <a:rPr lang="ja-JP" altLang="en-US" dirty="0"/>
              <a:t>クイックソート</a:t>
            </a:r>
          </a:p>
        </p:txBody>
      </p:sp>
    </p:spTree>
    <p:extLst>
      <p:ext uri="{BB962C8B-B14F-4D97-AF65-F5344CB8AC3E}">
        <p14:creationId xmlns:p14="http://schemas.microsoft.com/office/powerpoint/2010/main" val="208495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対象と</a:t>
            </a:r>
            <a:r>
              <a:rPr lang="ja-JP" altLang="en-US" dirty="0" smtClean="0"/>
              <a:t>する問題について</a:t>
            </a:r>
            <a:endParaRPr kumimoji="1" lang="ja-JP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088" y="2736552"/>
            <a:ext cx="7023100" cy="8318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配列 </a:t>
            </a:r>
            <a:r>
              <a:rPr lang="en-US" altLang="ja-JP" sz="2400" dirty="0"/>
              <a:t>Data(0)</a:t>
            </a:r>
            <a:r>
              <a:rPr lang="ja-JP" altLang="en-US" sz="2400" dirty="0"/>
              <a:t>～</a:t>
            </a:r>
            <a:r>
              <a:rPr lang="en-US" altLang="ja-JP" sz="2400" dirty="0"/>
              <a:t>Data(10)</a:t>
            </a:r>
            <a:r>
              <a:rPr lang="ja-JP" altLang="en-US" sz="2400" dirty="0"/>
              <a:t>に、</a:t>
            </a:r>
            <a:r>
              <a:rPr lang="en-US" altLang="ja-JP" sz="2400" dirty="0"/>
              <a:t>0~100</a:t>
            </a:r>
            <a:r>
              <a:rPr lang="ja-JP" altLang="en-US" sz="2400" dirty="0"/>
              <a:t>のランダムな数が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入っている。これを、数が小さい順にソートしたい。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8313" y="501325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87450" y="501325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08175" y="501325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628900" y="501325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348038" y="501325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068763" y="501325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787900" y="501325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508625" y="501325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229350" y="5013251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948488" y="501325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7669213" y="5013251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20700" y="575302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(0)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260475" y="573397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(1)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981200" y="573397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(2)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0338" y="5733976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(3)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421063" y="5733976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(4)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21150" y="575302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(5)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860925" y="573397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(6)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581650" y="573397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(7)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00788" y="5733976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(8)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021513" y="5733976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(9)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740650" y="5733976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(10)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851275" y="4221088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Data( )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827088" y="3671589"/>
            <a:ext cx="7617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 smtClean="0"/>
              <a:t>ただし</a:t>
            </a:r>
            <a:r>
              <a:rPr lang="en-US" altLang="ja-JP" sz="1800" dirty="0" smtClean="0"/>
              <a:t>Data(0</a:t>
            </a:r>
            <a:r>
              <a:rPr lang="en-US" altLang="ja-JP" sz="1800" dirty="0"/>
              <a:t>)=0</a:t>
            </a:r>
            <a:r>
              <a:rPr lang="ja-JP" altLang="en-US" sz="1800" dirty="0" smtClean="0"/>
              <a:t>とする（最小値なので並べ替えられることはない）ことする</a:t>
            </a:r>
            <a:r>
              <a:rPr lang="ja-JP" altLang="en-US" sz="1800" dirty="0"/>
              <a:t>。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6412" y="15886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「配列」は、ソートアルゴリズムを実装する</a:t>
            </a:r>
            <a:r>
              <a:rPr lang="ja-JP" altLang="en-US" sz="2000" dirty="0" smtClean="0"/>
              <a:t>のに</a:t>
            </a:r>
            <a:r>
              <a:rPr kumimoji="1" lang="ja-JP" altLang="en-US" sz="2000" dirty="0" smtClean="0"/>
              <a:t>適したデータ構造です。</a:t>
            </a:r>
            <a:endParaRPr kumimoji="1" lang="en-US" altLang="ja-JP" sz="2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78275" y="2422842"/>
            <a:ext cx="69762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目的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393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3789</Words>
  <Application>Microsoft Office PowerPoint</Application>
  <PresentationFormat>画面に合わせる (4:3)</PresentationFormat>
  <Paragraphs>1370</Paragraphs>
  <Slides>54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55" baseType="lpstr">
      <vt:lpstr>Office テーマ</vt:lpstr>
      <vt:lpstr>PowerPoint プレゼンテーション</vt:lpstr>
      <vt:lpstr>アルゴリズムとは</vt:lpstr>
      <vt:lpstr>コンピュータという道具で、問題をどうやって解くのかを学ぶ</vt:lpstr>
      <vt:lpstr>アルゴリズムに必要なこと 望まれること</vt:lpstr>
      <vt:lpstr>最古のアルゴリズム</vt:lpstr>
      <vt:lpstr>ユークリッドの互除法を実装した VBプログラム</vt:lpstr>
      <vt:lpstr>ソート（並べ替え）</vt:lpstr>
      <vt:lpstr>ソートアルゴリズム</vt:lpstr>
      <vt:lpstr>対象とする問題について</vt:lpstr>
      <vt:lpstr>挿入ソート (Insertion Sort)</vt:lpstr>
      <vt:lpstr>挿入ソートのイメージ</vt:lpstr>
      <vt:lpstr>動作例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処理手順の整理</vt:lpstr>
      <vt:lpstr>挿入ソート</vt:lpstr>
      <vt:lpstr>挿入ソートの実装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選択ソート (Selection Sort)</vt:lpstr>
      <vt:lpstr>選択ソートのイメージ</vt:lpstr>
      <vt:lpstr>動作例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処理手順の整理</vt:lpstr>
      <vt:lpstr>選択ソート</vt:lpstr>
      <vt:lpstr>選択ソートの実装</vt:lpstr>
      <vt:lpstr>PowerPoint プレゼンテーション</vt:lpstr>
      <vt:lpstr>バブルソート (Bubble Sort)</vt:lpstr>
      <vt:lpstr>バブルソートのイメージ</vt:lpstr>
      <vt:lpstr>動作例</vt:lpstr>
      <vt:lpstr>PowerPoint プレゼンテーション</vt:lpstr>
      <vt:lpstr>PowerPoint プレゼンテーション</vt:lpstr>
      <vt:lpstr>PowerPoint プレゼンテーション</vt:lpstr>
      <vt:lpstr>処理手順の整理</vt:lpstr>
      <vt:lpstr>バブルソート</vt:lpstr>
      <vt:lpstr>バブルソートの実装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Kaiseki</cp:lastModifiedBy>
  <cp:revision>110</cp:revision>
  <dcterms:created xsi:type="dcterms:W3CDTF">2015-05-26T00:15:24Z</dcterms:created>
  <dcterms:modified xsi:type="dcterms:W3CDTF">2018-04-09T00:02:03Z</dcterms:modified>
</cp:coreProperties>
</file>