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7"/>
  </p:notesMasterIdLst>
  <p:sldIdLst>
    <p:sldId id="315" r:id="rId2"/>
    <p:sldId id="303" r:id="rId3"/>
    <p:sldId id="301" r:id="rId4"/>
    <p:sldId id="302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UI Gothic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UI Gothic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UI Gothic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UI Gothic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UI Gothic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MS UI Gothic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MS UI Gothic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MS UI Gothic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MS UI Gothic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66FF33"/>
    <a:srgbClr val="0066FF"/>
    <a:srgbClr val="FF0066"/>
    <a:srgbClr val="FFFFCC"/>
    <a:srgbClr val="969696"/>
    <a:srgbClr val="D6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12" autoAdjust="0"/>
  </p:normalViewPr>
  <p:slideViewPr>
    <p:cSldViewPr>
      <p:cViewPr varScale="1">
        <p:scale>
          <a:sx n="79" d="100"/>
          <a:sy n="79" d="100"/>
        </p:scale>
        <p:origin x="114" y="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B4A817C-FDFD-460A-B8DF-74C3038C02A2}" type="datetimeFigureOut">
              <a:rPr lang="ja-JP" altLang="en-US"/>
              <a:pPr>
                <a:defRPr/>
              </a:pPr>
              <a:t>2018/6/19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E7D37CB-43C9-42D0-B336-7E477694684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70835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9pPr>
          </a:lstStyle>
          <a:p>
            <a:pPr eaLnBrk="1" hangingPunct="1"/>
            <a:fld id="{2D9128B2-3BD4-4E53-83EE-C30FAAEB21E1}" type="slidenum">
              <a:rPr lang="en-US" altLang="ja-JP" sz="1200">
                <a:ea typeface="ＭＳ Ｐゴシック" pitchFamily="50" charset="-128"/>
              </a:rPr>
              <a:pPr eaLnBrk="1" hangingPunct="1"/>
              <a:t>3</a:t>
            </a:fld>
            <a:endParaRPr lang="en-US" altLang="ja-JP" sz="1200">
              <a:ea typeface="ＭＳ Ｐゴシック" pitchFamily="50" charset="-128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ja-JP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1536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AFA208A-7393-4973-9C29-46F1AF8C712D}" type="slidenum">
              <a:rPr lang="ja-JP" altLang="en-US" smtClean="0">
                <a:latin typeface="Arial" charset="0"/>
                <a:ea typeface="MS UI Gothic" pitchFamily="50" charset="-128"/>
              </a:rPr>
              <a:pPr eaLnBrk="1" hangingPunct="1">
                <a:spcBef>
                  <a:spcPct val="0"/>
                </a:spcBef>
              </a:pPr>
              <a:t>5</a:t>
            </a:fld>
            <a:endParaRPr lang="ja-JP" altLang="en-US" smtClean="0">
              <a:latin typeface="Arial" charset="0"/>
              <a:ea typeface="MS UI Gothic" pitchFamily="50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7D37CB-43C9-42D0-B336-7E4776946847}" type="slidenum">
              <a:rPr lang="ja-JP" altLang="en-US" smtClean="0"/>
              <a:pPr>
                <a:defRPr/>
              </a:pPr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1175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82F09-B991-4843-8D79-E18986F81F8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750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BB500-416A-401D-AD40-4CE3B4BBF5F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800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9CE4B-0C19-4509-92BA-34C9D4F3314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5982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62213-DC84-44BF-B7D1-8CFE36EAED6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310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E8871-C4F0-4108-9D1C-9CEDBD4C65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933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8805D-3E59-4B39-89E6-B1D3212F00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4261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20764-B70D-4CB1-87BC-A22F6B9865C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628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5CEA0-3BDC-49F9-BEE6-70ECADC0AE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702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E2E7D-F6C6-499F-9375-3EFC4F604DC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6862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90978-B5AC-4384-8D00-D0672FEB36E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7536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4AB87-3A07-4F66-AC58-FD5B6D9DE15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09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971E7A-FC64-40C1-9006-10E61067649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786710" y="2238126"/>
            <a:ext cx="759855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anose="02020603050405020304" pitchFamily="18" charset="0"/>
              </a:rPr>
              <a:t>レポート課題</a:t>
            </a:r>
            <a:endParaRPr lang="en-US" altLang="ja-JP" sz="4000" dirty="0" smtClean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anose="02020603050405020304" pitchFamily="18" charset="0"/>
              </a:rPr>
              <a:t>「ソートアルゴリズムの性能比較」</a:t>
            </a:r>
            <a:endParaRPr lang="ja-JP" altLang="en-US" sz="4000" dirty="0">
              <a:latin typeface="Times New Roman" panose="02020603050405020304" pitchFamily="18" charset="0"/>
            </a:endParaRPr>
          </a:p>
        </p:txBody>
      </p:sp>
      <p:pic>
        <p:nvPicPr>
          <p:cNvPr id="205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352800"/>
            <a:ext cx="19050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42499" y="404664"/>
            <a:ext cx="26869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800" dirty="0">
                <a:latin typeface="Times New Roman" panose="02020603050405020304" pitchFamily="18" charset="0"/>
              </a:rPr>
              <a:t>情報リテラシー</a:t>
            </a:r>
            <a:r>
              <a:rPr lang="en-US" altLang="ja-JP" sz="2800" dirty="0" smtClean="0">
                <a:latin typeface="Times New Roman" panose="02020603050405020304" pitchFamily="18" charset="0"/>
              </a:rPr>
              <a:t>II</a:t>
            </a:r>
            <a:endParaRPr lang="en-US" altLang="ja-JP" sz="2800" dirty="0">
              <a:latin typeface="Times New Roman" panose="02020603050405020304" pitchFamily="18" charset="0"/>
            </a:endParaRP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2620649" y="5229200"/>
            <a:ext cx="39306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Times New Roman" panose="02020603050405020304" pitchFamily="18" charset="0"/>
              </a:rPr>
              <a:t>情報・経営システム工学専攻</a:t>
            </a:r>
            <a:endParaRPr lang="en-US" altLang="ja-JP" sz="24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smtClean="0">
                <a:latin typeface="Times New Roman" panose="02020603050405020304" pitchFamily="18" charset="0"/>
              </a:rPr>
              <a:t>秋元　頼孝</a:t>
            </a:r>
            <a:endParaRPr lang="ja-JP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7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5"/>
          <p:cNvSpPr txBox="1">
            <a:spLocks noChangeArrowheads="1"/>
          </p:cNvSpPr>
          <p:nvPr/>
        </p:nvSpPr>
        <p:spPr bwMode="auto">
          <a:xfrm>
            <a:off x="215899" y="332656"/>
            <a:ext cx="8569325" cy="646331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+mn-ea"/>
                <a:ea typeface="+mn-ea"/>
              </a:rPr>
              <a:t>Q5</a:t>
            </a:r>
            <a:r>
              <a:rPr lang="ja-JP" altLang="en-US" sz="1800" dirty="0" err="1">
                <a:latin typeface="+mn-ea"/>
                <a:ea typeface="+mn-ea"/>
              </a:rPr>
              <a:t>．</a:t>
            </a:r>
            <a:endParaRPr lang="en-US" altLang="ja-JP" sz="180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+mn-ea"/>
                <a:ea typeface="+mn-ea"/>
              </a:rPr>
              <a:t>Form1</a:t>
            </a:r>
            <a:r>
              <a:rPr lang="ja-JP" altLang="en-US" sz="1800" dirty="0">
                <a:latin typeface="+mn-ea"/>
                <a:ea typeface="+mn-ea"/>
              </a:rPr>
              <a:t>に「ベンチマーク２」ボタンを追加して、</a:t>
            </a:r>
            <a:r>
              <a:rPr lang="ja-JP" altLang="en-US" sz="1800" dirty="0" smtClean="0">
                <a:latin typeface="+mn-ea"/>
                <a:ea typeface="+mn-ea"/>
              </a:rPr>
              <a:t>以下を実行しなさい</a:t>
            </a:r>
            <a:r>
              <a:rPr lang="ja-JP" altLang="en-US" sz="1800" dirty="0">
                <a:latin typeface="+mn-ea"/>
                <a:ea typeface="+mn-ea"/>
              </a:rPr>
              <a:t>。</a:t>
            </a:r>
            <a:endParaRPr lang="en-US" altLang="ja-JP" sz="1800" dirty="0">
              <a:latin typeface="+mn-ea"/>
              <a:ea typeface="+mn-ea"/>
            </a:endParaRPr>
          </a:p>
        </p:txBody>
      </p:sp>
      <p:pic>
        <p:nvPicPr>
          <p:cNvPr id="8195" name="Picture 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50" y="2060575"/>
            <a:ext cx="477202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107951" y="1268413"/>
            <a:ext cx="4752082" cy="1077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1600" dirty="0"/>
              <a:t>Sub </a:t>
            </a:r>
            <a:r>
              <a:rPr lang="ja-JP" altLang="en-US" sz="1600" dirty="0"/>
              <a:t>ベンチマーク</a:t>
            </a:r>
            <a:r>
              <a:rPr lang="ja-JP" altLang="en-US" sz="1600" dirty="0" smtClean="0"/>
              <a:t>２</a:t>
            </a:r>
            <a:r>
              <a:rPr lang="en-US" altLang="ja-JP" sz="1600" dirty="0" smtClean="0"/>
              <a:t>_click( …… ) </a:t>
            </a:r>
            <a:r>
              <a:rPr lang="en-US" altLang="ja-JP" sz="1600" dirty="0"/>
              <a:t>Handles </a:t>
            </a:r>
            <a:r>
              <a:rPr lang="en-US" altLang="ja-JP" sz="1600" dirty="0" smtClean="0"/>
              <a:t>……_</a:t>
            </a:r>
            <a:r>
              <a:rPr lang="en-US" altLang="ja-JP" sz="1600" dirty="0"/>
              <a:t>Click</a:t>
            </a:r>
          </a:p>
          <a:p>
            <a:pPr>
              <a:defRPr/>
            </a:pPr>
            <a:r>
              <a:rPr lang="pt-BR" altLang="ja-JP" sz="1600" dirty="0"/>
              <a:t>        Dim numOfData As Integer = TextBox3.Text</a:t>
            </a:r>
          </a:p>
          <a:p>
            <a:pPr>
              <a:defRPr/>
            </a:pPr>
            <a:r>
              <a:rPr lang="en-US" altLang="ja-JP" sz="1600" dirty="0"/>
              <a:t>        Benchmark2(</a:t>
            </a:r>
            <a:r>
              <a:rPr lang="en-US" altLang="ja-JP" sz="1600" dirty="0" err="1"/>
              <a:t>numOfData</a:t>
            </a:r>
            <a:r>
              <a:rPr lang="en-US" altLang="ja-JP" sz="1600" dirty="0"/>
              <a:t>, 10, TextBox2)</a:t>
            </a:r>
          </a:p>
          <a:p>
            <a:pPr>
              <a:defRPr/>
            </a:pPr>
            <a:r>
              <a:rPr lang="en-US" altLang="ja-JP" sz="1600" dirty="0"/>
              <a:t>End Sub</a:t>
            </a:r>
          </a:p>
        </p:txBody>
      </p:sp>
      <p:sp>
        <p:nvSpPr>
          <p:cNvPr id="8197" name="正方形/長方形 1"/>
          <p:cNvSpPr>
            <a:spLocks noChangeArrowheads="1"/>
          </p:cNvSpPr>
          <p:nvPr/>
        </p:nvSpPr>
        <p:spPr bwMode="auto">
          <a:xfrm>
            <a:off x="258763" y="2420938"/>
            <a:ext cx="39531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66FF"/>
                </a:solidFill>
                <a:latin typeface="+mn-ea"/>
              </a:rPr>
              <a:t>TextBox3</a:t>
            </a:r>
            <a:r>
              <a:rPr lang="ja-JP" altLang="en-US" sz="1800" dirty="0">
                <a:solidFill>
                  <a:srgbClr val="0066FF"/>
                </a:solidFill>
                <a:latin typeface="+mn-ea"/>
              </a:rPr>
              <a:t>に入力された配列長による</a:t>
            </a:r>
            <a:endParaRPr lang="en-US" altLang="ja-JP" sz="1800" dirty="0">
              <a:solidFill>
                <a:srgbClr val="0066FF"/>
              </a:solidFill>
              <a:latin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66FF"/>
                </a:solidFill>
                <a:latin typeface="+mn-ea"/>
              </a:rPr>
              <a:t>実験結果を</a:t>
            </a:r>
            <a:r>
              <a:rPr lang="en-US" altLang="ja-JP" sz="1800" dirty="0">
                <a:solidFill>
                  <a:srgbClr val="0066FF"/>
                </a:solidFill>
                <a:latin typeface="+mn-ea"/>
              </a:rPr>
              <a:t>TextBox2</a:t>
            </a:r>
            <a:r>
              <a:rPr lang="ja-JP" altLang="en-US" sz="1800" dirty="0">
                <a:solidFill>
                  <a:srgbClr val="0066FF"/>
                </a:solidFill>
                <a:latin typeface="+mn-ea"/>
              </a:rPr>
              <a:t>に出力</a:t>
            </a:r>
          </a:p>
        </p:txBody>
      </p:sp>
    </p:spTree>
    <p:extLst>
      <p:ext uri="{BB962C8B-B14F-4D97-AF65-F5344CB8AC3E}">
        <p14:creationId xmlns:p14="http://schemas.microsoft.com/office/powerpoint/2010/main" val="322681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4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933183"/>
              </p:ext>
            </p:extLst>
          </p:nvPr>
        </p:nvGraphicFramePr>
        <p:xfrm>
          <a:off x="430213" y="1628775"/>
          <a:ext cx="8353425" cy="2616200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2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配列長　</a:t>
                      </a: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(</a:t>
                      </a: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数値の数</a:t>
                      </a: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1000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10000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10</a:t>
                      </a:r>
                      <a:r>
                        <a:rPr kumimoji="1" lang="ja-JP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万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100</a:t>
                      </a:r>
                      <a:r>
                        <a:rPr kumimoji="1" lang="ja-JP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万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03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10</a:t>
                      </a: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回繰り返し試行した場合の各ソートアルゴリズムの所要時間の平均値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(</a:t>
                      </a: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単位：</a:t>
                      </a:r>
                      <a:r>
                        <a:rPr kumimoji="1" lang="en-US" altLang="ja-JP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msec</a:t>
                      </a: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シェルソートの場合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1.56002</a:t>
                      </a:r>
                      <a:endParaRPr kumimoji="1" lang="ja-JP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3.12004</a:t>
                      </a:r>
                      <a:endParaRPr kumimoji="1" lang="ja-JP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28.08036</a:t>
                      </a:r>
                      <a:endParaRPr kumimoji="1" lang="ja-JP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396.024508</a:t>
                      </a:r>
                      <a:endParaRPr kumimoji="1" lang="ja-JP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クイックソートの場合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0</a:t>
                      </a:r>
                      <a:endParaRPr kumimoji="1" lang="ja-JP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1.56002</a:t>
                      </a:r>
                      <a:endParaRPr kumimoji="1" lang="ja-JP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21.84028</a:t>
                      </a:r>
                      <a:endParaRPr kumimoji="1" lang="ja-JP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234.003</a:t>
                      </a:r>
                      <a:endParaRPr kumimoji="1" lang="ja-JP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40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ja-JP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ja-JP" altLang="ja-JP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ja-JP" altLang="ja-JP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ja-JP" altLang="ja-JP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ja-JP" altLang="ja-JP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9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ja-JP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ja-JP" altLang="ja-JP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ja-JP" altLang="ja-JP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ja-JP" altLang="ja-JP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ja-JP" altLang="ja-JP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58" name="Line 43"/>
          <p:cNvSpPr>
            <a:spLocks noChangeShapeType="1"/>
          </p:cNvSpPr>
          <p:nvPr/>
        </p:nvSpPr>
        <p:spPr bwMode="auto">
          <a:xfrm flipV="1">
            <a:off x="1798638" y="3140075"/>
            <a:ext cx="6985000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59" name="Line 44"/>
          <p:cNvSpPr>
            <a:spLocks noChangeShapeType="1"/>
          </p:cNvSpPr>
          <p:nvPr/>
        </p:nvSpPr>
        <p:spPr bwMode="auto">
          <a:xfrm>
            <a:off x="1798638" y="3140075"/>
            <a:ext cx="6985000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60" name="Text Box 45"/>
          <p:cNvSpPr txBox="1">
            <a:spLocks noChangeArrowheads="1"/>
          </p:cNvSpPr>
          <p:nvPr/>
        </p:nvSpPr>
        <p:spPr bwMode="auto">
          <a:xfrm>
            <a:off x="214313" y="260648"/>
            <a:ext cx="8569325" cy="923330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+mn-ea"/>
                <a:ea typeface="+mn-ea"/>
              </a:rPr>
              <a:t>Q6</a:t>
            </a:r>
            <a:r>
              <a:rPr lang="ja-JP" altLang="en-US" sz="1800" dirty="0" err="1">
                <a:latin typeface="+mn-ea"/>
                <a:ea typeface="+mn-ea"/>
              </a:rPr>
              <a:t>．</a:t>
            </a:r>
            <a:endParaRPr lang="en-US" altLang="ja-JP" sz="1800" dirty="0">
              <a:latin typeface="+mn-ea"/>
              <a:ea typeface="+mn-ea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+mn-ea"/>
                <a:ea typeface="+mn-ea"/>
              </a:rPr>
              <a:t>配列長が </a:t>
            </a:r>
            <a:r>
              <a:rPr lang="en-US" altLang="ja-JP" sz="1800" dirty="0">
                <a:latin typeface="+mn-ea"/>
                <a:ea typeface="+mn-ea"/>
              </a:rPr>
              <a:t>1000</a:t>
            </a:r>
            <a:r>
              <a:rPr lang="ja-JP" altLang="en-US" sz="1800" dirty="0" err="1">
                <a:latin typeface="+mn-ea"/>
                <a:ea typeface="+mn-ea"/>
              </a:rPr>
              <a:t>、</a:t>
            </a:r>
            <a:r>
              <a:rPr lang="en-US" altLang="ja-JP" sz="1800" dirty="0">
                <a:latin typeface="+mn-ea"/>
                <a:ea typeface="+mn-ea"/>
              </a:rPr>
              <a:t>10000</a:t>
            </a:r>
            <a:r>
              <a:rPr lang="ja-JP" altLang="en-US" sz="1800" dirty="0" err="1">
                <a:latin typeface="+mn-ea"/>
                <a:ea typeface="+mn-ea"/>
              </a:rPr>
              <a:t>、</a:t>
            </a:r>
            <a:r>
              <a:rPr lang="en-US" altLang="ja-JP" sz="1800" dirty="0">
                <a:latin typeface="+mn-ea"/>
                <a:ea typeface="+mn-ea"/>
              </a:rPr>
              <a:t>10</a:t>
            </a:r>
            <a:r>
              <a:rPr lang="ja-JP" altLang="en-US" sz="1800" dirty="0">
                <a:latin typeface="+mn-ea"/>
                <a:ea typeface="+mn-ea"/>
              </a:rPr>
              <a:t>万、</a:t>
            </a:r>
            <a:r>
              <a:rPr lang="en-US" altLang="ja-JP" sz="1800" dirty="0">
                <a:latin typeface="+mn-ea"/>
                <a:ea typeface="+mn-ea"/>
              </a:rPr>
              <a:t>100</a:t>
            </a:r>
            <a:r>
              <a:rPr lang="ja-JP" altLang="en-US" sz="1800" dirty="0">
                <a:latin typeface="+mn-ea"/>
                <a:ea typeface="+mn-ea"/>
              </a:rPr>
              <a:t>万の場合について、各ソートアルゴリズムがソートにかかった時間（平均値）をまとめた下の表を埋めなさい。</a:t>
            </a:r>
          </a:p>
        </p:txBody>
      </p:sp>
    </p:spTree>
    <p:extLst>
      <p:ext uri="{BB962C8B-B14F-4D97-AF65-F5344CB8AC3E}">
        <p14:creationId xmlns:p14="http://schemas.microsoft.com/office/powerpoint/2010/main" val="366049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79512" y="260648"/>
            <a:ext cx="7992888" cy="923330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+mn-ea"/>
                <a:ea typeface="+mn-ea"/>
              </a:rPr>
              <a:t>Q7.</a:t>
            </a:r>
            <a:r>
              <a:rPr lang="ja-JP" altLang="en-US" sz="1800" dirty="0">
                <a:latin typeface="+mn-ea"/>
                <a:ea typeface="+mn-ea"/>
              </a:rPr>
              <a:t>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latin typeface="+mn-ea"/>
                <a:ea typeface="+mn-ea"/>
              </a:rPr>
              <a:t>次の実験では、</a:t>
            </a:r>
            <a:r>
              <a:rPr lang="ja-JP" altLang="en-US" sz="1800" dirty="0" smtClean="0">
                <a:solidFill>
                  <a:srgbClr val="FF0000"/>
                </a:solidFill>
                <a:latin typeface="+mn-ea"/>
                <a:ea typeface="+mn-ea"/>
              </a:rPr>
              <a:t>特殊な</a:t>
            </a:r>
            <a:r>
              <a:rPr lang="ja-JP" altLang="en-US" sz="1800" dirty="0" smtClean="0">
                <a:latin typeface="+mn-ea"/>
                <a:ea typeface="+mn-ea"/>
              </a:rPr>
              <a:t>数値列</a:t>
            </a:r>
            <a:r>
              <a:rPr lang="ja-JP" altLang="en-US" sz="1800" dirty="0">
                <a:latin typeface="+mn-ea"/>
                <a:ea typeface="+mn-ea"/>
              </a:rPr>
              <a:t>を生成</a:t>
            </a:r>
            <a:r>
              <a:rPr lang="ja-JP" altLang="en-US" sz="1800" dirty="0" smtClean="0">
                <a:latin typeface="+mn-ea"/>
                <a:ea typeface="+mn-ea"/>
              </a:rPr>
              <a:t>する関数「</a:t>
            </a:r>
            <a:r>
              <a:rPr lang="en-US" altLang="ja-JP" sz="1800" dirty="0">
                <a:latin typeface="+mn-ea"/>
                <a:ea typeface="+mn-ea"/>
              </a:rPr>
              <a:t>GenerateData2()</a:t>
            </a:r>
            <a:r>
              <a:rPr lang="ja-JP" altLang="en-US" sz="1800" dirty="0">
                <a:latin typeface="+mn-ea"/>
                <a:ea typeface="+mn-ea"/>
              </a:rPr>
              <a:t>」</a:t>
            </a:r>
            <a:r>
              <a:rPr lang="ja-JP" altLang="en-US" sz="1800" dirty="0" smtClean="0">
                <a:latin typeface="+mn-ea"/>
                <a:ea typeface="+mn-ea"/>
              </a:rPr>
              <a:t>を利用します。</a:t>
            </a:r>
            <a:endParaRPr lang="en-US" altLang="ja-JP" sz="18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latin typeface="+mn-ea"/>
                <a:ea typeface="+mn-ea"/>
              </a:rPr>
              <a:t>次の関数をプログラムにコピーしてください</a:t>
            </a:r>
            <a:r>
              <a:rPr lang="ja-JP" altLang="en-US" sz="1800" dirty="0">
                <a:latin typeface="+mn-ea"/>
                <a:ea typeface="+mn-ea"/>
              </a:rPr>
              <a:t>。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395536" y="5013176"/>
            <a:ext cx="7061996" cy="92333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latin typeface="+mn-ea"/>
                <a:ea typeface="+mn-ea"/>
              </a:rPr>
              <a:t>なお、レポートでは、この関数によって生成された数値列がどのような数値列な</a:t>
            </a:r>
            <a:r>
              <a:rPr lang="ja-JP" altLang="en-US" sz="1800" dirty="0">
                <a:latin typeface="+mn-ea"/>
                <a:ea typeface="+mn-ea"/>
              </a:rPr>
              <a:t>のか</a:t>
            </a:r>
            <a:r>
              <a:rPr lang="ja-JP" altLang="en-US" sz="1800" dirty="0" smtClean="0">
                <a:latin typeface="+mn-ea"/>
                <a:ea typeface="+mn-ea"/>
              </a:rPr>
              <a:t>、</a:t>
            </a:r>
            <a:r>
              <a:rPr lang="en-US" altLang="ja-JP" sz="1800" dirty="0" err="1" smtClean="0">
                <a:latin typeface="+mn-ea"/>
                <a:ea typeface="+mn-ea"/>
              </a:rPr>
              <a:t>GenerateData</a:t>
            </a:r>
            <a:r>
              <a:rPr lang="en-US" altLang="ja-JP" sz="1800" dirty="0" smtClean="0">
                <a:latin typeface="+mn-ea"/>
                <a:ea typeface="+mn-ea"/>
              </a:rPr>
              <a:t>()</a:t>
            </a:r>
            <a:r>
              <a:rPr lang="ja-JP" altLang="en-US" sz="1800" dirty="0" smtClean="0">
                <a:latin typeface="+mn-ea"/>
                <a:ea typeface="+mn-ea"/>
              </a:rPr>
              <a:t>で生成された数値列と比べてどう</a:t>
            </a:r>
            <a:r>
              <a:rPr lang="ja-JP" altLang="en-US" sz="1800" dirty="0">
                <a:latin typeface="+mn-ea"/>
                <a:ea typeface="+mn-ea"/>
              </a:rPr>
              <a:t>違うの</a:t>
            </a:r>
            <a:r>
              <a:rPr lang="ja-JP" altLang="en-US" sz="1800" dirty="0" smtClean="0">
                <a:latin typeface="+mn-ea"/>
                <a:ea typeface="+mn-ea"/>
              </a:rPr>
              <a:t>か</a:t>
            </a:r>
            <a:r>
              <a:rPr lang="ja-JP" altLang="en-US" sz="1800" dirty="0">
                <a:latin typeface="+mn-ea"/>
                <a:ea typeface="+mn-ea"/>
              </a:rPr>
              <a:t>を</a:t>
            </a:r>
            <a:r>
              <a:rPr lang="ja-JP" altLang="en-US" sz="1800" dirty="0" smtClean="0">
                <a:latin typeface="+mn-ea"/>
                <a:ea typeface="+mn-ea"/>
              </a:rPr>
              <a:t>理解し、その上で考察をしてください。</a:t>
            </a:r>
            <a:endParaRPr lang="ja-JP" altLang="en-US" sz="1800" dirty="0">
              <a:latin typeface="+mn-ea"/>
              <a:ea typeface="+mn-ea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02798" y="1484784"/>
            <a:ext cx="7381570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800" dirty="0"/>
              <a:t> Private Sub GenerateData2(</a:t>
            </a:r>
            <a:r>
              <a:rPr lang="en-US" altLang="ja-JP" sz="1800" dirty="0" err="1"/>
              <a:t>ByVal</a:t>
            </a:r>
            <a:r>
              <a:rPr lang="en-US" altLang="ja-JP" sz="1800" dirty="0"/>
              <a:t> </a:t>
            </a:r>
            <a:r>
              <a:rPr lang="en-US" altLang="ja-JP" sz="1800" dirty="0" err="1"/>
              <a:t>numOfData</a:t>
            </a:r>
            <a:r>
              <a:rPr lang="en-US" altLang="ja-JP" sz="1800" dirty="0"/>
              <a:t> As Integer)</a:t>
            </a:r>
          </a:p>
          <a:p>
            <a:r>
              <a:rPr lang="en-US" altLang="ja-JP" sz="1800" dirty="0"/>
              <a:t>        </a:t>
            </a:r>
            <a:r>
              <a:rPr lang="en-US" altLang="ja-JP" sz="1800" dirty="0" err="1"/>
              <a:t>ReDim</a:t>
            </a:r>
            <a:r>
              <a:rPr lang="en-US" altLang="ja-JP" sz="1800" dirty="0"/>
              <a:t> Data(</a:t>
            </a:r>
            <a:r>
              <a:rPr lang="en-US" altLang="ja-JP" sz="1800" dirty="0" err="1"/>
              <a:t>numOfData</a:t>
            </a:r>
            <a:r>
              <a:rPr lang="en-US" altLang="ja-JP" sz="1800" dirty="0"/>
              <a:t>)</a:t>
            </a:r>
          </a:p>
          <a:p>
            <a:r>
              <a:rPr lang="pt-BR" altLang="ja-JP" sz="1800" dirty="0"/>
              <a:t>        Dim r As Integer = Int(((numOfData - 1) * Rnd()) + 1)</a:t>
            </a:r>
          </a:p>
          <a:p>
            <a:r>
              <a:rPr lang="en-US" altLang="ja-JP" sz="1800" dirty="0"/>
              <a:t>        Data(</a:t>
            </a:r>
            <a:r>
              <a:rPr lang="en-US" altLang="ja-JP" sz="1800" dirty="0" err="1"/>
              <a:t>numOfData</a:t>
            </a:r>
            <a:r>
              <a:rPr lang="en-US" altLang="ja-JP" sz="1800" dirty="0"/>
              <a:t>) = r</a:t>
            </a:r>
          </a:p>
          <a:p>
            <a:r>
              <a:rPr lang="en-US" altLang="ja-JP" sz="1800" dirty="0"/>
              <a:t>        For </a:t>
            </a:r>
            <a:r>
              <a:rPr lang="en-US" altLang="ja-JP" sz="1800" dirty="0" err="1"/>
              <a:t>i</a:t>
            </a:r>
            <a:r>
              <a:rPr lang="en-US" altLang="ja-JP" sz="1800" dirty="0"/>
              <a:t> As Integer = 1 To r - 1</a:t>
            </a:r>
          </a:p>
          <a:p>
            <a:r>
              <a:rPr lang="en-US" altLang="ja-JP" sz="1800" dirty="0"/>
              <a:t>            Data(</a:t>
            </a:r>
            <a:r>
              <a:rPr lang="en-US" altLang="ja-JP" sz="1800" dirty="0" err="1"/>
              <a:t>i</a:t>
            </a:r>
            <a:r>
              <a:rPr lang="en-US" altLang="ja-JP" sz="1800" dirty="0"/>
              <a:t>) = </a:t>
            </a:r>
            <a:r>
              <a:rPr lang="en-US" altLang="ja-JP" sz="1800" dirty="0" err="1"/>
              <a:t>i</a:t>
            </a:r>
            <a:endParaRPr lang="en-US" altLang="ja-JP" sz="1800" dirty="0"/>
          </a:p>
          <a:p>
            <a:r>
              <a:rPr lang="en-US" altLang="ja-JP" sz="1800" dirty="0"/>
              <a:t>        Next</a:t>
            </a:r>
          </a:p>
          <a:p>
            <a:r>
              <a:rPr lang="pt-BR" altLang="ja-JP" sz="1800" dirty="0"/>
              <a:t>        For i As Integer = r To numOfData - 1</a:t>
            </a:r>
          </a:p>
          <a:p>
            <a:r>
              <a:rPr lang="en-US" altLang="ja-JP" sz="1800" dirty="0"/>
              <a:t>            Data(</a:t>
            </a:r>
            <a:r>
              <a:rPr lang="en-US" altLang="ja-JP" sz="1800" dirty="0" err="1"/>
              <a:t>i</a:t>
            </a:r>
            <a:r>
              <a:rPr lang="en-US" altLang="ja-JP" sz="1800" dirty="0"/>
              <a:t>) = </a:t>
            </a:r>
            <a:r>
              <a:rPr lang="en-US" altLang="ja-JP" sz="1800" dirty="0" err="1"/>
              <a:t>i</a:t>
            </a:r>
            <a:r>
              <a:rPr lang="en-US" altLang="ja-JP" sz="1800" dirty="0"/>
              <a:t> + 1</a:t>
            </a:r>
          </a:p>
          <a:p>
            <a:r>
              <a:rPr lang="en-US" altLang="ja-JP" sz="1800" dirty="0"/>
              <a:t>        Next</a:t>
            </a:r>
          </a:p>
          <a:p>
            <a:r>
              <a:rPr lang="en-US" altLang="ja-JP" sz="1800" dirty="0"/>
              <a:t>    End Sub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602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79512" y="116632"/>
            <a:ext cx="8280920" cy="147732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+mn-ea"/>
                <a:ea typeface="+mn-ea"/>
              </a:rPr>
              <a:t>Q8</a:t>
            </a:r>
            <a:r>
              <a:rPr lang="en-US" altLang="ja-JP" sz="1800" dirty="0" smtClean="0">
                <a:latin typeface="+mn-ea"/>
                <a:ea typeface="+mn-ea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latin typeface="+mn-ea"/>
                <a:ea typeface="+mn-ea"/>
              </a:rPr>
              <a:t>以下</a:t>
            </a:r>
            <a:r>
              <a:rPr lang="ja-JP" altLang="en-US" sz="1800" dirty="0">
                <a:latin typeface="+mn-ea"/>
                <a:ea typeface="+mn-ea"/>
              </a:rPr>
              <a:t>の</a:t>
            </a:r>
            <a:r>
              <a:rPr lang="en-US" altLang="ja-JP" sz="1800" dirty="0">
                <a:latin typeface="+mn-ea"/>
                <a:ea typeface="+mn-ea"/>
              </a:rPr>
              <a:t>Benchmark3()</a:t>
            </a:r>
            <a:r>
              <a:rPr lang="ja-JP" altLang="en-US" sz="1800" dirty="0">
                <a:latin typeface="+mn-ea"/>
                <a:ea typeface="+mn-ea"/>
              </a:rPr>
              <a:t>は、</a:t>
            </a:r>
            <a:r>
              <a:rPr lang="en-US" altLang="ja-JP" sz="1800" dirty="0">
                <a:solidFill>
                  <a:srgbClr val="FF0000"/>
                </a:solidFill>
                <a:latin typeface="+mn-ea"/>
                <a:ea typeface="+mn-ea"/>
              </a:rPr>
              <a:t>GenerateData2()</a:t>
            </a:r>
            <a:r>
              <a:rPr lang="ja-JP" altLang="en-US" sz="1800" dirty="0">
                <a:latin typeface="+mn-ea"/>
                <a:ea typeface="+mn-ea"/>
              </a:rPr>
              <a:t>で生成された特殊な数値列</a:t>
            </a:r>
            <a:r>
              <a:rPr lang="ja-JP" altLang="en-US" sz="1800" dirty="0" smtClean="0">
                <a:latin typeface="+mn-ea"/>
                <a:ea typeface="+mn-ea"/>
              </a:rPr>
              <a:t>について</a:t>
            </a:r>
            <a:r>
              <a:rPr lang="ja-JP" altLang="en-US" sz="1800" dirty="0">
                <a:latin typeface="+mn-ea"/>
                <a:ea typeface="+mn-ea"/>
              </a:rPr>
              <a:t>、シェルソート、クイックソート、挿入ソートの３種類のソートアルゴリズム</a:t>
            </a:r>
            <a:r>
              <a:rPr lang="ja-JP" altLang="en-US" sz="1800" dirty="0" smtClean="0">
                <a:latin typeface="+mn-ea"/>
                <a:ea typeface="+mn-ea"/>
              </a:rPr>
              <a:t>の処理</a:t>
            </a:r>
            <a:r>
              <a:rPr lang="ja-JP" altLang="en-US" sz="1800" dirty="0">
                <a:latin typeface="+mn-ea"/>
                <a:ea typeface="+mn-ea"/>
              </a:rPr>
              <a:t>速度を比較し、結果を出力する関数です</a:t>
            </a:r>
            <a:r>
              <a:rPr lang="ja-JP" altLang="en-US" sz="1800" dirty="0" smtClean="0">
                <a:latin typeface="+mn-ea"/>
                <a:ea typeface="+mn-ea"/>
              </a:rPr>
              <a:t>。</a:t>
            </a:r>
            <a:endParaRPr lang="en-US" altLang="ja-JP" sz="180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latin typeface="+mn-ea"/>
                <a:ea typeface="+mn-ea"/>
              </a:rPr>
              <a:t>この</a:t>
            </a:r>
            <a:r>
              <a:rPr lang="ja-JP" altLang="en-US" sz="1800" dirty="0">
                <a:latin typeface="+mn-ea"/>
                <a:ea typeface="+mn-ea"/>
              </a:rPr>
              <a:t>関数</a:t>
            </a:r>
            <a:r>
              <a:rPr lang="ja-JP" altLang="en-US" sz="1800" dirty="0" smtClean="0">
                <a:latin typeface="+mn-ea"/>
                <a:ea typeface="+mn-ea"/>
              </a:rPr>
              <a:t>をそのままプログラムにコピーしなさい。</a:t>
            </a:r>
            <a:endParaRPr lang="ja-JP" altLang="en-US" sz="1800" dirty="0">
              <a:latin typeface="+mn-ea"/>
              <a:ea typeface="+mn-ea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23528" y="1772816"/>
            <a:ext cx="7848872" cy="5016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000" dirty="0">
                <a:solidFill>
                  <a:srgbClr val="0066FF"/>
                </a:solidFill>
              </a:rPr>
              <a:t> </a:t>
            </a:r>
            <a:r>
              <a:rPr lang="en-US" altLang="ja-JP" sz="1000" dirty="0">
                <a:solidFill>
                  <a:srgbClr val="0066FF"/>
                </a:solidFill>
              </a:rPr>
              <a:t>'</a:t>
            </a:r>
            <a:r>
              <a:rPr lang="ja-JP" altLang="en-US" sz="1000" dirty="0">
                <a:solidFill>
                  <a:srgbClr val="0066FF"/>
                </a:solidFill>
              </a:rPr>
              <a:t>簡易ベンチマーク　各ソートアルゴリズムを</a:t>
            </a:r>
            <a:r>
              <a:rPr lang="en-US" altLang="ja-JP" sz="1000" dirty="0" err="1">
                <a:solidFill>
                  <a:srgbClr val="0066FF"/>
                </a:solidFill>
              </a:rPr>
              <a:t>repeatNum</a:t>
            </a:r>
            <a:r>
              <a:rPr lang="ja-JP" altLang="en-US" sz="1000" dirty="0">
                <a:solidFill>
                  <a:srgbClr val="0066FF"/>
                </a:solidFill>
              </a:rPr>
              <a:t>回試行した際の平均所要時間を比較</a:t>
            </a:r>
          </a:p>
          <a:p>
            <a:pPr>
              <a:defRPr/>
            </a:pPr>
            <a:r>
              <a:rPr lang="ja-JP" altLang="en-US" sz="1000" dirty="0">
                <a:solidFill>
                  <a:srgbClr val="0066FF"/>
                </a:solidFill>
              </a:rPr>
              <a:t>    </a:t>
            </a:r>
            <a:r>
              <a:rPr lang="en-US" altLang="ja-JP" sz="1000" dirty="0">
                <a:solidFill>
                  <a:srgbClr val="0066FF"/>
                </a:solidFill>
              </a:rPr>
              <a:t>'</a:t>
            </a:r>
            <a:r>
              <a:rPr lang="en-US" altLang="ja-JP" sz="1000" dirty="0" err="1">
                <a:solidFill>
                  <a:srgbClr val="0066FF"/>
                </a:solidFill>
              </a:rPr>
              <a:t>numOfData</a:t>
            </a:r>
            <a:r>
              <a:rPr lang="ja-JP" altLang="en-US" sz="1000" dirty="0">
                <a:solidFill>
                  <a:srgbClr val="0066FF"/>
                </a:solidFill>
              </a:rPr>
              <a:t>：</a:t>
            </a:r>
            <a:r>
              <a:rPr lang="en-US" altLang="ja-JP" sz="1000" dirty="0">
                <a:solidFill>
                  <a:srgbClr val="0066FF"/>
                </a:solidFill>
              </a:rPr>
              <a:t>Data()</a:t>
            </a:r>
            <a:r>
              <a:rPr lang="ja-JP" altLang="en-US" sz="1000" dirty="0">
                <a:solidFill>
                  <a:srgbClr val="0066FF"/>
                </a:solidFill>
              </a:rPr>
              <a:t>の配列長、</a:t>
            </a:r>
            <a:r>
              <a:rPr lang="en-US" altLang="ja-JP" sz="1000" dirty="0" err="1">
                <a:solidFill>
                  <a:srgbClr val="0066FF"/>
                </a:solidFill>
              </a:rPr>
              <a:t>repeatNum</a:t>
            </a:r>
            <a:r>
              <a:rPr lang="ja-JP" altLang="en-US" sz="1000" dirty="0">
                <a:solidFill>
                  <a:srgbClr val="0066FF"/>
                </a:solidFill>
              </a:rPr>
              <a:t>：繰り返し回数、 </a:t>
            </a:r>
            <a:r>
              <a:rPr lang="en-US" altLang="ja-JP" sz="1000" dirty="0" err="1">
                <a:solidFill>
                  <a:srgbClr val="0066FF"/>
                </a:solidFill>
              </a:rPr>
              <a:t>Obj</a:t>
            </a:r>
            <a:r>
              <a:rPr lang="ja-JP" altLang="en-US" sz="1000" dirty="0">
                <a:solidFill>
                  <a:srgbClr val="0066FF"/>
                </a:solidFill>
              </a:rPr>
              <a:t>：テキストを出力する</a:t>
            </a:r>
            <a:r>
              <a:rPr lang="en-US" altLang="ja-JP" sz="1000" dirty="0" err="1">
                <a:solidFill>
                  <a:srgbClr val="0066FF"/>
                </a:solidFill>
              </a:rPr>
              <a:t>TextBox</a:t>
            </a:r>
            <a:endParaRPr lang="en-US" altLang="ja-JP" sz="1000" dirty="0">
              <a:solidFill>
                <a:srgbClr val="0066FF"/>
              </a:solidFill>
            </a:endParaRPr>
          </a:p>
          <a:p>
            <a:pPr>
              <a:defRPr/>
            </a:pPr>
            <a:r>
              <a:rPr lang="en-US" altLang="ja-JP" sz="1000" dirty="0"/>
              <a:t>    Private Sub Benchmark3(</a:t>
            </a:r>
            <a:r>
              <a:rPr lang="en-US" altLang="ja-JP" sz="1000" dirty="0" err="1"/>
              <a:t>ByVal</a:t>
            </a:r>
            <a:r>
              <a:rPr lang="en-US" altLang="ja-JP" sz="1000" dirty="0"/>
              <a:t> </a:t>
            </a:r>
            <a:r>
              <a:rPr lang="en-US" altLang="ja-JP" sz="1000" dirty="0" err="1"/>
              <a:t>numOfData</a:t>
            </a:r>
            <a:r>
              <a:rPr lang="en-US" altLang="ja-JP" sz="1000" dirty="0"/>
              <a:t> As Integer, </a:t>
            </a:r>
            <a:r>
              <a:rPr lang="en-US" altLang="ja-JP" sz="1000" dirty="0" err="1"/>
              <a:t>ByVal</a:t>
            </a:r>
            <a:r>
              <a:rPr lang="en-US" altLang="ja-JP" sz="1000" dirty="0"/>
              <a:t> </a:t>
            </a:r>
            <a:r>
              <a:rPr lang="en-US" altLang="ja-JP" sz="1000" dirty="0" err="1"/>
              <a:t>repeatNum</a:t>
            </a:r>
            <a:r>
              <a:rPr lang="en-US" altLang="ja-JP" sz="1000" dirty="0"/>
              <a:t> As Integer, </a:t>
            </a:r>
            <a:r>
              <a:rPr lang="en-US" altLang="ja-JP" sz="1000" dirty="0" err="1"/>
              <a:t>ByVal</a:t>
            </a:r>
            <a:r>
              <a:rPr lang="en-US" altLang="ja-JP" sz="1000" dirty="0"/>
              <a:t> </a:t>
            </a:r>
            <a:r>
              <a:rPr lang="en-US" altLang="ja-JP" sz="1000" dirty="0" err="1"/>
              <a:t>Obj</a:t>
            </a:r>
            <a:r>
              <a:rPr lang="en-US" altLang="ja-JP" sz="1000" dirty="0"/>
              <a:t> As </a:t>
            </a:r>
            <a:r>
              <a:rPr lang="en-US" altLang="ja-JP" sz="1000" dirty="0" err="1"/>
              <a:t>TextBox</a:t>
            </a:r>
            <a:r>
              <a:rPr lang="en-US" altLang="ja-JP" sz="1000" dirty="0"/>
              <a:t>)</a:t>
            </a:r>
          </a:p>
          <a:p>
            <a:pPr>
              <a:defRPr/>
            </a:pPr>
            <a:r>
              <a:rPr lang="en-US" altLang="ja-JP" sz="1000" dirty="0"/>
              <a:t>        Dim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 As Integer</a:t>
            </a:r>
          </a:p>
          <a:p>
            <a:pPr>
              <a:defRPr/>
            </a:pPr>
            <a:r>
              <a:rPr lang="en-US" altLang="ja-JP" sz="1000" dirty="0"/>
              <a:t>        Dim </a:t>
            </a:r>
            <a:r>
              <a:rPr lang="en-US" altLang="ja-JP" sz="1000" dirty="0" err="1"/>
              <a:t>startTime</a:t>
            </a:r>
            <a:r>
              <a:rPr lang="en-US" altLang="ja-JP" sz="1000" dirty="0"/>
              <a:t>(</a:t>
            </a:r>
            <a:r>
              <a:rPr lang="en-US" altLang="ja-JP" sz="1000" dirty="0" err="1"/>
              <a:t>repeatNum</a:t>
            </a:r>
            <a:r>
              <a:rPr lang="en-US" altLang="ja-JP" sz="1000" dirty="0"/>
              <a:t>) As </a:t>
            </a:r>
            <a:r>
              <a:rPr lang="en-US" altLang="ja-JP" sz="1000" dirty="0" err="1"/>
              <a:t>DateTime</a:t>
            </a:r>
            <a:r>
              <a:rPr lang="en-US" altLang="ja-JP" sz="1000" dirty="0"/>
              <a:t> </a:t>
            </a:r>
            <a:r>
              <a:rPr lang="en-US" altLang="ja-JP" sz="1000" dirty="0">
                <a:solidFill>
                  <a:srgbClr val="0066FF"/>
                </a:solidFill>
              </a:rPr>
              <a:t>'</a:t>
            </a:r>
            <a:r>
              <a:rPr lang="ja-JP" altLang="en-US" sz="1000" dirty="0">
                <a:solidFill>
                  <a:srgbClr val="0066FF"/>
                </a:solidFill>
              </a:rPr>
              <a:t>開始時刻の記録</a:t>
            </a:r>
          </a:p>
          <a:p>
            <a:pPr>
              <a:defRPr/>
            </a:pPr>
            <a:r>
              <a:rPr lang="ja-JP" altLang="en-US" sz="1000" dirty="0"/>
              <a:t>        </a:t>
            </a:r>
            <a:r>
              <a:rPr lang="en-US" altLang="ja-JP" sz="1000" dirty="0"/>
              <a:t>Dim </a:t>
            </a:r>
            <a:r>
              <a:rPr lang="en-US" altLang="ja-JP" sz="1000" dirty="0" err="1"/>
              <a:t>endTime</a:t>
            </a:r>
            <a:r>
              <a:rPr lang="en-US" altLang="ja-JP" sz="1000" dirty="0"/>
              <a:t>(</a:t>
            </a:r>
            <a:r>
              <a:rPr lang="en-US" altLang="ja-JP" sz="1000" dirty="0" err="1"/>
              <a:t>repeatNum</a:t>
            </a:r>
            <a:r>
              <a:rPr lang="en-US" altLang="ja-JP" sz="1000" dirty="0"/>
              <a:t>) As </a:t>
            </a:r>
            <a:r>
              <a:rPr lang="en-US" altLang="ja-JP" sz="1000" dirty="0" err="1"/>
              <a:t>DateTime</a:t>
            </a:r>
            <a:r>
              <a:rPr lang="en-US" altLang="ja-JP" sz="1000" dirty="0"/>
              <a:t> '</a:t>
            </a:r>
            <a:r>
              <a:rPr lang="ja-JP" altLang="en-US" sz="1000" dirty="0">
                <a:solidFill>
                  <a:srgbClr val="0066FF"/>
                </a:solidFill>
              </a:rPr>
              <a:t>終了時刻の記録</a:t>
            </a:r>
          </a:p>
          <a:p>
            <a:pPr>
              <a:defRPr/>
            </a:pPr>
            <a:r>
              <a:rPr lang="ja-JP" altLang="en-US" sz="1000" dirty="0"/>
              <a:t>        </a:t>
            </a:r>
            <a:r>
              <a:rPr lang="en-US" altLang="ja-JP" sz="1000" dirty="0"/>
              <a:t>Dim </a:t>
            </a:r>
            <a:r>
              <a:rPr lang="en-US" altLang="ja-JP" sz="1000" dirty="0" err="1"/>
              <a:t>totalTime</a:t>
            </a:r>
            <a:r>
              <a:rPr lang="en-US" altLang="ja-JP" sz="1000" dirty="0"/>
              <a:t>(3) As Double </a:t>
            </a:r>
            <a:r>
              <a:rPr lang="en-US" altLang="ja-JP" sz="1000" dirty="0">
                <a:solidFill>
                  <a:srgbClr val="0066FF"/>
                </a:solidFill>
              </a:rPr>
              <a:t>'</a:t>
            </a:r>
            <a:r>
              <a:rPr lang="ja-JP" altLang="en-US" sz="1000" dirty="0">
                <a:solidFill>
                  <a:srgbClr val="0066FF"/>
                </a:solidFill>
              </a:rPr>
              <a:t>各アルゴリズムの合計所要時間</a:t>
            </a:r>
          </a:p>
          <a:p>
            <a:pPr>
              <a:defRPr/>
            </a:pPr>
            <a:r>
              <a:rPr lang="ja-JP" altLang="en-US" sz="1000" dirty="0"/>
              <a:t>        </a:t>
            </a:r>
            <a:r>
              <a:rPr lang="en-US" altLang="ja-JP" sz="1000" dirty="0"/>
              <a:t>For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 = 1 To </a:t>
            </a:r>
            <a:r>
              <a:rPr lang="en-US" altLang="ja-JP" sz="1000" dirty="0" err="1"/>
              <a:t>repeatNum</a:t>
            </a:r>
            <a:endParaRPr lang="en-US" altLang="ja-JP" sz="1000" dirty="0"/>
          </a:p>
          <a:p>
            <a:pPr>
              <a:defRPr/>
            </a:pPr>
            <a:r>
              <a:rPr lang="en-US" altLang="ja-JP" sz="1000" dirty="0"/>
              <a:t>            GenerateData2(</a:t>
            </a:r>
            <a:r>
              <a:rPr lang="en-US" altLang="ja-JP" sz="1000" dirty="0" err="1"/>
              <a:t>numOfData</a:t>
            </a:r>
            <a:r>
              <a:rPr lang="en-US" altLang="ja-JP" sz="1000" dirty="0"/>
              <a:t>)</a:t>
            </a:r>
          </a:p>
          <a:p>
            <a:pPr>
              <a:defRPr/>
            </a:pPr>
            <a:r>
              <a:rPr lang="en-US" altLang="ja-JP" sz="1000" dirty="0"/>
              <a:t>            </a:t>
            </a:r>
            <a:r>
              <a:rPr lang="en-US" altLang="ja-JP" sz="1000" dirty="0" err="1"/>
              <a:t>saveData</a:t>
            </a:r>
            <a:r>
              <a:rPr lang="en-US" altLang="ja-JP" sz="1000" dirty="0"/>
              <a:t>()</a:t>
            </a:r>
          </a:p>
          <a:p>
            <a:pPr>
              <a:defRPr/>
            </a:pPr>
            <a:r>
              <a:rPr lang="en-US" altLang="ja-JP" sz="1000" dirty="0"/>
              <a:t>            </a:t>
            </a:r>
            <a:r>
              <a:rPr lang="en-US" altLang="ja-JP" sz="1000" dirty="0" err="1"/>
              <a:t>startTime</a:t>
            </a:r>
            <a:r>
              <a:rPr lang="en-US" altLang="ja-JP" sz="1000" dirty="0"/>
              <a:t>(</a:t>
            </a:r>
            <a:r>
              <a:rPr lang="en-US" altLang="ja-JP" sz="1000" dirty="0" err="1"/>
              <a:t>i</a:t>
            </a:r>
            <a:r>
              <a:rPr lang="en-US" altLang="ja-JP" sz="1000" dirty="0"/>
              <a:t>) = </a:t>
            </a:r>
            <a:r>
              <a:rPr lang="en-US" altLang="ja-JP" sz="1000" dirty="0" err="1"/>
              <a:t>DateTime.Now</a:t>
            </a:r>
            <a:endParaRPr lang="en-US" altLang="ja-JP" sz="1000" dirty="0"/>
          </a:p>
          <a:p>
            <a:pPr>
              <a:defRPr/>
            </a:pPr>
            <a:r>
              <a:rPr lang="en-US" altLang="ja-JP" sz="1000" dirty="0"/>
              <a:t>            </a:t>
            </a:r>
            <a:r>
              <a:rPr lang="en-US" altLang="ja-JP" sz="1000" dirty="0" err="1"/>
              <a:t>ShellSort</a:t>
            </a:r>
            <a:r>
              <a:rPr lang="en-US" altLang="ja-JP" sz="1000" dirty="0"/>
              <a:t>()</a:t>
            </a:r>
          </a:p>
          <a:p>
            <a:pPr>
              <a:defRPr/>
            </a:pPr>
            <a:r>
              <a:rPr lang="en-US" altLang="ja-JP" sz="1000" dirty="0"/>
              <a:t>            </a:t>
            </a:r>
            <a:r>
              <a:rPr lang="en-US" altLang="ja-JP" sz="1000" dirty="0" err="1"/>
              <a:t>endTime</a:t>
            </a:r>
            <a:r>
              <a:rPr lang="en-US" altLang="ja-JP" sz="1000" dirty="0"/>
              <a:t>(</a:t>
            </a:r>
            <a:r>
              <a:rPr lang="en-US" altLang="ja-JP" sz="1000" dirty="0" err="1"/>
              <a:t>i</a:t>
            </a:r>
            <a:r>
              <a:rPr lang="en-US" altLang="ja-JP" sz="1000" dirty="0"/>
              <a:t>) = </a:t>
            </a:r>
            <a:r>
              <a:rPr lang="en-US" altLang="ja-JP" sz="1000" dirty="0" err="1"/>
              <a:t>DateTime.Now</a:t>
            </a:r>
            <a:endParaRPr lang="en-US" altLang="ja-JP" sz="1000" dirty="0"/>
          </a:p>
          <a:p>
            <a:pPr>
              <a:defRPr/>
            </a:pPr>
            <a:r>
              <a:rPr lang="en-US" altLang="ja-JP" sz="1000" dirty="0"/>
              <a:t>            </a:t>
            </a:r>
            <a:r>
              <a:rPr lang="en-US" altLang="ja-JP" sz="1000" dirty="0" err="1"/>
              <a:t>totalTime</a:t>
            </a:r>
            <a:r>
              <a:rPr lang="en-US" altLang="ja-JP" sz="1000" dirty="0"/>
              <a:t>(1) += </a:t>
            </a:r>
            <a:r>
              <a:rPr lang="en-US" altLang="ja-JP" sz="1000" dirty="0" err="1"/>
              <a:t>endTime</a:t>
            </a:r>
            <a:r>
              <a:rPr lang="en-US" altLang="ja-JP" sz="1000" dirty="0"/>
              <a:t>(</a:t>
            </a:r>
            <a:r>
              <a:rPr lang="en-US" altLang="ja-JP" sz="1000" dirty="0" err="1"/>
              <a:t>i</a:t>
            </a:r>
            <a:r>
              <a:rPr lang="en-US" altLang="ja-JP" sz="1000" dirty="0"/>
              <a:t>).Subtract(</a:t>
            </a:r>
            <a:r>
              <a:rPr lang="en-US" altLang="ja-JP" sz="1000" dirty="0" err="1"/>
              <a:t>startTime</a:t>
            </a:r>
            <a:r>
              <a:rPr lang="en-US" altLang="ja-JP" sz="1000" dirty="0"/>
              <a:t>(</a:t>
            </a:r>
            <a:r>
              <a:rPr lang="en-US" altLang="ja-JP" sz="1000" dirty="0" err="1"/>
              <a:t>i</a:t>
            </a:r>
            <a:r>
              <a:rPr lang="en-US" altLang="ja-JP" sz="1000" dirty="0"/>
              <a:t>)).</a:t>
            </a:r>
            <a:r>
              <a:rPr lang="en-US" altLang="ja-JP" sz="1000" dirty="0" err="1"/>
              <a:t>TotalMilliseconds</a:t>
            </a:r>
            <a:r>
              <a:rPr lang="en-US" altLang="ja-JP" sz="1000" dirty="0"/>
              <a:t> </a:t>
            </a:r>
            <a:r>
              <a:rPr lang="en-US" altLang="ja-JP" sz="1000" dirty="0">
                <a:solidFill>
                  <a:srgbClr val="0066FF"/>
                </a:solidFill>
              </a:rPr>
              <a:t>'</a:t>
            </a:r>
            <a:r>
              <a:rPr lang="ja-JP" altLang="en-US" sz="1000" dirty="0">
                <a:solidFill>
                  <a:srgbClr val="0066FF"/>
                </a:solidFill>
              </a:rPr>
              <a:t>２つの時刻の間隔の計算</a:t>
            </a:r>
          </a:p>
          <a:p>
            <a:pPr>
              <a:defRPr/>
            </a:pPr>
            <a:r>
              <a:rPr lang="ja-JP" altLang="en-US" sz="1000" dirty="0"/>
              <a:t>            </a:t>
            </a:r>
            <a:r>
              <a:rPr lang="en-US" altLang="ja-JP" sz="1000" dirty="0" err="1"/>
              <a:t>loadData</a:t>
            </a:r>
            <a:r>
              <a:rPr lang="en-US" altLang="ja-JP" sz="1000" dirty="0"/>
              <a:t>()</a:t>
            </a:r>
          </a:p>
          <a:p>
            <a:pPr>
              <a:defRPr/>
            </a:pPr>
            <a:r>
              <a:rPr lang="en-US" altLang="ja-JP" sz="1000" dirty="0"/>
              <a:t>            </a:t>
            </a:r>
            <a:r>
              <a:rPr lang="en-US" altLang="ja-JP" sz="1000" dirty="0" err="1"/>
              <a:t>startTime</a:t>
            </a:r>
            <a:r>
              <a:rPr lang="en-US" altLang="ja-JP" sz="1000" dirty="0"/>
              <a:t>(</a:t>
            </a:r>
            <a:r>
              <a:rPr lang="en-US" altLang="ja-JP" sz="1000" dirty="0" err="1"/>
              <a:t>i</a:t>
            </a:r>
            <a:r>
              <a:rPr lang="en-US" altLang="ja-JP" sz="1000" dirty="0"/>
              <a:t>) = </a:t>
            </a:r>
            <a:r>
              <a:rPr lang="en-US" altLang="ja-JP" sz="1000" dirty="0" err="1"/>
              <a:t>DateTime.Now</a:t>
            </a:r>
            <a:endParaRPr lang="en-US" altLang="ja-JP" sz="1000" dirty="0"/>
          </a:p>
          <a:p>
            <a:pPr>
              <a:defRPr/>
            </a:pPr>
            <a:r>
              <a:rPr lang="en-US" altLang="ja-JP" sz="1000" dirty="0"/>
              <a:t>            </a:t>
            </a:r>
            <a:r>
              <a:rPr lang="en-US" altLang="ja-JP" sz="1000" dirty="0" err="1"/>
              <a:t>QuickSort</a:t>
            </a:r>
            <a:r>
              <a:rPr lang="en-US" altLang="ja-JP" sz="1000" dirty="0"/>
              <a:t>()</a:t>
            </a:r>
          </a:p>
          <a:p>
            <a:pPr>
              <a:defRPr/>
            </a:pPr>
            <a:r>
              <a:rPr lang="en-US" altLang="ja-JP" sz="1000" dirty="0"/>
              <a:t>            </a:t>
            </a:r>
            <a:r>
              <a:rPr lang="en-US" altLang="ja-JP" sz="1000" dirty="0" err="1"/>
              <a:t>endTime</a:t>
            </a:r>
            <a:r>
              <a:rPr lang="en-US" altLang="ja-JP" sz="1000" dirty="0"/>
              <a:t>(</a:t>
            </a:r>
            <a:r>
              <a:rPr lang="en-US" altLang="ja-JP" sz="1000" dirty="0" err="1"/>
              <a:t>i</a:t>
            </a:r>
            <a:r>
              <a:rPr lang="en-US" altLang="ja-JP" sz="1000" dirty="0"/>
              <a:t>) = </a:t>
            </a:r>
            <a:r>
              <a:rPr lang="en-US" altLang="ja-JP" sz="1000" dirty="0" err="1"/>
              <a:t>DateTime.Now</a:t>
            </a:r>
            <a:endParaRPr lang="en-US" altLang="ja-JP" sz="1000" dirty="0"/>
          </a:p>
          <a:p>
            <a:pPr>
              <a:defRPr/>
            </a:pPr>
            <a:r>
              <a:rPr lang="en-US" altLang="ja-JP" sz="1000" dirty="0"/>
              <a:t>            </a:t>
            </a:r>
            <a:r>
              <a:rPr lang="en-US" altLang="ja-JP" sz="1000" dirty="0" err="1"/>
              <a:t>totalTime</a:t>
            </a:r>
            <a:r>
              <a:rPr lang="en-US" altLang="ja-JP" sz="1000" dirty="0"/>
              <a:t>(2) += </a:t>
            </a:r>
            <a:r>
              <a:rPr lang="en-US" altLang="ja-JP" sz="1000" dirty="0" err="1"/>
              <a:t>endTime</a:t>
            </a:r>
            <a:r>
              <a:rPr lang="en-US" altLang="ja-JP" sz="1000" dirty="0"/>
              <a:t>(</a:t>
            </a:r>
            <a:r>
              <a:rPr lang="en-US" altLang="ja-JP" sz="1000" dirty="0" err="1"/>
              <a:t>i</a:t>
            </a:r>
            <a:r>
              <a:rPr lang="en-US" altLang="ja-JP" sz="1000" dirty="0"/>
              <a:t>).Subtract(</a:t>
            </a:r>
            <a:r>
              <a:rPr lang="en-US" altLang="ja-JP" sz="1000" dirty="0" err="1"/>
              <a:t>startTime</a:t>
            </a:r>
            <a:r>
              <a:rPr lang="en-US" altLang="ja-JP" sz="1000" dirty="0"/>
              <a:t>(</a:t>
            </a:r>
            <a:r>
              <a:rPr lang="en-US" altLang="ja-JP" sz="1000" dirty="0" err="1"/>
              <a:t>i</a:t>
            </a:r>
            <a:r>
              <a:rPr lang="en-US" altLang="ja-JP" sz="1000" dirty="0"/>
              <a:t>)).</a:t>
            </a:r>
            <a:r>
              <a:rPr lang="en-US" altLang="ja-JP" sz="1000" dirty="0" err="1"/>
              <a:t>TotalMilliseconds</a:t>
            </a:r>
            <a:endParaRPr lang="en-US" altLang="ja-JP" sz="1000" dirty="0"/>
          </a:p>
          <a:p>
            <a:pPr>
              <a:defRPr/>
            </a:pPr>
            <a:r>
              <a:rPr lang="en-US" altLang="ja-JP" sz="1000" dirty="0"/>
              <a:t>            </a:t>
            </a:r>
            <a:r>
              <a:rPr lang="en-US" altLang="ja-JP" sz="1000" dirty="0" err="1"/>
              <a:t>loadData</a:t>
            </a:r>
            <a:r>
              <a:rPr lang="en-US" altLang="ja-JP" sz="1000" dirty="0"/>
              <a:t>()</a:t>
            </a:r>
          </a:p>
          <a:p>
            <a:pPr>
              <a:defRPr/>
            </a:pPr>
            <a:r>
              <a:rPr lang="en-US" altLang="ja-JP" sz="1000" dirty="0"/>
              <a:t>            </a:t>
            </a:r>
            <a:r>
              <a:rPr lang="en-US" altLang="ja-JP" sz="1000" dirty="0" err="1"/>
              <a:t>startTime</a:t>
            </a:r>
            <a:r>
              <a:rPr lang="en-US" altLang="ja-JP" sz="1000" dirty="0"/>
              <a:t>(</a:t>
            </a:r>
            <a:r>
              <a:rPr lang="en-US" altLang="ja-JP" sz="1000" dirty="0" err="1"/>
              <a:t>i</a:t>
            </a:r>
            <a:r>
              <a:rPr lang="en-US" altLang="ja-JP" sz="1000" dirty="0"/>
              <a:t>) = </a:t>
            </a:r>
            <a:r>
              <a:rPr lang="en-US" altLang="ja-JP" sz="1000" dirty="0" err="1"/>
              <a:t>DateTime.Now</a:t>
            </a:r>
            <a:endParaRPr lang="en-US" altLang="ja-JP" sz="1000" dirty="0"/>
          </a:p>
          <a:p>
            <a:pPr>
              <a:defRPr/>
            </a:pPr>
            <a:r>
              <a:rPr lang="en-US" altLang="ja-JP" sz="1000" dirty="0"/>
              <a:t>            </a:t>
            </a:r>
            <a:r>
              <a:rPr lang="en-US" altLang="ja-JP" sz="1000" dirty="0" err="1"/>
              <a:t>InsertionSort</a:t>
            </a:r>
            <a:r>
              <a:rPr lang="en-US" altLang="ja-JP" sz="1000" dirty="0"/>
              <a:t>()</a:t>
            </a:r>
          </a:p>
          <a:p>
            <a:pPr>
              <a:defRPr/>
            </a:pPr>
            <a:r>
              <a:rPr lang="en-US" altLang="ja-JP" sz="1000" dirty="0"/>
              <a:t>            </a:t>
            </a:r>
            <a:r>
              <a:rPr lang="en-US" altLang="ja-JP" sz="1000" dirty="0" err="1"/>
              <a:t>endTime</a:t>
            </a:r>
            <a:r>
              <a:rPr lang="en-US" altLang="ja-JP" sz="1000" dirty="0"/>
              <a:t>(</a:t>
            </a:r>
            <a:r>
              <a:rPr lang="en-US" altLang="ja-JP" sz="1000" dirty="0" err="1"/>
              <a:t>i</a:t>
            </a:r>
            <a:r>
              <a:rPr lang="en-US" altLang="ja-JP" sz="1000" dirty="0"/>
              <a:t>) = </a:t>
            </a:r>
            <a:r>
              <a:rPr lang="en-US" altLang="ja-JP" sz="1000" dirty="0" err="1"/>
              <a:t>DateTime.Now</a:t>
            </a:r>
            <a:endParaRPr lang="en-US" altLang="ja-JP" sz="1000" dirty="0"/>
          </a:p>
          <a:p>
            <a:pPr>
              <a:defRPr/>
            </a:pPr>
            <a:r>
              <a:rPr lang="en-US" altLang="ja-JP" sz="1000" dirty="0"/>
              <a:t>            </a:t>
            </a:r>
            <a:r>
              <a:rPr lang="en-US" altLang="ja-JP" sz="1000" dirty="0" err="1"/>
              <a:t>totalTime</a:t>
            </a:r>
            <a:r>
              <a:rPr lang="en-US" altLang="ja-JP" sz="1000" dirty="0"/>
              <a:t>(3) += </a:t>
            </a:r>
            <a:r>
              <a:rPr lang="en-US" altLang="ja-JP" sz="1000" dirty="0" err="1"/>
              <a:t>endTime</a:t>
            </a:r>
            <a:r>
              <a:rPr lang="en-US" altLang="ja-JP" sz="1000" dirty="0"/>
              <a:t>(</a:t>
            </a:r>
            <a:r>
              <a:rPr lang="en-US" altLang="ja-JP" sz="1000" dirty="0" err="1"/>
              <a:t>i</a:t>
            </a:r>
            <a:r>
              <a:rPr lang="en-US" altLang="ja-JP" sz="1000" dirty="0"/>
              <a:t>).Subtract(</a:t>
            </a:r>
            <a:r>
              <a:rPr lang="en-US" altLang="ja-JP" sz="1000" dirty="0" err="1"/>
              <a:t>startTime</a:t>
            </a:r>
            <a:r>
              <a:rPr lang="en-US" altLang="ja-JP" sz="1000" dirty="0"/>
              <a:t>(</a:t>
            </a:r>
            <a:r>
              <a:rPr lang="en-US" altLang="ja-JP" sz="1000" dirty="0" err="1"/>
              <a:t>i</a:t>
            </a:r>
            <a:r>
              <a:rPr lang="en-US" altLang="ja-JP" sz="1000" dirty="0"/>
              <a:t>)).</a:t>
            </a:r>
            <a:r>
              <a:rPr lang="en-US" altLang="ja-JP" sz="1000" dirty="0" err="1"/>
              <a:t>TotalMilliseconds</a:t>
            </a:r>
            <a:endParaRPr lang="en-US" altLang="ja-JP" sz="1000" dirty="0"/>
          </a:p>
          <a:p>
            <a:pPr>
              <a:defRPr/>
            </a:pPr>
            <a:r>
              <a:rPr lang="en-US" altLang="ja-JP" sz="1000" dirty="0"/>
              <a:t>        Next</a:t>
            </a:r>
          </a:p>
          <a:p>
            <a:pPr>
              <a:defRPr/>
            </a:pPr>
            <a:r>
              <a:rPr lang="en-US" altLang="ja-JP" sz="1000" dirty="0"/>
              <a:t>        </a:t>
            </a:r>
            <a:r>
              <a:rPr lang="en-US" altLang="ja-JP" sz="1000" dirty="0" err="1"/>
              <a:t>Obj.Text</a:t>
            </a:r>
            <a:r>
              <a:rPr lang="en-US" altLang="ja-JP" sz="1000" dirty="0"/>
              <a:t> &amp;= </a:t>
            </a:r>
            <a:r>
              <a:rPr lang="en-US" altLang="ja-JP" sz="1000" dirty="0" err="1"/>
              <a:t>vbCrLf</a:t>
            </a:r>
            <a:r>
              <a:rPr lang="en-US" altLang="ja-JP" sz="1000" dirty="0"/>
              <a:t> &amp; "</a:t>
            </a:r>
            <a:r>
              <a:rPr lang="en-US" altLang="ja-JP" sz="1000" dirty="0" err="1"/>
              <a:t>Num</a:t>
            </a:r>
            <a:r>
              <a:rPr lang="en-US" altLang="ja-JP" sz="1000" dirty="0"/>
              <a:t> of Data:" &amp; (</a:t>
            </a:r>
            <a:r>
              <a:rPr lang="en-US" altLang="ja-JP" sz="1000" dirty="0" err="1"/>
              <a:t>Data.Length</a:t>
            </a:r>
            <a:r>
              <a:rPr lang="en-US" altLang="ja-JP" sz="1000" dirty="0"/>
              <a:t> - 1)</a:t>
            </a:r>
          </a:p>
          <a:p>
            <a:pPr>
              <a:defRPr/>
            </a:pPr>
            <a:r>
              <a:rPr lang="en-US" altLang="ja-JP" sz="1000" dirty="0"/>
              <a:t>        </a:t>
            </a:r>
            <a:r>
              <a:rPr lang="en-US" altLang="ja-JP" sz="1000" dirty="0" err="1"/>
              <a:t>Obj.Text</a:t>
            </a:r>
            <a:r>
              <a:rPr lang="en-US" altLang="ja-JP" sz="1000" dirty="0"/>
              <a:t> &amp;= </a:t>
            </a:r>
            <a:r>
              <a:rPr lang="en-US" altLang="ja-JP" sz="1000" dirty="0" err="1"/>
              <a:t>vbCrLf</a:t>
            </a:r>
            <a:r>
              <a:rPr lang="en-US" altLang="ja-JP" sz="1000" dirty="0"/>
              <a:t> &amp; "</a:t>
            </a:r>
            <a:r>
              <a:rPr lang="en-US" altLang="ja-JP" sz="1000" dirty="0" err="1"/>
              <a:t>Num</a:t>
            </a:r>
            <a:r>
              <a:rPr lang="en-US" altLang="ja-JP" sz="1000" dirty="0"/>
              <a:t> of Repetition:" &amp; </a:t>
            </a:r>
            <a:r>
              <a:rPr lang="en-US" altLang="ja-JP" sz="1000" dirty="0" err="1"/>
              <a:t>repeatNum</a:t>
            </a:r>
            <a:endParaRPr lang="en-US" altLang="ja-JP" sz="1000" dirty="0"/>
          </a:p>
          <a:p>
            <a:pPr>
              <a:defRPr/>
            </a:pPr>
            <a:r>
              <a:rPr lang="en-US" altLang="ja-JP" sz="1000" dirty="0"/>
              <a:t>        </a:t>
            </a:r>
            <a:r>
              <a:rPr lang="en-US" altLang="ja-JP" sz="1000" dirty="0" err="1"/>
              <a:t>Obj.Text</a:t>
            </a:r>
            <a:r>
              <a:rPr lang="en-US" altLang="ja-JP" sz="1000" dirty="0"/>
              <a:t> &amp;= </a:t>
            </a:r>
            <a:r>
              <a:rPr lang="en-US" altLang="ja-JP" sz="1000" dirty="0" err="1"/>
              <a:t>vbCrLf</a:t>
            </a:r>
            <a:r>
              <a:rPr lang="en-US" altLang="ja-JP" sz="1000" dirty="0"/>
              <a:t> &amp; "------"</a:t>
            </a:r>
          </a:p>
          <a:p>
            <a:pPr>
              <a:defRPr/>
            </a:pPr>
            <a:r>
              <a:rPr lang="en-US" altLang="ja-JP" sz="1000" dirty="0"/>
              <a:t>        </a:t>
            </a:r>
            <a:r>
              <a:rPr lang="en-US" altLang="ja-JP" sz="1000" dirty="0" err="1"/>
              <a:t>Obj.Text</a:t>
            </a:r>
            <a:r>
              <a:rPr lang="en-US" altLang="ja-JP" sz="1000" dirty="0"/>
              <a:t> &amp;= </a:t>
            </a:r>
            <a:r>
              <a:rPr lang="en-US" altLang="ja-JP" sz="1000" dirty="0" err="1"/>
              <a:t>vbCrLf</a:t>
            </a:r>
            <a:r>
              <a:rPr lang="en-US" altLang="ja-JP" sz="1000" dirty="0"/>
              <a:t> &amp; "</a:t>
            </a:r>
            <a:r>
              <a:rPr lang="en-US" altLang="ja-JP" sz="1000" dirty="0" err="1"/>
              <a:t>ShellSort</a:t>
            </a:r>
            <a:r>
              <a:rPr lang="en-US" altLang="ja-JP" sz="1000" dirty="0"/>
              <a:t>:" &amp; (</a:t>
            </a:r>
            <a:r>
              <a:rPr lang="en-US" altLang="ja-JP" sz="1000" dirty="0" err="1"/>
              <a:t>totalTime</a:t>
            </a:r>
            <a:r>
              <a:rPr lang="en-US" altLang="ja-JP" sz="1000" dirty="0"/>
              <a:t>(1) / </a:t>
            </a:r>
            <a:r>
              <a:rPr lang="en-US" altLang="ja-JP" sz="1000" dirty="0" err="1"/>
              <a:t>repeatNum</a:t>
            </a:r>
            <a:r>
              <a:rPr lang="en-US" altLang="ja-JP" sz="1000" dirty="0"/>
              <a:t>)</a:t>
            </a:r>
          </a:p>
          <a:p>
            <a:pPr>
              <a:defRPr/>
            </a:pPr>
            <a:r>
              <a:rPr lang="en-US" altLang="ja-JP" sz="1000" dirty="0"/>
              <a:t>        </a:t>
            </a:r>
            <a:r>
              <a:rPr lang="en-US" altLang="ja-JP" sz="1000" dirty="0" err="1"/>
              <a:t>Obj.Text</a:t>
            </a:r>
            <a:r>
              <a:rPr lang="en-US" altLang="ja-JP" sz="1000" dirty="0"/>
              <a:t> &amp;= </a:t>
            </a:r>
            <a:r>
              <a:rPr lang="en-US" altLang="ja-JP" sz="1000" dirty="0" err="1"/>
              <a:t>vbCrLf</a:t>
            </a:r>
            <a:r>
              <a:rPr lang="en-US" altLang="ja-JP" sz="1000" dirty="0"/>
              <a:t> &amp; "</a:t>
            </a:r>
            <a:r>
              <a:rPr lang="en-US" altLang="ja-JP" sz="1000" dirty="0" err="1"/>
              <a:t>QuickSort</a:t>
            </a:r>
            <a:r>
              <a:rPr lang="en-US" altLang="ja-JP" sz="1000" dirty="0"/>
              <a:t>:" &amp; (</a:t>
            </a:r>
            <a:r>
              <a:rPr lang="en-US" altLang="ja-JP" sz="1000" dirty="0" err="1"/>
              <a:t>totalTime</a:t>
            </a:r>
            <a:r>
              <a:rPr lang="en-US" altLang="ja-JP" sz="1000" dirty="0"/>
              <a:t>(2) / </a:t>
            </a:r>
            <a:r>
              <a:rPr lang="en-US" altLang="ja-JP" sz="1000" dirty="0" err="1"/>
              <a:t>repeatNum</a:t>
            </a:r>
            <a:r>
              <a:rPr lang="en-US" altLang="ja-JP" sz="1000" dirty="0"/>
              <a:t>)</a:t>
            </a:r>
          </a:p>
          <a:p>
            <a:pPr>
              <a:defRPr/>
            </a:pPr>
            <a:r>
              <a:rPr lang="en-US" altLang="ja-JP" sz="1000" dirty="0"/>
              <a:t>        </a:t>
            </a:r>
            <a:r>
              <a:rPr lang="en-US" altLang="ja-JP" sz="1000" dirty="0" err="1"/>
              <a:t>Obj.Text</a:t>
            </a:r>
            <a:r>
              <a:rPr lang="en-US" altLang="ja-JP" sz="1000" dirty="0"/>
              <a:t> &amp;= </a:t>
            </a:r>
            <a:r>
              <a:rPr lang="en-US" altLang="ja-JP" sz="1000" dirty="0" err="1"/>
              <a:t>vbCrLf</a:t>
            </a:r>
            <a:r>
              <a:rPr lang="en-US" altLang="ja-JP" sz="1000" dirty="0"/>
              <a:t> &amp; "</a:t>
            </a:r>
            <a:r>
              <a:rPr lang="en-US" altLang="ja-JP" sz="1000" dirty="0" err="1"/>
              <a:t>InsertionSort</a:t>
            </a:r>
            <a:r>
              <a:rPr lang="en-US" altLang="ja-JP" sz="1000" dirty="0"/>
              <a:t>:" &amp; (</a:t>
            </a:r>
            <a:r>
              <a:rPr lang="en-US" altLang="ja-JP" sz="1000" dirty="0" err="1"/>
              <a:t>totalTime</a:t>
            </a:r>
            <a:r>
              <a:rPr lang="en-US" altLang="ja-JP" sz="1000" dirty="0"/>
              <a:t>(3) / </a:t>
            </a:r>
            <a:r>
              <a:rPr lang="en-US" altLang="ja-JP" sz="1000" dirty="0" err="1"/>
              <a:t>repeatNum</a:t>
            </a:r>
            <a:r>
              <a:rPr lang="en-US" altLang="ja-JP" sz="1000" dirty="0"/>
              <a:t>)</a:t>
            </a:r>
          </a:p>
          <a:p>
            <a:pPr>
              <a:defRPr/>
            </a:pPr>
            <a:r>
              <a:rPr lang="en-US" altLang="ja-JP" sz="1000" dirty="0"/>
              <a:t>    End Sub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055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2146300"/>
            <a:ext cx="477202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Text Box 45"/>
          <p:cNvSpPr txBox="1">
            <a:spLocks noChangeArrowheads="1"/>
          </p:cNvSpPr>
          <p:nvPr/>
        </p:nvSpPr>
        <p:spPr bwMode="auto">
          <a:xfrm>
            <a:off x="179512" y="260648"/>
            <a:ext cx="8569325" cy="646331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+mn-ea"/>
                <a:ea typeface="+mn-ea"/>
              </a:rPr>
              <a:t>Q9</a:t>
            </a:r>
            <a:r>
              <a:rPr lang="ja-JP" altLang="en-US" sz="1800" dirty="0" err="1">
                <a:latin typeface="+mn-ea"/>
                <a:ea typeface="+mn-ea"/>
              </a:rPr>
              <a:t>．</a:t>
            </a:r>
            <a:endParaRPr lang="en-US" altLang="ja-JP" sz="180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+mn-ea"/>
                <a:ea typeface="+mn-ea"/>
              </a:rPr>
              <a:t>Form1</a:t>
            </a:r>
            <a:r>
              <a:rPr lang="ja-JP" altLang="en-US" sz="1800" dirty="0">
                <a:latin typeface="+mn-ea"/>
                <a:ea typeface="+mn-ea"/>
              </a:rPr>
              <a:t>に「ベンチマーク３」ボタンを追加して、以下のプログラム</a:t>
            </a:r>
            <a:r>
              <a:rPr lang="ja-JP" altLang="en-US" sz="1800" dirty="0" smtClean="0">
                <a:latin typeface="+mn-ea"/>
                <a:ea typeface="+mn-ea"/>
              </a:rPr>
              <a:t>を追加しなさい</a:t>
            </a:r>
            <a:r>
              <a:rPr lang="ja-JP" altLang="en-US" sz="1800" dirty="0">
                <a:latin typeface="+mn-ea"/>
                <a:ea typeface="+mn-ea"/>
              </a:rPr>
              <a:t>。</a:t>
            </a:r>
            <a:endParaRPr lang="en-US" altLang="ja-JP" sz="1800" dirty="0">
              <a:latin typeface="+mn-ea"/>
              <a:ea typeface="+mn-ea"/>
            </a:endParaRP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251520" y="1068388"/>
            <a:ext cx="8640762" cy="1077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ja-JP" sz="1600" dirty="0"/>
              <a:t>Sub </a:t>
            </a:r>
            <a:r>
              <a:rPr lang="ja-JP" altLang="en-US" sz="1600" dirty="0"/>
              <a:t>ベンチマーク３</a:t>
            </a:r>
            <a:r>
              <a:rPr lang="en-US" altLang="ja-JP" sz="1600" dirty="0"/>
              <a:t>_click(sender As </a:t>
            </a:r>
            <a:r>
              <a:rPr lang="en-US" altLang="ja-JP" sz="1600" dirty="0" err="1"/>
              <a:t>System.Object</a:t>
            </a:r>
            <a:r>
              <a:rPr lang="en-US" altLang="ja-JP" sz="1600" dirty="0"/>
              <a:t>, e As </a:t>
            </a:r>
            <a:r>
              <a:rPr lang="en-US" altLang="ja-JP" sz="1600" dirty="0" err="1"/>
              <a:t>System.EventArgs</a:t>
            </a:r>
            <a:r>
              <a:rPr lang="en-US" altLang="ja-JP" sz="1600" dirty="0"/>
              <a:t>) Handles Button11_Click</a:t>
            </a:r>
          </a:p>
          <a:p>
            <a:pPr>
              <a:defRPr/>
            </a:pPr>
            <a:r>
              <a:rPr lang="pt-BR" altLang="ja-JP" sz="1600" dirty="0"/>
              <a:t>        Dim numOfData As Integer = TextBox3.Text</a:t>
            </a:r>
          </a:p>
          <a:p>
            <a:pPr>
              <a:defRPr/>
            </a:pPr>
            <a:r>
              <a:rPr lang="en-US" altLang="ja-JP" sz="1600" dirty="0"/>
              <a:t>        Benchmark3(</a:t>
            </a:r>
            <a:r>
              <a:rPr lang="en-US" altLang="ja-JP" sz="1600" dirty="0" err="1"/>
              <a:t>numOfData</a:t>
            </a:r>
            <a:r>
              <a:rPr lang="en-US" altLang="ja-JP" sz="1600" dirty="0"/>
              <a:t>, 10, TextBox2)</a:t>
            </a:r>
          </a:p>
          <a:p>
            <a:pPr>
              <a:defRPr/>
            </a:pPr>
            <a:r>
              <a:rPr lang="en-US" altLang="ja-JP" sz="1600" dirty="0"/>
              <a:t>End Sub</a:t>
            </a:r>
          </a:p>
        </p:txBody>
      </p:sp>
      <p:sp>
        <p:nvSpPr>
          <p:cNvPr id="12293" name="正方形/長方形 4"/>
          <p:cNvSpPr>
            <a:spLocks noChangeArrowheads="1"/>
          </p:cNvSpPr>
          <p:nvPr/>
        </p:nvSpPr>
        <p:spPr bwMode="auto">
          <a:xfrm>
            <a:off x="251520" y="2307709"/>
            <a:ext cx="38886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>
                <a:solidFill>
                  <a:srgbClr val="0066FF"/>
                </a:solidFill>
                <a:latin typeface="+mn-ea"/>
                <a:ea typeface="+mn-ea"/>
              </a:rPr>
              <a:t>TextBox3</a:t>
            </a:r>
            <a:r>
              <a:rPr lang="ja-JP" altLang="en-US" sz="1800" dirty="0" smtClean="0">
                <a:solidFill>
                  <a:srgbClr val="0066FF"/>
                </a:solidFill>
                <a:latin typeface="+mn-ea"/>
                <a:ea typeface="+mn-ea"/>
              </a:rPr>
              <a:t>に入力された配列長による</a:t>
            </a:r>
            <a:endParaRPr lang="en-US" altLang="ja-JP" sz="1800" dirty="0" smtClean="0">
              <a:solidFill>
                <a:srgbClr val="0066FF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solidFill>
                  <a:srgbClr val="0066FF"/>
                </a:solidFill>
                <a:latin typeface="+mn-ea"/>
                <a:ea typeface="+mn-ea"/>
              </a:rPr>
              <a:t>実験結果を</a:t>
            </a:r>
            <a:r>
              <a:rPr lang="en-US" altLang="ja-JP" sz="1800" dirty="0">
                <a:solidFill>
                  <a:srgbClr val="0066FF"/>
                </a:solidFill>
                <a:latin typeface="+mn-ea"/>
                <a:ea typeface="+mn-ea"/>
              </a:rPr>
              <a:t>TextBox2</a:t>
            </a:r>
            <a:r>
              <a:rPr lang="ja-JP" altLang="en-US" sz="1800" dirty="0">
                <a:solidFill>
                  <a:srgbClr val="0066FF"/>
                </a:solidFill>
                <a:latin typeface="+mn-ea"/>
                <a:ea typeface="+mn-ea"/>
              </a:rPr>
              <a:t>に出力</a:t>
            </a:r>
          </a:p>
        </p:txBody>
      </p:sp>
    </p:spTree>
    <p:extLst>
      <p:ext uri="{BB962C8B-B14F-4D97-AF65-F5344CB8AC3E}">
        <p14:creationId xmlns:p14="http://schemas.microsoft.com/office/powerpoint/2010/main" val="29352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0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91963"/>
              </p:ext>
            </p:extLst>
          </p:nvPr>
        </p:nvGraphicFramePr>
        <p:xfrm>
          <a:off x="431800" y="1700808"/>
          <a:ext cx="8353425" cy="2815229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326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配列長　</a:t>
                      </a: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(</a:t>
                      </a: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数値の数</a:t>
                      </a: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1000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10000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10</a:t>
                      </a:r>
                      <a:r>
                        <a:rPr kumimoji="1" lang="ja-JP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万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100</a:t>
                      </a:r>
                      <a:r>
                        <a:rPr kumimoji="1" lang="ja-JP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万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74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10</a:t>
                      </a: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回繰り返し試行した場合の各ソートアルゴリズムの所要時間の平均値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(</a:t>
                      </a: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単位：</a:t>
                      </a:r>
                      <a:r>
                        <a:rPr kumimoji="1" lang="en-US" altLang="ja-JP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msec</a:t>
                      </a: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シェルソートの場合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0</a:t>
                      </a:r>
                      <a:endParaRPr kumimoji="1" lang="ja-JP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1.56002</a:t>
                      </a:r>
                      <a:endParaRPr kumimoji="1" lang="ja-JP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1.56002</a:t>
                      </a:r>
                      <a:endParaRPr kumimoji="1" lang="ja-JP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51.48066</a:t>
                      </a:r>
                      <a:endParaRPr kumimoji="1" lang="ja-JP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73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クイックソートの場合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0</a:t>
                      </a:r>
                      <a:endParaRPr kumimoji="1" lang="ja-JP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0</a:t>
                      </a:r>
                      <a:endParaRPr kumimoji="1" lang="ja-JP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6.24008</a:t>
                      </a:r>
                      <a:endParaRPr kumimoji="1" lang="ja-JP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76.44098</a:t>
                      </a:r>
                      <a:endParaRPr kumimoji="1" lang="ja-JP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308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挿入ソートの場合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0</a:t>
                      </a:r>
                      <a:endParaRPr kumimoji="1" lang="ja-JP" altLang="ja-JP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0</a:t>
                      </a:r>
                      <a:endParaRPr kumimoji="1" lang="ja-JP" altLang="ja-JP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1.56002</a:t>
                      </a:r>
                      <a:endParaRPr kumimoji="1" lang="ja-JP" altLang="ja-JP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3.12004</a:t>
                      </a:r>
                      <a:endParaRPr kumimoji="1" lang="ja-JP" altLang="ja-JP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34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ja-JP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ja-JP" altLang="ja-JP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ja-JP" altLang="ja-JP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ja-JP" altLang="ja-JP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ja-JP" altLang="ja-JP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354" name="Line 43"/>
          <p:cNvSpPr>
            <a:spLocks noChangeShapeType="1"/>
          </p:cNvSpPr>
          <p:nvPr/>
        </p:nvSpPr>
        <p:spPr bwMode="auto">
          <a:xfrm flipV="1">
            <a:off x="1800225" y="3716338"/>
            <a:ext cx="69850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55" name="Text Box 44"/>
          <p:cNvSpPr txBox="1">
            <a:spLocks noChangeArrowheads="1"/>
          </p:cNvSpPr>
          <p:nvPr/>
        </p:nvSpPr>
        <p:spPr bwMode="auto">
          <a:xfrm>
            <a:off x="231949" y="260648"/>
            <a:ext cx="8569325" cy="923330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+mn-ea"/>
                <a:ea typeface="+mn-ea"/>
              </a:rPr>
              <a:t>Q10</a:t>
            </a:r>
            <a:r>
              <a:rPr lang="ja-JP" altLang="en-US" sz="1800" dirty="0" err="1">
                <a:latin typeface="+mn-ea"/>
                <a:ea typeface="+mn-ea"/>
              </a:rPr>
              <a:t>．</a:t>
            </a:r>
            <a:endParaRPr lang="en-US" altLang="ja-JP" sz="1800" dirty="0">
              <a:latin typeface="+mn-ea"/>
              <a:ea typeface="+mn-ea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+mn-ea"/>
                <a:ea typeface="+mn-ea"/>
              </a:rPr>
              <a:t>配列長が </a:t>
            </a:r>
            <a:r>
              <a:rPr lang="en-US" altLang="ja-JP" sz="1800" dirty="0">
                <a:latin typeface="+mn-ea"/>
                <a:ea typeface="+mn-ea"/>
              </a:rPr>
              <a:t>1000</a:t>
            </a:r>
            <a:r>
              <a:rPr lang="ja-JP" altLang="en-US" sz="1800" dirty="0" err="1">
                <a:latin typeface="+mn-ea"/>
                <a:ea typeface="+mn-ea"/>
              </a:rPr>
              <a:t>、</a:t>
            </a:r>
            <a:r>
              <a:rPr lang="en-US" altLang="ja-JP" sz="1800" dirty="0">
                <a:latin typeface="+mn-ea"/>
                <a:ea typeface="+mn-ea"/>
              </a:rPr>
              <a:t>10000</a:t>
            </a:r>
            <a:r>
              <a:rPr lang="ja-JP" altLang="en-US" sz="1800" dirty="0" err="1">
                <a:latin typeface="+mn-ea"/>
                <a:ea typeface="+mn-ea"/>
              </a:rPr>
              <a:t>、</a:t>
            </a:r>
            <a:r>
              <a:rPr lang="en-US" altLang="ja-JP" sz="1800" dirty="0">
                <a:latin typeface="+mn-ea"/>
                <a:ea typeface="+mn-ea"/>
              </a:rPr>
              <a:t>10</a:t>
            </a:r>
            <a:r>
              <a:rPr lang="ja-JP" altLang="en-US" sz="1800" dirty="0">
                <a:latin typeface="+mn-ea"/>
                <a:ea typeface="+mn-ea"/>
              </a:rPr>
              <a:t>万、</a:t>
            </a:r>
            <a:r>
              <a:rPr lang="en-US" altLang="ja-JP" sz="1800" dirty="0">
                <a:latin typeface="+mn-ea"/>
                <a:ea typeface="+mn-ea"/>
              </a:rPr>
              <a:t>100</a:t>
            </a:r>
            <a:r>
              <a:rPr lang="ja-JP" altLang="en-US" sz="1800" dirty="0">
                <a:latin typeface="+mn-ea"/>
                <a:ea typeface="+mn-ea"/>
              </a:rPr>
              <a:t>万の場合について、各ソートアルゴリズムがソートにかかった時間（平均値）をまとめた下の表を埋めなさい。</a:t>
            </a:r>
          </a:p>
        </p:txBody>
      </p:sp>
    </p:spTree>
    <p:extLst>
      <p:ext uri="{BB962C8B-B14F-4D97-AF65-F5344CB8AC3E}">
        <p14:creationId xmlns:p14="http://schemas.microsoft.com/office/powerpoint/2010/main" val="36616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レポート課題について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528" y="1619300"/>
            <a:ext cx="7992888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スライド５以降の課題を実行し</a:t>
            </a:r>
            <a:r>
              <a:rPr lang="ja-JP" altLang="en-US" dirty="0"/>
              <a:t>、</a:t>
            </a:r>
            <a:endParaRPr lang="en-US" altLang="ja-JP" dirty="0" smtClean="0"/>
          </a:p>
          <a:p>
            <a:r>
              <a:rPr lang="ja-JP" altLang="en-US" dirty="0" smtClean="0"/>
              <a:t>結果から、授業で学んだソートアルゴリズムの性能について比較して考察</a:t>
            </a:r>
            <a:r>
              <a:rPr lang="ja-JP" altLang="en-US" dirty="0"/>
              <a:t>し</a:t>
            </a:r>
            <a:r>
              <a:rPr lang="ja-JP" altLang="en-US" dirty="0" smtClean="0">
                <a:solidFill>
                  <a:schemeClr val="tx1"/>
                </a:solidFill>
              </a:rPr>
              <a:t>、レポートしなさい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8463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ja-JP" altLang="en-US" smtClean="0"/>
              <a:t>注意事項・評価方法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" y="3500438"/>
            <a:ext cx="8229600" cy="2376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000" smtClean="0">
                <a:solidFill>
                  <a:srgbClr val="FF0066"/>
                </a:solidFill>
              </a:rPr>
              <a:t>第一に、レポートの完成度を評価します</a:t>
            </a:r>
            <a:r>
              <a:rPr lang="ja-JP" altLang="en-US" sz="2000" smtClean="0"/>
              <a:t>。簡潔で的を絞り、省略しすぎず、読み手が理解しやすい記述を心がけてください。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sz="2000" smtClean="0"/>
              <a:t>第二に、プログラムのコードを評価します。工夫の度合いに応じ、加点します。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sz="2000" smtClean="0"/>
              <a:t>他の人と情報交換をしてもよいですが、丸写しはダメです。非常に似た内容であった場合、２人とも減点します。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sz="2000" smtClean="0">
                <a:solidFill>
                  <a:srgbClr val="FF0066"/>
                </a:solidFill>
              </a:rPr>
              <a:t>提出期限を過ぎると減点します</a:t>
            </a:r>
            <a:r>
              <a:rPr lang="ja-JP" altLang="en-US" sz="2000" smtClean="0"/>
              <a:t>。</a:t>
            </a: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900113" y="1700213"/>
            <a:ext cx="7127875" cy="83185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Arial" charset="0"/>
              </a:rPr>
              <a:t>提出する前に</a:t>
            </a:r>
            <a:r>
              <a:rPr lang="ja-JP" altLang="en-US" sz="2400" dirty="0" smtClean="0">
                <a:latin typeface="Arial" charset="0"/>
              </a:rPr>
              <a:t>、プログラム</a:t>
            </a:r>
            <a:r>
              <a:rPr lang="ja-JP" altLang="en-US" sz="2400" dirty="0">
                <a:latin typeface="Arial" charset="0"/>
              </a:rPr>
              <a:t>が動作すること</a:t>
            </a:r>
            <a:r>
              <a:rPr lang="ja-JP" altLang="en-US" sz="2400" dirty="0" smtClean="0">
                <a:latin typeface="Arial" charset="0"/>
              </a:rPr>
              <a:t>を十分</a:t>
            </a:r>
            <a:r>
              <a:rPr lang="ja-JP" altLang="en-US" sz="2400" dirty="0">
                <a:latin typeface="Arial" charset="0"/>
              </a:rPr>
              <a:t>に確認してください。</a:t>
            </a:r>
            <a:r>
              <a:rPr lang="ja-JP" altLang="en-US" sz="2400" dirty="0">
                <a:solidFill>
                  <a:srgbClr val="FF0066"/>
                </a:solidFill>
                <a:latin typeface="Arial" charset="0"/>
              </a:rPr>
              <a:t>動作しないと評価できません。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提出期限、提出物と提出方法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endParaRPr lang="en-US" altLang="ja-JP" sz="2000" dirty="0"/>
          </a:p>
          <a:p>
            <a:pPr marL="0" indent="0">
              <a:buFontTx/>
              <a:buNone/>
              <a:defRPr/>
            </a:pPr>
            <a:r>
              <a:rPr lang="ja-JP" altLang="en-US" sz="2000" dirty="0"/>
              <a:t>提出期限</a:t>
            </a:r>
            <a:r>
              <a:rPr lang="ja-JP" altLang="en-US" sz="2000" dirty="0" smtClean="0"/>
              <a:t>：</a:t>
            </a:r>
            <a:r>
              <a:rPr lang="en-US" altLang="ja-JP" sz="2000" dirty="0" smtClean="0"/>
              <a:t>7</a:t>
            </a:r>
            <a:r>
              <a:rPr lang="ja-JP" altLang="en-US" sz="2000" dirty="0" smtClean="0"/>
              <a:t>月</a:t>
            </a:r>
            <a:r>
              <a:rPr lang="en-US" altLang="ja-JP" sz="2000" dirty="0" smtClean="0"/>
              <a:t>10</a:t>
            </a:r>
            <a:r>
              <a:rPr lang="ja-JP" altLang="en-US" sz="2000" dirty="0" smtClean="0"/>
              <a:t>日</a:t>
            </a:r>
            <a:r>
              <a:rPr lang="en-US" altLang="ja-JP" sz="2000" dirty="0"/>
              <a:t>(</a:t>
            </a:r>
            <a:r>
              <a:rPr lang="ja-JP" altLang="en-US" sz="2000" dirty="0"/>
              <a:t>火</a:t>
            </a:r>
            <a:r>
              <a:rPr lang="en-US" altLang="ja-JP" sz="2000" dirty="0"/>
              <a:t>) 13:00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altLang="ja-JP" sz="2000" dirty="0"/>
              <a:t>※</a:t>
            </a:r>
            <a:r>
              <a:rPr lang="ja-JP" altLang="en-US" sz="2000" dirty="0" smtClean="0"/>
              <a:t>提出</a:t>
            </a:r>
            <a:r>
              <a:rPr lang="ja-JP" altLang="en-US" sz="2000" dirty="0"/>
              <a:t>期限を守ること。期限を過ぎると減点します。</a:t>
            </a:r>
          </a:p>
          <a:p>
            <a:pPr>
              <a:defRPr/>
            </a:pPr>
            <a:endParaRPr lang="en-US" altLang="ja-JP" sz="2000" dirty="0"/>
          </a:p>
          <a:p>
            <a:pPr marL="0" indent="0">
              <a:buFontTx/>
              <a:buNone/>
              <a:defRPr/>
            </a:pPr>
            <a:r>
              <a:rPr lang="ja-JP" altLang="en-US" sz="2000" dirty="0" smtClean="0"/>
              <a:t>提出物と提出方法</a:t>
            </a:r>
            <a:endParaRPr lang="en-US" altLang="ja-JP" sz="2000" dirty="0" smtClean="0"/>
          </a:p>
          <a:p>
            <a:pPr>
              <a:defRPr/>
            </a:pPr>
            <a:r>
              <a:rPr lang="ja-JP" altLang="en-US" sz="2000" dirty="0"/>
              <a:t>「</a:t>
            </a:r>
            <a:r>
              <a:rPr lang="en-US" altLang="ja-JP" sz="2000" dirty="0">
                <a:solidFill>
                  <a:srgbClr val="008000"/>
                </a:solidFill>
              </a:rPr>
              <a:t>\\mis\【WORK】\B2\</a:t>
            </a:r>
            <a:r>
              <a:rPr lang="ja-JP" altLang="en-US" sz="2000" dirty="0">
                <a:solidFill>
                  <a:srgbClr val="008000"/>
                </a:solidFill>
              </a:rPr>
              <a:t>自分の名前</a:t>
            </a:r>
            <a:r>
              <a:rPr lang="ja-JP" altLang="en-US" sz="2000" dirty="0"/>
              <a:t>」のフォルダの中に、「</a:t>
            </a:r>
            <a:r>
              <a:rPr lang="ja-JP" altLang="en-US" sz="2000" dirty="0">
                <a:solidFill>
                  <a:srgbClr val="0066FF"/>
                </a:solidFill>
              </a:rPr>
              <a:t>情報リテラシー</a:t>
            </a:r>
            <a:r>
              <a:rPr lang="en-US" altLang="ja-JP" sz="2000" dirty="0">
                <a:solidFill>
                  <a:srgbClr val="0066FF"/>
                </a:solidFill>
              </a:rPr>
              <a:t>II</a:t>
            </a:r>
            <a:r>
              <a:rPr lang="ja-JP" altLang="en-US" sz="2000" dirty="0">
                <a:solidFill>
                  <a:srgbClr val="0066FF"/>
                </a:solidFill>
              </a:rPr>
              <a:t>レポート課題</a:t>
            </a:r>
            <a:r>
              <a:rPr lang="en-US" altLang="ja-JP" sz="2000" dirty="0" smtClean="0">
                <a:solidFill>
                  <a:srgbClr val="0066FF"/>
                </a:solidFill>
              </a:rPr>
              <a:t>(</a:t>
            </a:r>
            <a:r>
              <a:rPr lang="ja-JP" altLang="en-US" sz="2000" dirty="0" smtClean="0">
                <a:solidFill>
                  <a:srgbClr val="0066FF"/>
                </a:solidFill>
              </a:rPr>
              <a:t>ソート</a:t>
            </a:r>
            <a:r>
              <a:rPr lang="en-US" altLang="ja-JP" sz="2000" dirty="0" smtClean="0">
                <a:solidFill>
                  <a:srgbClr val="0066FF"/>
                </a:solidFill>
              </a:rPr>
              <a:t>)</a:t>
            </a:r>
            <a:r>
              <a:rPr lang="ja-JP" altLang="en-US" sz="2000" dirty="0"/>
              <a:t>」という名前のフォルダを作成し、その中に以下を堤出すること。</a:t>
            </a:r>
            <a:endParaRPr lang="en-US" altLang="ja-JP" sz="2000" dirty="0"/>
          </a:p>
          <a:p>
            <a:pPr lvl="1">
              <a:defRPr/>
            </a:pPr>
            <a:r>
              <a:rPr lang="ja-JP" altLang="en-US" sz="1800" dirty="0">
                <a:solidFill>
                  <a:srgbClr val="FF0000"/>
                </a:solidFill>
              </a:rPr>
              <a:t>作成</a:t>
            </a:r>
            <a:r>
              <a:rPr lang="ja-JP" altLang="en-US" sz="1800" dirty="0" smtClean="0">
                <a:solidFill>
                  <a:srgbClr val="FF0000"/>
                </a:solidFill>
              </a:rPr>
              <a:t>したプロジェクト</a:t>
            </a:r>
            <a:r>
              <a:rPr lang="ja-JP" altLang="en-US" sz="1800" dirty="0">
                <a:solidFill>
                  <a:srgbClr val="FF0000"/>
                </a:solidFill>
              </a:rPr>
              <a:t>のフォルダ</a:t>
            </a:r>
            <a:endParaRPr lang="en-US" altLang="ja-JP" sz="180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ja-JP" altLang="en-US" sz="1800" dirty="0">
                <a:solidFill>
                  <a:srgbClr val="FF0000"/>
                </a:solidFill>
              </a:rPr>
              <a:t>レポートの</a:t>
            </a:r>
            <a:r>
              <a:rPr lang="en-US" altLang="ja-JP" sz="1800" dirty="0">
                <a:solidFill>
                  <a:srgbClr val="FF0000"/>
                </a:solidFill>
              </a:rPr>
              <a:t>doc</a:t>
            </a:r>
            <a:r>
              <a:rPr lang="ja-JP" altLang="en-US" sz="1800" dirty="0">
                <a:solidFill>
                  <a:srgbClr val="FF0000"/>
                </a:solidFill>
              </a:rPr>
              <a:t>ファイル</a:t>
            </a:r>
            <a:endParaRPr lang="en-US" altLang="ja-JP" sz="1800" dirty="0"/>
          </a:p>
          <a:p>
            <a:pPr>
              <a:defRPr/>
            </a:pPr>
            <a:r>
              <a:rPr lang="ja-JP" altLang="en-US" sz="2000" dirty="0"/>
              <a:t>教員が</a:t>
            </a:r>
            <a:r>
              <a:rPr lang="ja-JP" altLang="en-US" sz="2000" dirty="0" smtClean="0"/>
              <a:t>提出物を受け取ったら、</a:t>
            </a:r>
            <a:r>
              <a:rPr lang="ja-JP" altLang="en-US" sz="2000" dirty="0"/>
              <a:t>フォルダ名に</a:t>
            </a:r>
            <a:r>
              <a:rPr lang="en-US" altLang="ja-JP" sz="2000" dirty="0">
                <a:solidFill>
                  <a:srgbClr val="0066FF"/>
                </a:solidFill>
              </a:rPr>
              <a:t>【</a:t>
            </a:r>
            <a:r>
              <a:rPr lang="ja-JP" altLang="en-US" sz="2000" dirty="0">
                <a:solidFill>
                  <a:srgbClr val="0066FF"/>
                </a:solidFill>
              </a:rPr>
              <a:t>確認済</a:t>
            </a:r>
            <a:r>
              <a:rPr lang="en-US" altLang="ja-JP" sz="2000" dirty="0">
                <a:solidFill>
                  <a:srgbClr val="0066FF"/>
                </a:solidFill>
              </a:rPr>
              <a:t>】</a:t>
            </a:r>
            <a:r>
              <a:rPr lang="ja-JP" altLang="en-US" sz="2000" dirty="0"/>
              <a:t>と付けます。</a:t>
            </a:r>
          </a:p>
          <a:p>
            <a:pPr>
              <a:defRPr/>
            </a:pPr>
            <a:endParaRPr lang="ja-JP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169546" y="344518"/>
            <a:ext cx="8183651" cy="120032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Arial" charset="0"/>
              </a:rPr>
              <a:t>Q1.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latin typeface="Arial" charset="0"/>
              </a:rPr>
              <a:t>関数</a:t>
            </a:r>
            <a:r>
              <a:rPr lang="en-US" altLang="ja-JP" sz="1800" dirty="0" err="1" smtClean="0">
                <a:latin typeface="Arial" charset="0"/>
              </a:rPr>
              <a:t>QuickSort</a:t>
            </a:r>
            <a:r>
              <a:rPr lang="en-US" altLang="ja-JP" sz="1800" dirty="0" smtClean="0">
                <a:latin typeface="Arial" charset="0"/>
              </a:rPr>
              <a:t>()</a:t>
            </a:r>
            <a:r>
              <a:rPr lang="ja-JP" altLang="en-US" sz="1800" dirty="0" smtClean="0">
                <a:latin typeface="Arial" charset="0"/>
              </a:rPr>
              <a:t>は、配列</a:t>
            </a:r>
            <a:r>
              <a:rPr lang="ja-JP" altLang="en-US" sz="1800" dirty="0">
                <a:latin typeface="Arial" charset="0"/>
              </a:rPr>
              <a:t>の最前方を</a:t>
            </a:r>
            <a:r>
              <a:rPr lang="en-US" altLang="ja-JP" sz="1800" dirty="0">
                <a:latin typeface="Arial" charset="0"/>
              </a:rPr>
              <a:t>1</a:t>
            </a:r>
            <a:r>
              <a:rPr lang="ja-JP" altLang="en-US" sz="1800" dirty="0" err="1">
                <a:latin typeface="Arial" charset="0"/>
              </a:rPr>
              <a:t>、</a:t>
            </a:r>
            <a:r>
              <a:rPr lang="ja-JP" altLang="en-US" sz="1800" dirty="0">
                <a:latin typeface="Arial" charset="0"/>
              </a:rPr>
              <a:t>最後方を配列要素の最後の添え字として、</a:t>
            </a:r>
            <a:endParaRPr lang="en-US" altLang="ja-JP" sz="18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latin typeface="Arial" charset="0"/>
              </a:rPr>
              <a:t>授業で説明した「分割ソート」を行う関数「</a:t>
            </a:r>
            <a:r>
              <a:rPr lang="en-US" altLang="ja-JP" sz="1800" dirty="0" err="1" smtClean="0">
                <a:latin typeface="Arial" charset="0"/>
              </a:rPr>
              <a:t>DivisionSort</a:t>
            </a:r>
            <a:r>
              <a:rPr lang="en-US" altLang="ja-JP" sz="1800" dirty="0" smtClean="0">
                <a:latin typeface="Arial" charset="0"/>
              </a:rPr>
              <a:t>()</a:t>
            </a:r>
            <a:r>
              <a:rPr lang="ja-JP" altLang="en-US" sz="1800" dirty="0" smtClean="0">
                <a:latin typeface="Arial" charset="0"/>
              </a:rPr>
              <a:t>」を</a:t>
            </a:r>
            <a:r>
              <a:rPr lang="ja-JP" altLang="en-US" sz="1800" dirty="0">
                <a:latin typeface="Arial" charset="0"/>
              </a:rPr>
              <a:t>実行</a:t>
            </a:r>
            <a:r>
              <a:rPr lang="ja-JP" altLang="en-US" sz="1800" dirty="0" smtClean="0">
                <a:latin typeface="Arial" charset="0"/>
              </a:rPr>
              <a:t>する関数です。</a:t>
            </a:r>
            <a:endParaRPr lang="ja-JP" altLang="en-US" sz="18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>
                <a:latin typeface="Arial" charset="0"/>
              </a:rPr>
              <a:t>Sort</a:t>
            </a:r>
            <a:r>
              <a:rPr lang="ja-JP" altLang="en-US" sz="1800" dirty="0" smtClean="0">
                <a:latin typeface="Arial" charset="0"/>
              </a:rPr>
              <a:t>の</a:t>
            </a:r>
            <a:r>
              <a:rPr lang="ja-JP" altLang="en-US" sz="1800" dirty="0">
                <a:latin typeface="Arial" charset="0"/>
              </a:rPr>
              <a:t>プロジェクトに</a:t>
            </a:r>
            <a:r>
              <a:rPr lang="ja-JP" altLang="en-US" sz="1800" dirty="0" smtClean="0">
                <a:latin typeface="Arial" charset="0"/>
              </a:rPr>
              <a:t>、</a:t>
            </a:r>
            <a:r>
              <a:rPr lang="ja-JP" altLang="en-US" sz="1800" dirty="0">
                <a:latin typeface="Arial" charset="0"/>
              </a:rPr>
              <a:t>以下</a:t>
            </a:r>
            <a:r>
              <a:rPr lang="ja-JP" altLang="en-US" sz="1800" dirty="0" smtClean="0">
                <a:latin typeface="Arial" charset="0"/>
              </a:rPr>
              <a:t>のプログラムをそのまま追加してください。</a:t>
            </a:r>
            <a:endParaRPr lang="en-US" altLang="ja-JP" sz="1800" dirty="0">
              <a:latin typeface="Arial" charset="0"/>
            </a:endParaRPr>
          </a:p>
        </p:txBody>
      </p:sp>
      <p:sp>
        <p:nvSpPr>
          <p:cNvPr id="4101" name="Rectangle 10"/>
          <p:cNvSpPr>
            <a:spLocks noChangeArrowheads="1"/>
          </p:cNvSpPr>
          <p:nvPr/>
        </p:nvSpPr>
        <p:spPr bwMode="auto">
          <a:xfrm>
            <a:off x="395536" y="1916832"/>
            <a:ext cx="5905500" cy="10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ja-JP" sz="2000" noProof="1"/>
              <a:t>Private Sub QuickSort()</a:t>
            </a:r>
          </a:p>
          <a:p>
            <a:pPr>
              <a:defRPr/>
            </a:pPr>
            <a:r>
              <a:rPr lang="en-US" altLang="ja-JP" sz="2000" dirty="0"/>
              <a:t>       </a:t>
            </a:r>
            <a:r>
              <a:rPr lang="en-US" altLang="ja-JP" sz="2000" noProof="1"/>
              <a:t>DivisionSort(</a:t>
            </a:r>
            <a:r>
              <a:rPr lang="en-US" altLang="ja-JP" sz="2000" dirty="0"/>
              <a:t>1</a:t>
            </a:r>
            <a:r>
              <a:rPr lang="en-US" altLang="ja-JP" sz="2000" noProof="1"/>
              <a:t>, </a:t>
            </a:r>
            <a:r>
              <a:rPr lang="en-US" altLang="ja-JP" sz="2000" dirty="0" err="1"/>
              <a:t>Data.Length</a:t>
            </a:r>
            <a:r>
              <a:rPr lang="en-US" altLang="ja-JP" sz="2000" dirty="0"/>
              <a:t> - 1</a:t>
            </a:r>
            <a:r>
              <a:rPr lang="en-US" altLang="ja-JP" sz="2000" noProof="1"/>
              <a:t>)</a:t>
            </a:r>
          </a:p>
          <a:p>
            <a:pPr>
              <a:defRPr/>
            </a:pPr>
            <a:r>
              <a:rPr lang="en-US" altLang="ja-JP" sz="2000" noProof="1"/>
              <a:t>End Sub</a:t>
            </a:r>
            <a:endParaRPr lang="en-US" altLang="ja-JP" sz="2000" dirty="0"/>
          </a:p>
        </p:txBody>
      </p:sp>
      <p:sp>
        <p:nvSpPr>
          <p:cNvPr id="3077" name="正方形/長方形 1"/>
          <p:cNvSpPr>
            <a:spLocks noChangeArrowheads="1"/>
          </p:cNvSpPr>
          <p:nvPr/>
        </p:nvSpPr>
        <p:spPr bwMode="auto">
          <a:xfrm>
            <a:off x="2987824" y="3120151"/>
            <a:ext cx="3672408" cy="369332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>
                <a:latin typeface="Arial" charset="0"/>
              </a:rPr>
              <a:t>※</a:t>
            </a:r>
            <a:r>
              <a:rPr lang="en-US" altLang="ja-JP" sz="1800" dirty="0" err="1" smtClean="0">
                <a:latin typeface="Arial" charset="0"/>
              </a:rPr>
              <a:t>DivisionSort</a:t>
            </a:r>
            <a:r>
              <a:rPr lang="en-US" altLang="ja-JP" sz="1800" dirty="0" smtClean="0">
                <a:latin typeface="Arial" charset="0"/>
              </a:rPr>
              <a:t>()</a:t>
            </a:r>
            <a:r>
              <a:rPr lang="ja-JP" altLang="en-US" sz="1800" dirty="0" smtClean="0">
                <a:latin typeface="Arial" charset="0"/>
              </a:rPr>
              <a:t>は</a:t>
            </a:r>
            <a:r>
              <a:rPr lang="en-US" altLang="ja-JP" sz="1800" dirty="0" smtClean="0">
                <a:latin typeface="Arial" charset="0"/>
              </a:rPr>
              <a:t>Q2</a:t>
            </a:r>
            <a:r>
              <a:rPr lang="ja-JP" altLang="en-US" sz="1800" dirty="0">
                <a:latin typeface="Arial" charset="0"/>
              </a:rPr>
              <a:t>で</a:t>
            </a:r>
            <a:r>
              <a:rPr lang="ja-JP" altLang="en-US" sz="1800" dirty="0" smtClean="0">
                <a:latin typeface="Arial" charset="0"/>
              </a:rPr>
              <a:t>作成します</a:t>
            </a:r>
            <a:endParaRPr lang="ja-JP" altLang="en-US" sz="1800" dirty="0">
              <a:latin typeface="Arial" charset="0"/>
              <a:ea typeface="MS UI Gothi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271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79512" y="99709"/>
            <a:ext cx="7746031" cy="923330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Arial" charset="0"/>
              </a:rPr>
              <a:t>Q2.</a:t>
            </a:r>
            <a:r>
              <a:rPr lang="ja-JP" altLang="en-US" sz="1800" dirty="0">
                <a:latin typeface="Arial" charset="0"/>
              </a:rPr>
              <a:t>　</a:t>
            </a:r>
            <a:endParaRPr lang="en-US" altLang="ja-JP" sz="1800" dirty="0" smtClean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latin typeface="Arial" charset="0"/>
              </a:rPr>
              <a:t>以下は、授業</a:t>
            </a:r>
            <a:r>
              <a:rPr lang="ja-JP" altLang="en-US" sz="1800" dirty="0">
                <a:latin typeface="Arial" charset="0"/>
              </a:rPr>
              <a:t>で説明した「分割ソート」を</a:t>
            </a:r>
            <a:r>
              <a:rPr lang="ja-JP" altLang="en-US" sz="1800" dirty="0" smtClean="0">
                <a:latin typeface="Arial" charset="0"/>
              </a:rPr>
              <a:t>行う関数</a:t>
            </a:r>
            <a:r>
              <a:rPr lang="ja-JP" altLang="en-US" sz="1800" dirty="0">
                <a:latin typeface="Arial" charset="0"/>
              </a:rPr>
              <a:t>「</a:t>
            </a:r>
            <a:r>
              <a:rPr lang="en-US" altLang="ja-JP" sz="1800" dirty="0" err="1">
                <a:latin typeface="Arial" charset="0"/>
              </a:rPr>
              <a:t>DivisionSort</a:t>
            </a:r>
            <a:r>
              <a:rPr lang="en-US" altLang="ja-JP" sz="1800" dirty="0">
                <a:latin typeface="Arial" charset="0"/>
              </a:rPr>
              <a:t>()</a:t>
            </a:r>
            <a:r>
              <a:rPr lang="ja-JP" altLang="en-US" sz="1800" dirty="0" smtClean="0">
                <a:latin typeface="Arial" charset="0"/>
              </a:rPr>
              <a:t>」の説明です。</a:t>
            </a:r>
            <a:endParaRPr lang="en-US" altLang="ja-JP" sz="1800" dirty="0" smtClean="0">
              <a:latin typeface="Arial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>
                <a:latin typeface="Arial" charset="0"/>
              </a:rPr>
              <a:t>（次スライドに続く</a:t>
            </a:r>
            <a:r>
              <a:rPr lang="ja-JP" altLang="en-US" sz="1800" dirty="0" smtClean="0">
                <a:latin typeface="Arial" charset="0"/>
              </a:rPr>
              <a:t>）</a:t>
            </a:r>
            <a:endParaRPr lang="en-US" altLang="ja-JP" sz="1800" dirty="0">
              <a:latin typeface="Arial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897779" y="1124744"/>
            <a:ext cx="8093882" cy="563231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2000" dirty="0">
                <a:latin typeface="+mn-ea"/>
                <a:ea typeface="+mn-ea"/>
              </a:rPr>
              <a:t>Private Sub </a:t>
            </a:r>
            <a:r>
              <a:rPr lang="en-US" altLang="ja-JP" sz="2000" dirty="0" err="1">
                <a:latin typeface="+mn-ea"/>
                <a:ea typeface="+mn-ea"/>
              </a:rPr>
              <a:t>DivisionSort</a:t>
            </a:r>
            <a:r>
              <a:rPr lang="en-US" altLang="ja-JP" sz="2000" dirty="0">
                <a:latin typeface="+mn-ea"/>
                <a:ea typeface="+mn-ea"/>
              </a:rPr>
              <a:t>( </a:t>
            </a:r>
            <a:r>
              <a:rPr lang="en-US" altLang="ja-JP" sz="2000" dirty="0" err="1">
                <a:latin typeface="+mn-ea"/>
                <a:ea typeface="+mn-ea"/>
              </a:rPr>
              <a:t>minNo</a:t>
            </a:r>
            <a:r>
              <a:rPr lang="en-US" altLang="ja-JP" sz="2000" dirty="0">
                <a:latin typeface="+mn-ea"/>
                <a:ea typeface="+mn-ea"/>
              </a:rPr>
              <a:t> As Integer, </a:t>
            </a:r>
            <a:r>
              <a:rPr lang="en-US" altLang="ja-JP" sz="2000" dirty="0" err="1">
                <a:latin typeface="+mn-ea"/>
                <a:ea typeface="+mn-ea"/>
              </a:rPr>
              <a:t>maxNo</a:t>
            </a:r>
            <a:r>
              <a:rPr lang="en-US" altLang="ja-JP" sz="2000" dirty="0">
                <a:latin typeface="+mn-ea"/>
                <a:ea typeface="+mn-ea"/>
              </a:rPr>
              <a:t> As </a:t>
            </a:r>
            <a:r>
              <a:rPr lang="en-US" altLang="ja-JP" sz="2000" dirty="0" smtClean="0">
                <a:latin typeface="+mn-ea"/>
                <a:ea typeface="+mn-ea"/>
              </a:rPr>
              <a:t>Integer )</a:t>
            </a:r>
            <a:endParaRPr lang="en-US" altLang="ja-JP" sz="2000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ja-JP" altLang="en-US" sz="2000" dirty="0" smtClean="0">
                <a:latin typeface="+mn-ea"/>
                <a:ea typeface="+mn-ea"/>
              </a:rPr>
              <a:t>　　</a:t>
            </a:r>
            <a:r>
              <a:rPr lang="en-US" altLang="ja-JP" sz="2000" dirty="0" err="1" smtClean="0">
                <a:latin typeface="+mn-ea"/>
                <a:ea typeface="+mn-ea"/>
              </a:rPr>
              <a:t>minNo</a:t>
            </a:r>
            <a:r>
              <a:rPr lang="ja-JP" altLang="en-US" sz="2000" dirty="0" smtClean="0">
                <a:latin typeface="+mn-ea"/>
                <a:ea typeface="+mn-ea"/>
              </a:rPr>
              <a:t>・・・分割ソートする配列の</a:t>
            </a:r>
            <a:r>
              <a:rPr lang="ja-JP" altLang="en-US" sz="2000" dirty="0">
                <a:latin typeface="+mn-ea"/>
                <a:ea typeface="+mn-ea"/>
              </a:rPr>
              <a:t>先頭</a:t>
            </a:r>
            <a:r>
              <a:rPr lang="ja-JP" altLang="en-US" sz="2000" dirty="0" smtClean="0">
                <a:latin typeface="+mn-ea"/>
                <a:ea typeface="+mn-ea"/>
              </a:rPr>
              <a:t>の配列要素番号</a:t>
            </a:r>
            <a:endParaRPr lang="ja-JP" altLang="en-US" sz="2000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ja-JP" altLang="en-US" sz="2000" dirty="0" smtClean="0">
                <a:latin typeface="+mn-ea"/>
                <a:ea typeface="+mn-ea"/>
              </a:rPr>
              <a:t>　　</a:t>
            </a:r>
            <a:r>
              <a:rPr lang="en-US" altLang="ja-JP" sz="2000" dirty="0" err="1" smtClean="0">
                <a:latin typeface="+mn-ea"/>
                <a:ea typeface="+mn-ea"/>
              </a:rPr>
              <a:t>maxNo</a:t>
            </a:r>
            <a:r>
              <a:rPr lang="ja-JP" altLang="en-US" sz="2000" dirty="0" smtClean="0">
                <a:latin typeface="+mn-ea"/>
                <a:ea typeface="+mn-ea"/>
              </a:rPr>
              <a:t>・・・分割ソートする配列の</a:t>
            </a:r>
            <a:r>
              <a:rPr lang="ja-JP" altLang="en-US" sz="2000" dirty="0">
                <a:latin typeface="+mn-ea"/>
                <a:ea typeface="+mn-ea"/>
              </a:rPr>
              <a:t>末尾</a:t>
            </a:r>
            <a:r>
              <a:rPr lang="ja-JP" altLang="en-US" sz="2000" dirty="0" smtClean="0">
                <a:latin typeface="+mn-ea"/>
                <a:ea typeface="+mn-ea"/>
              </a:rPr>
              <a:t>の配列要素番号</a:t>
            </a:r>
            <a:endParaRPr lang="ja-JP" altLang="en-US" sz="2000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ja-JP" sz="2000" dirty="0" smtClean="0">
              <a:latin typeface="+mn-ea"/>
              <a:ea typeface="+mn-ea"/>
            </a:endParaRPr>
          </a:p>
          <a:p>
            <a:pPr marL="0" indent="0" eaLnBrk="1" hangingPunct="1">
              <a:defRPr/>
            </a:pPr>
            <a:r>
              <a:rPr lang="ja-JP" altLang="en-US" sz="2000" dirty="0" smtClean="0">
                <a:latin typeface="+mn-ea"/>
                <a:ea typeface="+mn-ea"/>
              </a:rPr>
              <a:t>変数 </a:t>
            </a:r>
            <a:r>
              <a:rPr lang="en-US" altLang="ja-JP" sz="2000" dirty="0" err="1" smtClean="0">
                <a:latin typeface="+mn-ea"/>
                <a:ea typeface="+mn-ea"/>
              </a:rPr>
              <a:t>i</a:t>
            </a:r>
            <a:r>
              <a:rPr lang="en-US" altLang="ja-JP" sz="2000" dirty="0" smtClean="0">
                <a:latin typeface="+mn-ea"/>
                <a:ea typeface="+mn-ea"/>
              </a:rPr>
              <a:t>, j, pivot </a:t>
            </a:r>
            <a:r>
              <a:rPr lang="ja-JP" altLang="en-US" sz="2000" dirty="0" smtClean="0">
                <a:latin typeface="+mn-ea"/>
                <a:ea typeface="+mn-ea"/>
              </a:rPr>
              <a:t>を以下のように設定する。</a:t>
            </a:r>
            <a:endParaRPr lang="en-US" altLang="ja-JP" sz="2000" dirty="0" smtClean="0">
              <a:latin typeface="+mn-ea"/>
              <a:ea typeface="+mn-ea"/>
            </a:endParaRPr>
          </a:p>
          <a:p>
            <a:pPr marL="0" indent="0" eaLnBrk="1" hangingPunct="1">
              <a:defRPr/>
            </a:pPr>
            <a:r>
              <a:rPr lang="ja-JP" altLang="en-US" sz="2000" dirty="0" smtClean="0">
                <a:solidFill>
                  <a:srgbClr val="0066FF"/>
                </a:solidFill>
                <a:latin typeface="+mn-ea"/>
                <a:ea typeface="+mn-ea"/>
              </a:rPr>
              <a:t>　　</a:t>
            </a:r>
            <a:r>
              <a:rPr lang="en-US" altLang="ja-JP" sz="2000" dirty="0" err="1" smtClean="0">
                <a:solidFill>
                  <a:srgbClr val="0066FF"/>
                </a:solidFill>
                <a:latin typeface="+mn-ea"/>
                <a:ea typeface="+mn-ea"/>
              </a:rPr>
              <a:t>i</a:t>
            </a:r>
            <a:r>
              <a:rPr lang="en-US" altLang="ja-JP" sz="2000" dirty="0" smtClean="0">
                <a:solidFill>
                  <a:srgbClr val="0066FF"/>
                </a:solidFill>
                <a:latin typeface="+mn-ea"/>
                <a:ea typeface="+mn-ea"/>
              </a:rPr>
              <a:t> = </a:t>
            </a:r>
            <a:r>
              <a:rPr lang="en-US" altLang="ja-JP" sz="2000" dirty="0" err="1" smtClean="0">
                <a:solidFill>
                  <a:srgbClr val="0066FF"/>
                </a:solidFill>
                <a:latin typeface="+mn-ea"/>
                <a:ea typeface="+mn-ea"/>
              </a:rPr>
              <a:t>minNo</a:t>
            </a:r>
            <a:r>
              <a:rPr lang="en-US" altLang="ja-JP" sz="2000" dirty="0" smtClean="0">
                <a:solidFill>
                  <a:srgbClr val="0066FF"/>
                </a:solidFill>
                <a:latin typeface="+mn-ea"/>
                <a:ea typeface="+mn-ea"/>
              </a:rPr>
              <a:t> - 1</a:t>
            </a:r>
            <a:endParaRPr lang="en-US" altLang="ja-JP" sz="2000" dirty="0">
              <a:solidFill>
                <a:srgbClr val="0066FF"/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ja-JP" altLang="en-US" sz="2000" dirty="0" smtClean="0">
                <a:solidFill>
                  <a:srgbClr val="0066FF"/>
                </a:solidFill>
                <a:latin typeface="+mn-ea"/>
                <a:ea typeface="+mn-ea"/>
              </a:rPr>
              <a:t>　　</a:t>
            </a:r>
            <a:r>
              <a:rPr lang="en-US" altLang="ja-JP" sz="2000" dirty="0" smtClean="0">
                <a:solidFill>
                  <a:srgbClr val="0066FF"/>
                </a:solidFill>
                <a:latin typeface="+mn-ea"/>
                <a:ea typeface="+mn-ea"/>
              </a:rPr>
              <a:t>j = </a:t>
            </a:r>
            <a:r>
              <a:rPr lang="en-US" altLang="ja-JP" sz="2000" dirty="0" err="1" smtClean="0">
                <a:solidFill>
                  <a:srgbClr val="0066FF"/>
                </a:solidFill>
                <a:latin typeface="+mn-ea"/>
                <a:ea typeface="+mn-ea"/>
              </a:rPr>
              <a:t>maxNo</a:t>
            </a:r>
            <a:r>
              <a:rPr lang="ja-JP" altLang="en-US" sz="2000" dirty="0" smtClean="0">
                <a:solidFill>
                  <a:srgbClr val="0066FF"/>
                </a:solidFill>
                <a:latin typeface="+mn-ea"/>
                <a:ea typeface="+mn-ea"/>
              </a:rPr>
              <a:t> </a:t>
            </a:r>
            <a:r>
              <a:rPr lang="en-US" altLang="ja-JP" sz="2000" dirty="0" smtClean="0">
                <a:solidFill>
                  <a:srgbClr val="0066FF"/>
                </a:solidFill>
                <a:latin typeface="+mn-ea"/>
                <a:ea typeface="+mn-ea"/>
              </a:rPr>
              <a:t>+ 1</a:t>
            </a:r>
            <a:endParaRPr lang="ja-JP" altLang="en-US" sz="2000" dirty="0" smtClean="0">
              <a:solidFill>
                <a:srgbClr val="0066FF"/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ja-JP" altLang="en-US" sz="2000" dirty="0" smtClean="0">
                <a:solidFill>
                  <a:srgbClr val="0066FF"/>
                </a:solidFill>
                <a:latin typeface="+mn-ea"/>
                <a:ea typeface="+mn-ea"/>
              </a:rPr>
              <a:t>　　</a:t>
            </a:r>
            <a:r>
              <a:rPr lang="en-US" altLang="ja-JP" sz="2000" dirty="0" smtClean="0">
                <a:solidFill>
                  <a:srgbClr val="0066FF"/>
                </a:solidFill>
                <a:latin typeface="+mn-ea"/>
                <a:ea typeface="+mn-ea"/>
              </a:rPr>
              <a:t>key = Data( </a:t>
            </a:r>
            <a:r>
              <a:rPr lang="en-US" altLang="ja-JP" sz="2000" dirty="0" err="1" smtClean="0">
                <a:solidFill>
                  <a:srgbClr val="0066FF"/>
                </a:solidFill>
                <a:latin typeface="+mn-ea"/>
                <a:ea typeface="+mn-ea"/>
              </a:rPr>
              <a:t>Int</a:t>
            </a:r>
            <a:r>
              <a:rPr lang="en-US" altLang="ja-JP" sz="2000" dirty="0" smtClean="0">
                <a:solidFill>
                  <a:srgbClr val="0066FF"/>
                </a:solidFill>
                <a:latin typeface="+mn-ea"/>
                <a:ea typeface="+mn-ea"/>
              </a:rPr>
              <a:t>((</a:t>
            </a:r>
            <a:r>
              <a:rPr lang="en-US" altLang="ja-JP" sz="2000" dirty="0" err="1" smtClean="0">
                <a:solidFill>
                  <a:srgbClr val="0066FF"/>
                </a:solidFill>
                <a:latin typeface="+mn-ea"/>
                <a:ea typeface="+mn-ea"/>
              </a:rPr>
              <a:t>minNo+maxNo</a:t>
            </a:r>
            <a:r>
              <a:rPr lang="en-US" altLang="ja-JP" sz="2000" dirty="0" smtClean="0">
                <a:solidFill>
                  <a:srgbClr val="0066FF"/>
                </a:solidFill>
                <a:latin typeface="+mn-ea"/>
                <a:ea typeface="+mn-ea"/>
              </a:rPr>
              <a:t>)/2)  )</a:t>
            </a:r>
          </a:p>
          <a:p>
            <a:pPr eaLnBrk="1" hangingPunct="1">
              <a:defRPr/>
            </a:pPr>
            <a:endParaRPr lang="ja-JP" altLang="en-US" sz="2000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endParaRPr lang="ja-JP" altLang="en-US" sz="2000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ja-JP" sz="2000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en-US" altLang="ja-JP" sz="2000" dirty="0" err="1" smtClean="0">
                <a:solidFill>
                  <a:srgbClr val="FF0000"/>
                </a:solidFill>
                <a:latin typeface="+mn-ea"/>
                <a:ea typeface="+mn-ea"/>
              </a:rPr>
              <a:t>minNo</a:t>
            </a:r>
            <a:r>
              <a:rPr lang="en-US" altLang="ja-JP" sz="2000" dirty="0" smtClean="0">
                <a:solidFill>
                  <a:srgbClr val="FF0000"/>
                </a:solidFill>
                <a:latin typeface="+mn-ea"/>
                <a:ea typeface="+mn-ea"/>
              </a:rPr>
              <a:t> &lt; </a:t>
            </a:r>
            <a:r>
              <a:rPr lang="en-US" altLang="ja-JP" sz="2000" dirty="0" err="1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ja-JP" sz="2000" dirty="0" smtClean="0">
                <a:solidFill>
                  <a:srgbClr val="FF0000"/>
                </a:solidFill>
                <a:latin typeface="+mn-ea"/>
                <a:ea typeface="+mn-ea"/>
              </a:rPr>
              <a:t> – 1 (</a:t>
            </a:r>
            <a:r>
              <a:rPr lang="ja-JP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前方の配列の長さが２以上</a:t>
            </a:r>
            <a:r>
              <a:rPr lang="en-US" altLang="ja-JP" sz="2000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ja-JP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なら</a:t>
            </a:r>
            <a:r>
              <a:rPr lang="ja-JP" altLang="en-US" sz="2000" dirty="0" smtClean="0">
                <a:latin typeface="+mn-ea"/>
                <a:ea typeface="+mn-ea"/>
              </a:rPr>
              <a:t>、</a:t>
            </a:r>
            <a:endParaRPr lang="en-US" altLang="ja-JP" sz="2000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ja-JP" altLang="en-US" sz="2000" u="sng" dirty="0" smtClean="0">
                <a:solidFill>
                  <a:srgbClr val="FF0000"/>
                </a:solidFill>
                <a:latin typeface="+mn-ea"/>
                <a:ea typeface="+mn-ea"/>
              </a:rPr>
              <a:t>前方</a:t>
            </a:r>
            <a:r>
              <a:rPr lang="ja-JP" altLang="en-US" sz="2000" dirty="0" smtClean="0">
                <a:latin typeface="+mn-ea"/>
                <a:ea typeface="+mn-ea"/>
              </a:rPr>
              <a:t>の配列要素について、次のように</a:t>
            </a:r>
            <a:r>
              <a:rPr lang="en-US" altLang="ja-JP" sz="2000" dirty="0" err="1" smtClean="0">
                <a:latin typeface="+mn-ea"/>
                <a:ea typeface="+mn-ea"/>
              </a:rPr>
              <a:t>DivisionSort</a:t>
            </a:r>
            <a:r>
              <a:rPr lang="en-US" altLang="ja-JP" sz="2000" dirty="0" smtClean="0">
                <a:latin typeface="+mn-ea"/>
                <a:ea typeface="+mn-ea"/>
              </a:rPr>
              <a:t>()</a:t>
            </a:r>
            <a:r>
              <a:rPr lang="ja-JP" altLang="en-US" sz="2000" dirty="0" smtClean="0">
                <a:latin typeface="+mn-ea"/>
                <a:ea typeface="+mn-ea"/>
              </a:rPr>
              <a:t>を再帰呼び出し</a:t>
            </a:r>
            <a:r>
              <a:rPr lang="ja-JP" altLang="en-US" sz="2000" dirty="0">
                <a:latin typeface="+mn-ea"/>
                <a:ea typeface="+mn-ea"/>
              </a:rPr>
              <a:t>する</a:t>
            </a:r>
            <a:r>
              <a:rPr lang="ja-JP" altLang="en-US" sz="2000" dirty="0" smtClean="0">
                <a:latin typeface="+mn-ea"/>
                <a:ea typeface="+mn-ea"/>
              </a:rPr>
              <a:t>。</a:t>
            </a:r>
            <a:endParaRPr lang="en-US" altLang="ja-JP" sz="2000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ja-JP" altLang="en-US" sz="2000" dirty="0"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latin typeface="+mn-ea"/>
                <a:ea typeface="+mn-ea"/>
              </a:rPr>
              <a:t>　</a:t>
            </a:r>
            <a:r>
              <a:rPr lang="en-US" altLang="ja-JP" sz="2000" dirty="0" err="1" smtClean="0">
                <a:solidFill>
                  <a:srgbClr val="0066FF"/>
                </a:solidFill>
                <a:latin typeface="+mn-ea"/>
                <a:ea typeface="+mn-ea"/>
              </a:rPr>
              <a:t>DivisionSort</a:t>
            </a:r>
            <a:r>
              <a:rPr lang="en-US" altLang="ja-JP" sz="2000" dirty="0" smtClean="0">
                <a:solidFill>
                  <a:srgbClr val="0066FF"/>
                </a:solidFill>
                <a:latin typeface="+mn-ea"/>
                <a:ea typeface="+mn-ea"/>
              </a:rPr>
              <a:t>( </a:t>
            </a:r>
            <a:r>
              <a:rPr lang="en-US" altLang="ja-JP" sz="2000" dirty="0" err="1" smtClean="0">
                <a:solidFill>
                  <a:srgbClr val="0066FF"/>
                </a:solidFill>
                <a:latin typeface="+mn-ea"/>
                <a:ea typeface="+mn-ea"/>
              </a:rPr>
              <a:t>minNo</a:t>
            </a:r>
            <a:r>
              <a:rPr lang="en-US" altLang="ja-JP" sz="2000" dirty="0" smtClean="0">
                <a:solidFill>
                  <a:srgbClr val="0066FF"/>
                </a:solidFill>
                <a:latin typeface="+mn-ea"/>
                <a:ea typeface="+mn-ea"/>
              </a:rPr>
              <a:t>, </a:t>
            </a:r>
            <a:r>
              <a:rPr lang="en-US" altLang="ja-JP" sz="2000" dirty="0" err="1" smtClean="0">
                <a:solidFill>
                  <a:srgbClr val="0066FF"/>
                </a:solidFill>
                <a:latin typeface="+mn-ea"/>
                <a:ea typeface="+mn-ea"/>
              </a:rPr>
              <a:t>i</a:t>
            </a:r>
            <a:r>
              <a:rPr lang="en-US" altLang="ja-JP" sz="2000" dirty="0" smtClean="0">
                <a:solidFill>
                  <a:srgbClr val="0066FF"/>
                </a:solidFill>
                <a:latin typeface="+mn-ea"/>
                <a:ea typeface="+mn-ea"/>
              </a:rPr>
              <a:t> - 1 </a:t>
            </a:r>
            <a:r>
              <a:rPr lang="ja-JP" altLang="en-US" sz="2000" dirty="0" smtClean="0">
                <a:solidFill>
                  <a:srgbClr val="0066FF"/>
                </a:solidFill>
                <a:latin typeface="+mn-ea"/>
                <a:ea typeface="+mn-ea"/>
              </a:rPr>
              <a:t> </a:t>
            </a:r>
            <a:r>
              <a:rPr lang="en-US" altLang="ja-JP" sz="2000" dirty="0" smtClean="0">
                <a:solidFill>
                  <a:srgbClr val="0066FF"/>
                </a:solidFill>
                <a:latin typeface="+mn-ea"/>
                <a:ea typeface="+mn-ea"/>
              </a:rPr>
              <a:t>)</a:t>
            </a:r>
            <a:endParaRPr lang="ja-JP" altLang="en-US" sz="2000" dirty="0" smtClean="0">
              <a:solidFill>
                <a:srgbClr val="0066FF"/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ja-JP" altLang="en-US" sz="2000" dirty="0" smtClean="0">
                <a:latin typeface="+mn-ea"/>
                <a:ea typeface="+mn-ea"/>
              </a:rPr>
              <a:t>　</a:t>
            </a:r>
          </a:p>
          <a:p>
            <a:pPr eaLnBrk="1" hangingPunct="1">
              <a:defRPr/>
            </a:pPr>
            <a:r>
              <a:rPr lang="en-US" altLang="ja-JP" sz="2000" dirty="0" smtClean="0">
                <a:solidFill>
                  <a:srgbClr val="FF0000"/>
                </a:solidFill>
                <a:latin typeface="+mn-ea"/>
                <a:ea typeface="+mn-ea"/>
              </a:rPr>
              <a:t>j + 1 &lt; </a:t>
            </a:r>
            <a:r>
              <a:rPr lang="en-US" altLang="ja-JP" sz="2000" dirty="0" err="1" smtClean="0">
                <a:solidFill>
                  <a:srgbClr val="FF0000"/>
                </a:solidFill>
                <a:latin typeface="+mn-ea"/>
                <a:ea typeface="+mn-ea"/>
              </a:rPr>
              <a:t>maxNo</a:t>
            </a:r>
            <a:r>
              <a:rPr lang="en-US" altLang="ja-JP" sz="2000" dirty="0" smtClean="0">
                <a:solidFill>
                  <a:srgbClr val="FF0000"/>
                </a:solidFill>
                <a:latin typeface="+mn-ea"/>
                <a:ea typeface="+mn-ea"/>
              </a:rPr>
              <a:t> (</a:t>
            </a:r>
            <a:r>
              <a:rPr lang="ja-JP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後方の配列の長さが２以上</a:t>
            </a:r>
            <a:r>
              <a:rPr lang="en-US" altLang="ja-JP" sz="2000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ja-JP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なら</a:t>
            </a:r>
            <a:r>
              <a:rPr lang="ja-JP" altLang="en-US" sz="2000" dirty="0" smtClean="0">
                <a:latin typeface="+mn-ea"/>
                <a:ea typeface="+mn-ea"/>
              </a:rPr>
              <a:t>、</a:t>
            </a:r>
            <a:endParaRPr lang="en-US" altLang="ja-JP" sz="2000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ja-JP" altLang="en-US" sz="2000" u="sng" dirty="0" smtClean="0">
                <a:solidFill>
                  <a:srgbClr val="FF0000"/>
                </a:solidFill>
                <a:latin typeface="+mn-ea"/>
                <a:ea typeface="+mn-ea"/>
              </a:rPr>
              <a:t>後方</a:t>
            </a:r>
            <a:r>
              <a:rPr lang="ja-JP" altLang="en-US" sz="2000" dirty="0" smtClean="0">
                <a:latin typeface="+mn-ea"/>
                <a:ea typeface="+mn-ea"/>
              </a:rPr>
              <a:t>の配列要素について、次のように</a:t>
            </a:r>
            <a:r>
              <a:rPr lang="en-US" altLang="ja-JP" sz="2000" dirty="0" err="1" smtClean="0">
                <a:latin typeface="+mn-ea"/>
                <a:ea typeface="+mn-ea"/>
              </a:rPr>
              <a:t>DivisionSort</a:t>
            </a:r>
            <a:r>
              <a:rPr lang="en-US" altLang="ja-JP" sz="2000" dirty="0" smtClean="0">
                <a:latin typeface="+mn-ea"/>
                <a:ea typeface="+mn-ea"/>
              </a:rPr>
              <a:t>()</a:t>
            </a:r>
            <a:r>
              <a:rPr lang="ja-JP" altLang="en-US" sz="2000" dirty="0" smtClean="0">
                <a:latin typeface="+mn-ea"/>
                <a:ea typeface="+mn-ea"/>
              </a:rPr>
              <a:t>を再帰呼び出し</a:t>
            </a:r>
            <a:r>
              <a:rPr lang="ja-JP" altLang="en-US" sz="2000" dirty="0">
                <a:latin typeface="+mn-ea"/>
                <a:ea typeface="+mn-ea"/>
              </a:rPr>
              <a:t>する</a:t>
            </a:r>
            <a:r>
              <a:rPr lang="ja-JP" altLang="en-US" sz="2000" dirty="0" smtClean="0">
                <a:latin typeface="+mn-ea"/>
                <a:ea typeface="+mn-ea"/>
              </a:rPr>
              <a:t>。</a:t>
            </a:r>
            <a:endParaRPr lang="en-US" altLang="ja-JP" sz="2000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ja-JP" altLang="en-US" sz="2000" dirty="0" smtClean="0">
                <a:latin typeface="+mn-ea"/>
                <a:ea typeface="+mn-ea"/>
              </a:rPr>
              <a:t>　　</a:t>
            </a:r>
            <a:r>
              <a:rPr lang="en-US" altLang="ja-JP" sz="2000" dirty="0" err="1" smtClean="0">
                <a:solidFill>
                  <a:srgbClr val="0066FF"/>
                </a:solidFill>
                <a:latin typeface="+mn-ea"/>
                <a:ea typeface="+mn-ea"/>
              </a:rPr>
              <a:t>DivisionSort</a:t>
            </a:r>
            <a:r>
              <a:rPr lang="en-US" altLang="ja-JP" sz="2000" dirty="0" smtClean="0">
                <a:solidFill>
                  <a:srgbClr val="0066FF"/>
                </a:solidFill>
                <a:latin typeface="+mn-ea"/>
                <a:ea typeface="+mn-ea"/>
              </a:rPr>
              <a:t>( j + 1 , </a:t>
            </a:r>
            <a:r>
              <a:rPr lang="en-US" altLang="ja-JP" sz="2000" dirty="0" err="1" smtClean="0">
                <a:solidFill>
                  <a:srgbClr val="0066FF"/>
                </a:solidFill>
                <a:latin typeface="+mn-ea"/>
                <a:ea typeface="+mn-ea"/>
              </a:rPr>
              <a:t>maxNo</a:t>
            </a:r>
            <a:r>
              <a:rPr lang="en-US" altLang="ja-JP" sz="2000" dirty="0" smtClean="0">
                <a:solidFill>
                  <a:srgbClr val="0066FF"/>
                </a:solidFill>
                <a:latin typeface="+mn-ea"/>
                <a:ea typeface="+mn-ea"/>
              </a:rPr>
              <a:t> )</a:t>
            </a:r>
            <a:endParaRPr lang="ja-JP" altLang="en-US" sz="2000" dirty="0" smtClean="0">
              <a:solidFill>
                <a:srgbClr val="0066FF"/>
              </a:solidFill>
              <a:latin typeface="+mn-ea"/>
              <a:ea typeface="+mn-ea"/>
            </a:endParaRPr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1043608" y="3832186"/>
            <a:ext cx="6480175" cy="433388"/>
          </a:xfrm>
          <a:prstGeom prst="rect">
            <a:avLst/>
          </a:prstGeom>
          <a:solidFill>
            <a:srgbClr val="00CC00"/>
          </a:solidFill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buNone/>
              <a:defRPr/>
            </a:pPr>
            <a:r>
              <a:rPr lang="en-US" altLang="ja-JP" sz="2000" dirty="0" smtClean="0">
                <a:latin typeface="+mj-ea"/>
                <a:ea typeface="+mj-ea"/>
              </a:rPr>
              <a:t>Data</a:t>
            </a:r>
            <a:r>
              <a:rPr lang="ja-JP" altLang="en-US" sz="2000" dirty="0">
                <a:latin typeface="+mj-ea"/>
                <a:ea typeface="+mj-ea"/>
              </a:rPr>
              <a:t>の</a:t>
            </a:r>
            <a:r>
              <a:rPr lang="en-US" altLang="ja-JP" sz="2000" dirty="0" err="1">
                <a:latin typeface="+mj-ea"/>
                <a:ea typeface="+mj-ea"/>
              </a:rPr>
              <a:t>i</a:t>
            </a:r>
            <a:r>
              <a:rPr lang="ja-JP" altLang="en-US" sz="2000" dirty="0">
                <a:latin typeface="+mj-ea"/>
                <a:ea typeface="+mj-ea"/>
              </a:rPr>
              <a:t>～</a:t>
            </a:r>
            <a:r>
              <a:rPr lang="en-US" altLang="ja-JP" sz="2000" dirty="0">
                <a:latin typeface="+mj-ea"/>
                <a:ea typeface="+mj-ea"/>
              </a:rPr>
              <a:t>j</a:t>
            </a:r>
            <a:r>
              <a:rPr lang="ja-JP" altLang="en-US" sz="2000" dirty="0">
                <a:latin typeface="+mj-ea"/>
                <a:ea typeface="+mj-ea"/>
              </a:rPr>
              <a:t>番について</a:t>
            </a:r>
            <a:r>
              <a:rPr lang="ja-JP" altLang="en-US" sz="2000" dirty="0" smtClean="0">
                <a:latin typeface="+mj-ea"/>
                <a:ea typeface="+mj-ea"/>
              </a:rPr>
              <a:t>、授業で</a:t>
            </a:r>
            <a:r>
              <a:rPr lang="ja-JP" altLang="en-US" sz="2000" dirty="0">
                <a:latin typeface="+mj-ea"/>
                <a:ea typeface="+mj-ea"/>
              </a:rPr>
              <a:t>説明した手順</a:t>
            </a:r>
            <a:r>
              <a:rPr lang="ja-JP" altLang="en-US" sz="2000" dirty="0" smtClean="0">
                <a:latin typeface="+mj-ea"/>
                <a:ea typeface="+mj-ea"/>
              </a:rPr>
              <a:t>を実行する。</a:t>
            </a:r>
            <a:endParaRPr lang="ja-JP" altLang="en-US" sz="2000" dirty="0">
              <a:latin typeface="+mj-ea"/>
              <a:ea typeface="+mj-ea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257497" y="2732896"/>
            <a:ext cx="640871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eaLnBrk="1" hangingPunct="1">
              <a:defRPr/>
            </a:pPr>
            <a:r>
              <a:rPr lang="ja-JP" altLang="en-US" sz="1800" dirty="0">
                <a:latin typeface="+mn-ea"/>
              </a:rPr>
              <a:t>　　</a:t>
            </a:r>
            <a:r>
              <a:rPr lang="en-US" altLang="ja-JP" sz="1800" dirty="0" smtClean="0">
                <a:latin typeface="+mn-ea"/>
              </a:rPr>
              <a:t>Dim </a:t>
            </a:r>
            <a:r>
              <a:rPr lang="en-US" altLang="ja-JP" sz="1800" dirty="0" err="1" smtClean="0">
                <a:latin typeface="+mn-ea"/>
              </a:rPr>
              <a:t>i</a:t>
            </a:r>
            <a:r>
              <a:rPr lang="en-US" altLang="ja-JP" sz="1800" dirty="0" smtClean="0">
                <a:latin typeface="+mn-ea"/>
              </a:rPr>
              <a:t> As Integer = </a:t>
            </a:r>
            <a:r>
              <a:rPr lang="en-US" altLang="ja-JP" sz="1800" dirty="0" err="1" smtClean="0">
                <a:latin typeface="+mn-ea"/>
              </a:rPr>
              <a:t>minNo</a:t>
            </a:r>
            <a:endParaRPr lang="en-US" altLang="ja-JP" sz="1800" dirty="0">
              <a:latin typeface="+mn-ea"/>
            </a:endParaRPr>
          </a:p>
          <a:p>
            <a:pPr eaLnBrk="1" hangingPunct="1">
              <a:defRPr/>
            </a:pPr>
            <a:r>
              <a:rPr lang="ja-JP" altLang="en-US" sz="1800" dirty="0">
                <a:latin typeface="+mn-ea"/>
              </a:rPr>
              <a:t>　　</a:t>
            </a:r>
            <a:r>
              <a:rPr lang="en-US" altLang="ja-JP" sz="1800" dirty="0" smtClean="0">
                <a:latin typeface="+mn-ea"/>
              </a:rPr>
              <a:t>Dim j As Integer = </a:t>
            </a:r>
            <a:r>
              <a:rPr lang="en-US" altLang="ja-JP" sz="1800" dirty="0" err="1" smtClean="0">
                <a:latin typeface="+mn-ea"/>
              </a:rPr>
              <a:t>maxNo</a:t>
            </a:r>
            <a:endParaRPr lang="ja-JP" altLang="en-US" sz="1800" dirty="0">
              <a:latin typeface="+mn-ea"/>
            </a:endParaRPr>
          </a:p>
          <a:p>
            <a:pPr eaLnBrk="1" hangingPunct="1">
              <a:defRPr/>
            </a:pPr>
            <a:r>
              <a:rPr lang="ja-JP" altLang="en-US" sz="1800" dirty="0">
                <a:latin typeface="+mn-ea"/>
              </a:rPr>
              <a:t>　　</a:t>
            </a:r>
            <a:r>
              <a:rPr lang="en-US" altLang="ja-JP" sz="1800" dirty="0" smtClean="0">
                <a:latin typeface="+mn-ea"/>
              </a:rPr>
              <a:t>Dim pivot As Integer = </a:t>
            </a:r>
            <a:r>
              <a:rPr lang="en-US" altLang="ja-JP" sz="1800" dirty="0">
                <a:latin typeface="+mn-ea"/>
              </a:rPr>
              <a:t>Data( </a:t>
            </a:r>
            <a:r>
              <a:rPr lang="en-US" altLang="ja-JP" sz="1800" dirty="0" err="1">
                <a:latin typeface="+mn-ea"/>
              </a:rPr>
              <a:t>Int</a:t>
            </a:r>
            <a:r>
              <a:rPr lang="en-US" altLang="ja-JP" sz="1800" dirty="0" smtClean="0">
                <a:latin typeface="+mn-ea"/>
              </a:rPr>
              <a:t>( ( </a:t>
            </a:r>
            <a:r>
              <a:rPr lang="en-US" altLang="ja-JP" sz="1800" dirty="0" err="1" smtClean="0">
                <a:latin typeface="+mn-ea"/>
              </a:rPr>
              <a:t>minNo</a:t>
            </a:r>
            <a:r>
              <a:rPr lang="en-US" altLang="ja-JP" sz="1800" dirty="0" smtClean="0">
                <a:latin typeface="+mn-ea"/>
              </a:rPr>
              <a:t> + </a:t>
            </a:r>
            <a:r>
              <a:rPr lang="en-US" altLang="ja-JP" sz="1800" dirty="0" err="1" smtClean="0">
                <a:latin typeface="+mn-ea"/>
              </a:rPr>
              <a:t>maxNo</a:t>
            </a:r>
            <a:r>
              <a:rPr lang="en-US" altLang="ja-JP" sz="1800" dirty="0" smtClean="0">
                <a:latin typeface="+mn-ea"/>
              </a:rPr>
              <a:t> ) / 2 )  </a:t>
            </a:r>
            <a:r>
              <a:rPr lang="en-US" altLang="ja-JP" sz="1800" dirty="0">
                <a:latin typeface="+mn-ea"/>
              </a:rPr>
              <a:t>)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1291242" y="5157415"/>
            <a:ext cx="335063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eaLnBrk="1" hangingPunct="1">
              <a:defRPr/>
            </a:pPr>
            <a:r>
              <a:rPr lang="ja-JP" altLang="en-US" sz="1800" dirty="0">
                <a:latin typeface="+mn-ea"/>
              </a:rPr>
              <a:t>　　</a:t>
            </a:r>
            <a:r>
              <a:rPr lang="en-US" altLang="ja-JP" sz="1800" dirty="0" err="1" smtClean="0">
                <a:latin typeface="+mn-ea"/>
              </a:rPr>
              <a:t>DivisionSort</a:t>
            </a:r>
            <a:r>
              <a:rPr lang="en-US" altLang="ja-JP" sz="1800" dirty="0" smtClean="0">
                <a:latin typeface="+mn-ea"/>
              </a:rPr>
              <a:t>( </a:t>
            </a:r>
            <a:r>
              <a:rPr lang="en-US" altLang="ja-JP" sz="1800" dirty="0" err="1" smtClean="0">
                <a:latin typeface="+mn-ea"/>
              </a:rPr>
              <a:t>minNo</a:t>
            </a:r>
            <a:r>
              <a:rPr lang="en-US" altLang="ja-JP" sz="1800" dirty="0" smtClean="0">
                <a:latin typeface="+mn-ea"/>
              </a:rPr>
              <a:t>, </a:t>
            </a:r>
            <a:r>
              <a:rPr lang="en-US" altLang="ja-JP" sz="1800" dirty="0" err="1" smtClean="0">
                <a:latin typeface="+mn-ea"/>
              </a:rPr>
              <a:t>i</a:t>
            </a:r>
            <a:r>
              <a:rPr lang="en-US" altLang="ja-JP" sz="1800" dirty="0" smtClean="0">
                <a:latin typeface="+mn-ea"/>
              </a:rPr>
              <a:t> – 1 )</a:t>
            </a:r>
            <a:endParaRPr lang="en-US" altLang="ja-JP" sz="1800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257497" y="6372259"/>
            <a:ext cx="338437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eaLnBrk="1" hangingPunct="1">
              <a:defRPr/>
            </a:pPr>
            <a:r>
              <a:rPr lang="ja-JP" altLang="en-US" sz="1800" dirty="0">
                <a:latin typeface="+mn-ea"/>
              </a:rPr>
              <a:t>　　</a:t>
            </a:r>
            <a:r>
              <a:rPr lang="en-US" altLang="ja-JP" sz="1800" dirty="0" err="1" smtClean="0">
                <a:latin typeface="+mn-ea"/>
              </a:rPr>
              <a:t>DivisionSort</a:t>
            </a:r>
            <a:r>
              <a:rPr lang="en-US" altLang="ja-JP" sz="1800" dirty="0" smtClean="0">
                <a:latin typeface="+mn-ea"/>
              </a:rPr>
              <a:t>( j + 1, </a:t>
            </a:r>
            <a:r>
              <a:rPr lang="en-US" altLang="ja-JP" sz="1800" dirty="0" err="1" smtClean="0">
                <a:latin typeface="+mn-ea"/>
              </a:rPr>
              <a:t>maxNo</a:t>
            </a:r>
            <a:r>
              <a:rPr lang="en-US" altLang="ja-JP" sz="1800" dirty="0" smtClean="0">
                <a:latin typeface="+mn-ea"/>
              </a:rPr>
              <a:t> )</a:t>
            </a:r>
            <a:endParaRPr lang="en-US" altLang="ja-JP" sz="1800" dirty="0">
              <a:latin typeface="+mn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 rot="20462404">
            <a:off x="5902192" y="4416469"/>
            <a:ext cx="344966" cy="2154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If</a:t>
            </a:r>
            <a:r>
              <a:rPr kumimoji="1" lang="ja-JP" altLang="en-US" sz="800" dirty="0" smtClean="0"/>
              <a:t>文</a:t>
            </a:r>
            <a:endParaRPr kumimoji="1" lang="ja-JP" altLang="en-US" sz="800" dirty="0"/>
          </a:p>
        </p:txBody>
      </p:sp>
      <p:sp>
        <p:nvSpPr>
          <p:cNvPr id="11" name="テキスト ボックス 10"/>
          <p:cNvSpPr txBox="1"/>
          <p:nvPr/>
        </p:nvSpPr>
        <p:spPr>
          <a:xfrm rot="20462404">
            <a:off x="5963659" y="5660438"/>
            <a:ext cx="344966" cy="2154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If</a:t>
            </a:r>
            <a:r>
              <a:rPr kumimoji="1" lang="ja-JP" altLang="en-US" sz="800" dirty="0" smtClean="0"/>
              <a:t>文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2643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39846" y="260648"/>
            <a:ext cx="7420621" cy="923330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Arial" charset="0"/>
              </a:rPr>
              <a:t>Q2.</a:t>
            </a:r>
            <a:r>
              <a:rPr lang="ja-JP" altLang="en-US" sz="1800" dirty="0">
                <a:latin typeface="Arial" charset="0"/>
              </a:rPr>
              <a:t>つづき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Arial" charset="0"/>
              </a:rPr>
              <a:t>次のプログラムは、前のスライド</a:t>
            </a:r>
            <a:r>
              <a:rPr lang="ja-JP" altLang="en-US" sz="1800" dirty="0" smtClean="0">
                <a:latin typeface="Arial" charset="0"/>
              </a:rPr>
              <a:t>の            の説明部分のプログラム</a:t>
            </a:r>
            <a:r>
              <a:rPr lang="ja-JP" altLang="en-US" sz="1800" dirty="0">
                <a:latin typeface="Arial" charset="0"/>
              </a:rPr>
              <a:t>です。</a:t>
            </a:r>
            <a:endParaRPr lang="en-US" altLang="ja-JP" sz="18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latin typeface="Arial" charset="0"/>
              </a:rPr>
              <a:t>授業の説明を</a:t>
            </a:r>
            <a:r>
              <a:rPr lang="ja-JP" altLang="en-US" sz="1800" dirty="0">
                <a:latin typeface="Arial" charset="0"/>
              </a:rPr>
              <a:t>参考</a:t>
            </a:r>
            <a:r>
              <a:rPr lang="ja-JP" altLang="en-US" sz="1800" dirty="0" smtClean="0">
                <a:latin typeface="Arial" charset="0"/>
              </a:rPr>
              <a:t>に、赤枠部分</a:t>
            </a:r>
            <a:r>
              <a:rPr lang="ja-JP" altLang="en-US" sz="1800" dirty="0">
                <a:latin typeface="Arial" charset="0"/>
              </a:rPr>
              <a:t>を</a:t>
            </a:r>
            <a:r>
              <a:rPr lang="ja-JP" altLang="en-US" sz="1800" dirty="0" smtClean="0">
                <a:latin typeface="Arial" charset="0"/>
              </a:rPr>
              <a:t>穴埋め</a:t>
            </a:r>
            <a:r>
              <a:rPr lang="ja-JP" altLang="en-US" sz="1800" dirty="0">
                <a:latin typeface="Arial" charset="0"/>
              </a:rPr>
              <a:t>して完成させなさい。　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683610" y="1534129"/>
            <a:ext cx="3591689" cy="480131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9pPr>
          </a:lstStyle>
          <a:p>
            <a:r>
              <a:rPr lang="en-US" altLang="ja-JP" sz="1800" dirty="0"/>
              <a:t>While True</a:t>
            </a:r>
          </a:p>
          <a:p>
            <a:endParaRPr lang="en-US" altLang="ja-JP" sz="1800" dirty="0" smtClean="0"/>
          </a:p>
          <a:p>
            <a:r>
              <a:rPr lang="en-US" altLang="ja-JP" sz="1800" dirty="0" smtClean="0"/>
              <a:t>    While</a:t>
            </a:r>
            <a:endParaRPr lang="en-US" altLang="ja-JP" sz="1800" dirty="0"/>
          </a:p>
          <a:p>
            <a:r>
              <a:rPr lang="en-US" altLang="ja-JP" sz="1800" dirty="0" smtClean="0"/>
              <a:t>        </a:t>
            </a:r>
            <a:endParaRPr lang="en-US" altLang="ja-JP" sz="1800" dirty="0"/>
          </a:p>
          <a:p>
            <a:r>
              <a:rPr lang="en-US" altLang="ja-JP" sz="1800" dirty="0" smtClean="0"/>
              <a:t>    End </a:t>
            </a:r>
            <a:r>
              <a:rPr lang="en-US" altLang="ja-JP" sz="1800" dirty="0"/>
              <a:t>While</a:t>
            </a:r>
          </a:p>
          <a:p>
            <a:endParaRPr lang="en-US" altLang="ja-JP" sz="1800" dirty="0" smtClean="0"/>
          </a:p>
          <a:p>
            <a:r>
              <a:rPr lang="en-US" altLang="ja-JP" sz="1800" dirty="0" smtClean="0"/>
              <a:t>    While</a:t>
            </a:r>
            <a:endParaRPr lang="en-US" altLang="ja-JP" sz="1800" dirty="0"/>
          </a:p>
          <a:p>
            <a:r>
              <a:rPr lang="en-US" altLang="ja-JP" sz="1800" dirty="0" smtClean="0"/>
              <a:t>        </a:t>
            </a:r>
            <a:endParaRPr lang="en-US" altLang="ja-JP" sz="1800" dirty="0"/>
          </a:p>
          <a:p>
            <a:r>
              <a:rPr lang="en-US" altLang="ja-JP" sz="1800" dirty="0" smtClean="0"/>
              <a:t>    End </a:t>
            </a:r>
            <a:r>
              <a:rPr lang="en-US" altLang="ja-JP" sz="1800" dirty="0"/>
              <a:t>While</a:t>
            </a:r>
          </a:p>
          <a:p>
            <a:endParaRPr lang="en-US" altLang="ja-JP" sz="1800" dirty="0" smtClean="0"/>
          </a:p>
          <a:p>
            <a:r>
              <a:rPr lang="en-US" altLang="ja-JP" sz="1800" dirty="0" smtClean="0"/>
              <a:t>    If                      Then </a:t>
            </a:r>
            <a:r>
              <a:rPr lang="en-US" altLang="ja-JP" sz="1800" dirty="0"/>
              <a:t>Exit While</a:t>
            </a:r>
          </a:p>
          <a:p>
            <a:endParaRPr lang="en-US" altLang="ja-JP" sz="1800" dirty="0" smtClean="0"/>
          </a:p>
          <a:p>
            <a:endParaRPr lang="en-US" altLang="ja-JP" sz="1800" dirty="0"/>
          </a:p>
          <a:p>
            <a:endParaRPr lang="en-US" altLang="ja-JP" sz="1800" dirty="0" smtClean="0"/>
          </a:p>
          <a:p>
            <a:endParaRPr lang="en-US" altLang="ja-JP" sz="1800" dirty="0" smtClean="0"/>
          </a:p>
          <a:p>
            <a:endParaRPr lang="en-US" altLang="ja-JP" sz="1800" dirty="0"/>
          </a:p>
          <a:p>
            <a:r>
              <a:rPr lang="en-US" altLang="ja-JP" sz="1800" dirty="0" smtClean="0"/>
              <a:t>End </a:t>
            </a:r>
            <a:r>
              <a:rPr lang="en-US" altLang="ja-JP" sz="1800" dirty="0"/>
              <a:t>While</a:t>
            </a:r>
            <a:endParaRPr lang="en-US" altLang="en-US" sz="1800" noProof="1" smtClean="0"/>
          </a:p>
        </p:txBody>
      </p:sp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1708924" y="2147819"/>
            <a:ext cx="1008062" cy="21590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>
              <a:latin typeface="Arial" charset="0"/>
              <a:ea typeface="MS UI Gothic" pitchFamily="50" charset="-128"/>
            </a:endParaRPr>
          </a:p>
        </p:txBody>
      </p: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1708924" y="3277888"/>
            <a:ext cx="1008062" cy="21590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>
              <a:latin typeface="Arial" charset="0"/>
              <a:ea typeface="MS UI Gothic" pitchFamily="50" charset="-128"/>
            </a:endParaRPr>
          </a:p>
        </p:txBody>
      </p:sp>
      <p:sp>
        <p:nvSpPr>
          <p:cNvPr id="5127" name="Rectangle 10"/>
          <p:cNvSpPr>
            <a:spLocks noChangeArrowheads="1"/>
          </p:cNvSpPr>
          <p:nvPr/>
        </p:nvSpPr>
        <p:spPr bwMode="auto">
          <a:xfrm>
            <a:off x="1348561" y="4332970"/>
            <a:ext cx="1063167" cy="21590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>
              <a:latin typeface="Arial" charset="0"/>
              <a:ea typeface="MS UI Gothic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699235" y="581490"/>
            <a:ext cx="576064" cy="281645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043608" y="4784642"/>
            <a:ext cx="1296144" cy="948614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>
              <a:latin typeface="Arial" charset="0"/>
              <a:ea typeface="MS UI Gothic" pitchFamily="50" charset="-128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87649" y="2435659"/>
            <a:ext cx="1008062" cy="21590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>
              <a:latin typeface="Arial" charset="0"/>
              <a:ea typeface="MS UI Gothic" pitchFamily="50" charset="-128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187649" y="3553089"/>
            <a:ext cx="1008062" cy="21590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>
              <a:latin typeface="Arial" charset="0"/>
              <a:ea typeface="MS UI Gothi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558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50825" y="188640"/>
            <a:ext cx="7398244" cy="147732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Arial" charset="0"/>
              </a:rPr>
              <a:t>Q3.</a:t>
            </a:r>
            <a:r>
              <a:rPr lang="ja-JP" altLang="en-US" sz="1800" dirty="0">
                <a:latin typeface="Arial" charset="0"/>
              </a:rPr>
              <a:t>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Arial" charset="0"/>
              </a:rPr>
              <a:t>データを生成して「クイックソート」ボタンを押すと、</a:t>
            </a:r>
            <a:endParaRPr lang="en-US" altLang="ja-JP" sz="18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Arial" charset="0"/>
              </a:rPr>
              <a:t>Data()</a:t>
            </a:r>
            <a:r>
              <a:rPr lang="ja-JP" altLang="en-US" sz="1800" dirty="0">
                <a:latin typeface="Arial" charset="0"/>
              </a:rPr>
              <a:t>をクイックソートでソートして結果を</a:t>
            </a:r>
            <a:r>
              <a:rPr lang="en-US" altLang="ja-JP" sz="1800" dirty="0">
                <a:latin typeface="Arial" charset="0"/>
              </a:rPr>
              <a:t>TextBox2</a:t>
            </a:r>
            <a:r>
              <a:rPr lang="ja-JP" altLang="en-US" sz="1800" dirty="0">
                <a:latin typeface="Arial" charset="0"/>
              </a:rPr>
              <a:t>に表示するプログラムを</a:t>
            </a:r>
            <a:endParaRPr lang="en-US" altLang="ja-JP" sz="18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Arial" charset="0"/>
              </a:rPr>
              <a:t>作成しなさい</a:t>
            </a:r>
            <a:r>
              <a:rPr lang="ja-JP" altLang="en-US" sz="1800" dirty="0" smtClean="0">
                <a:latin typeface="Arial" charset="0"/>
              </a:rPr>
              <a:t>。</a:t>
            </a:r>
            <a:endParaRPr lang="en-US" altLang="ja-JP" sz="1800" dirty="0" smtClean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>
                <a:latin typeface="Arial" charset="0"/>
              </a:rPr>
              <a:t>※</a:t>
            </a:r>
            <a:r>
              <a:rPr lang="ja-JP" altLang="en-US" sz="1800" dirty="0" smtClean="0">
                <a:latin typeface="Arial" charset="0"/>
              </a:rPr>
              <a:t>他のソートアルゴリズムと結果が変わらないことを確かめること。</a:t>
            </a:r>
            <a:endParaRPr lang="en-US" altLang="ja-JP" sz="1800" dirty="0">
              <a:latin typeface="Arial" charset="0"/>
            </a:endParaRPr>
          </a:p>
        </p:txBody>
      </p:sp>
      <p:pic>
        <p:nvPicPr>
          <p:cNvPr id="61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2060575"/>
            <a:ext cx="477202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線矢印コネクタ 3"/>
          <p:cNvCxnSpPr/>
          <p:nvPr/>
        </p:nvCxnSpPr>
        <p:spPr>
          <a:xfrm flipH="1">
            <a:off x="4006850" y="5808663"/>
            <a:ext cx="2447925" cy="714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49" name="テキスト ボックス 5"/>
          <p:cNvSpPr txBox="1">
            <a:spLocks noChangeArrowheads="1"/>
          </p:cNvSpPr>
          <p:nvPr/>
        </p:nvSpPr>
        <p:spPr bwMode="auto">
          <a:xfrm>
            <a:off x="6527800" y="5659438"/>
            <a:ext cx="1438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ボタンを追加</a:t>
            </a:r>
          </a:p>
        </p:txBody>
      </p:sp>
    </p:spTree>
    <p:extLst>
      <p:ext uri="{BB962C8B-B14F-4D97-AF65-F5344CB8AC3E}">
        <p14:creationId xmlns:p14="http://schemas.microsoft.com/office/powerpoint/2010/main" val="174213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42888" y="333375"/>
            <a:ext cx="7803803" cy="120032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+mn-ea"/>
                <a:ea typeface="+mn-ea"/>
              </a:rPr>
              <a:t>Q4.</a:t>
            </a:r>
            <a:r>
              <a:rPr lang="ja-JP" altLang="en-US" sz="1800" dirty="0">
                <a:latin typeface="+mn-ea"/>
                <a:ea typeface="+mn-ea"/>
              </a:rPr>
              <a:t>　</a:t>
            </a:r>
            <a:endParaRPr lang="en-US" altLang="ja-JP" sz="180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+mn-ea"/>
                <a:ea typeface="+mn-ea"/>
              </a:rPr>
              <a:t>次の関数</a:t>
            </a:r>
            <a:r>
              <a:rPr lang="en-US" altLang="ja-JP" sz="1800" dirty="0">
                <a:latin typeface="+mn-ea"/>
                <a:ea typeface="+mn-ea"/>
              </a:rPr>
              <a:t>Benchmark2()</a:t>
            </a:r>
            <a:r>
              <a:rPr lang="ja-JP" altLang="en-US" sz="1800" dirty="0">
                <a:latin typeface="+mn-ea"/>
                <a:ea typeface="+mn-ea"/>
              </a:rPr>
              <a:t>は、</a:t>
            </a:r>
            <a:r>
              <a:rPr lang="en-US" altLang="ja-JP" sz="1800" dirty="0" err="1">
                <a:latin typeface="+mn-ea"/>
                <a:ea typeface="+mn-ea"/>
              </a:rPr>
              <a:t>ShellSort</a:t>
            </a:r>
            <a:r>
              <a:rPr lang="en-US" altLang="ja-JP" sz="1800" dirty="0">
                <a:latin typeface="+mn-ea"/>
                <a:ea typeface="+mn-ea"/>
              </a:rPr>
              <a:t>()</a:t>
            </a:r>
            <a:r>
              <a:rPr lang="ja-JP" altLang="en-US" sz="1800" dirty="0">
                <a:latin typeface="+mn-ea"/>
                <a:ea typeface="+mn-ea"/>
              </a:rPr>
              <a:t>と</a:t>
            </a:r>
            <a:r>
              <a:rPr lang="en-US" altLang="ja-JP" sz="1800" dirty="0" err="1">
                <a:latin typeface="+mn-ea"/>
                <a:ea typeface="+mn-ea"/>
              </a:rPr>
              <a:t>QuickSort</a:t>
            </a:r>
            <a:r>
              <a:rPr lang="en-US" altLang="ja-JP" sz="1800" dirty="0">
                <a:latin typeface="+mn-ea"/>
                <a:ea typeface="+mn-ea"/>
              </a:rPr>
              <a:t>()</a:t>
            </a:r>
            <a:r>
              <a:rPr lang="ja-JP" altLang="en-US" sz="1800" dirty="0">
                <a:latin typeface="+mn-ea"/>
                <a:ea typeface="+mn-ea"/>
              </a:rPr>
              <a:t>を、引数で指定した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err="1">
                <a:latin typeface="+mn-ea"/>
                <a:ea typeface="+mn-ea"/>
              </a:rPr>
              <a:t>repeatNum</a:t>
            </a:r>
            <a:r>
              <a:rPr lang="ja-JP" altLang="en-US" sz="1800" dirty="0">
                <a:latin typeface="+mn-ea"/>
                <a:ea typeface="+mn-ea"/>
              </a:rPr>
              <a:t>回試行した際の平均所要時間を計算し、引数で指定した</a:t>
            </a:r>
            <a:r>
              <a:rPr lang="en-US" altLang="ja-JP" sz="1800" dirty="0" err="1">
                <a:latin typeface="+mn-ea"/>
                <a:ea typeface="+mn-ea"/>
              </a:rPr>
              <a:t>TextBox</a:t>
            </a:r>
            <a:r>
              <a:rPr lang="ja-JP" altLang="en-US" sz="1800" dirty="0">
                <a:latin typeface="+mn-ea"/>
                <a:ea typeface="+mn-ea"/>
              </a:rPr>
              <a:t>に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+mn-ea"/>
                <a:ea typeface="+mn-ea"/>
              </a:rPr>
              <a:t>書き出すプログラムです。この関数をプログラムにそのままコピーしなさい。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81000" y="1844675"/>
            <a:ext cx="8496300" cy="47085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1200" dirty="0">
                <a:solidFill>
                  <a:srgbClr val="0066FF"/>
                </a:solidFill>
              </a:rPr>
              <a:t> </a:t>
            </a:r>
            <a:r>
              <a:rPr lang="en-US" altLang="ja-JP" sz="1200" dirty="0">
                <a:solidFill>
                  <a:srgbClr val="0066FF"/>
                </a:solidFill>
              </a:rPr>
              <a:t>'</a:t>
            </a:r>
            <a:r>
              <a:rPr lang="ja-JP" altLang="en-US" sz="1200" dirty="0">
                <a:solidFill>
                  <a:srgbClr val="0066FF"/>
                </a:solidFill>
              </a:rPr>
              <a:t>簡易ベンチマーク　各ソートアルゴリズムを</a:t>
            </a:r>
            <a:r>
              <a:rPr lang="en-US" altLang="ja-JP" sz="1200" dirty="0" err="1">
                <a:solidFill>
                  <a:srgbClr val="0066FF"/>
                </a:solidFill>
              </a:rPr>
              <a:t>repeatNum</a:t>
            </a:r>
            <a:r>
              <a:rPr lang="ja-JP" altLang="en-US" sz="1200" dirty="0">
                <a:solidFill>
                  <a:srgbClr val="0066FF"/>
                </a:solidFill>
              </a:rPr>
              <a:t>回試行した際の平均所要時間を比較</a:t>
            </a:r>
          </a:p>
          <a:p>
            <a:pPr>
              <a:defRPr/>
            </a:pPr>
            <a:r>
              <a:rPr lang="ja-JP" altLang="en-US" sz="1200" dirty="0">
                <a:solidFill>
                  <a:srgbClr val="0066FF"/>
                </a:solidFill>
              </a:rPr>
              <a:t>    </a:t>
            </a:r>
            <a:r>
              <a:rPr lang="en-US" altLang="ja-JP" sz="1200" dirty="0">
                <a:solidFill>
                  <a:srgbClr val="0066FF"/>
                </a:solidFill>
              </a:rPr>
              <a:t>'</a:t>
            </a:r>
            <a:r>
              <a:rPr lang="en-US" altLang="ja-JP" sz="1200" dirty="0" err="1">
                <a:solidFill>
                  <a:srgbClr val="0066FF"/>
                </a:solidFill>
              </a:rPr>
              <a:t>numOfData</a:t>
            </a:r>
            <a:r>
              <a:rPr lang="ja-JP" altLang="en-US" sz="1200" dirty="0">
                <a:solidFill>
                  <a:srgbClr val="0066FF"/>
                </a:solidFill>
              </a:rPr>
              <a:t>：</a:t>
            </a:r>
            <a:r>
              <a:rPr lang="en-US" altLang="ja-JP" sz="1200" dirty="0">
                <a:solidFill>
                  <a:srgbClr val="0066FF"/>
                </a:solidFill>
              </a:rPr>
              <a:t>Data()</a:t>
            </a:r>
            <a:r>
              <a:rPr lang="ja-JP" altLang="en-US" sz="1200" dirty="0">
                <a:solidFill>
                  <a:srgbClr val="0066FF"/>
                </a:solidFill>
              </a:rPr>
              <a:t>の配列長、</a:t>
            </a:r>
            <a:r>
              <a:rPr lang="en-US" altLang="ja-JP" sz="1200" dirty="0" err="1">
                <a:solidFill>
                  <a:srgbClr val="0066FF"/>
                </a:solidFill>
              </a:rPr>
              <a:t>repeatNum</a:t>
            </a:r>
            <a:r>
              <a:rPr lang="ja-JP" altLang="en-US" sz="1200" dirty="0">
                <a:solidFill>
                  <a:srgbClr val="0066FF"/>
                </a:solidFill>
              </a:rPr>
              <a:t>：繰り返し回数、 </a:t>
            </a:r>
            <a:r>
              <a:rPr lang="en-US" altLang="ja-JP" sz="1200" dirty="0" err="1">
                <a:solidFill>
                  <a:srgbClr val="0066FF"/>
                </a:solidFill>
              </a:rPr>
              <a:t>Obj</a:t>
            </a:r>
            <a:r>
              <a:rPr lang="ja-JP" altLang="en-US" sz="1200" dirty="0">
                <a:solidFill>
                  <a:srgbClr val="0066FF"/>
                </a:solidFill>
              </a:rPr>
              <a:t>：テキストを出力する</a:t>
            </a:r>
            <a:r>
              <a:rPr lang="en-US" altLang="ja-JP" sz="1200" dirty="0" err="1">
                <a:solidFill>
                  <a:srgbClr val="0066FF"/>
                </a:solidFill>
              </a:rPr>
              <a:t>TextBox</a:t>
            </a:r>
            <a:endParaRPr lang="en-US" altLang="ja-JP" sz="1200" dirty="0">
              <a:solidFill>
                <a:srgbClr val="0066FF"/>
              </a:solidFill>
            </a:endParaRPr>
          </a:p>
          <a:p>
            <a:pPr>
              <a:defRPr/>
            </a:pPr>
            <a:r>
              <a:rPr lang="en-US" altLang="ja-JP" sz="1200" dirty="0">
                <a:solidFill>
                  <a:schemeClr val="accent4"/>
                </a:solidFill>
              </a:rPr>
              <a:t>    </a:t>
            </a:r>
            <a:r>
              <a:rPr lang="en-US" altLang="ja-JP" sz="1200" dirty="0">
                <a:solidFill>
                  <a:schemeClr val="tx1"/>
                </a:solidFill>
              </a:rPr>
              <a:t>Private Sub Benchmark2(</a:t>
            </a:r>
            <a:r>
              <a:rPr lang="en-US" altLang="ja-JP" sz="1200" dirty="0" err="1">
                <a:solidFill>
                  <a:schemeClr val="tx1"/>
                </a:solidFill>
              </a:rPr>
              <a:t>ByVal</a:t>
            </a:r>
            <a:r>
              <a:rPr lang="en-US" altLang="ja-JP" sz="1200" dirty="0">
                <a:solidFill>
                  <a:schemeClr val="tx1"/>
                </a:solidFill>
              </a:rPr>
              <a:t> </a:t>
            </a:r>
            <a:r>
              <a:rPr lang="en-US" altLang="ja-JP" sz="1200" dirty="0" err="1">
                <a:solidFill>
                  <a:schemeClr val="tx1"/>
                </a:solidFill>
              </a:rPr>
              <a:t>numOfData</a:t>
            </a:r>
            <a:r>
              <a:rPr lang="en-US" altLang="ja-JP" sz="1200" dirty="0">
                <a:solidFill>
                  <a:schemeClr val="tx1"/>
                </a:solidFill>
              </a:rPr>
              <a:t> As Integer, </a:t>
            </a:r>
            <a:r>
              <a:rPr lang="en-US" altLang="ja-JP" sz="1200" dirty="0" err="1">
                <a:solidFill>
                  <a:schemeClr val="tx1"/>
                </a:solidFill>
              </a:rPr>
              <a:t>ByVal</a:t>
            </a:r>
            <a:r>
              <a:rPr lang="en-US" altLang="ja-JP" sz="1200" dirty="0">
                <a:solidFill>
                  <a:schemeClr val="tx1"/>
                </a:solidFill>
              </a:rPr>
              <a:t> </a:t>
            </a:r>
            <a:r>
              <a:rPr lang="en-US" altLang="ja-JP" sz="1200" dirty="0" err="1">
                <a:solidFill>
                  <a:schemeClr val="tx1"/>
                </a:solidFill>
              </a:rPr>
              <a:t>repeatNum</a:t>
            </a:r>
            <a:r>
              <a:rPr lang="en-US" altLang="ja-JP" sz="1200" dirty="0">
                <a:solidFill>
                  <a:schemeClr val="tx1"/>
                </a:solidFill>
              </a:rPr>
              <a:t> As Integer, </a:t>
            </a:r>
            <a:r>
              <a:rPr lang="en-US" altLang="ja-JP" sz="1200" dirty="0" err="1">
                <a:solidFill>
                  <a:schemeClr val="tx1"/>
                </a:solidFill>
              </a:rPr>
              <a:t>ByVal</a:t>
            </a:r>
            <a:r>
              <a:rPr lang="en-US" altLang="ja-JP" sz="1200" dirty="0">
                <a:solidFill>
                  <a:schemeClr val="tx1"/>
                </a:solidFill>
              </a:rPr>
              <a:t> </a:t>
            </a:r>
            <a:r>
              <a:rPr lang="en-US" altLang="ja-JP" sz="1200" dirty="0" err="1">
                <a:solidFill>
                  <a:schemeClr val="tx1"/>
                </a:solidFill>
              </a:rPr>
              <a:t>Obj</a:t>
            </a:r>
            <a:r>
              <a:rPr lang="en-US" altLang="ja-JP" sz="1200" dirty="0">
                <a:solidFill>
                  <a:schemeClr val="tx1"/>
                </a:solidFill>
              </a:rPr>
              <a:t> As </a:t>
            </a:r>
            <a:r>
              <a:rPr lang="en-US" altLang="ja-JP" sz="1200" dirty="0" err="1">
                <a:solidFill>
                  <a:schemeClr val="tx1"/>
                </a:solidFill>
              </a:rPr>
              <a:t>TextBox</a:t>
            </a:r>
            <a:r>
              <a:rPr lang="en-US" altLang="ja-JP" sz="1200" dirty="0">
                <a:solidFill>
                  <a:schemeClr val="tx1"/>
                </a:solidFill>
              </a:rPr>
              <a:t>)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tx1"/>
                </a:solidFill>
              </a:rPr>
              <a:t>        Dim </a:t>
            </a:r>
            <a:r>
              <a:rPr lang="en-US" altLang="ja-JP" sz="1200" dirty="0" err="1">
                <a:solidFill>
                  <a:schemeClr val="tx1"/>
                </a:solidFill>
              </a:rPr>
              <a:t>startTime</a:t>
            </a:r>
            <a:r>
              <a:rPr lang="en-US" altLang="ja-JP" sz="1200" dirty="0">
                <a:solidFill>
                  <a:schemeClr val="tx1"/>
                </a:solidFill>
              </a:rPr>
              <a:t>(</a:t>
            </a:r>
            <a:r>
              <a:rPr lang="en-US" altLang="ja-JP" sz="1200" dirty="0" err="1">
                <a:solidFill>
                  <a:schemeClr val="tx1"/>
                </a:solidFill>
              </a:rPr>
              <a:t>repeatNum</a:t>
            </a:r>
            <a:r>
              <a:rPr lang="en-US" altLang="ja-JP" sz="1200" dirty="0">
                <a:solidFill>
                  <a:schemeClr val="tx1"/>
                </a:solidFill>
              </a:rPr>
              <a:t>) As </a:t>
            </a:r>
            <a:r>
              <a:rPr lang="en-US" altLang="ja-JP" sz="1200" dirty="0" err="1">
                <a:solidFill>
                  <a:schemeClr val="tx1"/>
                </a:solidFill>
              </a:rPr>
              <a:t>DateTime</a:t>
            </a:r>
            <a:r>
              <a:rPr lang="en-US" altLang="ja-JP" sz="1200" dirty="0">
                <a:solidFill>
                  <a:schemeClr val="tx1"/>
                </a:solidFill>
              </a:rPr>
              <a:t> </a:t>
            </a:r>
            <a:r>
              <a:rPr lang="en-US" altLang="ja-JP" sz="1200" dirty="0">
                <a:solidFill>
                  <a:srgbClr val="0066FF"/>
                </a:solidFill>
              </a:rPr>
              <a:t>'</a:t>
            </a:r>
            <a:r>
              <a:rPr lang="ja-JP" altLang="en-US" sz="1200" dirty="0">
                <a:solidFill>
                  <a:srgbClr val="0066FF"/>
                </a:solidFill>
              </a:rPr>
              <a:t>開始時刻の記録</a:t>
            </a:r>
          </a:p>
          <a:p>
            <a:pPr>
              <a:defRPr/>
            </a:pPr>
            <a:r>
              <a:rPr lang="ja-JP" altLang="en-US" sz="1200" dirty="0">
                <a:solidFill>
                  <a:schemeClr val="accent4"/>
                </a:solidFill>
              </a:rPr>
              <a:t>        </a:t>
            </a:r>
            <a:r>
              <a:rPr lang="en-US" altLang="ja-JP" sz="1200" dirty="0">
                <a:solidFill>
                  <a:schemeClr val="tx1"/>
                </a:solidFill>
              </a:rPr>
              <a:t>Dim </a:t>
            </a:r>
            <a:r>
              <a:rPr lang="en-US" altLang="ja-JP" sz="1200" dirty="0" err="1">
                <a:solidFill>
                  <a:schemeClr val="tx1"/>
                </a:solidFill>
              </a:rPr>
              <a:t>endTime</a:t>
            </a:r>
            <a:r>
              <a:rPr lang="en-US" altLang="ja-JP" sz="1200" dirty="0">
                <a:solidFill>
                  <a:schemeClr val="tx1"/>
                </a:solidFill>
              </a:rPr>
              <a:t>(</a:t>
            </a:r>
            <a:r>
              <a:rPr lang="en-US" altLang="ja-JP" sz="1200" dirty="0" err="1">
                <a:solidFill>
                  <a:schemeClr val="tx1"/>
                </a:solidFill>
              </a:rPr>
              <a:t>repeatNum</a:t>
            </a:r>
            <a:r>
              <a:rPr lang="en-US" altLang="ja-JP" sz="1200" dirty="0">
                <a:solidFill>
                  <a:schemeClr val="tx1"/>
                </a:solidFill>
              </a:rPr>
              <a:t>) As </a:t>
            </a:r>
            <a:r>
              <a:rPr lang="en-US" altLang="ja-JP" sz="1200" dirty="0" err="1">
                <a:solidFill>
                  <a:schemeClr val="tx1"/>
                </a:solidFill>
              </a:rPr>
              <a:t>DateTime</a:t>
            </a:r>
            <a:r>
              <a:rPr lang="en-US" altLang="ja-JP" sz="1200" dirty="0">
                <a:solidFill>
                  <a:schemeClr val="tx1"/>
                </a:solidFill>
              </a:rPr>
              <a:t> </a:t>
            </a:r>
            <a:r>
              <a:rPr lang="en-US" altLang="ja-JP" sz="1200" dirty="0">
                <a:solidFill>
                  <a:srgbClr val="0066FF"/>
                </a:solidFill>
              </a:rPr>
              <a:t>'</a:t>
            </a:r>
            <a:r>
              <a:rPr lang="ja-JP" altLang="en-US" sz="1200" dirty="0">
                <a:solidFill>
                  <a:srgbClr val="0066FF"/>
                </a:solidFill>
              </a:rPr>
              <a:t>終了時刻の記録</a:t>
            </a:r>
          </a:p>
          <a:p>
            <a:pPr>
              <a:defRPr/>
            </a:pPr>
            <a:r>
              <a:rPr lang="ja-JP" altLang="en-US" sz="1200" dirty="0">
                <a:solidFill>
                  <a:schemeClr val="accent4"/>
                </a:solidFill>
              </a:rPr>
              <a:t>        </a:t>
            </a:r>
            <a:r>
              <a:rPr lang="en-US" altLang="ja-JP" sz="1200" dirty="0">
                <a:solidFill>
                  <a:schemeClr val="tx1"/>
                </a:solidFill>
              </a:rPr>
              <a:t>Dim </a:t>
            </a:r>
            <a:r>
              <a:rPr lang="en-US" altLang="ja-JP" sz="1200" dirty="0" err="1">
                <a:solidFill>
                  <a:schemeClr val="tx1"/>
                </a:solidFill>
              </a:rPr>
              <a:t>totalTime</a:t>
            </a:r>
            <a:r>
              <a:rPr lang="en-US" altLang="ja-JP" sz="1200" dirty="0">
                <a:solidFill>
                  <a:schemeClr val="tx1"/>
                </a:solidFill>
              </a:rPr>
              <a:t>(2) As Double </a:t>
            </a:r>
            <a:r>
              <a:rPr lang="en-US" altLang="ja-JP" sz="1200" dirty="0">
                <a:solidFill>
                  <a:srgbClr val="0066FF"/>
                </a:solidFill>
              </a:rPr>
              <a:t>'</a:t>
            </a:r>
            <a:r>
              <a:rPr lang="ja-JP" altLang="en-US" sz="1200" dirty="0">
                <a:solidFill>
                  <a:srgbClr val="0066FF"/>
                </a:solidFill>
              </a:rPr>
              <a:t>各アルゴリズムの合計所要時間</a:t>
            </a:r>
          </a:p>
          <a:p>
            <a:pPr>
              <a:defRPr/>
            </a:pPr>
            <a:r>
              <a:rPr lang="ja-JP" altLang="en-US" sz="1200" dirty="0">
                <a:solidFill>
                  <a:schemeClr val="accent4"/>
                </a:solidFill>
              </a:rPr>
              <a:t>        </a:t>
            </a:r>
            <a:r>
              <a:rPr lang="en-US" altLang="ja-JP" sz="1200" dirty="0">
                <a:solidFill>
                  <a:schemeClr val="tx1"/>
                </a:solidFill>
              </a:rPr>
              <a:t>For </a:t>
            </a:r>
            <a:r>
              <a:rPr lang="en-US" altLang="ja-JP" sz="1200" dirty="0" err="1">
                <a:solidFill>
                  <a:schemeClr val="tx1"/>
                </a:solidFill>
              </a:rPr>
              <a:t>i</a:t>
            </a:r>
            <a:r>
              <a:rPr lang="en-US" altLang="ja-JP" sz="1200" dirty="0">
                <a:solidFill>
                  <a:schemeClr val="tx1"/>
                </a:solidFill>
              </a:rPr>
              <a:t> As Integer = 1 To </a:t>
            </a:r>
            <a:r>
              <a:rPr lang="en-US" altLang="ja-JP" sz="1200" dirty="0" err="1">
                <a:solidFill>
                  <a:schemeClr val="tx1"/>
                </a:solidFill>
              </a:rPr>
              <a:t>repeatNum</a:t>
            </a:r>
            <a:endParaRPr lang="en-US" altLang="ja-JP" sz="12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ja-JP" sz="1200" dirty="0">
                <a:solidFill>
                  <a:schemeClr val="tx1"/>
                </a:solidFill>
              </a:rPr>
              <a:t>            </a:t>
            </a:r>
            <a:r>
              <a:rPr lang="en-US" altLang="ja-JP" sz="1200" dirty="0" err="1">
                <a:solidFill>
                  <a:schemeClr val="tx1"/>
                </a:solidFill>
              </a:rPr>
              <a:t>GenerateData</a:t>
            </a:r>
            <a:r>
              <a:rPr lang="en-US" altLang="ja-JP" sz="1200" dirty="0">
                <a:solidFill>
                  <a:schemeClr val="tx1"/>
                </a:solidFill>
              </a:rPr>
              <a:t>(</a:t>
            </a:r>
            <a:r>
              <a:rPr lang="en-US" altLang="ja-JP" sz="1200" dirty="0" err="1">
                <a:solidFill>
                  <a:schemeClr val="tx1"/>
                </a:solidFill>
              </a:rPr>
              <a:t>numOfData</a:t>
            </a:r>
            <a:r>
              <a:rPr lang="en-US" altLang="ja-JP" sz="1200" dirty="0">
                <a:solidFill>
                  <a:schemeClr val="tx1"/>
                </a:solidFill>
              </a:rPr>
              <a:t>)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tx1"/>
                </a:solidFill>
              </a:rPr>
              <a:t>            </a:t>
            </a:r>
            <a:r>
              <a:rPr lang="en-US" altLang="ja-JP" sz="1200" dirty="0" err="1">
                <a:solidFill>
                  <a:schemeClr val="tx1"/>
                </a:solidFill>
              </a:rPr>
              <a:t>saveData</a:t>
            </a:r>
            <a:r>
              <a:rPr lang="en-US" altLang="ja-JP" sz="1200" dirty="0">
                <a:solidFill>
                  <a:schemeClr val="tx1"/>
                </a:solidFill>
              </a:rPr>
              <a:t>()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tx1"/>
                </a:solidFill>
              </a:rPr>
              <a:t>            </a:t>
            </a:r>
            <a:r>
              <a:rPr lang="en-US" altLang="ja-JP" sz="1200" dirty="0" err="1">
                <a:solidFill>
                  <a:schemeClr val="tx1"/>
                </a:solidFill>
              </a:rPr>
              <a:t>startTime</a:t>
            </a:r>
            <a:r>
              <a:rPr lang="en-US" altLang="ja-JP" sz="1200" dirty="0">
                <a:solidFill>
                  <a:schemeClr val="tx1"/>
                </a:solidFill>
              </a:rPr>
              <a:t>(</a:t>
            </a:r>
            <a:r>
              <a:rPr lang="en-US" altLang="ja-JP" sz="1200" dirty="0" err="1">
                <a:solidFill>
                  <a:schemeClr val="tx1"/>
                </a:solidFill>
              </a:rPr>
              <a:t>i</a:t>
            </a:r>
            <a:r>
              <a:rPr lang="en-US" altLang="ja-JP" sz="1200" dirty="0">
                <a:solidFill>
                  <a:schemeClr val="tx1"/>
                </a:solidFill>
              </a:rPr>
              <a:t>) = </a:t>
            </a:r>
            <a:r>
              <a:rPr lang="en-US" altLang="ja-JP" sz="1200" dirty="0" err="1">
                <a:solidFill>
                  <a:schemeClr val="tx1"/>
                </a:solidFill>
              </a:rPr>
              <a:t>DateTime.Now</a:t>
            </a:r>
            <a:endParaRPr lang="en-US" altLang="ja-JP" sz="12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ja-JP" sz="1200" dirty="0">
                <a:solidFill>
                  <a:schemeClr val="tx1"/>
                </a:solidFill>
              </a:rPr>
              <a:t>            </a:t>
            </a:r>
            <a:r>
              <a:rPr lang="en-US" altLang="ja-JP" sz="1200" dirty="0" err="1">
                <a:solidFill>
                  <a:schemeClr val="tx1"/>
                </a:solidFill>
              </a:rPr>
              <a:t>ShellSort</a:t>
            </a:r>
            <a:r>
              <a:rPr lang="en-US" altLang="ja-JP" sz="1200" dirty="0">
                <a:solidFill>
                  <a:schemeClr val="tx1"/>
                </a:solidFill>
              </a:rPr>
              <a:t>()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tx1"/>
                </a:solidFill>
              </a:rPr>
              <a:t>            </a:t>
            </a:r>
            <a:r>
              <a:rPr lang="en-US" altLang="ja-JP" sz="1200" dirty="0" err="1">
                <a:solidFill>
                  <a:schemeClr val="tx1"/>
                </a:solidFill>
              </a:rPr>
              <a:t>endTime</a:t>
            </a:r>
            <a:r>
              <a:rPr lang="en-US" altLang="ja-JP" sz="1200" dirty="0">
                <a:solidFill>
                  <a:schemeClr val="tx1"/>
                </a:solidFill>
              </a:rPr>
              <a:t>(</a:t>
            </a:r>
            <a:r>
              <a:rPr lang="en-US" altLang="ja-JP" sz="1200" dirty="0" err="1">
                <a:solidFill>
                  <a:schemeClr val="tx1"/>
                </a:solidFill>
              </a:rPr>
              <a:t>i</a:t>
            </a:r>
            <a:r>
              <a:rPr lang="en-US" altLang="ja-JP" sz="1200" dirty="0">
                <a:solidFill>
                  <a:schemeClr val="tx1"/>
                </a:solidFill>
              </a:rPr>
              <a:t>) = </a:t>
            </a:r>
            <a:r>
              <a:rPr lang="en-US" altLang="ja-JP" sz="1200" dirty="0" err="1">
                <a:solidFill>
                  <a:schemeClr val="tx1"/>
                </a:solidFill>
              </a:rPr>
              <a:t>DateTime.Now</a:t>
            </a:r>
            <a:endParaRPr lang="en-US" altLang="ja-JP" sz="12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ja-JP" sz="1200" dirty="0">
                <a:solidFill>
                  <a:schemeClr val="tx1"/>
                </a:solidFill>
              </a:rPr>
              <a:t>            </a:t>
            </a:r>
            <a:r>
              <a:rPr lang="en-US" altLang="ja-JP" sz="1200" dirty="0" err="1">
                <a:solidFill>
                  <a:schemeClr val="tx1"/>
                </a:solidFill>
              </a:rPr>
              <a:t>totalTime</a:t>
            </a:r>
            <a:r>
              <a:rPr lang="en-US" altLang="ja-JP" sz="1200" dirty="0">
                <a:solidFill>
                  <a:schemeClr val="tx1"/>
                </a:solidFill>
              </a:rPr>
              <a:t>(1) += </a:t>
            </a:r>
            <a:r>
              <a:rPr lang="en-US" altLang="ja-JP" sz="1200" dirty="0" err="1">
                <a:solidFill>
                  <a:schemeClr val="tx1"/>
                </a:solidFill>
              </a:rPr>
              <a:t>endTime</a:t>
            </a:r>
            <a:r>
              <a:rPr lang="en-US" altLang="ja-JP" sz="1200" dirty="0">
                <a:solidFill>
                  <a:schemeClr val="tx1"/>
                </a:solidFill>
              </a:rPr>
              <a:t>(</a:t>
            </a:r>
            <a:r>
              <a:rPr lang="en-US" altLang="ja-JP" sz="1200" dirty="0" err="1">
                <a:solidFill>
                  <a:schemeClr val="tx1"/>
                </a:solidFill>
              </a:rPr>
              <a:t>i</a:t>
            </a:r>
            <a:r>
              <a:rPr lang="en-US" altLang="ja-JP" sz="1200" dirty="0">
                <a:solidFill>
                  <a:schemeClr val="tx1"/>
                </a:solidFill>
              </a:rPr>
              <a:t>).Subtract(</a:t>
            </a:r>
            <a:r>
              <a:rPr lang="en-US" altLang="ja-JP" sz="1200" dirty="0" err="1">
                <a:solidFill>
                  <a:schemeClr val="tx1"/>
                </a:solidFill>
              </a:rPr>
              <a:t>startTime</a:t>
            </a:r>
            <a:r>
              <a:rPr lang="en-US" altLang="ja-JP" sz="1200" dirty="0">
                <a:solidFill>
                  <a:schemeClr val="tx1"/>
                </a:solidFill>
              </a:rPr>
              <a:t>(</a:t>
            </a:r>
            <a:r>
              <a:rPr lang="en-US" altLang="ja-JP" sz="1200" dirty="0" err="1">
                <a:solidFill>
                  <a:schemeClr val="tx1"/>
                </a:solidFill>
              </a:rPr>
              <a:t>i</a:t>
            </a:r>
            <a:r>
              <a:rPr lang="en-US" altLang="ja-JP" sz="1200" dirty="0">
                <a:solidFill>
                  <a:schemeClr val="tx1"/>
                </a:solidFill>
              </a:rPr>
              <a:t>)).</a:t>
            </a:r>
            <a:r>
              <a:rPr lang="en-US" altLang="ja-JP" sz="1200" dirty="0" err="1">
                <a:solidFill>
                  <a:schemeClr val="tx1"/>
                </a:solidFill>
              </a:rPr>
              <a:t>TotalMilliseconds</a:t>
            </a:r>
            <a:r>
              <a:rPr lang="en-US" altLang="ja-JP" sz="1200" dirty="0">
                <a:solidFill>
                  <a:schemeClr val="tx1"/>
                </a:solidFill>
              </a:rPr>
              <a:t> </a:t>
            </a:r>
            <a:r>
              <a:rPr lang="en-US" altLang="ja-JP" sz="1200" dirty="0">
                <a:solidFill>
                  <a:srgbClr val="0066FF"/>
                </a:solidFill>
              </a:rPr>
              <a:t>'</a:t>
            </a:r>
            <a:r>
              <a:rPr lang="ja-JP" altLang="en-US" sz="1200" dirty="0">
                <a:solidFill>
                  <a:srgbClr val="0066FF"/>
                </a:solidFill>
              </a:rPr>
              <a:t>２つの時刻の間隔の計算</a:t>
            </a:r>
          </a:p>
          <a:p>
            <a:pPr>
              <a:defRPr/>
            </a:pPr>
            <a:r>
              <a:rPr lang="ja-JP" altLang="en-US" sz="1200" dirty="0">
                <a:solidFill>
                  <a:schemeClr val="tx1"/>
                </a:solidFill>
              </a:rPr>
              <a:t>            </a:t>
            </a:r>
            <a:r>
              <a:rPr lang="en-US" altLang="ja-JP" sz="1200" dirty="0" err="1">
                <a:solidFill>
                  <a:schemeClr val="tx1"/>
                </a:solidFill>
              </a:rPr>
              <a:t>loadData</a:t>
            </a:r>
            <a:r>
              <a:rPr lang="en-US" altLang="ja-JP" sz="1200" dirty="0">
                <a:solidFill>
                  <a:schemeClr val="tx1"/>
                </a:solidFill>
              </a:rPr>
              <a:t>()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tx1"/>
                </a:solidFill>
              </a:rPr>
              <a:t>            </a:t>
            </a:r>
            <a:r>
              <a:rPr lang="en-US" altLang="ja-JP" sz="1200" dirty="0" err="1">
                <a:solidFill>
                  <a:schemeClr val="tx1"/>
                </a:solidFill>
              </a:rPr>
              <a:t>startTime</a:t>
            </a:r>
            <a:r>
              <a:rPr lang="en-US" altLang="ja-JP" sz="1200" dirty="0">
                <a:solidFill>
                  <a:schemeClr val="tx1"/>
                </a:solidFill>
              </a:rPr>
              <a:t>(</a:t>
            </a:r>
            <a:r>
              <a:rPr lang="en-US" altLang="ja-JP" sz="1200" dirty="0" err="1">
                <a:solidFill>
                  <a:schemeClr val="tx1"/>
                </a:solidFill>
              </a:rPr>
              <a:t>i</a:t>
            </a:r>
            <a:r>
              <a:rPr lang="en-US" altLang="ja-JP" sz="1200" dirty="0">
                <a:solidFill>
                  <a:schemeClr val="tx1"/>
                </a:solidFill>
              </a:rPr>
              <a:t>) = </a:t>
            </a:r>
            <a:r>
              <a:rPr lang="en-US" altLang="ja-JP" sz="1200" dirty="0" err="1">
                <a:solidFill>
                  <a:schemeClr val="tx1"/>
                </a:solidFill>
              </a:rPr>
              <a:t>DateTime.Now</a:t>
            </a:r>
            <a:endParaRPr lang="en-US" altLang="ja-JP" sz="12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ja-JP" sz="1200" dirty="0">
                <a:solidFill>
                  <a:schemeClr val="tx1"/>
                </a:solidFill>
              </a:rPr>
              <a:t>            </a:t>
            </a:r>
            <a:r>
              <a:rPr lang="en-US" altLang="ja-JP" sz="1200" dirty="0" err="1">
                <a:solidFill>
                  <a:schemeClr val="tx1"/>
                </a:solidFill>
              </a:rPr>
              <a:t>QuickSort</a:t>
            </a:r>
            <a:r>
              <a:rPr lang="en-US" altLang="ja-JP" sz="1200" dirty="0">
                <a:solidFill>
                  <a:schemeClr val="tx1"/>
                </a:solidFill>
              </a:rPr>
              <a:t>()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tx1"/>
                </a:solidFill>
              </a:rPr>
              <a:t>            </a:t>
            </a:r>
            <a:r>
              <a:rPr lang="en-US" altLang="ja-JP" sz="1200" dirty="0" err="1">
                <a:solidFill>
                  <a:schemeClr val="tx1"/>
                </a:solidFill>
              </a:rPr>
              <a:t>endTime</a:t>
            </a:r>
            <a:r>
              <a:rPr lang="en-US" altLang="ja-JP" sz="1200" dirty="0">
                <a:solidFill>
                  <a:schemeClr val="tx1"/>
                </a:solidFill>
              </a:rPr>
              <a:t>(</a:t>
            </a:r>
            <a:r>
              <a:rPr lang="en-US" altLang="ja-JP" sz="1200" dirty="0" err="1">
                <a:solidFill>
                  <a:schemeClr val="tx1"/>
                </a:solidFill>
              </a:rPr>
              <a:t>i</a:t>
            </a:r>
            <a:r>
              <a:rPr lang="en-US" altLang="ja-JP" sz="1200" dirty="0">
                <a:solidFill>
                  <a:schemeClr val="tx1"/>
                </a:solidFill>
              </a:rPr>
              <a:t>) = </a:t>
            </a:r>
            <a:r>
              <a:rPr lang="en-US" altLang="ja-JP" sz="1200" dirty="0" err="1">
                <a:solidFill>
                  <a:schemeClr val="tx1"/>
                </a:solidFill>
              </a:rPr>
              <a:t>DateTime.Now</a:t>
            </a:r>
            <a:endParaRPr lang="en-US" altLang="ja-JP" sz="12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ja-JP" sz="1200" dirty="0">
                <a:solidFill>
                  <a:schemeClr val="tx1"/>
                </a:solidFill>
              </a:rPr>
              <a:t>            </a:t>
            </a:r>
            <a:r>
              <a:rPr lang="en-US" altLang="ja-JP" sz="1200" dirty="0" err="1">
                <a:solidFill>
                  <a:schemeClr val="tx1"/>
                </a:solidFill>
              </a:rPr>
              <a:t>totalTime</a:t>
            </a:r>
            <a:r>
              <a:rPr lang="en-US" altLang="ja-JP" sz="1200" dirty="0">
                <a:solidFill>
                  <a:schemeClr val="tx1"/>
                </a:solidFill>
              </a:rPr>
              <a:t>(2) += </a:t>
            </a:r>
            <a:r>
              <a:rPr lang="en-US" altLang="ja-JP" sz="1200" dirty="0" err="1">
                <a:solidFill>
                  <a:schemeClr val="tx1"/>
                </a:solidFill>
              </a:rPr>
              <a:t>endTime</a:t>
            </a:r>
            <a:r>
              <a:rPr lang="en-US" altLang="ja-JP" sz="1200" dirty="0">
                <a:solidFill>
                  <a:schemeClr val="tx1"/>
                </a:solidFill>
              </a:rPr>
              <a:t>(</a:t>
            </a:r>
            <a:r>
              <a:rPr lang="en-US" altLang="ja-JP" sz="1200" dirty="0" err="1">
                <a:solidFill>
                  <a:schemeClr val="tx1"/>
                </a:solidFill>
              </a:rPr>
              <a:t>i</a:t>
            </a:r>
            <a:r>
              <a:rPr lang="en-US" altLang="ja-JP" sz="1200" dirty="0">
                <a:solidFill>
                  <a:schemeClr val="tx1"/>
                </a:solidFill>
              </a:rPr>
              <a:t>).Subtract(</a:t>
            </a:r>
            <a:r>
              <a:rPr lang="en-US" altLang="ja-JP" sz="1200" dirty="0" err="1">
                <a:solidFill>
                  <a:schemeClr val="tx1"/>
                </a:solidFill>
              </a:rPr>
              <a:t>startTime</a:t>
            </a:r>
            <a:r>
              <a:rPr lang="en-US" altLang="ja-JP" sz="1200" dirty="0">
                <a:solidFill>
                  <a:schemeClr val="tx1"/>
                </a:solidFill>
              </a:rPr>
              <a:t>(</a:t>
            </a:r>
            <a:r>
              <a:rPr lang="en-US" altLang="ja-JP" sz="1200" dirty="0" err="1">
                <a:solidFill>
                  <a:schemeClr val="tx1"/>
                </a:solidFill>
              </a:rPr>
              <a:t>i</a:t>
            </a:r>
            <a:r>
              <a:rPr lang="en-US" altLang="ja-JP" sz="1200" dirty="0">
                <a:solidFill>
                  <a:schemeClr val="tx1"/>
                </a:solidFill>
              </a:rPr>
              <a:t>)).</a:t>
            </a:r>
            <a:r>
              <a:rPr lang="en-US" altLang="ja-JP" sz="1200" dirty="0" err="1">
                <a:solidFill>
                  <a:schemeClr val="tx1"/>
                </a:solidFill>
              </a:rPr>
              <a:t>TotalMilliseconds</a:t>
            </a:r>
            <a:endParaRPr lang="en-US" altLang="ja-JP" sz="12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ja-JP" sz="1200" dirty="0">
                <a:solidFill>
                  <a:schemeClr val="tx1"/>
                </a:solidFill>
              </a:rPr>
              <a:t>        Next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tx1"/>
                </a:solidFill>
              </a:rPr>
              <a:t>        </a:t>
            </a:r>
            <a:r>
              <a:rPr lang="en-US" altLang="ja-JP" sz="1200" dirty="0" err="1">
                <a:solidFill>
                  <a:schemeClr val="tx1"/>
                </a:solidFill>
              </a:rPr>
              <a:t>Obj.Text</a:t>
            </a:r>
            <a:r>
              <a:rPr lang="en-US" altLang="ja-JP" sz="1200" dirty="0">
                <a:solidFill>
                  <a:schemeClr val="tx1"/>
                </a:solidFill>
              </a:rPr>
              <a:t> &amp;= </a:t>
            </a:r>
            <a:r>
              <a:rPr lang="en-US" altLang="ja-JP" sz="1200" dirty="0" err="1">
                <a:solidFill>
                  <a:schemeClr val="tx1"/>
                </a:solidFill>
              </a:rPr>
              <a:t>vbCrLf</a:t>
            </a:r>
            <a:r>
              <a:rPr lang="en-US" altLang="ja-JP" sz="1200" dirty="0">
                <a:solidFill>
                  <a:schemeClr val="tx1"/>
                </a:solidFill>
              </a:rPr>
              <a:t> &amp; "</a:t>
            </a:r>
            <a:r>
              <a:rPr lang="en-US" altLang="ja-JP" sz="1200" dirty="0" err="1">
                <a:solidFill>
                  <a:schemeClr val="tx1"/>
                </a:solidFill>
              </a:rPr>
              <a:t>Num</a:t>
            </a:r>
            <a:r>
              <a:rPr lang="en-US" altLang="ja-JP" sz="1200" dirty="0">
                <a:solidFill>
                  <a:schemeClr val="tx1"/>
                </a:solidFill>
              </a:rPr>
              <a:t> of Data:" &amp; (</a:t>
            </a:r>
            <a:r>
              <a:rPr lang="en-US" altLang="ja-JP" sz="1200" dirty="0" err="1">
                <a:solidFill>
                  <a:schemeClr val="tx1"/>
                </a:solidFill>
              </a:rPr>
              <a:t>Data.Length</a:t>
            </a:r>
            <a:r>
              <a:rPr lang="en-US" altLang="ja-JP" sz="1200" dirty="0">
                <a:solidFill>
                  <a:schemeClr val="tx1"/>
                </a:solidFill>
              </a:rPr>
              <a:t> - 1)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tx1"/>
                </a:solidFill>
              </a:rPr>
              <a:t>        </a:t>
            </a:r>
            <a:r>
              <a:rPr lang="en-US" altLang="ja-JP" sz="1200" dirty="0" err="1">
                <a:solidFill>
                  <a:schemeClr val="tx1"/>
                </a:solidFill>
              </a:rPr>
              <a:t>Obj.Text</a:t>
            </a:r>
            <a:r>
              <a:rPr lang="en-US" altLang="ja-JP" sz="1200" dirty="0">
                <a:solidFill>
                  <a:schemeClr val="tx1"/>
                </a:solidFill>
              </a:rPr>
              <a:t> &amp;= </a:t>
            </a:r>
            <a:r>
              <a:rPr lang="en-US" altLang="ja-JP" sz="1200" dirty="0" err="1">
                <a:solidFill>
                  <a:schemeClr val="tx1"/>
                </a:solidFill>
              </a:rPr>
              <a:t>vbCrLf</a:t>
            </a:r>
            <a:r>
              <a:rPr lang="en-US" altLang="ja-JP" sz="1200" dirty="0">
                <a:solidFill>
                  <a:schemeClr val="tx1"/>
                </a:solidFill>
              </a:rPr>
              <a:t> &amp; "</a:t>
            </a:r>
            <a:r>
              <a:rPr lang="en-US" altLang="ja-JP" sz="1200" dirty="0" err="1">
                <a:solidFill>
                  <a:schemeClr val="tx1"/>
                </a:solidFill>
              </a:rPr>
              <a:t>Num</a:t>
            </a:r>
            <a:r>
              <a:rPr lang="en-US" altLang="ja-JP" sz="1200" dirty="0">
                <a:solidFill>
                  <a:schemeClr val="tx1"/>
                </a:solidFill>
              </a:rPr>
              <a:t> of Repetition:" &amp; </a:t>
            </a:r>
            <a:r>
              <a:rPr lang="en-US" altLang="ja-JP" sz="1200" dirty="0" err="1">
                <a:solidFill>
                  <a:schemeClr val="tx1"/>
                </a:solidFill>
              </a:rPr>
              <a:t>repeatNum</a:t>
            </a:r>
            <a:endParaRPr lang="en-US" altLang="ja-JP" sz="12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ja-JP" sz="1200" dirty="0">
                <a:solidFill>
                  <a:schemeClr val="tx1"/>
                </a:solidFill>
              </a:rPr>
              <a:t>        </a:t>
            </a:r>
            <a:r>
              <a:rPr lang="en-US" altLang="ja-JP" sz="1200" dirty="0" err="1">
                <a:solidFill>
                  <a:schemeClr val="tx1"/>
                </a:solidFill>
              </a:rPr>
              <a:t>Obj.Text</a:t>
            </a:r>
            <a:r>
              <a:rPr lang="en-US" altLang="ja-JP" sz="1200" dirty="0">
                <a:solidFill>
                  <a:schemeClr val="tx1"/>
                </a:solidFill>
              </a:rPr>
              <a:t> &amp;= </a:t>
            </a:r>
            <a:r>
              <a:rPr lang="en-US" altLang="ja-JP" sz="1200" dirty="0" err="1">
                <a:solidFill>
                  <a:schemeClr val="tx1"/>
                </a:solidFill>
              </a:rPr>
              <a:t>vbCrLf</a:t>
            </a:r>
            <a:r>
              <a:rPr lang="en-US" altLang="ja-JP" sz="1200" dirty="0">
                <a:solidFill>
                  <a:schemeClr val="tx1"/>
                </a:solidFill>
              </a:rPr>
              <a:t> &amp; "------"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tx1"/>
                </a:solidFill>
              </a:rPr>
              <a:t>        </a:t>
            </a:r>
            <a:r>
              <a:rPr lang="en-US" altLang="ja-JP" sz="1200" dirty="0" err="1">
                <a:solidFill>
                  <a:schemeClr val="tx1"/>
                </a:solidFill>
              </a:rPr>
              <a:t>Obj.Text</a:t>
            </a:r>
            <a:r>
              <a:rPr lang="en-US" altLang="ja-JP" sz="1200" dirty="0">
                <a:solidFill>
                  <a:schemeClr val="tx1"/>
                </a:solidFill>
              </a:rPr>
              <a:t> &amp;= </a:t>
            </a:r>
            <a:r>
              <a:rPr lang="en-US" altLang="ja-JP" sz="1200" dirty="0" err="1">
                <a:solidFill>
                  <a:schemeClr val="tx1"/>
                </a:solidFill>
              </a:rPr>
              <a:t>vbCrLf</a:t>
            </a:r>
            <a:r>
              <a:rPr lang="en-US" altLang="ja-JP" sz="1200" dirty="0">
                <a:solidFill>
                  <a:schemeClr val="tx1"/>
                </a:solidFill>
              </a:rPr>
              <a:t> &amp; "</a:t>
            </a:r>
            <a:r>
              <a:rPr lang="en-US" altLang="ja-JP" sz="1200" dirty="0" err="1">
                <a:solidFill>
                  <a:schemeClr val="tx1"/>
                </a:solidFill>
              </a:rPr>
              <a:t>ShellSort</a:t>
            </a:r>
            <a:r>
              <a:rPr lang="en-US" altLang="ja-JP" sz="1200" dirty="0">
                <a:solidFill>
                  <a:schemeClr val="tx1"/>
                </a:solidFill>
              </a:rPr>
              <a:t>:" &amp; (</a:t>
            </a:r>
            <a:r>
              <a:rPr lang="en-US" altLang="ja-JP" sz="1200" dirty="0" err="1">
                <a:solidFill>
                  <a:schemeClr val="tx1"/>
                </a:solidFill>
              </a:rPr>
              <a:t>totalTime</a:t>
            </a:r>
            <a:r>
              <a:rPr lang="en-US" altLang="ja-JP" sz="1200" dirty="0">
                <a:solidFill>
                  <a:schemeClr val="tx1"/>
                </a:solidFill>
              </a:rPr>
              <a:t>(1) / </a:t>
            </a:r>
            <a:r>
              <a:rPr lang="en-US" altLang="ja-JP" sz="1200" dirty="0" err="1">
                <a:solidFill>
                  <a:schemeClr val="tx1"/>
                </a:solidFill>
              </a:rPr>
              <a:t>repeatNum</a:t>
            </a:r>
            <a:r>
              <a:rPr lang="en-US" altLang="ja-JP" sz="1200" dirty="0">
                <a:solidFill>
                  <a:schemeClr val="tx1"/>
                </a:solidFill>
              </a:rPr>
              <a:t>)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tx1"/>
                </a:solidFill>
              </a:rPr>
              <a:t>        </a:t>
            </a:r>
            <a:r>
              <a:rPr lang="en-US" altLang="ja-JP" sz="1200" dirty="0" err="1">
                <a:solidFill>
                  <a:schemeClr val="tx1"/>
                </a:solidFill>
              </a:rPr>
              <a:t>Obj.Text</a:t>
            </a:r>
            <a:r>
              <a:rPr lang="en-US" altLang="ja-JP" sz="1200" dirty="0">
                <a:solidFill>
                  <a:schemeClr val="tx1"/>
                </a:solidFill>
              </a:rPr>
              <a:t> &amp;= </a:t>
            </a:r>
            <a:r>
              <a:rPr lang="en-US" altLang="ja-JP" sz="1200" dirty="0" err="1">
                <a:solidFill>
                  <a:schemeClr val="tx1"/>
                </a:solidFill>
              </a:rPr>
              <a:t>vbCrLf</a:t>
            </a:r>
            <a:r>
              <a:rPr lang="en-US" altLang="ja-JP" sz="1200" dirty="0">
                <a:solidFill>
                  <a:schemeClr val="tx1"/>
                </a:solidFill>
              </a:rPr>
              <a:t> &amp; "</a:t>
            </a:r>
            <a:r>
              <a:rPr lang="en-US" altLang="ja-JP" sz="1200" dirty="0" err="1">
                <a:solidFill>
                  <a:schemeClr val="tx1"/>
                </a:solidFill>
              </a:rPr>
              <a:t>QuickSort</a:t>
            </a:r>
            <a:r>
              <a:rPr lang="en-US" altLang="ja-JP" sz="1200" dirty="0">
                <a:solidFill>
                  <a:schemeClr val="tx1"/>
                </a:solidFill>
              </a:rPr>
              <a:t>:" &amp; (</a:t>
            </a:r>
            <a:r>
              <a:rPr lang="en-US" altLang="ja-JP" sz="1200" dirty="0" err="1">
                <a:solidFill>
                  <a:schemeClr val="tx1"/>
                </a:solidFill>
              </a:rPr>
              <a:t>totalTime</a:t>
            </a:r>
            <a:r>
              <a:rPr lang="en-US" altLang="ja-JP" sz="1200" dirty="0">
                <a:solidFill>
                  <a:schemeClr val="tx1"/>
                </a:solidFill>
              </a:rPr>
              <a:t>(2) / </a:t>
            </a:r>
            <a:r>
              <a:rPr lang="en-US" altLang="ja-JP" sz="1200" dirty="0" err="1">
                <a:solidFill>
                  <a:schemeClr val="tx1"/>
                </a:solidFill>
              </a:rPr>
              <a:t>repeatNum</a:t>
            </a:r>
            <a:r>
              <a:rPr lang="en-US" altLang="ja-JP" sz="1200" dirty="0">
                <a:solidFill>
                  <a:schemeClr val="tx1"/>
                </a:solidFill>
              </a:rPr>
              <a:t>)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tx1"/>
                </a:solidFill>
              </a:rPr>
              <a:t>    End Sub</a:t>
            </a:r>
          </a:p>
        </p:txBody>
      </p:sp>
    </p:spTree>
    <p:extLst>
      <p:ext uri="{BB962C8B-B14F-4D97-AF65-F5344CB8AC3E}">
        <p14:creationId xmlns:p14="http://schemas.microsoft.com/office/powerpoint/2010/main" val="187049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MU配色１">
      <a:dk1>
        <a:srgbClr val="000000"/>
      </a:dk1>
      <a:lt1>
        <a:sysClr val="window" lastClr="FFFFFF"/>
      </a:lt1>
      <a:dk2>
        <a:srgbClr val="000000"/>
      </a:dk2>
      <a:lt2>
        <a:srgbClr val="B770FF"/>
      </a:lt2>
      <a:accent1>
        <a:srgbClr val="58B0F4"/>
      </a:accent1>
      <a:accent2>
        <a:srgbClr val="0F9ACC"/>
      </a:accent2>
      <a:accent3>
        <a:srgbClr val="568C11"/>
      </a:accent3>
      <a:accent4>
        <a:srgbClr val="FFFF65"/>
      </a:accent4>
      <a:accent5>
        <a:srgbClr val="FF7B1B"/>
      </a:accent5>
      <a:accent6>
        <a:srgbClr val="F14124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2368</TotalTime>
  <Words>918</Words>
  <Application>Microsoft Office PowerPoint</Application>
  <PresentationFormat>画面に合わせる (4:3)</PresentationFormat>
  <Paragraphs>228</Paragraphs>
  <Slides>15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ＭＳ Ｐゴシック</vt:lpstr>
      <vt:lpstr>MS UI Gothic</vt:lpstr>
      <vt:lpstr>Arial</vt:lpstr>
      <vt:lpstr>Calibri</vt:lpstr>
      <vt:lpstr>Times New Roman</vt:lpstr>
      <vt:lpstr>Wingdings</vt:lpstr>
      <vt:lpstr>Office ​​テーマ</vt:lpstr>
      <vt:lpstr>PowerPoint プレゼンテーション</vt:lpstr>
      <vt:lpstr>レポート課題について</vt:lpstr>
      <vt:lpstr>注意事項・評価方法</vt:lpstr>
      <vt:lpstr>提出期限、提出物と提出方法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畦原宗之</dc:creator>
  <cp:lastModifiedBy>Administrator</cp:lastModifiedBy>
  <cp:revision>455</cp:revision>
  <dcterms:created xsi:type="dcterms:W3CDTF">2005-06-06T02:44:36Z</dcterms:created>
  <dcterms:modified xsi:type="dcterms:W3CDTF">2018-06-19T07:48:30Z</dcterms:modified>
</cp:coreProperties>
</file>