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84" r:id="rId2"/>
    <p:sldId id="258" r:id="rId3"/>
    <p:sldId id="257" r:id="rId4"/>
    <p:sldId id="285" r:id="rId5"/>
    <p:sldId id="286" r:id="rId6"/>
    <p:sldId id="28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8" r:id="rId18"/>
    <p:sldId id="259" r:id="rId19"/>
    <p:sldId id="263" r:id="rId20"/>
    <p:sldId id="262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4352-5846-4ABF-9CEF-9FB6A803BBEA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AEF5-91AB-413E-A2B7-3F820E6D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0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9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08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6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2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91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3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3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1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3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7A4C-4B23-4317-AD8D-791F5ABE87A4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F343-8E70-43F4-90B4-6F944B386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480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ohoho-web.com/wwwbeg1.htm#Folder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pt.net/html_tag/001_data/017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-webdesigner.com/tips/coding/mojibake.htm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57225" y="671513"/>
            <a:ext cx="10244137" cy="23876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文字コードと</a:t>
            </a:r>
            <a:r>
              <a:rPr kumimoji="1" lang="en-US" altLang="ja-JP" sz="6000" cap="none" dirty="0" smtClean="0"/>
              <a:t>Web</a:t>
            </a:r>
            <a:r>
              <a:rPr kumimoji="1" lang="ja-JP" altLang="en-US" sz="6000" dirty="0" smtClean="0"/>
              <a:t>ページの作成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3524" y="33877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16102386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　久保遼河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5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9600" y="604800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dirty="0">
                <a:solidFill>
                  <a:schemeClr val="accent3"/>
                </a:solidFill>
              </a:rPr>
              <a:t>ISO 2022</a:t>
            </a:r>
            <a:endParaRPr kumimoji="1" lang="ja-JP" altLang="en-US" sz="60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1195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1973</a:t>
            </a:r>
            <a:r>
              <a:rPr kumimoji="1" lang="ja-JP" altLang="en-US" sz="4000" dirty="0"/>
              <a:t>年に</a:t>
            </a:r>
            <a:r>
              <a:rPr kumimoji="1" lang="en-US" altLang="ja-JP" sz="4000" dirty="0" smtClean="0"/>
              <a:t>ISO</a:t>
            </a:r>
            <a:r>
              <a:rPr kumimoji="1" lang="ja-JP" altLang="en-US" sz="4000" dirty="0" smtClean="0"/>
              <a:t>（国際標準化機構）が定めた</a:t>
            </a:r>
            <a:endParaRPr kumimoji="1" lang="en-US" altLang="ja-JP" sz="4000" dirty="0"/>
          </a:p>
          <a:p>
            <a:r>
              <a:rPr kumimoji="1" lang="ja-JP" altLang="en-US" sz="4000" dirty="0" smtClean="0"/>
              <a:t>別</a:t>
            </a:r>
            <a:r>
              <a:rPr kumimoji="1" lang="ja-JP" altLang="en-US" sz="4000" dirty="0"/>
              <a:t>の言語の文字コードで通信をすると文字化けする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>
                <a:solidFill>
                  <a:srgbClr val="FF0000"/>
                </a:solidFill>
              </a:rPr>
              <a:t>複数の文字コードを使えるようにすればいい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r>
              <a:rPr kumimoji="1" lang="ja-JP" altLang="en-US" sz="4000" dirty="0" smtClean="0"/>
              <a:t>文字一つ一つの番号のほかにどの文字コードを使うか指定する番号を用意する</a:t>
            </a:r>
            <a:endParaRPr kumimoji="1" lang="en-US" altLang="ja-JP" sz="4000" dirty="0"/>
          </a:p>
        </p:txBody>
      </p:sp>
      <p:sp>
        <p:nvSpPr>
          <p:cNvPr id="3" name="下矢印 2"/>
          <p:cNvSpPr/>
          <p:nvPr/>
        </p:nvSpPr>
        <p:spPr>
          <a:xfrm>
            <a:off x="5557284" y="3223740"/>
            <a:ext cx="484632" cy="6286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4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dirty="0">
                <a:solidFill>
                  <a:schemeClr val="accent3"/>
                </a:solidFill>
              </a:rPr>
              <a:t>JIS</a:t>
            </a:r>
            <a:r>
              <a:rPr lang="ja-JP" altLang="en-US" sz="6000" dirty="0">
                <a:solidFill>
                  <a:schemeClr val="accent3"/>
                </a:solidFill>
              </a:rPr>
              <a:t>（</a:t>
            </a:r>
            <a:r>
              <a:rPr lang="en-US" altLang="ja-JP" sz="6000" dirty="0">
                <a:solidFill>
                  <a:schemeClr val="accent3"/>
                </a:solidFill>
              </a:rPr>
              <a:t>ISO 2022-JP</a:t>
            </a:r>
            <a:r>
              <a:rPr lang="ja-JP" altLang="en-US" sz="6000" dirty="0">
                <a:solidFill>
                  <a:schemeClr val="accent3"/>
                </a:solidFill>
              </a:rPr>
              <a:t>）</a:t>
            </a:r>
            <a:endParaRPr kumimoji="1" lang="ja-JP" altLang="en-US" sz="60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JIS</a:t>
            </a:r>
            <a:r>
              <a:rPr kumimoji="1" lang="ja-JP" altLang="en-US" sz="4400" dirty="0"/>
              <a:t>は日本の標準化組織の名前</a:t>
            </a:r>
            <a:endParaRPr kumimoji="1" lang="en-US" altLang="ja-JP" sz="4400" dirty="0"/>
          </a:p>
          <a:p>
            <a:r>
              <a:rPr kumimoji="1" lang="en-US" altLang="ja-JP" sz="4400" dirty="0"/>
              <a:t>JIS</a:t>
            </a:r>
            <a:r>
              <a:rPr kumimoji="1" lang="ja-JP" altLang="en-US" sz="4400" dirty="0"/>
              <a:t>と呼ばれているが正確には</a:t>
            </a:r>
            <a:r>
              <a:rPr kumimoji="1" lang="en-US" altLang="ja-JP" sz="4400" dirty="0"/>
              <a:t>ISO 2022-JP</a:t>
            </a:r>
          </a:p>
          <a:p>
            <a:endParaRPr kumimoji="1" lang="en-US" altLang="ja-JP" sz="4400" dirty="0" smtClean="0"/>
          </a:p>
          <a:p>
            <a:r>
              <a:rPr kumimoji="1" lang="en-US" altLang="ja-JP" sz="4400" dirty="0" smtClean="0"/>
              <a:t>ISO </a:t>
            </a:r>
            <a:r>
              <a:rPr kumimoji="1" lang="en-US" altLang="ja-JP" sz="4400" dirty="0"/>
              <a:t>2022</a:t>
            </a:r>
            <a:r>
              <a:rPr kumimoji="1" lang="ja-JP" altLang="en-US" sz="4400" dirty="0"/>
              <a:t>の仕組みを日本語に応用したもの</a:t>
            </a:r>
            <a:endParaRPr kumimoji="1" lang="en-US" altLang="ja-JP" sz="4400" dirty="0"/>
          </a:p>
          <a:p>
            <a:r>
              <a:rPr kumimoji="1" lang="ja-JP" altLang="en-US" sz="4400" dirty="0" smtClean="0"/>
              <a:t>現在</a:t>
            </a:r>
            <a:r>
              <a:rPr kumimoji="1" lang="ja-JP" altLang="en-US" sz="4400" dirty="0"/>
              <a:t>は電子メールで使われている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28035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cap="none" dirty="0" err="1">
                <a:solidFill>
                  <a:schemeClr val="accent3"/>
                </a:solidFill>
              </a:rPr>
              <a:t>Shift_JIS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1982</a:t>
            </a:r>
            <a:r>
              <a:rPr kumimoji="1" lang="ja-JP" altLang="en-US" sz="4400" dirty="0"/>
              <a:t>年に</a:t>
            </a:r>
            <a:r>
              <a:rPr kumimoji="1" lang="en-US" altLang="ja-JP" sz="4400" dirty="0"/>
              <a:t>Microsoft</a:t>
            </a:r>
            <a:r>
              <a:rPr kumimoji="1" lang="ja-JP" altLang="en-US" sz="4400" dirty="0"/>
              <a:t>が開発</a:t>
            </a:r>
            <a:r>
              <a:rPr kumimoji="1" lang="ja-JP" altLang="en-US" sz="4400" dirty="0" smtClean="0"/>
              <a:t>した</a:t>
            </a:r>
            <a:endParaRPr kumimoji="1" lang="en-US" altLang="ja-JP" sz="4400" dirty="0"/>
          </a:p>
          <a:p>
            <a:r>
              <a:rPr kumimoji="1" lang="ja-JP" altLang="en-US" sz="4400" dirty="0" smtClean="0"/>
              <a:t>日本語版</a:t>
            </a:r>
            <a:r>
              <a:rPr kumimoji="1" lang="ja-JP" altLang="en-US" sz="4400" dirty="0"/>
              <a:t>の</a:t>
            </a:r>
            <a:r>
              <a:rPr kumimoji="1" lang="en-US" altLang="ja-JP" sz="4400" dirty="0"/>
              <a:t>MS-DOS</a:t>
            </a:r>
            <a:r>
              <a:rPr kumimoji="1" lang="ja-JP" altLang="en-US" sz="4400" dirty="0"/>
              <a:t>（</a:t>
            </a:r>
            <a:r>
              <a:rPr kumimoji="1" lang="en-US" altLang="ja-JP" sz="4400" dirty="0"/>
              <a:t>Microsoft</a:t>
            </a:r>
            <a:r>
              <a:rPr kumimoji="1" lang="ja-JP" altLang="en-US" sz="4400" dirty="0"/>
              <a:t>の</a:t>
            </a:r>
            <a:r>
              <a:rPr kumimoji="1" lang="en-US" altLang="ja-JP" sz="4400" dirty="0"/>
              <a:t>OS</a:t>
            </a:r>
            <a:r>
              <a:rPr kumimoji="1" lang="ja-JP" altLang="en-US" sz="4400" dirty="0"/>
              <a:t>）を作るにあたり開発された</a:t>
            </a:r>
            <a:endParaRPr kumimoji="1" lang="en-US" altLang="ja-JP" sz="4400" dirty="0"/>
          </a:p>
          <a:p>
            <a:endParaRPr kumimoji="1" lang="en-US" altLang="ja-JP" sz="4400" dirty="0" smtClean="0"/>
          </a:p>
          <a:p>
            <a:r>
              <a:rPr kumimoji="1" lang="en-US" altLang="ja-JP" sz="4400" dirty="0" smtClean="0"/>
              <a:t>JIS</a:t>
            </a:r>
            <a:r>
              <a:rPr kumimoji="1" lang="ja-JP" altLang="en-US" sz="4400" dirty="0"/>
              <a:t>よりも処理速度が速い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Windows</a:t>
            </a:r>
            <a:r>
              <a:rPr kumimoji="1" lang="ja-JP" altLang="en-US" sz="4400" dirty="0"/>
              <a:t>や</a:t>
            </a:r>
            <a:r>
              <a:rPr kumimoji="1" lang="en-US" altLang="ja-JP" sz="4400" dirty="0"/>
              <a:t>Mac OS</a:t>
            </a:r>
            <a:r>
              <a:rPr kumimoji="1" lang="ja-JP" altLang="en-US" sz="4400" dirty="0"/>
              <a:t>で使われている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887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kumimoji="1" lang="en-US" altLang="ja-JP" sz="6000" cap="none" dirty="0">
                <a:solidFill>
                  <a:schemeClr val="accent3"/>
                </a:solidFill>
              </a:rPr>
              <a:t>EUC-JP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1985</a:t>
            </a:r>
            <a:r>
              <a:rPr kumimoji="1" lang="ja-JP" altLang="en-US" sz="4400" dirty="0"/>
              <a:t>年にアメリカの通信企業の</a:t>
            </a:r>
            <a:r>
              <a:rPr kumimoji="1" lang="en-US" altLang="ja-JP" sz="4400" dirty="0"/>
              <a:t>AT&amp;T</a:t>
            </a:r>
            <a:r>
              <a:rPr kumimoji="1" lang="ja-JP" altLang="en-US" sz="4400" dirty="0"/>
              <a:t>が</a:t>
            </a:r>
            <a:r>
              <a:rPr kumimoji="1" lang="en-US" altLang="ja-JP" sz="4400" dirty="0"/>
              <a:t>UNIX</a:t>
            </a:r>
            <a:r>
              <a:rPr kumimoji="1" lang="ja-JP" altLang="en-US" sz="4400" dirty="0"/>
              <a:t>（</a:t>
            </a:r>
            <a:r>
              <a:rPr kumimoji="1" lang="en-US" altLang="ja-JP" sz="4400" dirty="0"/>
              <a:t>AT&amp;T</a:t>
            </a:r>
            <a:r>
              <a:rPr kumimoji="1" lang="ja-JP" altLang="en-US" sz="4400" dirty="0"/>
              <a:t>の</a:t>
            </a:r>
            <a:r>
              <a:rPr kumimoji="1" lang="en-US" altLang="ja-JP" sz="4400" dirty="0"/>
              <a:t>OS</a:t>
            </a:r>
            <a:r>
              <a:rPr kumimoji="1" lang="ja-JP" altLang="en-US" sz="4400" dirty="0"/>
              <a:t>）で日本語を扱うために定めた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Extended UNIX Code</a:t>
            </a:r>
            <a:r>
              <a:rPr kumimoji="1" lang="ja-JP" altLang="en-US" sz="4400" dirty="0" smtClean="0"/>
              <a:t>（拡張された</a:t>
            </a:r>
            <a:r>
              <a:rPr kumimoji="1" lang="en-US" altLang="ja-JP" sz="4400" dirty="0" smtClean="0"/>
              <a:t>UNIX</a:t>
            </a:r>
            <a:r>
              <a:rPr kumimoji="1" lang="ja-JP" altLang="en-US" sz="4400" dirty="0" smtClean="0"/>
              <a:t>のコード）の</a:t>
            </a:r>
            <a:r>
              <a:rPr kumimoji="1" lang="ja-JP" altLang="en-US" sz="4400" dirty="0" smtClean="0"/>
              <a:t>略</a:t>
            </a:r>
            <a:endParaRPr kumimoji="1" lang="en-US" altLang="ja-JP" sz="4400" dirty="0"/>
          </a:p>
          <a:p>
            <a:r>
              <a:rPr kumimoji="1" lang="ja-JP" altLang="en-US" sz="4400" dirty="0" smtClean="0"/>
              <a:t>現在でも</a:t>
            </a:r>
            <a:r>
              <a:rPr kumimoji="1" lang="en-US" altLang="ja-JP" sz="4400" dirty="0" smtClean="0"/>
              <a:t>UNIX</a:t>
            </a:r>
            <a:r>
              <a:rPr kumimoji="1" lang="ja-JP" altLang="en-US" sz="4400" dirty="0" smtClean="0"/>
              <a:t>で使われている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0947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cap="none" dirty="0" smtClean="0">
                <a:solidFill>
                  <a:schemeClr val="accent3"/>
                </a:solidFill>
              </a:rPr>
              <a:t>UTF-8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Unicode</a:t>
            </a:r>
            <a:r>
              <a:rPr kumimoji="1" lang="ja-JP" altLang="en-US" sz="4400" dirty="0" smtClean="0"/>
              <a:t>（または</a:t>
            </a:r>
            <a:r>
              <a:rPr kumimoji="1" lang="en-US" altLang="ja-JP" sz="4400" dirty="0" smtClean="0"/>
              <a:t>UCS</a:t>
            </a:r>
            <a:r>
              <a:rPr kumimoji="1" lang="ja-JP" altLang="en-US" sz="4400" dirty="0" smtClean="0"/>
              <a:t>）と</a:t>
            </a:r>
            <a:r>
              <a:rPr kumimoji="1" lang="en-US" altLang="ja-JP" sz="4400" dirty="0" smtClean="0"/>
              <a:t>ASCII</a:t>
            </a:r>
            <a:r>
              <a:rPr kumimoji="1" lang="ja-JP" altLang="en-US" sz="4400" dirty="0" smtClean="0"/>
              <a:t>を同時に使えるように作られた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kumimoji="1" lang="ja-JP" altLang="en-US" sz="4400" dirty="0" smtClean="0"/>
              <a:t>まず</a:t>
            </a:r>
            <a:r>
              <a:rPr kumimoji="1" lang="en-US" altLang="ja-JP" sz="4400" dirty="0" smtClean="0"/>
              <a:t>Unicode</a:t>
            </a:r>
            <a:r>
              <a:rPr kumimoji="1" lang="ja-JP" altLang="en-US" sz="4400" dirty="0" smtClean="0"/>
              <a:t>と</a:t>
            </a:r>
            <a:r>
              <a:rPr kumimoji="1" lang="en-US" altLang="ja-JP" sz="4400" dirty="0" smtClean="0"/>
              <a:t>UCS</a:t>
            </a:r>
            <a:r>
              <a:rPr kumimoji="1" lang="ja-JP" altLang="en-US" sz="4400" dirty="0" smtClean="0"/>
              <a:t>について説明します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6565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cap="none" dirty="0" smtClean="0">
                <a:solidFill>
                  <a:schemeClr val="accent3"/>
                </a:solidFill>
              </a:rPr>
              <a:t>Unicode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Microsoft</a:t>
            </a:r>
            <a:r>
              <a:rPr kumimoji="1" lang="ja-JP" altLang="en-US" sz="4400" dirty="0" err="1" smtClean="0"/>
              <a:t>、</a:t>
            </a:r>
            <a:r>
              <a:rPr kumimoji="1" lang="en-US" altLang="ja-JP" sz="4400" dirty="0" smtClean="0"/>
              <a:t>IBM</a:t>
            </a:r>
            <a:r>
              <a:rPr kumimoji="1" lang="ja-JP" altLang="en-US" sz="4400" dirty="0" err="1" smtClean="0"/>
              <a:t>、</a:t>
            </a:r>
            <a:r>
              <a:rPr kumimoji="1" lang="en-US" altLang="ja-JP" sz="4400" dirty="0" smtClean="0"/>
              <a:t>Apple</a:t>
            </a:r>
            <a:r>
              <a:rPr kumimoji="1" lang="ja-JP" altLang="en-US" sz="4400" dirty="0" smtClean="0"/>
              <a:t>などが定めた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世界中</a:t>
            </a:r>
            <a:r>
              <a:rPr kumimoji="1" lang="ja-JP" altLang="en-US" sz="4400" dirty="0"/>
              <a:t>の</a:t>
            </a:r>
            <a:r>
              <a:rPr kumimoji="1" lang="ja-JP" altLang="en-US" sz="4400" dirty="0" smtClean="0"/>
              <a:t>言語をひとつの文字コードで表現するために作られた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から作られたので</a:t>
            </a:r>
            <a:r>
              <a:rPr kumimoji="1" lang="en-US" altLang="ja-JP" sz="4400" dirty="0" smtClean="0"/>
              <a:t>ASCII</a:t>
            </a:r>
            <a:r>
              <a:rPr kumimoji="1" lang="ja-JP" altLang="en-US" sz="4400" dirty="0" smtClean="0"/>
              <a:t>とその派生とは互換がない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UCS</a:t>
            </a:r>
            <a:r>
              <a:rPr kumimoji="1" lang="ja-JP" altLang="en-US" sz="4400" dirty="0" err="1" smtClean="0"/>
              <a:t>と統</a:t>
            </a:r>
            <a:r>
              <a:rPr kumimoji="1" lang="ja-JP" altLang="en-US" sz="4400" dirty="0" smtClean="0"/>
              <a:t>一された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15114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cap="none" dirty="0" smtClean="0">
                <a:solidFill>
                  <a:schemeClr val="accent3"/>
                </a:solidFill>
              </a:rPr>
              <a:t>UCS</a:t>
            </a:r>
            <a:r>
              <a:rPr lang="ja-JP" altLang="en-US" sz="6000" cap="none" dirty="0" smtClean="0">
                <a:solidFill>
                  <a:schemeClr val="accent3"/>
                </a:solidFill>
              </a:rPr>
              <a:t>（</a:t>
            </a:r>
            <a:r>
              <a:rPr lang="en-US" altLang="ja-JP" sz="6000" cap="none" dirty="0" smtClean="0">
                <a:solidFill>
                  <a:schemeClr val="accent3"/>
                </a:solidFill>
              </a:rPr>
              <a:t>ISO 10646</a:t>
            </a:r>
            <a:r>
              <a:rPr lang="ja-JP" altLang="en-US" sz="6000" cap="none" dirty="0" smtClean="0">
                <a:solidFill>
                  <a:schemeClr val="accent3"/>
                </a:solidFill>
              </a:rPr>
              <a:t>）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ISO</a:t>
            </a:r>
            <a:r>
              <a:rPr kumimoji="1" lang="ja-JP" altLang="en-US" sz="4400" dirty="0" smtClean="0"/>
              <a:t>（国際標準化機構）が定めた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世界中</a:t>
            </a:r>
            <a:r>
              <a:rPr kumimoji="1" lang="ja-JP" altLang="en-US" sz="4400" dirty="0"/>
              <a:t>の</a:t>
            </a:r>
            <a:r>
              <a:rPr kumimoji="1" lang="ja-JP" altLang="en-US" sz="4400" dirty="0" smtClean="0"/>
              <a:t>言語をひとつの文字コードで表現するために作られた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から作られたので</a:t>
            </a:r>
            <a:r>
              <a:rPr kumimoji="1" lang="en-US" altLang="ja-JP" sz="4400" dirty="0" smtClean="0"/>
              <a:t>ASCII</a:t>
            </a:r>
            <a:r>
              <a:rPr kumimoji="1" lang="ja-JP" altLang="en-US" sz="4400" dirty="0" smtClean="0"/>
              <a:t>とその派生とは互換がない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Unicode</a:t>
            </a:r>
            <a:r>
              <a:rPr kumimoji="1" lang="ja-JP" altLang="en-US" sz="4400" dirty="0" err="1" smtClean="0"/>
              <a:t>と統</a:t>
            </a:r>
            <a:r>
              <a:rPr kumimoji="1" lang="ja-JP" altLang="en-US" sz="4400" dirty="0" smtClean="0"/>
              <a:t>一された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0781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cap="none" dirty="0" smtClean="0">
                <a:solidFill>
                  <a:schemeClr val="accent3"/>
                </a:solidFill>
              </a:rPr>
              <a:t>UTF-8</a:t>
            </a:r>
            <a:endParaRPr kumimoji="1" lang="ja-JP" altLang="en-US" sz="6000" cap="none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Unicode</a:t>
            </a:r>
            <a:r>
              <a:rPr kumimoji="1" lang="ja-JP" altLang="en-US" sz="4400" dirty="0" smtClean="0"/>
              <a:t>（または</a:t>
            </a:r>
            <a:r>
              <a:rPr kumimoji="1" lang="en-US" altLang="ja-JP" sz="4400" dirty="0" smtClean="0"/>
              <a:t>UCS</a:t>
            </a:r>
            <a:r>
              <a:rPr kumimoji="1" lang="ja-JP" altLang="en-US" sz="4400" dirty="0" smtClean="0"/>
              <a:t>）と</a:t>
            </a:r>
            <a:r>
              <a:rPr kumimoji="1" lang="en-US" altLang="ja-JP" sz="4400" dirty="0" smtClean="0"/>
              <a:t>ASCII</a:t>
            </a:r>
            <a:r>
              <a:rPr kumimoji="1" lang="ja-JP" altLang="en-US" sz="4400" dirty="0" smtClean="0"/>
              <a:t>を同時に使えるように作られた</a:t>
            </a:r>
            <a:endParaRPr kumimoji="1" lang="en-US" altLang="ja-JP" sz="4400" dirty="0"/>
          </a:p>
          <a:p>
            <a:r>
              <a:rPr kumimoji="1" lang="en-US" altLang="ja-JP" sz="4400" dirty="0" smtClean="0"/>
              <a:t>8-bit Unicode</a:t>
            </a:r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UCS</a:t>
            </a:r>
            <a:r>
              <a:rPr kumimoji="1" lang="ja-JP" altLang="en-US" sz="4400" dirty="0" smtClean="0"/>
              <a:t>） </a:t>
            </a:r>
            <a:r>
              <a:rPr kumimoji="1" lang="en-US" altLang="ja-JP" sz="4400" dirty="0" smtClean="0"/>
              <a:t>Transformation Format</a:t>
            </a:r>
          </a:p>
          <a:p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8bit</a:t>
            </a:r>
            <a:r>
              <a:rPr kumimoji="1" lang="ja-JP" altLang="en-US" sz="4400" dirty="0" smtClean="0"/>
              <a:t>の、</a:t>
            </a:r>
            <a:r>
              <a:rPr kumimoji="1" lang="en-US" altLang="ja-JP" sz="4400" dirty="0" smtClean="0"/>
              <a:t>Unicode</a:t>
            </a:r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UCS</a:t>
            </a:r>
            <a:r>
              <a:rPr kumimoji="1" lang="ja-JP" altLang="en-US" sz="4400" dirty="0" smtClean="0"/>
              <a:t>）を再編成した書式）の略</a:t>
            </a:r>
            <a:endParaRPr kumimoji="1" lang="en-US" altLang="ja-JP" sz="4400" dirty="0"/>
          </a:p>
          <a:p>
            <a:r>
              <a:rPr kumimoji="1" lang="ja-JP" altLang="en-US" sz="4400" dirty="0" smtClean="0"/>
              <a:t>現在最も多く使われている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63998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3600" dirty="0"/>
              <a:t>（３）</a:t>
            </a:r>
            <a:r>
              <a:rPr lang="en-US" altLang="ja-JP" sz="3600" dirty="0"/>
              <a:t>Web</a:t>
            </a:r>
            <a:r>
              <a:rPr lang="ja-JP" altLang="en-US" sz="3600" dirty="0"/>
              <a:t>ページを閲覧するとき、まれに文字化けすることがあります。これは、正しい文字コードが指定されていない、あるいは閲覧端末側にその文字コードを表示するためのフォントがないからですが、</a:t>
            </a:r>
            <a:r>
              <a:rPr lang="ja-JP" altLang="en-US" sz="3600" dirty="0">
                <a:solidFill>
                  <a:schemeClr val="accent3"/>
                </a:solidFill>
              </a:rPr>
              <a:t>日本語の</a:t>
            </a:r>
            <a:r>
              <a:rPr lang="en-US" altLang="ja-JP" sz="3600" dirty="0">
                <a:solidFill>
                  <a:schemeClr val="accent3"/>
                </a:solidFill>
              </a:rPr>
              <a:t>EUC</a:t>
            </a:r>
            <a:r>
              <a:rPr lang="ja-JP" altLang="en-US" sz="3600" dirty="0">
                <a:solidFill>
                  <a:schemeClr val="accent3"/>
                </a:solidFill>
              </a:rPr>
              <a:t>コードを指定した簡単な</a:t>
            </a:r>
            <a:r>
              <a:rPr lang="en-US" altLang="ja-JP" sz="3600" dirty="0">
                <a:solidFill>
                  <a:schemeClr val="accent3"/>
                </a:solidFill>
              </a:rPr>
              <a:t>Web</a:t>
            </a:r>
            <a:r>
              <a:rPr lang="ja-JP" altLang="en-US" sz="3600" dirty="0">
                <a:solidFill>
                  <a:schemeClr val="accent3"/>
                </a:solidFill>
              </a:rPr>
              <a:t>ページを作成</a:t>
            </a:r>
            <a:r>
              <a:rPr lang="ja-JP" altLang="en-US" sz="3600" dirty="0"/>
              <a:t>し、タグの中のどこに文字コードを指定したかを説明しなさい。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>
                <a:solidFill>
                  <a:srgbClr val="FF0000"/>
                </a:solidFill>
              </a:rPr>
              <a:t>（３）についてですが、発表がすぐ終わって時間が余ってしまいそうなので、初心者の私が</a:t>
            </a:r>
            <a:r>
              <a:rPr lang="en-US" altLang="ja-JP" sz="3600" dirty="0">
                <a:solidFill>
                  <a:srgbClr val="FF0000"/>
                </a:solidFill>
              </a:rPr>
              <a:t>Web</a:t>
            </a:r>
            <a:r>
              <a:rPr lang="ja-JP" altLang="en-US" sz="3600" dirty="0">
                <a:solidFill>
                  <a:srgbClr val="FF0000"/>
                </a:solidFill>
              </a:rPr>
              <a:t>ページを作るまでの過程も発表します</a:t>
            </a:r>
          </a:p>
        </p:txBody>
      </p:sp>
    </p:spTree>
    <p:extLst>
      <p:ext uri="{BB962C8B-B14F-4D97-AF65-F5344CB8AC3E}">
        <p14:creationId xmlns:p14="http://schemas.microsoft.com/office/powerpoint/2010/main" val="267111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①　</a:t>
            </a:r>
            <a:r>
              <a:rPr kumimoji="1" lang="en-US" altLang="ja-JP" sz="4000" dirty="0"/>
              <a:t>Web</a:t>
            </a:r>
            <a:r>
              <a:rPr kumimoji="1" lang="ja-JP" altLang="en-US" sz="4000" dirty="0"/>
              <a:t>ページのファイルを作る</a:t>
            </a:r>
            <a:r>
              <a:rPr kumimoji="1" lang="ja-JP" altLang="en-US" sz="3600" dirty="0"/>
              <a:t>　</a:t>
            </a:r>
            <a:endParaRPr kumimoji="1"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2000"/>
            <a:ext cx="9928800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6000" y="540000"/>
            <a:ext cx="10440000" cy="5443538"/>
          </a:xfrm>
        </p:spPr>
        <p:txBody>
          <a:bodyPr/>
          <a:lstStyle/>
          <a:p>
            <a:r>
              <a:rPr kumimoji="1" lang="ja-JP" altLang="en-US" sz="3200" dirty="0">
                <a:solidFill>
                  <a:schemeClr val="accent3"/>
                </a:solidFill>
              </a:rPr>
              <a:t>文字コード</a:t>
            </a:r>
            <a:r>
              <a:rPr kumimoji="1" lang="ja-JP" altLang="en-US" sz="3200" dirty="0"/>
              <a:t>について、次の課題を行いなさい。</a:t>
            </a:r>
            <a:r>
              <a:rPr kumimoji="1" lang="en-US" altLang="ja-JP" sz="3200" dirty="0"/>
              <a:t/>
            </a:r>
            <a:br>
              <a:rPr kumimoji="1" lang="en-US" altLang="ja-JP" sz="3200" dirty="0"/>
            </a:br>
            <a:r>
              <a:rPr kumimoji="1" lang="en-US" altLang="ja-JP" sz="3200" dirty="0"/>
              <a:t/>
            </a:r>
            <a:br>
              <a:rPr kumimoji="1" lang="en-US" altLang="ja-JP" sz="3200" dirty="0"/>
            </a:br>
            <a:r>
              <a:rPr lang="ja-JP" altLang="en-US" sz="3200" dirty="0"/>
              <a:t>（１）文字コードとは何か、説明しなさい。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（２）日本に現存する文字コードにはどういうものがあるか、説明しなさい。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（３）</a:t>
            </a:r>
            <a:r>
              <a:rPr lang="en-US" altLang="ja-JP" sz="3200" dirty="0"/>
              <a:t>Web</a:t>
            </a:r>
            <a:r>
              <a:rPr lang="ja-JP" altLang="en-US" sz="3200" dirty="0"/>
              <a:t>ページを閲覧するとき、まれに文字化けすることがあります。これは、正しい文字コードが指定されていない、あるいは閲覧端末側にその文字コードを表示するためのフォントがないからですが、</a:t>
            </a:r>
            <a:r>
              <a:rPr lang="ja-JP" altLang="en-US" sz="3200" dirty="0">
                <a:solidFill>
                  <a:schemeClr val="accent3"/>
                </a:solidFill>
              </a:rPr>
              <a:t>日本語の</a:t>
            </a:r>
            <a:r>
              <a:rPr lang="en-US" altLang="ja-JP" sz="3200" dirty="0">
                <a:solidFill>
                  <a:schemeClr val="accent3"/>
                </a:solidFill>
              </a:rPr>
              <a:t>EUC</a:t>
            </a:r>
            <a:r>
              <a:rPr lang="ja-JP" altLang="en-US" sz="3200" dirty="0">
                <a:solidFill>
                  <a:schemeClr val="accent3"/>
                </a:solidFill>
              </a:rPr>
              <a:t>コードを指定した簡単な</a:t>
            </a:r>
            <a:r>
              <a:rPr lang="en-US" altLang="ja-JP" sz="3200" dirty="0">
                <a:solidFill>
                  <a:schemeClr val="accent3"/>
                </a:solidFill>
              </a:rPr>
              <a:t>Web</a:t>
            </a:r>
            <a:r>
              <a:rPr lang="ja-JP" altLang="en-US" sz="3200" dirty="0">
                <a:solidFill>
                  <a:schemeClr val="accent3"/>
                </a:solidFill>
              </a:rPr>
              <a:t>ページを作成</a:t>
            </a:r>
            <a:r>
              <a:rPr lang="ja-JP" altLang="en-US" sz="3200" dirty="0"/>
              <a:t>し、タグの中のどこに文字コードを指定したかを説明しなさい。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580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 smtClean="0"/>
              <a:t>①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Web</a:t>
            </a:r>
            <a:r>
              <a:rPr kumimoji="1" lang="ja-JP" altLang="en-US" sz="4000" dirty="0"/>
              <a:t>ページのファイルを作る</a:t>
            </a:r>
            <a:r>
              <a:rPr kumimoji="1" lang="ja-JP" altLang="en-US" sz="3600" dirty="0"/>
              <a:t>　</a:t>
            </a:r>
            <a:endParaRPr kumimoji="1" lang="en-US" altLang="ja-JP" sz="36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1999"/>
            <a:ext cx="9929026" cy="4964513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4629150" y="3543300"/>
            <a:ext cx="50006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 rot="16200000">
            <a:off x="4658439" y="3661939"/>
            <a:ext cx="456914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86250" y="4234825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ファイルの種類を</a:t>
            </a:r>
            <a:r>
              <a:rPr kumimoji="1" lang="en-US" altLang="ja-JP" sz="3200" dirty="0">
                <a:solidFill>
                  <a:srgbClr val="FF0000"/>
                </a:solidFill>
              </a:rPr>
              <a:t>html</a:t>
            </a:r>
            <a:r>
              <a:rPr kumimoji="1" lang="ja-JP" altLang="en-US" sz="3200" dirty="0">
                <a:solidFill>
                  <a:srgbClr val="FF0000"/>
                </a:solidFill>
              </a:rPr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9360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②　作った</a:t>
            </a:r>
            <a:r>
              <a:rPr kumimoji="1" lang="en-US" altLang="ja-JP" sz="4000" dirty="0"/>
              <a:t>html</a:t>
            </a:r>
            <a:r>
              <a:rPr kumimoji="1" lang="ja-JP" altLang="en-US" sz="4000" dirty="0"/>
              <a:t>ファイルを編集する</a:t>
            </a:r>
            <a:endParaRPr kumimoji="1" lang="en-US" altLang="ja-JP" sz="4000" dirty="0"/>
          </a:p>
          <a:p>
            <a:r>
              <a:rPr kumimoji="1" lang="ja-JP" altLang="en-US" sz="3600" dirty="0"/>
              <a:t>参考にしたサイト：</a:t>
            </a:r>
            <a:endParaRPr kumimoji="1" lang="en-US" altLang="ja-JP" sz="3600" dirty="0"/>
          </a:p>
          <a:p>
            <a:r>
              <a:rPr lang="en-US" altLang="ja-JP" sz="3600" dirty="0">
                <a:solidFill>
                  <a:srgbClr val="D35940"/>
                </a:solidFill>
                <a:hlinkClick r:id="rId2"/>
              </a:rPr>
              <a:t>http://www.tohoho-web.com/wwwbeg1.htm#Folder</a:t>
            </a:r>
            <a:endParaRPr kumimoji="1"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2528888"/>
            <a:ext cx="6279105" cy="38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0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②　作った</a:t>
            </a:r>
            <a:r>
              <a:rPr kumimoji="1" lang="en-US" altLang="ja-JP" sz="4000" dirty="0"/>
              <a:t>html</a:t>
            </a:r>
            <a:r>
              <a:rPr kumimoji="1" lang="ja-JP" altLang="en-US" sz="4000" dirty="0"/>
              <a:t>ファイルを編集する</a:t>
            </a:r>
            <a:endParaRPr kumimoji="1" lang="en-US" altLang="ja-JP" sz="4000" dirty="0"/>
          </a:p>
          <a:p>
            <a:r>
              <a:rPr kumimoji="1" lang="ja-JP" altLang="en-US" sz="3600" dirty="0"/>
              <a:t>編集したファイルを開くと・・・</a:t>
            </a:r>
            <a:endParaRPr kumimoji="1" lang="en-US" altLang="ja-JP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2530800"/>
            <a:ext cx="6281853" cy="38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③　文字コードを指定</a:t>
            </a:r>
            <a:r>
              <a:rPr kumimoji="1" lang="ja-JP" altLang="en-US" sz="4000" dirty="0" smtClean="0"/>
              <a:t>する</a:t>
            </a:r>
            <a:endParaRPr kumimoji="1" lang="en-US" altLang="ja-JP" sz="4000" dirty="0"/>
          </a:p>
          <a:p>
            <a:r>
              <a:rPr kumimoji="1" lang="ja-JP" altLang="en-US" sz="3600" dirty="0"/>
              <a:t>参考にしたサイト：</a:t>
            </a:r>
            <a:endParaRPr kumimoji="1" lang="en-US" altLang="ja-JP" sz="3600" dirty="0"/>
          </a:p>
          <a:p>
            <a:r>
              <a:rPr kumimoji="1" lang="en-US" altLang="ja-JP" sz="3600" dirty="0">
                <a:hlinkClick r:id="rId2"/>
              </a:rPr>
              <a:t>http://www.dspt.net/html_tag/001_data/017.html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&lt;meta http-</a:t>
            </a:r>
            <a:r>
              <a:rPr kumimoji="1" lang="en-US" altLang="ja-JP" sz="3600" dirty="0" err="1"/>
              <a:t>equiv</a:t>
            </a:r>
            <a:r>
              <a:rPr kumimoji="1" lang="en-US" altLang="ja-JP" sz="3600" dirty="0"/>
              <a:t>=“Content-Type” content=“text/html; charset=</a:t>
            </a:r>
            <a:r>
              <a:rPr kumimoji="1" lang="ja-JP" altLang="en-US" sz="3600" u="sng" dirty="0">
                <a:solidFill>
                  <a:schemeClr val="accent3"/>
                </a:solidFill>
              </a:rPr>
              <a:t>〇〇</a:t>
            </a:r>
            <a:r>
              <a:rPr kumimoji="1" lang="en-US" altLang="ja-JP" sz="3600" dirty="0"/>
              <a:t>"&gt;</a:t>
            </a:r>
          </a:p>
          <a:p>
            <a:r>
              <a:rPr kumimoji="1" lang="ja-JP" altLang="en-US" sz="3600" dirty="0">
                <a:solidFill>
                  <a:schemeClr val="accent3"/>
                </a:solidFill>
              </a:rPr>
              <a:t>〇〇</a:t>
            </a:r>
            <a:r>
              <a:rPr kumimoji="1" lang="ja-JP" altLang="en-US" sz="3600" dirty="0"/>
              <a:t>に文字コードを入れる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ここでは</a:t>
            </a:r>
            <a:r>
              <a:rPr kumimoji="1" lang="en-US" altLang="ja-JP" sz="3600" dirty="0">
                <a:solidFill>
                  <a:schemeClr val="accent3"/>
                </a:solidFill>
              </a:rPr>
              <a:t>EUC-JP</a:t>
            </a:r>
          </a:p>
          <a:p>
            <a:endParaRPr kumimoji="1" lang="en-US" altLang="ja-JP" sz="3600" dirty="0"/>
          </a:p>
          <a:p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81218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③　文字コードを指定</a:t>
            </a:r>
            <a:r>
              <a:rPr kumimoji="1" lang="ja-JP" altLang="en-US" sz="4000" dirty="0" smtClean="0"/>
              <a:t>する</a:t>
            </a:r>
            <a:endParaRPr kumimoji="1" lang="en-US" altLang="ja-JP" sz="3600" dirty="0">
              <a:solidFill>
                <a:schemeClr val="accent3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2000"/>
            <a:ext cx="10163710" cy="4964400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1785938" y="3671888"/>
            <a:ext cx="8115300" cy="142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矢印 6"/>
          <p:cNvSpPr/>
          <p:nvPr/>
        </p:nvSpPr>
        <p:spPr>
          <a:xfrm rot="16200000">
            <a:off x="6657976" y="3890484"/>
            <a:ext cx="457200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4472" y="4463514"/>
            <a:ext cx="506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日本語が出現する前に指定する</a:t>
            </a:r>
          </a:p>
        </p:txBody>
      </p:sp>
    </p:spTree>
    <p:extLst>
      <p:ext uri="{BB962C8B-B14F-4D97-AF65-F5344CB8AC3E}">
        <p14:creationId xmlns:p14="http://schemas.microsoft.com/office/powerpoint/2010/main" val="374097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 smtClean="0"/>
              <a:t>③</a:t>
            </a:r>
            <a:r>
              <a:rPr kumimoji="1" lang="ja-JP" altLang="en-US" sz="4000" dirty="0"/>
              <a:t>　文字コードを指定</a:t>
            </a:r>
            <a:r>
              <a:rPr kumimoji="1" lang="ja-JP" altLang="en-US" sz="4000" dirty="0" smtClean="0"/>
              <a:t>する</a:t>
            </a:r>
            <a:endParaRPr kumimoji="1" lang="en-US" altLang="ja-JP" sz="3600" dirty="0">
              <a:solidFill>
                <a:schemeClr val="accent3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2000"/>
            <a:ext cx="8080854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③　文字コードを指定</a:t>
            </a:r>
            <a:r>
              <a:rPr kumimoji="1" lang="ja-JP" altLang="en-US" sz="4000" dirty="0" smtClean="0"/>
              <a:t>する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3600" dirty="0"/>
              <a:t>他の文字コードで試すと・・・</a:t>
            </a:r>
            <a:endParaRPr kumimoji="1" lang="en-US" altLang="ja-JP" sz="3600" dirty="0"/>
          </a:p>
          <a:p>
            <a:r>
              <a:rPr kumimoji="1" lang="ja-JP" altLang="en-US" sz="3600" dirty="0"/>
              <a:t>　</a:t>
            </a:r>
            <a:r>
              <a:rPr kumimoji="1" lang="en-US" altLang="ja-JP" sz="3600" dirty="0"/>
              <a:t>JIS</a:t>
            </a:r>
            <a:r>
              <a:rPr kumimoji="1" lang="ja-JP" altLang="en-US" sz="3600" dirty="0"/>
              <a:t>　　　・・・〇</a:t>
            </a:r>
            <a:endParaRPr kumimoji="1" lang="en-US" altLang="ja-JP" sz="3600" dirty="0"/>
          </a:p>
          <a:p>
            <a:r>
              <a:rPr kumimoji="1" lang="ja-JP" altLang="en-US" sz="3600" dirty="0"/>
              <a:t>　</a:t>
            </a:r>
            <a:r>
              <a:rPr kumimoji="1" lang="en-US" altLang="ja-JP" sz="3600" dirty="0"/>
              <a:t>Shift-JIS</a:t>
            </a:r>
            <a:r>
              <a:rPr kumimoji="1" lang="ja-JP" altLang="en-US" sz="3600" dirty="0"/>
              <a:t>　　　・・・〇</a:t>
            </a:r>
            <a:endParaRPr kumimoji="1" lang="en-US" altLang="ja-JP" sz="3600" dirty="0"/>
          </a:p>
          <a:p>
            <a:r>
              <a:rPr kumimoji="1" lang="ja-JP" altLang="en-US" sz="3600" dirty="0"/>
              <a:t>　</a:t>
            </a:r>
            <a:r>
              <a:rPr kumimoji="1" lang="en-US" altLang="ja-JP" sz="3600" dirty="0"/>
              <a:t>EUC-JP</a:t>
            </a:r>
            <a:r>
              <a:rPr kumimoji="1" lang="ja-JP" altLang="en-US" sz="3600" dirty="0"/>
              <a:t>　　　・・・</a:t>
            </a:r>
            <a:r>
              <a:rPr kumimoji="1" lang="en-US" altLang="ja-JP" sz="3600" dirty="0"/>
              <a:t>×</a:t>
            </a:r>
          </a:p>
          <a:p>
            <a:r>
              <a:rPr kumimoji="1" lang="ja-JP" altLang="en-US" sz="3600" dirty="0"/>
              <a:t>　</a:t>
            </a:r>
            <a:r>
              <a:rPr kumimoji="1" lang="en-US" altLang="ja-JP" sz="3600" dirty="0"/>
              <a:t>UTF-8</a:t>
            </a:r>
            <a:r>
              <a:rPr kumimoji="1" lang="ja-JP" altLang="en-US" sz="3600" dirty="0"/>
              <a:t>　　　・・・</a:t>
            </a:r>
            <a:r>
              <a:rPr kumimoji="1" lang="en-US" altLang="ja-JP" sz="3600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249398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5201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④　文字化けした原因</a:t>
            </a:r>
            <a:endParaRPr kumimoji="1" lang="en-US" altLang="ja-JP" sz="4000" dirty="0"/>
          </a:p>
          <a:p>
            <a:r>
              <a:rPr kumimoji="1" lang="ja-JP" altLang="en-US" sz="3600" dirty="0"/>
              <a:t>参考にしたサイト：</a:t>
            </a:r>
            <a:r>
              <a:rPr kumimoji="1" lang="en-US" altLang="ja-JP" sz="3600" dirty="0">
                <a:hlinkClick r:id="rId2"/>
              </a:rPr>
              <a:t>https://www.be-webdesigner.com/tips/coding/mojibake.htm</a:t>
            </a:r>
            <a:r>
              <a:rPr kumimoji="1" lang="en-US" altLang="ja-JP" sz="3600" dirty="0"/>
              <a:t> </a:t>
            </a:r>
          </a:p>
          <a:p>
            <a:endParaRPr kumimoji="1" lang="en-US" altLang="ja-JP" sz="40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この</a:t>
            </a:r>
            <a:r>
              <a:rPr kumimoji="1" lang="en-US" altLang="ja-JP" sz="3600" dirty="0">
                <a:solidFill>
                  <a:srgbClr val="FF0000"/>
                </a:solidFill>
              </a:rPr>
              <a:t>html</a:t>
            </a:r>
            <a:r>
              <a:rPr kumimoji="1" lang="ja-JP" altLang="en-US" sz="3600" dirty="0">
                <a:solidFill>
                  <a:srgbClr val="FF0000"/>
                </a:solidFill>
              </a:rPr>
              <a:t>ファイル自体の文字コードと、タグで指定する文字コードが異なる</a:t>
            </a:r>
            <a:r>
              <a:rPr kumimoji="1" lang="ja-JP" altLang="en-US" sz="3600" dirty="0"/>
              <a:t>ことが原因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⇒タグで指定した文字コードのほかにこのファイル自体の文字コードが存在する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1974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⑤　</a:t>
            </a:r>
            <a:r>
              <a:rPr kumimoji="1" lang="en-US" altLang="ja-JP" sz="4000" dirty="0" smtClean="0"/>
              <a:t>html</a:t>
            </a:r>
            <a:r>
              <a:rPr kumimoji="1" lang="ja-JP" altLang="en-US" sz="4000" dirty="0" smtClean="0"/>
              <a:t>ファイル</a:t>
            </a:r>
            <a:r>
              <a:rPr kumimoji="1" lang="ja-JP" altLang="en-US" sz="4000" dirty="0"/>
              <a:t>の文字コードを変更する　</a:t>
            </a:r>
            <a:endParaRPr kumimoji="1" lang="en-US" altLang="ja-JP" sz="4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1999"/>
            <a:ext cx="7386932" cy="4964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25" y="3429000"/>
            <a:ext cx="4488271" cy="244948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171575" y="4500563"/>
            <a:ext cx="2185988" cy="28575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5400396" y="4314825"/>
            <a:ext cx="978408" cy="65722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8291520" y="4672800"/>
            <a:ext cx="533974" cy="19730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3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600" y="612000"/>
            <a:ext cx="11088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/>
              <a:t>⑤　</a:t>
            </a:r>
            <a:r>
              <a:rPr kumimoji="1" lang="en-US" altLang="ja-JP" sz="4000" dirty="0" smtClean="0"/>
              <a:t>html</a:t>
            </a:r>
            <a:r>
              <a:rPr kumimoji="1" lang="ja-JP" altLang="en-US" sz="4000" dirty="0" smtClean="0"/>
              <a:t>ファイル</a:t>
            </a:r>
            <a:r>
              <a:rPr kumimoji="1" lang="ja-JP" altLang="en-US" sz="4000" dirty="0"/>
              <a:t>の文字コードを変更する</a:t>
            </a:r>
            <a:endParaRPr kumimoji="1" lang="en-US" altLang="ja-JP" sz="4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422000"/>
            <a:ext cx="8090716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567" y="664391"/>
            <a:ext cx="10440000" cy="747432"/>
          </a:xfrm>
        </p:spPr>
        <p:txBody>
          <a:bodyPr anchor="t"/>
          <a:lstStyle/>
          <a:p>
            <a:r>
              <a:rPr kumimoji="1" lang="ja-JP" altLang="en-US" sz="3600" dirty="0"/>
              <a:t>（１）文字コードとは何か、説明しなさい。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4749" y="1680973"/>
            <a:ext cx="9981818" cy="1318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コンピュータ上で文字を利用する目的で各文字に割り当てられる番号のこと。</a:t>
            </a:r>
          </a:p>
        </p:txBody>
      </p:sp>
    </p:spTree>
    <p:extLst>
      <p:ext uri="{BB962C8B-B14F-4D97-AF65-F5344CB8AC3E}">
        <p14:creationId xmlns:p14="http://schemas.microsoft.com/office/powerpoint/2010/main" val="374248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ja-JP" altLang="en-US" sz="4800" dirty="0" smtClean="0">
                <a:solidFill>
                  <a:schemeClr val="accent3"/>
                </a:solidFill>
              </a:rPr>
              <a:t>文字</a:t>
            </a:r>
            <a:r>
              <a:rPr lang="ja-JP" altLang="en-US" sz="4800" dirty="0">
                <a:solidFill>
                  <a:schemeClr val="accent3"/>
                </a:solidFill>
              </a:rPr>
              <a:t>コード</a:t>
            </a:r>
            <a:r>
              <a:rPr lang="ja-JP" altLang="en-US" sz="4800" dirty="0" smtClean="0">
                <a:solidFill>
                  <a:schemeClr val="accent3"/>
                </a:solidFill>
              </a:rPr>
              <a:t>の歴史</a:t>
            </a:r>
            <a:endParaRPr kumimoji="1" lang="ja-JP" altLang="en-US" sz="48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離れた場所から情報を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伝えるという意味では</a:t>
            </a:r>
            <a:endParaRPr kumimoji="1" lang="en-US" altLang="ja-JP" sz="3600" dirty="0" smtClean="0"/>
          </a:p>
          <a:p>
            <a:r>
              <a:rPr kumimoji="1" lang="ja-JP" altLang="en-US" sz="3600" dirty="0"/>
              <a:t>大昔</a:t>
            </a:r>
            <a:r>
              <a:rPr kumimoji="1" lang="ja-JP" altLang="en-US" sz="3600" dirty="0" smtClean="0"/>
              <a:t>から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狼煙</a:t>
            </a:r>
            <a:r>
              <a:rPr kumimoji="1" lang="ja-JP" altLang="en-US" sz="3600" dirty="0" smtClean="0"/>
              <a:t>（のろし）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などがあった</a:t>
            </a:r>
            <a:endParaRPr kumimoji="1"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4" y="1507580"/>
            <a:ext cx="5409996" cy="4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ja-JP" altLang="en-US" sz="4800" dirty="0" smtClean="0">
                <a:solidFill>
                  <a:schemeClr val="accent3"/>
                </a:solidFill>
              </a:rPr>
              <a:t>文字</a:t>
            </a:r>
            <a:r>
              <a:rPr lang="ja-JP" altLang="en-US" sz="4800" dirty="0">
                <a:solidFill>
                  <a:schemeClr val="accent3"/>
                </a:solidFill>
              </a:rPr>
              <a:t>コード</a:t>
            </a:r>
            <a:r>
              <a:rPr lang="ja-JP" altLang="en-US" sz="4800" dirty="0" smtClean="0">
                <a:solidFill>
                  <a:schemeClr val="accent3"/>
                </a:solidFill>
              </a:rPr>
              <a:t>の歴史</a:t>
            </a:r>
            <a:endParaRPr kumimoji="1" lang="ja-JP" altLang="en-US" sz="48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工学分野において初期に作られた文字コードで有名なのは</a:t>
            </a:r>
            <a:r>
              <a:rPr kumimoji="1" lang="en-US" altLang="ja-JP" sz="3600" dirty="0" smtClean="0"/>
              <a:t>1840</a:t>
            </a:r>
            <a:r>
              <a:rPr kumimoji="1" lang="ja-JP" altLang="en-US" sz="3600" dirty="0" smtClean="0"/>
              <a:t>年代の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モールス符号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9" y="2852117"/>
            <a:ext cx="6746375" cy="39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ja-JP" altLang="en-US" sz="4800" dirty="0" smtClean="0">
                <a:solidFill>
                  <a:schemeClr val="accent3"/>
                </a:solidFill>
              </a:rPr>
              <a:t>文字</a:t>
            </a:r>
            <a:r>
              <a:rPr lang="ja-JP" altLang="en-US" sz="4800" dirty="0">
                <a:solidFill>
                  <a:schemeClr val="accent3"/>
                </a:solidFill>
              </a:rPr>
              <a:t>コード</a:t>
            </a:r>
            <a:r>
              <a:rPr lang="ja-JP" altLang="en-US" sz="4800" dirty="0" smtClean="0">
                <a:solidFill>
                  <a:schemeClr val="accent3"/>
                </a:solidFill>
              </a:rPr>
              <a:t>の歴史</a:t>
            </a:r>
            <a:endParaRPr kumimoji="1" lang="ja-JP" altLang="en-US" sz="48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19</a:t>
            </a:r>
            <a:r>
              <a:rPr kumimoji="1" lang="ja-JP" altLang="en-US" sz="3600" dirty="0" smtClean="0"/>
              <a:t>世紀後半から流行した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タイプライターでも使われた</a:t>
            </a:r>
            <a:endParaRPr kumimoji="1" lang="en-US" altLang="ja-JP" sz="3600" dirty="0" smtClean="0"/>
          </a:p>
          <a:p>
            <a:endParaRPr kumimoji="1" lang="en-US" altLang="ja-JP" sz="3600" dirty="0"/>
          </a:p>
          <a:p>
            <a:endParaRPr kumimoji="1" lang="en-US" altLang="ja-JP" sz="3600" dirty="0" smtClean="0"/>
          </a:p>
          <a:p>
            <a:r>
              <a:rPr kumimoji="1" lang="en-US" altLang="ja-JP" sz="3600" dirty="0" smtClean="0"/>
              <a:t>20</a:t>
            </a:r>
            <a:r>
              <a:rPr kumimoji="1" lang="ja-JP" altLang="en-US" sz="3600" dirty="0" smtClean="0"/>
              <a:t>世紀の中頃にコンピュータ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が作られてから、コンピュータ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における文字コードが生まれた</a:t>
            </a:r>
            <a:endParaRPr kumimoji="1"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12" y="1651789"/>
            <a:ext cx="4796638" cy="47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567" y="637200"/>
            <a:ext cx="10440000" cy="1121548"/>
          </a:xfrm>
        </p:spPr>
        <p:txBody>
          <a:bodyPr anchor="t">
            <a:noAutofit/>
          </a:bodyPr>
          <a:lstStyle/>
          <a:p>
            <a:r>
              <a:rPr lang="ja-JP" altLang="en-US" dirty="0"/>
              <a:t>（２）日本に現存する文字コードにはどういうものがあるか、説明しなさい。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6394" y="1810982"/>
            <a:ext cx="749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JIS</a:t>
            </a:r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 err="1"/>
              <a:t>Shift_JIS</a:t>
            </a:r>
            <a:endParaRPr kumimoji="1" lang="en-US" altLang="ja-JP" sz="3600" dirty="0"/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EUC-JP</a:t>
            </a:r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UTF-8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6400" y="4543425"/>
            <a:ext cx="9794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次にこれらの文字コードと、重要な他の文字</a:t>
            </a:r>
            <a:r>
              <a:rPr kumimoji="1" lang="ja-JP" altLang="en-US" sz="3600" dirty="0" smtClean="0"/>
              <a:t>コード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について説明</a:t>
            </a:r>
            <a:r>
              <a:rPr kumimoji="1" lang="ja-JP" altLang="en-US" sz="3600" dirty="0"/>
              <a:t>します</a:t>
            </a:r>
          </a:p>
        </p:txBody>
      </p:sp>
    </p:spTree>
    <p:extLst>
      <p:ext uri="{BB962C8B-B14F-4D97-AF65-F5344CB8AC3E}">
        <p14:creationId xmlns:p14="http://schemas.microsoft.com/office/powerpoint/2010/main" val="40414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dirty="0">
                <a:solidFill>
                  <a:schemeClr val="accent3"/>
                </a:solidFill>
              </a:rPr>
              <a:t>ASCII</a:t>
            </a:r>
            <a:r>
              <a:rPr lang="ja-JP" altLang="en-US" sz="6000" dirty="0">
                <a:solidFill>
                  <a:schemeClr val="accent3"/>
                </a:solidFill>
              </a:rPr>
              <a:t>（</a:t>
            </a:r>
            <a:r>
              <a:rPr lang="en-US" altLang="ja-JP" sz="6000" dirty="0" err="1">
                <a:solidFill>
                  <a:schemeClr val="accent3"/>
                </a:solidFill>
              </a:rPr>
              <a:t>Iso</a:t>
            </a:r>
            <a:r>
              <a:rPr lang="ja-JP" altLang="en-US" sz="6000" dirty="0">
                <a:solidFill>
                  <a:schemeClr val="accent3"/>
                </a:solidFill>
              </a:rPr>
              <a:t> </a:t>
            </a:r>
            <a:r>
              <a:rPr lang="en-US" altLang="ja-JP" sz="6000" dirty="0">
                <a:solidFill>
                  <a:schemeClr val="accent3"/>
                </a:solidFill>
              </a:rPr>
              <a:t>646</a:t>
            </a:r>
            <a:r>
              <a:rPr lang="ja-JP" altLang="en-US" sz="6000" dirty="0">
                <a:solidFill>
                  <a:schemeClr val="accent3"/>
                </a:solidFill>
              </a:rPr>
              <a:t>）</a:t>
            </a:r>
            <a:endParaRPr kumimoji="1" lang="ja-JP" altLang="en-US" sz="60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799" y="1651788"/>
            <a:ext cx="107664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1963</a:t>
            </a:r>
            <a:r>
              <a:rPr kumimoji="1" lang="ja-JP" altLang="en-US" sz="4400" dirty="0"/>
              <a:t>年にアメリカの標準化組織の</a:t>
            </a:r>
            <a:r>
              <a:rPr kumimoji="1" lang="en-US" altLang="ja-JP" sz="4400" dirty="0"/>
              <a:t>ASA</a:t>
            </a:r>
            <a:r>
              <a:rPr kumimoji="1" lang="ja-JP" altLang="en-US" sz="4400" dirty="0"/>
              <a:t>が定めた文字コード</a:t>
            </a:r>
            <a:endParaRPr kumimoji="1" lang="en-US" altLang="ja-JP" sz="4400" dirty="0"/>
          </a:p>
          <a:p>
            <a:r>
              <a:rPr kumimoji="1" lang="ja-JP" altLang="en-US" sz="4400" dirty="0"/>
              <a:t>主に英語圏で使われる文字を表現できる</a:t>
            </a:r>
            <a:endParaRPr kumimoji="1" lang="en-US" altLang="ja-JP" sz="4400" dirty="0"/>
          </a:p>
          <a:p>
            <a:r>
              <a:rPr kumimoji="1" lang="en-US" altLang="ja-JP" sz="4400" dirty="0"/>
              <a:t>ISO</a:t>
            </a:r>
            <a:r>
              <a:rPr kumimoji="1" lang="ja-JP" altLang="en-US" sz="4400" dirty="0"/>
              <a:t>（国際標準化機構）の規格になった</a:t>
            </a:r>
            <a:endParaRPr kumimoji="1" lang="en-US" altLang="ja-JP" sz="4400" dirty="0"/>
          </a:p>
          <a:p>
            <a:r>
              <a:rPr kumimoji="1" lang="en-US" altLang="ja-JP" sz="4400" dirty="0">
                <a:solidFill>
                  <a:srgbClr val="FF0000"/>
                </a:solidFill>
              </a:rPr>
              <a:t>ASCII</a:t>
            </a:r>
            <a:r>
              <a:rPr kumimoji="1" lang="ja-JP" altLang="en-US" sz="4400" dirty="0">
                <a:solidFill>
                  <a:srgbClr val="FF0000"/>
                </a:solidFill>
              </a:rPr>
              <a:t>から他の言語を使える文字コードが作られて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いった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  <a:p>
            <a:r>
              <a:rPr kumimoji="1" lang="en-US" altLang="ja-JP" sz="4400" dirty="0" smtClean="0"/>
              <a:t>JIS</a:t>
            </a:r>
            <a:r>
              <a:rPr kumimoji="1" lang="ja-JP" altLang="en-US" sz="4400" dirty="0" err="1" smtClean="0"/>
              <a:t>、</a:t>
            </a:r>
            <a:r>
              <a:rPr kumimoji="1" lang="en-US" altLang="ja-JP" sz="4400" dirty="0" err="1" smtClean="0"/>
              <a:t>Shift_JIS</a:t>
            </a:r>
            <a:r>
              <a:rPr kumimoji="1" lang="ja-JP" altLang="en-US" sz="4400" dirty="0" err="1" smtClean="0"/>
              <a:t>、</a:t>
            </a:r>
            <a:r>
              <a:rPr kumimoji="1" lang="en-US" altLang="ja-JP" sz="4400" dirty="0" smtClean="0"/>
              <a:t>EUC-JP</a:t>
            </a:r>
            <a:r>
              <a:rPr kumimoji="1" lang="ja-JP" altLang="en-US" sz="4400" dirty="0" smtClean="0"/>
              <a:t>の元になった文字</a:t>
            </a:r>
            <a:r>
              <a:rPr kumimoji="1" lang="ja-JP" altLang="en-US" sz="4400" dirty="0"/>
              <a:t>コード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55819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00" y="597725"/>
            <a:ext cx="10440000" cy="749663"/>
          </a:xfrm>
        </p:spPr>
        <p:txBody>
          <a:bodyPr anchor="t">
            <a:noAutofit/>
          </a:bodyPr>
          <a:lstStyle/>
          <a:p>
            <a:pPr algn="ctr"/>
            <a:r>
              <a:rPr lang="en-US" altLang="ja-JP" sz="6000" dirty="0">
                <a:solidFill>
                  <a:schemeClr val="accent3"/>
                </a:solidFill>
              </a:rPr>
              <a:t>JIS</a:t>
            </a:r>
            <a:r>
              <a:rPr lang="ja-JP" altLang="en-US" sz="6000" dirty="0">
                <a:solidFill>
                  <a:schemeClr val="accent3"/>
                </a:solidFill>
              </a:rPr>
              <a:t>（</a:t>
            </a:r>
            <a:r>
              <a:rPr lang="en-US" altLang="ja-JP" sz="6000" dirty="0">
                <a:solidFill>
                  <a:schemeClr val="accent3"/>
                </a:solidFill>
              </a:rPr>
              <a:t>ISO 2022-JP</a:t>
            </a:r>
            <a:r>
              <a:rPr lang="ja-JP" altLang="en-US" sz="6000" dirty="0">
                <a:solidFill>
                  <a:schemeClr val="accent3"/>
                </a:solidFill>
              </a:rPr>
              <a:t>）</a:t>
            </a:r>
            <a:endParaRPr kumimoji="1" lang="ja-JP" altLang="en-US" sz="60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800" y="1651788"/>
            <a:ext cx="1044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JIS</a:t>
            </a:r>
            <a:r>
              <a:rPr kumimoji="1" lang="ja-JP" altLang="en-US" sz="4400" dirty="0"/>
              <a:t>は日本の標準化組織の名前</a:t>
            </a:r>
            <a:endParaRPr kumimoji="1" lang="en-US" altLang="ja-JP" sz="4400" dirty="0"/>
          </a:p>
          <a:p>
            <a:r>
              <a:rPr kumimoji="1" lang="en-US" altLang="ja-JP" sz="4400" dirty="0"/>
              <a:t>JIS</a:t>
            </a:r>
            <a:r>
              <a:rPr kumimoji="1" lang="ja-JP" altLang="en-US" sz="4400" dirty="0"/>
              <a:t>と呼ばれているが正確には</a:t>
            </a:r>
            <a:r>
              <a:rPr kumimoji="1" lang="en-US" altLang="ja-JP" sz="4400" dirty="0"/>
              <a:t>ISO 2022-JP</a:t>
            </a:r>
          </a:p>
          <a:p>
            <a:endParaRPr kumimoji="1" lang="en-US" altLang="ja-JP" sz="4400" dirty="0"/>
          </a:p>
          <a:p>
            <a:r>
              <a:rPr kumimoji="1" lang="en-US" altLang="ja-JP" sz="4400" dirty="0"/>
              <a:t>ISO 2022-JP</a:t>
            </a:r>
            <a:r>
              <a:rPr kumimoji="1" lang="ja-JP" altLang="en-US" sz="4400" dirty="0"/>
              <a:t>の前に</a:t>
            </a:r>
            <a:r>
              <a:rPr kumimoji="1" lang="en-US" altLang="ja-JP" sz="4400" dirty="0">
                <a:solidFill>
                  <a:srgbClr val="FF0000"/>
                </a:solidFill>
              </a:rPr>
              <a:t>ISO 2022</a:t>
            </a:r>
            <a:r>
              <a:rPr kumimoji="1" lang="ja-JP" altLang="en-US" sz="4400" dirty="0"/>
              <a:t>という文字コードについて説明します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13755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987</TotalTime>
  <Words>734</Words>
  <Application>Microsoft Office PowerPoint</Application>
  <PresentationFormat>ワイド画面</PresentationFormat>
  <Paragraphs>117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游ゴシック</vt:lpstr>
      <vt:lpstr>Arial</vt:lpstr>
      <vt:lpstr>Trebuchet MS</vt:lpstr>
      <vt:lpstr>Tw Cen MT</vt:lpstr>
      <vt:lpstr>回路</vt:lpstr>
      <vt:lpstr>文字コードとWebページの作成</vt:lpstr>
      <vt:lpstr>文字コードについて、次の課題を行いなさい。  （１）文字コードとは何か、説明しなさい。 （２）日本に現存する文字コードにはどういうものがあるか、説明しなさい。 （３）Webページを閲覧するとき、まれに文字化けすることがあります。これは、正しい文字コードが指定されていない、あるいは閲覧端末側にその文字コードを表示するためのフォントがないからですが、日本語のEUCコードを指定した簡単なWebページを作成し、タグの中のどこに文字コードを指定したかを説明しなさい。</vt:lpstr>
      <vt:lpstr>（１）文字コードとは何か、説明しなさい。</vt:lpstr>
      <vt:lpstr>文字コードの歴史</vt:lpstr>
      <vt:lpstr>文字コードの歴史</vt:lpstr>
      <vt:lpstr>文字コードの歴史</vt:lpstr>
      <vt:lpstr>（２）日本に現存する文字コードにはどういうものがあるか、説明しなさい。 </vt:lpstr>
      <vt:lpstr>ASCII（Iso 646）</vt:lpstr>
      <vt:lpstr>JIS（ISO 2022-JP）</vt:lpstr>
      <vt:lpstr>ISO 2022</vt:lpstr>
      <vt:lpstr>JIS（ISO 2022-JP）</vt:lpstr>
      <vt:lpstr>Shift_JIS</vt:lpstr>
      <vt:lpstr>EUC-JP</vt:lpstr>
      <vt:lpstr>UTF-8</vt:lpstr>
      <vt:lpstr>Unicode</vt:lpstr>
      <vt:lpstr>UCS（ISO 10646）</vt:lpstr>
      <vt:lpstr>UTF-8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文字コードとWebページの作成</dc:title>
  <dc:creator>久保 遼河</dc:creator>
  <cp:lastModifiedBy>久保 遼河</cp:lastModifiedBy>
  <cp:revision>89</cp:revision>
  <dcterms:created xsi:type="dcterms:W3CDTF">2018-11-29T06:51:52Z</dcterms:created>
  <dcterms:modified xsi:type="dcterms:W3CDTF">2018-12-06T05:40:09Z</dcterms:modified>
</cp:coreProperties>
</file>