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64" r:id="rId7"/>
    <p:sldId id="259" r:id="rId8"/>
    <p:sldId id="265" r:id="rId9"/>
    <p:sldId id="263" r:id="rId10"/>
    <p:sldId id="266" r:id="rId11"/>
    <p:sldId id="268" r:id="rId12"/>
    <p:sldId id="269" r:id="rId13"/>
    <p:sldId id="267" r:id="rId14"/>
    <p:sldId id="271" r:id="rId15"/>
    <p:sldId id="272" r:id="rId16"/>
    <p:sldId id="260" r:id="rId17"/>
    <p:sldId id="270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54" d="100"/>
          <a:sy n="54" d="100"/>
        </p:scale>
        <p:origin x="67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D054-A486-4748-AA9B-78D982127216}" type="datetimeFigureOut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2C9E-3293-4D17-BB93-A212D988E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08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D054-A486-4748-AA9B-78D982127216}" type="datetimeFigureOut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2C9E-3293-4D17-BB93-A212D988E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76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D054-A486-4748-AA9B-78D982127216}" type="datetimeFigureOut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2C9E-3293-4D17-BB93-A212D988E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030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D054-A486-4748-AA9B-78D982127216}" type="datetimeFigureOut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2C9E-3293-4D17-BB93-A212D988E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19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D054-A486-4748-AA9B-78D982127216}" type="datetimeFigureOut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2C9E-3293-4D17-BB93-A212D988E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93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D054-A486-4748-AA9B-78D982127216}" type="datetimeFigureOut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2C9E-3293-4D17-BB93-A212D988E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04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D054-A486-4748-AA9B-78D982127216}" type="datetimeFigureOut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2C9E-3293-4D17-BB93-A212D988E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69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D054-A486-4748-AA9B-78D982127216}" type="datetimeFigureOut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2C9E-3293-4D17-BB93-A212D988E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39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D054-A486-4748-AA9B-78D982127216}" type="datetimeFigureOut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2C9E-3293-4D17-BB93-A212D988E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493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D054-A486-4748-AA9B-78D982127216}" type="datetimeFigureOut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2C9E-3293-4D17-BB93-A212D988E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65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D054-A486-4748-AA9B-78D982127216}" type="datetimeFigureOut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2C9E-3293-4D17-BB93-A212D988E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30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BD054-A486-4748-AA9B-78D982127216}" type="datetimeFigureOut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C2C9E-3293-4D17-BB93-A212D988E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39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orikoblog.net/entry/sourceforge-speedtest/" TargetMode="External"/><Relationship Id="rId2" Type="http://schemas.openxmlformats.org/officeDocument/2006/relationships/hyperlink" Target="https://kotobank.jp/word/%E5%9B%9E%E7%B7%9A%E5%93%81%E8%B3%AA-221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.wikipedia.org/wiki/%E3%82%B9%E3%83%94%E3%83%BC%E3%83%89%E3%83%86%E3%82%B9%E3%83%88" TargetMode="External"/><Relationship Id="rId5" Type="http://schemas.openxmlformats.org/officeDocument/2006/relationships/hyperlink" Target="http://www.atmarkit.co.jp/ait/articles/1501/23/news154.html" TargetMode="External"/><Relationship Id="rId4" Type="http://schemas.openxmlformats.org/officeDocument/2006/relationships/hyperlink" Target="http://faq3.dospara.co.jp/faq/show/6268?category_id=22&amp;site_domain=defaul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orikoblog.net/entry/sourceforge-speedtest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654378"/>
            <a:ext cx="9144000" cy="2387600"/>
          </a:xfrm>
        </p:spPr>
        <p:txBody>
          <a:bodyPr/>
          <a:lstStyle/>
          <a:p>
            <a:r>
              <a:rPr kumimoji="1" lang="ja-JP" altLang="en-US" dirty="0"/>
              <a:t>ネットワーク回線品質の調査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366809"/>
            <a:ext cx="9144000" cy="1655762"/>
          </a:xfrm>
        </p:spPr>
        <p:txBody>
          <a:bodyPr/>
          <a:lstStyle/>
          <a:p>
            <a:pPr algn="r"/>
            <a:r>
              <a:rPr kumimoji="1" lang="ja-JP" altLang="en-US" dirty="0"/>
              <a:t>１７１０２０８６　岡嶋出</a:t>
            </a:r>
          </a:p>
        </p:txBody>
      </p:sp>
    </p:spTree>
    <p:extLst>
      <p:ext uri="{BB962C8B-B14F-4D97-AF65-F5344CB8AC3E}">
        <p14:creationId xmlns:p14="http://schemas.microsoft.com/office/powerpoint/2010/main" val="3475456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56B152-DFE2-4C7D-8151-EF4AD860E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（２）実際に試す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1C1BC4-1AE9-406B-8835-4C128DF18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今回は方法３のスピードテストサイトを試してみた</a:t>
            </a:r>
            <a:endParaRPr kumimoji="1" lang="en-US" altLang="ja-JP" dirty="0"/>
          </a:p>
          <a:p>
            <a:r>
              <a:rPr lang="ja-JP" altLang="en-US" dirty="0"/>
              <a:t>測定結果は通信回線の品質以外にも様々な要因に左右される</a:t>
            </a:r>
            <a:endParaRPr lang="en-US" altLang="ja-JP" dirty="0"/>
          </a:p>
          <a:p>
            <a:pPr lvl="1"/>
            <a:r>
              <a:rPr lang="ja-JP" altLang="en-US" dirty="0"/>
              <a:t>経路上にある各機器（ルーター等）の性能、輻輳</a:t>
            </a:r>
            <a:endParaRPr lang="en-US" altLang="ja-JP" dirty="0"/>
          </a:p>
          <a:p>
            <a:pPr lvl="1"/>
            <a:r>
              <a:rPr lang="ja-JP" altLang="en-US" dirty="0"/>
              <a:t>経路の変動</a:t>
            </a:r>
            <a:endParaRPr lang="en-US" altLang="ja-JP" dirty="0"/>
          </a:p>
          <a:p>
            <a:pPr lvl="1"/>
            <a:r>
              <a:rPr lang="ja-JP" altLang="en-US" dirty="0"/>
              <a:t>サーバーや計測側コンピュータの設置場所</a:t>
            </a:r>
            <a:endParaRPr lang="en-US" altLang="ja-JP" dirty="0"/>
          </a:p>
          <a:p>
            <a:pPr lvl="1"/>
            <a:r>
              <a:rPr lang="ja-JP" altLang="en-US" dirty="0"/>
              <a:t>有線か無線か</a:t>
            </a:r>
            <a:endParaRPr lang="en-US" altLang="ja-JP" dirty="0"/>
          </a:p>
          <a:p>
            <a:pPr lvl="1"/>
            <a:r>
              <a:rPr lang="ja-JP" altLang="en-US" dirty="0"/>
              <a:t>端末の性能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無線接続と有線接続の結果を比較　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7367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1751A3A-B68D-4AC4-94FB-736535D05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71" y="0"/>
            <a:ext cx="10260457" cy="684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15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コンテンツ プレースホルダー 4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71C6C0D5-7FD1-4648-9FE2-D616603B7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657" y="643467"/>
            <a:ext cx="371868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6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コンテンツ プレースホルダー 6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DE6D19FD-A8B4-4581-9D4D-388BE6DC9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729" y="643467"/>
            <a:ext cx="374654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72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96660F-ECA4-4F0C-892B-047EBDA35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（３）結果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C3A2A1-4522-4E39-846D-3CB9ED6FC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29"/>
            <a:ext cx="10515600" cy="4351338"/>
          </a:xfrm>
        </p:spPr>
        <p:txBody>
          <a:bodyPr/>
          <a:lstStyle/>
          <a:p>
            <a:r>
              <a:rPr kumimoji="1" lang="ja-JP" altLang="en-US" sz="2400" dirty="0"/>
              <a:t>無線接続</a:t>
            </a:r>
            <a:endParaRPr kumimoji="1" lang="en-US" altLang="ja-JP" sz="2400" dirty="0"/>
          </a:p>
          <a:p>
            <a:endParaRPr lang="en-US" altLang="ja-JP" sz="2400" dirty="0"/>
          </a:p>
          <a:p>
            <a:endParaRPr kumimoji="1" lang="en-US" altLang="ja-JP" sz="2400" dirty="0"/>
          </a:p>
          <a:p>
            <a:endParaRPr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有線接続</a:t>
            </a:r>
            <a:endParaRPr kumimoji="1" lang="en-US" altLang="ja-JP" sz="2400" dirty="0"/>
          </a:p>
          <a:p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3C3FC4F0-8E33-452C-B464-35DB0E1A7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763179"/>
              </p:ext>
            </p:extLst>
          </p:nvPr>
        </p:nvGraphicFramePr>
        <p:xfrm>
          <a:off x="1161990" y="1926356"/>
          <a:ext cx="9349173" cy="1502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6391">
                  <a:extLst>
                    <a:ext uri="{9D8B030D-6E8A-4147-A177-3AD203B41FA5}">
                      <a16:colId xmlns:a16="http://schemas.microsoft.com/office/drawing/2014/main" val="696075587"/>
                    </a:ext>
                  </a:extLst>
                </a:gridCol>
                <a:gridCol w="3116391">
                  <a:extLst>
                    <a:ext uri="{9D8B030D-6E8A-4147-A177-3AD203B41FA5}">
                      <a16:colId xmlns:a16="http://schemas.microsoft.com/office/drawing/2014/main" val="452202234"/>
                    </a:ext>
                  </a:extLst>
                </a:gridCol>
                <a:gridCol w="3116391">
                  <a:extLst>
                    <a:ext uri="{9D8B030D-6E8A-4147-A177-3AD203B41FA5}">
                      <a16:colId xmlns:a16="http://schemas.microsoft.com/office/drawing/2014/main" val="3098313111"/>
                    </a:ext>
                  </a:extLst>
                </a:gridCol>
              </a:tblGrid>
              <a:tr h="37566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ダウンロード（</a:t>
                      </a:r>
                      <a:r>
                        <a:rPr kumimoji="1" lang="en-US" altLang="ja-JP" dirty="0"/>
                        <a:t>Mbps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アップロード（</a:t>
                      </a:r>
                      <a:r>
                        <a:rPr kumimoji="1" lang="en-US" altLang="ja-JP" dirty="0"/>
                        <a:t>Mbps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32264"/>
                  </a:ext>
                </a:extLst>
              </a:tr>
              <a:tr h="375661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1</a:t>
                      </a:r>
                      <a:r>
                        <a:rPr kumimoji="1" lang="ja-JP" altLang="en-US" sz="1800" dirty="0"/>
                        <a:t>回目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73.1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134.0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89438"/>
                  </a:ext>
                </a:extLst>
              </a:tr>
              <a:tr h="37566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回目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54.6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135.7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300753"/>
                  </a:ext>
                </a:extLst>
              </a:tr>
              <a:tr h="37566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回目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33.1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187.9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11510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F0ACEF93-6076-4854-8820-7B185074F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488181"/>
              </p:ext>
            </p:extLst>
          </p:nvPr>
        </p:nvGraphicFramePr>
        <p:xfrm>
          <a:off x="1161990" y="4354723"/>
          <a:ext cx="9349173" cy="1502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6391">
                  <a:extLst>
                    <a:ext uri="{9D8B030D-6E8A-4147-A177-3AD203B41FA5}">
                      <a16:colId xmlns:a16="http://schemas.microsoft.com/office/drawing/2014/main" val="696075587"/>
                    </a:ext>
                  </a:extLst>
                </a:gridCol>
                <a:gridCol w="3116391">
                  <a:extLst>
                    <a:ext uri="{9D8B030D-6E8A-4147-A177-3AD203B41FA5}">
                      <a16:colId xmlns:a16="http://schemas.microsoft.com/office/drawing/2014/main" val="452202234"/>
                    </a:ext>
                  </a:extLst>
                </a:gridCol>
                <a:gridCol w="3116391">
                  <a:extLst>
                    <a:ext uri="{9D8B030D-6E8A-4147-A177-3AD203B41FA5}">
                      <a16:colId xmlns:a16="http://schemas.microsoft.com/office/drawing/2014/main" val="3098313111"/>
                    </a:ext>
                  </a:extLst>
                </a:gridCol>
              </a:tblGrid>
              <a:tr h="37566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ダウンロード（</a:t>
                      </a:r>
                      <a:r>
                        <a:rPr kumimoji="1" lang="en-US" altLang="ja-JP" dirty="0"/>
                        <a:t>Mbps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アップロード（</a:t>
                      </a:r>
                      <a:r>
                        <a:rPr kumimoji="1" lang="en-US" altLang="ja-JP" dirty="0"/>
                        <a:t>Mbps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32264"/>
                  </a:ext>
                </a:extLst>
              </a:tr>
              <a:tr h="375661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1</a:t>
                      </a:r>
                      <a:r>
                        <a:rPr kumimoji="1" lang="ja-JP" altLang="en-US" sz="1800" dirty="0"/>
                        <a:t>回目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165.0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137.3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89438"/>
                  </a:ext>
                </a:extLst>
              </a:tr>
              <a:tr h="37566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回目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311.2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154.8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300753"/>
                  </a:ext>
                </a:extLst>
              </a:tr>
              <a:tr h="37566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回目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305.6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267.1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11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558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126462-23F8-4094-A794-8D8CB026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（３）結果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E79C3D-BE33-4797-982A-D29AC1563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いずれも普通にネットを利用する上では問題なさそう</a:t>
            </a:r>
            <a:endParaRPr kumimoji="1" lang="en-US" altLang="ja-JP" dirty="0"/>
          </a:p>
          <a:p>
            <a:r>
              <a:rPr kumimoji="1" lang="ja-JP" altLang="en-US" dirty="0"/>
              <a:t>無線から有線に変更したことで平均ダウンロード速度が約５倍に向上した。一方、アップロード速度はそこまでの差にはならなかった。</a:t>
            </a:r>
            <a:endParaRPr lang="en-US" altLang="ja-JP" dirty="0"/>
          </a:p>
          <a:p>
            <a:r>
              <a:rPr lang="ja-JP" altLang="en-US" dirty="0"/>
              <a:t>データのばらつきが大きく、より正確な結果を得るには回数を増やす必要がある。また、時間帯を変えて検証することも効果的だろうと感じた。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9164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1800" dirty="0"/>
              <a:t>「回線品質とは」コトバンク</a:t>
            </a:r>
            <a:r>
              <a:rPr lang="en-US" altLang="ja-JP" sz="1800" dirty="0">
                <a:hlinkClick r:id="rId2"/>
              </a:rPr>
              <a:t>https://kotobank.jp/word/%E5%9B%9E%E7%B7%9A%E5%93%81%E8%B3%AA-2219</a:t>
            </a:r>
            <a:endParaRPr kumimoji="1" lang="en-US" altLang="ja-JP" sz="1800" dirty="0"/>
          </a:p>
          <a:p>
            <a:r>
              <a:rPr lang="en-US" altLang="ja-JP" sz="1800" dirty="0"/>
              <a:t>【Ping</a:t>
            </a:r>
            <a:r>
              <a:rPr lang="ja-JP" altLang="en-US" sz="1800" dirty="0"/>
              <a:t>値</a:t>
            </a:r>
            <a:r>
              <a:rPr lang="en-US" altLang="ja-JP" sz="1800" dirty="0"/>
              <a:t>】</a:t>
            </a:r>
            <a:r>
              <a:rPr lang="ja-JP" altLang="en-US" sz="1800" dirty="0"/>
              <a:t>ネット回線の「応答速度（</a:t>
            </a:r>
            <a:r>
              <a:rPr lang="en-US" altLang="ja-JP" sz="1800" dirty="0" err="1"/>
              <a:t>ms</a:t>
            </a:r>
            <a:r>
              <a:rPr lang="ja-JP" altLang="en-US" sz="1800" dirty="0"/>
              <a:t>）」を測定する方法とスコアの目安は？おすすめの良レスポンス光回線など。</a:t>
            </a:r>
            <a:r>
              <a:rPr lang="en-US" altLang="ja-JP" sz="1800" dirty="0">
                <a:hlinkClick r:id="rId3"/>
              </a:rPr>
              <a:t>https://www.odorikoblog.net/entry/sourceforge-speedtest/</a:t>
            </a:r>
            <a:endParaRPr lang="en-US" altLang="ja-JP" sz="1800" dirty="0"/>
          </a:p>
          <a:p>
            <a:r>
              <a:rPr lang="ja-JP" altLang="en-US" sz="1800" dirty="0"/>
              <a:t>ネットワークの通信速度を確認する方法 </a:t>
            </a:r>
            <a:r>
              <a:rPr lang="en-US" altLang="ja-JP" sz="1800" dirty="0"/>
              <a:t>( Windows 8.1 ) </a:t>
            </a:r>
            <a:r>
              <a:rPr lang="en-US" altLang="ja-JP" sz="1800" dirty="0">
                <a:hlinkClick r:id="rId4"/>
              </a:rPr>
              <a:t>http://faq3.dospara.co.jp/faq/show/6268?category_id=22&amp;site_domain=default</a:t>
            </a:r>
            <a:endParaRPr lang="en-US" altLang="ja-JP" sz="1800" dirty="0"/>
          </a:p>
          <a:p>
            <a:r>
              <a:rPr lang="ja-JP" altLang="en-US" sz="1800" dirty="0"/>
              <a:t>サーバーとの通信状況を確認するには？ ネットワークの速度を測るには？ </a:t>
            </a:r>
            <a:r>
              <a:rPr lang="en-US" altLang="ja-JP" sz="1800" dirty="0"/>
              <a:t>ping</a:t>
            </a:r>
            <a:r>
              <a:rPr lang="ja-JP" altLang="en-US" sz="1800" dirty="0"/>
              <a:t>コマンド</a:t>
            </a:r>
            <a:r>
              <a:rPr lang="en-US" altLang="ja-JP" sz="1800" dirty="0">
                <a:hlinkClick r:id="rId5"/>
              </a:rPr>
              <a:t>http://www.atmarkit.co.jp/ait/articles/1501/23/news154.html</a:t>
            </a:r>
            <a:endParaRPr lang="en-US" altLang="ja-JP" sz="1800" dirty="0"/>
          </a:p>
          <a:p>
            <a:r>
              <a:rPr lang="en-US" altLang="ja-JP" sz="1800" dirty="0"/>
              <a:t>Wikipedia</a:t>
            </a:r>
            <a:r>
              <a:rPr lang="ja-JP" altLang="en-US" sz="1800" dirty="0"/>
              <a:t>「スピードテスト」</a:t>
            </a:r>
            <a:r>
              <a:rPr lang="en-US" altLang="ja-JP" sz="1800" dirty="0">
                <a:hlinkClick r:id="rId6"/>
              </a:rPr>
              <a:t>https://ja.wikipedia.org/wiki/%E3%82%B9%E3%83%94%E3%83%BC%E3%83%89%E3%83%86%E3%82%B9%E3%83%88</a:t>
            </a:r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6700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2AC190-9B44-4390-84BF-CA8B50A31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340079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6CE13F-8937-417A-9FA8-D798482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8A91F6-224B-4F32-9C9D-872A3079E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（１）ネットワークの回線品質を調べる方法はいくつかあります。正式には専用の計測器を用いますが、簡易的に調べる方法もいくつかあります。それらを最低３つ述べなさい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（２）３つの方法の内、少なくとも一つは自分自身で試しなさい。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（３）２．の結果を報告しなさい。</a:t>
            </a:r>
          </a:p>
        </p:txBody>
      </p:sp>
    </p:spTree>
    <p:extLst>
      <p:ext uri="{BB962C8B-B14F-4D97-AF65-F5344CB8AC3E}">
        <p14:creationId xmlns:p14="http://schemas.microsoft.com/office/powerpoint/2010/main" val="138561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回線品質とは？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6B4725-A176-46BC-A925-A3CCA95DCE2B}"/>
              </a:ext>
            </a:extLst>
          </p:cNvPr>
          <p:cNvSpPr txBox="1"/>
          <p:nvPr/>
        </p:nvSpPr>
        <p:spPr>
          <a:xfrm>
            <a:off x="838200" y="2012332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データが通信回線をどれだけスムーズに流れるかを評価するための言葉。（出典：</a:t>
            </a:r>
            <a:r>
              <a:rPr lang="en-US" altLang="ja-JP" sz="2800" dirty="0"/>
              <a:t>ASCII.jp</a:t>
            </a:r>
            <a:r>
              <a:rPr lang="ja-JP" altLang="en-US" sz="2800" dirty="0"/>
              <a:t>デジタル用語辞典）</a:t>
            </a:r>
            <a:endParaRPr lang="en-US" altLang="ja-JP" sz="2800" dirty="0"/>
          </a:p>
          <a:p>
            <a:endParaRPr lang="ja-JP" altLang="en-US" sz="2800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BBDE8E3F-A6B7-440F-BAA3-8EC73C9D3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8320" y="3909455"/>
            <a:ext cx="8285480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 dirty="0"/>
              <a:t>ダウン（アップ）ロードにかかる時間や</a:t>
            </a:r>
            <a:r>
              <a:rPr lang="en-US" altLang="ja-JP" b="1" dirty="0"/>
              <a:t>IP</a:t>
            </a:r>
            <a:r>
              <a:rPr lang="ja-JP" altLang="en-US" b="1" dirty="0"/>
              <a:t>電話、オンラインゲームのラグの大小などに効率や快適さに大きく影響する。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C2EC7799-07FD-4052-91C7-9FBBAE930E7A}"/>
              </a:ext>
            </a:extLst>
          </p:cNvPr>
          <p:cNvSpPr/>
          <p:nvPr/>
        </p:nvSpPr>
        <p:spPr>
          <a:xfrm>
            <a:off x="838200" y="3715780"/>
            <a:ext cx="1727200" cy="1198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71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回線品質とは？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49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主な指標</a:t>
            </a:r>
            <a:endParaRPr lang="en-US" altLang="ja-JP" dirty="0"/>
          </a:p>
          <a:p>
            <a:r>
              <a:rPr lang="ja-JP" altLang="en-US" dirty="0"/>
              <a:t>通信速度</a:t>
            </a:r>
            <a:endParaRPr lang="en-US" altLang="ja-JP" dirty="0"/>
          </a:p>
          <a:p>
            <a:pPr lvl="1"/>
            <a:r>
              <a:rPr lang="ja-JP" altLang="en-US" dirty="0"/>
              <a:t>一秒間に送受信可能なデータ量を表したもの。単位は</a:t>
            </a:r>
            <a:r>
              <a:rPr lang="en-US" altLang="ja-JP" dirty="0"/>
              <a:t>Mbps</a:t>
            </a:r>
          </a:p>
          <a:p>
            <a:r>
              <a:rPr kumimoji="1" lang="en-US" altLang="ja-JP" dirty="0"/>
              <a:t>Ping</a:t>
            </a:r>
            <a:r>
              <a:rPr kumimoji="1" lang="ja-JP" altLang="en-US" dirty="0"/>
              <a:t>値（応答速度）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通信相手から応答が返ってくるまでの時間。単位はミリ秒（㎳）</a:t>
            </a:r>
            <a:endParaRPr kumimoji="1" lang="en-US" altLang="ja-JP" dirty="0"/>
          </a:p>
          <a:p>
            <a:r>
              <a:rPr lang="ja-JP" altLang="en-US" dirty="0"/>
              <a:t>パケットロス</a:t>
            </a:r>
            <a:endParaRPr lang="en-US" altLang="ja-JP" dirty="0"/>
          </a:p>
          <a:p>
            <a:pPr lvl="1"/>
            <a:r>
              <a:rPr lang="ja-JP" altLang="en-US" dirty="0"/>
              <a:t>データ送受信中におけるパケットの消失または破損</a:t>
            </a:r>
            <a:endParaRPr lang="en-US" altLang="ja-JP" dirty="0"/>
          </a:p>
          <a:p>
            <a:r>
              <a:rPr kumimoji="1" lang="en-US" altLang="ja-JP" dirty="0"/>
              <a:t>Jitter</a:t>
            </a:r>
          </a:p>
          <a:p>
            <a:pPr lvl="1"/>
            <a:r>
              <a:rPr lang="en-US" altLang="ja-JP" dirty="0"/>
              <a:t>Ping</a:t>
            </a:r>
            <a:r>
              <a:rPr lang="ja-JP" altLang="en-US" dirty="0"/>
              <a:t>値のばらつき。安定性に影響される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526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836947"/>
            <a:ext cx="10515600" cy="948770"/>
          </a:xfrm>
        </p:spPr>
        <p:txBody>
          <a:bodyPr>
            <a:normAutofit/>
          </a:bodyPr>
          <a:lstStyle/>
          <a:p>
            <a:r>
              <a:rPr lang="ja-JP" altLang="en-US" sz="4000" dirty="0"/>
              <a:t>（１）回線品質を調べる方法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78571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3200" dirty="0"/>
              <a:t>方法１．実際に巨大なファイルを転送してみる</a:t>
            </a:r>
            <a:endParaRPr kumimoji="1" lang="en-US" altLang="ja-JP" sz="3200" dirty="0"/>
          </a:p>
          <a:p>
            <a:r>
              <a:rPr lang="ja-JP" altLang="en-US" dirty="0"/>
              <a:t>転送に数十秒かかる程度のファイルを用意して、コピーにかかった時間をタスクマネージャー等から計測する</a:t>
            </a:r>
            <a:endParaRPr lang="en-US" altLang="ja-JP" dirty="0"/>
          </a:p>
          <a:p>
            <a:r>
              <a:rPr lang="ja-JP" altLang="en-US" dirty="0"/>
              <a:t>送信側と受信側両方の準備が必要だが、単純なのでローカルネットワークのテストに適している</a:t>
            </a:r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→　</a:t>
            </a:r>
            <a:r>
              <a:rPr lang="ja-JP" altLang="en-US" dirty="0">
                <a:highlight>
                  <a:srgbClr val="FFFF00"/>
                </a:highlight>
              </a:rPr>
              <a:t>速度≒ファイルサイズ</a:t>
            </a:r>
            <a:r>
              <a:rPr lang="en-US" altLang="ja-JP" dirty="0">
                <a:highlight>
                  <a:srgbClr val="FFFF00"/>
                </a:highlight>
              </a:rPr>
              <a:t>÷</a:t>
            </a:r>
            <a:r>
              <a:rPr lang="ja-JP" altLang="en-US" dirty="0">
                <a:highlight>
                  <a:srgbClr val="FFFF00"/>
                </a:highlight>
              </a:rPr>
              <a:t>所要時間</a:t>
            </a:r>
            <a:endParaRPr kumimoji="1" lang="en-US" altLang="ja-JP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334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786147"/>
            <a:ext cx="10515600" cy="948770"/>
          </a:xfrm>
        </p:spPr>
        <p:txBody>
          <a:bodyPr>
            <a:normAutofit/>
          </a:bodyPr>
          <a:lstStyle/>
          <a:p>
            <a:r>
              <a:rPr lang="ja-JP" altLang="en-US" sz="4000" dirty="0"/>
              <a:t>（１）回線品質を調べる方法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73491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3200" dirty="0"/>
              <a:t>方法２．</a:t>
            </a:r>
            <a:r>
              <a:rPr kumimoji="1" lang="en-US" altLang="ja-JP" sz="3200" dirty="0"/>
              <a:t>Ping</a:t>
            </a:r>
            <a:r>
              <a:rPr lang="ja-JP" altLang="en-US" sz="3200" dirty="0"/>
              <a:t>コマンドを利用して調べる</a:t>
            </a:r>
            <a:endParaRPr lang="en-US" altLang="ja-JP" sz="3200" dirty="0"/>
          </a:p>
          <a:p>
            <a:r>
              <a:rPr lang="ja-JP" altLang="en-US" dirty="0"/>
              <a:t>送信したデータのサイズと送信先ホストからの応答時間を見ることで、ネットワーク速度を大まかに測定する</a:t>
            </a:r>
            <a:endParaRPr lang="en-US" altLang="ja-JP" dirty="0"/>
          </a:p>
          <a:p>
            <a:r>
              <a:rPr kumimoji="1" lang="ja-JP" altLang="en-US" dirty="0"/>
              <a:t>相手側での特別な準備が不要であり、通信先をある程度自由に指定できる（汎用性が高い）</a:t>
            </a:r>
            <a:endParaRPr kumimoji="1"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→　</a:t>
            </a:r>
            <a:r>
              <a:rPr kumimoji="1" lang="ja-JP" altLang="en-US" dirty="0">
                <a:highlight>
                  <a:srgbClr val="FFFF00"/>
                </a:highlight>
              </a:rPr>
              <a:t>速度≒データサイズ</a:t>
            </a:r>
            <a:r>
              <a:rPr kumimoji="1" lang="en-US" altLang="ja-JP" dirty="0">
                <a:highlight>
                  <a:srgbClr val="FFFF00"/>
                </a:highlight>
              </a:rPr>
              <a:t>×</a:t>
            </a:r>
            <a:r>
              <a:rPr kumimoji="1" lang="ja-JP" altLang="en-US" dirty="0">
                <a:highlight>
                  <a:srgbClr val="FFFF00"/>
                </a:highlight>
              </a:rPr>
              <a:t>２</a:t>
            </a:r>
            <a:r>
              <a:rPr kumimoji="1" lang="en-US" altLang="ja-JP" dirty="0">
                <a:highlight>
                  <a:srgbClr val="FFFF00"/>
                </a:highlight>
              </a:rPr>
              <a:t>÷</a:t>
            </a:r>
            <a:r>
              <a:rPr kumimoji="1" lang="ja-JP" altLang="en-US" dirty="0">
                <a:highlight>
                  <a:srgbClr val="FFFF00"/>
                </a:highlight>
              </a:rPr>
              <a:t>所要時間</a:t>
            </a:r>
            <a:endParaRPr kumimoji="1" lang="en-US" altLang="ja-JP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kumimoji="1" lang="ja-JP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7491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40" y="1851761"/>
            <a:ext cx="9982684" cy="2662049"/>
          </a:xfr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02E6B33-96A5-4D49-B6E8-AD8C98B2D80B}"/>
              </a:ext>
            </a:extLst>
          </p:cNvPr>
          <p:cNvSpPr txBox="1"/>
          <p:nvPr/>
        </p:nvSpPr>
        <p:spPr>
          <a:xfrm>
            <a:off x="1689717" y="5592931"/>
            <a:ext cx="906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hlinkClick r:id="rId3"/>
              </a:rPr>
              <a:t>https://www.odorikoblog.net/entry/sourceforge-speedtest/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7550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46D1B4-AABC-4057-AC0C-300F6512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A2B1BA7-1569-4958-B82E-ED2A6117A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17" y="1927539"/>
            <a:ext cx="11363166" cy="3002922"/>
          </a:xfrm>
        </p:spPr>
      </p:pic>
    </p:spTree>
    <p:extLst>
      <p:ext uri="{BB962C8B-B14F-4D97-AF65-F5344CB8AC3E}">
        <p14:creationId xmlns:p14="http://schemas.microsoft.com/office/powerpoint/2010/main" val="2040428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781905"/>
            <a:ext cx="10515600" cy="948770"/>
          </a:xfrm>
        </p:spPr>
        <p:txBody>
          <a:bodyPr>
            <a:normAutofit/>
          </a:bodyPr>
          <a:lstStyle/>
          <a:p>
            <a:r>
              <a:rPr lang="ja-JP" altLang="en-US" sz="4000" dirty="0"/>
              <a:t>（１）回線品質を調べる方法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72475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3200" dirty="0"/>
              <a:t>方法３．</a:t>
            </a:r>
            <a:r>
              <a:rPr lang="ja-JP" altLang="en-US" sz="3200" dirty="0"/>
              <a:t>スピードテストサイトを利用する</a:t>
            </a:r>
            <a:endParaRPr lang="en-US" altLang="ja-JP" sz="3200" dirty="0"/>
          </a:p>
          <a:p>
            <a:r>
              <a:rPr lang="ja-JP" altLang="en-US" dirty="0"/>
              <a:t>おそらく普段インターネットを利用する上では最も簡単で身近な方法</a:t>
            </a:r>
            <a:endParaRPr lang="en-US" altLang="ja-JP" dirty="0"/>
          </a:p>
          <a:p>
            <a:r>
              <a:rPr lang="ja-JP" altLang="en-US" dirty="0"/>
              <a:t>利用するサイトやタイミングによってサーバー、経路、仕様等が異なるため、同じ環境でも表示される結果は変わる。</a:t>
            </a:r>
            <a:endParaRPr lang="en-US" altLang="ja-JP" dirty="0"/>
          </a:p>
          <a:p>
            <a:r>
              <a:rPr lang="ja-JP" altLang="en-US" dirty="0"/>
              <a:t>プロバイダの評価などに用いられる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30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793</Words>
  <Application>Microsoft Office PowerPoint</Application>
  <PresentationFormat>ワイド画面</PresentationFormat>
  <Paragraphs>90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游ゴシック</vt:lpstr>
      <vt:lpstr>游ゴシック Light</vt:lpstr>
      <vt:lpstr>Arial</vt:lpstr>
      <vt:lpstr>Office テーマ</vt:lpstr>
      <vt:lpstr>ネットワーク回線品質の調査</vt:lpstr>
      <vt:lpstr>課題</vt:lpstr>
      <vt:lpstr>回線品質とは？</vt:lpstr>
      <vt:lpstr>回線品質とは？</vt:lpstr>
      <vt:lpstr>（１）回線品質を調べる方法</vt:lpstr>
      <vt:lpstr>（１）回線品質を調べる方法</vt:lpstr>
      <vt:lpstr>PowerPoint プレゼンテーション</vt:lpstr>
      <vt:lpstr>PowerPoint プレゼンテーション</vt:lpstr>
      <vt:lpstr>（１）回線品質を調べる方法</vt:lpstr>
      <vt:lpstr>（２）実際に試す</vt:lpstr>
      <vt:lpstr>PowerPoint プレゼンテーション</vt:lpstr>
      <vt:lpstr>PowerPoint プレゼンテーション</vt:lpstr>
      <vt:lpstr>PowerPoint プレゼンテーション</vt:lpstr>
      <vt:lpstr>（３）結果</vt:lpstr>
      <vt:lpstr>（３）結果</vt:lpstr>
      <vt:lpstr>参考</vt:lpstr>
      <vt:lpstr>ご清聴ありがとうございました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ネットワーク回線品質の調査</dc:title>
  <dc:creator>出 岡嶋</dc:creator>
  <cp:lastModifiedBy>出 岡嶋</cp:lastModifiedBy>
  <cp:revision>7</cp:revision>
  <dcterms:created xsi:type="dcterms:W3CDTF">2018-12-10T23:29:23Z</dcterms:created>
  <dcterms:modified xsi:type="dcterms:W3CDTF">2018-12-11T00:50:56Z</dcterms:modified>
</cp:coreProperties>
</file>