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4003" r:id="rId2"/>
    <p:sldMasterId id="2147484027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8" r:id="rId5"/>
    <p:sldId id="257" r:id="rId6"/>
    <p:sldId id="266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66"/>
    <a:srgbClr val="FF6699"/>
    <a:srgbClr val="669900"/>
    <a:srgbClr val="9966FF"/>
    <a:srgbClr val="996E65"/>
    <a:srgbClr val="F4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6B73D-98D4-4A94-A9B4-D702D200C0F3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679D3-A319-403E-845D-5DF6B18DB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90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46E7F-0714-4735-BDDA-3BE74ABFB4F5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D585-8144-4453-958A-4342770575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3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37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1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67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22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45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5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26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509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65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9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321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123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01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133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78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825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41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95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25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331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5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285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230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5915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33600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32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80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9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06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209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1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1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13607B2-42A9-472C-901A-30F2505FCB7B}" type="datetimeFigureOut">
              <a:rPr kumimoji="1" lang="ja-JP" altLang="en-US" smtClean="0"/>
              <a:t>2018/12/6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4D73FE8-7752-4B74-8B4F-6C35FE2DC60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10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457623" y="4662741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17102587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3840" y="380651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情報・経営システム工学課程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41276" y="380651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2</a:t>
            </a:r>
            <a:r>
              <a:rPr kumimoji="1" lang="ja-JP" altLang="en-US" sz="3200" dirty="0">
                <a:solidFill>
                  <a:srgbClr val="FF0000"/>
                </a:solidFill>
              </a:rPr>
              <a:t>年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52606" y="46709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笠原　祐輝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3329" y="1861750"/>
            <a:ext cx="10004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u="sng" dirty="0">
                <a:solidFill>
                  <a:srgbClr val="00B0F0"/>
                </a:solidFill>
              </a:rPr>
              <a:t>ネットワーク</a:t>
            </a:r>
            <a:r>
              <a:rPr kumimoji="1" lang="en-US" altLang="ja-JP" sz="4800" b="1" u="sng" dirty="0">
                <a:solidFill>
                  <a:srgbClr val="00B0F0"/>
                </a:solidFill>
              </a:rPr>
              <a:t>IP</a:t>
            </a:r>
            <a:r>
              <a:rPr kumimoji="1" lang="ja-JP" altLang="en-US" sz="4800" b="1" u="sng" dirty="0">
                <a:solidFill>
                  <a:srgbClr val="00B0F0"/>
                </a:solidFill>
              </a:rPr>
              <a:t>の枯渇問題について</a:t>
            </a:r>
            <a:endParaRPr kumimoji="1" lang="en-US" altLang="ja-JP" sz="48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67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42801-16E4-48A9-8E30-AEDD6315A098}"/>
              </a:ext>
            </a:extLst>
          </p:cNvPr>
          <p:cNvSpPr/>
          <p:nvPr/>
        </p:nvSpPr>
        <p:spPr>
          <a:xfrm>
            <a:off x="4250204" y="522625"/>
            <a:ext cx="3260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u="sng" dirty="0">
                <a:solidFill>
                  <a:srgbClr val="00B0F0"/>
                </a:solidFill>
              </a:rPr>
              <a:t>IPv6</a:t>
            </a:r>
            <a:r>
              <a:rPr lang="ja-JP" altLang="en-US" sz="4000" u="sng" dirty="0">
                <a:solidFill>
                  <a:srgbClr val="00B0F0"/>
                </a:solidFill>
              </a:rPr>
              <a:t>の問題点</a:t>
            </a:r>
            <a:endParaRPr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6777F7-1B86-4F14-8C55-DC58E8AA39B0}"/>
              </a:ext>
            </a:extLst>
          </p:cNvPr>
          <p:cNvSpPr txBox="1"/>
          <p:nvPr/>
        </p:nvSpPr>
        <p:spPr>
          <a:xfrm>
            <a:off x="876462" y="1390623"/>
            <a:ext cx="5926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・</a:t>
            </a:r>
            <a:r>
              <a:rPr lang="en-US" altLang="ja-JP" sz="3200" dirty="0">
                <a:solidFill>
                  <a:srgbClr val="FF0000"/>
                </a:solidFill>
              </a:rPr>
              <a:t>IPv6</a:t>
            </a:r>
            <a:r>
              <a:rPr lang="ja-JP" altLang="en-US" sz="3200" dirty="0">
                <a:solidFill>
                  <a:srgbClr val="FF0000"/>
                </a:solidFill>
              </a:rPr>
              <a:t>は</a:t>
            </a:r>
            <a:r>
              <a:rPr lang="en-US" altLang="ja-JP" sz="3200" dirty="0">
                <a:solidFill>
                  <a:srgbClr val="FF0000"/>
                </a:solidFill>
              </a:rPr>
              <a:t>IPv4</a:t>
            </a:r>
            <a:r>
              <a:rPr lang="ja-JP" altLang="en-US" sz="3200" dirty="0">
                <a:solidFill>
                  <a:srgbClr val="FF0000"/>
                </a:solidFill>
              </a:rPr>
              <a:t>と通信ができない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E1DBC-6CD3-4E73-B588-03A905AC8CA8}"/>
              </a:ext>
            </a:extLst>
          </p:cNvPr>
          <p:cNvSpPr txBox="1"/>
          <p:nvPr/>
        </p:nvSpPr>
        <p:spPr>
          <a:xfrm>
            <a:off x="864289" y="2043448"/>
            <a:ext cx="10439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</a:t>
            </a:r>
            <a:r>
              <a:rPr kumimoji="1" lang="en-US" altLang="ja-JP" sz="3200" dirty="0">
                <a:solidFill>
                  <a:srgbClr val="FF0000"/>
                </a:solidFill>
              </a:rPr>
              <a:t>IPv6</a:t>
            </a:r>
            <a:r>
              <a:rPr kumimoji="1" lang="ja-JP" altLang="en-US" sz="3200" dirty="0">
                <a:solidFill>
                  <a:srgbClr val="FF0000"/>
                </a:solidFill>
              </a:rPr>
              <a:t>が主流になるまで、</a:t>
            </a:r>
            <a:r>
              <a:rPr kumimoji="1" lang="en-US" altLang="ja-JP" sz="3200" dirty="0">
                <a:solidFill>
                  <a:srgbClr val="FF0000"/>
                </a:solidFill>
              </a:rPr>
              <a:t>IPv4</a:t>
            </a:r>
            <a:r>
              <a:rPr kumimoji="1" lang="ja-JP" altLang="en-US" sz="3200" dirty="0">
                <a:solidFill>
                  <a:srgbClr val="FF0000"/>
                </a:solidFill>
              </a:rPr>
              <a:t>と</a:t>
            </a:r>
            <a:r>
              <a:rPr kumimoji="1" lang="en-US" altLang="ja-JP" sz="3200" dirty="0">
                <a:solidFill>
                  <a:srgbClr val="FF0000"/>
                </a:solidFill>
              </a:rPr>
              <a:t>IPv6</a:t>
            </a:r>
            <a:r>
              <a:rPr kumimoji="1" lang="ja-JP" altLang="en-US" sz="3200" dirty="0">
                <a:solidFill>
                  <a:srgbClr val="FF0000"/>
                </a:solidFill>
              </a:rPr>
              <a:t>の両方を運用しな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dirty="0">
                <a:solidFill>
                  <a:srgbClr val="FF0000"/>
                </a:solidFill>
              </a:rPr>
              <a:t>ければいけない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28499-8CE6-418C-81CD-DAB08CA156D8}"/>
              </a:ext>
            </a:extLst>
          </p:cNvPr>
          <p:cNvSpPr txBox="1"/>
          <p:nvPr/>
        </p:nvSpPr>
        <p:spPr>
          <a:xfrm>
            <a:off x="876462" y="318871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・費用がかかる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FB8051-A5E2-476F-A4B6-6F9C91208511}"/>
              </a:ext>
            </a:extLst>
          </p:cNvPr>
          <p:cNvSpPr txBox="1"/>
          <p:nvPr/>
        </p:nvSpPr>
        <p:spPr>
          <a:xfrm>
            <a:off x="876462" y="3841541"/>
            <a:ext cx="10578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</a:t>
            </a:r>
            <a:r>
              <a:rPr kumimoji="1" lang="en-US" altLang="ja-JP" sz="3200" dirty="0">
                <a:solidFill>
                  <a:srgbClr val="FF0000"/>
                </a:solidFill>
              </a:rPr>
              <a:t>1999</a:t>
            </a:r>
            <a:r>
              <a:rPr kumimoji="1" lang="ja-JP" altLang="en-US" sz="3200" dirty="0">
                <a:solidFill>
                  <a:srgbClr val="FF0000"/>
                </a:solidFill>
              </a:rPr>
              <a:t>年に登場して</a:t>
            </a:r>
            <a:r>
              <a:rPr kumimoji="1" lang="en-US" altLang="ja-JP" sz="3200" dirty="0">
                <a:solidFill>
                  <a:srgbClr val="FF0000"/>
                </a:solidFill>
              </a:rPr>
              <a:t>20</a:t>
            </a:r>
            <a:r>
              <a:rPr kumimoji="1" lang="ja-JP" altLang="en-US" sz="3200" dirty="0">
                <a:solidFill>
                  <a:srgbClr val="FF0000"/>
                </a:solidFill>
              </a:rPr>
              <a:t>年が経とうとしている現在</a:t>
            </a:r>
            <a:r>
              <a:rPr lang="ja-JP" altLang="en-US" sz="3200" dirty="0">
                <a:solidFill>
                  <a:srgbClr val="FF0000"/>
                </a:solidFill>
              </a:rPr>
              <a:t>でさえ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主流は</a:t>
            </a:r>
            <a:r>
              <a:rPr lang="en-US" altLang="ja-JP" sz="3200" dirty="0">
                <a:solidFill>
                  <a:srgbClr val="FF0000"/>
                </a:solidFill>
              </a:rPr>
              <a:t>IPv4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C13201-D2A0-45F2-937A-81BE28F3CA59}"/>
              </a:ext>
            </a:extLst>
          </p:cNvPr>
          <p:cNvSpPr txBox="1"/>
          <p:nvPr/>
        </p:nvSpPr>
        <p:spPr>
          <a:xfrm>
            <a:off x="2405085" y="5285691"/>
            <a:ext cx="890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u="sng" dirty="0">
                <a:solidFill>
                  <a:srgbClr val="FF0000"/>
                </a:solidFill>
              </a:rPr>
              <a:t>IPv6</a:t>
            </a:r>
            <a:r>
              <a:rPr lang="ja-JP" altLang="en-US" sz="4000" b="1" u="sng" dirty="0">
                <a:solidFill>
                  <a:srgbClr val="FF0000"/>
                </a:solidFill>
              </a:rPr>
              <a:t>なんて導入しなくていいだろ！？</a:t>
            </a:r>
            <a:endParaRPr kumimoji="1" lang="en-US" altLang="ja-JP" sz="4000" b="1" u="sng" dirty="0">
              <a:solidFill>
                <a:srgbClr val="FF0000"/>
              </a:solidFill>
            </a:endParaRPr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97C50422-6BA6-48F2-AA13-40039DF21825}"/>
              </a:ext>
            </a:extLst>
          </p:cNvPr>
          <p:cNvSpPr/>
          <p:nvPr/>
        </p:nvSpPr>
        <p:spPr>
          <a:xfrm>
            <a:off x="1260629" y="5189263"/>
            <a:ext cx="958788" cy="900742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753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F679F-D865-4D60-BB08-D3822267AAFE}"/>
              </a:ext>
            </a:extLst>
          </p:cNvPr>
          <p:cNvSpPr/>
          <p:nvPr/>
        </p:nvSpPr>
        <p:spPr>
          <a:xfrm>
            <a:off x="2805971" y="1607317"/>
            <a:ext cx="72587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u="sng" dirty="0">
                <a:solidFill>
                  <a:srgbClr val="00B0F0"/>
                </a:solidFill>
              </a:rPr>
              <a:t>IPv4 over IPv6</a:t>
            </a:r>
            <a:r>
              <a:rPr lang="ja-JP" altLang="en-US" sz="4400" u="sng" dirty="0">
                <a:solidFill>
                  <a:srgbClr val="00B0F0"/>
                </a:solidFill>
              </a:rPr>
              <a:t>はすごい！？</a:t>
            </a:r>
            <a:endParaRPr lang="en-US" altLang="ja-JP" sz="4400" u="sng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5690A1-6221-4817-B6C6-9369E6D442C8}"/>
              </a:ext>
            </a:extLst>
          </p:cNvPr>
          <p:cNvSpPr txBox="1"/>
          <p:nvPr/>
        </p:nvSpPr>
        <p:spPr>
          <a:xfrm>
            <a:off x="1311468" y="2993995"/>
            <a:ext cx="10479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IPv6</a:t>
            </a:r>
            <a:r>
              <a:rPr lang="ja-JP" altLang="en-US" sz="4400" b="1" dirty="0">
                <a:solidFill>
                  <a:srgbClr val="FF0000"/>
                </a:solidFill>
              </a:rPr>
              <a:t>と</a:t>
            </a:r>
            <a:r>
              <a:rPr lang="en-US" altLang="ja-JP" sz="4400" b="1" dirty="0">
                <a:solidFill>
                  <a:srgbClr val="FF0000"/>
                </a:solidFill>
              </a:rPr>
              <a:t>IPv4</a:t>
            </a:r>
            <a:r>
              <a:rPr lang="ja-JP" altLang="en-US" sz="4400" b="1" dirty="0">
                <a:solidFill>
                  <a:srgbClr val="FF0000"/>
                </a:solidFill>
              </a:rPr>
              <a:t>が通信できるようになる技術</a:t>
            </a:r>
            <a:endParaRPr kumimoji="1" lang="en-US" altLang="ja-JP" sz="4400" b="1" dirty="0">
              <a:solidFill>
                <a:srgbClr val="FF0000"/>
              </a:solidFill>
            </a:endParaRPr>
          </a:p>
        </p:txBody>
      </p:sp>
      <p:sp>
        <p:nvSpPr>
          <p:cNvPr id="6" name="スマイル 5">
            <a:extLst>
              <a:ext uri="{FF2B5EF4-FFF2-40B4-BE49-F238E27FC236}">
                <a16:creationId xmlns:a16="http://schemas.microsoft.com/office/drawing/2014/main" id="{4E7D745F-ED93-4AAF-B6E0-24C330535770}"/>
              </a:ext>
            </a:extLst>
          </p:cNvPr>
          <p:cNvSpPr/>
          <p:nvPr/>
        </p:nvSpPr>
        <p:spPr>
          <a:xfrm>
            <a:off x="2512380" y="4350059"/>
            <a:ext cx="843379" cy="8345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713E2F-5B13-4253-99AD-874B10E277FD}"/>
              </a:ext>
            </a:extLst>
          </p:cNvPr>
          <p:cNvSpPr txBox="1"/>
          <p:nvPr/>
        </p:nvSpPr>
        <p:spPr>
          <a:xfrm>
            <a:off x="3523488" y="4538228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なんでそんなことできるんだろ</a:t>
            </a:r>
            <a:r>
              <a:rPr lang="en-US" altLang="ja-JP" sz="3600" dirty="0">
                <a:solidFill>
                  <a:srgbClr val="FF0000"/>
                </a:solidFill>
              </a:rPr>
              <a:t>...?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49" y="3885026"/>
            <a:ext cx="1942661" cy="19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1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7A78AC-8B51-471C-90E0-78D0B9388439}"/>
              </a:ext>
            </a:extLst>
          </p:cNvPr>
          <p:cNvSpPr/>
          <p:nvPr/>
        </p:nvSpPr>
        <p:spPr>
          <a:xfrm>
            <a:off x="3477847" y="309561"/>
            <a:ext cx="5588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u="sng" dirty="0">
                <a:solidFill>
                  <a:srgbClr val="00B0F0"/>
                </a:solidFill>
              </a:rPr>
              <a:t>IPv4 over IPv6</a:t>
            </a:r>
            <a:r>
              <a:rPr lang="ja-JP" altLang="en-US" sz="4000" u="sng" dirty="0">
                <a:solidFill>
                  <a:srgbClr val="00B0F0"/>
                </a:solidFill>
              </a:rPr>
              <a:t>の仕組み</a:t>
            </a:r>
            <a:endParaRPr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42110" y="1861127"/>
            <a:ext cx="2355272" cy="356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890000" y="1861127"/>
            <a:ext cx="2267528" cy="356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88859" y="2396836"/>
            <a:ext cx="861774" cy="2493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C000"/>
                </a:solidFill>
              </a:rPr>
              <a:t>ルータ</a:t>
            </a:r>
            <a:r>
              <a:rPr kumimoji="1" lang="ja-JP" altLang="en-US" sz="4400" dirty="0" smtClean="0">
                <a:solidFill>
                  <a:srgbClr val="FFC000"/>
                </a:solidFill>
              </a:rPr>
              <a:t>ー</a:t>
            </a:r>
            <a:endParaRPr kumimoji="1" lang="ja-JP" altLang="en-US" sz="44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92877" y="2396836"/>
            <a:ext cx="861774" cy="2493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C000"/>
                </a:solidFill>
              </a:rPr>
              <a:t>ルータ</a:t>
            </a:r>
            <a:r>
              <a:rPr kumimoji="1" lang="ja-JP" altLang="en-US" sz="4400" dirty="0" smtClean="0">
                <a:solidFill>
                  <a:srgbClr val="FFC000"/>
                </a:solidFill>
              </a:rPr>
              <a:t>ー</a:t>
            </a:r>
            <a:endParaRPr kumimoji="1" lang="ja-JP" altLang="en-US" sz="4400" dirty="0">
              <a:solidFill>
                <a:srgbClr val="FFC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70341" y="1311563"/>
            <a:ext cx="1803400" cy="466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87265" y="1311563"/>
            <a:ext cx="1169551" cy="5717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ＩＰｖ４　ｏｖｅｒ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　　　ＩＰｖ６トンネル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477847" y="2567709"/>
            <a:ext cx="1759171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307064" y="2567709"/>
            <a:ext cx="148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7270723" y="4433455"/>
            <a:ext cx="1494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398982" y="4424218"/>
            <a:ext cx="1846669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9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7A78AC-8B51-471C-90E0-78D0B9388439}"/>
              </a:ext>
            </a:extLst>
          </p:cNvPr>
          <p:cNvSpPr/>
          <p:nvPr/>
        </p:nvSpPr>
        <p:spPr>
          <a:xfrm>
            <a:off x="4602978" y="209186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u="sng" dirty="0" smtClean="0">
                <a:solidFill>
                  <a:srgbClr val="00B0F0"/>
                </a:solidFill>
              </a:rPr>
              <a:t>自分の意見</a:t>
            </a:r>
            <a:endParaRPr lang="en-US" altLang="ja-JP" sz="4800" u="sng" dirty="0">
              <a:solidFill>
                <a:srgbClr val="00B0F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8489" y="3621049"/>
            <a:ext cx="118872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srgbClr val="FF0000"/>
                </a:solidFill>
              </a:rPr>
              <a:t>IPv4 over IPv6</a:t>
            </a:r>
            <a:r>
              <a:rPr lang="ja-JP" altLang="en-US" sz="4400" b="1" dirty="0" err="1">
                <a:solidFill>
                  <a:srgbClr val="FF0000"/>
                </a:solidFill>
              </a:rPr>
              <a:t>のような</a:t>
            </a:r>
            <a:r>
              <a:rPr lang="ja-JP" altLang="en-US" sz="4400" b="1" dirty="0">
                <a:solidFill>
                  <a:srgbClr val="FF0000"/>
                </a:solidFill>
              </a:rPr>
              <a:t>技術を進歩させる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べき</a:t>
            </a:r>
            <a:endParaRPr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4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D9111C-E2C4-4AAA-AB18-3B1065808B79}"/>
              </a:ext>
            </a:extLst>
          </p:cNvPr>
          <p:cNvSpPr txBox="1"/>
          <p:nvPr/>
        </p:nvSpPr>
        <p:spPr>
          <a:xfrm>
            <a:off x="2829339" y="1822143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ありがとうございました</a:t>
            </a:r>
            <a:endParaRPr kumimoji="1"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738607-7162-4119-8A51-D98368C8A142}"/>
              </a:ext>
            </a:extLst>
          </p:cNvPr>
          <p:cNvSpPr txBox="1"/>
          <p:nvPr/>
        </p:nvSpPr>
        <p:spPr>
          <a:xfrm>
            <a:off x="2986358" y="3313638"/>
            <a:ext cx="69397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 b="1" dirty="0">
                <a:solidFill>
                  <a:srgbClr val="FF0000"/>
                </a:solidFill>
              </a:rPr>
              <a:t>質問</a:t>
            </a:r>
            <a:r>
              <a:rPr kumimoji="1" lang="en-US" altLang="ja-JP" sz="11500" b="1" dirty="0">
                <a:solidFill>
                  <a:srgbClr val="FF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31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5C9A21-EC04-48F1-81F2-9121F97F639D}"/>
              </a:ext>
            </a:extLst>
          </p:cNvPr>
          <p:cNvSpPr txBox="1"/>
          <p:nvPr/>
        </p:nvSpPr>
        <p:spPr>
          <a:xfrm>
            <a:off x="4385386" y="60882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u="sng" dirty="0">
                <a:solidFill>
                  <a:srgbClr val="00B0F0"/>
                </a:solidFill>
              </a:rPr>
              <a:t>課題の内容</a:t>
            </a:r>
            <a:endParaRPr kumimoji="1" lang="en-US" altLang="ja-JP" sz="4400" u="sng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DE5970-69D5-4267-85C5-4A569C39CC81}"/>
              </a:ext>
            </a:extLst>
          </p:cNvPr>
          <p:cNvSpPr txBox="1"/>
          <p:nvPr/>
        </p:nvSpPr>
        <p:spPr>
          <a:xfrm>
            <a:off x="1089451" y="1795141"/>
            <a:ext cx="618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・</a:t>
            </a:r>
            <a:r>
              <a:rPr kumimoji="1" lang="en-US" altLang="ja-JP" sz="3600" dirty="0">
                <a:solidFill>
                  <a:srgbClr val="FF0000"/>
                </a:solidFill>
              </a:rPr>
              <a:t>IPv4</a:t>
            </a:r>
            <a:r>
              <a:rPr kumimoji="1" lang="ja-JP" altLang="en-US" sz="3600" dirty="0">
                <a:solidFill>
                  <a:srgbClr val="FF0000"/>
                </a:solidFill>
              </a:rPr>
              <a:t>と</a:t>
            </a:r>
            <a:r>
              <a:rPr kumimoji="1" lang="en-US" altLang="ja-JP" sz="3600" dirty="0">
                <a:solidFill>
                  <a:srgbClr val="FF0000"/>
                </a:solidFill>
              </a:rPr>
              <a:t>IPv6</a:t>
            </a:r>
            <a:r>
              <a:rPr kumimoji="1" lang="ja-JP" altLang="en-US" sz="3600" dirty="0">
                <a:solidFill>
                  <a:srgbClr val="FF0000"/>
                </a:solidFill>
              </a:rPr>
              <a:t>についての説明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DA843B-1B7E-42A8-9277-C150CEBDBE18}"/>
              </a:ext>
            </a:extLst>
          </p:cNvPr>
          <p:cNvSpPr txBox="1"/>
          <p:nvPr/>
        </p:nvSpPr>
        <p:spPr>
          <a:xfrm>
            <a:off x="1089451" y="2586492"/>
            <a:ext cx="710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・</a:t>
            </a:r>
            <a:r>
              <a:rPr kumimoji="1" lang="en-US" altLang="ja-JP" sz="3600" dirty="0">
                <a:solidFill>
                  <a:srgbClr val="FF0000"/>
                </a:solidFill>
              </a:rPr>
              <a:t>IPv4</a:t>
            </a:r>
            <a:r>
              <a:rPr kumimoji="1" lang="ja-JP" altLang="en-US" sz="3600" dirty="0">
                <a:solidFill>
                  <a:srgbClr val="FF0000"/>
                </a:solidFill>
              </a:rPr>
              <a:t>枯渇の現在の状況を調べる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A898EE-F074-476A-B455-9007618877D4}"/>
              </a:ext>
            </a:extLst>
          </p:cNvPr>
          <p:cNvSpPr txBox="1"/>
          <p:nvPr/>
        </p:nvSpPr>
        <p:spPr>
          <a:xfrm>
            <a:off x="1089451" y="3363052"/>
            <a:ext cx="526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・</a:t>
            </a:r>
            <a:r>
              <a:rPr kumimoji="1" lang="en-US" altLang="ja-JP" sz="3600" dirty="0">
                <a:solidFill>
                  <a:srgbClr val="FF0000"/>
                </a:solidFill>
              </a:rPr>
              <a:t>IPv6</a:t>
            </a:r>
            <a:r>
              <a:rPr kumimoji="1" lang="ja-JP" altLang="en-US" sz="3600" dirty="0">
                <a:solidFill>
                  <a:srgbClr val="FF0000"/>
                </a:solidFill>
              </a:rPr>
              <a:t>の必要性を調べる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3E6C2D-80A6-4008-A960-16EB5033DD14}"/>
              </a:ext>
            </a:extLst>
          </p:cNvPr>
          <p:cNvSpPr txBox="1"/>
          <p:nvPr/>
        </p:nvSpPr>
        <p:spPr>
          <a:xfrm>
            <a:off x="1089451" y="4139612"/>
            <a:ext cx="689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・</a:t>
            </a:r>
            <a:r>
              <a:rPr lang="en-US" altLang="ja-JP" sz="3600" dirty="0">
                <a:solidFill>
                  <a:srgbClr val="FF0000"/>
                </a:solidFill>
              </a:rPr>
              <a:t>IPv4 over IPv6</a:t>
            </a:r>
            <a:r>
              <a:rPr lang="ja-JP" altLang="en-US" sz="3600" dirty="0">
                <a:solidFill>
                  <a:srgbClr val="FF0000"/>
                </a:solidFill>
              </a:rPr>
              <a:t>について調べる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ABF0CC-7090-4D00-B02A-FDCD235847DA}"/>
              </a:ext>
            </a:extLst>
          </p:cNvPr>
          <p:cNvSpPr txBox="1"/>
          <p:nvPr/>
        </p:nvSpPr>
        <p:spPr>
          <a:xfrm>
            <a:off x="1089451" y="4916172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・あなたならどのインターネットの規格を</a:t>
            </a:r>
            <a:endParaRPr lang="en-US" altLang="ja-JP" sz="3600" dirty="0">
              <a:solidFill>
                <a:srgbClr val="FF0000"/>
              </a:solidFill>
            </a:endParaRPr>
          </a:p>
          <a:p>
            <a:r>
              <a:rPr lang="ja-JP" altLang="en-US" sz="3600" dirty="0">
                <a:solidFill>
                  <a:srgbClr val="FF0000"/>
                </a:solidFill>
              </a:rPr>
              <a:t>　導入するか考える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2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95206" y="1157937"/>
            <a:ext cx="5801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u="sng" dirty="0">
                <a:solidFill>
                  <a:srgbClr val="00B0F0"/>
                </a:solidFill>
              </a:rPr>
              <a:t>IP</a:t>
            </a:r>
            <a:r>
              <a:rPr kumimoji="1" lang="ja-JP" altLang="en-US" sz="4400" u="sng" dirty="0">
                <a:solidFill>
                  <a:srgbClr val="00B0F0"/>
                </a:solidFill>
              </a:rPr>
              <a:t>アドレスとは？？？</a:t>
            </a:r>
            <a:endParaRPr kumimoji="1" lang="en-US" altLang="ja-JP" sz="4400" u="sng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2254" y="2497739"/>
            <a:ext cx="9623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・ネットワークに接続されたコンピュータどうしが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dirty="0">
                <a:solidFill>
                  <a:srgbClr val="FF0000"/>
                </a:solidFill>
              </a:rPr>
              <a:t>通信をするために、お互いを認識するための番号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5722" y="4145318"/>
            <a:ext cx="8763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</a:t>
            </a:r>
            <a:r>
              <a:rPr kumimoji="1" lang="en-US" altLang="ja-JP" sz="3200" dirty="0">
                <a:solidFill>
                  <a:srgbClr val="FF0000"/>
                </a:solidFill>
              </a:rPr>
              <a:t>IP</a:t>
            </a:r>
            <a:r>
              <a:rPr kumimoji="1" lang="ja-JP" altLang="en-US" sz="3200" dirty="0">
                <a:solidFill>
                  <a:srgbClr val="FF0000"/>
                </a:solidFill>
              </a:rPr>
              <a:t>アドレスには、プライベート</a:t>
            </a:r>
            <a:r>
              <a:rPr kumimoji="1" lang="en-US" altLang="ja-JP" sz="3200" dirty="0">
                <a:solidFill>
                  <a:srgbClr val="FF0000"/>
                </a:solidFill>
              </a:rPr>
              <a:t>IP</a:t>
            </a:r>
            <a:r>
              <a:rPr kumimoji="1" lang="ja-JP" altLang="en-US" sz="3200" dirty="0">
                <a:solidFill>
                  <a:srgbClr val="FF0000"/>
                </a:solidFill>
              </a:rPr>
              <a:t>アドレスと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dirty="0">
                <a:solidFill>
                  <a:srgbClr val="FF0000"/>
                </a:solidFill>
              </a:rPr>
              <a:t>グローバル</a:t>
            </a:r>
            <a:r>
              <a:rPr kumimoji="1" lang="en-US" altLang="ja-JP" sz="3200" dirty="0">
                <a:solidFill>
                  <a:srgbClr val="FF0000"/>
                </a:solidFill>
              </a:rPr>
              <a:t>IP</a:t>
            </a:r>
            <a:r>
              <a:rPr kumimoji="1" lang="ja-JP" altLang="en-US" sz="3200" dirty="0">
                <a:solidFill>
                  <a:srgbClr val="FF0000"/>
                </a:solidFill>
              </a:rPr>
              <a:t>アドレスがある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5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679410" y="1046136"/>
            <a:ext cx="4285282" cy="5424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81170" y="21174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u="sng">
                <a:solidFill>
                  <a:srgbClr val="00B0F0"/>
                </a:solidFill>
              </a:rPr>
              <a:t>通信の</a:t>
            </a:r>
            <a:r>
              <a:rPr lang="ja-JP" altLang="en-US" sz="4000" u="sng" dirty="0">
                <a:solidFill>
                  <a:srgbClr val="00B0F0"/>
                </a:solidFill>
              </a:rPr>
              <a:t>仕組み</a:t>
            </a:r>
            <a:endParaRPr kumimoji="1"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6342" y="1046136"/>
            <a:ext cx="4014061" cy="55018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マイル 8"/>
          <p:cNvSpPr/>
          <p:nvPr/>
        </p:nvSpPr>
        <p:spPr>
          <a:xfrm>
            <a:off x="2096485" y="3196013"/>
            <a:ext cx="829159" cy="844658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マイル 9"/>
          <p:cNvSpPr/>
          <p:nvPr/>
        </p:nvSpPr>
        <p:spPr>
          <a:xfrm>
            <a:off x="2098707" y="4840738"/>
            <a:ext cx="829159" cy="844658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マイル 10"/>
          <p:cNvSpPr/>
          <p:nvPr/>
        </p:nvSpPr>
        <p:spPr>
          <a:xfrm>
            <a:off x="1615102" y="1729331"/>
            <a:ext cx="829159" cy="84465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46837" y="2580441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PC1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8220" y="4057483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2060"/>
                </a:solidFill>
              </a:rPr>
              <a:t>PC2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22066" y="5685396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7030A0"/>
                </a:solidFill>
              </a:rPr>
              <a:t>PC3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634" y="1131104"/>
            <a:ext cx="12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FF0000"/>
                </a:solidFill>
              </a:rPr>
              <a:t>会社内</a:t>
            </a:r>
          </a:p>
        </p:txBody>
      </p:sp>
      <p:sp>
        <p:nvSpPr>
          <p:cNvPr id="17" name="スマイル 16"/>
          <p:cNvSpPr/>
          <p:nvPr/>
        </p:nvSpPr>
        <p:spPr>
          <a:xfrm>
            <a:off x="8402016" y="2953787"/>
            <a:ext cx="829159" cy="844658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11104" y="3787426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</a:rPr>
              <a:t>PC4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0" name="スマイル 19"/>
          <p:cNvSpPr/>
          <p:nvPr/>
        </p:nvSpPr>
        <p:spPr>
          <a:xfrm>
            <a:off x="10859805" y="1327689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スマイル 20"/>
          <p:cNvSpPr/>
          <p:nvPr/>
        </p:nvSpPr>
        <p:spPr>
          <a:xfrm>
            <a:off x="11068075" y="2713566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8266889" y="1770102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9927763" y="3671967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9683527" y="2133825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マイル 24"/>
          <p:cNvSpPr/>
          <p:nvPr/>
        </p:nvSpPr>
        <p:spPr>
          <a:xfrm>
            <a:off x="10870780" y="4325337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マイル 25"/>
          <p:cNvSpPr/>
          <p:nvPr/>
        </p:nvSpPr>
        <p:spPr>
          <a:xfrm>
            <a:off x="8992892" y="4804475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スマイル 26"/>
          <p:cNvSpPr/>
          <p:nvPr/>
        </p:nvSpPr>
        <p:spPr>
          <a:xfrm>
            <a:off x="10973443" y="5411520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マイル 27"/>
          <p:cNvSpPr/>
          <p:nvPr/>
        </p:nvSpPr>
        <p:spPr>
          <a:xfrm>
            <a:off x="7987437" y="5509720"/>
            <a:ext cx="829159" cy="8446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79444" y="1131103"/>
            <a:ext cx="238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B0F0"/>
                </a:solidFill>
              </a:rPr>
              <a:t>インターネット</a:t>
            </a:r>
            <a:endParaRPr kumimoji="1" lang="ja-JP" altLang="en-US" sz="2400" b="1" u="sng" dirty="0">
              <a:solidFill>
                <a:srgbClr val="00B0F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31935" y="1751308"/>
            <a:ext cx="2303850" cy="40915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14482" y="2712204"/>
            <a:ext cx="738664" cy="2092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ルーター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78871" y="4563914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u="sng" dirty="0">
                <a:solidFill>
                  <a:srgbClr val="FF0000"/>
                </a:solidFill>
              </a:rPr>
              <a:t>133.41.1.221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095825" y="3987481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>
                <a:solidFill>
                  <a:srgbClr val="00B0F0"/>
                </a:solidFill>
              </a:rPr>
              <a:t>100.255.80.77</a:t>
            </a:r>
            <a:endParaRPr kumimoji="1" lang="en-US" altLang="ja-JP" dirty="0">
              <a:solidFill>
                <a:srgbClr val="00B0F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07977" y="2818583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>
                <a:solidFill>
                  <a:srgbClr val="FFC000"/>
                </a:solidFill>
              </a:rPr>
              <a:t>192.168.1.221</a:t>
            </a:r>
            <a:endParaRPr kumimoji="1" lang="en-US" altLang="ja-JP" dirty="0">
              <a:solidFill>
                <a:srgbClr val="FFC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61206" y="4257538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>
                <a:solidFill>
                  <a:srgbClr val="002060"/>
                </a:solidFill>
              </a:rPr>
              <a:t>192.168.1.222</a:t>
            </a:r>
            <a:endParaRPr kumimoji="1" lang="en-US" altLang="ja-JP" dirty="0">
              <a:solidFill>
                <a:srgbClr val="00206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06787" y="592239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>
                <a:solidFill>
                  <a:srgbClr val="7030A0"/>
                </a:solidFill>
              </a:rPr>
              <a:t>192.168.1.223</a:t>
            </a:r>
            <a:endParaRPr kumimoji="1" lang="en-US" altLang="ja-JP" dirty="0">
              <a:solidFill>
                <a:srgbClr val="7030A0"/>
              </a:solidFill>
            </a:endParaRPr>
          </a:p>
        </p:txBody>
      </p:sp>
      <p:sp>
        <p:nvSpPr>
          <p:cNvPr id="36" name="スマイル 35"/>
          <p:cNvSpPr/>
          <p:nvPr/>
        </p:nvSpPr>
        <p:spPr>
          <a:xfrm>
            <a:off x="758861" y="4426815"/>
            <a:ext cx="829159" cy="844658"/>
          </a:xfrm>
          <a:prstGeom prst="smileyF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スマイル 36"/>
          <p:cNvSpPr/>
          <p:nvPr/>
        </p:nvSpPr>
        <p:spPr>
          <a:xfrm>
            <a:off x="508537" y="5557410"/>
            <a:ext cx="829159" cy="844658"/>
          </a:xfrm>
          <a:prstGeom prst="smileyF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スマイル 38"/>
          <p:cNvSpPr/>
          <p:nvPr/>
        </p:nvSpPr>
        <p:spPr>
          <a:xfrm>
            <a:off x="330199" y="2359310"/>
            <a:ext cx="829159" cy="844658"/>
          </a:xfrm>
          <a:prstGeom prst="smileyF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24283" y="2265336"/>
            <a:ext cx="9648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2501523" y="2479730"/>
            <a:ext cx="968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946915" y="3459791"/>
            <a:ext cx="622734" cy="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922214" y="3767174"/>
            <a:ext cx="635102" cy="1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952567" y="5087134"/>
            <a:ext cx="622734" cy="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2927866" y="5394517"/>
            <a:ext cx="635102" cy="1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2444261" y="1844300"/>
            <a:ext cx="111305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6083085" y="3285642"/>
            <a:ext cx="2183804" cy="77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6044339" y="3558224"/>
            <a:ext cx="22225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465014" y="2064083"/>
            <a:ext cx="105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52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037509" y="45554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8474" y="445633"/>
            <a:ext cx="9906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u="sng" dirty="0">
                <a:solidFill>
                  <a:srgbClr val="00B0F0"/>
                </a:solidFill>
              </a:rPr>
              <a:t>同じ</a:t>
            </a:r>
            <a:r>
              <a:rPr lang="en-US" altLang="ja-JP" sz="4000" u="sng" dirty="0">
                <a:solidFill>
                  <a:srgbClr val="00B0F0"/>
                </a:solidFill>
              </a:rPr>
              <a:t>IP</a:t>
            </a:r>
            <a:r>
              <a:rPr lang="ja-JP" altLang="en-US" sz="4000" u="sng" dirty="0">
                <a:solidFill>
                  <a:srgbClr val="00B0F0"/>
                </a:solidFill>
              </a:rPr>
              <a:t>アドレスが複数あってはいけない！</a:t>
            </a:r>
            <a:endParaRPr kumimoji="1"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9" name="スマイル 8"/>
          <p:cNvSpPr/>
          <p:nvPr/>
        </p:nvSpPr>
        <p:spPr>
          <a:xfrm>
            <a:off x="1363721" y="3227040"/>
            <a:ext cx="1027754" cy="94735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マイル 9"/>
          <p:cNvSpPr/>
          <p:nvPr/>
        </p:nvSpPr>
        <p:spPr>
          <a:xfrm>
            <a:off x="10169610" y="1371970"/>
            <a:ext cx="1027754" cy="947351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マイル 10"/>
          <p:cNvSpPr/>
          <p:nvPr/>
        </p:nvSpPr>
        <p:spPr>
          <a:xfrm>
            <a:off x="10169610" y="4403123"/>
            <a:ext cx="1027754" cy="947351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9685" y="4222576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u="sng" dirty="0">
                <a:solidFill>
                  <a:srgbClr val="FFC000"/>
                </a:solidFill>
              </a:rPr>
              <a:t>133.41.1.221</a:t>
            </a:r>
            <a:endParaRPr kumimoji="1" lang="en-US" altLang="ja-JP" sz="2800" dirty="0">
              <a:solidFill>
                <a:srgbClr val="FFC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19009" y="2391981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u="sng" dirty="0">
                <a:solidFill>
                  <a:srgbClr val="FF0000"/>
                </a:solidFill>
              </a:rPr>
              <a:t>100.255.80.77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16153" y="5416564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u="sng" dirty="0">
                <a:solidFill>
                  <a:srgbClr val="FF0000"/>
                </a:solidFill>
              </a:rPr>
              <a:t>100.255.80.77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542510" y="2041457"/>
            <a:ext cx="5033319" cy="881449"/>
            <a:chOff x="115330" y="1685377"/>
            <a:chExt cx="5033319" cy="881449"/>
          </a:xfrm>
          <a:solidFill>
            <a:srgbClr val="FFC000"/>
          </a:solidFill>
        </p:grpSpPr>
        <p:sp>
          <p:nvSpPr>
            <p:cNvPr id="17" name="円形吹き出し 16"/>
            <p:cNvSpPr/>
            <p:nvPr/>
          </p:nvSpPr>
          <p:spPr>
            <a:xfrm>
              <a:off x="115330" y="1685377"/>
              <a:ext cx="5033319" cy="881449"/>
            </a:xfrm>
            <a:prstGeom prst="wedgeEllipse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01813" y="1970627"/>
              <a:ext cx="366850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FF0000"/>
                  </a:solidFill>
                </a:rPr>
                <a:t>100.255.80.77</a:t>
              </a:r>
              <a:r>
                <a:rPr kumimoji="1" lang="ja-JP" altLang="en-US" sz="2000" dirty="0">
                  <a:solidFill>
                    <a:srgbClr val="FF0000"/>
                  </a:solidFill>
                </a:rPr>
                <a:t>と通信したいなあ</a:t>
              </a:r>
              <a:endParaRPr kumimoji="1" lang="en-US" altLang="ja-JP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2740327" y="3778073"/>
            <a:ext cx="7183174" cy="105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47318" y="1845645"/>
            <a:ext cx="7176183" cy="19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-62144" y="4793981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C000"/>
                </a:solidFill>
              </a:rPr>
              <a:t>「どっちいけばいいんだよ</a:t>
            </a:r>
            <a:r>
              <a:rPr lang="el-GR" altLang="ja-JP" sz="3200" b="1" dirty="0">
                <a:solidFill>
                  <a:srgbClr val="FFC000"/>
                </a:solidFill>
              </a:rPr>
              <a:t>(∴</a:t>
            </a:r>
            <a:r>
              <a:rPr lang="ja-JP" altLang="el-GR" sz="3200" b="1" dirty="0">
                <a:solidFill>
                  <a:srgbClr val="FFC000"/>
                </a:solidFill>
              </a:rPr>
              <a:t>｀┏</a:t>
            </a:r>
            <a:r>
              <a:rPr lang="el-GR" altLang="ja-JP" sz="3200" b="1" dirty="0">
                <a:solidFill>
                  <a:srgbClr val="FFC000"/>
                </a:solidFill>
              </a:rPr>
              <a:t>ω┓´)/</a:t>
            </a:r>
            <a:r>
              <a:rPr lang="ja-JP" altLang="en-US" sz="3200" b="1" dirty="0">
                <a:solidFill>
                  <a:srgbClr val="FFC000"/>
                </a:solidFill>
              </a:rPr>
              <a:t>ｺﾗｧｰ</a:t>
            </a:r>
            <a:r>
              <a:rPr lang="en-US" altLang="ja-JP" sz="3200" b="1" dirty="0">
                <a:solidFill>
                  <a:srgbClr val="FFC000"/>
                </a:solidFill>
              </a:rPr>
              <a:t>!!</a:t>
            </a:r>
            <a:r>
              <a:rPr lang="ja-JP" altLang="en-US" sz="3200" b="1" dirty="0">
                <a:solidFill>
                  <a:srgbClr val="FFC000"/>
                </a:solidFill>
              </a:rPr>
              <a:t>」</a:t>
            </a:r>
            <a:endParaRPr lang="en-US" altLang="ja-JP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86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16115" y="970807"/>
            <a:ext cx="1003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u="sng" dirty="0">
                <a:solidFill>
                  <a:srgbClr val="00B0F0"/>
                </a:solidFill>
              </a:rPr>
              <a:t>インターネットプロトコルについて</a:t>
            </a:r>
            <a:endParaRPr lang="en-US" altLang="ja-JP" sz="4800" u="sng" dirty="0">
              <a:solidFill>
                <a:srgbClr val="00B0F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ECA9F3-A2F9-4C2F-9B27-4D178F2AD826}"/>
              </a:ext>
            </a:extLst>
          </p:cNvPr>
          <p:cNvSpPr txBox="1"/>
          <p:nvPr/>
        </p:nvSpPr>
        <p:spPr>
          <a:xfrm>
            <a:off x="3712173" y="4743442"/>
            <a:ext cx="4767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</a:rPr>
              <a:t>現在の主流は</a:t>
            </a:r>
            <a:r>
              <a:rPr kumimoji="1" lang="en-US" altLang="ja-JP" sz="4400" b="1" u="sng" dirty="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088C88-6060-4DFC-9832-744B707469DA}"/>
              </a:ext>
            </a:extLst>
          </p:cNvPr>
          <p:cNvGrpSpPr/>
          <p:nvPr/>
        </p:nvGrpSpPr>
        <p:grpSpPr>
          <a:xfrm>
            <a:off x="2719984" y="2401522"/>
            <a:ext cx="1910563" cy="1072890"/>
            <a:chOff x="1444649" y="1399032"/>
            <a:chExt cx="1325983" cy="630936"/>
          </a:xfrm>
          <a:solidFill>
            <a:srgbClr val="FFC000"/>
          </a:solidFill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67705F6A-ACB7-443D-B78B-6A835835771B}"/>
                </a:ext>
              </a:extLst>
            </p:cNvPr>
            <p:cNvSpPr/>
            <p:nvPr/>
          </p:nvSpPr>
          <p:spPr>
            <a:xfrm>
              <a:off x="1444649" y="1399032"/>
              <a:ext cx="1325983" cy="630936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5A9100C-B7AF-4A22-BCF9-CF289C029678}"/>
                </a:ext>
              </a:extLst>
            </p:cNvPr>
            <p:cNvSpPr txBox="1"/>
            <p:nvPr/>
          </p:nvSpPr>
          <p:spPr>
            <a:xfrm>
              <a:off x="1740505" y="1548555"/>
              <a:ext cx="685346" cy="3318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rgbClr val="FF0000"/>
                  </a:solidFill>
                </a:rPr>
                <a:t>IPv4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42B3B9-E15E-4327-9601-25AF5CCC9B48}"/>
              </a:ext>
            </a:extLst>
          </p:cNvPr>
          <p:cNvSpPr txBox="1"/>
          <p:nvPr/>
        </p:nvSpPr>
        <p:spPr>
          <a:xfrm>
            <a:off x="3050735" y="367325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32bit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9FC8A7-E59B-4A04-81DB-297CFF16263A}"/>
              </a:ext>
            </a:extLst>
          </p:cNvPr>
          <p:cNvSpPr txBox="1"/>
          <p:nvPr/>
        </p:nvSpPr>
        <p:spPr>
          <a:xfrm>
            <a:off x="7839466" y="373034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128bit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408451-27AA-43D5-AB05-BDBF7866A723}"/>
              </a:ext>
            </a:extLst>
          </p:cNvPr>
          <p:cNvGrpSpPr/>
          <p:nvPr/>
        </p:nvGrpSpPr>
        <p:grpSpPr>
          <a:xfrm>
            <a:off x="7561455" y="2401522"/>
            <a:ext cx="1910563" cy="1072890"/>
            <a:chOff x="1444649" y="1399032"/>
            <a:chExt cx="1325983" cy="630936"/>
          </a:xfrm>
          <a:solidFill>
            <a:srgbClr val="FFC000"/>
          </a:solidFill>
        </p:grpSpPr>
        <p:sp>
          <p:nvSpPr>
            <p:cNvPr id="14" name="フローチャート: 代替処理 13">
              <a:extLst>
                <a:ext uri="{FF2B5EF4-FFF2-40B4-BE49-F238E27FC236}">
                  <a16:creationId xmlns:a16="http://schemas.microsoft.com/office/drawing/2014/main" id="{9957ECC1-94AA-4808-8AE6-02E3F1F6B0F3}"/>
                </a:ext>
              </a:extLst>
            </p:cNvPr>
            <p:cNvSpPr/>
            <p:nvPr/>
          </p:nvSpPr>
          <p:spPr>
            <a:xfrm>
              <a:off x="1444649" y="1399032"/>
              <a:ext cx="1325983" cy="630936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BB17F9D-3813-44AD-992A-7FBF2080947F}"/>
                </a:ext>
              </a:extLst>
            </p:cNvPr>
            <p:cNvSpPr txBox="1"/>
            <p:nvPr/>
          </p:nvSpPr>
          <p:spPr>
            <a:xfrm>
              <a:off x="1740505" y="1548555"/>
              <a:ext cx="839069" cy="4162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rgbClr val="FF0000"/>
                  </a:solidFill>
                </a:rPr>
                <a:t>IPv6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537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4415C8-4F98-4608-8B7F-193EF56CBD81}"/>
              </a:ext>
            </a:extLst>
          </p:cNvPr>
          <p:cNvSpPr/>
          <p:nvPr/>
        </p:nvSpPr>
        <p:spPr>
          <a:xfrm>
            <a:off x="1305420" y="980237"/>
            <a:ext cx="9906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u="sng" dirty="0">
                <a:solidFill>
                  <a:srgbClr val="00B0F0"/>
                </a:solidFill>
              </a:rPr>
              <a:t>グローバル</a:t>
            </a:r>
            <a:r>
              <a:rPr lang="en-US" altLang="ja-JP" sz="4000" u="sng" dirty="0">
                <a:solidFill>
                  <a:srgbClr val="00B0F0"/>
                </a:solidFill>
              </a:rPr>
              <a:t>IP</a:t>
            </a:r>
            <a:r>
              <a:rPr lang="ja-JP" altLang="en-US" sz="4000" u="sng" dirty="0">
                <a:solidFill>
                  <a:srgbClr val="00B0F0"/>
                </a:solidFill>
              </a:rPr>
              <a:t>アドレスが不足している！？</a:t>
            </a:r>
            <a:endParaRPr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AC7767-D76C-4F54-8B41-F6E392B98DF0}"/>
              </a:ext>
            </a:extLst>
          </p:cNvPr>
          <p:cNvSpPr txBox="1"/>
          <p:nvPr/>
        </p:nvSpPr>
        <p:spPr>
          <a:xfrm>
            <a:off x="662839" y="2034473"/>
            <a:ext cx="11362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現在主流の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IPv4</a:t>
            </a:r>
            <a:r>
              <a:rPr kumimoji="1" lang="ja-JP" altLang="en-US" sz="3200" dirty="0">
                <a:solidFill>
                  <a:srgbClr val="FF0000"/>
                </a:solidFill>
              </a:rPr>
              <a:t>では</a:t>
            </a:r>
            <a:r>
              <a:rPr kumimoji="1" lang="en-US" altLang="ja-JP" sz="3200" dirty="0">
                <a:solidFill>
                  <a:srgbClr val="FF0000"/>
                </a:solidFill>
              </a:rPr>
              <a:t>32bit</a:t>
            </a:r>
            <a:r>
              <a:rPr kumimoji="1" lang="ja-JP" altLang="en-US" sz="3200" dirty="0">
                <a:solidFill>
                  <a:srgbClr val="FF0000"/>
                </a:solidFill>
              </a:rPr>
              <a:t>なので、</a:t>
            </a:r>
            <a:r>
              <a:rPr kumimoji="1" lang="en-US" altLang="ja-JP" sz="3200" dirty="0">
                <a:solidFill>
                  <a:srgbClr val="FF0000"/>
                </a:solidFill>
              </a:rPr>
              <a:t>2</a:t>
            </a:r>
            <a:r>
              <a:rPr kumimoji="1" lang="ja-JP" altLang="en-US" sz="3200" dirty="0">
                <a:solidFill>
                  <a:srgbClr val="FF0000"/>
                </a:solidFill>
              </a:rPr>
              <a:t>の</a:t>
            </a:r>
            <a:r>
              <a:rPr kumimoji="1" lang="en-US" altLang="ja-JP" sz="3200" dirty="0">
                <a:solidFill>
                  <a:srgbClr val="FF0000"/>
                </a:solidFill>
              </a:rPr>
              <a:t>32</a:t>
            </a:r>
            <a:r>
              <a:rPr kumimoji="1" lang="ja-JP" altLang="en-US" sz="3200" dirty="0">
                <a:solidFill>
                  <a:srgbClr val="FF0000"/>
                </a:solidFill>
              </a:rPr>
              <a:t>乗である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約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43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億</a:t>
            </a:r>
            <a:r>
              <a:rPr kumimoji="1" lang="ja-JP" altLang="en-US" sz="3200" dirty="0">
                <a:solidFill>
                  <a:srgbClr val="FF0000"/>
                </a:solidFill>
              </a:rPr>
              <a:t>個の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アドレスしか作成できない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7DA4A4-2381-4A44-AFBE-C672877D6E68}"/>
              </a:ext>
            </a:extLst>
          </p:cNvPr>
          <p:cNvSpPr/>
          <p:nvPr/>
        </p:nvSpPr>
        <p:spPr>
          <a:xfrm>
            <a:off x="11771999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381B13-0D13-4373-8871-5C23F068EE64}"/>
              </a:ext>
            </a:extLst>
          </p:cNvPr>
          <p:cNvSpPr/>
          <p:nvPr/>
        </p:nvSpPr>
        <p:spPr>
          <a:xfrm>
            <a:off x="8019237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9DB2A2-B7B9-408B-B690-A9F414281F55}"/>
              </a:ext>
            </a:extLst>
          </p:cNvPr>
          <p:cNvSpPr/>
          <p:nvPr/>
        </p:nvSpPr>
        <p:spPr>
          <a:xfrm>
            <a:off x="8727094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B037BA-E10A-4E9B-B0D6-48A6F1D5980B}"/>
              </a:ext>
            </a:extLst>
          </p:cNvPr>
          <p:cNvSpPr/>
          <p:nvPr/>
        </p:nvSpPr>
        <p:spPr>
          <a:xfrm>
            <a:off x="8366945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CB21F0-EC0F-42DA-B6A2-B73984086858}"/>
              </a:ext>
            </a:extLst>
          </p:cNvPr>
          <p:cNvSpPr/>
          <p:nvPr/>
        </p:nvSpPr>
        <p:spPr>
          <a:xfrm>
            <a:off x="9142592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2D1F9B-D1B6-4F16-8548-2B320338EBE1}"/>
              </a:ext>
            </a:extLst>
          </p:cNvPr>
          <p:cNvSpPr/>
          <p:nvPr/>
        </p:nvSpPr>
        <p:spPr>
          <a:xfrm>
            <a:off x="9493479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4CE4BD-915B-47DE-919D-92FCFF35E22E}"/>
              </a:ext>
            </a:extLst>
          </p:cNvPr>
          <p:cNvSpPr/>
          <p:nvPr/>
        </p:nvSpPr>
        <p:spPr>
          <a:xfrm>
            <a:off x="9899137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EE1787-F5BC-4ECE-B574-DE62387663B7}"/>
              </a:ext>
            </a:extLst>
          </p:cNvPr>
          <p:cNvSpPr/>
          <p:nvPr/>
        </p:nvSpPr>
        <p:spPr>
          <a:xfrm>
            <a:off x="10265947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5B26F8-4D1F-41DB-B2A4-BB74BF17FCBD}"/>
              </a:ext>
            </a:extLst>
          </p:cNvPr>
          <p:cNvSpPr/>
          <p:nvPr/>
        </p:nvSpPr>
        <p:spPr>
          <a:xfrm>
            <a:off x="10691552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D8EE08-422F-4044-BC53-E1C65FB37A2D}"/>
              </a:ext>
            </a:extLst>
          </p:cNvPr>
          <p:cNvSpPr/>
          <p:nvPr/>
        </p:nvSpPr>
        <p:spPr>
          <a:xfrm>
            <a:off x="11048332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99E233-6302-4561-9DCD-4BAB672F16A0}"/>
              </a:ext>
            </a:extLst>
          </p:cNvPr>
          <p:cNvSpPr/>
          <p:nvPr/>
        </p:nvSpPr>
        <p:spPr>
          <a:xfrm>
            <a:off x="11415219" y="4249679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3F8605A-7B70-4CBB-9281-D34CABEC7A72}"/>
              </a:ext>
            </a:extLst>
          </p:cNvPr>
          <p:cNvSpPr/>
          <p:nvPr/>
        </p:nvSpPr>
        <p:spPr>
          <a:xfrm>
            <a:off x="6535734" y="424751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E36381-7EAB-4FFF-AB28-D0F28046F678}"/>
              </a:ext>
            </a:extLst>
          </p:cNvPr>
          <p:cNvSpPr/>
          <p:nvPr/>
        </p:nvSpPr>
        <p:spPr>
          <a:xfrm>
            <a:off x="6892838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AD5498-D4D5-4256-BD26-4CCF23211163}"/>
              </a:ext>
            </a:extLst>
          </p:cNvPr>
          <p:cNvSpPr/>
          <p:nvPr/>
        </p:nvSpPr>
        <p:spPr>
          <a:xfrm>
            <a:off x="7248222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5B59B2-20C7-47C1-8606-978618F825CD}"/>
              </a:ext>
            </a:extLst>
          </p:cNvPr>
          <p:cNvSpPr/>
          <p:nvPr/>
        </p:nvSpPr>
        <p:spPr>
          <a:xfrm>
            <a:off x="7631414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76A9277-13E1-485C-B7FF-F560020E7C2B}"/>
              </a:ext>
            </a:extLst>
          </p:cNvPr>
          <p:cNvSpPr/>
          <p:nvPr/>
        </p:nvSpPr>
        <p:spPr>
          <a:xfrm>
            <a:off x="6136293" y="424751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7FDCD3-49C1-4F2E-B849-E96117371861}"/>
              </a:ext>
            </a:extLst>
          </p:cNvPr>
          <p:cNvSpPr/>
          <p:nvPr/>
        </p:nvSpPr>
        <p:spPr>
          <a:xfrm>
            <a:off x="2373425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134101-8DA0-4E01-9AD1-7E26ACF5A760}"/>
              </a:ext>
            </a:extLst>
          </p:cNvPr>
          <p:cNvSpPr/>
          <p:nvPr/>
        </p:nvSpPr>
        <p:spPr>
          <a:xfrm>
            <a:off x="3081282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5140A2C-6651-47C9-ADEA-3B3C6472C49E}"/>
              </a:ext>
            </a:extLst>
          </p:cNvPr>
          <p:cNvSpPr/>
          <p:nvPr/>
        </p:nvSpPr>
        <p:spPr>
          <a:xfrm>
            <a:off x="2721133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4830112-1AE4-431F-AD14-02853720D07E}"/>
              </a:ext>
            </a:extLst>
          </p:cNvPr>
          <p:cNvSpPr/>
          <p:nvPr/>
        </p:nvSpPr>
        <p:spPr>
          <a:xfrm>
            <a:off x="3496780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D7614DF-DA8C-48F3-BF69-12F1FCBBCE8C}"/>
              </a:ext>
            </a:extLst>
          </p:cNvPr>
          <p:cNvSpPr/>
          <p:nvPr/>
        </p:nvSpPr>
        <p:spPr>
          <a:xfrm>
            <a:off x="3847667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113AA7-7374-4758-ACD9-6F4AEC4BC553}"/>
              </a:ext>
            </a:extLst>
          </p:cNvPr>
          <p:cNvSpPr/>
          <p:nvPr/>
        </p:nvSpPr>
        <p:spPr>
          <a:xfrm>
            <a:off x="4253325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002680-E486-43B9-B4DF-27D91E0ABBF9}"/>
              </a:ext>
            </a:extLst>
          </p:cNvPr>
          <p:cNvSpPr/>
          <p:nvPr/>
        </p:nvSpPr>
        <p:spPr>
          <a:xfrm>
            <a:off x="4620135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FFD6A1-78A3-482A-A592-B151D779521E}"/>
              </a:ext>
            </a:extLst>
          </p:cNvPr>
          <p:cNvSpPr/>
          <p:nvPr/>
        </p:nvSpPr>
        <p:spPr>
          <a:xfrm>
            <a:off x="5045740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9CD891-8410-4FA7-8CBC-357817ED513A}"/>
              </a:ext>
            </a:extLst>
          </p:cNvPr>
          <p:cNvSpPr/>
          <p:nvPr/>
        </p:nvSpPr>
        <p:spPr>
          <a:xfrm>
            <a:off x="5402520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6E6DBD1-AF27-4EA5-9C8A-8424DAF76819}"/>
              </a:ext>
            </a:extLst>
          </p:cNvPr>
          <p:cNvSpPr/>
          <p:nvPr/>
        </p:nvSpPr>
        <p:spPr>
          <a:xfrm>
            <a:off x="5769407" y="4249679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8D7823-7CE8-4A5D-9AF9-DAE510F2A2F6}"/>
              </a:ext>
            </a:extLst>
          </p:cNvPr>
          <p:cNvSpPr/>
          <p:nvPr/>
        </p:nvSpPr>
        <p:spPr>
          <a:xfrm>
            <a:off x="889922" y="424751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A6641A0-3D9E-4862-BCFB-FF7156887AD6}"/>
              </a:ext>
            </a:extLst>
          </p:cNvPr>
          <p:cNvSpPr/>
          <p:nvPr/>
        </p:nvSpPr>
        <p:spPr>
          <a:xfrm>
            <a:off x="1247026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EA85319-3DF6-46D8-80A9-D29040EEF2A5}"/>
              </a:ext>
            </a:extLst>
          </p:cNvPr>
          <p:cNvSpPr/>
          <p:nvPr/>
        </p:nvSpPr>
        <p:spPr>
          <a:xfrm>
            <a:off x="1602410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B535B4-1477-4E34-96B6-56EFDF0FA54D}"/>
              </a:ext>
            </a:extLst>
          </p:cNvPr>
          <p:cNvSpPr/>
          <p:nvPr/>
        </p:nvSpPr>
        <p:spPr>
          <a:xfrm>
            <a:off x="1985602" y="42554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651A3C7-6DDF-4EE4-84AC-EBFB06AC8681}"/>
              </a:ext>
            </a:extLst>
          </p:cNvPr>
          <p:cNvSpPr/>
          <p:nvPr/>
        </p:nvSpPr>
        <p:spPr>
          <a:xfrm>
            <a:off x="527590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2BC0B0-77BD-4673-9AEA-BA39A1D6DA83}"/>
              </a:ext>
            </a:extLst>
          </p:cNvPr>
          <p:cNvSpPr/>
          <p:nvPr/>
        </p:nvSpPr>
        <p:spPr>
          <a:xfrm>
            <a:off x="207557" y="423858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０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１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874279B-F8DD-42C7-BA4D-FF44E57A2DD3}"/>
              </a:ext>
            </a:extLst>
          </p:cNvPr>
          <p:cNvCxnSpPr/>
          <p:nvPr/>
        </p:nvCxnSpPr>
        <p:spPr>
          <a:xfrm>
            <a:off x="3136631" y="3736162"/>
            <a:ext cx="0" cy="19619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44404E6-AE9D-4529-94F6-BA5EA732AE7E}"/>
              </a:ext>
            </a:extLst>
          </p:cNvPr>
          <p:cNvCxnSpPr/>
          <p:nvPr/>
        </p:nvCxnSpPr>
        <p:spPr>
          <a:xfrm>
            <a:off x="6168358" y="3736162"/>
            <a:ext cx="0" cy="19619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F6FC43A-1C05-45B1-B810-13960ECCF89A}"/>
              </a:ext>
            </a:extLst>
          </p:cNvPr>
          <p:cNvCxnSpPr/>
          <p:nvPr/>
        </p:nvCxnSpPr>
        <p:spPr>
          <a:xfrm>
            <a:off x="9142592" y="3740771"/>
            <a:ext cx="0" cy="19619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17AF16-768F-4803-BF5D-0ED1C13BA48A}"/>
              </a:ext>
            </a:extLst>
          </p:cNvPr>
          <p:cNvSpPr txBox="1"/>
          <p:nvPr/>
        </p:nvSpPr>
        <p:spPr>
          <a:xfrm>
            <a:off x="1220900" y="3742148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8bit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0792E-E3A9-4B09-BB7D-7F10E3227434}"/>
              </a:ext>
            </a:extLst>
          </p:cNvPr>
          <p:cNvSpPr txBox="1"/>
          <p:nvPr/>
        </p:nvSpPr>
        <p:spPr>
          <a:xfrm>
            <a:off x="4214213" y="3742148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8bit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3589075-BEFB-4A5F-A796-925D80FAA124}"/>
              </a:ext>
            </a:extLst>
          </p:cNvPr>
          <p:cNvSpPr txBox="1"/>
          <p:nvPr/>
        </p:nvSpPr>
        <p:spPr>
          <a:xfrm>
            <a:off x="7181883" y="3662735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8bit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B5BBF-EB15-4C15-84B3-B3A573541A0F}"/>
              </a:ext>
            </a:extLst>
          </p:cNvPr>
          <p:cNvSpPr txBox="1"/>
          <p:nvPr/>
        </p:nvSpPr>
        <p:spPr>
          <a:xfrm>
            <a:off x="10233145" y="3670705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8bit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0A7BAD4-C135-41A7-8EE2-F44FF4C2E4E4}"/>
              </a:ext>
            </a:extLst>
          </p:cNvPr>
          <p:cNvSpPr txBox="1"/>
          <p:nvPr/>
        </p:nvSpPr>
        <p:spPr>
          <a:xfrm>
            <a:off x="1040280" y="518678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0~255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0CC755C-E191-4BBB-9792-0E4ED8433E88}"/>
              </a:ext>
            </a:extLst>
          </p:cNvPr>
          <p:cNvSpPr txBox="1"/>
          <p:nvPr/>
        </p:nvSpPr>
        <p:spPr>
          <a:xfrm>
            <a:off x="3970110" y="516191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0~255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3C406D2-2824-495D-ADFA-125AFE6B82CE}"/>
              </a:ext>
            </a:extLst>
          </p:cNvPr>
          <p:cNvSpPr txBox="1"/>
          <p:nvPr/>
        </p:nvSpPr>
        <p:spPr>
          <a:xfrm>
            <a:off x="6972782" y="5170547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0~255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2063229-2CE1-419E-B2A7-1BF666C4C3B4}"/>
              </a:ext>
            </a:extLst>
          </p:cNvPr>
          <p:cNvSpPr txBox="1"/>
          <p:nvPr/>
        </p:nvSpPr>
        <p:spPr>
          <a:xfrm>
            <a:off x="9988787" y="519571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0~255</a:t>
            </a:r>
          </a:p>
        </p:txBody>
      </p:sp>
    </p:spTree>
    <p:extLst>
      <p:ext uri="{BB962C8B-B14F-4D97-AF65-F5344CB8AC3E}">
        <p14:creationId xmlns:p14="http://schemas.microsoft.com/office/powerpoint/2010/main" val="319155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5ACEB5-82C8-4595-8CA0-6CBF0700EEB9}"/>
              </a:ext>
            </a:extLst>
          </p:cNvPr>
          <p:cNvSpPr/>
          <p:nvPr/>
        </p:nvSpPr>
        <p:spPr>
          <a:xfrm>
            <a:off x="2252513" y="689351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u="sng" dirty="0">
                <a:solidFill>
                  <a:srgbClr val="00B0F0"/>
                </a:solidFill>
              </a:rPr>
              <a:t>世界のネットワーク利用者の現状</a:t>
            </a:r>
            <a:endParaRPr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637831-2F9E-47F8-99D7-8FB44550C232}"/>
              </a:ext>
            </a:extLst>
          </p:cNvPr>
          <p:cNvSpPr txBox="1"/>
          <p:nvPr/>
        </p:nvSpPr>
        <p:spPr>
          <a:xfrm>
            <a:off x="1660742" y="1803223"/>
            <a:ext cx="96840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・現在、全世界のネットワーク利用者数は</a:t>
            </a:r>
            <a:r>
              <a:rPr lang="ja-JP" altLang="en-US" sz="3200" b="1" u="sng" dirty="0">
                <a:solidFill>
                  <a:srgbClr val="FF0000"/>
                </a:solidFill>
              </a:rPr>
              <a:t>約</a:t>
            </a:r>
            <a:r>
              <a:rPr lang="en-US" altLang="ja-JP" sz="3200" b="1" u="sng" dirty="0">
                <a:solidFill>
                  <a:srgbClr val="FF0000"/>
                </a:solidFill>
              </a:rPr>
              <a:t>41</a:t>
            </a:r>
            <a:r>
              <a:rPr lang="ja-JP" altLang="en-US" sz="3200" b="1" u="sng" dirty="0">
                <a:solidFill>
                  <a:srgbClr val="FF0000"/>
                </a:solidFill>
              </a:rPr>
              <a:t>億人</a:t>
            </a:r>
            <a:endParaRPr lang="en-US" altLang="ja-JP" sz="3200" b="1" u="sng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　　　（現在の世界の人口は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約</a:t>
            </a:r>
            <a:r>
              <a:rPr lang="en-US" altLang="ja-JP" sz="3200" b="1" u="sng" dirty="0">
                <a:solidFill>
                  <a:srgbClr val="FF0000"/>
                </a:solidFill>
              </a:rPr>
              <a:t>75</a:t>
            </a:r>
            <a:r>
              <a:rPr lang="ja-JP" altLang="en-US" sz="3200" b="1" u="sng" dirty="0">
                <a:solidFill>
                  <a:srgbClr val="FF0000"/>
                </a:solidFill>
              </a:rPr>
              <a:t>億人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862F9D-27EF-49B9-BF1C-E805155A089D}"/>
              </a:ext>
            </a:extLst>
          </p:cNvPr>
          <p:cNvSpPr txBox="1"/>
          <p:nvPr/>
        </p:nvSpPr>
        <p:spPr>
          <a:xfrm>
            <a:off x="1660742" y="3286427"/>
            <a:ext cx="939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2030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年</a:t>
            </a:r>
            <a:r>
              <a:rPr kumimoji="1" lang="ja-JP" altLang="en-US" sz="3200" dirty="0">
                <a:solidFill>
                  <a:srgbClr val="FF0000"/>
                </a:solidFill>
              </a:rPr>
              <a:t>には人口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85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億人を超える</a:t>
            </a:r>
            <a:r>
              <a:rPr kumimoji="1" lang="ja-JP" altLang="en-US" sz="3200" dirty="0">
                <a:solidFill>
                  <a:srgbClr val="FF0000"/>
                </a:solidFill>
              </a:rPr>
              <a:t>といわれている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A51C52-7148-4976-BA1A-3BB59C29D2D8}"/>
              </a:ext>
            </a:extLst>
          </p:cNvPr>
          <p:cNvSpPr txBox="1"/>
          <p:nvPr/>
        </p:nvSpPr>
        <p:spPr>
          <a:xfrm>
            <a:off x="1660742" y="427718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・ネットワーク普及率は増え続けている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E89710-EA8C-4CDA-9E5B-10E696EE2CAA}"/>
              </a:ext>
            </a:extLst>
          </p:cNvPr>
          <p:cNvSpPr txBox="1"/>
          <p:nvPr/>
        </p:nvSpPr>
        <p:spPr>
          <a:xfrm>
            <a:off x="850028" y="5267949"/>
            <a:ext cx="11016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u="sng" dirty="0">
                <a:solidFill>
                  <a:srgbClr val="FF0000"/>
                </a:solidFill>
              </a:rPr>
              <a:t>IPv4</a:t>
            </a:r>
            <a:r>
              <a:rPr lang="ja-JP" altLang="en-US" sz="4000" b="1" u="sng" dirty="0">
                <a:solidFill>
                  <a:srgbClr val="FF0000"/>
                </a:solidFill>
              </a:rPr>
              <a:t>の約</a:t>
            </a:r>
            <a:r>
              <a:rPr lang="en-US" altLang="ja-JP" sz="4000" b="1" u="sng" dirty="0">
                <a:solidFill>
                  <a:srgbClr val="FF0000"/>
                </a:solidFill>
              </a:rPr>
              <a:t>43</a:t>
            </a:r>
            <a:r>
              <a:rPr lang="ja-JP" altLang="en-US" sz="4000" b="1" u="sng" dirty="0">
                <a:solidFill>
                  <a:srgbClr val="FF0000"/>
                </a:solidFill>
              </a:rPr>
              <a:t>億個のアドレスでは足りなくなる！</a:t>
            </a:r>
            <a:endParaRPr kumimoji="1" lang="en-US" altLang="ja-JP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1BE403-50B3-49CA-BD28-64D0B68F389E}"/>
              </a:ext>
            </a:extLst>
          </p:cNvPr>
          <p:cNvSpPr/>
          <p:nvPr/>
        </p:nvSpPr>
        <p:spPr>
          <a:xfrm>
            <a:off x="3952623" y="481331"/>
            <a:ext cx="4286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u="sng" dirty="0">
                <a:solidFill>
                  <a:srgbClr val="00B0F0"/>
                </a:solidFill>
              </a:rPr>
              <a:t>IPv6</a:t>
            </a:r>
            <a:r>
              <a:rPr lang="ja-JP" altLang="en-US" sz="4000" u="sng" dirty="0">
                <a:solidFill>
                  <a:srgbClr val="00B0F0"/>
                </a:solidFill>
              </a:rPr>
              <a:t>の登場！！！</a:t>
            </a:r>
            <a:endParaRPr lang="en-US" altLang="ja-JP" sz="4000" u="sng" dirty="0">
              <a:solidFill>
                <a:srgbClr val="00B0F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9359C2-B982-436F-8CF7-5BE4729FD510}"/>
              </a:ext>
            </a:extLst>
          </p:cNvPr>
          <p:cNvSpPr txBox="1"/>
          <p:nvPr/>
        </p:nvSpPr>
        <p:spPr>
          <a:xfrm>
            <a:off x="4039298" y="1387196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IPv6</a:t>
            </a:r>
            <a:r>
              <a:rPr kumimoji="1" lang="ja-JP" altLang="en-US" sz="3200" dirty="0">
                <a:solidFill>
                  <a:srgbClr val="FF0000"/>
                </a:solidFill>
              </a:rPr>
              <a:t>はなんと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128bit</a:t>
            </a:r>
            <a:r>
              <a:rPr kumimoji="1" lang="ja-JP" altLang="en-US" sz="3200" dirty="0">
                <a:solidFill>
                  <a:srgbClr val="FF0000"/>
                </a:solidFill>
              </a:rPr>
              <a:t>！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481950-8122-4469-9A1B-94CB56FC592C}"/>
              </a:ext>
            </a:extLst>
          </p:cNvPr>
          <p:cNvSpPr txBox="1"/>
          <p:nvPr/>
        </p:nvSpPr>
        <p:spPr>
          <a:xfrm>
            <a:off x="366880" y="1991665"/>
            <a:ext cx="11926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2</a:t>
            </a:r>
            <a:r>
              <a:rPr kumimoji="1" lang="ja-JP" altLang="en-US" sz="3200" dirty="0">
                <a:solidFill>
                  <a:srgbClr val="FF0000"/>
                </a:solidFill>
              </a:rPr>
              <a:t>の</a:t>
            </a:r>
            <a:r>
              <a:rPr kumimoji="1" lang="en-US" altLang="ja-JP" sz="3200" dirty="0">
                <a:solidFill>
                  <a:srgbClr val="FF0000"/>
                </a:solidFill>
              </a:rPr>
              <a:t>128</a:t>
            </a:r>
            <a:r>
              <a:rPr kumimoji="1" lang="ja-JP" altLang="en-US" sz="3200" dirty="0">
                <a:solidFill>
                  <a:srgbClr val="FF0000"/>
                </a:solidFill>
              </a:rPr>
              <a:t>乗で</a:t>
            </a:r>
            <a:r>
              <a:rPr lang="en-US" altLang="ja-JP" sz="3200" b="1" u="sng" dirty="0">
                <a:solidFill>
                  <a:srgbClr val="FF0000"/>
                </a:solidFill>
              </a:rPr>
              <a:t>340282366920938463463374607431768211456</a:t>
            </a:r>
            <a:r>
              <a:rPr lang="ja-JP" altLang="en-US" sz="3200" dirty="0">
                <a:solidFill>
                  <a:srgbClr val="FF0000"/>
                </a:solidFill>
              </a:rPr>
              <a:t>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のアドレスを作成できる！！！</a:t>
            </a:r>
            <a:r>
              <a:rPr lang="ja-JP" altLang="en-US" sz="3200" dirty="0"/>
              <a:t/>
            </a:r>
            <a:br>
              <a:rPr lang="ja-JP" altLang="en-US" sz="3200" dirty="0"/>
            </a:br>
            <a:endParaRPr kumimoji="1" lang="en-US" altLang="ja-JP" sz="3200" dirty="0">
              <a:solidFill>
                <a:srgbClr val="FF0000"/>
              </a:solidFill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AD69F0E-7F23-48DD-8E65-843FFAE243C8}"/>
              </a:ext>
            </a:extLst>
          </p:cNvPr>
          <p:cNvGrpSpPr/>
          <p:nvPr/>
        </p:nvGrpSpPr>
        <p:grpSpPr>
          <a:xfrm>
            <a:off x="544277" y="3108979"/>
            <a:ext cx="11571867" cy="3169698"/>
            <a:chOff x="1253413" y="3340078"/>
            <a:chExt cx="10369547" cy="316969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A102FE-A922-4B01-887D-2B31EEFD07F6}"/>
                </a:ext>
              </a:extLst>
            </p:cNvPr>
            <p:cNvSpPr/>
            <p:nvPr/>
          </p:nvSpPr>
          <p:spPr>
            <a:xfrm>
              <a:off x="8584949" y="4463452"/>
              <a:ext cx="303801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dirty="0"/>
                <a:t>4294967296</a:t>
              </a:r>
              <a:endParaRPr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0C9B31A-2A1D-4B3D-B7A7-406EBD85CB8A}"/>
                </a:ext>
              </a:extLst>
            </p:cNvPr>
            <p:cNvSpPr/>
            <p:nvPr/>
          </p:nvSpPr>
          <p:spPr>
            <a:xfrm>
              <a:off x="1253413" y="5186337"/>
              <a:ext cx="10107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4000" dirty="0"/>
                <a:t>340282366920938463463374607431768211456</a:t>
              </a:r>
              <a:endParaRPr lang="ja-JP" altLang="en-US" sz="4000" dirty="0"/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96827D-3E61-4381-B2C8-BB7FAF302558}"/>
                </a:ext>
              </a:extLst>
            </p:cNvPr>
            <p:cNvGrpSpPr/>
            <p:nvPr/>
          </p:nvGrpSpPr>
          <p:grpSpPr>
            <a:xfrm>
              <a:off x="6798307" y="3340078"/>
              <a:ext cx="461273" cy="2722872"/>
              <a:chOff x="6816062" y="3474183"/>
              <a:chExt cx="461273" cy="272287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A209342-33DD-4DB4-80E7-1E031376FFAF}"/>
                  </a:ext>
                </a:extLst>
              </p:cNvPr>
              <p:cNvCxnSpPr/>
              <p:nvPr/>
            </p:nvCxnSpPr>
            <p:spPr>
              <a:xfrm>
                <a:off x="7161408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EA3EFEB-8E79-4833-B78D-3A2A19B79560}"/>
                  </a:ext>
                </a:extLst>
              </p:cNvPr>
              <p:cNvGrpSpPr/>
              <p:nvPr/>
            </p:nvGrpSpPr>
            <p:grpSpPr>
              <a:xfrm>
                <a:off x="6816062" y="3474183"/>
                <a:ext cx="461273" cy="2722872"/>
                <a:chOff x="6816062" y="3474183"/>
                <a:chExt cx="461273" cy="2722872"/>
              </a:xfrm>
            </p:grpSpPr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8869BAFA-6205-4BAD-9A62-2A138C61CF92}"/>
                    </a:ext>
                  </a:extLst>
                </p:cNvPr>
                <p:cNvCxnSpPr/>
                <p:nvPr/>
              </p:nvCxnSpPr>
              <p:spPr>
                <a:xfrm>
                  <a:off x="6930309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57DD11F-D070-4898-A0EE-B05B78748713}"/>
                    </a:ext>
                  </a:extLst>
                </p:cNvPr>
                <p:cNvSpPr txBox="1"/>
                <p:nvPr/>
              </p:nvSpPr>
              <p:spPr>
                <a:xfrm>
                  <a:off x="6816062" y="3474183"/>
                  <a:ext cx="461273" cy="7420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kumimoji="1" lang="ja-JP" altLang="en-US" sz="2000" b="1" dirty="0">
                      <a:solidFill>
                        <a:srgbClr val="FF0000"/>
                      </a:solidFill>
                    </a:rPr>
                    <a:t>京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F193BA8-EC36-4856-9A78-84F2A687D03A}"/>
                </a:ext>
              </a:extLst>
            </p:cNvPr>
            <p:cNvGrpSpPr/>
            <p:nvPr/>
          </p:nvGrpSpPr>
          <p:grpSpPr>
            <a:xfrm>
              <a:off x="5775635" y="3340078"/>
              <a:ext cx="461273" cy="2722872"/>
              <a:chOff x="6797125" y="3474183"/>
              <a:chExt cx="461273" cy="2722872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E3F058B-4910-4FF7-BC71-B85A0BB2B832}"/>
                  </a:ext>
                </a:extLst>
              </p:cNvPr>
              <p:cNvCxnSpPr/>
              <p:nvPr/>
            </p:nvCxnSpPr>
            <p:spPr>
              <a:xfrm>
                <a:off x="7170006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6EEDC98E-1B61-45D7-AC10-4D676CAFC496}"/>
                  </a:ext>
                </a:extLst>
              </p:cNvPr>
              <p:cNvGrpSpPr/>
              <p:nvPr/>
            </p:nvGrpSpPr>
            <p:grpSpPr>
              <a:xfrm>
                <a:off x="6797125" y="3474183"/>
                <a:ext cx="461273" cy="2722872"/>
                <a:chOff x="6797125" y="3474183"/>
                <a:chExt cx="461273" cy="2722872"/>
              </a:xfrm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88BF29B3-6769-4255-B26C-4CC5F35823D6}"/>
                    </a:ext>
                  </a:extLst>
                </p:cNvPr>
                <p:cNvCxnSpPr/>
                <p:nvPr/>
              </p:nvCxnSpPr>
              <p:spPr>
                <a:xfrm>
                  <a:off x="6914397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DF7D1E1B-3107-4E5D-9BF8-E57FA5F633B6}"/>
                    </a:ext>
                  </a:extLst>
                </p:cNvPr>
                <p:cNvSpPr txBox="1"/>
                <p:nvPr/>
              </p:nvSpPr>
              <p:spPr>
                <a:xfrm>
                  <a:off x="6797125" y="3474183"/>
                  <a:ext cx="461273" cy="7420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垓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DB0F597-4062-4614-BBE4-F6BF43F90C3F}"/>
                </a:ext>
              </a:extLst>
            </p:cNvPr>
            <p:cNvGrpSpPr/>
            <p:nvPr/>
          </p:nvGrpSpPr>
          <p:grpSpPr>
            <a:xfrm>
              <a:off x="4759027" y="3359617"/>
              <a:ext cx="461273" cy="2703333"/>
              <a:chOff x="6796115" y="3493722"/>
              <a:chExt cx="461273" cy="2703333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0C917CD9-89A6-4963-A40B-A1894F2F966F}"/>
                  </a:ext>
                </a:extLst>
              </p:cNvPr>
              <p:cNvCxnSpPr/>
              <p:nvPr/>
            </p:nvCxnSpPr>
            <p:spPr>
              <a:xfrm>
                <a:off x="7170006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ABCA2D3E-F705-45CB-974F-2ADC00F7BF5E}"/>
                  </a:ext>
                </a:extLst>
              </p:cNvPr>
              <p:cNvGrpSpPr/>
              <p:nvPr/>
            </p:nvGrpSpPr>
            <p:grpSpPr>
              <a:xfrm>
                <a:off x="6796115" y="3493722"/>
                <a:ext cx="461273" cy="2703333"/>
                <a:chOff x="6796115" y="3493722"/>
                <a:chExt cx="461273" cy="2703333"/>
              </a:xfrm>
            </p:grpSpPr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A76F5C43-B1D9-449E-A851-81CAFEFE41AA}"/>
                    </a:ext>
                  </a:extLst>
                </p:cNvPr>
                <p:cNvCxnSpPr/>
                <p:nvPr/>
              </p:nvCxnSpPr>
              <p:spPr>
                <a:xfrm>
                  <a:off x="6906441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4F5F12D7-8FB4-4AFB-933D-BA3A92089A0B}"/>
                    </a:ext>
                  </a:extLst>
                </p:cNvPr>
                <p:cNvSpPr txBox="1"/>
                <p:nvPr/>
              </p:nvSpPr>
              <p:spPr>
                <a:xfrm>
                  <a:off x="6796115" y="3493722"/>
                  <a:ext cx="461273" cy="7420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杼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6A9FCFF-66E9-49E7-8ADE-871BB7DB9001}"/>
                </a:ext>
              </a:extLst>
            </p:cNvPr>
            <p:cNvGrpSpPr/>
            <p:nvPr/>
          </p:nvGrpSpPr>
          <p:grpSpPr>
            <a:xfrm>
              <a:off x="3748901" y="3359617"/>
              <a:ext cx="461273" cy="2703333"/>
              <a:chOff x="6813769" y="3493722"/>
              <a:chExt cx="461273" cy="270333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185EC6E7-990A-44E3-AB7D-05E20ABC6ED4}"/>
                  </a:ext>
                </a:extLst>
              </p:cNvPr>
              <p:cNvCxnSpPr/>
              <p:nvPr/>
            </p:nvCxnSpPr>
            <p:spPr>
              <a:xfrm>
                <a:off x="7177961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81ED419C-349B-4A29-8056-785601D40706}"/>
                  </a:ext>
                </a:extLst>
              </p:cNvPr>
              <p:cNvGrpSpPr/>
              <p:nvPr/>
            </p:nvGrpSpPr>
            <p:grpSpPr>
              <a:xfrm>
                <a:off x="6813769" y="3493722"/>
                <a:ext cx="461273" cy="2703333"/>
                <a:chOff x="6813769" y="3493722"/>
                <a:chExt cx="461273" cy="2703333"/>
              </a:xfrm>
            </p:grpSpPr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62C86F7E-3CF6-46FA-B880-8788992F9628}"/>
                    </a:ext>
                  </a:extLst>
                </p:cNvPr>
                <p:cNvCxnSpPr/>
                <p:nvPr/>
              </p:nvCxnSpPr>
              <p:spPr>
                <a:xfrm>
                  <a:off x="6930308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0106DBB1-686A-4894-9441-95E830E2C037}"/>
                    </a:ext>
                  </a:extLst>
                </p:cNvPr>
                <p:cNvSpPr txBox="1"/>
                <p:nvPr/>
              </p:nvSpPr>
              <p:spPr>
                <a:xfrm>
                  <a:off x="6813769" y="3493722"/>
                  <a:ext cx="461273" cy="7420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穣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1230BD96-45CB-4727-A32D-A6E018B39D97}"/>
                </a:ext>
              </a:extLst>
            </p:cNvPr>
            <p:cNvGrpSpPr/>
            <p:nvPr/>
          </p:nvGrpSpPr>
          <p:grpSpPr>
            <a:xfrm>
              <a:off x="8559586" y="3393736"/>
              <a:ext cx="441278" cy="2669214"/>
              <a:chOff x="6808395" y="3527841"/>
              <a:chExt cx="441278" cy="2669214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2596382-6EDD-4CC3-9895-350ACD431399}"/>
                  </a:ext>
                </a:extLst>
              </p:cNvPr>
              <p:cNvCxnSpPr/>
              <p:nvPr/>
            </p:nvCxnSpPr>
            <p:spPr>
              <a:xfrm>
                <a:off x="7162051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5C2AED78-AC92-4C96-BD9C-446476975DCB}"/>
                  </a:ext>
                </a:extLst>
              </p:cNvPr>
              <p:cNvGrpSpPr/>
              <p:nvPr/>
            </p:nvGrpSpPr>
            <p:grpSpPr>
              <a:xfrm>
                <a:off x="6808395" y="3527841"/>
                <a:ext cx="441278" cy="2669214"/>
                <a:chOff x="6808395" y="3527841"/>
                <a:chExt cx="441278" cy="2669214"/>
              </a:xfrm>
            </p:grpSpPr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7151A8DB-BD28-4405-814F-B6969A285262}"/>
                    </a:ext>
                  </a:extLst>
                </p:cNvPr>
                <p:cNvCxnSpPr/>
                <p:nvPr/>
              </p:nvCxnSpPr>
              <p:spPr>
                <a:xfrm>
                  <a:off x="6922354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3B4AA3D-27DB-4FDE-82B9-611CE22AB496}"/>
                    </a:ext>
                  </a:extLst>
                </p:cNvPr>
                <p:cNvSpPr txBox="1"/>
                <p:nvPr/>
              </p:nvSpPr>
              <p:spPr>
                <a:xfrm>
                  <a:off x="6808395" y="3527841"/>
                  <a:ext cx="441278" cy="70788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十億</a:t>
                  </a:r>
                  <a:endParaRPr kumimoji="1" lang="en-US" altLang="ja-JP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1905952-39C4-47B5-8DAD-946B4AF76B60}"/>
                </a:ext>
              </a:extLst>
            </p:cNvPr>
            <p:cNvGrpSpPr/>
            <p:nvPr/>
          </p:nvGrpSpPr>
          <p:grpSpPr>
            <a:xfrm>
              <a:off x="2746869" y="3340267"/>
              <a:ext cx="461273" cy="2721154"/>
              <a:chOff x="6836483" y="3475901"/>
              <a:chExt cx="461273" cy="2721154"/>
            </a:xfrm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6A646590-A03C-40C3-BD56-BBB0B95F74DD}"/>
                  </a:ext>
                </a:extLst>
              </p:cNvPr>
              <p:cNvCxnSpPr/>
              <p:nvPr/>
            </p:nvCxnSpPr>
            <p:spPr>
              <a:xfrm>
                <a:off x="7193873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289D32A8-85FD-4DAD-9380-505B659B13B5}"/>
                  </a:ext>
                </a:extLst>
              </p:cNvPr>
              <p:cNvGrpSpPr/>
              <p:nvPr/>
            </p:nvGrpSpPr>
            <p:grpSpPr>
              <a:xfrm>
                <a:off x="6836483" y="3475901"/>
                <a:ext cx="461273" cy="2721154"/>
                <a:chOff x="6836483" y="3475901"/>
                <a:chExt cx="461273" cy="2721154"/>
              </a:xfrm>
            </p:grpSpPr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9558E86C-A773-43F5-9173-175892C6CC39}"/>
                    </a:ext>
                  </a:extLst>
                </p:cNvPr>
                <p:cNvCxnSpPr/>
                <p:nvPr/>
              </p:nvCxnSpPr>
              <p:spPr>
                <a:xfrm>
                  <a:off x="6937624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51A63713-DB4F-4C95-9EF1-1BC442F2E843}"/>
                    </a:ext>
                  </a:extLst>
                </p:cNvPr>
                <p:cNvSpPr txBox="1"/>
                <p:nvPr/>
              </p:nvSpPr>
              <p:spPr>
                <a:xfrm>
                  <a:off x="6836483" y="3475901"/>
                  <a:ext cx="461273" cy="74353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溝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E0297704-996C-417C-9F4B-B399B08A3EF7}"/>
                </a:ext>
              </a:extLst>
            </p:cNvPr>
            <p:cNvGrpSpPr/>
            <p:nvPr/>
          </p:nvGrpSpPr>
          <p:grpSpPr>
            <a:xfrm>
              <a:off x="1711634" y="3345433"/>
              <a:ext cx="461273" cy="2715988"/>
              <a:chOff x="6803376" y="3481067"/>
              <a:chExt cx="461273" cy="2715988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A318BF69-64BC-4F25-913F-674DB52FB26B}"/>
                  </a:ext>
                </a:extLst>
              </p:cNvPr>
              <p:cNvCxnSpPr/>
              <p:nvPr/>
            </p:nvCxnSpPr>
            <p:spPr>
              <a:xfrm>
                <a:off x="7185916" y="4208457"/>
                <a:ext cx="0" cy="198859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DA791A1-5151-498B-A0C2-ACEE1D6450AB}"/>
                  </a:ext>
                </a:extLst>
              </p:cNvPr>
              <p:cNvGrpSpPr/>
              <p:nvPr/>
            </p:nvGrpSpPr>
            <p:grpSpPr>
              <a:xfrm>
                <a:off x="6803376" y="3481067"/>
                <a:ext cx="461273" cy="2715988"/>
                <a:chOff x="6803376" y="3481067"/>
                <a:chExt cx="461273" cy="2715988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C0854099-2CF9-4EEB-B755-DA5899F4C6FB}"/>
                    </a:ext>
                  </a:extLst>
                </p:cNvPr>
                <p:cNvCxnSpPr/>
                <p:nvPr/>
              </p:nvCxnSpPr>
              <p:spPr>
                <a:xfrm>
                  <a:off x="6913437" y="4208457"/>
                  <a:ext cx="0" cy="1988598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9A3B315-C133-4254-9F93-8A2BE9B148BC}"/>
                    </a:ext>
                  </a:extLst>
                </p:cNvPr>
                <p:cNvSpPr txBox="1"/>
                <p:nvPr/>
              </p:nvSpPr>
              <p:spPr>
                <a:xfrm>
                  <a:off x="6803376" y="3481067"/>
                  <a:ext cx="461273" cy="76129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ja-JP" sz="2000" b="1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ja-JP" altLang="en-US" sz="2000" b="1" dirty="0">
                      <a:solidFill>
                        <a:srgbClr val="FF0000"/>
                      </a:solidFill>
                    </a:rPr>
                    <a:t>澗</a:t>
                  </a:r>
                  <a:endParaRPr kumimoji="1" lang="en-US" altLang="ja-JP" sz="20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97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6897</TotalTime>
  <Words>477</Words>
  <Application>Microsoft Office PowerPoint</Application>
  <PresentationFormat>ワイド画面</PresentationFormat>
  <Paragraphs>188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Corbel</vt:lpstr>
      <vt:lpstr>Wingdings 2</vt:lpstr>
      <vt:lpstr>HDOfficeLightV0</vt:lpstr>
      <vt:lpstr>Office テーマ</vt:lpstr>
      <vt:lpstr>基礎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73</cp:revision>
  <dcterms:created xsi:type="dcterms:W3CDTF">2018-11-29T06:00:21Z</dcterms:created>
  <dcterms:modified xsi:type="dcterms:W3CDTF">2018-12-06T06:17:02Z</dcterms:modified>
</cp:coreProperties>
</file>