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57" r:id="rId4"/>
    <p:sldId id="258" r:id="rId5"/>
    <p:sldId id="259" r:id="rId6"/>
    <p:sldId id="260" r:id="rId7"/>
    <p:sldId id="262" r:id="rId8"/>
    <p:sldId id="263" r:id="rId9"/>
    <p:sldId id="264" r:id="rId10"/>
    <p:sldId id="265" r:id="rId11"/>
    <p:sldId id="271" r:id="rId12"/>
    <p:sldId id="266" r:id="rId13"/>
    <p:sldId id="267" r:id="rId14"/>
    <p:sldId id="268" r:id="rId15"/>
    <p:sldId id="269"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3" autoAdjust="0"/>
    <p:restoredTop sz="94660"/>
  </p:normalViewPr>
  <p:slideViewPr>
    <p:cSldViewPr snapToGrid="0">
      <p:cViewPr varScale="1">
        <p:scale>
          <a:sx n="55" d="100"/>
          <a:sy n="55" d="100"/>
        </p:scale>
        <p:origin x="102" y="1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27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spTree>
    <p:extLst>
      <p:ext uri="{BB962C8B-B14F-4D97-AF65-F5344CB8AC3E}">
        <p14:creationId xmlns:p14="http://schemas.microsoft.com/office/powerpoint/2010/main" val="414304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spTree>
    <p:extLst>
      <p:ext uri="{BB962C8B-B14F-4D97-AF65-F5344CB8AC3E}">
        <p14:creationId xmlns:p14="http://schemas.microsoft.com/office/powerpoint/2010/main" val="363960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spTree>
    <p:extLst>
      <p:ext uri="{BB962C8B-B14F-4D97-AF65-F5344CB8AC3E}">
        <p14:creationId xmlns:p14="http://schemas.microsoft.com/office/powerpoint/2010/main" val="264340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45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spTree>
    <p:extLst>
      <p:ext uri="{BB962C8B-B14F-4D97-AF65-F5344CB8AC3E}">
        <p14:creationId xmlns:p14="http://schemas.microsoft.com/office/powerpoint/2010/main" val="35509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spTree>
    <p:extLst>
      <p:ext uri="{BB962C8B-B14F-4D97-AF65-F5344CB8AC3E}">
        <p14:creationId xmlns:p14="http://schemas.microsoft.com/office/powerpoint/2010/main" val="144528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spTree>
    <p:extLst>
      <p:ext uri="{BB962C8B-B14F-4D97-AF65-F5344CB8AC3E}">
        <p14:creationId xmlns:p14="http://schemas.microsoft.com/office/powerpoint/2010/main" val="220741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spTree>
    <p:extLst>
      <p:ext uri="{BB962C8B-B14F-4D97-AF65-F5344CB8AC3E}">
        <p14:creationId xmlns:p14="http://schemas.microsoft.com/office/powerpoint/2010/main" val="344546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511529-B144-40B9-9CF7-55A25E0D8971}" type="datetimeFigureOut">
              <a:rPr kumimoji="1" lang="ja-JP" altLang="en-US" smtClean="0"/>
              <a:t>2018/12/11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755143-3678-4D7D-91D3-0C0302C0D637}" type="slidenum">
              <a:rPr kumimoji="1" lang="ja-JP" altLang="en-US" smtClean="0"/>
              <a:t>‹#›</a:t>
            </a:fld>
            <a:endParaRPr kumimoji="1" lang="ja-JP" altLang="en-US"/>
          </a:p>
        </p:txBody>
      </p:sp>
    </p:spTree>
    <p:extLst>
      <p:ext uri="{BB962C8B-B14F-4D97-AF65-F5344CB8AC3E}">
        <p14:creationId xmlns:p14="http://schemas.microsoft.com/office/powerpoint/2010/main" val="422764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511529-B144-40B9-9CF7-55A25E0D8971}" type="datetimeFigureOut">
              <a:rPr kumimoji="1" lang="ja-JP" altLang="en-US" smtClean="0"/>
              <a:t>2018/12/11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A755143-3678-4D7D-91D3-0C0302C0D637}" type="slidenum">
              <a:rPr kumimoji="1" lang="ja-JP" altLang="en-US" smtClean="0"/>
              <a:t>‹#›</a:t>
            </a:fld>
            <a:endParaRPr kumimoji="1" lang="ja-JP" altLang="en-US"/>
          </a:p>
        </p:txBody>
      </p:sp>
    </p:spTree>
    <p:extLst>
      <p:ext uri="{BB962C8B-B14F-4D97-AF65-F5344CB8AC3E}">
        <p14:creationId xmlns:p14="http://schemas.microsoft.com/office/powerpoint/2010/main" val="266434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511529-B144-40B9-9CF7-55A25E0D8971}" type="datetimeFigureOut">
              <a:rPr kumimoji="1" lang="ja-JP" altLang="en-US" smtClean="0"/>
              <a:t>2018/12/11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755143-3678-4D7D-91D3-0C0302C0D637}"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4807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lbert2005.co.jp/knowledge/statistics_analysis/statistics_basics/statistics" TargetMode="External"/><Relationship Id="rId7" Type="http://schemas.openxmlformats.org/officeDocument/2006/relationships/hyperlink" Target="https://mathwords.net/syakudo" TargetMode="External"/><Relationship Id="rId2" Type="http://schemas.openxmlformats.org/officeDocument/2006/relationships/hyperlink" Target="https://bellcurve.jp/statistics/course/" TargetMode="External"/><Relationship Id="rId1" Type="http://schemas.openxmlformats.org/officeDocument/2006/relationships/slideLayout" Target="../slideLayouts/slideLayout2.xml"/><Relationship Id="rId6" Type="http://schemas.openxmlformats.org/officeDocument/2006/relationships/hyperlink" Target="https://kdsv.jp/news/archives/618" TargetMode="External"/><Relationship Id="rId5" Type="http://schemas.openxmlformats.org/officeDocument/2006/relationships/hyperlink" Target="https://blog.apar.jp/data-analysis/5952/" TargetMode="External"/><Relationship Id="rId4" Type="http://schemas.openxmlformats.org/officeDocument/2006/relationships/hyperlink" Target="https://to-kei.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7200" dirty="0"/>
              <a:t>統計処理に用いる用語と実際の計算手順・方法</a:t>
            </a:r>
          </a:p>
        </p:txBody>
      </p:sp>
      <p:sp>
        <p:nvSpPr>
          <p:cNvPr id="3" name="サブタイトル 2"/>
          <p:cNvSpPr>
            <a:spLocks noGrp="1"/>
          </p:cNvSpPr>
          <p:nvPr>
            <p:ph type="subTitle" idx="1"/>
          </p:nvPr>
        </p:nvSpPr>
        <p:spPr/>
        <p:txBody>
          <a:bodyPr/>
          <a:lstStyle/>
          <a:p>
            <a:pPr algn="r"/>
            <a:r>
              <a:rPr kumimoji="1" lang="en-US" altLang="ja-JP" b="1" dirty="0"/>
              <a:t>17104581</a:t>
            </a:r>
            <a:r>
              <a:rPr kumimoji="1" lang="ja-JP" altLang="en-US" b="1" dirty="0"/>
              <a:t>　鈴木理</a:t>
            </a:r>
            <a:r>
              <a:rPr lang="ja-JP" altLang="en-US" b="1" dirty="0"/>
              <a:t>玖</a:t>
            </a:r>
            <a:endParaRPr kumimoji="1" lang="ja-JP" altLang="en-US" b="1" dirty="0"/>
          </a:p>
        </p:txBody>
      </p:sp>
    </p:spTree>
    <p:extLst>
      <p:ext uri="{BB962C8B-B14F-4D97-AF65-F5344CB8AC3E}">
        <p14:creationId xmlns:p14="http://schemas.microsoft.com/office/powerpoint/2010/main" val="3133442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7AB556-1890-4399-9FEA-67191D415C74}"/>
              </a:ext>
            </a:extLst>
          </p:cNvPr>
          <p:cNvSpPr>
            <a:spLocks noGrp="1"/>
          </p:cNvSpPr>
          <p:nvPr>
            <p:ph type="title"/>
          </p:nvPr>
        </p:nvSpPr>
        <p:spPr/>
        <p:txBody>
          <a:bodyPr/>
          <a:lstStyle/>
          <a:p>
            <a:r>
              <a:rPr kumimoji="1" lang="ja-JP" altLang="en-US" dirty="0"/>
              <a:t>実際に計算してみる</a:t>
            </a:r>
          </a:p>
        </p:txBody>
      </p:sp>
      <p:sp>
        <p:nvSpPr>
          <p:cNvPr id="3" name="コンテンツ プレースホルダー 2">
            <a:extLst>
              <a:ext uri="{FF2B5EF4-FFF2-40B4-BE49-F238E27FC236}">
                <a16:creationId xmlns:a16="http://schemas.microsoft.com/office/drawing/2014/main" id="{334C75F7-1594-4337-AE4C-F369CF4DD004}"/>
              </a:ext>
            </a:extLst>
          </p:cNvPr>
          <p:cNvSpPr>
            <a:spLocks noGrp="1"/>
          </p:cNvSpPr>
          <p:nvPr>
            <p:ph idx="1"/>
          </p:nvPr>
        </p:nvSpPr>
        <p:spPr/>
        <p:txBody>
          <a:bodyPr>
            <a:normAutofit/>
          </a:bodyPr>
          <a:lstStyle/>
          <a:p>
            <a:r>
              <a:rPr kumimoji="1" lang="ja-JP" altLang="en-US" sz="2800" b="1" dirty="0"/>
              <a:t>今回は、私が日頃よくプレイしている人気バトルロワイヤルゲーム「</a:t>
            </a:r>
            <a:r>
              <a:rPr kumimoji="1" lang="en-US" altLang="ja-JP" sz="2800" b="1" dirty="0" err="1"/>
              <a:t>Fortnite</a:t>
            </a:r>
            <a:r>
              <a:rPr kumimoji="1" lang="ja-JP" altLang="en-US" sz="2800" b="1" dirty="0"/>
              <a:t>」における私自身の試合成績をリプレイ機能とスクリーンショット機能を使用して</a:t>
            </a:r>
            <a:r>
              <a:rPr kumimoji="1" lang="en-US" altLang="ja-JP" sz="2800" b="1" dirty="0"/>
              <a:t>30</a:t>
            </a:r>
            <a:r>
              <a:rPr kumimoji="1" lang="ja-JP" altLang="en-US" sz="2800" b="1" dirty="0"/>
              <a:t>回分記録し、平均・分散・標準偏差を計算していく。</a:t>
            </a:r>
            <a:endParaRPr kumimoji="1" lang="en-US" altLang="ja-JP" sz="2800" b="1" dirty="0"/>
          </a:p>
          <a:p>
            <a:r>
              <a:rPr lang="ja-JP" altLang="en-US" sz="2800" b="1" dirty="0"/>
              <a:t>リプレイ機能は５試合までの日付、試合時間、順位、敵を倒した数の４つのデータと試合映像を保存することができる。日付と順位に関しては平均等を計算することに意味がない（後述）ため、今回は試合時間と敵を倒した数について統計をとった。</a:t>
            </a:r>
            <a:endParaRPr lang="en-US" altLang="ja-JP" sz="2800" b="1" dirty="0"/>
          </a:p>
          <a:p>
            <a:r>
              <a:rPr kumimoji="1" lang="ja-JP" altLang="en-US" sz="2800" b="1" dirty="0" smtClean="0"/>
              <a:t>使用した道具：</a:t>
            </a:r>
            <a:r>
              <a:rPr kumimoji="1" lang="en-US" altLang="ja-JP" sz="2800" b="1" dirty="0"/>
              <a:t>PS4</a:t>
            </a:r>
            <a:r>
              <a:rPr kumimoji="1" lang="ja-JP" altLang="en-US" sz="2800" b="1" dirty="0" err="1"/>
              <a:t>、</a:t>
            </a:r>
            <a:r>
              <a:rPr kumimoji="1" lang="en-US" altLang="ja-JP" sz="2800" b="1" dirty="0"/>
              <a:t>PC</a:t>
            </a:r>
            <a:r>
              <a:rPr kumimoji="1" lang="ja-JP" altLang="en-US" sz="2800" b="1" dirty="0"/>
              <a:t>（</a:t>
            </a:r>
            <a:r>
              <a:rPr kumimoji="1" lang="en-US" altLang="ja-JP" sz="2800" b="1" dirty="0"/>
              <a:t>excel</a:t>
            </a:r>
            <a:r>
              <a:rPr kumimoji="1" lang="ja-JP" altLang="en-US" sz="2800" b="1" dirty="0"/>
              <a:t>）</a:t>
            </a:r>
            <a:endParaRPr kumimoji="1" lang="en-US" altLang="ja-JP" sz="2800" b="1" dirty="0"/>
          </a:p>
          <a:p>
            <a:endParaRPr kumimoji="1" lang="ja-JP" altLang="en-US" sz="2400" b="1" dirty="0"/>
          </a:p>
        </p:txBody>
      </p:sp>
    </p:spTree>
    <p:extLst>
      <p:ext uri="{BB962C8B-B14F-4D97-AF65-F5344CB8AC3E}">
        <p14:creationId xmlns:p14="http://schemas.microsoft.com/office/powerpoint/2010/main" val="388953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3FF2BA0-A0F9-4300-9A76-01B19C5A3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effectLst/>
        </p:spPr>
      </p:pic>
      <p:sp>
        <p:nvSpPr>
          <p:cNvPr id="6" name="正方形/長方形 5">
            <a:extLst>
              <a:ext uri="{FF2B5EF4-FFF2-40B4-BE49-F238E27FC236}">
                <a16:creationId xmlns:a16="http://schemas.microsoft.com/office/drawing/2014/main" id="{7D94D974-4E5C-41E8-B301-22C3B7DB5A0E}"/>
              </a:ext>
            </a:extLst>
          </p:cNvPr>
          <p:cNvSpPr/>
          <p:nvPr/>
        </p:nvSpPr>
        <p:spPr>
          <a:xfrm>
            <a:off x="4588119" y="1354016"/>
            <a:ext cx="1009650" cy="126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C5BAD0B-2C0D-49A2-A615-E3FD47EBD91E}"/>
              </a:ext>
            </a:extLst>
          </p:cNvPr>
          <p:cNvSpPr txBox="1"/>
          <p:nvPr/>
        </p:nvSpPr>
        <p:spPr>
          <a:xfrm>
            <a:off x="0" y="1"/>
            <a:ext cx="6276975" cy="646331"/>
          </a:xfrm>
          <a:prstGeom prst="rect">
            <a:avLst/>
          </a:prstGeom>
          <a:solidFill>
            <a:schemeClr val="bg1"/>
          </a:solidFill>
          <a:ln>
            <a:solidFill>
              <a:srgbClr val="FF0000"/>
            </a:solidFill>
          </a:ln>
        </p:spPr>
        <p:txBody>
          <a:bodyPr wrap="square" rtlCol="0">
            <a:spAutoFit/>
          </a:bodyPr>
          <a:lstStyle/>
          <a:p>
            <a:r>
              <a:rPr kumimoji="1" lang="ja-JP" altLang="en-US" sz="3600" b="1" dirty="0"/>
              <a:t>実際のゲーム内画面</a:t>
            </a:r>
          </a:p>
        </p:txBody>
      </p:sp>
    </p:spTree>
    <p:extLst>
      <p:ext uri="{BB962C8B-B14F-4D97-AF65-F5344CB8AC3E}">
        <p14:creationId xmlns:p14="http://schemas.microsoft.com/office/powerpoint/2010/main" val="103970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B2628-096B-4F63-9548-8E232085E1B0}"/>
              </a:ext>
            </a:extLst>
          </p:cNvPr>
          <p:cNvSpPr>
            <a:spLocks noGrp="1"/>
          </p:cNvSpPr>
          <p:nvPr>
            <p:ph type="title"/>
          </p:nvPr>
        </p:nvSpPr>
        <p:spPr>
          <a:xfrm>
            <a:off x="1097280" y="781050"/>
            <a:ext cx="10058400" cy="956310"/>
          </a:xfrm>
        </p:spPr>
        <p:txBody>
          <a:bodyPr>
            <a:normAutofit/>
          </a:bodyPr>
          <a:lstStyle/>
          <a:p>
            <a:r>
              <a:rPr kumimoji="1" lang="ja-JP" altLang="en-US" sz="3600" dirty="0"/>
              <a:t>補足：変数の種類</a:t>
            </a:r>
          </a:p>
        </p:txBody>
      </p:sp>
      <p:graphicFrame>
        <p:nvGraphicFramePr>
          <p:cNvPr id="4" name="コンテンツ プレースホルダー 3">
            <a:extLst>
              <a:ext uri="{FF2B5EF4-FFF2-40B4-BE49-F238E27FC236}">
                <a16:creationId xmlns:a16="http://schemas.microsoft.com/office/drawing/2014/main" id="{6D7B5807-E381-4E15-BE73-4445D8ED3FD6}"/>
              </a:ext>
            </a:extLst>
          </p:cNvPr>
          <p:cNvGraphicFramePr>
            <a:graphicFrameLocks noGrp="1"/>
          </p:cNvGraphicFramePr>
          <p:nvPr>
            <p:ph idx="1"/>
            <p:extLst>
              <p:ext uri="{D42A27DB-BD31-4B8C-83A1-F6EECF244321}">
                <p14:modId xmlns:p14="http://schemas.microsoft.com/office/powerpoint/2010/main" val="2234658613"/>
              </p:ext>
            </p:extLst>
          </p:nvPr>
        </p:nvGraphicFramePr>
        <p:xfrm>
          <a:off x="714375" y="1884362"/>
          <a:ext cx="10811986" cy="4273048"/>
        </p:xfrm>
        <a:graphic>
          <a:graphicData uri="http://schemas.openxmlformats.org/drawingml/2006/table">
            <a:tbl>
              <a:tblPr firstRow="1" bandRow="1">
                <a:tableStyleId>{72833802-FEF1-4C79-8D5D-14CF1EAF98D9}</a:tableStyleId>
              </a:tblPr>
              <a:tblGrid>
                <a:gridCol w="1534349">
                  <a:extLst>
                    <a:ext uri="{9D8B030D-6E8A-4147-A177-3AD203B41FA5}">
                      <a16:colId xmlns:a16="http://schemas.microsoft.com/office/drawing/2014/main" val="4125228626"/>
                    </a:ext>
                  </a:extLst>
                </a:gridCol>
                <a:gridCol w="1551751">
                  <a:extLst>
                    <a:ext uri="{9D8B030D-6E8A-4147-A177-3AD203B41FA5}">
                      <a16:colId xmlns:a16="http://schemas.microsoft.com/office/drawing/2014/main" val="773316826"/>
                    </a:ext>
                  </a:extLst>
                </a:gridCol>
                <a:gridCol w="4691820">
                  <a:extLst>
                    <a:ext uri="{9D8B030D-6E8A-4147-A177-3AD203B41FA5}">
                      <a16:colId xmlns:a16="http://schemas.microsoft.com/office/drawing/2014/main" val="2496011899"/>
                    </a:ext>
                  </a:extLst>
                </a:gridCol>
                <a:gridCol w="3034066">
                  <a:extLst>
                    <a:ext uri="{9D8B030D-6E8A-4147-A177-3AD203B41FA5}">
                      <a16:colId xmlns:a16="http://schemas.microsoft.com/office/drawing/2014/main" val="1258524596"/>
                    </a:ext>
                  </a:extLst>
                </a:gridCol>
              </a:tblGrid>
              <a:tr h="780599">
                <a:tc>
                  <a:txBody>
                    <a:bodyPr/>
                    <a:lstStyle/>
                    <a:p>
                      <a:pPr algn="ctr"/>
                      <a:r>
                        <a:rPr kumimoji="1" lang="ja-JP" altLang="en-US" sz="2400" b="1" dirty="0"/>
                        <a:t>変数の</a:t>
                      </a:r>
                      <a:endParaRPr kumimoji="1" lang="en-US" altLang="ja-JP" sz="2400" b="1" dirty="0"/>
                    </a:p>
                    <a:p>
                      <a:pPr algn="ctr"/>
                      <a:r>
                        <a:rPr kumimoji="1" lang="ja-JP" altLang="en-US" sz="2400" b="1" dirty="0"/>
                        <a:t>種類</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b="1" dirty="0"/>
                        <a:t>尺度の</a:t>
                      </a:r>
                      <a:endParaRPr kumimoji="1" lang="en-US" altLang="ja-JP" sz="2400" b="1" dirty="0"/>
                    </a:p>
                    <a:p>
                      <a:pPr algn="ctr"/>
                      <a:r>
                        <a:rPr kumimoji="1" lang="ja-JP" altLang="en-US" sz="2400" b="1" dirty="0"/>
                        <a:t>種類</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b="1" dirty="0"/>
                        <a:t>それぞれの尺度の値の意味</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b="1" dirty="0"/>
                        <a:t>変数の例</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1192706"/>
                  </a:ext>
                </a:extLst>
              </a:tr>
              <a:tr h="862522">
                <a:tc rowSpan="2">
                  <a:txBody>
                    <a:bodyPr/>
                    <a:lstStyle/>
                    <a:p>
                      <a:pPr algn="ctr"/>
                      <a:r>
                        <a:rPr kumimoji="1" lang="ja-JP" altLang="en-US" sz="2400" b="1" dirty="0"/>
                        <a:t>質的変数</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b="1" dirty="0"/>
                        <a:t>名義尺度</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000" b="1" dirty="0"/>
                        <a:t>他と区別し分類するためのもの</a:t>
                      </a:r>
                      <a:endParaRPr kumimoji="1" lang="ja-JP" altLang="en-US"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000" b="1" dirty="0"/>
                        <a:t>名前、性別、血液型など</a:t>
                      </a:r>
                      <a:endParaRPr kumimoji="1" lang="en-US" altLang="ja-JP" sz="2000" b="1" dirty="0"/>
                    </a:p>
                    <a:p>
                      <a:pPr algn="ctr"/>
                      <a:r>
                        <a:rPr kumimoji="1" lang="ja-JP" altLang="en-US" sz="2000" b="1" dirty="0"/>
                        <a:t>今回の変数：</a:t>
                      </a:r>
                      <a:r>
                        <a:rPr kumimoji="1" lang="ja-JP" altLang="en-US" sz="2000" b="1" dirty="0">
                          <a:solidFill>
                            <a:srgbClr val="FF0000"/>
                          </a:solidFill>
                        </a:rPr>
                        <a:t>日付</a:t>
                      </a:r>
                      <a:endParaRPr kumimoji="1" lang="en-US" altLang="ja-JP" sz="20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149070"/>
                  </a:ext>
                </a:extLst>
              </a:tr>
              <a:tr h="862522">
                <a:tc vMerge="1">
                  <a:txBody>
                    <a:bodyPr/>
                    <a:lstStyle/>
                    <a:p>
                      <a:endParaRPr kumimoji="1" lang="ja-JP" altLang="en-US" dirty="0"/>
                    </a:p>
                  </a:txBody>
                  <a:tcPr/>
                </a:tc>
                <a:tc>
                  <a:txBody>
                    <a:bodyPr/>
                    <a:lstStyle/>
                    <a:p>
                      <a:pPr algn="ctr"/>
                      <a:r>
                        <a:rPr kumimoji="1" lang="ja-JP" altLang="en-US" sz="2400" b="1" dirty="0"/>
                        <a:t>順序尺度</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000" b="1" dirty="0"/>
                        <a:t>大小関係（順序）に意味があるもの</a:t>
                      </a:r>
                      <a:endParaRPr kumimoji="1" lang="ja-JP" altLang="en-US"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000" b="1" dirty="0"/>
                        <a:t>成績の評価など</a:t>
                      </a:r>
                      <a:endParaRPr kumimoji="1" lang="en-US" altLang="ja-JP" sz="2000" b="1" dirty="0"/>
                    </a:p>
                    <a:p>
                      <a:pPr algn="ctr"/>
                      <a:r>
                        <a:rPr kumimoji="1" lang="ja-JP" altLang="en-US" sz="2000" b="1" dirty="0"/>
                        <a:t>今回の変数：</a:t>
                      </a:r>
                      <a:r>
                        <a:rPr kumimoji="1" lang="ja-JP" altLang="en-US" sz="2000" b="1" dirty="0">
                          <a:solidFill>
                            <a:srgbClr val="FF0000"/>
                          </a:solidFill>
                        </a:rPr>
                        <a:t>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5845948"/>
                  </a:ext>
                </a:extLst>
              </a:tr>
              <a:tr h="862522">
                <a:tc rowSpan="2">
                  <a:txBody>
                    <a:bodyPr/>
                    <a:lstStyle/>
                    <a:p>
                      <a:pPr algn="ctr"/>
                      <a:r>
                        <a:rPr kumimoji="1" lang="ja-JP" altLang="en-US" sz="2400" b="1" dirty="0"/>
                        <a:t>量的変数</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b="1" dirty="0"/>
                        <a:t>間隔尺度</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000" b="1" dirty="0"/>
                        <a:t>大小に加えて、差にも意味があるもの</a:t>
                      </a:r>
                      <a:endParaRPr kumimoji="1" lang="en-US" altLang="ja-JP" sz="2000" b="1" dirty="0"/>
                    </a:p>
                    <a:p>
                      <a:pPr algn="ctr"/>
                      <a:r>
                        <a:rPr kumimoji="1" lang="en-US" altLang="ja-JP" sz="2000" b="1" dirty="0">
                          <a:solidFill>
                            <a:schemeClr val="tx1"/>
                          </a:solidFill>
                        </a:rPr>
                        <a:t>0</a:t>
                      </a:r>
                      <a:r>
                        <a:rPr kumimoji="1" lang="ja-JP" altLang="en-US" sz="2000" b="1" dirty="0">
                          <a:solidFill>
                            <a:schemeClr val="tx1"/>
                          </a:solidFill>
                        </a:rPr>
                        <a:t>は相対的な意味を持つ</a:t>
                      </a:r>
                      <a:endParaRPr kumimoji="1" lang="en-US" altLang="ja-JP"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000" b="1" dirty="0"/>
                        <a:t>温度、偏差値、西暦など</a:t>
                      </a:r>
                      <a:endParaRPr kumimoji="1" lang="en-US" altLang="ja-JP" sz="2000" b="1" dirty="0"/>
                    </a:p>
                    <a:p>
                      <a:pPr algn="ctr"/>
                      <a:r>
                        <a:rPr kumimoji="1" lang="ja-JP" altLang="en-US" sz="2000" b="1" dirty="0"/>
                        <a:t>今回の変数：</a:t>
                      </a:r>
                      <a:r>
                        <a:rPr kumimoji="1" lang="ja-JP" altLang="en-US" sz="2000" b="1" dirty="0">
                          <a:solidFill>
                            <a:srgbClr val="FF0000"/>
                          </a:solidFill>
                        </a:rPr>
                        <a:t>試合時間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890301"/>
                  </a:ext>
                </a:extLst>
              </a:tr>
              <a:tr h="862522">
                <a:tc vMerge="1">
                  <a:txBody>
                    <a:bodyPr/>
                    <a:lstStyle/>
                    <a:p>
                      <a:endParaRPr kumimoji="1" lang="ja-JP" altLang="en-US" dirty="0"/>
                    </a:p>
                  </a:txBody>
                  <a:tcPr/>
                </a:tc>
                <a:tc>
                  <a:txBody>
                    <a:bodyPr/>
                    <a:lstStyle/>
                    <a:p>
                      <a:pPr algn="ctr"/>
                      <a:r>
                        <a:rPr kumimoji="1" lang="ja-JP" altLang="en-US" sz="2400" b="1" dirty="0"/>
                        <a:t>比例尺度</a:t>
                      </a:r>
                      <a:endParaRPr kumimoji="1" lang="ja-JP"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000" b="1" dirty="0"/>
                        <a:t>大小、差に加えて、比にも意味があるもの</a:t>
                      </a:r>
                      <a:endParaRPr kumimoji="1" lang="en-US" altLang="ja-JP" sz="2000" b="1" dirty="0"/>
                    </a:p>
                    <a:p>
                      <a:pPr algn="ctr"/>
                      <a:r>
                        <a:rPr kumimoji="1" lang="en-US" altLang="ja-JP" sz="2000" b="1" dirty="0">
                          <a:solidFill>
                            <a:schemeClr val="tx1"/>
                          </a:solidFill>
                        </a:rPr>
                        <a:t>0</a:t>
                      </a:r>
                      <a:r>
                        <a:rPr kumimoji="1" lang="ja-JP" altLang="en-US" sz="2000" b="1" dirty="0">
                          <a:solidFill>
                            <a:schemeClr val="tx1"/>
                          </a:solidFill>
                        </a:rPr>
                        <a:t>は絶対的な意味を持つ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000" b="1" dirty="0"/>
                        <a:t>身長、体重、値段など</a:t>
                      </a:r>
                      <a:endParaRPr kumimoji="1" lang="en-US" altLang="ja-JP" sz="2000" b="1" dirty="0"/>
                    </a:p>
                    <a:p>
                      <a:pPr algn="ctr"/>
                      <a:r>
                        <a:rPr kumimoji="1" lang="ja-JP" altLang="en-US" sz="2000" b="1" dirty="0"/>
                        <a:t>今回の変数：</a:t>
                      </a:r>
                      <a:r>
                        <a:rPr kumimoji="1" lang="ja-JP" altLang="en-US" sz="2000" b="1" dirty="0">
                          <a:solidFill>
                            <a:srgbClr val="FF0000"/>
                          </a:solidFill>
                        </a:rPr>
                        <a:t>敵を倒した数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42290"/>
                  </a:ext>
                </a:extLst>
              </a:tr>
            </a:tbl>
          </a:graphicData>
        </a:graphic>
      </p:graphicFrame>
    </p:spTree>
    <p:extLst>
      <p:ext uri="{BB962C8B-B14F-4D97-AF65-F5344CB8AC3E}">
        <p14:creationId xmlns:p14="http://schemas.microsoft.com/office/powerpoint/2010/main" val="216467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2BA07C-2549-4BFD-8986-6E5089AC8E84}"/>
              </a:ext>
            </a:extLst>
          </p:cNvPr>
          <p:cNvSpPr>
            <a:spLocks noGrp="1"/>
          </p:cNvSpPr>
          <p:nvPr>
            <p:ph type="title"/>
          </p:nvPr>
        </p:nvSpPr>
        <p:spPr/>
        <p:txBody>
          <a:bodyPr/>
          <a:lstStyle/>
          <a:p>
            <a:r>
              <a:rPr kumimoji="1" lang="ja-JP" altLang="en-US" dirty="0"/>
              <a:t>計算手順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CE19D69-B7F4-4B67-B07D-0665E6FA0C77}"/>
                  </a:ext>
                </a:extLst>
              </p:cNvPr>
              <p:cNvSpPr>
                <a:spLocks noGrp="1"/>
              </p:cNvSpPr>
              <p:nvPr>
                <p:ph idx="1"/>
              </p:nvPr>
            </p:nvSpPr>
            <p:spPr/>
            <p:txBody>
              <a:bodyPr>
                <a:normAutofit/>
              </a:bodyPr>
              <a:lstStyle/>
              <a:p>
                <a:r>
                  <a:rPr kumimoji="1" lang="ja-JP" altLang="en-US" sz="2800" b="1" dirty="0"/>
                  <a:t>今回は</a:t>
                </a:r>
                <a:r>
                  <a:rPr kumimoji="1" lang="en-US" altLang="ja-JP" sz="2800" b="1" dirty="0"/>
                  <a:t>Excel</a:t>
                </a:r>
                <a:r>
                  <a:rPr kumimoji="1" lang="ja-JP" altLang="en-US" sz="2800" b="1" dirty="0"/>
                  <a:t>を使用して計算を行った。</a:t>
                </a:r>
                <a:endParaRPr kumimoji="1" lang="en-US" altLang="ja-JP" sz="2800" b="1" dirty="0"/>
              </a:p>
              <a:p>
                <a:r>
                  <a:rPr lang="ja-JP" altLang="en-US" sz="2800" b="1" dirty="0"/>
                  <a:t>集めたデータを</a:t>
                </a:r>
                <a:r>
                  <a:rPr lang="en-US" altLang="ja-JP" sz="2800" b="1" dirty="0"/>
                  <a:t>Excel</a:t>
                </a:r>
                <a:r>
                  <a:rPr lang="ja-JP" altLang="en-US" sz="2800" b="1" dirty="0"/>
                  <a:t>シートに打ち込み、平均・分散・標準偏差を算出。試合時間は分単位で表記されているので、あらかじめ秒単位に直しておく。計算に用いるコマンドは以下の通り。</a:t>
                </a:r>
                <a:endParaRPr lang="en-US" altLang="ja-JP" sz="2800" b="1" dirty="0"/>
              </a:p>
              <a:p>
                <a:r>
                  <a:rPr lang="ja-JP" altLang="en-US" sz="2800" b="1" dirty="0"/>
                  <a:t>平均</a:t>
                </a:r>
                <a14:m>
                  <m:oMath xmlns:m="http://schemas.openxmlformats.org/officeDocument/2006/math">
                    <m:r>
                      <a:rPr lang="ja-JP" altLang="en-US" sz="2800" b="1" i="1" smtClean="0">
                        <a:latin typeface="Cambria Math" panose="02040503050406030204" pitchFamily="18" charset="0"/>
                      </a:rPr>
                      <m:t>⋯</m:t>
                    </m:r>
                  </m:oMath>
                </a14:m>
                <a:r>
                  <a:rPr lang="en-US" altLang="ja-JP" sz="2800" b="1" dirty="0">
                    <a:solidFill>
                      <a:srgbClr val="FF0000"/>
                    </a:solidFill>
                  </a:rPr>
                  <a:t>AVERAGE</a:t>
                </a:r>
              </a:p>
              <a:p>
                <a:r>
                  <a:rPr lang="ja-JP" altLang="en-US" sz="2800" b="1" dirty="0"/>
                  <a:t>分散</a:t>
                </a:r>
                <a14:m>
                  <m:oMath xmlns:m="http://schemas.openxmlformats.org/officeDocument/2006/math">
                    <m:r>
                      <a:rPr lang="ja-JP" altLang="en-US" sz="2800" b="1" i="1" smtClean="0">
                        <a:latin typeface="Cambria Math" panose="02040503050406030204" pitchFamily="18" charset="0"/>
                      </a:rPr>
                      <m:t>⋯</m:t>
                    </m:r>
                  </m:oMath>
                </a14:m>
                <a:r>
                  <a:rPr lang="en-US" altLang="ja-JP" sz="2800" b="1" dirty="0">
                    <a:solidFill>
                      <a:srgbClr val="FF0000"/>
                    </a:solidFill>
                  </a:rPr>
                  <a:t>VAR.P</a:t>
                </a:r>
              </a:p>
              <a:p>
                <a:r>
                  <a:rPr lang="ja-JP" altLang="en-US" sz="2800" b="1" dirty="0"/>
                  <a:t>標準偏差</a:t>
                </a:r>
                <a14:m>
                  <m:oMath xmlns:m="http://schemas.openxmlformats.org/officeDocument/2006/math">
                    <m:r>
                      <a:rPr lang="ja-JP" altLang="en-US" sz="2800" b="1" i="1" smtClean="0">
                        <a:latin typeface="Cambria Math" panose="02040503050406030204" pitchFamily="18" charset="0"/>
                      </a:rPr>
                      <m:t>⋯</m:t>
                    </m:r>
                  </m:oMath>
                </a14:m>
                <a:r>
                  <a:rPr lang="en-US" altLang="ja-JP" sz="2800" b="1" dirty="0">
                    <a:solidFill>
                      <a:srgbClr val="FF0000"/>
                    </a:solidFill>
                  </a:rPr>
                  <a:t>STDEV.P</a:t>
                </a:r>
              </a:p>
              <a:p>
                <a:r>
                  <a:rPr lang="en-US" altLang="ja-JP" b="1" dirty="0">
                    <a:solidFill>
                      <a:schemeClr val="tx1"/>
                    </a:solidFill>
                  </a:rPr>
                  <a:t>※</a:t>
                </a:r>
                <a:r>
                  <a:rPr lang="ja-JP" altLang="en-US" b="1" dirty="0">
                    <a:solidFill>
                      <a:schemeClr val="tx1"/>
                    </a:solidFill>
                  </a:rPr>
                  <a:t>分散・標準偏差の</a:t>
                </a:r>
                <a:r>
                  <a:rPr lang="en-US" altLang="ja-JP" b="1" dirty="0">
                    <a:solidFill>
                      <a:schemeClr val="tx1"/>
                    </a:solidFill>
                  </a:rPr>
                  <a:t>P</a:t>
                </a:r>
                <a:r>
                  <a:rPr lang="ja-JP" altLang="en-US" b="1" dirty="0">
                    <a:solidFill>
                      <a:schemeClr val="tx1"/>
                    </a:solidFill>
                  </a:rPr>
                  <a:t>の部分を</a:t>
                </a:r>
                <a:r>
                  <a:rPr lang="en-US" altLang="ja-JP" b="1" dirty="0">
                    <a:solidFill>
                      <a:schemeClr val="tx1"/>
                    </a:solidFill>
                  </a:rPr>
                  <a:t>S</a:t>
                </a:r>
                <a:r>
                  <a:rPr lang="ja-JP" altLang="en-US" b="1" dirty="0">
                    <a:solidFill>
                      <a:schemeClr val="tx1"/>
                    </a:solidFill>
                  </a:rPr>
                  <a:t>にしてしまうと意味が変わってしまうので注意する。</a:t>
                </a:r>
                <a:endParaRPr lang="en-US" altLang="ja-JP" b="1"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4CE19D69-B7F4-4B67-B07D-0665E6FA0C77}"/>
                  </a:ext>
                </a:extLst>
              </p:cNvPr>
              <p:cNvSpPr>
                <a:spLocks noGrp="1" noRot="1" noChangeAspect="1" noMove="1" noResize="1" noEditPoints="1" noAdjustHandles="1" noChangeArrowheads="1" noChangeShapeType="1" noTextEdit="1"/>
              </p:cNvSpPr>
              <p:nvPr>
                <p:ph idx="1"/>
              </p:nvPr>
            </p:nvSpPr>
            <p:spPr>
              <a:blipFill>
                <a:blip r:embed="rId2"/>
                <a:stretch>
                  <a:fillRect l="-1212" t="-3333" r="-606" b="-9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940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CDC93-DA35-4696-98D0-15E6894CB26E}"/>
              </a:ext>
            </a:extLst>
          </p:cNvPr>
          <p:cNvSpPr>
            <a:spLocks noGrp="1"/>
          </p:cNvSpPr>
          <p:nvPr>
            <p:ph type="title"/>
          </p:nvPr>
        </p:nvSpPr>
        <p:spPr/>
        <p:txBody>
          <a:bodyPr/>
          <a:lstStyle/>
          <a:p>
            <a:r>
              <a:rPr kumimoji="1" lang="ja-JP" altLang="en-US" dirty="0"/>
              <a:t>実際の</a:t>
            </a:r>
            <a:r>
              <a:rPr kumimoji="1" lang="en-US" altLang="ja-JP" dirty="0"/>
              <a:t>Excel</a:t>
            </a:r>
            <a:r>
              <a:rPr kumimoji="1" lang="ja-JP" altLang="en-US" dirty="0"/>
              <a:t>シート</a:t>
            </a:r>
          </a:p>
        </p:txBody>
      </p:sp>
      <p:pic>
        <p:nvPicPr>
          <p:cNvPr id="5" name="コンテンツ プレースホルダー 4">
            <a:extLst>
              <a:ext uri="{FF2B5EF4-FFF2-40B4-BE49-F238E27FC236}">
                <a16:creationId xmlns:a16="http://schemas.microsoft.com/office/drawing/2014/main" id="{1C1E480D-8F6A-4660-8CBE-95FB995F6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p:spPr>
      </p:pic>
    </p:spTree>
    <p:extLst>
      <p:ext uri="{BB962C8B-B14F-4D97-AF65-F5344CB8AC3E}">
        <p14:creationId xmlns:p14="http://schemas.microsoft.com/office/powerpoint/2010/main" val="394940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DA74A-4DEB-4FB8-853A-8F2C00D05B6E}"/>
              </a:ext>
            </a:extLst>
          </p:cNvPr>
          <p:cNvSpPr>
            <a:spLocks noGrp="1"/>
          </p:cNvSpPr>
          <p:nvPr>
            <p:ph type="title"/>
          </p:nvPr>
        </p:nvSpPr>
        <p:spPr/>
        <p:txBody>
          <a:bodyPr/>
          <a:lstStyle/>
          <a:p>
            <a:r>
              <a:rPr kumimoji="1" lang="ja-JP" altLang="en-US" dirty="0"/>
              <a:t>計算結果</a:t>
            </a:r>
          </a:p>
        </p:txBody>
      </p:sp>
      <p:graphicFrame>
        <p:nvGraphicFramePr>
          <p:cNvPr id="4" name="コンテンツ プレースホルダー 3">
            <a:extLst>
              <a:ext uri="{FF2B5EF4-FFF2-40B4-BE49-F238E27FC236}">
                <a16:creationId xmlns:a16="http://schemas.microsoft.com/office/drawing/2014/main" id="{FDB7D8AD-839C-4C51-921D-CCEC28111113}"/>
              </a:ext>
            </a:extLst>
          </p:cNvPr>
          <p:cNvGraphicFramePr>
            <a:graphicFrameLocks noGrp="1"/>
          </p:cNvGraphicFramePr>
          <p:nvPr>
            <p:ph idx="1"/>
            <p:extLst>
              <p:ext uri="{D42A27DB-BD31-4B8C-83A1-F6EECF244321}">
                <p14:modId xmlns:p14="http://schemas.microsoft.com/office/powerpoint/2010/main" val="61245813"/>
              </p:ext>
            </p:extLst>
          </p:nvPr>
        </p:nvGraphicFramePr>
        <p:xfrm>
          <a:off x="1096963" y="1846263"/>
          <a:ext cx="10058400" cy="3074080"/>
        </p:xfrm>
        <a:graphic>
          <a:graphicData uri="http://schemas.openxmlformats.org/drawingml/2006/table">
            <a:tbl>
              <a:tblPr firstRow="1" bandRow="1">
                <a:tableStyleId>{5DA37D80-6434-44D0-A028-1B22A696006F}</a:tableStyleId>
              </a:tblPr>
              <a:tblGrid>
                <a:gridCol w="3352800">
                  <a:extLst>
                    <a:ext uri="{9D8B030D-6E8A-4147-A177-3AD203B41FA5}">
                      <a16:colId xmlns:a16="http://schemas.microsoft.com/office/drawing/2014/main" val="1891981809"/>
                    </a:ext>
                  </a:extLst>
                </a:gridCol>
                <a:gridCol w="3352800">
                  <a:extLst>
                    <a:ext uri="{9D8B030D-6E8A-4147-A177-3AD203B41FA5}">
                      <a16:colId xmlns:a16="http://schemas.microsoft.com/office/drawing/2014/main" val="1374332824"/>
                    </a:ext>
                  </a:extLst>
                </a:gridCol>
                <a:gridCol w="3352800">
                  <a:extLst>
                    <a:ext uri="{9D8B030D-6E8A-4147-A177-3AD203B41FA5}">
                      <a16:colId xmlns:a16="http://schemas.microsoft.com/office/drawing/2014/main" val="1189795918"/>
                    </a:ext>
                  </a:extLst>
                </a:gridCol>
              </a:tblGrid>
              <a:tr h="768520">
                <a:tc>
                  <a:txBody>
                    <a:bodyPr/>
                    <a:lstStyle/>
                    <a:p>
                      <a:pPr algn="ctr"/>
                      <a:endParaRPr kumimoji="1" lang="ja-JP" altLang="en-US" sz="2800" b="1" dirty="0"/>
                    </a:p>
                  </a:txBody>
                  <a:tcPr anchor="ctr"/>
                </a:tc>
                <a:tc>
                  <a:txBody>
                    <a:bodyPr/>
                    <a:lstStyle/>
                    <a:p>
                      <a:pPr algn="ctr"/>
                      <a:r>
                        <a:rPr kumimoji="1" lang="ja-JP" altLang="en-US" sz="3200" dirty="0"/>
                        <a:t>試合時間</a:t>
                      </a:r>
                      <a:endParaRPr kumimoji="1" lang="ja-JP" altLang="en-US" sz="3200" b="1" dirty="0"/>
                    </a:p>
                  </a:txBody>
                  <a:tcPr anchor="ctr"/>
                </a:tc>
                <a:tc>
                  <a:txBody>
                    <a:bodyPr/>
                    <a:lstStyle/>
                    <a:p>
                      <a:pPr algn="ctr"/>
                      <a:r>
                        <a:rPr kumimoji="1" lang="ja-JP" altLang="en-US" sz="3200" dirty="0"/>
                        <a:t>敵を倒した数</a:t>
                      </a:r>
                      <a:endParaRPr kumimoji="1" lang="ja-JP" altLang="en-US" sz="3200" b="1" dirty="0"/>
                    </a:p>
                  </a:txBody>
                  <a:tcPr anchor="ctr"/>
                </a:tc>
                <a:extLst>
                  <a:ext uri="{0D108BD9-81ED-4DB2-BD59-A6C34878D82A}">
                    <a16:rowId xmlns:a16="http://schemas.microsoft.com/office/drawing/2014/main" val="3877757080"/>
                  </a:ext>
                </a:extLst>
              </a:tr>
              <a:tr h="768520">
                <a:tc>
                  <a:txBody>
                    <a:bodyPr/>
                    <a:lstStyle/>
                    <a:p>
                      <a:pPr algn="ctr"/>
                      <a:r>
                        <a:rPr kumimoji="1" lang="ja-JP" altLang="en-US" sz="2800" b="1" dirty="0"/>
                        <a:t>平均</a:t>
                      </a:r>
                    </a:p>
                  </a:txBody>
                  <a:tcPr anchor="ctr"/>
                </a:tc>
                <a:tc>
                  <a:txBody>
                    <a:bodyPr/>
                    <a:lstStyle/>
                    <a:p>
                      <a:pPr algn="ctr"/>
                      <a:r>
                        <a:rPr kumimoji="1" lang="ja-JP" altLang="en-US" sz="2800" b="1" dirty="0"/>
                        <a:t>６９１．２</a:t>
                      </a:r>
                      <a:endParaRPr kumimoji="1" lang="en-US" altLang="ja-JP" sz="2800" b="1" dirty="0"/>
                    </a:p>
                  </a:txBody>
                  <a:tcPr anchor="ctr"/>
                </a:tc>
                <a:tc>
                  <a:txBody>
                    <a:bodyPr/>
                    <a:lstStyle/>
                    <a:p>
                      <a:pPr algn="ctr"/>
                      <a:r>
                        <a:rPr kumimoji="1" lang="ja-JP" altLang="en-US" sz="2800" b="1" dirty="0"/>
                        <a:t>３．４</a:t>
                      </a:r>
                      <a:endParaRPr kumimoji="1" lang="en-US" altLang="ja-JP" sz="2800" b="1" dirty="0"/>
                    </a:p>
                  </a:txBody>
                  <a:tcPr anchor="ctr"/>
                </a:tc>
                <a:extLst>
                  <a:ext uri="{0D108BD9-81ED-4DB2-BD59-A6C34878D82A}">
                    <a16:rowId xmlns:a16="http://schemas.microsoft.com/office/drawing/2014/main" val="1956272527"/>
                  </a:ext>
                </a:extLst>
              </a:tr>
              <a:tr h="768520">
                <a:tc>
                  <a:txBody>
                    <a:bodyPr/>
                    <a:lstStyle/>
                    <a:p>
                      <a:pPr algn="ctr"/>
                      <a:r>
                        <a:rPr kumimoji="1" lang="ja-JP" altLang="en-US" sz="2800" b="1" dirty="0"/>
                        <a:t>分散</a:t>
                      </a:r>
                    </a:p>
                  </a:txBody>
                  <a:tcPr anchor="ctr"/>
                </a:tc>
                <a:tc>
                  <a:txBody>
                    <a:bodyPr/>
                    <a:lstStyle/>
                    <a:p>
                      <a:pPr algn="ctr"/>
                      <a:r>
                        <a:rPr kumimoji="1" lang="ja-JP" altLang="en-US" sz="2800" b="1" dirty="0"/>
                        <a:t>１５８５５４．２９３３</a:t>
                      </a:r>
                    </a:p>
                  </a:txBody>
                  <a:tcPr anchor="ctr"/>
                </a:tc>
                <a:tc>
                  <a:txBody>
                    <a:bodyPr/>
                    <a:lstStyle/>
                    <a:p>
                      <a:pPr algn="ctr"/>
                      <a:r>
                        <a:rPr kumimoji="1" lang="ja-JP" altLang="en-US" sz="2800" b="1" dirty="0"/>
                        <a:t>８．９７３３３３３３</a:t>
                      </a:r>
                    </a:p>
                  </a:txBody>
                  <a:tcPr anchor="ctr"/>
                </a:tc>
                <a:extLst>
                  <a:ext uri="{0D108BD9-81ED-4DB2-BD59-A6C34878D82A}">
                    <a16:rowId xmlns:a16="http://schemas.microsoft.com/office/drawing/2014/main" val="2990276426"/>
                  </a:ext>
                </a:extLst>
              </a:tr>
              <a:tr h="768520">
                <a:tc>
                  <a:txBody>
                    <a:bodyPr/>
                    <a:lstStyle/>
                    <a:p>
                      <a:pPr algn="ctr"/>
                      <a:r>
                        <a:rPr kumimoji="1" lang="ja-JP" altLang="en-US" sz="2800" b="1" dirty="0"/>
                        <a:t>標準偏差</a:t>
                      </a:r>
                    </a:p>
                  </a:txBody>
                  <a:tcPr anchor="ctr"/>
                </a:tc>
                <a:tc>
                  <a:txBody>
                    <a:bodyPr/>
                    <a:lstStyle/>
                    <a:p>
                      <a:pPr algn="ctr"/>
                      <a:r>
                        <a:rPr kumimoji="1" lang="ja-JP" altLang="en-US" sz="2800" b="1" dirty="0"/>
                        <a:t>３９８．１８８７６６</a:t>
                      </a:r>
                    </a:p>
                  </a:txBody>
                  <a:tcPr anchor="ctr"/>
                </a:tc>
                <a:tc>
                  <a:txBody>
                    <a:bodyPr/>
                    <a:lstStyle/>
                    <a:p>
                      <a:pPr algn="ctr"/>
                      <a:r>
                        <a:rPr kumimoji="1" lang="ja-JP" altLang="en-US" sz="2800" b="1" dirty="0"/>
                        <a:t>２．９９５５５２２６</a:t>
                      </a:r>
                    </a:p>
                  </a:txBody>
                  <a:tcPr anchor="ctr"/>
                </a:tc>
                <a:extLst>
                  <a:ext uri="{0D108BD9-81ED-4DB2-BD59-A6C34878D82A}">
                    <a16:rowId xmlns:a16="http://schemas.microsoft.com/office/drawing/2014/main" val="980800262"/>
                  </a:ext>
                </a:extLst>
              </a:tr>
            </a:tbl>
          </a:graphicData>
        </a:graphic>
      </p:graphicFrame>
    </p:spTree>
    <p:extLst>
      <p:ext uri="{BB962C8B-B14F-4D97-AF65-F5344CB8AC3E}">
        <p14:creationId xmlns:p14="http://schemas.microsoft.com/office/powerpoint/2010/main" val="74902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rmAutofit/>
          </a:bodyPr>
          <a:lstStyle/>
          <a:p>
            <a:r>
              <a:rPr kumimoji="1" lang="ja-JP" altLang="en-US" b="1" dirty="0"/>
              <a:t>統計</a:t>
            </a:r>
            <a:r>
              <a:rPr kumimoji="1" lang="en-US" altLang="ja-JP" b="1" dirty="0"/>
              <a:t>Web</a:t>
            </a:r>
            <a:r>
              <a:rPr kumimoji="1" lang="ja-JP" altLang="en-US" b="1" dirty="0" err="1"/>
              <a:t>、</a:t>
            </a:r>
            <a:r>
              <a:rPr lang="en-US" altLang="ja-JP" b="1" dirty="0">
                <a:hlinkClick r:id="rId2"/>
              </a:rPr>
              <a:t>https://bellcurve.jp/statistics/course/</a:t>
            </a:r>
            <a:endParaRPr lang="en-US" altLang="ja-JP" b="1" dirty="0"/>
          </a:p>
          <a:p>
            <a:r>
              <a:rPr lang="en-US" altLang="ja-JP" b="1" dirty="0"/>
              <a:t>Basic Data on Data Analysis</a:t>
            </a:r>
            <a:r>
              <a:rPr lang="ja-JP" altLang="en-US" b="1" dirty="0"/>
              <a:t>「統計学とは」、</a:t>
            </a:r>
            <a:r>
              <a:rPr lang="en-US" altLang="ja-JP" b="1" dirty="0">
                <a:hlinkClick r:id="rId3"/>
              </a:rPr>
              <a:t>https://www.albert2005.co.jp/knowledge/statistics_analysis/statistics_basics/statistics</a:t>
            </a:r>
            <a:endParaRPr lang="en-US" altLang="ja-JP" b="1" dirty="0"/>
          </a:p>
          <a:p>
            <a:r>
              <a:rPr lang="en-US" altLang="ja-JP" b="1" dirty="0"/>
              <a:t>t</a:t>
            </a:r>
            <a:r>
              <a:rPr kumimoji="1" lang="en-US" altLang="ja-JP" b="1" dirty="0"/>
              <a:t>o-kei.net</a:t>
            </a:r>
            <a:r>
              <a:rPr kumimoji="1" lang="ja-JP" altLang="en-US" b="1" dirty="0" err="1"/>
              <a:t>、</a:t>
            </a:r>
            <a:r>
              <a:rPr lang="en-US" altLang="ja-JP" b="1" dirty="0">
                <a:hlinkClick r:id="rId4"/>
              </a:rPr>
              <a:t>https://to-kei.net/</a:t>
            </a:r>
            <a:endParaRPr lang="en-US" altLang="ja-JP" b="1" dirty="0"/>
          </a:p>
          <a:p>
            <a:r>
              <a:rPr kumimoji="1" lang="ja-JP" altLang="en-US" b="1" dirty="0"/>
              <a:t>３分でわかる！「自由度」の意味、</a:t>
            </a:r>
            <a:r>
              <a:rPr lang="en-US" altLang="ja-JP" b="1" dirty="0">
                <a:hlinkClick r:id="rId5"/>
              </a:rPr>
              <a:t>https://blog.apar.jp/data-analysis/5952/</a:t>
            </a:r>
            <a:endParaRPr lang="en-US" altLang="ja-JP" b="1" dirty="0"/>
          </a:p>
          <a:p>
            <a:r>
              <a:rPr kumimoji="1" lang="en-US" altLang="ja-JP" b="1" dirty="0"/>
              <a:t>Knowledge Data </a:t>
            </a:r>
            <a:r>
              <a:rPr lang="en-US" altLang="ja-JP" b="1" dirty="0"/>
              <a:t>Service</a:t>
            </a:r>
            <a:r>
              <a:rPr lang="ja-JP" altLang="en-US" b="1" dirty="0"/>
              <a:t>　　　　　　　　　　　　　　　　　　　　　　　　　　　　　　　　　　　　　　　　　　　　「エクセルの関数</a:t>
            </a:r>
            <a:r>
              <a:rPr lang="en-US" altLang="ja-JP" b="1" dirty="0"/>
              <a:t>(</a:t>
            </a:r>
            <a:r>
              <a:rPr lang="ja-JP" altLang="en-US" b="1" dirty="0"/>
              <a:t>分散、標準偏差、共分散、相関係数</a:t>
            </a:r>
            <a:r>
              <a:rPr lang="en-US" altLang="ja-JP" b="1" dirty="0"/>
              <a:t>)</a:t>
            </a:r>
            <a:r>
              <a:rPr lang="ja-JP" altLang="en-US" b="1" dirty="0"/>
              <a:t>について」、</a:t>
            </a:r>
            <a:r>
              <a:rPr lang="en-US" altLang="ja-JP" b="1" dirty="0">
                <a:hlinkClick r:id="rId6"/>
              </a:rPr>
              <a:t>https://kdsv.jp/news/archives/618</a:t>
            </a:r>
            <a:endParaRPr lang="en-US" altLang="ja-JP" b="1" dirty="0"/>
          </a:p>
          <a:p>
            <a:r>
              <a:rPr kumimoji="1" lang="ja-JP" altLang="en-US" b="1" dirty="0"/>
              <a:t>具体例で学ぶ数学「名義尺度、順序尺度、間隔尺度、比率尺度」、</a:t>
            </a:r>
            <a:r>
              <a:rPr lang="en-US" altLang="ja-JP" b="1" dirty="0">
                <a:hlinkClick r:id="rId7"/>
              </a:rPr>
              <a:t>https://mathwords.net/syakudo</a:t>
            </a:r>
            <a:endParaRPr lang="en-US" altLang="ja-JP" b="1" dirty="0"/>
          </a:p>
          <a:p>
            <a:endParaRPr lang="en-US" altLang="ja-JP" dirty="0"/>
          </a:p>
        </p:txBody>
      </p:sp>
    </p:spTree>
    <p:extLst>
      <p:ext uri="{BB962C8B-B14F-4D97-AF65-F5344CB8AC3E}">
        <p14:creationId xmlns:p14="http://schemas.microsoft.com/office/powerpoint/2010/main" val="82423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4CA7D-4C1C-4F8A-8958-1DFF2F92E86A}"/>
              </a:ext>
            </a:extLst>
          </p:cNvPr>
          <p:cNvSpPr>
            <a:spLocks noGrp="1"/>
          </p:cNvSpPr>
          <p:nvPr>
            <p:ph type="title"/>
          </p:nvPr>
        </p:nvSpPr>
        <p:spPr/>
        <p:txBody>
          <a:bodyPr/>
          <a:lstStyle/>
          <a:p>
            <a:r>
              <a:rPr kumimoji="1" lang="ja-JP" altLang="en-US" dirty="0"/>
              <a:t>課題の内容</a:t>
            </a:r>
          </a:p>
        </p:txBody>
      </p:sp>
      <p:sp>
        <p:nvSpPr>
          <p:cNvPr id="3" name="コンテンツ プレースホルダー 2">
            <a:extLst>
              <a:ext uri="{FF2B5EF4-FFF2-40B4-BE49-F238E27FC236}">
                <a16:creationId xmlns:a16="http://schemas.microsoft.com/office/drawing/2014/main" id="{5BE2DC22-F4A7-48C9-A4BD-EC1951C8476A}"/>
              </a:ext>
            </a:extLst>
          </p:cNvPr>
          <p:cNvSpPr>
            <a:spLocks noGrp="1"/>
          </p:cNvSpPr>
          <p:nvPr>
            <p:ph idx="1"/>
          </p:nvPr>
        </p:nvSpPr>
        <p:spPr/>
        <p:txBody>
          <a:bodyPr>
            <a:normAutofit fontScale="92500"/>
          </a:bodyPr>
          <a:lstStyle/>
          <a:p>
            <a:r>
              <a:rPr kumimoji="1" lang="ja-JP" altLang="en-US" sz="2800" b="1" dirty="0"/>
              <a:t>１）</a:t>
            </a:r>
            <a:endParaRPr kumimoji="1" lang="en-US" altLang="ja-JP" sz="2800" b="1" dirty="0"/>
          </a:p>
          <a:p>
            <a:r>
              <a:rPr kumimoji="1" lang="ja-JP" altLang="en-US" sz="2800" b="1" dirty="0"/>
              <a:t>平均、分散、標準偏差、母集団、標本とは何か、定義及び定義　　　　　　　　　　　式について説明</a:t>
            </a:r>
            <a:r>
              <a:rPr lang="ja-JP" altLang="en-US" sz="2800" b="1" dirty="0"/>
              <a:t>しなさい。また、</a:t>
            </a:r>
            <a:r>
              <a:rPr kumimoji="1" lang="ja-JP" altLang="en-US" sz="2800" b="1" dirty="0"/>
              <a:t>平均・分散・標準偏差については、標本から算出したものと母集団から算出したものの違いも説明しなさい。</a:t>
            </a:r>
            <a:endParaRPr kumimoji="1" lang="en-US" altLang="ja-JP" sz="2800" b="1" dirty="0"/>
          </a:p>
          <a:p>
            <a:r>
              <a:rPr lang="ja-JP" altLang="en-US" sz="2800" b="1" dirty="0"/>
              <a:t>２）</a:t>
            </a:r>
            <a:endParaRPr lang="en-US" altLang="ja-JP" sz="2800" b="1" dirty="0"/>
          </a:p>
          <a:p>
            <a:r>
              <a:rPr lang="ja-JP" altLang="en-US" sz="2800" b="1" dirty="0"/>
              <a:t>身の回りにある計測可能なものを</a:t>
            </a:r>
            <a:r>
              <a:rPr lang="en-US" altLang="ja-JP" sz="2800" b="1" dirty="0"/>
              <a:t>1</a:t>
            </a:r>
            <a:r>
              <a:rPr lang="ja-JP" altLang="en-US" sz="2800" b="1" dirty="0"/>
              <a:t>つ取り上げ、</a:t>
            </a:r>
            <a:r>
              <a:rPr lang="en-US" altLang="ja-JP" sz="2800" b="1" dirty="0"/>
              <a:t>30</a:t>
            </a:r>
            <a:r>
              <a:rPr lang="ja-JP" altLang="en-US" sz="2800" b="1" dirty="0"/>
              <a:t>回程度計測・データ収集を行い、標本を元に算出した平均・分散・標準偏差を求めなさい。その際、標本を収集した手順、計算手順、使った道具についても示しなさい。</a:t>
            </a:r>
            <a:endParaRPr lang="en-US" altLang="ja-JP" sz="2800" b="1" dirty="0"/>
          </a:p>
        </p:txBody>
      </p:sp>
    </p:spTree>
    <p:extLst>
      <p:ext uri="{BB962C8B-B14F-4D97-AF65-F5344CB8AC3E}">
        <p14:creationId xmlns:p14="http://schemas.microsoft.com/office/powerpoint/2010/main" val="382110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統計処理（統計学）とは</a:t>
            </a:r>
          </a:p>
        </p:txBody>
      </p:sp>
      <p:sp>
        <p:nvSpPr>
          <p:cNvPr id="4" name="コンテンツ プレースホルダー 3"/>
          <p:cNvSpPr>
            <a:spLocks noGrp="1"/>
          </p:cNvSpPr>
          <p:nvPr>
            <p:ph idx="1"/>
          </p:nvPr>
        </p:nvSpPr>
        <p:spPr/>
        <p:txBody>
          <a:bodyPr>
            <a:normAutofit/>
          </a:bodyPr>
          <a:lstStyle/>
          <a:p>
            <a:pPr marL="0" indent="0">
              <a:buNone/>
            </a:pPr>
            <a:r>
              <a:rPr kumimoji="1" lang="ja-JP" altLang="en-US" sz="2800" b="1" dirty="0"/>
              <a:t>ある程度の数のデータには必ずばらつき（不確実性）が伴う。</a:t>
            </a:r>
            <a:endParaRPr kumimoji="1" lang="en-US" altLang="ja-JP" sz="2800" b="1" dirty="0"/>
          </a:p>
          <a:p>
            <a:pPr marL="0" indent="0">
              <a:buNone/>
            </a:pPr>
            <a:r>
              <a:rPr lang="ja-JP" altLang="en-US" sz="2800" b="1" dirty="0"/>
              <a:t>統計学とは、そのばらつきのあるデータの性質を調べたり、大きなデータの集合（母集団）から一部を抜き取ってそのデータ（標本）の性質を調べることで元の大きなデータの性質を推測したりするための方法論のこと。</a:t>
            </a:r>
            <a:endParaRPr lang="en-US" altLang="ja-JP" sz="2800" b="1" dirty="0"/>
          </a:p>
          <a:p>
            <a:pPr marL="0" indent="0">
              <a:buNone/>
            </a:pPr>
            <a:r>
              <a:rPr kumimoji="1" lang="ja-JP" altLang="en-US" sz="2800" b="1" dirty="0"/>
              <a:t>統計処理とは、データの性質などを調べるために行う処理のこと。</a:t>
            </a:r>
            <a:endParaRPr kumimoji="1" lang="en-US" altLang="ja-JP" sz="2800" b="1" dirty="0"/>
          </a:p>
          <a:p>
            <a:pPr marL="0" indent="0">
              <a:buNone/>
            </a:pPr>
            <a:r>
              <a:rPr lang="ja-JP" altLang="en-US" sz="2800" b="1" dirty="0"/>
              <a:t>今回の発表では、統計処理に用いる用語の中でも特に基礎的なものについて説明する。</a:t>
            </a:r>
            <a:endParaRPr lang="en-US" altLang="ja-JP" sz="2800" b="1" dirty="0"/>
          </a:p>
        </p:txBody>
      </p:sp>
    </p:spTree>
    <p:extLst>
      <p:ext uri="{BB962C8B-B14F-4D97-AF65-F5344CB8AC3E}">
        <p14:creationId xmlns:p14="http://schemas.microsoft.com/office/powerpoint/2010/main" val="324764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平均（Ａｖｅｒａｇｅ）</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ja-JP" altLang="en-US" sz="3300" b="1" dirty="0">
                    <a:solidFill>
                      <a:srgbClr val="FF0000"/>
                    </a:solidFill>
                  </a:rPr>
                  <a:t>定義式</a:t>
                </a:r>
                <a:endParaRPr kumimoji="1" lang="en-US" altLang="ja-JP" sz="3300" b="1" dirty="0">
                  <a:solidFill>
                    <a:srgbClr val="FF0000"/>
                  </a:solidFill>
                </a:endParaRPr>
              </a:p>
              <a:p>
                <a14:m>
                  <m:oMath xmlns:m="http://schemas.openxmlformats.org/officeDocument/2006/math">
                    <m:bar>
                      <m:barPr>
                        <m:pos m:val="top"/>
                        <m:ctrlPr>
                          <a:rPr kumimoji="1" lang="en-US" altLang="ja-JP" sz="4000" b="1" i="1" smtClean="0">
                            <a:solidFill>
                              <a:schemeClr val="tx1"/>
                            </a:solidFill>
                            <a:latin typeface="Cambria Math" panose="02040503050406030204" pitchFamily="18" charset="0"/>
                          </a:rPr>
                        </m:ctrlPr>
                      </m:barPr>
                      <m:e>
                        <m:r>
                          <a:rPr kumimoji="1" lang="ja-JP" altLang="en-US" sz="4000" b="1" i="1" smtClean="0">
                            <a:solidFill>
                              <a:schemeClr val="tx1"/>
                            </a:solidFill>
                            <a:latin typeface="Cambria Math" panose="02040503050406030204" pitchFamily="18" charset="0"/>
                          </a:rPr>
                          <m:t>𝓧</m:t>
                        </m:r>
                      </m:e>
                    </m:bar>
                    <m:r>
                      <a:rPr kumimoji="1" lang="en-US" altLang="ja-JP" sz="4000" b="1" i="1" smtClean="0">
                        <a:solidFill>
                          <a:schemeClr val="tx1"/>
                        </a:solidFill>
                        <a:latin typeface="Cambria Math" panose="02040503050406030204" pitchFamily="18" charset="0"/>
                      </a:rPr>
                      <m:t>=</m:t>
                    </m:r>
                    <m:f>
                      <m:fPr>
                        <m:ctrlPr>
                          <a:rPr kumimoji="1" lang="en-US" altLang="ja-JP" sz="4000" b="1" i="1" smtClean="0">
                            <a:solidFill>
                              <a:schemeClr val="tx1"/>
                            </a:solidFill>
                            <a:latin typeface="Cambria Math" panose="02040503050406030204" pitchFamily="18" charset="0"/>
                          </a:rPr>
                        </m:ctrlPr>
                      </m:fPr>
                      <m:num>
                        <m:r>
                          <a:rPr lang="ja-JP" altLang="en-US" sz="4000" b="1" i="1">
                            <a:solidFill>
                              <a:schemeClr val="tx1"/>
                            </a:solidFill>
                            <a:latin typeface="Cambria Math" panose="02040503050406030204" pitchFamily="18" charset="0"/>
                          </a:rPr>
                          <m:t>𝟏</m:t>
                        </m:r>
                      </m:num>
                      <m:den>
                        <m:r>
                          <a:rPr lang="ja-JP" altLang="en-US" sz="4000" b="1" i="1">
                            <a:solidFill>
                              <a:schemeClr val="tx1"/>
                            </a:solidFill>
                            <a:latin typeface="Cambria Math" panose="02040503050406030204" pitchFamily="18" charset="0"/>
                          </a:rPr>
                          <m:t>𝒏</m:t>
                        </m:r>
                      </m:den>
                    </m:f>
                  </m:oMath>
                </a14:m>
                <a:r>
                  <a:rPr kumimoji="1" lang="ja-JP" altLang="en-US" sz="4000" b="1" dirty="0">
                    <a:solidFill>
                      <a:schemeClr val="tx1"/>
                    </a:solidFill>
                  </a:rPr>
                  <a:t>（</a:t>
                </a:r>
                <a14:m>
                  <m:oMath xmlns:m="http://schemas.openxmlformats.org/officeDocument/2006/math">
                    <m:sSub>
                      <m:sSubPr>
                        <m:ctrlPr>
                          <a:rPr kumimoji="1" lang="en-US" altLang="ja-JP" sz="4000" b="1" i="1" dirty="0" smtClean="0">
                            <a:solidFill>
                              <a:schemeClr val="tx1"/>
                            </a:solidFill>
                            <a:latin typeface="Cambria Math" panose="02040503050406030204" pitchFamily="18" charset="0"/>
                          </a:rPr>
                        </m:ctrlPr>
                      </m:sSubPr>
                      <m:e>
                        <m:r>
                          <a:rPr kumimoji="1" lang="ja-JP" altLang="en-US" sz="4000" b="1" i="1" dirty="0" smtClean="0">
                            <a:solidFill>
                              <a:schemeClr val="tx1"/>
                            </a:solidFill>
                            <a:latin typeface="Cambria Math" panose="02040503050406030204" pitchFamily="18" charset="0"/>
                          </a:rPr>
                          <m:t>𝓧</m:t>
                        </m:r>
                      </m:e>
                      <m:sub>
                        <m:r>
                          <a:rPr kumimoji="1" lang="en-US" altLang="ja-JP" sz="4000" b="1" i="1" dirty="0" smtClean="0">
                            <a:solidFill>
                              <a:schemeClr val="tx1"/>
                            </a:solidFill>
                            <a:latin typeface="Cambria Math" panose="02040503050406030204" pitchFamily="18" charset="0"/>
                          </a:rPr>
                          <m:t>𝟏</m:t>
                        </m:r>
                      </m:sub>
                    </m:sSub>
                    <m:r>
                      <a:rPr kumimoji="1" lang="en-US" altLang="ja-JP" sz="4000" b="1" i="1" dirty="0" smtClean="0">
                        <a:solidFill>
                          <a:schemeClr val="tx1"/>
                        </a:solidFill>
                        <a:latin typeface="Cambria Math" panose="02040503050406030204" pitchFamily="18" charset="0"/>
                      </a:rPr>
                      <m:t>+</m:t>
                    </m:r>
                    <m:sSub>
                      <m:sSubPr>
                        <m:ctrlPr>
                          <a:rPr lang="en-US" altLang="ja-JP" sz="4000" b="1" i="1" dirty="0">
                            <a:solidFill>
                              <a:schemeClr val="tx1"/>
                            </a:solidFill>
                            <a:latin typeface="Cambria Math" panose="02040503050406030204" pitchFamily="18" charset="0"/>
                          </a:rPr>
                        </m:ctrlPr>
                      </m:sSubPr>
                      <m:e>
                        <m:r>
                          <a:rPr lang="ja-JP" altLang="en-US" sz="4000" b="1" i="1" dirty="0">
                            <a:solidFill>
                              <a:schemeClr val="tx1"/>
                            </a:solidFill>
                            <a:latin typeface="Cambria Math" panose="02040503050406030204" pitchFamily="18" charset="0"/>
                          </a:rPr>
                          <m:t>𝓧</m:t>
                        </m:r>
                      </m:e>
                      <m:sub>
                        <m:r>
                          <a:rPr lang="en-US" altLang="ja-JP" sz="4000" b="1" i="1" dirty="0" smtClean="0">
                            <a:solidFill>
                              <a:schemeClr val="tx1"/>
                            </a:solidFill>
                            <a:latin typeface="Cambria Math" panose="02040503050406030204" pitchFamily="18" charset="0"/>
                          </a:rPr>
                          <m:t>𝟐</m:t>
                        </m:r>
                      </m:sub>
                    </m:sSub>
                    <m:r>
                      <a:rPr lang="en-US" altLang="ja-JP" sz="4000" b="1" i="1" dirty="0" smtClean="0">
                        <a:solidFill>
                          <a:schemeClr val="tx1"/>
                        </a:solidFill>
                        <a:latin typeface="Cambria Math" panose="02040503050406030204" pitchFamily="18" charset="0"/>
                      </a:rPr>
                      <m:t>+</m:t>
                    </m:r>
                    <m:sSub>
                      <m:sSubPr>
                        <m:ctrlPr>
                          <a:rPr lang="en-US" altLang="ja-JP" sz="4000" b="1" i="1" dirty="0">
                            <a:solidFill>
                              <a:schemeClr val="tx1"/>
                            </a:solidFill>
                            <a:latin typeface="Cambria Math" panose="02040503050406030204" pitchFamily="18" charset="0"/>
                          </a:rPr>
                        </m:ctrlPr>
                      </m:sSubPr>
                      <m:e>
                        <m:r>
                          <a:rPr lang="ja-JP" altLang="en-US" sz="4000" b="1" i="1" dirty="0">
                            <a:solidFill>
                              <a:schemeClr val="tx1"/>
                            </a:solidFill>
                            <a:latin typeface="Cambria Math" panose="02040503050406030204" pitchFamily="18" charset="0"/>
                          </a:rPr>
                          <m:t>𝓧</m:t>
                        </m:r>
                      </m:e>
                      <m:sub>
                        <m:r>
                          <a:rPr lang="en-US" altLang="ja-JP" sz="4000" b="1" i="1" dirty="0" smtClean="0">
                            <a:solidFill>
                              <a:schemeClr val="tx1"/>
                            </a:solidFill>
                            <a:latin typeface="Cambria Math" panose="02040503050406030204" pitchFamily="18" charset="0"/>
                          </a:rPr>
                          <m:t>𝟑</m:t>
                        </m:r>
                      </m:sub>
                    </m:sSub>
                    <m:r>
                      <a:rPr lang="en-US" altLang="ja-JP" sz="4000" b="1" i="1" dirty="0" smtClean="0">
                        <a:solidFill>
                          <a:schemeClr val="tx1"/>
                        </a:solidFill>
                        <a:latin typeface="Cambria Math" panose="02040503050406030204" pitchFamily="18" charset="0"/>
                      </a:rPr>
                      <m:t>+</m:t>
                    </m:r>
                    <m:r>
                      <a:rPr lang="en-US" altLang="ja-JP" sz="4000" b="1" i="1" dirty="0">
                        <a:solidFill>
                          <a:schemeClr val="tx1"/>
                        </a:solidFill>
                        <a:latin typeface="Cambria Math" panose="02040503050406030204" pitchFamily="18" charset="0"/>
                      </a:rPr>
                      <m:t>…</m:t>
                    </m:r>
                    <m:r>
                      <a:rPr lang="en-US" altLang="ja-JP" sz="4000" b="1" i="1" dirty="0" smtClean="0">
                        <a:solidFill>
                          <a:schemeClr val="tx1"/>
                        </a:solidFill>
                        <a:latin typeface="Cambria Math" panose="02040503050406030204" pitchFamily="18" charset="0"/>
                      </a:rPr>
                      <m:t>+</m:t>
                    </m:r>
                    <m:sSub>
                      <m:sSubPr>
                        <m:ctrlPr>
                          <a:rPr lang="en-US" altLang="ja-JP" sz="4000" b="1" i="1" dirty="0">
                            <a:solidFill>
                              <a:schemeClr val="tx1"/>
                            </a:solidFill>
                            <a:latin typeface="Cambria Math" panose="02040503050406030204" pitchFamily="18" charset="0"/>
                          </a:rPr>
                        </m:ctrlPr>
                      </m:sSubPr>
                      <m:e>
                        <m:r>
                          <a:rPr lang="ja-JP" altLang="en-US" sz="4000" b="1" i="1" dirty="0">
                            <a:solidFill>
                              <a:schemeClr val="tx1"/>
                            </a:solidFill>
                            <a:latin typeface="Cambria Math" panose="02040503050406030204" pitchFamily="18" charset="0"/>
                          </a:rPr>
                          <m:t>𝓧</m:t>
                        </m:r>
                      </m:e>
                      <m:sub>
                        <m:r>
                          <a:rPr lang="en-US" altLang="ja-JP" sz="4000" b="1" i="1" dirty="0" smtClean="0">
                            <a:solidFill>
                              <a:schemeClr val="tx1"/>
                            </a:solidFill>
                            <a:latin typeface="Cambria Math" panose="02040503050406030204" pitchFamily="18" charset="0"/>
                          </a:rPr>
                          <m:t>𝒏</m:t>
                        </m:r>
                      </m:sub>
                    </m:sSub>
                  </m:oMath>
                </a14:m>
                <a:r>
                  <a:rPr lang="en-US" altLang="ja-JP" sz="4000" b="1" dirty="0">
                    <a:solidFill>
                      <a:schemeClr val="tx1"/>
                    </a:solidFill>
                  </a:rPr>
                  <a:t>)=</a:t>
                </a:r>
                <a14:m>
                  <m:oMath xmlns:m="http://schemas.openxmlformats.org/officeDocument/2006/math">
                    <m:f>
                      <m:fPr>
                        <m:ctrlPr>
                          <a:rPr lang="en-US" altLang="ja-JP" sz="4000" b="1" i="1" dirty="0" smtClean="0">
                            <a:solidFill>
                              <a:schemeClr val="tx1"/>
                            </a:solidFill>
                            <a:latin typeface="Cambria Math" panose="02040503050406030204" pitchFamily="18" charset="0"/>
                          </a:rPr>
                        </m:ctrlPr>
                      </m:fPr>
                      <m:num>
                        <m:r>
                          <a:rPr lang="en-US" altLang="ja-JP" sz="4000" b="1" i="1" dirty="0" smtClean="0">
                            <a:solidFill>
                              <a:schemeClr val="tx1"/>
                            </a:solidFill>
                            <a:latin typeface="Cambria Math" panose="02040503050406030204" pitchFamily="18" charset="0"/>
                          </a:rPr>
                          <m:t>𝟏</m:t>
                        </m:r>
                      </m:num>
                      <m:den>
                        <m:r>
                          <a:rPr lang="en-US" altLang="ja-JP" sz="4000" b="1" i="1" dirty="0" smtClean="0">
                            <a:solidFill>
                              <a:schemeClr val="tx1"/>
                            </a:solidFill>
                            <a:latin typeface="Cambria Math" panose="02040503050406030204" pitchFamily="18" charset="0"/>
                          </a:rPr>
                          <m:t>𝒏</m:t>
                        </m:r>
                      </m:den>
                    </m:f>
                    <m:nary>
                      <m:naryPr>
                        <m:chr m:val="∑"/>
                        <m:ctrlPr>
                          <a:rPr lang="en-US" altLang="ja-JP" sz="4000" b="1" i="1" dirty="0" smtClean="0">
                            <a:solidFill>
                              <a:schemeClr val="tx1"/>
                            </a:solidFill>
                            <a:latin typeface="Cambria Math" panose="02040503050406030204" pitchFamily="18" charset="0"/>
                          </a:rPr>
                        </m:ctrlPr>
                      </m:naryPr>
                      <m:sub>
                        <m:r>
                          <m:rPr>
                            <m:brk m:alnAt="23"/>
                          </m:rPr>
                          <a:rPr lang="en-US" altLang="ja-JP" sz="4000" b="1" i="1" dirty="0" smtClean="0">
                            <a:solidFill>
                              <a:schemeClr val="tx1"/>
                            </a:solidFill>
                            <a:latin typeface="Cambria Math" panose="02040503050406030204" pitchFamily="18" charset="0"/>
                          </a:rPr>
                          <m:t>𝒊</m:t>
                        </m:r>
                        <m:r>
                          <a:rPr lang="en-US" altLang="ja-JP" sz="4000" b="1" i="1" dirty="0" smtClean="0">
                            <a:solidFill>
                              <a:schemeClr val="tx1"/>
                            </a:solidFill>
                            <a:latin typeface="Cambria Math" panose="02040503050406030204" pitchFamily="18" charset="0"/>
                          </a:rPr>
                          <m:t>=</m:t>
                        </m:r>
                        <m:r>
                          <a:rPr lang="en-US" altLang="ja-JP" sz="4000" b="1" i="1" dirty="0" smtClean="0">
                            <a:solidFill>
                              <a:schemeClr val="tx1"/>
                            </a:solidFill>
                            <a:latin typeface="Cambria Math" panose="02040503050406030204" pitchFamily="18" charset="0"/>
                          </a:rPr>
                          <m:t>𝟏</m:t>
                        </m:r>
                      </m:sub>
                      <m:sup>
                        <m:r>
                          <a:rPr lang="en-US" altLang="ja-JP" sz="4000" b="1" i="1" dirty="0" smtClean="0">
                            <a:solidFill>
                              <a:schemeClr val="tx1"/>
                            </a:solidFill>
                            <a:latin typeface="Cambria Math" panose="02040503050406030204" pitchFamily="18" charset="0"/>
                          </a:rPr>
                          <m:t>𝒏</m:t>
                        </m:r>
                      </m:sup>
                      <m:e>
                        <m:sSub>
                          <m:sSubPr>
                            <m:ctrlPr>
                              <a:rPr lang="en-US" altLang="ja-JP" sz="4000" b="1" i="1" dirty="0" smtClean="0">
                                <a:solidFill>
                                  <a:schemeClr val="tx1"/>
                                </a:solidFill>
                                <a:latin typeface="Cambria Math" panose="02040503050406030204" pitchFamily="18" charset="0"/>
                              </a:rPr>
                            </m:ctrlPr>
                          </m:sSubPr>
                          <m:e>
                            <m:r>
                              <a:rPr lang="ja-JP" altLang="en-US" sz="4000" b="1" i="1" dirty="0" smtClean="0">
                                <a:solidFill>
                                  <a:schemeClr val="tx1"/>
                                </a:solidFill>
                                <a:latin typeface="Cambria Math" panose="02040503050406030204" pitchFamily="18" charset="0"/>
                              </a:rPr>
                              <m:t>𝓧</m:t>
                            </m:r>
                          </m:e>
                          <m:sub>
                            <m:r>
                              <a:rPr lang="en-US" altLang="ja-JP" sz="4000" b="1" i="1" dirty="0" smtClean="0">
                                <a:solidFill>
                                  <a:schemeClr val="tx1"/>
                                </a:solidFill>
                                <a:latin typeface="Cambria Math" panose="02040503050406030204" pitchFamily="18" charset="0"/>
                              </a:rPr>
                              <m:t>𝒊</m:t>
                            </m:r>
                          </m:sub>
                        </m:sSub>
                      </m:e>
                    </m:nary>
                  </m:oMath>
                </a14:m>
                <a:endParaRPr lang="en-US" altLang="ja-JP" sz="4000" b="1" dirty="0">
                  <a:solidFill>
                    <a:schemeClr val="tx1"/>
                  </a:solidFill>
                </a:endParaRPr>
              </a:p>
              <a:p>
                <a:r>
                  <a:rPr lang="ja-JP" altLang="en-US" sz="3300" b="1" dirty="0">
                    <a:solidFill>
                      <a:srgbClr val="FF0000"/>
                    </a:solidFill>
                  </a:rPr>
                  <a:t>定義</a:t>
                </a:r>
              </a:p>
              <a:p>
                <a:r>
                  <a:rPr lang="ja-JP" altLang="en-US" sz="2800" b="1" dirty="0"/>
                  <a:t>統計学において、平均とは一般的に平均値のことを言い、複数のデータの数値</a:t>
                </a:r>
                <a:r>
                  <a:rPr lang="en-US" altLang="ja-JP" sz="2800" b="1" dirty="0"/>
                  <a:t>(</a:t>
                </a:r>
                <a14:m>
                  <m:oMath xmlns:m="http://schemas.openxmlformats.org/officeDocument/2006/math">
                    <m:sSub>
                      <m:sSubPr>
                        <m:ctrlPr>
                          <a:rPr lang="en-US" altLang="ja-JP" sz="2800" b="1" i="1" dirty="0">
                            <a:solidFill>
                              <a:schemeClr val="tx1"/>
                            </a:solidFill>
                            <a:latin typeface="Cambria Math" panose="02040503050406030204" pitchFamily="18" charset="0"/>
                          </a:rPr>
                        </m:ctrlPr>
                      </m:sSubPr>
                      <m:e>
                        <m:r>
                          <a:rPr lang="ja-JP" altLang="en-US" sz="2800" b="1" i="1" dirty="0">
                            <a:solidFill>
                              <a:schemeClr val="tx1"/>
                            </a:solidFill>
                            <a:latin typeface="Cambria Math" panose="02040503050406030204" pitchFamily="18" charset="0"/>
                          </a:rPr>
                          <m:t>𝓧</m:t>
                        </m:r>
                      </m:e>
                      <m:sub>
                        <m:r>
                          <a:rPr lang="en-US" altLang="ja-JP" sz="2800" b="1" i="1" dirty="0">
                            <a:solidFill>
                              <a:schemeClr val="tx1"/>
                            </a:solidFill>
                            <a:latin typeface="Cambria Math" panose="02040503050406030204" pitchFamily="18" charset="0"/>
                          </a:rPr>
                          <m:t>𝟏</m:t>
                        </m:r>
                      </m:sub>
                    </m:sSub>
                    <m:r>
                      <a:rPr lang="en-US" altLang="ja-JP" sz="2800" b="1" i="1" dirty="0" smtClean="0">
                        <a:solidFill>
                          <a:schemeClr val="tx1"/>
                        </a:solidFill>
                        <a:latin typeface="Cambria Math" panose="02040503050406030204" pitchFamily="18" charset="0"/>
                      </a:rPr>
                      <m:t>,</m:t>
                    </m:r>
                    <m:sSub>
                      <m:sSubPr>
                        <m:ctrlPr>
                          <a:rPr lang="en-US" altLang="ja-JP" sz="2800" b="1" i="1" dirty="0">
                            <a:solidFill>
                              <a:schemeClr val="tx1"/>
                            </a:solidFill>
                            <a:latin typeface="Cambria Math" panose="02040503050406030204" pitchFamily="18" charset="0"/>
                          </a:rPr>
                        </m:ctrlPr>
                      </m:sSubPr>
                      <m:e>
                        <m:r>
                          <a:rPr lang="ja-JP" altLang="en-US" sz="2800" b="1" i="1" dirty="0">
                            <a:solidFill>
                              <a:schemeClr val="tx1"/>
                            </a:solidFill>
                            <a:latin typeface="Cambria Math" panose="02040503050406030204" pitchFamily="18" charset="0"/>
                          </a:rPr>
                          <m:t>𝓧</m:t>
                        </m:r>
                      </m:e>
                      <m:sub>
                        <m:r>
                          <a:rPr lang="en-US" altLang="ja-JP" sz="2800" b="1" i="1" dirty="0">
                            <a:solidFill>
                              <a:schemeClr val="tx1"/>
                            </a:solidFill>
                            <a:latin typeface="Cambria Math" panose="02040503050406030204" pitchFamily="18" charset="0"/>
                          </a:rPr>
                          <m:t>𝟐</m:t>
                        </m:r>
                      </m:sub>
                    </m:sSub>
                    <m:r>
                      <a:rPr lang="en-US" altLang="ja-JP" sz="2800" b="1" i="1" dirty="0" smtClean="0">
                        <a:solidFill>
                          <a:schemeClr val="tx1"/>
                        </a:solidFill>
                        <a:latin typeface="Cambria Math" panose="02040503050406030204" pitchFamily="18" charset="0"/>
                      </a:rPr>
                      <m:t>,</m:t>
                    </m:r>
                    <m:sSub>
                      <m:sSubPr>
                        <m:ctrlPr>
                          <a:rPr lang="en-US" altLang="ja-JP" sz="2800" b="1" i="1" dirty="0">
                            <a:solidFill>
                              <a:schemeClr val="tx1"/>
                            </a:solidFill>
                            <a:latin typeface="Cambria Math" panose="02040503050406030204" pitchFamily="18" charset="0"/>
                          </a:rPr>
                        </m:ctrlPr>
                      </m:sSubPr>
                      <m:e>
                        <m:r>
                          <a:rPr lang="ja-JP" altLang="en-US" sz="2800" b="1" i="1" dirty="0">
                            <a:solidFill>
                              <a:schemeClr val="tx1"/>
                            </a:solidFill>
                            <a:latin typeface="Cambria Math" panose="02040503050406030204" pitchFamily="18" charset="0"/>
                          </a:rPr>
                          <m:t>𝓧</m:t>
                        </m:r>
                      </m:e>
                      <m:sub>
                        <m:r>
                          <a:rPr lang="en-US" altLang="ja-JP" sz="2800" b="1" i="1" dirty="0">
                            <a:solidFill>
                              <a:schemeClr val="tx1"/>
                            </a:solidFill>
                            <a:latin typeface="Cambria Math" panose="02040503050406030204" pitchFamily="18" charset="0"/>
                          </a:rPr>
                          <m:t>𝟑</m:t>
                        </m:r>
                      </m:sub>
                    </m:sSub>
                    <m:r>
                      <a:rPr lang="en-US" altLang="ja-JP" sz="2800" b="1" i="1" dirty="0" smtClean="0">
                        <a:solidFill>
                          <a:schemeClr val="tx1"/>
                        </a:solidFill>
                        <a:latin typeface="Cambria Math" panose="02040503050406030204" pitchFamily="18" charset="0"/>
                        <a:ea typeface="Cambria Math" panose="02040503050406030204" pitchFamily="18" charset="0"/>
                      </a:rPr>
                      <m:t>⋯,</m:t>
                    </m:r>
                    <m:sSub>
                      <m:sSubPr>
                        <m:ctrlPr>
                          <a:rPr lang="en-US" altLang="ja-JP" sz="2800" b="1" i="1" dirty="0" smtClean="0">
                            <a:solidFill>
                              <a:schemeClr val="tx1"/>
                            </a:solidFill>
                            <a:latin typeface="Cambria Math" panose="02040503050406030204" pitchFamily="18" charset="0"/>
                          </a:rPr>
                        </m:ctrlPr>
                      </m:sSubPr>
                      <m:e>
                        <m:r>
                          <a:rPr lang="ja-JP" altLang="en-US" sz="2800" b="1" i="1" dirty="0">
                            <a:solidFill>
                              <a:schemeClr val="tx1"/>
                            </a:solidFill>
                            <a:latin typeface="Cambria Math" panose="02040503050406030204" pitchFamily="18" charset="0"/>
                          </a:rPr>
                          <m:t>𝓧</m:t>
                        </m:r>
                      </m:e>
                      <m:sub>
                        <m:r>
                          <a:rPr lang="en-US" altLang="ja-JP" sz="2800" b="1" i="1" dirty="0">
                            <a:solidFill>
                              <a:schemeClr val="tx1"/>
                            </a:solidFill>
                            <a:latin typeface="Cambria Math" panose="02040503050406030204" pitchFamily="18" charset="0"/>
                          </a:rPr>
                          <m:t>𝒏</m:t>
                        </m:r>
                      </m:sub>
                    </m:sSub>
                    <m:r>
                      <a:rPr lang="en-US" altLang="ja-JP" sz="2800" b="1" i="1" dirty="0" smtClean="0">
                        <a:solidFill>
                          <a:schemeClr val="tx1"/>
                        </a:solidFill>
                        <a:latin typeface="Cambria Math" panose="02040503050406030204" pitchFamily="18" charset="0"/>
                      </a:rPr>
                      <m:t>)</m:t>
                    </m:r>
                  </m:oMath>
                </a14:m>
                <a:r>
                  <a:rPr lang="ja-JP" altLang="en-US" sz="2800" b="1" dirty="0"/>
                  <a:t>を足し合わせて、データの数（ｎ）で割ったもの。母集団（後述）の平均値を</a:t>
                </a:r>
                <a14:m>
                  <m:oMath xmlns:m="http://schemas.openxmlformats.org/officeDocument/2006/math">
                    <m:r>
                      <a:rPr lang="ja-JP" altLang="en-US" sz="2800" b="1" i="0" smtClean="0">
                        <a:latin typeface="Cambria Math" panose="02040503050406030204" pitchFamily="18" charset="0"/>
                      </a:rPr>
                      <m:t>𝛍</m:t>
                    </m:r>
                  </m:oMath>
                </a14:m>
                <a:r>
                  <a:rPr lang="ja-JP" altLang="en-US" sz="2800" b="1" dirty="0"/>
                  <a:t>と表す事もある。</a:t>
                </a:r>
                <a:endParaRPr lang="en-US" altLang="ja-JP" sz="2800" b="1" dirty="0"/>
              </a:p>
              <a:p>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273" t="-4242" r="-1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041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分散（Ｖａｒｉａｎｃｅ）</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lvl="0">
                  <a:buClr>
                    <a:srgbClr val="E48312"/>
                  </a:buClr>
                </a:pPr>
                <a:r>
                  <a:rPr lang="ja-JP" altLang="en-US" sz="2800" b="1" dirty="0">
                    <a:solidFill>
                      <a:srgbClr val="FF0000"/>
                    </a:solidFill>
                  </a:rPr>
                  <a:t>定義式</a:t>
                </a:r>
                <a:endParaRPr lang="en-US" altLang="ja-JP" sz="2800" b="1" dirty="0">
                  <a:solidFill>
                    <a:srgbClr val="FF0000"/>
                  </a:solidFill>
                </a:endParaRPr>
              </a:p>
              <a:p>
                <a:pPr lvl="0">
                  <a:buClr>
                    <a:srgbClr val="E48312"/>
                  </a:buClr>
                </a:pPr>
                <a:r>
                  <a:rPr lang="ja-JP" altLang="en-US" sz="3600" b="1" dirty="0">
                    <a:solidFill>
                      <a:srgbClr val="000000"/>
                    </a:solidFill>
                  </a:rPr>
                  <a:t>Ｖ</a:t>
                </a:r>
                <a14:m>
                  <m:oMath xmlns:m="http://schemas.openxmlformats.org/officeDocument/2006/math">
                    <m:r>
                      <a:rPr lang="en-US" altLang="ja-JP" sz="3600" b="1" i="1">
                        <a:solidFill>
                          <a:srgbClr val="000000"/>
                        </a:solidFill>
                        <a:latin typeface="Cambria Math" panose="02040503050406030204" pitchFamily="18" charset="0"/>
                      </a:rPr>
                      <m:t>=</m:t>
                    </m:r>
                    <m:f>
                      <m:fPr>
                        <m:ctrlPr>
                          <a:rPr lang="en-US" altLang="ja-JP" sz="3600" b="1" i="1" dirty="0">
                            <a:solidFill>
                              <a:srgbClr val="000000"/>
                            </a:solidFill>
                            <a:latin typeface="Cambria Math" panose="02040503050406030204" pitchFamily="18" charset="0"/>
                          </a:rPr>
                        </m:ctrlPr>
                      </m:fPr>
                      <m:num>
                        <m:r>
                          <a:rPr lang="en-US" altLang="ja-JP" sz="3600" b="1" i="1" dirty="0">
                            <a:solidFill>
                              <a:srgbClr val="000000"/>
                            </a:solidFill>
                            <a:latin typeface="Cambria Math" panose="02040503050406030204" pitchFamily="18" charset="0"/>
                          </a:rPr>
                          <m:t>𝟏</m:t>
                        </m:r>
                      </m:num>
                      <m:den>
                        <m:r>
                          <a:rPr lang="en-US" altLang="ja-JP" sz="3600" b="1" i="1" dirty="0">
                            <a:solidFill>
                              <a:srgbClr val="000000"/>
                            </a:solidFill>
                            <a:latin typeface="Cambria Math" panose="02040503050406030204" pitchFamily="18" charset="0"/>
                          </a:rPr>
                          <m:t>𝒏</m:t>
                        </m:r>
                      </m:den>
                    </m:f>
                    <m:nary>
                      <m:naryPr>
                        <m:chr m:val="∑"/>
                        <m:ctrlPr>
                          <a:rPr lang="en-US" altLang="ja-JP" sz="3600" b="1" i="1" dirty="0">
                            <a:solidFill>
                              <a:srgbClr val="000000"/>
                            </a:solidFill>
                            <a:latin typeface="Cambria Math" panose="02040503050406030204" pitchFamily="18" charset="0"/>
                          </a:rPr>
                        </m:ctrlPr>
                      </m:naryPr>
                      <m:sub>
                        <m:r>
                          <m:rPr>
                            <m:brk m:alnAt="23"/>
                          </m:rPr>
                          <a:rPr lang="en-US" altLang="ja-JP" sz="3600" b="1" i="1" dirty="0">
                            <a:solidFill>
                              <a:srgbClr val="000000"/>
                            </a:solidFill>
                            <a:latin typeface="Cambria Math" panose="02040503050406030204" pitchFamily="18" charset="0"/>
                          </a:rPr>
                          <m:t>𝒊</m:t>
                        </m:r>
                        <m:r>
                          <a:rPr lang="en-US" altLang="ja-JP" sz="3600" b="1" i="1" dirty="0">
                            <a:solidFill>
                              <a:srgbClr val="000000"/>
                            </a:solidFill>
                            <a:latin typeface="Cambria Math" panose="02040503050406030204" pitchFamily="18" charset="0"/>
                          </a:rPr>
                          <m:t>=</m:t>
                        </m:r>
                        <m:r>
                          <a:rPr lang="en-US" altLang="ja-JP" sz="3600" b="1" i="1" dirty="0">
                            <a:solidFill>
                              <a:srgbClr val="000000"/>
                            </a:solidFill>
                            <a:latin typeface="Cambria Math" panose="02040503050406030204" pitchFamily="18" charset="0"/>
                          </a:rPr>
                          <m:t>𝟏</m:t>
                        </m:r>
                      </m:sub>
                      <m:sup>
                        <m:r>
                          <a:rPr lang="en-US" altLang="ja-JP" sz="3600" b="1" i="1" dirty="0">
                            <a:solidFill>
                              <a:srgbClr val="000000"/>
                            </a:solidFill>
                            <a:latin typeface="Cambria Math" panose="02040503050406030204" pitchFamily="18" charset="0"/>
                          </a:rPr>
                          <m:t>𝒏</m:t>
                        </m:r>
                      </m:sup>
                      <m:e>
                        <m:r>
                          <a:rPr lang="en-US" altLang="ja-JP" sz="3600" b="1" i="1" dirty="0" smtClean="0">
                            <a:solidFill>
                              <a:srgbClr val="000000"/>
                            </a:solidFill>
                            <a:latin typeface="Cambria Math" panose="02040503050406030204" pitchFamily="18" charset="0"/>
                          </a:rPr>
                          <m:t>(</m:t>
                        </m:r>
                        <m:sSub>
                          <m:sSubPr>
                            <m:ctrlPr>
                              <a:rPr lang="en-US" altLang="ja-JP" sz="3600" b="1" i="1" dirty="0">
                                <a:solidFill>
                                  <a:srgbClr val="000000"/>
                                </a:solidFill>
                                <a:latin typeface="Cambria Math" panose="02040503050406030204" pitchFamily="18" charset="0"/>
                              </a:rPr>
                            </m:ctrlPr>
                          </m:sSubPr>
                          <m:e>
                            <m:r>
                              <a:rPr lang="ja-JP" altLang="en-US" sz="3600" b="1" i="1" dirty="0">
                                <a:solidFill>
                                  <a:srgbClr val="000000"/>
                                </a:solidFill>
                                <a:latin typeface="Cambria Math" panose="02040503050406030204" pitchFamily="18" charset="0"/>
                              </a:rPr>
                              <m:t>𝓧</m:t>
                            </m:r>
                          </m:e>
                          <m:sub>
                            <m:r>
                              <a:rPr lang="en-US" altLang="ja-JP" sz="3600" b="1" i="1" dirty="0">
                                <a:solidFill>
                                  <a:srgbClr val="000000"/>
                                </a:solidFill>
                                <a:latin typeface="Cambria Math" panose="02040503050406030204" pitchFamily="18" charset="0"/>
                              </a:rPr>
                              <m:t>𝒊</m:t>
                            </m:r>
                          </m:sub>
                        </m:sSub>
                        <m:r>
                          <a:rPr lang="en-US" altLang="ja-JP" sz="3600" b="1" i="1" dirty="0" smtClean="0">
                            <a:solidFill>
                              <a:srgbClr val="000000"/>
                            </a:solidFill>
                            <a:latin typeface="Cambria Math" panose="02040503050406030204" pitchFamily="18" charset="0"/>
                          </a:rPr>
                          <m:t>−</m:t>
                        </m:r>
                        <m:bar>
                          <m:barPr>
                            <m:pos m:val="top"/>
                            <m:ctrlPr>
                              <a:rPr lang="en-US" altLang="ja-JP" sz="3600" b="1" i="1" dirty="0" smtClean="0">
                                <a:solidFill>
                                  <a:srgbClr val="000000"/>
                                </a:solidFill>
                                <a:latin typeface="Cambria Math" panose="02040503050406030204" pitchFamily="18" charset="0"/>
                              </a:rPr>
                            </m:ctrlPr>
                          </m:barPr>
                          <m:e>
                            <m:r>
                              <a:rPr lang="ja-JP" altLang="en-US" sz="3600" b="1" i="1" dirty="0" smtClean="0">
                                <a:solidFill>
                                  <a:srgbClr val="000000"/>
                                </a:solidFill>
                                <a:latin typeface="Cambria Math" panose="02040503050406030204" pitchFamily="18" charset="0"/>
                              </a:rPr>
                              <m:t>𝓧</m:t>
                            </m:r>
                          </m:e>
                        </m:bar>
                      </m:e>
                    </m:nary>
                    <m:sSup>
                      <m:sSupPr>
                        <m:ctrlPr>
                          <a:rPr lang="en-US" altLang="ja-JP" sz="3600" b="1" i="1" dirty="0" smtClean="0">
                            <a:solidFill>
                              <a:srgbClr val="000000"/>
                            </a:solidFill>
                            <a:latin typeface="Cambria Math" panose="02040503050406030204" pitchFamily="18" charset="0"/>
                          </a:rPr>
                        </m:ctrlPr>
                      </m:sSupPr>
                      <m:e>
                        <m:r>
                          <a:rPr lang="en-US" altLang="ja-JP" sz="3600" b="1" i="1" dirty="0" smtClean="0">
                            <a:solidFill>
                              <a:srgbClr val="000000"/>
                            </a:solidFill>
                            <a:latin typeface="Cambria Math" panose="02040503050406030204" pitchFamily="18" charset="0"/>
                          </a:rPr>
                          <m:t>)</m:t>
                        </m:r>
                      </m:e>
                      <m:sup>
                        <m:r>
                          <a:rPr lang="en-US" altLang="ja-JP" sz="3600" b="1" i="1" dirty="0" smtClean="0">
                            <a:solidFill>
                              <a:srgbClr val="000000"/>
                            </a:solidFill>
                            <a:latin typeface="Cambria Math" panose="02040503050406030204" pitchFamily="18" charset="0"/>
                          </a:rPr>
                          <m:t>𝟐</m:t>
                        </m:r>
                      </m:sup>
                    </m:sSup>
                  </m:oMath>
                </a14:m>
                <a:endParaRPr lang="en-US" altLang="ja-JP" sz="3600" b="1" dirty="0">
                  <a:solidFill>
                    <a:srgbClr val="000000">
                      <a:lumMod val="75000"/>
                      <a:lumOff val="25000"/>
                    </a:srgbClr>
                  </a:solidFill>
                </a:endParaRPr>
              </a:p>
              <a:p>
                <a:pPr lvl="0">
                  <a:buClr>
                    <a:srgbClr val="E48312"/>
                  </a:buClr>
                </a:pPr>
                <a:r>
                  <a:rPr lang="ja-JP" altLang="en-US" sz="2800" b="1" dirty="0">
                    <a:solidFill>
                      <a:srgbClr val="FF0000"/>
                    </a:solidFill>
                  </a:rPr>
                  <a:t>定義</a:t>
                </a:r>
              </a:p>
              <a:p>
                <a:pPr lvl="0">
                  <a:buClr>
                    <a:srgbClr val="E48312"/>
                  </a:buClr>
                </a:pPr>
                <a:r>
                  <a:rPr lang="ja-JP" altLang="en-US" sz="2400" b="1" dirty="0">
                    <a:solidFill>
                      <a:srgbClr val="000000">
                        <a:lumMod val="75000"/>
                        <a:lumOff val="25000"/>
                      </a:srgbClr>
                    </a:solidFill>
                  </a:rPr>
                  <a:t>データのばらつき具合を表すための指標。平均値とそれぞれのデータの差を二乗した数値の平均をとることによって求められる。値が大きいほどデータのばらつきは大きいと言える。</a:t>
                </a:r>
                <a:endParaRPr lang="en-US" altLang="ja-JP" sz="2400" b="1" dirty="0">
                  <a:solidFill>
                    <a:srgbClr val="000000">
                      <a:lumMod val="75000"/>
                      <a:lumOff val="25000"/>
                    </a:srgbClr>
                  </a:solidFill>
                </a:endParaRPr>
              </a:p>
              <a:p>
                <a:pPr>
                  <a:buClr>
                    <a:srgbClr val="E48312"/>
                  </a:buClr>
                </a:pPr>
                <a:r>
                  <a:rPr lang="ja-JP" altLang="en-US" sz="2400" b="1" dirty="0">
                    <a:solidFill>
                      <a:srgbClr val="000000">
                        <a:lumMod val="75000"/>
                        <a:lumOff val="25000"/>
                      </a:srgbClr>
                    </a:solidFill>
                  </a:rPr>
                  <a:t>分散を文字式で表す場合、</a:t>
                </a:r>
                <a14:m>
                  <m:oMath xmlns:m="http://schemas.openxmlformats.org/officeDocument/2006/math">
                    <m:sSup>
                      <m:sSupPr>
                        <m:ctrlPr>
                          <a:rPr lang="en-US" altLang="ja-JP" sz="2400" b="1" i="1" smtClean="0">
                            <a:solidFill>
                              <a:srgbClr val="000000">
                                <a:lumMod val="75000"/>
                                <a:lumOff val="25000"/>
                              </a:srgbClr>
                            </a:solidFill>
                            <a:latin typeface="Cambria Math" panose="02040503050406030204" pitchFamily="18" charset="0"/>
                          </a:rPr>
                        </m:ctrlPr>
                      </m:sSupPr>
                      <m:e>
                        <m:r>
                          <a:rPr lang="en-US" altLang="ja-JP" sz="2400" b="1" i="1" smtClean="0">
                            <a:solidFill>
                              <a:srgbClr val="000000">
                                <a:lumMod val="75000"/>
                                <a:lumOff val="25000"/>
                              </a:srgbClr>
                            </a:solidFill>
                            <a:latin typeface="Cambria Math" panose="02040503050406030204" pitchFamily="18" charset="0"/>
                          </a:rPr>
                          <m:t>𝒔</m:t>
                        </m:r>
                      </m:e>
                      <m:sup>
                        <m:r>
                          <a:rPr lang="en-US" altLang="ja-JP" sz="2400" b="1" i="1" smtClean="0">
                            <a:solidFill>
                              <a:srgbClr val="000000">
                                <a:lumMod val="75000"/>
                                <a:lumOff val="25000"/>
                              </a:srgbClr>
                            </a:solidFill>
                            <a:latin typeface="Cambria Math" panose="02040503050406030204" pitchFamily="18" charset="0"/>
                          </a:rPr>
                          <m:t>𝟐</m:t>
                        </m:r>
                      </m:sup>
                    </m:sSup>
                    <m:r>
                      <m:rPr>
                        <m:nor/>
                      </m:rPr>
                      <a:rPr lang="ja-JP" altLang="en-US" sz="2400" b="1" dirty="0">
                        <a:solidFill>
                          <a:srgbClr val="000000">
                            <a:lumMod val="75000"/>
                            <a:lumOff val="25000"/>
                          </a:srgbClr>
                        </a:solidFill>
                      </a:rPr>
                      <m:t>や</m:t>
                    </m:r>
                    <m:sSup>
                      <m:sSupPr>
                        <m:ctrlPr>
                          <a:rPr lang="en-US" altLang="ja-JP" sz="2400" b="1" i="1">
                            <a:solidFill>
                              <a:srgbClr val="000000">
                                <a:lumMod val="75000"/>
                                <a:lumOff val="25000"/>
                              </a:srgbClr>
                            </a:solidFill>
                            <a:latin typeface="Cambria Math" panose="02040503050406030204" pitchFamily="18" charset="0"/>
                          </a:rPr>
                        </m:ctrlPr>
                      </m:sSupPr>
                      <m:e>
                        <m:r>
                          <a:rPr lang="ja-JP" altLang="en-US" sz="2400" b="1" i="1" smtClean="0">
                            <a:solidFill>
                              <a:srgbClr val="000000">
                                <a:lumMod val="75000"/>
                                <a:lumOff val="25000"/>
                              </a:srgbClr>
                            </a:solidFill>
                            <a:latin typeface="Cambria Math" panose="02040503050406030204" pitchFamily="18" charset="0"/>
                          </a:rPr>
                          <m:t>𝝈</m:t>
                        </m:r>
                      </m:e>
                      <m:sup>
                        <m:r>
                          <a:rPr lang="en-US" altLang="ja-JP" sz="2400" b="1" i="1" smtClean="0">
                            <a:solidFill>
                              <a:srgbClr val="000000">
                                <a:lumMod val="75000"/>
                                <a:lumOff val="25000"/>
                              </a:srgbClr>
                            </a:solidFill>
                            <a:latin typeface="Cambria Math" panose="02040503050406030204" pitchFamily="18" charset="0"/>
                          </a:rPr>
                          <m:t>𝟐</m:t>
                        </m:r>
                      </m:sup>
                    </m:sSup>
                  </m:oMath>
                </a14:m>
                <a:r>
                  <a:rPr lang="ja-JP" altLang="en-US" sz="2400" b="1" dirty="0">
                    <a:solidFill>
                      <a:srgbClr val="000000">
                        <a:lumMod val="75000"/>
                        <a:lumOff val="25000"/>
                      </a:srgbClr>
                    </a:solidFill>
                  </a:rPr>
                  <a:t>を使うことが多い。　　　　　　　　　　　　　　（</a:t>
                </a:r>
                <a14:m>
                  <m:oMath xmlns:m="http://schemas.openxmlformats.org/officeDocument/2006/math">
                    <m:sSup>
                      <m:sSupPr>
                        <m:ctrlPr>
                          <a:rPr lang="en-US" altLang="ja-JP" sz="2400" b="1" i="1">
                            <a:solidFill>
                              <a:srgbClr val="000000">
                                <a:lumMod val="75000"/>
                                <a:lumOff val="25000"/>
                              </a:srgbClr>
                            </a:solidFill>
                            <a:latin typeface="Cambria Math" panose="02040503050406030204" pitchFamily="18" charset="0"/>
                          </a:rPr>
                        </m:ctrlPr>
                      </m:sSupPr>
                      <m:e>
                        <m:r>
                          <a:rPr lang="en-US" altLang="ja-JP" sz="2400" b="1" i="1">
                            <a:solidFill>
                              <a:srgbClr val="000000">
                                <a:lumMod val="75000"/>
                                <a:lumOff val="25000"/>
                              </a:srgbClr>
                            </a:solidFill>
                            <a:latin typeface="Cambria Math" panose="02040503050406030204" pitchFamily="18" charset="0"/>
                          </a:rPr>
                          <m:t>𝒔</m:t>
                        </m:r>
                      </m:e>
                      <m:sup>
                        <m:r>
                          <a:rPr lang="en-US" altLang="ja-JP" sz="2400" b="1" i="1">
                            <a:solidFill>
                              <a:srgbClr val="000000">
                                <a:lumMod val="75000"/>
                                <a:lumOff val="25000"/>
                              </a:srgbClr>
                            </a:solidFill>
                            <a:latin typeface="Cambria Math" panose="02040503050406030204" pitchFamily="18" charset="0"/>
                          </a:rPr>
                          <m:t>𝟐</m:t>
                        </m:r>
                      </m:sup>
                    </m:sSup>
                  </m:oMath>
                </a14:m>
                <a:r>
                  <a:rPr lang="ja-JP" altLang="en-US" sz="2400" b="1" dirty="0">
                    <a:solidFill>
                      <a:srgbClr val="000000">
                        <a:lumMod val="75000"/>
                        <a:lumOff val="25000"/>
                      </a:srgbClr>
                    </a:solidFill>
                  </a:rPr>
                  <a:t>は標本分散、</a:t>
                </a:r>
                <a14:m>
                  <m:oMath xmlns:m="http://schemas.openxmlformats.org/officeDocument/2006/math">
                    <m:sSup>
                      <m:sSupPr>
                        <m:ctrlPr>
                          <a:rPr lang="en-US" altLang="ja-JP" sz="2400" b="1" i="1">
                            <a:solidFill>
                              <a:srgbClr val="000000">
                                <a:lumMod val="75000"/>
                                <a:lumOff val="25000"/>
                              </a:srgbClr>
                            </a:solidFill>
                            <a:latin typeface="Cambria Math" panose="02040503050406030204" pitchFamily="18" charset="0"/>
                          </a:rPr>
                        </m:ctrlPr>
                      </m:sSupPr>
                      <m:e>
                        <m:r>
                          <a:rPr lang="ja-JP" altLang="en-US" sz="2400" b="1" i="1">
                            <a:solidFill>
                              <a:srgbClr val="000000">
                                <a:lumMod val="75000"/>
                                <a:lumOff val="25000"/>
                              </a:srgbClr>
                            </a:solidFill>
                            <a:latin typeface="Cambria Math" panose="02040503050406030204" pitchFamily="18" charset="0"/>
                          </a:rPr>
                          <m:t>𝝈</m:t>
                        </m:r>
                      </m:e>
                      <m:sup>
                        <m:r>
                          <a:rPr lang="en-US" altLang="ja-JP" sz="2400" b="1" i="1">
                            <a:solidFill>
                              <a:srgbClr val="000000">
                                <a:lumMod val="75000"/>
                                <a:lumOff val="25000"/>
                              </a:srgbClr>
                            </a:solidFill>
                            <a:latin typeface="Cambria Math" panose="02040503050406030204" pitchFamily="18" charset="0"/>
                          </a:rPr>
                          <m:t>𝟐</m:t>
                        </m:r>
                      </m:sup>
                    </m:sSup>
                  </m:oMath>
                </a14:m>
                <a:r>
                  <a:rPr lang="ja-JP" altLang="en-US" sz="2400" b="1" dirty="0">
                    <a:solidFill>
                      <a:srgbClr val="000000">
                        <a:lumMod val="75000"/>
                        <a:lumOff val="25000"/>
                      </a:srgbClr>
                    </a:solidFill>
                  </a:rPr>
                  <a:t>は母分散を表す。）</a:t>
                </a:r>
                <a:endParaRPr lang="en-US" altLang="ja-JP" sz="2400" b="1" dirty="0">
                  <a:solidFill>
                    <a:srgbClr val="000000">
                      <a:lumMod val="75000"/>
                      <a:lumOff val="25000"/>
                    </a:srgbClr>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333" t="-3333" r="-121" b="-9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737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標準偏差（Ｓｔａｎｄａｒｄ　Ｄｅｖｉａｔｉｏｎ）</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lvl="0">
                  <a:buClr>
                    <a:srgbClr val="E48312"/>
                  </a:buClr>
                </a:pPr>
                <a:r>
                  <a:rPr lang="ja-JP" altLang="en-US" sz="2800" b="1" dirty="0">
                    <a:solidFill>
                      <a:srgbClr val="FF0000"/>
                    </a:solidFill>
                  </a:rPr>
                  <a:t>定義式</a:t>
                </a:r>
                <a:endParaRPr lang="en-US" altLang="ja-JP" sz="2800" b="1" dirty="0">
                  <a:solidFill>
                    <a:srgbClr val="FF0000"/>
                  </a:solidFill>
                </a:endParaRPr>
              </a:p>
              <a:p>
                <a:pPr lvl="0">
                  <a:buClr>
                    <a:srgbClr val="E48312"/>
                  </a:buClr>
                </a:pPr>
                <a:r>
                  <a:rPr lang="ja-JP" altLang="en-US" sz="3600" b="1" dirty="0">
                    <a:solidFill>
                      <a:srgbClr val="000000"/>
                    </a:solidFill>
                  </a:rPr>
                  <a:t>ｓ</a:t>
                </a:r>
                <a14:m>
                  <m:oMath xmlns:m="http://schemas.openxmlformats.org/officeDocument/2006/math">
                    <m:r>
                      <a:rPr lang="ja-JP" altLang="en-US" sz="3600" b="1" i="1" dirty="0" smtClean="0">
                        <a:solidFill>
                          <a:srgbClr val="000000"/>
                        </a:solidFill>
                        <a:latin typeface="Cambria Math" panose="02040503050406030204" pitchFamily="18" charset="0"/>
                      </a:rPr>
                      <m:t>（</m:t>
                    </m:r>
                    <m:r>
                      <m:rPr>
                        <m:sty m:val="p"/>
                      </m:rPr>
                      <a:rPr lang="en-US" altLang="ja-JP" sz="3600" b="1" i="1" dirty="0">
                        <a:solidFill>
                          <a:srgbClr val="000000"/>
                        </a:solidFill>
                        <a:latin typeface="Cambria Math" panose="02040503050406030204" pitchFamily="18" charset="0"/>
                      </a:rPr>
                      <m:t>σ</m:t>
                    </m:r>
                    <m:r>
                      <a:rPr lang="ja-JP" altLang="en-US" sz="3600" b="1" i="1" dirty="0" smtClean="0">
                        <a:solidFill>
                          <a:srgbClr val="000000"/>
                        </a:solidFill>
                        <a:latin typeface="Cambria Math" panose="02040503050406030204" pitchFamily="18" charset="0"/>
                      </a:rPr>
                      <m:t>）</m:t>
                    </m:r>
                    <m:r>
                      <a:rPr lang="en-US" altLang="ja-JP" sz="3600" b="1" i="1">
                        <a:solidFill>
                          <a:srgbClr val="000000"/>
                        </a:solidFill>
                        <a:latin typeface="Cambria Math" panose="02040503050406030204" pitchFamily="18" charset="0"/>
                      </a:rPr>
                      <m:t>=</m:t>
                    </m:r>
                    <m:rad>
                      <m:radPr>
                        <m:degHide m:val="on"/>
                        <m:ctrlPr>
                          <a:rPr lang="en-US" altLang="ja-JP" sz="3600" b="1" i="1" smtClean="0">
                            <a:solidFill>
                              <a:srgbClr val="000000"/>
                            </a:solidFill>
                            <a:latin typeface="Cambria Math" panose="02040503050406030204" pitchFamily="18" charset="0"/>
                          </a:rPr>
                        </m:ctrlPr>
                      </m:radPr>
                      <m:deg/>
                      <m:e>
                        <m:r>
                          <a:rPr lang="ja-JP" altLang="en-US" sz="3600" b="1" i="1">
                            <a:solidFill>
                              <a:srgbClr val="000000"/>
                            </a:solidFill>
                            <a:latin typeface="Cambria Math" panose="02040503050406030204" pitchFamily="18" charset="0"/>
                          </a:rPr>
                          <m:t>分散</m:t>
                        </m:r>
                      </m:e>
                    </m:rad>
                  </m:oMath>
                </a14:m>
                <a:r>
                  <a:rPr lang="ja-JP" altLang="en-US" sz="3600" b="1" dirty="0">
                    <a:solidFill>
                      <a:srgbClr val="000000">
                        <a:lumMod val="75000"/>
                        <a:lumOff val="25000"/>
                      </a:srgbClr>
                    </a:solidFill>
                  </a:rPr>
                  <a:t>＝</a:t>
                </a:r>
                <a14:m>
                  <m:oMath xmlns:m="http://schemas.openxmlformats.org/officeDocument/2006/math">
                    <m:rad>
                      <m:radPr>
                        <m:degHide m:val="on"/>
                        <m:ctrlPr>
                          <a:rPr lang="ja-JP" altLang="en-US" sz="3600" b="1" i="1" dirty="0" smtClean="0">
                            <a:solidFill>
                              <a:srgbClr val="000000">
                                <a:lumMod val="75000"/>
                                <a:lumOff val="25000"/>
                              </a:srgbClr>
                            </a:solidFill>
                            <a:latin typeface="Cambria Math" panose="02040503050406030204" pitchFamily="18" charset="0"/>
                          </a:rPr>
                        </m:ctrlPr>
                      </m:radPr>
                      <m:deg/>
                      <m:e>
                        <m:f>
                          <m:fPr>
                            <m:ctrlPr>
                              <a:rPr lang="en-US" altLang="ja-JP" sz="3600" b="1" i="1" dirty="0">
                                <a:solidFill>
                                  <a:srgbClr val="000000"/>
                                </a:solidFill>
                                <a:latin typeface="Cambria Math" panose="02040503050406030204" pitchFamily="18" charset="0"/>
                              </a:rPr>
                            </m:ctrlPr>
                          </m:fPr>
                          <m:num>
                            <m:r>
                              <a:rPr lang="en-US" altLang="ja-JP" sz="3600" b="1" i="1" dirty="0">
                                <a:solidFill>
                                  <a:srgbClr val="000000"/>
                                </a:solidFill>
                                <a:latin typeface="Cambria Math" panose="02040503050406030204" pitchFamily="18" charset="0"/>
                              </a:rPr>
                              <m:t>𝟏</m:t>
                            </m:r>
                          </m:num>
                          <m:den>
                            <m:r>
                              <a:rPr lang="en-US" altLang="ja-JP" sz="3600" b="1" i="1" dirty="0">
                                <a:solidFill>
                                  <a:srgbClr val="000000"/>
                                </a:solidFill>
                                <a:latin typeface="Cambria Math" panose="02040503050406030204" pitchFamily="18" charset="0"/>
                              </a:rPr>
                              <m:t>𝒏</m:t>
                            </m:r>
                          </m:den>
                        </m:f>
                        <m:nary>
                          <m:naryPr>
                            <m:chr m:val="∑"/>
                            <m:ctrlPr>
                              <a:rPr lang="en-US" altLang="ja-JP" sz="3600" b="1" i="1" dirty="0">
                                <a:solidFill>
                                  <a:srgbClr val="000000"/>
                                </a:solidFill>
                                <a:latin typeface="Cambria Math" panose="02040503050406030204" pitchFamily="18" charset="0"/>
                              </a:rPr>
                            </m:ctrlPr>
                          </m:naryPr>
                          <m:sub>
                            <m:r>
                              <m:rPr>
                                <m:brk m:alnAt="23"/>
                              </m:rPr>
                              <a:rPr lang="en-US" altLang="ja-JP" sz="3600" b="1" i="1" dirty="0">
                                <a:solidFill>
                                  <a:srgbClr val="000000"/>
                                </a:solidFill>
                                <a:latin typeface="Cambria Math" panose="02040503050406030204" pitchFamily="18" charset="0"/>
                              </a:rPr>
                              <m:t>𝒊</m:t>
                            </m:r>
                            <m:r>
                              <a:rPr lang="en-US" altLang="ja-JP" sz="3600" b="1" i="1" dirty="0">
                                <a:solidFill>
                                  <a:srgbClr val="000000"/>
                                </a:solidFill>
                                <a:latin typeface="Cambria Math" panose="02040503050406030204" pitchFamily="18" charset="0"/>
                              </a:rPr>
                              <m:t>=</m:t>
                            </m:r>
                            <m:r>
                              <a:rPr lang="en-US" altLang="ja-JP" sz="3600" b="1" i="1" dirty="0">
                                <a:solidFill>
                                  <a:srgbClr val="000000"/>
                                </a:solidFill>
                                <a:latin typeface="Cambria Math" panose="02040503050406030204" pitchFamily="18" charset="0"/>
                              </a:rPr>
                              <m:t>𝟏</m:t>
                            </m:r>
                          </m:sub>
                          <m:sup>
                            <m:r>
                              <a:rPr lang="en-US" altLang="ja-JP" sz="3600" b="1" i="1" dirty="0">
                                <a:solidFill>
                                  <a:srgbClr val="000000"/>
                                </a:solidFill>
                                <a:latin typeface="Cambria Math" panose="02040503050406030204" pitchFamily="18" charset="0"/>
                              </a:rPr>
                              <m:t>𝒏</m:t>
                            </m:r>
                          </m:sup>
                          <m:e>
                            <m:r>
                              <a:rPr lang="en-US" altLang="ja-JP" sz="3600" b="1" i="1" dirty="0">
                                <a:solidFill>
                                  <a:srgbClr val="000000"/>
                                </a:solidFill>
                                <a:latin typeface="Cambria Math" panose="02040503050406030204" pitchFamily="18" charset="0"/>
                              </a:rPr>
                              <m:t>(</m:t>
                            </m:r>
                            <m:sSub>
                              <m:sSubPr>
                                <m:ctrlPr>
                                  <a:rPr lang="en-US" altLang="ja-JP" sz="3600" b="1" i="1" dirty="0">
                                    <a:solidFill>
                                      <a:srgbClr val="000000"/>
                                    </a:solidFill>
                                    <a:latin typeface="Cambria Math" panose="02040503050406030204" pitchFamily="18" charset="0"/>
                                  </a:rPr>
                                </m:ctrlPr>
                              </m:sSubPr>
                              <m:e>
                                <m:r>
                                  <a:rPr lang="ja-JP" altLang="en-US" sz="3600" b="1" i="1" dirty="0">
                                    <a:solidFill>
                                      <a:srgbClr val="000000"/>
                                    </a:solidFill>
                                    <a:latin typeface="Cambria Math" panose="02040503050406030204" pitchFamily="18" charset="0"/>
                                  </a:rPr>
                                  <m:t>𝓧</m:t>
                                </m:r>
                              </m:e>
                              <m:sub>
                                <m:r>
                                  <a:rPr lang="en-US" altLang="ja-JP" sz="3600" b="1" i="1" dirty="0">
                                    <a:solidFill>
                                      <a:srgbClr val="000000"/>
                                    </a:solidFill>
                                    <a:latin typeface="Cambria Math" panose="02040503050406030204" pitchFamily="18" charset="0"/>
                                  </a:rPr>
                                  <m:t>𝒊</m:t>
                                </m:r>
                              </m:sub>
                            </m:sSub>
                            <m:r>
                              <a:rPr lang="en-US" altLang="ja-JP" sz="3600" b="1" i="1" dirty="0">
                                <a:solidFill>
                                  <a:srgbClr val="000000"/>
                                </a:solidFill>
                                <a:latin typeface="Cambria Math" panose="02040503050406030204" pitchFamily="18" charset="0"/>
                              </a:rPr>
                              <m:t>−</m:t>
                            </m:r>
                            <m:bar>
                              <m:barPr>
                                <m:pos m:val="top"/>
                                <m:ctrlPr>
                                  <a:rPr lang="en-US" altLang="ja-JP" sz="3600" b="1" i="1" dirty="0">
                                    <a:solidFill>
                                      <a:srgbClr val="000000"/>
                                    </a:solidFill>
                                    <a:latin typeface="Cambria Math" panose="02040503050406030204" pitchFamily="18" charset="0"/>
                                  </a:rPr>
                                </m:ctrlPr>
                              </m:barPr>
                              <m:e>
                                <m:r>
                                  <a:rPr lang="ja-JP" altLang="en-US" sz="3600" b="1" i="1" dirty="0">
                                    <a:solidFill>
                                      <a:srgbClr val="000000"/>
                                    </a:solidFill>
                                    <a:latin typeface="Cambria Math" panose="02040503050406030204" pitchFamily="18" charset="0"/>
                                  </a:rPr>
                                  <m:t>𝓧</m:t>
                                </m:r>
                              </m:e>
                            </m:bar>
                          </m:e>
                        </m:nary>
                        <m:sSup>
                          <m:sSupPr>
                            <m:ctrlPr>
                              <a:rPr lang="en-US" altLang="ja-JP" sz="3600" b="1" i="1" dirty="0">
                                <a:solidFill>
                                  <a:srgbClr val="000000"/>
                                </a:solidFill>
                                <a:latin typeface="Cambria Math" panose="02040503050406030204" pitchFamily="18" charset="0"/>
                              </a:rPr>
                            </m:ctrlPr>
                          </m:sSupPr>
                          <m:e>
                            <m:r>
                              <a:rPr lang="en-US" altLang="ja-JP" sz="3600" b="1" i="1" dirty="0">
                                <a:solidFill>
                                  <a:srgbClr val="000000"/>
                                </a:solidFill>
                                <a:latin typeface="Cambria Math" panose="02040503050406030204" pitchFamily="18" charset="0"/>
                              </a:rPr>
                              <m:t>)</m:t>
                            </m:r>
                          </m:e>
                          <m:sup>
                            <m:r>
                              <a:rPr lang="en-US" altLang="ja-JP" sz="3600" b="1" i="1" dirty="0">
                                <a:solidFill>
                                  <a:srgbClr val="000000"/>
                                </a:solidFill>
                                <a:latin typeface="Cambria Math" panose="02040503050406030204" pitchFamily="18" charset="0"/>
                              </a:rPr>
                              <m:t>𝟐</m:t>
                            </m:r>
                          </m:sup>
                        </m:sSup>
                      </m:e>
                    </m:rad>
                  </m:oMath>
                </a14:m>
                <a:endParaRPr lang="en-US" altLang="ja-JP" sz="3600" b="1" dirty="0">
                  <a:solidFill>
                    <a:srgbClr val="000000">
                      <a:lumMod val="75000"/>
                      <a:lumOff val="25000"/>
                    </a:srgbClr>
                  </a:solidFill>
                </a:endParaRPr>
              </a:p>
              <a:p>
                <a:pPr lvl="0">
                  <a:buClr>
                    <a:srgbClr val="E48312"/>
                  </a:buClr>
                </a:pPr>
                <a:r>
                  <a:rPr lang="ja-JP" altLang="en-US" sz="2800" b="1" dirty="0">
                    <a:solidFill>
                      <a:srgbClr val="FF0000"/>
                    </a:solidFill>
                  </a:rPr>
                  <a:t>定義</a:t>
                </a:r>
              </a:p>
              <a:p>
                <a:pPr lvl="0">
                  <a:buClr>
                    <a:srgbClr val="E48312"/>
                  </a:buClr>
                </a:pPr>
                <a:r>
                  <a:rPr lang="ja-JP" altLang="en-US" sz="2400" b="1" dirty="0">
                    <a:solidFill>
                      <a:srgbClr val="000000">
                        <a:lumMod val="75000"/>
                        <a:lumOff val="25000"/>
                      </a:srgbClr>
                    </a:solidFill>
                  </a:rPr>
                  <a:t>分散に平方根をとったもの。分散の文字式から二乗を取って</a:t>
                </a:r>
                <a:r>
                  <a:rPr lang="ja-JP" altLang="en-US" sz="2400" b="1" dirty="0" err="1">
                    <a:solidFill>
                      <a:srgbClr val="000000">
                        <a:lumMod val="75000"/>
                        <a:lumOff val="25000"/>
                      </a:srgbClr>
                    </a:solidFill>
                  </a:rPr>
                  <a:t>ｓ</a:t>
                </a:r>
                <a:r>
                  <a:rPr lang="ja-JP" altLang="en-US" sz="2400" b="1" dirty="0">
                    <a:solidFill>
                      <a:srgbClr val="000000">
                        <a:lumMod val="75000"/>
                        <a:lumOff val="25000"/>
                      </a:srgbClr>
                    </a:solidFill>
                  </a:rPr>
                  <a:t>や</a:t>
                </a:r>
                <a:r>
                  <a:rPr lang="en-US" altLang="ja-JP" sz="2400" b="1" dirty="0">
                    <a:solidFill>
                      <a:srgbClr val="000000">
                        <a:lumMod val="75000"/>
                        <a:lumOff val="25000"/>
                      </a:srgbClr>
                    </a:solidFill>
                  </a:rPr>
                  <a:t>σ</a:t>
                </a:r>
                <a:r>
                  <a:rPr lang="ja-JP" altLang="en-US" sz="2400" b="1" dirty="0">
                    <a:solidFill>
                      <a:srgbClr val="000000">
                        <a:lumMod val="75000"/>
                        <a:lumOff val="25000"/>
                      </a:srgbClr>
                    </a:solidFill>
                  </a:rPr>
                  <a:t>と表される。分散と同様にデータのばらつきを表すが、標準偏差は元データとスケールが同じなので、平均値等と比較することができる。</a:t>
                </a:r>
                <a:endParaRPr lang="en-US" altLang="ja-JP" sz="2400" b="1" dirty="0">
                  <a:solidFill>
                    <a:srgbClr val="000000">
                      <a:lumMod val="75000"/>
                      <a:lumOff val="25000"/>
                    </a:srgbClr>
                  </a:solidFill>
                </a:endParaRPr>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333" t="-3333" r="-1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5145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81DEC4-5456-4993-AA3D-C26941ED20F6}"/>
              </a:ext>
            </a:extLst>
          </p:cNvPr>
          <p:cNvSpPr>
            <a:spLocks noGrp="1"/>
          </p:cNvSpPr>
          <p:nvPr>
            <p:ph type="title"/>
          </p:nvPr>
        </p:nvSpPr>
        <p:spPr/>
        <p:txBody>
          <a:bodyPr/>
          <a:lstStyle/>
          <a:p>
            <a:r>
              <a:rPr kumimoji="1" lang="ja-JP" altLang="en-US" dirty="0"/>
              <a:t>母集団と標本</a:t>
            </a:r>
          </a:p>
        </p:txBody>
      </p:sp>
      <p:sp>
        <p:nvSpPr>
          <p:cNvPr id="3" name="コンテンツ プレースホルダー 2">
            <a:extLst>
              <a:ext uri="{FF2B5EF4-FFF2-40B4-BE49-F238E27FC236}">
                <a16:creationId xmlns:a16="http://schemas.microsoft.com/office/drawing/2014/main" id="{BC3765D9-FA6C-4639-A1DB-E53C823539D3}"/>
              </a:ext>
            </a:extLst>
          </p:cNvPr>
          <p:cNvSpPr>
            <a:spLocks noGrp="1"/>
          </p:cNvSpPr>
          <p:nvPr>
            <p:ph idx="1"/>
          </p:nvPr>
        </p:nvSpPr>
        <p:spPr/>
        <p:txBody>
          <a:bodyPr>
            <a:normAutofit/>
          </a:bodyPr>
          <a:lstStyle/>
          <a:p>
            <a:r>
              <a:rPr kumimoji="1" lang="ja-JP" altLang="en-US" sz="2400" dirty="0">
                <a:solidFill>
                  <a:srgbClr val="FF0000"/>
                </a:solidFill>
              </a:rPr>
              <a:t>母集団</a:t>
            </a:r>
            <a:r>
              <a:rPr kumimoji="1" lang="ja-JP" altLang="en-US" sz="2400" dirty="0"/>
              <a:t>とは、本来知りたいと思っている集団全体のことを指し、</a:t>
            </a:r>
            <a:r>
              <a:rPr kumimoji="1" lang="ja-JP" altLang="en-US" sz="2400" dirty="0">
                <a:solidFill>
                  <a:srgbClr val="FF0000"/>
                </a:solidFill>
              </a:rPr>
              <a:t>標本</a:t>
            </a:r>
            <a:r>
              <a:rPr kumimoji="1" lang="ja-JP" altLang="en-US" sz="2400" dirty="0"/>
              <a:t>とは母集団の情報・性質などを推測するために母集団から取り出された一部のデータの集合を指す。母集団から標本を選び出すことを「</a:t>
            </a:r>
            <a:r>
              <a:rPr kumimoji="1" lang="ja-JP" altLang="en-US" sz="2400" dirty="0">
                <a:solidFill>
                  <a:srgbClr val="FF0000"/>
                </a:solidFill>
              </a:rPr>
              <a:t>抽出</a:t>
            </a:r>
            <a:r>
              <a:rPr kumimoji="1" lang="ja-JP" altLang="en-US" sz="2400" dirty="0"/>
              <a:t>」という。母集団を推測するには完全にランダムな抽出が必要であり、これを</a:t>
            </a:r>
            <a:r>
              <a:rPr kumimoji="1" lang="ja-JP" altLang="en-US" sz="2400" dirty="0">
                <a:solidFill>
                  <a:srgbClr val="FF0000"/>
                </a:solidFill>
              </a:rPr>
              <a:t>無作為抽出</a:t>
            </a:r>
            <a:r>
              <a:rPr kumimoji="1" lang="ja-JP" altLang="en-US" sz="2400" dirty="0"/>
              <a:t>という。</a:t>
            </a:r>
          </a:p>
        </p:txBody>
      </p:sp>
      <p:sp>
        <p:nvSpPr>
          <p:cNvPr id="4" name="四角形: 角を丸くする 3">
            <a:extLst>
              <a:ext uri="{FF2B5EF4-FFF2-40B4-BE49-F238E27FC236}">
                <a16:creationId xmlns:a16="http://schemas.microsoft.com/office/drawing/2014/main" id="{DFED86EC-6A1D-46B6-95A0-D28E5ACFB3A4}"/>
              </a:ext>
            </a:extLst>
          </p:cNvPr>
          <p:cNvSpPr/>
          <p:nvPr/>
        </p:nvSpPr>
        <p:spPr>
          <a:xfrm>
            <a:off x="1036320" y="3214473"/>
            <a:ext cx="5059681" cy="2663876"/>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3200" dirty="0">
              <a:solidFill>
                <a:schemeClr val="tx1"/>
              </a:solidFill>
            </a:endParaRPr>
          </a:p>
          <a:p>
            <a:endParaRPr kumimoji="1" lang="en-US" altLang="ja-JP" sz="3200" dirty="0">
              <a:solidFill>
                <a:schemeClr val="tx1"/>
              </a:solidFill>
            </a:endParaRPr>
          </a:p>
          <a:p>
            <a:endParaRPr kumimoji="1" lang="en-US" altLang="ja-JP" sz="3200" dirty="0">
              <a:solidFill>
                <a:schemeClr val="tx1"/>
              </a:solidFill>
            </a:endParaRPr>
          </a:p>
          <a:p>
            <a:endParaRPr kumimoji="1" lang="ja-JP" altLang="en-US" dirty="0">
              <a:solidFill>
                <a:schemeClr val="tx1"/>
              </a:solidFill>
            </a:endParaRPr>
          </a:p>
        </p:txBody>
      </p:sp>
      <p:sp>
        <p:nvSpPr>
          <p:cNvPr id="8" name="楕円 7">
            <a:extLst>
              <a:ext uri="{FF2B5EF4-FFF2-40B4-BE49-F238E27FC236}">
                <a16:creationId xmlns:a16="http://schemas.microsoft.com/office/drawing/2014/main" id="{71E5B959-1610-409C-B7AB-006CCE24EE22}"/>
              </a:ext>
            </a:extLst>
          </p:cNvPr>
          <p:cNvSpPr/>
          <p:nvPr/>
        </p:nvSpPr>
        <p:spPr>
          <a:xfrm>
            <a:off x="3566159" y="3671673"/>
            <a:ext cx="2354582" cy="1893993"/>
          </a:xfrm>
          <a:prstGeom prst="ellipse">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8EF3C5C-1973-4A04-A21D-7C18436645D9}"/>
              </a:ext>
            </a:extLst>
          </p:cNvPr>
          <p:cNvSpPr/>
          <p:nvPr/>
        </p:nvSpPr>
        <p:spPr>
          <a:xfrm>
            <a:off x="7971423" y="3727392"/>
            <a:ext cx="2354582" cy="1893993"/>
          </a:xfrm>
          <a:prstGeom prst="ellipse">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17570883-AD42-4F86-9F1F-7053CD68D550}"/>
              </a:ext>
            </a:extLst>
          </p:cNvPr>
          <p:cNvSpPr/>
          <p:nvPr/>
        </p:nvSpPr>
        <p:spPr>
          <a:xfrm>
            <a:off x="1219964" y="3400214"/>
            <a:ext cx="2354581" cy="9144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rPr>
              <a:t>母集団</a:t>
            </a:r>
          </a:p>
        </p:txBody>
      </p:sp>
      <p:sp>
        <p:nvSpPr>
          <p:cNvPr id="16" name="正方形/長方形 15">
            <a:extLst>
              <a:ext uri="{FF2B5EF4-FFF2-40B4-BE49-F238E27FC236}">
                <a16:creationId xmlns:a16="http://schemas.microsoft.com/office/drawing/2014/main" id="{94945B2C-CAC7-4A65-B6AF-E451D6AB1EBF}"/>
              </a:ext>
            </a:extLst>
          </p:cNvPr>
          <p:cNvSpPr/>
          <p:nvPr/>
        </p:nvSpPr>
        <p:spPr>
          <a:xfrm>
            <a:off x="8229766" y="4108443"/>
            <a:ext cx="1682501" cy="51022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rPr>
              <a:t>標本</a:t>
            </a:r>
          </a:p>
        </p:txBody>
      </p:sp>
      <p:sp>
        <p:nvSpPr>
          <p:cNvPr id="17" name="矢印: 右 16">
            <a:extLst>
              <a:ext uri="{FF2B5EF4-FFF2-40B4-BE49-F238E27FC236}">
                <a16:creationId xmlns:a16="http://schemas.microsoft.com/office/drawing/2014/main" id="{E4DFBED8-9518-42A7-8019-F474CE932E86}"/>
              </a:ext>
            </a:extLst>
          </p:cNvPr>
          <p:cNvSpPr/>
          <p:nvPr/>
        </p:nvSpPr>
        <p:spPr>
          <a:xfrm>
            <a:off x="5025873" y="4103687"/>
            <a:ext cx="2899790" cy="97773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rPr>
              <a:t>抽出</a:t>
            </a:r>
          </a:p>
        </p:txBody>
      </p:sp>
      <p:sp>
        <p:nvSpPr>
          <p:cNvPr id="21" name="矢印: 折線 20">
            <a:extLst>
              <a:ext uri="{FF2B5EF4-FFF2-40B4-BE49-F238E27FC236}">
                <a16:creationId xmlns:a16="http://schemas.microsoft.com/office/drawing/2014/main" id="{AA8DBDC1-9DB5-4177-B371-9483CF370C03}"/>
              </a:ext>
            </a:extLst>
          </p:cNvPr>
          <p:cNvSpPr/>
          <p:nvPr/>
        </p:nvSpPr>
        <p:spPr>
          <a:xfrm rot="18775602" flipH="1">
            <a:off x="6389410" y="2942698"/>
            <a:ext cx="1618925" cy="1734418"/>
          </a:xfrm>
          <a:prstGeom prst="bentArrow">
            <a:avLst>
              <a:gd name="adj1" fmla="val 9319"/>
              <a:gd name="adj2" fmla="val 17533"/>
              <a:gd name="adj3" fmla="val 25000"/>
              <a:gd name="adj4" fmla="val 7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正方形/長方形 21">
            <a:extLst>
              <a:ext uri="{FF2B5EF4-FFF2-40B4-BE49-F238E27FC236}">
                <a16:creationId xmlns:a16="http://schemas.microsoft.com/office/drawing/2014/main" id="{0FFE41BB-2655-40EC-AE5A-9D2D20C60181}"/>
              </a:ext>
            </a:extLst>
          </p:cNvPr>
          <p:cNvSpPr/>
          <p:nvPr/>
        </p:nvSpPr>
        <p:spPr>
          <a:xfrm>
            <a:off x="6768342" y="3556159"/>
            <a:ext cx="1157321" cy="31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rPr>
              <a:t>推測</a:t>
            </a:r>
          </a:p>
        </p:txBody>
      </p:sp>
    </p:spTree>
    <p:extLst>
      <p:ext uri="{BB962C8B-B14F-4D97-AF65-F5344CB8AC3E}">
        <p14:creationId xmlns:p14="http://schemas.microsoft.com/office/powerpoint/2010/main" val="102502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FCBEA1-42AC-4B3F-ADC8-F462248CC48A}"/>
              </a:ext>
            </a:extLst>
          </p:cNvPr>
          <p:cNvSpPr>
            <a:spLocks noGrp="1"/>
          </p:cNvSpPr>
          <p:nvPr>
            <p:ph type="title"/>
          </p:nvPr>
        </p:nvSpPr>
        <p:spPr>
          <a:xfrm>
            <a:off x="1097280" y="286603"/>
            <a:ext cx="10058400" cy="1450757"/>
          </a:xfrm>
        </p:spPr>
        <p:txBody>
          <a:bodyPr/>
          <a:lstStyle/>
          <a:p>
            <a:r>
              <a:rPr lang="ja-JP" altLang="en-US" dirty="0"/>
              <a:t>母集団と標本（続き）</a:t>
            </a:r>
            <a:endParaRPr kumimoji="1" lang="ja-JP" altLang="en-US" dirty="0"/>
          </a:p>
        </p:txBody>
      </p:sp>
      <p:sp>
        <p:nvSpPr>
          <p:cNvPr id="3" name="コンテンツ プレースホルダー 2">
            <a:extLst>
              <a:ext uri="{FF2B5EF4-FFF2-40B4-BE49-F238E27FC236}">
                <a16:creationId xmlns:a16="http://schemas.microsoft.com/office/drawing/2014/main" id="{232D385C-1E70-46BB-B8C6-D91140852B79}"/>
              </a:ext>
            </a:extLst>
          </p:cNvPr>
          <p:cNvSpPr>
            <a:spLocks noGrp="1"/>
          </p:cNvSpPr>
          <p:nvPr>
            <p:ph idx="1"/>
          </p:nvPr>
        </p:nvSpPr>
        <p:spPr/>
        <p:txBody>
          <a:bodyPr>
            <a:normAutofit/>
          </a:bodyPr>
          <a:lstStyle/>
          <a:p>
            <a:r>
              <a:rPr kumimoji="1" lang="ja-JP" altLang="en-US" sz="2400" b="1" dirty="0"/>
              <a:t>母集団から求めた平均・分散・標準偏差と標本から求めた平均・分散・標準偏差には違いがある。標本を抽出する際、ランダムであるとは言っても多少偏りがあり、そこから諸数値を計算すると</a:t>
            </a:r>
            <a:r>
              <a:rPr kumimoji="1" lang="ja-JP" altLang="en-US" sz="2400" b="1" dirty="0">
                <a:solidFill>
                  <a:schemeClr val="tx1"/>
                </a:solidFill>
              </a:rPr>
              <a:t>母集団の性質とは少し異なる性質（一般的には母集団より少し小さい値）</a:t>
            </a:r>
            <a:r>
              <a:rPr kumimoji="1" lang="ja-JP" altLang="en-US" sz="2400" b="1" dirty="0"/>
              <a:t>になる。母集団のデータを用いて算出した諸数値は</a:t>
            </a:r>
            <a:r>
              <a:rPr kumimoji="1" lang="ja-JP" altLang="en-US" sz="2400" b="1" dirty="0">
                <a:solidFill>
                  <a:srgbClr val="FF0000"/>
                </a:solidFill>
              </a:rPr>
              <a:t>統計を行う側が知りたい本当の値</a:t>
            </a:r>
            <a:r>
              <a:rPr kumimoji="1" lang="ja-JP" altLang="en-US" sz="2400" b="1" dirty="0"/>
              <a:t>である。</a:t>
            </a:r>
            <a:endParaRPr kumimoji="1" lang="en-US" altLang="ja-JP" sz="2400" b="1" dirty="0"/>
          </a:p>
          <a:p>
            <a:r>
              <a:rPr lang="ja-JP" altLang="en-US" sz="2400" b="1" dirty="0"/>
              <a:t>ただ、母集団の性質は分かっていないことがほとんどなので、標本の性質から推定することになる。その推定の際に用いられる分散・標準偏差を</a:t>
            </a:r>
            <a:r>
              <a:rPr lang="ja-JP" altLang="en-US" sz="2400" b="1" dirty="0">
                <a:solidFill>
                  <a:srgbClr val="FF0000"/>
                </a:solidFill>
              </a:rPr>
              <a:t>不偏分散・不偏標準偏差</a:t>
            </a:r>
            <a:r>
              <a:rPr lang="ja-JP" altLang="en-US" sz="2400" b="1" dirty="0"/>
              <a:t>と言う。不偏分散・不偏標準偏差は、元の定義式の自由度をｎ</a:t>
            </a:r>
            <a:r>
              <a:rPr lang="en-US" altLang="ja-JP" sz="2400" b="1" dirty="0"/>
              <a:t>‐</a:t>
            </a:r>
            <a:r>
              <a:rPr lang="ja-JP" altLang="en-US" sz="2400" b="1" dirty="0"/>
              <a:t>１にすることによって求めることができる。</a:t>
            </a:r>
            <a:endParaRPr kumimoji="1" lang="ja-JP" altLang="en-US" sz="2400" b="1" dirty="0"/>
          </a:p>
        </p:txBody>
      </p:sp>
    </p:spTree>
    <p:extLst>
      <p:ext uri="{BB962C8B-B14F-4D97-AF65-F5344CB8AC3E}">
        <p14:creationId xmlns:p14="http://schemas.microsoft.com/office/powerpoint/2010/main" val="5878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FAE01-5291-4ACD-9EC9-ECCEAEF2D8D6}"/>
              </a:ext>
            </a:extLst>
          </p:cNvPr>
          <p:cNvSpPr>
            <a:spLocks noGrp="1"/>
          </p:cNvSpPr>
          <p:nvPr>
            <p:ph type="title"/>
          </p:nvPr>
        </p:nvSpPr>
        <p:spPr/>
        <p:txBody>
          <a:bodyPr/>
          <a:lstStyle/>
          <a:p>
            <a:r>
              <a:rPr kumimoji="1" lang="ja-JP" altLang="en-US" dirty="0"/>
              <a:t>補足：</a:t>
            </a:r>
            <a:r>
              <a:rPr kumimoji="1" lang="ja-JP" altLang="en-US" dirty="0">
                <a:solidFill>
                  <a:srgbClr val="FF0000"/>
                </a:solidFill>
              </a:rPr>
              <a:t>自由度</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214F172-210A-48D9-A8A8-D9CA063E3B62}"/>
                  </a:ext>
                </a:extLst>
              </p:cNvPr>
              <p:cNvSpPr>
                <a:spLocks noGrp="1"/>
              </p:cNvSpPr>
              <p:nvPr>
                <p:ph idx="1"/>
              </p:nvPr>
            </p:nvSpPr>
            <p:spPr/>
            <p:txBody>
              <a:bodyPr>
                <a:normAutofit/>
              </a:bodyPr>
              <a:lstStyle/>
              <a:p>
                <a:r>
                  <a:rPr lang="ja-JP" altLang="en-US" sz="2800" b="1" dirty="0"/>
                  <a:t>自由に決めることができる値の数のこと。</a:t>
                </a:r>
                <a:endParaRPr lang="en-US" altLang="ja-JP" sz="2800" b="1" dirty="0"/>
              </a:p>
              <a:p>
                <a:r>
                  <a:rPr lang="ja-JP" altLang="en-US" sz="2800" b="1" dirty="0"/>
                  <a:t>例えば、</a:t>
                </a:r>
                <a:r>
                  <a:rPr lang="en-US" altLang="ja-JP" sz="2800" dirty="0" err="1"/>
                  <a:t>x,y,z</a:t>
                </a:r>
                <a:r>
                  <a:rPr lang="ja-JP" altLang="en-US" sz="2800" b="1" dirty="0"/>
                  <a:t>という変数があった場合それぞれが自由度１を持つ。</a:t>
                </a:r>
                <a:endParaRPr lang="en-US" altLang="ja-JP" sz="2800" b="1" dirty="0"/>
              </a:p>
              <a:p>
                <a:r>
                  <a:rPr kumimoji="1" lang="ja-JP" altLang="en-US" sz="2800" b="1" dirty="0"/>
                  <a:t>しかし、ここに</a:t>
                </a:r>
                <a:r>
                  <a:rPr lang="en-US" altLang="ja-JP" sz="2800" dirty="0" err="1"/>
                  <a:t>x+y+z</a:t>
                </a:r>
                <a:r>
                  <a:rPr lang="en-US" altLang="ja-JP" sz="2800" dirty="0"/>
                  <a:t>=6</a:t>
                </a:r>
                <a:r>
                  <a:rPr lang="ja-JP" altLang="en-US" sz="2800" b="1" dirty="0"/>
                  <a:t>という式が加わった場合、二つの変数の値を決めてしまうと残り一つの変数の値は自動的に決定してしまうので全体の自由度は２、ということになる。</a:t>
                </a:r>
                <a:endParaRPr lang="en-US" altLang="ja-JP" sz="2800" b="1" dirty="0"/>
              </a:p>
              <a:p>
                <a14:m>
                  <m:oMath xmlns:m="http://schemas.openxmlformats.org/officeDocument/2006/math">
                    <m:r>
                      <a:rPr kumimoji="1" lang="en-US" altLang="ja-JP" sz="3600" i="1" smtClean="0">
                        <a:latin typeface="Cambria Math" panose="02040503050406030204" pitchFamily="18" charset="0"/>
                      </a:rPr>
                      <m:t>                                   </m:t>
                    </m:r>
                    <m:r>
                      <a:rPr kumimoji="1" lang="ja-JP" altLang="en-US" sz="3600" i="1" smtClean="0">
                        <a:latin typeface="Cambria Math" panose="02040503050406030204" pitchFamily="18" charset="0"/>
                      </a:rPr>
                      <m:t>𝒳</m:t>
                    </m:r>
                    <m:r>
                      <a:rPr kumimoji="1" lang="en-US" altLang="ja-JP" sz="3600" i="1" smtClean="0">
                        <a:latin typeface="Cambria Math" panose="02040503050406030204" pitchFamily="18" charset="0"/>
                        <a:ea typeface="Cambria Math" panose="02040503050406030204" pitchFamily="18" charset="0"/>
                      </a:rPr>
                      <m:t>+</m:t>
                    </m:r>
                    <m:r>
                      <a:rPr kumimoji="1" lang="ja-JP" altLang="en-US" sz="3600" i="1" smtClean="0">
                        <a:latin typeface="Cambria Math" panose="02040503050406030204" pitchFamily="18" charset="0"/>
                      </a:rPr>
                      <m:t>𝒴</m:t>
                    </m:r>
                    <m:r>
                      <a:rPr kumimoji="1" lang="en-US" altLang="ja-JP" sz="3600" i="1" smtClean="0">
                        <a:latin typeface="Cambria Math" panose="02040503050406030204" pitchFamily="18" charset="0"/>
                        <a:ea typeface="Cambria Math" panose="02040503050406030204" pitchFamily="18" charset="0"/>
                      </a:rPr>
                      <m:t>+</m:t>
                    </m:r>
                    <m:r>
                      <a:rPr kumimoji="1" lang="ja-JP" altLang="en-US" sz="3600" i="1" smtClean="0">
                        <a:latin typeface="Cambria Math" panose="02040503050406030204" pitchFamily="18" charset="0"/>
                      </a:rPr>
                      <m:t>𝒵</m:t>
                    </m:r>
                    <m:r>
                      <a:rPr kumimoji="1" lang="en-US" altLang="ja-JP" sz="3600" i="1" smtClean="0">
                        <a:latin typeface="Cambria Math" panose="02040503050406030204" pitchFamily="18" charset="0"/>
                        <a:ea typeface="Cambria Math" panose="02040503050406030204" pitchFamily="18" charset="0"/>
                      </a:rPr>
                      <m:t>=6</m:t>
                    </m:r>
                  </m:oMath>
                </a14:m>
                <a:endParaRPr kumimoji="1" lang="en-US" altLang="ja-JP" sz="3600" dirty="0">
                  <a:ea typeface="Cambria Math" panose="02040503050406030204" pitchFamily="18" charset="0"/>
                </a:endParaRPr>
              </a:p>
              <a:p>
                <a:pPr algn="ctr"/>
                <a:endParaRPr lang="en-US" altLang="ja-JP" sz="2800" dirty="0">
                  <a:ea typeface="Cambria Math" panose="02040503050406030204" pitchFamily="18" charset="0"/>
                </a:endParaRPr>
              </a:p>
              <a:p>
                <a:pPr algn="ctr"/>
                <a:endParaRPr kumimoji="1" lang="en-US" altLang="ja-JP" sz="2400" b="0"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214F172-210A-48D9-A8A8-D9CA063E3B62}"/>
                  </a:ext>
                </a:extLst>
              </p:cNvPr>
              <p:cNvSpPr>
                <a:spLocks noGrp="1" noRot="1" noChangeAspect="1" noMove="1" noResize="1" noEditPoints="1" noAdjustHandles="1" noChangeArrowheads="1" noChangeShapeType="1" noTextEdit="1"/>
              </p:cNvSpPr>
              <p:nvPr>
                <p:ph idx="1"/>
              </p:nvPr>
            </p:nvSpPr>
            <p:spPr>
              <a:blipFill>
                <a:blip r:embed="rId2"/>
                <a:stretch>
                  <a:fillRect l="-1212" t="-3333" r="-1455"/>
                </a:stretch>
              </a:blipFill>
            </p:spPr>
            <p:txBody>
              <a:bodyPr/>
              <a:lstStyle/>
              <a:p>
                <a:r>
                  <a:rPr lang="ja-JP" altLang="en-US">
                    <a:noFill/>
                  </a:rPr>
                  <a:t> </a:t>
                </a:r>
              </a:p>
            </p:txBody>
          </p:sp>
        </mc:Fallback>
      </mc:AlternateContent>
      <p:sp>
        <p:nvSpPr>
          <p:cNvPr id="4" name="矢印: 左 3">
            <a:extLst>
              <a:ext uri="{FF2B5EF4-FFF2-40B4-BE49-F238E27FC236}">
                <a16:creationId xmlns:a16="http://schemas.microsoft.com/office/drawing/2014/main" id="{4E047B36-6AE4-4FAD-85F6-EB29E520D094}"/>
              </a:ext>
            </a:extLst>
          </p:cNvPr>
          <p:cNvSpPr/>
          <p:nvPr/>
        </p:nvSpPr>
        <p:spPr>
          <a:xfrm rot="5400000">
            <a:off x="4630872" y="4951272"/>
            <a:ext cx="505757" cy="484632"/>
          </a:xfrm>
          <a:prstGeom prst="lef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左 4">
            <a:extLst>
              <a:ext uri="{FF2B5EF4-FFF2-40B4-BE49-F238E27FC236}">
                <a16:creationId xmlns:a16="http://schemas.microsoft.com/office/drawing/2014/main" id="{83FE2C81-1AB4-45CC-BB7C-BE333AD6B789}"/>
              </a:ext>
            </a:extLst>
          </p:cNvPr>
          <p:cNvSpPr/>
          <p:nvPr/>
        </p:nvSpPr>
        <p:spPr>
          <a:xfrm rot="5400000">
            <a:off x="5562561" y="4951272"/>
            <a:ext cx="505757" cy="484632"/>
          </a:xfrm>
          <a:prstGeom prst="lef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CDFF60A-5EA2-473C-82DC-E6D470F7357E}"/>
              </a:ext>
            </a:extLst>
          </p:cNvPr>
          <p:cNvSpPr/>
          <p:nvPr/>
        </p:nvSpPr>
        <p:spPr>
          <a:xfrm>
            <a:off x="4641434" y="5402374"/>
            <a:ext cx="510178" cy="923330"/>
          </a:xfrm>
          <a:prstGeom prst="rect">
            <a:avLst/>
          </a:prstGeom>
          <a:noFill/>
        </p:spPr>
        <p:txBody>
          <a:bodyPr wrap="squar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1</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正方形/長方形 8">
            <a:extLst>
              <a:ext uri="{FF2B5EF4-FFF2-40B4-BE49-F238E27FC236}">
                <a16:creationId xmlns:a16="http://schemas.microsoft.com/office/drawing/2014/main" id="{E7636CB1-5C58-4DC1-81EE-513E7215E569}"/>
              </a:ext>
            </a:extLst>
          </p:cNvPr>
          <p:cNvSpPr/>
          <p:nvPr/>
        </p:nvSpPr>
        <p:spPr>
          <a:xfrm>
            <a:off x="5585822" y="5402374"/>
            <a:ext cx="510178" cy="923330"/>
          </a:xfrm>
          <a:prstGeom prst="rect">
            <a:avLst/>
          </a:prstGeom>
          <a:noFill/>
        </p:spPr>
        <p:txBody>
          <a:bodyPr wrap="square" lIns="91440" tIns="45720" rIns="91440" bIns="45720">
            <a:spAutoFit/>
          </a:bodyPr>
          <a:lstStyle/>
          <a:p>
            <a:pPr algn="ctr"/>
            <a:r>
              <a:rPr lang="en-US" altLang="ja-JP" sz="5400" dirty="0">
                <a:ln w="0"/>
                <a:effectLst>
                  <a:outerShdw blurRad="38100" dist="19050" dir="2700000" algn="tl" rotWithShape="0">
                    <a:schemeClr val="dk1">
                      <a:alpha val="40000"/>
                    </a:schemeClr>
                  </a:outerShdw>
                </a:effectLst>
              </a:rPr>
              <a:t>2</a:t>
            </a:r>
          </a:p>
        </p:txBody>
      </p:sp>
      <p:sp>
        <p:nvSpPr>
          <p:cNvPr id="11" name="矢印: 折線 10">
            <a:extLst>
              <a:ext uri="{FF2B5EF4-FFF2-40B4-BE49-F238E27FC236}">
                <a16:creationId xmlns:a16="http://schemas.microsoft.com/office/drawing/2014/main" id="{B0BF32FF-CE14-4C1A-95C8-1B191781054C}"/>
              </a:ext>
            </a:extLst>
          </p:cNvPr>
          <p:cNvSpPr/>
          <p:nvPr/>
        </p:nvSpPr>
        <p:spPr>
          <a:xfrm rot="16200000">
            <a:off x="6506699" y="4913277"/>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四角形: 角を丸くする 11">
            <a:extLst>
              <a:ext uri="{FF2B5EF4-FFF2-40B4-BE49-F238E27FC236}">
                <a16:creationId xmlns:a16="http://schemas.microsoft.com/office/drawing/2014/main" id="{FEE10D48-C836-4FB2-A5CA-F6545255A9E9}"/>
              </a:ext>
            </a:extLst>
          </p:cNvPr>
          <p:cNvSpPr/>
          <p:nvPr/>
        </p:nvSpPr>
        <p:spPr>
          <a:xfrm>
            <a:off x="7504421" y="4890415"/>
            <a:ext cx="3458854" cy="12532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rPr>
              <a:t>x,y</a:t>
            </a:r>
            <a:r>
              <a:rPr kumimoji="1" lang="ja-JP" altLang="en-US" sz="2000" dirty="0">
                <a:solidFill>
                  <a:schemeClr val="tx1"/>
                </a:solidFill>
              </a:rPr>
              <a:t>が</a:t>
            </a:r>
            <a:r>
              <a:rPr kumimoji="1" lang="en-US" altLang="ja-JP" sz="2000" dirty="0">
                <a:solidFill>
                  <a:schemeClr val="tx1"/>
                </a:solidFill>
              </a:rPr>
              <a:t>1,2</a:t>
            </a:r>
            <a:r>
              <a:rPr kumimoji="1" lang="ja-JP" altLang="en-US" sz="2000" dirty="0">
                <a:solidFill>
                  <a:schemeClr val="tx1"/>
                </a:solidFill>
              </a:rPr>
              <a:t>と決められた時、</a:t>
            </a:r>
            <a:endParaRPr kumimoji="1" lang="en-US" altLang="ja-JP" sz="2000" dirty="0">
              <a:solidFill>
                <a:schemeClr val="tx1"/>
              </a:solidFill>
            </a:endParaRPr>
          </a:p>
          <a:p>
            <a:pPr algn="ctr"/>
            <a:r>
              <a:rPr kumimoji="1" lang="en-US" altLang="ja-JP" sz="2000" dirty="0">
                <a:solidFill>
                  <a:schemeClr val="tx1"/>
                </a:solidFill>
              </a:rPr>
              <a:t>z</a:t>
            </a:r>
            <a:r>
              <a:rPr kumimoji="1" lang="ja-JP" altLang="en-US" sz="2000" dirty="0">
                <a:solidFill>
                  <a:schemeClr val="tx1"/>
                </a:solidFill>
              </a:rPr>
              <a:t>は</a:t>
            </a:r>
            <a:r>
              <a:rPr kumimoji="1" lang="en-US" altLang="ja-JP" sz="2000" dirty="0">
                <a:solidFill>
                  <a:schemeClr val="tx1"/>
                </a:solidFill>
              </a:rPr>
              <a:t>3</a:t>
            </a:r>
            <a:r>
              <a:rPr kumimoji="1" lang="ja-JP" altLang="en-US" sz="2000" dirty="0">
                <a:solidFill>
                  <a:schemeClr val="tx1"/>
                </a:solidFill>
              </a:rPr>
              <a:t>でなくてはいけないので、</a:t>
            </a:r>
            <a:r>
              <a:rPr kumimoji="1" lang="en-US" altLang="ja-JP" sz="2000" dirty="0">
                <a:solidFill>
                  <a:schemeClr val="tx1"/>
                </a:solidFill>
              </a:rPr>
              <a:t>z</a:t>
            </a:r>
            <a:r>
              <a:rPr kumimoji="1" lang="ja-JP" altLang="en-US" sz="2000">
                <a:solidFill>
                  <a:schemeClr val="tx1"/>
                </a:solidFill>
              </a:rPr>
              <a:t>に</a:t>
            </a:r>
            <a:r>
              <a:rPr kumimoji="1" lang="ja-JP" altLang="en-US" sz="2000" dirty="0">
                <a:solidFill>
                  <a:schemeClr val="tx1"/>
                </a:solidFill>
              </a:rPr>
              <a:t>は</a:t>
            </a:r>
            <a:r>
              <a:rPr kumimoji="1" lang="ja-JP" altLang="en-US" sz="2000">
                <a:solidFill>
                  <a:schemeClr val="tx1"/>
                </a:solidFill>
              </a:rPr>
              <a:t>自由度</a:t>
            </a:r>
            <a:r>
              <a:rPr kumimoji="1" lang="ja-JP" altLang="en-US" sz="2000" dirty="0">
                <a:solidFill>
                  <a:schemeClr val="tx1"/>
                </a:solidFill>
              </a:rPr>
              <a:t>が無くなる。</a:t>
            </a:r>
            <a:endParaRPr kumimoji="1" lang="en-US" altLang="ja-JP" sz="2000" dirty="0">
              <a:solidFill>
                <a:schemeClr val="tx1"/>
              </a:solidFill>
            </a:endParaRPr>
          </a:p>
        </p:txBody>
      </p:sp>
    </p:spTree>
    <p:extLst>
      <p:ext uri="{BB962C8B-B14F-4D97-AF65-F5344CB8AC3E}">
        <p14:creationId xmlns:p14="http://schemas.microsoft.com/office/powerpoint/2010/main" val="2309239375"/>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338</TotalTime>
  <Words>968</Words>
  <Application>Microsoft Office PowerPoint</Application>
  <PresentationFormat>ワイド画面</PresentationFormat>
  <Paragraphs>107</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ＭＳ Ｐゴシック</vt:lpstr>
      <vt:lpstr>Calibri</vt:lpstr>
      <vt:lpstr>Calibri Light</vt:lpstr>
      <vt:lpstr>Cambria Math</vt:lpstr>
      <vt:lpstr>レトロスペクト</vt:lpstr>
      <vt:lpstr>統計処理に用いる用語と実際の計算手順・方法</vt:lpstr>
      <vt:lpstr>課題の内容</vt:lpstr>
      <vt:lpstr>統計処理（統計学）とは</vt:lpstr>
      <vt:lpstr>平均（Ａｖｅｒａｇｅ）</vt:lpstr>
      <vt:lpstr>分散（Ｖａｒｉａｎｃｅ）</vt:lpstr>
      <vt:lpstr>標準偏差（Ｓｔａｎｄａｒｄ　Ｄｅｖｉａｔｉｏｎ）</vt:lpstr>
      <vt:lpstr>母集団と標本</vt:lpstr>
      <vt:lpstr>母集団と標本（続き）</vt:lpstr>
      <vt:lpstr>補足：自由度とは？</vt:lpstr>
      <vt:lpstr>実際に計算してみる</vt:lpstr>
      <vt:lpstr>PowerPoint プレゼンテーション</vt:lpstr>
      <vt:lpstr>補足：変数の種類</vt:lpstr>
      <vt:lpstr>計算手順</vt:lpstr>
      <vt:lpstr>実際のExcelシート</vt:lpstr>
      <vt:lpstr>計算結果</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統計処理に用いる用語と実際の計算手順・方法</dc:title>
  <dc:creator>SGI</dc:creator>
  <cp:lastModifiedBy>SGI</cp:lastModifiedBy>
  <cp:revision>36</cp:revision>
  <dcterms:created xsi:type="dcterms:W3CDTF">2018-12-04T05:26:12Z</dcterms:created>
  <dcterms:modified xsi:type="dcterms:W3CDTF">2018-12-11T05:47:00Z</dcterms:modified>
</cp:coreProperties>
</file>